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76" r:id="rId13"/>
    <p:sldId id="274" r:id="rId14"/>
    <p:sldId id="277" r:id="rId15"/>
    <p:sldId id="268" r:id="rId16"/>
    <p:sldId id="269" r:id="rId17"/>
    <p:sldId id="275" r:id="rId18"/>
    <p:sldId id="267" r:id="rId19"/>
    <p:sldId id="270" r:id="rId20"/>
    <p:sldId id="271" r:id="rId21"/>
    <p:sldId id="273" r:id="rId22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3"/>
    <p:restoredTop sz="94643"/>
  </p:normalViewPr>
  <p:slideViewPr>
    <p:cSldViewPr snapToGrid="0">
      <p:cViewPr varScale="1">
        <p:scale>
          <a:sx n="98" d="100"/>
          <a:sy n="98" d="100"/>
        </p:scale>
        <p:origin x="22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F97E-8ADE-C1B9-00D9-A10C79599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E8349-B51B-C749-77A6-986EBF35F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65470-1B59-1FBE-1ED6-9DFFCABB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E864-AF34-DA7A-A892-CFDEBCB10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599BE-1B92-B81D-24D8-7AEA2FDE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2257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B8D67-65A6-F9D3-1D2A-578E03C3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1F667-278A-0C1B-D6A8-D14F6DCAF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B72FD-1372-B9D9-F59B-B261FD5F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43BB-84CF-920A-65F8-62704BD2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91A31-5CBD-95BB-97C0-8964C52C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6863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16B5B-8F40-4250-3F04-37AAE145D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09E03-0666-8431-E385-CCCEA45CC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9178C-6C43-8302-80B1-977D6F72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9E2C8-511B-1EE4-366D-45CEB574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A2441-46A5-B410-272B-FE949138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2778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63B7-E6BA-4710-64C0-89A206DE5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ABD2A-C19C-B19F-9829-B53FD498A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5096-10DC-2323-4BB6-66B02A557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F412-0AA8-71AF-1022-18A6756D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D650-21CB-85BD-179A-B0077DD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3944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5463-316E-308A-5FA0-0D7DE7DB4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C48FD-8C62-E5E8-BB4B-B0EA5E0B4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FE067-1B6E-906C-0E15-6CDCE656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8A284-ABC4-9FA4-9DA0-862C6C18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13F25-2887-1DA0-00D8-942EE6A6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7555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9A0D-EF9F-702B-C73E-1F904C46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8C6A2-56F4-0DD2-DEB0-5179193B21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6A2DD-B5E8-52AC-23ED-A0B87085E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05E0F-670B-9DAB-E264-160D42B7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54646-BF58-CBB2-CEEB-6E4407DF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F17A-99BE-0A36-ED44-E971C9DA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3473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7F166-187C-3D5F-27FD-3D24E674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4B362-5B1B-4A30-A315-B2A70973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EDCD0-5471-359B-6CAA-D7B4FB124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3FCC2-4914-2A6B-8C71-4CCA74E341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5B850-20B1-7D60-1F5E-9BE1D3CEE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827605-351C-29B7-7FE3-90F07D5D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EA8FD-64F7-7A4C-58C9-67F939BC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0951D-3D32-DE72-2494-E97D11CB4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1479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9476-06A3-ABB8-A62D-51F62E6B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E7E23-A94F-8C8C-380F-0303267F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D5FF1-112C-A152-5536-D81E36FB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BC60F-CFBC-353E-248D-D8ED6519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00993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1BA64-142C-81B7-C5F9-CF8E0DCF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7CD91-45DC-2E99-4EAF-E2CB718E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B228A-32BF-A6C4-9509-30071847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8475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83FB8-953C-1A08-CB96-F046025E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FFD7E-FA54-A3AD-73AD-E3AAAC34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51710-0AFC-791B-FF37-38A38D603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6E330-DA96-3F83-3F6C-E17D0EB2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99938-0213-8036-6D69-74486534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2ABDE-185D-6C96-EB59-5EA5739B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0584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AC42-D23B-0B1A-12C2-576E3FBA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17DEF-32F5-45FF-B4F8-72432BCFFF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073B-7EEA-F800-B27F-8D79A90D5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4BED3-A5D9-07D6-1E0C-1B93E03D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DDC62-8651-E833-2D9F-FE44936C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4297A-B6EE-F967-272F-BFD08F126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618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BB505-90ED-3DEC-4D73-DD6624FD4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E4306-CA72-9B04-616B-CB155866A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1F41E-D42C-FA62-A1F6-DA0219015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F8643C-1516-2349-8B49-7E24AB7010F8}" type="datetimeFigureOut">
              <a:rPr lang="en-AT" smtClean="0"/>
              <a:t>20.05.26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32CF-93F1-2E5E-F938-7C1A93F41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9F74-2C2F-9F04-B7F7-27B8AD8C8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D428FD-F94D-EF4F-8343-B70CBEE70112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39859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ngthingswithdata.wordpress.com/2026/01/20/was-kann-kunstliche-intelligenz-noch-nich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db.com/de/title/tt0910970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Hamburger_Hafe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AB62F-0D88-D77F-70FB-EE907ABB9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7612"/>
            <a:ext cx="9144000" cy="2387600"/>
          </a:xfrm>
        </p:spPr>
        <p:txBody>
          <a:bodyPr>
            <a:normAutofit/>
          </a:bodyPr>
          <a:lstStyle/>
          <a:p>
            <a:r>
              <a:rPr lang="en-AT" b="1" dirty="0"/>
              <a:t>Was kann Künstliche Intelligenz (noch) (nicht)?</a:t>
            </a:r>
            <a:endParaRPr lang="en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DF0FD-0760-01C1-686A-E8A538FDB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550" y="4082047"/>
            <a:ext cx="2772900" cy="277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F053C7-A080-F097-A93E-3262891BDD18}"/>
              </a:ext>
            </a:extLst>
          </p:cNvPr>
          <p:cNvSpPr txBox="1"/>
          <p:nvPr/>
        </p:nvSpPr>
        <p:spPr>
          <a:xfrm>
            <a:off x="2353603" y="5931617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 </a:t>
            </a:r>
            <a:r>
              <a:rPr lang="en-AT" dirty="0">
                <a:hlinkClick r:id="rId3"/>
              </a:rPr>
              <a:t>https://doingthingswithdata.wordpress.com/2026/01/20/was-kann-kunstliche-intelligenz-noch-nicht/</a:t>
            </a:r>
            <a:r>
              <a:rPr lang="en-AT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EBB1A-543D-91B8-FDCE-E7D4074B748F}"/>
              </a:ext>
            </a:extLst>
          </p:cNvPr>
          <p:cNvSpPr txBox="1"/>
          <p:nvPr/>
        </p:nvSpPr>
        <p:spPr>
          <a:xfrm>
            <a:off x="4867420" y="4596749"/>
            <a:ext cx="1872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2400" dirty="0"/>
              <a:t>Axel Polleres</a:t>
            </a:r>
          </a:p>
        </p:txBody>
      </p:sp>
    </p:spTree>
    <p:extLst>
      <p:ext uri="{BB962C8B-B14F-4D97-AF65-F5344CB8AC3E}">
        <p14:creationId xmlns:p14="http://schemas.microsoft.com/office/powerpoint/2010/main" val="2726831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25409-EEEC-BC8A-8362-1E98C20F2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BE6D9F-4279-C275-2D11-5218C822F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16" y="815926"/>
            <a:ext cx="5193187" cy="6042074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CB54C016-E2FA-7483-7408-2258871BDBF8}"/>
              </a:ext>
            </a:extLst>
          </p:cNvPr>
          <p:cNvSpPr/>
          <p:nvPr/>
        </p:nvSpPr>
        <p:spPr>
          <a:xfrm>
            <a:off x="7571292" y="1624367"/>
            <a:ext cx="1434905" cy="1431388"/>
          </a:xfrm>
          <a:prstGeom prst="wedgeRoundRectCallout">
            <a:avLst>
              <a:gd name="adj1" fmla="val -26716"/>
              <a:gd name="adj2" fmla="val 16078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1-2 </a:t>
            </a:r>
            <a:r>
              <a:rPr lang="en-GB" dirty="0" err="1"/>
              <a:t>Billionen</a:t>
            </a:r>
            <a:r>
              <a:rPr lang="en-GB" dirty="0"/>
              <a:t> </a:t>
            </a:r>
            <a:r>
              <a:rPr lang="en-GB" dirty="0" err="1"/>
              <a:t>Gewichte</a:t>
            </a:r>
            <a:endParaRPr lang="en-AT" dirty="0"/>
          </a:p>
        </p:txBody>
      </p:sp>
      <p:pic>
        <p:nvPicPr>
          <p:cNvPr id="8194" name="Picture 2" descr="Google Gemini Logo, symbol, meaning, history, PNG, brand">
            <a:extLst>
              <a:ext uri="{FF2B5EF4-FFF2-40B4-BE49-F238E27FC236}">
                <a16:creationId xmlns:a16="http://schemas.microsoft.com/office/drawing/2014/main" id="{E7B40EF9-E5C1-ED33-8428-D0D20CE20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27" y="2340061"/>
            <a:ext cx="2450631" cy="135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PT-5 is Here: OpenAI's New AI Powerhouse | by Diptendu Das ...">
            <a:extLst>
              <a:ext uri="{FF2B5EF4-FFF2-40B4-BE49-F238E27FC236}">
                <a16:creationId xmlns:a16="http://schemas.microsoft.com/office/drawing/2014/main" id="{5961DA95-FA7F-980F-5E61-F72C7E2E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19" y="839873"/>
            <a:ext cx="3554437" cy="13019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98" name="Picture 6" descr="undefined">
            <a:extLst>
              <a:ext uri="{FF2B5EF4-FFF2-40B4-BE49-F238E27FC236}">
                <a16:creationId xmlns:a16="http://schemas.microsoft.com/office/drawing/2014/main" id="{174AB01E-7D75-89F5-D8E2-BE474CB4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16" y="3752836"/>
            <a:ext cx="3857952" cy="28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ho Invented the Internet? Educational Resources K12 Learning, History,  History Lesson Plans, Activities, Experiments, Homeschool Help">
            <a:extLst>
              <a:ext uri="{FF2B5EF4-FFF2-40B4-BE49-F238E27FC236}">
                <a16:creationId xmlns:a16="http://schemas.microsoft.com/office/drawing/2014/main" id="{5F21DCD5-E6B2-3056-18D7-38329F42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905"/>
            <a:ext cx="3646622" cy="251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BFBFF-EB70-5D35-9E6F-0003ACFAF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839" y="1596915"/>
            <a:ext cx="2775304" cy="42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8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039A-3D01-ADAF-CA50-0C275A3C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“Generative” KI…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44C02-3C31-F6EF-97B2-BEED9EDDE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T" dirty="0"/>
              <a:t>Musik </a:t>
            </a:r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Videos</a:t>
            </a:r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Tools verwenden, </a:t>
            </a:r>
          </a:p>
          <a:p>
            <a:pPr lvl="1"/>
            <a:r>
              <a:rPr lang="en-AT" dirty="0"/>
              <a:t>komplexe Aufgaben automatisieren </a:t>
            </a:r>
          </a:p>
          <a:p>
            <a:pPr lvl="2"/>
            <a:r>
              <a:rPr lang="en-AT" dirty="0"/>
              <a:t>emails lesen, </a:t>
            </a:r>
          </a:p>
          <a:p>
            <a:pPr lvl="2"/>
            <a:r>
              <a:rPr lang="en-AT" dirty="0"/>
              <a:t>nachrichten verfassen..</a:t>
            </a:r>
          </a:p>
          <a:p>
            <a:pPr lvl="2"/>
            <a:r>
              <a:rPr lang="en-GB" dirty="0"/>
              <a:t>s</a:t>
            </a:r>
            <a:r>
              <a:rPr lang="en-AT" dirty="0"/>
              <a:t>enden...</a:t>
            </a:r>
          </a:p>
        </p:txBody>
      </p:sp>
      <p:pic>
        <p:nvPicPr>
          <p:cNvPr id="4" name="replace_the_human_hand_by_a_ro">
            <a:hlinkClick r:id="" action="ppaction://media"/>
            <a:extLst>
              <a:ext uri="{FF2B5EF4-FFF2-40B4-BE49-F238E27FC236}">
                <a16:creationId xmlns:a16="http://schemas.microsoft.com/office/drawing/2014/main" id="{D113D88F-A074-2AC0-7BD4-DC805FC6E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6400" y="1690688"/>
            <a:ext cx="5673058" cy="3191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092679-E606-CC6C-3E5D-5E87DC0BF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400" y="5398264"/>
            <a:ext cx="1963978" cy="10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d and Adam Painting: The Symbolism of a Famous Fresco">
            <a:extLst>
              <a:ext uri="{FF2B5EF4-FFF2-40B4-BE49-F238E27FC236}">
                <a16:creationId xmlns:a16="http://schemas.microsoft.com/office/drawing/2014/main" id="{8922DF97-E0C3-CD4A-9A9A-15E44511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51" y="646933"/>
            <a:ext cx="7803055" cy="58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7F8D08F-ED6E-74EE-129A-598437446A66}"/>
              </a:ext>
            </a:extLst>
          </p:cNvPr>
          <p:cNvSpPr/>
          <p:nvPr/>
        </p:nvSpPr>
        <p:spPr>
          <a:xfrm>
            <a:off x="3431364" y="1131570"/>
            <a:ext cx="3232325" cy="1109892"/>
          </a:xfrm>
          <a:prstGeom prst="wedgeRoundRectCallout">
            <a:avLst>
              <a:gd name="adj1" fmla="val -48277"/>
              <a:gd name="adj2" fmla="val 8908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Erledige</a:t>
            </a:r>
            <a:r>
              <a:rPr lang="en-US" dirty="0"/>
              <a:t> du das für </a:t>
            </a:r>
            <a:r>
              <a:rPr lang="en-US" dirty="0" err="1"/>
              <a:t>mich</a:t>
            </a:r>
            <a:r>
              <a:rPr lang="en-US" dirty="0"/>
              <a:t>…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403030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1D64F-2D7B-AEBA-2228-CA36EC00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Fehler und “Halluzinationen”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A9BF3-E2DB-473C-276A-2EF8AAB30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44133"/>
            <a:ext cx="9655747" cy="4191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38FBE7-63BD-E393-A879-3918322C21DB}"/>
              </a:ext>
            </a:extLst>
          </p:cNvPr>
          <p:cNvSpPr txBox="1"/>
          <p:nvPr/>
        </p:nvSpPr>
        <p:spPr>
          <a:xfrm>
            <a:off x="2079961" y="4298204"/>
            <a:ext cx="731219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/>
              <a:t>“</a:t>
            </a:r>
            <a:r>
              <a:rPr lang="en-US" sz="2000" i="1" dirty="0" err="1"/>
              <a:t>Künstliche</a:t>
            </a:r>
            <a:r>
              <a:rPr lang="en-US" sz="2000" i="1" dirty="0"/>
              <a:t> </a:t>
            </a:r>
            <a:r>
              <a:rPr lang="en-US" sz="2000" i="1" dirty="0" err="1"/>
              <a:t>Intelligenz</a:t>
            </a:r>
            <a:r>
              <a:rPr lang="en-US" sz="2000" i="1" dirty="0"/>
              <a:t> </a:t>
            </a:r>
            <a:r>
              <a:rPr lang="en-US" sz="2000" i="1" dirty="0" err="1"/>
              <a:t>unterscheidet</a:t>
            </a:r>
            <a:r>
              <a:rPr lang="en-US" sz="2000" i="1" dirty="0"/>
              <a:t> </a:t>
            </a:r>
            <a:r>
              <a:rPr lang="en-US" sz="2000" i="1" dirty="0" err="1"/>
              <a:t>sich</a:t>
            </a:r>
            <a:r>
              <a:rPr lang="en-US" sz="2000" i="1" dirty="0"/>
              <a:t> von </a:t>
            </a:r>
            <a:r>
              <a:rPr lang="en-US" sz="2000" i="1" dirty="0" err="1"/>
              <a:t>menschlicher</a:t>
            </a:r>
            <a:r>
              <a:rPr lang="en-US" sz="2000" i="1" dirty="0"/>
              <a:t> </a:t>
            </a:r>
            <a:r>
              <a:rPr lang="en-US" sz="2000" i="1" dirty="0" err="1"/>
              <a:t>Intelligenz</a:t>
            </a:r>
            <a:r>
              <a:rPr lang="en-US" sz="2000" i="1" dirty="0"/>
              <a:t> in der Art und Weise </a:t>
            </a:r>
            <a:r>
              <a:rPr lang="en-US" sz="2000" b="1" i="1" dirty="0" err="1"/>
              <a:t>wie</a:t>
            </a:r>
            <a:r>
              <a:rPr lang="en-US" sz="2000" i="1" dirty="0"/>
              <a:t> </a:t>
            </a:r>
            <a:r>
              <a:rPr lang="en-US" sz="2000" i="1" dirty="0" err="1"/>
              <a:t>sie</a:t>
            </a:r>
            <a:r>
              <a:rPr lang="en-US" sz="2000" i="1" dirty="0"/>
              <a:t> Fehler </a:t>
            </a:r>
            <a:r>
              <a:rPr lang="en-US" sz="2000" i="1" dirty="0" err="1"/>
              <a:t>macht</a:t>
            </a:r>
            <a:r>
              <a:rPr lang="en-US" sz="2000" i="1" dirty="0"/>
              <a:t>.” </a:t>
            </a:r>
          </a:p>
          <a:p>
            <a:r>
              <a:rPr lang="en-US" sz="2000" i="1" dirty="0"/>
              <a:t>- Chris Welty 2014, </a:t>
            </a:r>
            <a:r>
              <a:rPr lang="en-US" sz="2000" i="1" dirty="0" err="1"/>
              <a:t>Vortrag</a:t>
            </a:r>
            <a:r>
              <a:rPr lang="en-US" sz="2000" i="1" dirty="0"/>
              <a:t> an der WU Wien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5F0AB-FB2C-9569-1502-6556BEEF42C8}"/>
              </a:ext>
            </a:extLst>
          </p:cNvPr>
          <p:cNvSpPr txBox="1"/>
          <p:nvPr/>
        </p:nvSpPr>
        <p:spPr>
          <a:xfrm>
            <a:off x="2079961" y="3633571"/>
            <a:ext cx="73121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“Machine intelligence is not human intelligence, the difference lies in the errors it makes.”</a:t>
            </a:r>
          </a:p>
        </p:txBody>
      </p:sp>
    </p:spTree>
    <p:extLst>
      <p:ext uri="{BB962C8B-B14F-4D97-AF65-F5344CB8AC3E}">
        <p14:creationId xmlns:p14="http://schemas.microsoft.com/office/powerpoint/2010/main" val="2794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8BFC39-8B1A-E048-6B9A-23D51D97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63" y="4813494"/>
            <a:ext cx="6096000" cy="2044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58088-50C7-83C0-F60D-374403C4A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9" r="5074"/>
          <a:stretch>
            <a:fillRect/>
          </a:stretch>
        </p:blipFill>
        <p:spPr>
          <a:xfrm>
            <a:off x="0" y="3931920"/>
            <a:ext cx="6402172" cy="292608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CB7D978-EC85-1407-FBB0-4634F0DA622E}"/>
              </a:ext>
            </a:extLst>
          </p:cNvPr>
          <p:cNvSpPr/>
          <p:nvPr/>
        </p:nvSpPr>
        <p:spPr>
          <a:xfrm>
            <a:off x="4002864" y="363626"/>
            <a:ext cx="3998136" cy="2070964"/>
          </a:xfrm>
          <a:prstGeom prst="wedgeRoundRectCallout">
            <a:avLst>
              <a:gd name="adj1" fmla="val -71731"/>
              <a:gd name="adj2" fmla="val 13980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</a:t>
            </a:r>
            <a:r>
              <a:rPr lang="en-US" sz="2400" dirty="0" err="1"/>
              <a:t>Erstelle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Prüfungsfrage</a:t>
            </a:r>
            <a:r>
              <a:rPr lang="en-US" sz="2400" dirty="0"/>
              <a:t>, die nicht </a:t>
            </a:r>
            <a:r>
              <a:rPr lang="en-US" sz="2400" dirty="0" err="1"/>
              <a:t>mit</a:t>
            </a:r>
            <a:r>
              <a:rPr lang="en-US" sz="2400" dirty="0"/>
              <a:t> KI </a:t>
            </a:r>
            <a:r>
              <a:rPr lang="en-US" sz="2400" dirty="0" err="1"/>
              <a:t>gelöst</a:t>
            </a:r>
            <a:r>
              <a:rPr lang="en-US" sz="2400" dirty="0"/>
              <a:t> </a:t>
            </a:r>
            <a:r>
              <a:rPr lang="en-US" sz="2400" dirty="0" err="1"/>
              <a:t>werden</a:t>
            </a:r>
            <a:r>
              <a:rPr lang="en-US" sz="2400" dirty="0"/>
              <a:t> </a:t>
            </a:r>
            <a:r>
              <a:rPr lang="en-US" sz="2400" dirty="0" err="1"/>
              <a:t>kann</a:t>
            </a:r>
            <a:r>
              <a:rPr lang="en-US" sz="2400" dirty="0"/>
              <a:t>…”</a:t>
            </a:r>
            <a:endParaRPr lang="en-AT" sz="2400" dirty="0"/>
          </a:p>
        </p:txBody>
      </p:sp>
    </p:spTree>
    <p:extLst>
      <p:ext uri="{BB962C8B-B14F-4D97-AF65-F5344CB8AC3E}">
        <p14:creationId xmlns:p14="http://schemas.microsoft.com/office/powerpoint/2010/main" val="2246110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E8A2E-2F33-DC68-DDF8-6D46F83A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88D-D2FA-9041-24B0-013D613C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Lernen durch Konditionierung…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3A5BAA-BB24-12F9-89C0-0A15926D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7" y="1850415"/>
            <a:ext cx="6101517" cy="34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1989 Choice: China’s Paradox of Seeking Democracy and Wealth">
            <a:extLst>
              <a:ext uri="{FF2B5EF4-FFF2-40B4-BE49-F238E27FC236}">
                <a16:creationId xmlns:a16="http://schemas.microsoft.com/office/drawing/2014/main" id="{308B8593-1E22-7415-4F42-CE5504DA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97" y="1850415"/>
            <a:ext cx="5176325" cy="345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Why DeepSeek's logo represents a new era of AI branding ...">
            <a:extLst>
              <a:ext uri="{FF2B5EF4-FFF2-40B4-BE49-F238E27FC236}">
                <a16:creationId xmlns:a16="http://schemas.microsoft.com/office/drawing/2014/main" id="{E6FEE574-C966-8095-B2ED-86D64C4FA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89" y="604329"/>
            <a:ext cx="1693108" cy="95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856D2-81ED-9D1F-4BD8-9B0256C8D560}"/>
              </a:ext>
            </a:extLst>
          </p:cNvPr>
          <p:cNvSpPr txBox="1"/>
          <p:nvPr/>
        </p:nvSpPr>
        <p:spPr>
          <a:xfrm>
            <a:off x="3513405" y="606900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Politische Interessen…</a:t>
            </a:r>
          </a:p>
        </p:txBody>
      </p:sp>
    </p:spTree>
    <p:extLst>
      <p:ext uri="{BB962C8B-B14F-4D97-AF65-F5344CB8AC3E}">
        <p14:creationId xmlns:p14="http://schemas.microsoft.com/office/powerpoint/2010/main" val="806070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9CC8C-64CC-0CDE-2BFC-4275236B6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BC493-9043-ACA5-D4C6-F13D3A23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76" y="242985"/>
            <a:ext cx="10515600" cy="1325563"/>
          </a:xfrm>
        </p:spPr>
        <p:txBody>
          <a:bodyPr/>
          <a:lstStyle/>
          <a:p>
            <a:r>
              <a:rPr lang="en-AT" dirty="0"/>
              <a:t>Lernen durch Konditionierung…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6A7C426-BC20-F494-8E13-55EF2DB7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7" y="1850415"/>
            <a:ext cx="6101517" cy="34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55B7A-1F86-AB7F-2036-D534E101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790" y="649679"/>
            <a:ext cx="4128210" cy="3337365"/>
          </a:xfrm>
          <a:prstGeom prst="rect">
            <a:avLst/>
          </a:prstGeom>
        </p:spPr>
      </p:pic>
      <p:pic>
        <p:nvPicPr>
          <p:cNvPr id="14338" name="Picture 2" descr="Warum simple Online-Werbung immer schlechter funktioniert">
            <a:extLst>
              <a:ext uri="{FF2B5EF4-FFF2-40B4-BE49-F238E27FC236}">
                <a16:creationId xmlns:a16="http://schemas.microsoft.com/office/drawing/2014/main" id="{B5372077-3679-9464-2B9A-0C23C1ED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52" y="3316459"/>
            <a:ext cx="2127738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oogle Gemini Logo, symbol, meaning, history, PNG, brand">
            <a:extLst>
              <a:ext uri="{FF2B5EF4-FFF2-40B4-BE49-F238E27FC236}">
                <a16:creationId xmlns:a16="http://schemas.microsoft.com/office/drawing/2014/main" id="{9F19038E-CE3E-9324-597B-58E17C90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790" y="5597548"/>
            <a:ext cx="1391126" cy="7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PT-5 is Here: OpenAI's New AI Powerhouse | by Diptendu Das ...">
            <a:extLst>
              <a:ext uri="{FF2B5EF4-FFF2-40B4-BE49-F238E27FC236}">
                <a16:creationId xmlns:a16="http://schemas.microsoft.com/office/drawing/2014/main" id="{0D9654B3-8345-3B14-A457-BF61936B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028" y="5612815"/>
            <a:ext cx="2146955" cy="7863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AB641C-B0EB-9633-DE12-74B87CC361D0}"/>
              </a:ext>
            </a:extLst>
          </p:cNvPr>
          <p:cNvSpPr txBox="1"/>
          <p:nvPr/>
        </p:nvSpPr>
        <p:spPr>
          <a:xfrm>
            <a:off x="3513405" y="606900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dirty="0"/>
              <a:t>Kommerzielle Interessen…</a:t>
            </a:r>
          </a:p>
        </p:txBody>
      </p:sp>
    </p:spTree>
    <p:extLst>
      <p:ext uri="{BB962C8B-B14F-4D97-AF65-F5344CB8AC3E}">
        <p14:creationId xmlns:p14="http://schemas.microsoft.com/office/powerpoint/2010/main" val="1889742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0C6E-5A56-3F11-9B21-92B66840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“Digital Distraction”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AB6F4-37ED-1633-6B36-907C3D2F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1" y="1578839"/>
            <a:ext cx="7772400" cy="5279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8E3E1-FB8F-DD7F-3996-34D69308D34D}"/>
              </a:ext>
            </a:extLst>
          </p:cNvPr>
          <p:cNvSpPr txBox="1"/>
          <p:nvPr/>
        </p:nvSpPr>
        <p:spPr>
          <a:xfrm>
            <a:off x="8201466" y="1578839"/>
            <a:ext cx="3990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Gerd Gigerenzer (ERC), Vortrag an der WU Wien, May 2026</a:t>
            </a:r>
          </a:p>
          <a:p>
            <a:endParaRPr lang="en-AT" dirty="0"/>
          </a:p>
          <a:p>
            <a:endParaRPr lang="en-AT" dirty="0"/>
          </a:p>
          <a:p>
            <a:endParaRPr lang="en-AT" dirty="0"/>
          </a:p>
          <a:p>
            <a:r>
              <a:rPr lang="en-AT" dirty="0"/>
              <a:t>“25% of in-class time spent on non-class activities.“</a:t>
            </a:r>
            <a:r>
              <a:rPr lang="en-AT" i="1" dirty="0"/>
              <a:t>(Schulstudie in Korea)</a:t>
            </a:r>
            <a:endParaRPr lang="en-AT" dirty="0"/>
          </a:p>
          <a:p>
            <a:endParaRPr lang="en-AT" dirty="0"/>
          </a:p>
        </p:txBody>
      </p:sp>
      <p:pic>
        <p:nvPicPr>
          <p:cNvPr id="19458" name="Picture 2" descr="How to Stay Smart in a Smart World: Why Human Intelligence ...">
            <a:extLst>
              <a:ext uri="{FF2B5EF4-FFF2-40B4-BE49-F238E27FC236}">
                <a16:creationId xmlns:a16="http://schemas.microsoft.com/office/drawing/2014/main" id="{CF0E1747-A357-601D-A1DE-68507A35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4712677"/>
            <a:ext cx="1934308" cy="19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45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F6953C8-CC33-287F-69D4-E5A12B94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0"/>
            <a:ext cx="568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C5848-4C7E-487F-2C39-D705E7D7C0ED}"/>
              </a:ext>
            </a:extLst>
          </p:cNvPr>
          <p:cNvSpPr txBox="1"/>
          <p:nvPr/>
        </p:nvSpPr>
        <p:spPr>
          <a:xfrm>
            <a:off x="9185088" y="3587260"/>
            <a:ext cx="2181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Unklare</a:t>
            </a:r>
            <a:r>
              <a:rPr lang="en-US" dirty="0"/>
              <a:t> </a:t>
            </a:r>
            <a:r>
              <a:rPr lang="en-US" dirty="0" err="1"/>
              <a:t>soziologische</a:t>
            </a:r>
            <a:r>
              <a:rPr lang="en-US" dirty="0"/>
              <a:t> </a:t>
            </a:r>
            <a:r>
              <a:rPr lang="en-US" dirty="0" err="1"/>
              <a:t>Effekte</a:t>
            </a:r>
            <a:r>
              <a:rPr lang="en-US" dirty="0"/>
              <a:t>…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71262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4E25388-8768-B8E5-33B0-2C9945CF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93750"/>
            <a:ext cx="73152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26647-5BB1-2FEB-A8FB-8E07526749C4}"/>
              </a:ext>
            </a:extLst>
          </p:cNvPr>
          <p:cNvSpPr txBox="1"/>
          <p:nvPr/>
        </p:nvSpPr>
        <p:spPr>
          <a:xfrm>
            <a:off x="3046828" y="606425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b="0" i="1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Bild aus dem </a:t>
            </a:r>
            <a:r>
              <a:rPr lang="en-AT" b="0" i="1" u="none" strike="noStrike" dirty="0">
                <a:solidFill>
                  <a:srgbClr val="0087BE"/>
                </a:solidFill>
                <a:effectLst/>
                <a:latin typeface="Georgia" panose="02040502050405020303" pitchFamily="18" charset="0"/>
                <a:hlinkClick r:id="rId3"/>
              </a:rPr>
              <a:t>Film Wall-E (2008)</a:t>
            </a:r>
            <a:endParaRPr lang="en-AT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C6D79-10A6-9A32-FEF5-A1D52EB65756}"/>
              </a:ext>
            </a:extLst>
          </p:cNvPr>
          <p:cNvSpPr txBox="1"/>
          <p:nvPr/>
        </p:nvSpPr>
        <p:spPr>
          <a:xfrm>
            <a:off x="3615397" y="132030"/>
            <a:ext cx="4892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dirty="0"/>
              <a:t>The AI “Deskilling Paradox”</a:t>
            </a:r>
          </a:p>
        </p:txBody>
      </p:sp>
    </p:spTree>
    <p:extLst>
      <p:ext uri="{BB962C8B-B14F-4D97-AF65-F5344CB8AC3E}">
        <p14:creationId xmlns:p14="http://schemas.microsoft.com/office/powerpoint/2010/main" val="324680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258512-71A7-47CE-142F-360D9D20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64" y="450033"/>
            <a:ext cx="8158359" cy="56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B918E-F4B6-2B4C-2691-9856291A911A}"/>
              </a:ext>
            </a:extLst>
          </p:cNvPr>
          <p:cNvSpPr txBox="1"/>
          <p:nvPr/>
        </p:nvSpPr>
        <p:spPr>
          <a:xfrm>
            <a:off x="1798564" y="6105378"/>
            <a:ext cx="8158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b="0" i="1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 „Darthmouth Workshop” mit John McCarthy, Marvin Minsky, Claude Shannon, and Nathaniel Rochester im August 1956,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745507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7C66A0-1F84-CBF4-1383-4203AB0E241C}"/>
              </a:ext>
            </a:extLst>
          </p:cNvPr>
          <p:cNvSpPr txBox="1"/>
          <p:nvPr/>
        </p:nvSpPr>
        <p:spPr>
          <a:xfrm>
            <a:off x="2584938" y="5850235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b="0" i="1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“The continuous advance of science and technology has profoundly affected the prevailing mental climate” (Aldous Huxley, 1946)</a:t>
            </a:r>
            <a:endParaRPr lang="en-AT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CBF724B-4F6C-34C9-D01B-D1B50083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11" y="956603"/>
            <a:ext cx="3285640" cy="476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3A3C9-875E-2693-3FF5-8FC06BA61058}"/>
              </a:ext>
            </a:extLst>
          </p:cNvPr>
          <p:cNvSpPr txBox="1"/>
          <p:nvPr/>
        </p:nvSpPr>
        <p:spPr>
          <a:xfrm>
            <a:off x="2388946" y="238494"/>
            <a:ext cx="288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dirty="0"/>
              <a:t>AI and Society?</a:t>
            </a:r>
          </a:p>
        </p:txBody>
      </p:sp>
    </p:spTree>
    <p:extLst>
      <p:ext uri="{BB962C8B-B14F-4D97-AF65-F5344CB8AC3E}">
        <p14:creationId xmlns:p14="http://schemas.microsoft.com/office/powerpoint/2010/main" val="120206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97154-6631-3B3A-D96D-38A8FF298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468A-5E0C-33D6-9362-C474650F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51" y="154744"/>
            <a:ext cx="11635154" cy="1340818"/>
          </a:xfrm>
        </p:spPr>
        <p:txBody>
          <a:bodyPr>
            <a:normAutofit fontScale="90000"/>
          </a:bodyPr>
          <a:lstStyle/>
          <a:p>
            <a:r>
              <a:rPr lang="en-AT" dirty="0"/>
              <a:t>Was ist notwendig?</a:t>
            </a:r>
            <a:br>
              <a:rPr lang="en-AT" dirty="0"/>
            </a:br>
            <a:r>
              <a:rPr lang="en-AT" dirty="0"/>
              <a:t>	Digitaler Humanismus</a:t>
            </a:r>
            <a:br>
              <a:rPr lang="en-AT" dirty="0"/>
            </a:br>
            <a:r>
              <a:rPr lang="en-AT" dirty="0"/>
              <a:t>	Robuste&amp;Transparente KI Methoden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6ED38-4CD3-CCD1-E87E-CC3BAF226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9796"/>
            <a:ext cx="6443003" cy="3788558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EEEF604F-9851-117B-2644-EA869484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33" y="3147647"/>
            <a:ext cx="6464885" cy="363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C89D0-3AC8-E572-2218-19DF947C9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218" y="70338"/>
            <a:ext cx="2772900" cy="277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ACCF629-97C4-3855-EA58-B86E1AD3A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38" y="253219"/>
            <a:ext cx="8399288" cy="55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B54E04-FF90-57D3-0EA7-92D962152C5F}"/>
              </a:ext>
            </a:extLst>
          </p:cNvPr>
          <p:cNvSpPr txBox="1"/>
          <p:nvPr/>
        </p:nvSpPr>
        <p:spPr>
          <a:xfrm>
            <a:off x="1560637" y="5847276"/>
            <a:ext cx="86359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b="0" i="1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Logistik und Steuerung in modernen Containerhafen und Industriebetrieben funktioniert weitgehend automatisiert, basierend auf robusten Algorithmen, von denen viele ursprünglich aus der KI-Forschung stammen.</a:t>
            </a:r>
            <a:r>
              <a:rPr lang="en-AT" b="0" i="0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 (Quelle: </a:t>
            </a:r>
            <a:r>
              <a:rPr lang="en-AT" b="0" i="0" u="none" strike="noStrike" dirty="0">
                <a:solidFill>
                  <a:srgbClr val="0087BE"/>
                </a:solidFill>
                <a:effectLst/>
                <a:latin typeface="Georgia" panose="02040502050405020303" pitchFamily="18" charset="0"/>
                <a:hlinkClick r:id="rId3"/>
              </a:rPr>
              <a:t>Wikipedia</a:t>
            </a:r>
            <a:r>
              <a:rPr lang="en-AT" b="0" i="0" dirty="0">
                <a:solidFill>
                  <a:srgbClr val="383838"/>
                </a:solidFill>
                <a:effectLst/>
                <a:latin typeface="Georgia" panose="02040502050405020303" pitchFamily="18" charset="0"/>
              </a:rPr>
              <a:t>)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2500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EE91-555B-7827-33AC-BA1FB7DCC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T"/>
          </a:p>
        </p:txBody>
      </p:sp>
      <p:pic>
        <p:nvPicPr>
          <p:cNvPr id="3074" name="Picture 2" descr="When Hype Cycles Meet S-Curves: The Roll-Out Conundrum of Generative AI">
            <a:extLst>
              <a:ext uri="{FF2B5EF4-FFF2-40B4-BE49-F238E27FC236}">
                <a16:creationId xmlns:a16="http://schemas.microsoft.com/office/drawing/2014/main" id="{09EA69AD-0F74-ED2F-037B-9DBC0BD9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inter – Wikipedia">
            <a:extLst>
              <a:ext uri="{FF2B5EF4-FFF2-40B4-BE49-F238E27FC236}">
                <a16:creationId xmlns:a16="http://schemas.microsoft.com/office/drawing/2014/main" id="{16C74CE2-4DE3-9E18-1A74-48A1DC8F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4062144"/>
            <a:ext cx="4201551" cy="27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CE5C2-C6D9-F48A-7807-89E54E8C33EF}"/>
              </a:ext>
            </a:extLst>
          </p:cNvPr>
          <p:cNvSpPr txBox="1"/>
          <p:nvPr/>
        </p:nvSpPr>
        <p:spPr>
          <a:xfrm rot="19203430">
            <a:off x="1540607" y="-51226"/>
            <a:ext cx="1505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800" dirty="0">
                <a:solidFill>
                  <a:srgbClr val="FF0000"/>
                </a:solidFill>
              </a:rPr>
              <a:t>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B82CC-FAF3-AF67-D07C-0FA2EB90A58D}"/>
              </a:ext>
            </a:extLst>
          </p:cNvPr>
          <p:cNvSpPr txBox="1"/>
          <p:nvPr/>
        </p:nvSpPr>
        <p:spPr>
          <a:xfrm>
            <a:off x="3932682" y="559565"/>
            <a:ext cx="150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3200" dirty="0">
                <a:solidFill>
                  <a:srgbClr val="FF0000"/>
                </a:solidFill>
              </a:rPr>
              <a:t>s of AI</a:t>
            </a:r>
          </a:p>
        </p:txBody>
      </p:sp>
    </p:spTree>
    <p:extLst>
      <p:ext uri="{BB962C8B-B14F-4D97-AF65-F5344CB8AC3E}">
        <p14:creationId xmlns:p14="http://schemas.microsoft.com/office/powerpoint/2010/main" val="194581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104FB26-8B9B-44F4-0D7E-7460E524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035723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494845-7C71-20E8-92A0-1C845C4841A9}"/>
              </a:ext>
            </a:extLst>
          </p:cNvPr>
          <p:cNvSpPr txBox="1"/>
          <p:nvPr/>
        </p:nvSpPr>
        <p:spPr>
          <a:xfrm>
            <a:off x="0" y="3470045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4000" dirty="0"/>
              <a:t>1997</a:t>
            </a:r>
            <a:endParaRPr lang="en-A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D4160-31A1-70F2-E03A-E4FA96C2B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455" y="1784580"/>
            <a:ext cx="4853355" cy="5073421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D1B9AE7-E4BA-0D22-60A4-79F699321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677" y="4572000"/>
            <a:ext cx="1851444" cy="21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A3464-52CF-F2EB-94B4-CF2BC3645E77}"/>
              </a:ext>
            </a:extLst>
          </p:cNvPr>
          <p:cNvSpPr txBox="1"/>
          <p:nvPr/>
        </p:nvSpPr>
        <p:spPr>
          <a:xfrm>
            <a:off x="5754603" y="3472553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4000" dirty="0"/>
              <a:t>2016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3547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5AFEB-49F1-EB14-ED63-FE7402B3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99E04-24CF-3624-905C-87BB1FE9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60"/>
            <a:ext cx="4009291" cy="821387"/>
          </a:xfrm>
        </p:spPr>
        <p:txBody>
          <a:bodyPr>
            <a:normAutofit/>
          </a:bodyPr>
          <a:lstStyle/>
          <a:p>
            <a:r>
              <a:rPr lang="en-AT" dirty="0"/>
              <a:t>Neuronale Netze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961E171-83ED-6080-4EAE-BB2CD2BFE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41" y="815927"/>
            <a:ext cx="8004517" cy="187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8F5F46E-0AF8-D447-22BF-27015FADB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/>
          <a:stretch>
            <a:fillRect/>
          </a:stretch>
        </p:blipFill>
        <p:spPr bwMode="auto">
          <a:xfrm>
            <a:off x="3010487" y="2984445"/>
            <a:ext cx="5430129" cy="38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C0A16715-B6B8-1892-691B-E511D8960D98}"/>
              </a:ext>
            </a:extLst>
          </p:cNvPr>
          <p:cNvSpPr/>
          <p:nvPr/>
        </p:nvSpPr>
        <p:spPr>
          <a:xfrm>
            <a:off x="8162135" y="2268751"/>
            <a:ext cx="1755588" cy="1431388"/>
          </a:xfrm>
          <a:prstGeom prst="wedgeRoundRectCallout">
            <a:avLst>
              <a:gd name="adj1" fmla="val -168873"/>
              <a:gd name="adj2" fmla="val 5267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Gewichte </a:t>
            </a:r>
            <a:r>
              <a:rPr lang="en-GB" dirty="0" err="1"/>
              <a:t>Summen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36083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765D1-6A96-8BED-EFC6-2F9DABC9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Lernen durch Konditionierung: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DF0C550-7E1E-56E1-065A-09BE14B8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202" y="1934820"/>
            <a:ext cx="6525819" cy="367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1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1509-6BEE-6ADB-841B-2B460D69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5460"/>
            <a:ext cx="1892532" cy="821387"/>
          </a:xfrm>
        </p:spPr>
        <p:txBody>
          <a:bodyPr/>
          <a:lstStyle/>
          <a:p>
            <a:r>
              <a:rPr lang="en-AT" dirty="0"/>
              <a:t>Daten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94559-80D0-D0EC-539E-3AF6383A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" y="815925"/>
            <a:ext cx="3718037" cy="3886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BEE62-F948-3AE0-833A-1621ECD5A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1949"/>
            <a:ext cx="3677061" cy="1863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6CDA1F-0E74-8739-1EA4-B4476BD98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30" y="2759237"/>
            <a:ext cx="1841851" cy="1832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B6FBD-9ABC-E131-059B-E942CE3FD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1" y="1158424"/>
            <a:ext cx="1892531" cy="1883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C54217-C874-DE4D-1A26-55B65D9A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40" y="4043303"/>
            <a:ext cx="1892531" cy="18831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787C1-0AED-16DC-7CD6-09F361B6D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827" y="2266051"/>
            <a:ext cx="1892531" cy="1883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5AA13-9533-A5A1-B08A-9DCD17CAF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163" y="3320282"/>
            <a:ext cx="1892531" cy="1883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EB7126-713A-75C0-9D90-943293F8A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14" y="1408860"/>
            <a:ext cx="1892531" cy="188313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4EF6A9D-16B4-EDAD-C1B0-5D9E78FDD8BC}"/>
              </a:ext>
            </a:extLst>
          </p:cNvPr>
          <p:cNvSpPr txBox="1">
            <a:spLocks/>
          </p:cNvSpPr>
          <p:nvPr/>
        </p:nvSpPr>
        <p:spPr>
          <a:xfrm>
            <a:off x="4701661" y="0"/>
            <a:ext cx="3061089" cy="821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T" dirty="0"/>
              <a:t>Gewichte+ Konditionierung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60B72E-2B88-0A6B-D8C7-368D607D8F55}"/>
              </a:ext>
            </a:extLst>
          </p:cNvPr>
          <p:cNvSpPr txBox="1">
            <a:spLocks/>
          </p:cNvSpPr>
          <p:nvPr/>
        </p:nvSpPr>
        <p:spPr>
          <a:xfrm>
            <a:off x="9472111" y="0"/>
            <a:ext cx="2557974" cy="821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T" dirty="0"/>
              <a:t>“Training”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2D4B201-D361-DC00-7392-B1E9247D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296" y="8159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0491C42-A194-B335-34A0-16A3385B6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696" y="9683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4DBF02C-C51F-79D4-2D59-85042342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96" y="11207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6154067-F4B4-3645-6CA2-E710FC03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496" y="12731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9F584D7-9C5C-090A-ABE5-15A6678D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896" y="14255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0725099-502C-F8B3-7EBC-55B548AB5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96" y="1577925"/>
            <a:ext cx="1573802" cy="23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667EC27C-E124-75FB-27B8-C7B5BD5EB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378" y="4074326"/>
            <a:ext cx="1332538" cy="157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57D51D5-DEF8-30EA-37CB-063CCF3B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97" y="2350429"/>
            <a:ext cx="914401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5529ADB5-288D-EF9A-7B06-45CCCBEC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96" y="4822874"/>
            <a:ext cx="914402" cy="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7E05091-DEDD-EC42-FF7B-28F0D2000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/>
          <a:stretch>
            <a:fillRect/>
          </a:stretch>
        </p:blipFill>
        <p:spPr bwMode="auto">
          <a:xfrm>
            <a:off x="3759257" y="1120725"/>
            <a:ext cx="4446194" cy="31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15202E8-C280-D041-DDBE-96EC020F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51" y="4814816"/>
            <a:ext cx="3173606" cy="17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9923-3FAB-7334-CA28-93A9EC567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BD74DBE-FE9A-36D2-5C28-A9A6996BB9FD}"/>
              </a:ext>
            </a:extLst>
          </p:cNvPr>
          <p:cNvSpPr txBox="1"/>
          <p:nvPr/>
        </p:nvSpPr>
        <p:spPr>
          <a:xfrm>
            <a:off x="126609" y="3467631"/>
            <a:ext cx="375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dirty="0"/>
              <a:t>[Die] [Katze] [sitzt] [am]…..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732BC-7AFE-74E1-6413-A4B9697CF89D}"/>
              </a:ext>
            </a:extLst>
          </p:cNvPr>
          <p:cNvSpPr txBox="1"/>
          <p:nvPr/>
        </p:nvSpPr>
        <p:spPr>
          <a:xfrm>
            <a:off x="9089392" y="3429000"/>
            <a:ext cx="332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dirty="0"/>
              <a:t>… [Sofa]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E2213F-38D8-82F1-BC7F-632E9B7CCBCE}"/>
              </a:ext>
            </a:extLst>
          </p:cNvPr>
          <p:cNvSpPr txBox="1"/>
          <p:nvPr/>
        </p:nvSpPr>
        <p:spPr>
          <a:xfrm>
            <a:off x="9089392" y="3798332"/>
            <a:ext cx="3324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dirty="0"/>
              <a:t>… [Tisch]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3A8387-0731-91CF-6A2A-54AA40325474}"/>
              </a:ext>
            </a:extLst>
          </p:cNvPr>
          <p:cNvSpPr txBox="1"/>
          <p:nvPr/>
        </p:nvSpPr>
        <p:spPr>
          <a:xfrm>
            <a:off x="9089392" y="4167664"/>
            <a:ext cx="332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sz="2400" dirty="0"/>
              <a:t>… [Teppich]</a:t>
            </a:r>
          </a:p>
          <a:p>
            <a:endParaRPr lang="en-AT" sz="2400" dirty="0"/>
          </a:p>
          <a:p>
            <a:endParaRPr lang="en-AT" sz="2400" dirty="0"/>
          </a:p>
          <a:p>
            <a:r>
              <a:rPr lang="en-AT" sz="2400" dirty="0"/>
              <a:t>… [Rathausplatz]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799FA486-36A5-B3A9-3A47-F95F45AFD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2"/>
          <a:stretch>
            <a:fillRect/>
          </a:stretch>
        </p:blipFill>
        <p:spPr bwMode="auto">
          <a:xfrm>
            <a:off x="3677062" y="1651204"/>
            <a:ext cx="5046634" cy="359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326</Words>
  <Application>Microsoft Macintosh PowerPoint</Application>
  <PresentationFormat>Widescreen</PresentationFormat>
  <Paragraphs>57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Georgia</vt:lpstr>
      <vt:lpstr>Office Theme</vt:lpstr>
      <vt:lpstr>Was kann Künstliche Intelligenz (noch) (nicht)?</vt:lpstr>
      <vt:lpstr>PowerPoint Presentation</vt:lpstr>
      <vt:lpstr>PowerPoint Presentation</vt:lpstr>
      <vt:lpstr>PowerPoint Presentation</vt:lpstr>
      <vt:lpstr>PowerPoint Presentation</vt:lpstr>
      <vt:lpstr>Neuronale Netze</vt:lpstr>
      <vt:lpstr>Lernen durch Konditionierung: </vt:lpstr>
      <vt:lpstr>Daten</vt:lpstr>
      <vt:lpstr>PowerPoint Presentation</vt:lpstr>
      <vt:lpstr>PowerPoint Presentation</vt:lpstr>
      <vt:lpstr>“Generative” KI…</vt:lpstr>
      <vt:lpstr>PowerPoint Presentation</vt:lpstr>
      <vt:lpstr>Fehler und “Halluzinationen”</vt:lpstr>
      <vt:lpstr>PowerPoint Presentation</vt:lpstr>
      <vt:lpstr>Lernen durch Konditionierung… </vt:lpstr>
      <vt:lpstr>Lernen durch Konditionierung… </vt:lpstr>
      <vt:lpstr>“Digital Distraction”</vt:lpstr>
      <vt:lpstr>PowerPoint Presentation</vt:lpstr>
      <vt:lpstr>PowerPoint Presentation</vt:lpstr>
      <vt:lpstr>PowerPoint Presentation</vt:lpstr>
      <vt:lpstr>Was ist notwendig?  Digitaler Humanismus  Robuste&amp;Transparente KI Methoden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Polleres, Axel</dc:creator>
  <cp:lastModifiedBy>Polleres, Axel</cp:lastModifiedBy>
  <cp:revision>9</cp:revision>
  <dcterms:created xsi:type="dcterms:W3CDTF">2026-05-19T05:59:25Z</dcterms:created>
  <dcterms:modified xsi:type="dcterms:W3CDTF">2026-05-20T08:36:29Z</dcterms:modified>
</cp:coreProperties>
</file>