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3" r:id="rId1"/>
  </p:sldMasterIdLst>
  <p:notesMasterIdLst>
    <p:notesMasterId r:id="rId20"/>
  </p:notesMasterIdLst>
  <p:sldIdLst>
    <p:sldId id="268" r:id="rId2"/>
    <p:sldId id="267" r:id="rId3"/>
    <p:sldId id="269" r:id="rId4"/>
    <p:sldId id="270" r:id="rId5"/>
    <p:sldId id="287" r:id="rId6"/>
    <p:sldId id="288" r:id="rId7"/>
    <p:sldId id="273" r:id="rId8"/>
    <p:sldId id="274" r:id="rId9"/>
    <p:sldId id="276" r:id="rId10"/>
    <p:sldId id="275" r:id="rId11"/>
    <p:sldId id="286" r:id="rId12"/>
    <p:sldId id="277" r:id="rId13"/>
    <p:sldId id="278" r:id="rId14"/>
    <p:sldId id="279" r:id="rId15"/>
    <p:sldId id="280" r:id="rId16"/>
    <p:sldId id="285" r:id="rId17"/>
    <p:sldId id="282" r:id="rId18"/>
    <p:sldId id="284" r:id="rId19"/>
  </p:sldIdLst>
  <p:sldSz cx="12192000" cy="6858000"/>
  <p:notesSz cx="6858000" cy="9144000"/>
  <p:embeddedFontLst>
    <p:embeddedFont>
      <p:font typeface="Arial Black" panose="020B0604020202020204" pitchFamily="34" charset="0"/>
      <p:bold r:id="rId21"/>
    </p:embeddedFont>
    <p:embeddedFont>
      <p:font typeface="Play"/>
      <p:regular r:id="rId22"/>
      <p:bold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37"/>
    <p:restoredTop sz="94828"/>
  </p:normalViewPr>
  <p:slideViewPr>
    <p:cSldViewPr snapToGrid="0">
      <p:cViewPr varScale="1">
        <p:scale>
          <a:sx n="104" d="100"/>
          <a:sy n="104" d="100"/>
        </p:scale>
        <p:origin x="520" y="20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3" name="Google Shape;14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dirty="0"/>
              <a:t>Test</a:t>
            </a:r>
            <a:endParaRPr dirty="0"/>
          </a:p>
        </p:txBody>
      </p:sp>
      <p:sp>
        <p:nvSpPr>
          <p:cNvPr id="1404" name="Google Shape;140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Sepp Hiochreiter: an LLM is actually a “database”… </a:t>
            </a:r>
            <a:r>
              <a:rPr lang="en-AT" b="1" dirty="0"/>
              <a:t>and the past slide example has shown, that this is not yet the end of the story… still room for improvement. We need to rethink this architecture, but we may also need to rethink our databases, because there’s another problem!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Arial"/>
                <a:ea typeface="Arial"/>
                <a:cs typeface="Arial"/>
                <a:sym typeface="Arial"/>
              </a:rPr>
              <a:t>2</a:t>
            </a:fld>
            <a:endParaRPr lang="de-D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3482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67F21-644D-9B0C-58D3-CEE58334B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71AF9-BAC4-67DA-9069-BE6EDC776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B4471-D623-B67B-0193-9DFC20845F14}"/>
              </a:ext>
            </a:extLst>
          </p:cNvPr>
          <p:cNvSpPr>
            <a:spLocks noGrp="1"/>
          </p:cNvSpPr>
          <p:nvPr>
            <p:ph type="body" idx="1"/>
          </p:nvPr>
        </p:nvSpPr>
        <p:spPr/>
        <p:txBody>
          <a:bodyPr/>
          <a:lstStyle/>
          <a:p>
            <a:r>
              <a:rPr lang="en-AT" dirty="0"/>
              <a:t>Sepp Hiochreiter: an LLM is actually a “database”… </a:t>
            </a:r>
            <a:r>
              <a:rPr lang="en-AT" b="1" dirty="0"/>
              <a:t>and the past slide example has shown, that this is not yet the end of the story… still room for improvement. We need to rethink this architecture, but we may also need to rethink our databases, because there’s another problem!</a:t>
            </a:r>
          </a:p>
        </p:txBody>
      </p:sp>
      <p:sp>
        <p:nvSpPr>
          <p:cNvPr id="4" name="Slide Number Placeholder 3">
            <a:extLst>
              <a:ext uri="{FF2B5EF4-FFF2-40B4-BE49-F238E27FC236}">
                <a16:creationId xmlns:a16="http://schemas.microsoft.com/office/drawing/2014/main" id="{5601038C-B99C-5D69-64F1-F5588BD3DD0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Arial"/>
                <a:ea typeface="Arial"/>
                <a:cs typeface="Arial"/>
                <a:sym typeface="Arial"/>
              </a:rPr>
              <a:t>3</a:t>
            </a:fld>
            <a:endParaRPr lang="de-D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780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Arial"/>
                <a:ea typeface="Arial"/>
                <a:cs typeface="Arial"/>
                <a:sym typeface="Arial"/>
              </a:rPr>
              <a:t>8</a:t>
            </a:fld>
            <a:endParaRPr lang="de-D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6592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Applications: e.g. data exchanve in SEPs… in AT talk maybe with Platform Registerforschung, Industrial Data Spaces?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Arial"/>
                <a:ea typeface="Arial"/>
                <a:cs typeface="Arial"/>
                <a:sym typeface="Arial"/>
              </a:rPr>
              <a:t>15</a:t>
            </a:fld>
            <a:endParaRPr lang="de-D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45532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54175-CC9F-0527-0E7D-82CE3DD1B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BD39F-E0B5-135A-103E-8F5E71AEC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FDC01-2C80-7B63-CA6A-73B688C0B5BE}"/>
              </a:ext>
            </a:extLst>
          </p:cNvPr>
          <p:cNvSpPr>
            <a:spLocks noGrp="1"/>
          </p:cNvSpPr>
          <p:nvPr>
            <p:ph type="body" idx="1"/>
          </p:nvPr>
        </p:nvSpPr>
        <p:spPr/>
        <p:txBody>
          <a:bodyPr/>
          <a:lstStyle/>
          <a:p>
            <a:r>
              <a:rPr lang="en-AT" dirty="0"/>
              <a:t>Sepp Hiochreiter: an LLM is actually a “database”… </a:t>
            </a:r>
            <a:r>
              <a:rPr lang="en-AT" b="1" dirty="0"/>
              <a:t>and the past slide example has shown, that this is not yet the end of the story… still room for improvement. We need to rethink this architecture, but we may also need to rethink our databases, because there’s another problem!</a:t>
            </a:r>
          </a:p>
        </p:txBody>
      </p:sp>
      <p:sp>
        <p:nvSpPr>
          <p:cNvPr id="4" name="Slide Number Placeholder 3">
            <a:extLst>
              <a:ext uri="{FF2B5EF4-FFF2-40B4-BE49-F238E27FC236}">
                <a16:creationId xmlns:a16="http://schemas.microsoft.com/office/drawing/2014/main" id="{5994C7EA-389B-2C38-5147-423933FC3BF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Arial"/>
                <a:ea typeface="Arial"/>
                <a:cs typeface="Arial"/>
                <a:sym typeface="Arial"/>
              </a:rPr>
              <a:t>17</a:t>
            </a:fld>
            <a:endParaRPr lang="de-D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7759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jp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45"/>
        <p:cNvGrpSpPr/>
        <p:nvPr/>
      </p:nvGrpSpPr>
      <p:grpSpPr>
        <a:xfrm>
          <a:off x="0" y="0"/>
          <a:ext cx="0" cy="0"/>
          <a:chOff x="0" y="0"/>
          <a:chExt cx="0" cy="0"/>
        </a:xfrm>
      </p:grpSpPr>
      <p:sp>
        <p:nvSpPr>
          <p:cNvPr id="46" name="Google Shape;46;p3"/>
          <p:cNvSpPr/>
          <p:nvPr/>
        </p:nvSpPr>
        <p:spPr>
          <a:xfrm rot="10800000">
            <a:off x="8611" y="5240"/>
            <a:ext cx="12192000" cy="6900362"/>
          </a:xfrm>
          <a:prstGeom prst="rect">
            <a:avLst/>
          </a:prstGeom>
          <a:gradFill>
            <a:gsLst>
              <a:gs pos="0">
                <a:srgbClr val="CFC700"/>
              </a:gs>
              <a:gs pos="73000">
                <a:srgbClr val="8F8A06"/>
              </a:gs>
              <a:gs pos="100000">
                <a:srgbClr val="8F8A06"/>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Google Shape;47;p3"/>
          <p:cNvSpPr/>
          <p:nvPr/>
        </p:nvSpPr>
        <p:spPr>
          <a:xfrm>
            <a:off x="-2513" y="-388"/>
            <a:ext cx="7788695" cy="6900365"/>
          </a:xfrm>
          <a:custGeom>
            <a:avLst/>
            <a:gdLst/>
            <a:ahLst/>
            <a:cxnLst/>
            <a:rect l="l" t="t" r="r" b="b"/>
            <a:pathLst>
              <a:path w="7788695" h="6900365" extrusionOk="0">
                <a:moveTo>
                  <a:pt x="0" y="0"/>
                </a:moveTo>
                <a:lnTo>
                  <a:pt x="6383271" y="0"/>
                </a:lnTo>
                <a:lnTo>
                  <a:pt x="6410182" y="28227"/>
                </a:lnTo>
                <a:cubicBezTo>
                  <a:pt x="7266676" y="970579"/>
                  <a:pt x="7788695" y="2222400"/>
                  <a:pt x="7788695" y="3596144"/>
                </a:cubicBezTo>
                <a:cubicBezTo>
                  <a:pt x="7788695" y="4786722"/>
                  <a:pt x="7396601" y="5885722"/>
                  <a:pt x="6734497" y="6771060"/>
                </a:cubicBezTo>
                <a:lnTo>
                  <a:pt x="6632883" y="6900365"/>
                </a:lnTo>
                <a:lnTo>
                  <a:pt x="0" y="6900365"/>
                </a:lnTo>
                <a:lnTo>
                  <a:pt x="0" y="0"/>
                </a:lnTo>
                <a:close/>
              </a:path>
            </a:pathLst>
          </a:cu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8" name="Google Shape;48;p3"/>
          <p:cNvSpPr txBox="1">
            <a:spLocks noGrp="1"/>
          </p:cNvSpPr>
          <p:nvPr>
            <p:ph type="ctrTitle"/>
          </p:nvPr>
        </p:nvSpPr>
        <p:spPr>
          <a:xfrm>
            <a:off x="1012798" y="943640"/>
            <a:ext cx="5758233" cy="268062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600"/>
              <a:buFont typeface="Play"/>
              <a:buNone/>
              <a:defRPr sz="4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
          <p:cNvSpPr txBox="1">
            <a:spLocks noGrp="1"/>
          </p:cNvSpPr>
          <p:nvPr>
            <p:ph type="subTitle" idx="1"/>
          </p:nvPr>
        </p:nvSpPr>
        <p:spPr>
          <a:xfrm>
            <a:off x="1012798" y="3891764"/>
            <a:ext cx="5758233" cy="21335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10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50" name="Google Shape;50;p3"/>
          <p:cNvGrpSpPr/>
          <p:nvPr/>
        </p:nvGrpSpPr>
        <p:grpSpPr>
          <a:xfrm>
            <a:off x="6818243" y="526847"/>
            <a:ext cx="4874476" cy="3115844"/>
            <a:chOff x="6513074" y="825017"/>
            <a:chExt cx="5139889" cy="3285500"/>
          </a:xfrm>
        </p:grpSpPr>
        <p:grpSp>
          <p:nvGrpSpPr>
            <p:cNvPr id="51" name="Google Shape;51;p3"/>
            <p:cNvGrpSpPr/>
            <p:nvPr/>
          </p:nvGrpSpPr>
          <p:grpSpPr>
            <a:xfrm>
              <a:off x="8367461" y="825017"/>
              <a:ext cx="3285502" cy="3285500"/>
              <a:chOff x="492253" y="543708"/>
              <a:chExt cx="4280054" cy="4280052"/>
            </a:xfrm>
          </p:grpSpPr>
          <p:sp>
            <p:nvSpPr>
              <p:cNvPr id="52" name="Google Shape;52;p3"/>
              <p:cNvSpPr/>
              <p:nvPr/>
            </p:nvSpPr>
            <p:spPr>
              <a:xfrm>
                <a:off x="492253" y="543708"/>
                <a:ext cx="4280054" cy="4280052"/>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3" name="Google Shape;53;p3"/>
              <p:cNvPicPr preferRelativeResize="0"/>
              <p:nvPr/>
            </p:nvPicPr>
            <p:blipFill rotWithShape="1">
              <a:blip r:embed="rId2">
                <a:alphaModFix/>
              </a:blip>
              <a:srcRect b="11224"/>
              <a:stretch/>
            </p:blipFill>
            <p:spPr>
              <a:xfrm>
                <a:off x="1578379" y="1619608"/>
                <a:ext cx="2107801" cy="2197481"/>
              </a:xfrm>
              <a:prstGeom prst="rect">
                <a:avLst/>
              </a:prstGeom>
              <a:noFill/>
              <a:ln>
                <a:noFill/>
              </a:ln>
            </p:spPr>
          </p:pic>
        </p:grpSp>
        <p:cxnSp>
          <p:nvCxnSpPr>
            <p:cNvPr id="54" name="Google Shape;54;p3"/>
            <p:cNvCxnSpPr/>
            <p:nvPr/>
          </p:nvCxnSpPr>
          <p:spPr>
            <a:xfrm>
              <a:off x="7583499" y="2324284"/>
              <a:ext cx="1642751" cy="0"/>
            </a:xfrm>
            <a:prstGeom prst="straightConnector1">
              <a:avLst/>
            </a:prstGeom>
            <a:noFill/>
            <a:ln w="19050"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pic>
          <p:nvPicPr>
            <p:cNvPr id="55" name="Google Shape;55;p3"/>
            <p:cNvPicPr preferRelativeResize="0"/>
            <p:nvPr/>
          </p:nvPicPr>
          <p:blipFill rotWithShape="1">
            <a:blip r:embed="rId3">
              <a:alphaModFix/>
            </a:blip>
            <a:srcRect/>
            <a:stretch/>
          </p:blipFill>
          <p:spPr>
            <a:xfrm>
              <a:off x="6513074" y="1615471"/>
              <a:ext cx="1315350" cy="1315350"/>
            </a:xfrm>
            <a:prstGeom prst="rect">
              <a:avLst/>
            </a:prstGeom>
            <a:noFill/>
            <a:ln>
              <a:noFill/>
            </a:ln>
          </p:spPr>
        </p:pic>
      </p:grpSp>
      <p:pic>
        <p:nvPicPr>
          <p:cNvPr id="56" name="Google Shape;56;p3" descr="Ein Bild, das Logo, Symbol, Schrift, Grafiken enthält.&#10;&#10;Automatisch generierte Beschreibung"/>
          <p:cNvPicPr preferRelativeResize="0"/>
          <p:nvPr/>
        </p:nvPicPr>
        <p:blipFill rotWithShape="1">
          <a:blip r:embed="rId4">
            <a:alphaModFix/>
          </a:blip>
          <a:srcRect/>
          <a:stretch/>
        </p:blipFill>
        <p:spPr>
          <a:xfrm>
            <a:off x="7609148" y="5767153"/>
            <a:ext cx="1432005" cy="902497"/>
          </a:xfrm>
          <a:prstGeom prst="rect">
            <a:avLst/>
          </a:prstGeom>
          <a:noFill/>
          <a:ln>
            <a:noFill/>
          </a:ln>
        </p:spPr>
      </p:pic>
      <p:sp>
        <p:nvSpPr>
          <p:cNvPr id="57" name="Google Shape;57;p3"/>
          <p:cNvSpPr txBox="1"/>
          <p:nvPr/>
        </p:nvSpPr>
        <p:spPr>
          <a:xfrm>
            <a:off x="9206338" y="6095453"/>
            <a:ext cx="1716940" cy="25090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384147"/>
              </a:buClr>
              <a:buSzPts val="1800"/>
              <a:buFont typeface="Arial"/>
              <a:buNone/>
            </a:pPr>
            <a:r>
              <a:rPr lang="de-DE" sz="1800" b="0" i="0" u="none" strike="noStrike" cap="none">
                <a:solidFill>
                  <a:srgbClr val="384147"/>
                </a:solidFill>
                <a:latin typeface="Arial"/>
                <a:ea typeface="Arial"/>
                <a:cs typeface="Arial"/>
                <a:sym typeface="Arial"/>
              </a:rPr>
              <a:t>bilateral-ai.net</a:t>
            </a:r>
            <a:endParaRPr/>
          </a:p>
        </p:txBody>
      </p:sp>
      <p:grpSp>
        <p:nvGrpSpPr>
          <p:cNvPr id="58" name="Google Shape;58;p3"/>
          <p:cNvGrpSpPr/>
          <p:nvPr/>
        </p:nvGrpSpPr>
        <p:grpSpPr>
          <a:xfrm rot="10800000">
            <a:off x="10780707" y="6127064"/>
            <a:ext cx="557594" cy="162884"/>
            <a:chOff x="7921933" y="6295685"/>
            <a:chExt cx="557594" cy="162884"/>
          </a:xfrm>
        </p:grpSpPr>
        <p:cxnSp>
          <p:nvCxnSpPr>
            <p:cNvPr id="59" name="Google Shape;59;p3"/>
            <p:cNvCxnSpPr/>
            <p:nvPr/>
          </p:nvCxnSpPr>
          <p:spPr>
            <a:xfrm>
              <a:off x="7921933" y="6377127"/>
              <a:ext cx="481837" cy="0"/>
            </a:xfrm>
            <a:prstGeom prst="straightConnector1">
              <a:avLst/>
            </a:prstGeom>
            <a:noFill/>
            <a:ln w="19050"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60" name="Google Shape;60;p3"/>
            <p:cNvSpPr/>
            <p:nvPr/>
          </p:nvSpPr>
          <p:spPr>
            <a:xfrm>
              <a:off x="8316642" y="6295685"/>
              <a:ext cx="162885" cy="162884"/>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61" name="Google Shape;61;p3"/>
          <p:cNvPicPr preferRelativeResize="0"/>
          <p:nvPr/>
        </p:nvPicPr>
        <p:blipFill rotWithShape="1">
          <a:blip r:embed="rId5">
            <a:alphaModFix amt="60000"/>
          </a:blip>
          <a:srcRect/>
          <a:stretch/>
        </p:blipFill>
        <p:spPr>
          <a:xfrm>
            <a:off x="426864" y="6051646"/>
            <a:ext cx="6125164" cy="300253"/>
          </a:xfrm>
          <a:prstGeom prst="rect">
            <a:avLst/>
          </a:prstGeom>
          <a:noFill/>
          <a:ln>
            <a:noFill/>
          </a:ln>
        </p:spPr>
      </p:pic>
      <p:sp>
        <p:nvSpPr>
          <p:cNvPr id="62" name="Google Shape;62;p3"/>
          <p:cNvSpPr txBox="1"/>
          <p:nvPr/>
        </p:nvSpPr>
        <p:spPr>
          <a:xfrm>
            <a:off x="5460507" y="5975813"/>
            <a:ext cx="88878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A5A5A5"/>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pic>
        <p:nvPicPr>
          <p:cNvPr id="63" name="Google Shape;63;p3"/>
          <p:cNvPicPr preferRelativeResize="0"/>
          <p:nvPr/>
        </p:nvPicPr>
        <p:blipFill rotWithShape="1">
          <a:blip r:embed="rId6">
            <a:alphaModFix/>
          </a:blip>
          <a:srcRect l="-10423"/>
          <a:stretch/>
        </p:blipFill>
        <p:spPr>
          <a:xfrm>
            <a:off x="11056496" y="5872808"/>
            <a:ext cx="708640" cy="7560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Abschnitts-&#10;überschrift">
  <p:cSld name="8_Abschnitts-&#10;überschrift">
    <p:bg>
      <p:bgPr>
        <a:solidFill>
          <a:schemeClr val="lt1"/>
        </a:solidFill>
        <a:effectLst/>
      </p:bgPr>
    </p:bg>
    <p:spTree>
      <p:nvGrpSpPr>
        <p:cNvPr id="1" name="Shape 202"/>
        <p:cNvGrpSpPr/>
        <p:nvPr/>
      </p:nvGrpSpPr>
      <p:grpSpPr>
        <a:xfrm>
          <a:off x="0" y="0"/>
          <a:ext cx="0" cy="0"/>
          <a:chOff x="0" y="0"/>
          <a:chExt cx="0" cy="0"/>
        </a:xfrm>
      </p:grpSpPr>
      <p:sp>
        <p:nvSpPr>
          <p:cNvPr id="203" name="Google Shape;203;p12"/>
          <p:cNvSpPr/>
          <p:nvPr/>
        </p:nvSpPr>
        <p:spPr>
          <a:xfrm>
            <a:off x="0" y="780"/>
            <a:ext cx="12192000" cy="685722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04" name="Google Shape;204;p12"/>
          <p:cNvGrpSpPr/>
          <p:nvPr/>
        </p:nvGrpSpPr>
        <p:grpSpPr>
          <a:xfrm rot="-5400001">
            <a:off x="2804187" y="-117228"/>
            <a:ext cx="5122823" cy="6624109"/>
            <a:chOff x="447266" y="924755"/>
            <a:chExt cx="547797" cy="708334"/>
          </a:xfrm>
        </p:grpSpPr>
        <p:cxnSp>
          <p:nvCxnSpPr>
            <p:cNvPr id="205" name="Google Shape;205;p12"/>
            <p:cNvCxnSpPr/>
            <p:nvPr/>
          </p:nvCxnSpPr>
          <p:spPr>
            <a:xfrm rot="-5400000">
              <a:off x="592490" y="1070865"/>
              <a:ext cx="257349" cy="0"/>
            </a:xfrm>
            <a:prstGeom prst="straightConnector1">
              <a:avLst/>
            </a:prstGeom>
            <a:noFill/>
            <a:ln w="22225"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sp>
          <p:nvSpPr>
            <p:cNvPr id="206" name="Google Shape;206;p12"/>
            <p:cNvSpPr/>
            <p:nvPr/>
          </p:nvSpPr>
          <p:spPr>
            <a:xfrm rot="-5400001">
              <a:off x="666870" y="924755"/>
              <a:ext cx="108589" cy="108589"/>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u="none" strike="noStrike" cap="none">
                <a:solidFill>
                  <a:schemeClr val="lt1"/>
                </a:solidFill>
                <a:latin typeface="Arial"/>
                <a:ea typeface="Arial"/>
                <a:cs typeface="Arial"/>
                <a:sym typeface="Arial"/>
              </a:endParaRPr>
            </a:p>
          </p:txBody>
        </p:sp>
        <p:sp>
          <p:nvSpPr>
            <p:cNvPr id="207" name="Google Shape;207;p12"/>
            <p:cNvSpPr/>
            <p:nvPr/>
          </p:nvSpPr>
          <p:spPr>
            <a:xfrm rot="-5400001">
              <a:off x="447267" y="1085292"/>
              <a:ext cx="547796" cy="547797"/>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Arial"/>
                <a:ea typeface="Arial"/>
                <a:cs typeface="Arial"/>
                <a:sym typeface="Arial"/>
              </a:endParaRPr>
            </a:p>
          </p:txBody>
        </p:sp>
      </p:grpSp>
      <p:sp>
        <p:nvSpPr>
          <p:cNvPr id="208" name="Google Shape;208;p12"/>
          <p:cNvSpPr txBox="1">
            <a:spLocks noGrp="1"/>
          </p:cNvSpPr>
          <p:nvPr>
            <p:ph type="body" idx="1"/>
          </p:nvPr>
        </p:nvSpPr>
        <p:spPr>
          <a:xfrm>
            <a:off x="1911064" y="2664191"/>
            <a:ext cx="1300485" cy="10383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2400"/>
              <a:buNone/>
              <a:defRPr sz="2400" b="0"/>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9" name="Google Shape;209;p12"/>
          <p:cNvGrpSpPr/>
          <p:nvPr/>
        </p:nvGrpSpPr>
        <p:grpSpPr>
          <a:xfrm rot="10800000">
            <a:off x="229332" y="222662"/>
            <a:ext cx="468140" cy="911285"/>
            <a:chOff x="487095" y="681975"/>
            <a:chExt cx="468140" cy="911285"/>
          </a:xfrm>
        </p:grpSpPr>
        <p:sp>
          <p:nvSpPr>
            <p:cNvPr id="210" name="Google Shape;210;p12"/>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11" name="Google Shape;211;p12"/>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12" name="Google Shape;212;p12"/>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213" name="Google Shape;213;p12"/>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de-DE"/>
              <a:t>‹#›</a:t>
            </a:fld>
            <a:endParaRPr/>
          </a:p>
        </p:txBody>
      </p:sp>
      <p:sp>
        <p:nvSpPr>
          <p:cNvPr id="214" name="Google Shape;214;p12"/>
          <p:cNvSpPr txBox="1">
            <a:spLocks noGrp="1"/>
          </p:cNvSpPr>
          <p:nvPr>
            <p:ph type="title"/>
          </p:nvPr>
        </p:nvSpPr>
        <p:spPr>
          <a:xfrm>
            <a:off x="3701807" y="1033588"/>
            <a:ext cx="4828871" cy="43501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Play"/>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5" name="Google Shape;215;p12"/>
          <p:cNvPicPr preferRelativeResize="0"/>
          <p:nvPr/>
        </p:nvPicPr>
        <p:blipFill rotWithShape="1">
          <a:blip r:embed="rId2">
            <a:alphaModFix/>
          </a:blip>
          <a:srcRect/>
          <a:stretch/>
        </p:blipFill>
        <p:spPr>
          <a:xfrm>
            <a:off x="10681511" y="232005"/>
            <a:ext cx="1106383" cy="507770"/>
          </a:xfrm>
          <a:prstGeom prst="rect">
            <a:avLst/>
          </a:prstGeom>
          <a:noFill/>
          <a:ln>
            <a:noFill/>
          </a:ln>
        </p:spPr>
      </p:pic>
      <p:sp>
        <p:nvSpPr>
          <p:cNvPr id="216" name="Google Shape;216;p12"/>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12"/>
          <p:cNvSpPr txBox="1">
            <a:spLocks noGrp="1"/>
          </p:cNvSpPr>
          <p:nvPr>
            <p:ph type="ftr" idx="11"/>
          </p:nvPr>
        </p:nvSpPr>
        <p:spPr>
          <a:xfrm>
            <a:off x="1380353" y="6356350"/>
            <a:ext cx="103977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18" name="Google Shape;218;p12"/>
          <p:cNvPicPr preferRelativeResize="0"/>
          <p:nvPr/>
        </p:nvPicPr>
        <p:blipFill rotWithShape="1">
          <a:blip r:embed="rId3">
            <a:alphaModFix amt="60000"/>
          </a:blip>
          <a:srcRect/>
          <a:stretch/>
        </p:blipFill>
        <p:spPr>
          <a:xfrm>
            <a:off x="6337299" y="6383305"/>
            <a:ext cx="5556250" cy="272365"/>
          </a:xfrm>
          <a:prstGeom prst="rect">
            <a:avLst/>
          </a:prstGeom>
          <a:noFill/>
          <a:ln>
            <a:noFill/>
          </a:ln>
        </p:spPr>
      </p:pic>
      <p:sp>
        <p:nvSpPr>
          <p:cNvPr id="219" name="Google Shape;219;p12"/>
          <p:cNvSpPr txBox="1"/>
          <p:nvPr/>
        </p:nvSpPr>
        <p:spPr>
          <a:xfrm>
            <a:off x="10899614" y="6315981"/>
            <a:ext cx="836195"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A5A5A5"/>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nvGrpSpPr>
          <p:cNvPr id="220" name="Google Shape;220;p12"/>
          <p:cNvGrpSpPr/>
          <p:nvPr/>
        </p:nvGrpSpPr>
        <p:grpSpPr>
          <a:xfrm rot="5400000">
            <a:off x="1131859" y="6377188"/>
            <a:ext cx="175689" cy="325599"/>
            <a:chOff x="487095" y="725670"/>
            <a:chExt cx="468140" cy="867590"/>
          </a:xfrm>
        </p:grpSpPr>
        <p:cxnSp>
          <p:nvCxnSpPr>
            <p:cNvPr id="221" name="Google Shape;221;p12"/>
            <p:cNvCxnSpPr/>
            <p:nvPr/>
          </p:nvCxnSpPr>
          <p:spPr>
            <a:xfrm rot="10800000">
              <a:off x="721165" y="779868"/>
              <a:ext cx="0" cy="419671"/>
            </a:xfrm>
            <a:prstGeom prst="straightConnector1">
              <a:avLst/>
            </a:prstGeom>
            <a:noFill/>
            <a:ln w="9525" cap="flat" cmpd="sng">
              <a:solidFill>
                <a:schemeClr val="lt1"/>
              </a:solidFill>
              <a:prstDash val="solid"/>
              <a:miter lim="800000"/>
              <a:headEnd type="none" w="sm" len="sm"/>
              <a:tailEnd type="none" w="sm" len="sm"/>
            </a:ln>
            <a:effectLst>
              <a:outerShdw blurRad="40000" dist="20000" dir="5400000" rotWithShape="0">
                <a:srgbClr val="000000">
                  <a:alpha val="37647"/>
                </a:srgbClr>
              </a:outerShdw>
            </a:effectLst>
          </p:spPr>
        </p:cxnSp>
        <p:sp>
          <p:nvSpPr>
            <p:cNvPr id="222" name="Google Shape;222;p12"/>
            <p:cNvSpPr/>
            <p:nvPr/>
          </p:nvSpPr>
          <p:spPr>
            <a:xfrm>
              <a:off x="637470" y="725670"/>
              <a:ext cx="167390" cy="16739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23" name="Google Shape;223;p12"/>
            <p:cNvSpPr/>
            <p:nvPr/>
          </p:nvSpPr>
          <p:spPr>
            <a:xfrm>
              <a:off x="487095" y="1125120"/>
              <a:ext cx="468140" cy="46814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Titel und Inhalt">
  <p:cSld name="7_Titel und Inhalt">
    <p:spTree>
      <p:nvGrpSpPr>
        <p:cNvPr id="1" name="Shape 224"/>
        <p:cNvGrpSpPr/>
        <p:nvPr/>
      </p:nvGrpSpPr>
      <p:grpSpPr>
        <a:xfrm>
          <a:off x="0" y="0"/>
          <a:ext cx="0" cy="0"/>
          <a:chOff x="0" y="0"/>
          <a:chExt cx="0" cy="0"/>
        </a:xfrm>
      </p:grpSpPr>
      <p:sp>
        <p:nvSpPr>
          <p:cNvPr id="225" name="Google Shape;225;p13"/>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3"/>
          <p:cNvSpPr txBox="1">
            <a:spLocks noGrp="1"/>
          </p:cNvSpPr>
          <p:nvPr>
            <p:ph type="ftr" idx="11"/>
          </p:nvPr>
        </p:nvSpPr>
        <p:spPr>
          <a:xfrm>
            <a:off x="1380353" y="6356350"/>
            <a:ext cx="47156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27" name="Google Shape;227;p13"/>
          <p:cNvGrpSpPr/>
          <p:nvPr/>
        </p:nvGrpSpPr>
        <p:grpSpPr>
          <a:xfrm rot="10800000">
            <a:off x="229332" y="222662"/>
            <a:ext cx="468140" cy="911285"/>
            <a:chOff x="487095" y="681975"/>
            <a:chExt cx="468140" cy="911285"/>
          </a:xfrm>
        </p:grpSpPr>
        <p:sp>
          <p:nvSpPr>
            <p:cNvPr id="228" name="Google Shape;228;p13"/>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29" name="Google Shape;229;p13"/>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0" name="Google Shape;230;p13"/>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231" name="Google Shape;231;p13"/>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marR="0" lvl="0" indent="0" algn="ctr">
              <a:spcBef>
                <a:spcPts val="0"/>
              </a:spcBef>
              <a:buNone/>
              <a:defRPr sz="1400" b="0" i="0" u="none" strike="noStrike" cap="none">
                <a:solidFill>
                  <a:schemeClr val="dk2"/>
                </a:solidFill>
                <a:latin typeface="Arial"/>
                <a:ea typeface="Arial"/>
                <a:cs typeface="Arial"/>
                <a:sym typeface="Arial"/>
              </a:defRPr>
            </a:lvl1pPr>
            <a:lvl2pPr marL="0" marR="0" lvl="1" indent="0" algn="ctr">
              <a:spcBef>
                <a:spcPts val="0"/>
              </a:spcBef>
              <a:buNone/>
              <a:defRPr sz="1400" b="0" i="0" u="none" strike="noStrike" cap="none">
                <a:solidFill>
                  <a:schemeClr val="dk2"/>
                </a:solidFill>
                <a:latin typeface="Arial"/>
                <a:ea typeface="Arial"/>
                <a:cs typeface="Arial"/>
                <a:sym typeface="Arial"/>
              </a:defRPr>
            </a:lvl2pPr>
            <a:lvl3pPr marL="0" marR="0" lvl="2" indent="0" algn="ctr">
              <a:spcBef>
                <a:spcPts val="0"/>
              </a:spcBef>
              <a:buNone/>
              <a:defRPr sz="1400" b="0" i="0" u="none" strike="noStrike" cap="none">
                <a:solidFill>
                  <a:schemeClr val="dk2"/>
                </a:solidFill>
                <a:latin typeface="Arial"/>
                <a:ea typeface="Arial"/>
                <a:cs typeface="Arial"/>
                <a:sym typeface="Arial"/>
              </a:defRPr>
            </a:lvl3pPr>
            <a:lvl4pPr marL="0" marR="0" lvl="3" indent="0" algn="ctr">
              <a:spcBef>
                <a:spcPts val="0"/>
              </a:spcBef>
              <a:buNone/>
              <a:defRPr sz="1400" b="0" i="0" u="none" strike="noStrike" cap="none">
                <a:solidFill>
                  <a:schemeClr val="dk2"/>
                </a:solidFill>
                <a:latin typeface="Arial"/>
                <a:ea typeface="Arial"/>
                <a:cs typeface="Arial"/>
                <a:sym typeface="Arial"/>
              </a:defRPr>
            </a:lvl4pPr>
            <a:lvl5pPr marL="0" marR="0" lvl="4" indent="0" algn="ctr">
              <a:spcBef>
                <a:spcPts val="0"/>
              </a:spcBef>
              <a:buNone/>
              <a:defRPr sz="1400" b="0" i="0" u="none" strike="noStrike" cap="none">
                <a:solidFill>
                  <a:schemeClr val="dk2"/>
                </a:solidFill>
                <a:latin typeface="Arial"/>
                <a:ea typeface="Arial"/>
                <a:cs typeface="Arial"/>
                <a:sym typeface="Arial"/>
              </a:defRPr>
            </a:lvl5pPr>
            <a:lvl6pPr marL="0" marR="0" lvl="5" indent="0" algn="ctr">
              <a:spcBef>
                <a:spcPts val="0"/>
              </a:spcBef>
              <a:buNone/>
              <a:defRPr sz="1400" b="0" i="0" u="none" strike="noStrike" cap="none">
                <a:solidFill>
                  <a:schemeClr val="dk2"/>
                </a:solidFill>
                <a:latin typeface="Arial"/>
                <a:ea typeface="Arial"/>
                <a:cs typeface="Arial"/>
                <a:sym typeface="Arial"/>
              </a:defRPr>
            </a:lvl6pPr>
            <a:lvl7pPr marL="0" marR="0" lvl="6" indent="0" algn="ctr">
              <a:spcBef>
                <a:spcPts val="0"/>
              </a:spcBef>
              <a:buNone/>
              <a:defRPr sz="1400" b="0" i="0" u="none" strike="noStrike" cap="none">
                <a:solidFill>
                  <a:schemeClr val="dk2"/>
                </a:solidFill>
                <a:latin typeface="Arial"/>
                <a:ea typeface="Arial"/>
                <a:cs typeface="Arial"/>
                <a:sym typeface="Arial"/>
              </a:defRPr>
            </a:lvl7pPr>
            <a:lvl8pPr marL="0" marR="0" lvl="7" indent="0" algn="ctr">
              <a:spcBef>
                <a:spcPts val="0"/>
              </a:spcBef>
              <a:buNone/>
              <a:defRPr sz="1400" b="0" i="0" u="none" strike="noStrike" cap="none">
                <a:solidFill>
                  <a:schemeClr val="dk2"/>
                </a:solidFill>
                <a:latin typeface="Arial"/>
                <a:ea typeface="Arial"/>
                <a:cs typeface="Arial"/>
                <a:sym typeface="Arial"/>
              </a:defRPr>
            </a:lvl8pPr>
            <a:lvl9pPr marL="0" marR="0" lvl="8" indent="0" algn="ctr">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DE"/>
              <a:t>‹#›</a:t>
            </a:fld>
            <a:endParaRPr/>
          </a:p>
        </p:txBody>
      </p:sp>
      <p:grpSp>
        <p:nvGrpSpPr>
          <p:cNvPr id="232" name="Google Shape;232;p13"/>
          <p:cNvGrpSpPr/>
          <p:nvPr/>
        </p:nvGrpSpPr>
        <p:grpSpPr>
          <a:xfrm rot="5400000">
            <a:off x="1131859" y="6377188"/>
            <a:ext cx="175689" cy="325599"/>
            <a:chOff x="487095" y="725670"/>
            <a:chExt cx="468140" cy="867590"/>
          </a:xfrm>
        </p:grpSpPr>
        <p:cxnSp>
          <p:nvCxnSpPr>
            <p:cNvPr id="233" name="Google Shape;233;p13"/>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234" name="Google Shape;234;p13"/>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35" name="Google Shape;235;p13"/>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_Abschnitts-&#10;überschrift">
  <p:cSld name="9_Abschnitts-&#10;überschrift">
    <p:bg>
      <p:bgPr>
        <a:solidFill>
          <a:schemeClr val="lt1"/>
        </a:solidFill>
        <a:effectLst/>
      </p:bgPr>
    </p:bg>
    <p:spTree>
      <p:nvGrpSpPr>
        <p:cNvPr id="1" name="Shape 236"/>
        <p:cNvGrpSpPr/>
        <p:nvPr/>
      </p:nvGrpSpPr>
      <p:grpSpPr>
        <a:xfrm>
          <a:off x="0" y="0"/>
          <a:ext cx="0" cy="0"/>
          <a:chOff x="0" y="0"/>
          <a:chExt cx="0" cy="0"/>
        </a:xfrm>
      </p:grpSpPr>
      <p:sp>
        <p:nvSpPr>
          <p:cNvPr id="237" name="Google Shape;237;p14"/>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38" name="Google Shape;238;p14"/>
          <p:cNvGrpSpPr/>
          <p:nvPr/>
        </p:nvGrpSpPr>
        <p:grpSpPr>
          <a:xfrm rot="-5400001">
            <a:off x="2804187" y="-117228"/>
            <a:ext cx="5122823" cy="6624109"/>
            <a:chOff x="447266" y="924755"/>
            <a:chExt cx="547797" cy="708334"/>
          </a:xfrm>
        </p:grpSpPr>
        <p:cxnSp>
          <p:nvCxnSpPr>
            <p:cNvPr id="239" name="Google Shape;239;p14"/>
            <p:cNvCxnSpPr/>
            <p:nvPr/>
          </p:nvCxnSpPr>
          <p:spPr>
            <a:xfrm rot="-5400000">
              <a:off x="592490" y="1070865"/>
              <a:ext cx="257349" cy="0"/>
            </a:xfrm>
            <a:prstGeom prst="straightConnector1">
              <a:avLst/>
            </a:prstGeom>
            <a:noFill/>
            <a:ln w="22225" cap="flat" cmpd="sng">
              <a:solidFill>
                <a:schemeClr val="lt1"/>
              </a:solidFill>
              <a:prstDash val="solid"/>
              <a:miter lim="800000"/>
              <a:headEnd type="none" w="sm" len="sm"/>
              <a:tailEnd type="none" w="sm" len="sm"/>
            </a:ln>
            <a:effectLst>
              <a:outerShdw blurRad="40000" dist="20000" dir="5400000" rotWithShape="0">
                <a:srgbClr val="000000">
                  <a:alpha val="37647"/>
                </a:srgbClr>
              </a:outerShdw>
            </a:effectLst>
          </p:spPr>
        </p:cxnSp>
        <p:sp>
          <p:nvSpPr>
            <p:cNvPr id="240" name="Google Shape;240;p14"/>
            <p:cNvSpPr/>
            <p:nvPr/>
          </p:nvSpPr>
          <p:spPr>
            <a:xfrm rot="-5400001">
              <a:off x="666870" y="924755"/>
              <a:ext cx="108589" cy="10858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u="none" strike="noStrike" cap="none">
                <a:solidFill>
                  <a:schemeClr val="lt1"/>
                </a:solidFill>
                <a:latin typeface="Arial"/>
                <a:ea typeface="Arial"/>
                <a:cs typeface="Arial"/>
                <a:sym typeface="Arial"/>
              </a:endParaRPr>
            </a:p>
          </p:txBody>
        </p:sp>
        <p:sp>
          <p:nvSpPr>
            <p:cNvPr id="241" name="Google Shape;241;p14"/>
            <p:cNvSpPr/>
            <p:nvPr/>
          </p:nvSpPr>
          <p:spPr>
            <a:xfrm rot="-5400001">
              <a:off x="447267" y="1085292"/>
              <a:ext cx="547796" cy="54779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Arial"/>
                <a:ea typeface="Arial"/>
                <a:cs typeface="Arial"/>
                <a:sym typeface="Arial"/>
              </a:endParaRPr>
            </a:p>
          </p:txBody>
        </p:sp>
      </p:grpSp>
      <p:sp>
        <p:nvSpPr>
          <p:cNvPr id="242" name="Google Shape;242;p14"/>
          <p:cNvSpPr txBox="1">
            <a:spLocks noGrp="1"/>
          </p:cNvSpPr>
          <p:nvPr>
            <p:ph type="body" idx="1"/>
          </p:nvPr>
        </p:nvSpPr>
        <p:spPr>
          <a:xfrm>
            <a:off x="1911064" y="2664191"/>
            <a:ext cx="1300485" cy="10383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2400"/>
              <a:buNone/>
              <a:defRPr sz="2400" b="0"/>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3" name="Google Shape;243;p14"/>
          <p:cNvGrpSpPr/>
          <p:nvPr/>
        </p:nvGrpSpPr>
        <p:grpSpPr>
          <a:xfrm rot="10800000">
            <a:off x="229332" y="222662"/>
            <a:ext cx="468140" cy="911285"/>
            <a:chOff x="487095" y="681975"/>
            <a:chExt cx="468140" cy="911285"/>
          </a:xfrm>
        </p:grpSpPr>
        <p:sp>
          <p:nvSpPr>
            <p:cNvPr id="244" name="Google Shape;244;p14"/>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45" name="Google Shape;245;p14"/>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6" name="Google Shape;246;p14"/>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247" name="Google Shape;247;p14"/>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de-DE"/>
              <a:t>‹#›</a:t>
            </a:fld>
            <a:endParaRPr/>
          </a:p>
        </p:txBody>
      </p:sp>
      <p:sp>
        <p:nvSpPr>
          <p:cNvPr id="248" name="Google Shape;248;p14"/>
          <p:cNvSpPr txBox="1">
            <a:spLocks noGrp="1"/>
          </p:cNvSpPr>
          <p:nvPr>
            <p:ph type="title"/>
          </p:nvPr>
        </p:nvSpPr>
        <p:spPr>
          <a:xfrm>
            <a:off x="3701807" y="1033588"/>
            <a:ext cx="4828871" cy="43501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Play"/>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9" name="Google Shape;249;p14"/>
          <p:cNvPicPr preferRelativeResize="0"/>
          <p:nvPr/>
        </p:nvPicPr>
        <p:blipFill rotWithShape="1">
          <a:blip r:embed="rId2">
            <a:alphaModFix/>
          </a:blip>
          <a:srcRect/>
          <a:stretch/>
        </p:blipFill>
        <p:spPr>
          <a:xfrm>
            <a:off x="10681511" y="232005"/>
            <a:ext cx="1106383" cy="507770"/>
          </a:xfrm>
          <a:prstGeom prst="rect">
            <a:avLst/>
          </a:prstGeom>
          <a:noFill/>
          <a:ln>
            <a:noFill/>
          </a:ln>
        </p:spPr>
      </p:pic>
      <p:sp>
        <p:nvSpPr>
          <p:cNvPr id="250" name="Google Shape;250;p14"/>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14"/>
          <p:cNvSpPr txBox="1">
            <a:spLocks noGrp="1"/>
          </p:cNvSpPr>
          <p:nvPr>
            <p:ph type="ftr" idx="11"/>
          </p:nvPr>
        </p:nvSpPr>
        <p:spPr>
          <a:xfrm>
            <a:off x="1380353" y="6356350"/>
            <a:ext cx="103977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52" name="Google Shape;252;p14"/>
          <p:cNvPicPr preferRelativeResize="0"/>
          <p:nvPr/>
        </p:nvPicPr>
        <p:blipFill rotWithShape="1">
          <a:blip r:embed="rId3">
            <a:alphaModFix amt="60000"/>
          </a:blip>
          <a:srcRect/>
          <a:stretch/>
        </p:blipFill>
        <p:spPr>
          <a:xfrm>
            <a:off x="6337299" y="6383305"/>
            <a:ext cx="5556250" cy="272365"/>
          </a:xfrm>
          <a:prstGeom prst="rect">
            <a:avLst/>
          </a:prstGeom>
          <a:noFill/>
          <a:ln>
            <a:noFill/>
          </a:ln>
        </p:spPr>
      </p:pic>
      <p:sp>
        <p:nvSpPr>
          <p:cNvPr id="253" name="Google Shape;253;p14"/>
          <p:cNvSpPr txBox="1"/>
          <p:nvPr/>
        </p:nvSpPr>
        <p:spPr>
          <a:xfrm>
            <a:off x="10899614" y="6315981"/>
            <a:ext cx="836195"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A5A5A5"/>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nvGrpSpPr>
          <p:cNvPr id="254" name="Google Shape;254;p14"/>
          <p:cNvGrpSpPr/>
          <p:nvPr/>
        </p:nvGrpSpPr>
        <p:grpSpPr>
          <a:xfrm rot="5400000">
            <a:off x="1131859" y="6377188"/>
            <a:ext cx="175689" cy="325599"/>
            <a:chOff x="487095" y="725670"/>
            <a:chExt cx="468140" cy="867590"/>
          </a:xfrm>
        </p:grpSpPr>
        <p:cxnSp>
          <p:nvCxnSpPr>
            <p:cNvPr id="255" name="Google Shape;255;p14"/>
            <p:cNvCxnSpPr/>
            <p:nvPr/>
          </p:nvCxnSpPr>
          <p:spPr>
            <a:xfrm rot="10800000">
              <a:off x="721165" y="779868"/>
              <a:ext cx="0" cy="419671"/>
            </a:xfrm>
            <a:prstGeom prst="straightConnector1">
              <a:avLst/>
            </a:prstGeom>
            <a:noFill/>
            <a:ln w="9525" cap="flat" cmpd="sng">
              <a:solidFill>
                <a:schemeClr val="lt1"/>
              </a:solidFill>
              <a:prstDash val="solid"/>
              <a:miter lim="800000"/>
              <a:headEnd type="none" w="sm" len="sm"/>
              <a:tailEnd type="none" w="sm" len="sm"/>
            </a:ln>
            <a:effectLst>
              <a:outerShdw blurRad="40000" dist="20000" dir="5400000" rotWithShape="0">
                <a:srgbClr val="000000">
                  <a:alpha val="37647"/>
                </a:srgbClr>
              </a:outerShdw>
            </a:effectLst>
          </p:spPr>
        </p:cxnSp>
        <p:sp>
          <p:nvSpPr>
            <p:cNvPr id="256" name="Google Shape;256;p14"/>
            <p:cNvSpPr/>
            <p:nvPr/>
          </p:nvSpPr>
          <p:spPr>
            <a:xfrm>
              <a:off x="637470" y="725670"/>
              <a:ext cx="167390" cy="16739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57" name="Google Shape;257;p14"/>
            <p:cNvSpPr/>
            <p:nvPr/>
          </p:nvSpPr>
          <p:spPr>
            <a:xfrm>
              <a:off x="487095" y="1125120"/>
              <a:ext cx="468140" cy="46814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258"/>
        <p:cNvGrpSpPr/>
        <p:nvPr/>
      </p:nvGrpSpPr>
      <p:grpSpPr>
        <a:xfrm>
          <a:off x="0" y="0"/>
          <a:ext cx="0" cy="0"/>
          <a:chOff x="0" y="0"/>
          <a:chExt cx="0" cy="0"/>
        </a:xfrm>
      </p:grpSpPr>
      <p:sp>
        <p:nvSpPr>
          <p:cNvPr id="259" name="Google Shape;259;p15"/>
          <p:cNvSpPr txBox="1">
            <a:spLocks noGrp="1"/>
          </p:cNvSpPr>
          <p:nvPr>
            <p:ph type="title"/>
          </p:nvPr>
        </p:nvSpPr>
        <p:spPr>
          <a:xfrm>
            <a:off x="486000" y="575999"/>
            <a:ext cx="11124000" cy="990000"/>
          </a:xfrm>
          <a:prstGeom prst="rect">
            <a:avLst/>
          </a:prstGeom>
          <a:noFill/>
          <a:ln>
            <a:noFill/>
          </a:ln>
        </p:spPr>
        <p:txBody>
          <a:bodyPr spcFirstLastPara="1" wrap="square" lIns="121900" tIns="60925" rIns="121900" bIns="60925" anchor="t" anchorCtr="0">
            <a:noAutofit/>
          </a:bodyPr>
          <a:lstStyle>
            <a:lvl1pPr lvl="0" algn="l">
              <a:lnSpc>
                <a:spcPct val="83000"/>
              </a:lnSpc>
              <a:spcBef>
                <a:spcPts val="0"/>
              </a:spcBef>
              <a:spcAft>
                <a:spcPts val="0"/>
              </a:spcAft>
              <a:buClr>
                <a:schemeClr val="dk1"/>
              </a:buClr>
              <a:buSzPts val="4000"/>
              <a:buFont typeface="Arial Black"/>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60" name="Google Shape;260;p15"/>
          <p:cNvSpPr txBox="1">
            <a:spLocks noGrp="1"/>
          </p:cNvSpPr>
          <p:nvPr>
            <p:ph type="body" idx="1"/>
          </p:nvPr>
        </p:nvSpPr>
        <p:spPr>
          <a:xfrm>
            <a:off x="471600" y="1621584"/>
            <a:ext cx="11138400" cy="4516800"/>
          </a:xfrm>
          <a:prstGeom prst="rect">
            <a:avLst/>
          </a:prstGeom>
          <a:noFill/>
          <a:ln>
            <a:noFill/>
          </a:ln>
        </p:spPr>
        <p:txBody>
          <a:bodyPr spcFirstLastPara="1" wrap="square" lIns="121900" tIns="60925" rIns="121900" bIns="60925" anchor="t" anchorCtr="0">
            <a:noAutofit/>
          </a:bodyPr>
          <a:lstStyle>
            <a:lvl1pPr marL="457200" lvl="0" indent="-431800" algn="l">
              <a:lnSpc>
                <a:spcPct val="105000"/>
              </a:lnSpc>
              <a:spcBef>
                <a:spcPts val="800"/>
              </a:spcBef>
              <a:spcAft>
                <a:spcPts val="0"/>
              </a:spcAft>
              <a:buClr>
                <a:schemeClr val="dk1"/>
              </a:buClr>
              <a:buSzPts val="3200"/>
              <a:buChar char="•"/>
              <a:defRPr/>
            </a:lvl1pPr>
            <a:lvl2pPr marL="914400" lvl="1" indent="-438150" algn="l">
              <a:lnSpc>
                <a:spcPct val="105000"/>
              </a:lnSpc>
              <a:spcBef>
                <a:spcPts val="0"/>
              </a:spcBef>
              <a:spcAft>
                <a:spcPts val="0"/>
              </a:spcAft>
              <a:buClr>
                <a:schemeClr val="dk1"/>
              </a:buClr>
              <a:buSzPts val="3300"/>
              <a:buChar char="◦"/>
              <a:defRPr/>
            </a:lvl2pPr>
            <a:lvl3pPr marL="1371600" lvl="2" indent="-355600" algn="l">
              <a:lnSpc>
                <a:spcPct val="105000"/>
              </a:lnSpc>
              <a:spcBef>
                <a:spcPts val="0"/>
              </a:spcBef>
              <a:spcAft>
                <a:spcPts val="0"/>
              </a:spcAft>
              <a:buClr>
                <a:schemeClr val="dk1"/>
              </a:buClr>
              <a:buSzPts val="2000"/>
              <a:buChar char="▪"/>
              <a:defRPr/>
            </a:lvl3pPr>
            <a:lvl4pPr marL="1828800" lvl="3" indent="-393700" algn="l">
              <a:lnSpc>
                <a:spcPct val="105000"/>
              </a:lnSpc>
              <a:spcBef>
                <a:spcPts val="0"/>
              </a:spcBef>
              <a:spcAft>
                <a:spcPts val="0"/>
              </a:spcAft>
              <a:buClr>
                <a:schemeClr val="dk1"/>
              </a:buClr>
              <a:buSzPts val="2600"/>
              <a:buChar char="-"/>
              <a:defRPr/>
            </a:lvl4pPr>
            <a:lvl5pPr marL="2286000" lvl="4" indent="-330200" algn="l">
              <a:lnSpc>
                <a:spcPct val="105000"/>
              </a:lnSpc>
              <a:spcBef>
                <a:spcPts val="0"/>
              </a:spcBef>
              <a:spcAft>
                <a:spcPts val="0"/>
              </a:spcAft>
              <a:buClr>
                <a:schemeClr val="dk1"/>
              </a:buClr>
              <a:buSzPts val="16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261" name="Google Shape;261;p15"/>
          <p:cNvSpPr txBox="1">
            <a:spLocks noGrp="1"/>
          </p:cNvSpPr>
          <p:nvPr>
            <p:ph type="body" idx="2"/>
          </p:nvPr>
        </p:nvSpPr>
        <p:spPr>
          <a:xfrm>
            <a:off x="471600" y="5858821"/>
            <a:ext cx="11138400" cy="278100"/>
          </a:xfrm>
          <a:prstGeom prst="rect">
            <a:avLst/>
          </a:prstGeom>
          <a:noFill/>
          <a:ln>
            <a:noFill/>
          </a:ln>
        </p:spPr>
        <p:txBody>
          <a:bodyPr spcFirstLastPara="1" wrap="square" lIns="121900" tIns="60925" rIns="121900" bIns="60925" anchor="b" anchorCtr="0">
            <a:noAutofit/>
          </a:bodyPr>
          <a:lstStyle>
            <a:lvl1pPr marL="457200" lvl="0" indent="-228600" algn="l">
              <a:lnSpc>
                <a:spcPct val="83000"/>
              </a:lnSpc>
              <a:spcBef>
                <a:spcPts val="800"/>
              </a:spcBef>
              <a:spcAft>
                <a:spcPts val="0"/>
              </a:spcAft>
              <a:buClr>
                <a:schemeClr val="dk1"/>
              </a:buClr>
              <a:buSzPts val="1300"/>
              <a:buNone/>
              <a:defRPr sz="800" b="0">
                <a:latin typeface="Arial"/>
                <a:ea typeface="Arial"/>
                <a:cs typeface="Arial"/>
                <a:sym typeface="Arial"/>
              </a:defRPr>
            </a:lvl1pPr>
            <a:lvl2pPr marL="914400" lvl="1" indent="-228600" algn="l">
              <a:lnSpc>
                <a:spcPct val="133333"/>
              </a:lnSpc>
              <a:spcBef>
                <a:spcPts val="0"/>
              </a:spcBef>
              <a:spcAft>
                <a:spcPts val="0"/>
              </a:spcAft>
              <a:buClr>
                <a:schemeClr val="dk1"/>
              </a:buClr>
              <a:buSzPts val="1300"/>
              <a:buNone/>
              <a:defRPr sz="800"/>
            </a:lvl2pPr>
            <a:lvl3pPr marL="1371600" lvl="2" indent="-228600" algn="l">
              <a:lnSpc>
                <a:spcPct val="133333"/>
              </a:lnSpc>
              <a:spcBef>
                <a:spcPts val="0"/>
              </a:spcBef>
              <a:spcAft>
                <a:spcPts val="0"/>
              </a:spcAft>
              <a:buClr>
                <a:schemeClr val="dk1"/>
              </a:buClr>
              <a:buSzPts val="900"/>
              <a:buNone/>
              <a:defRPr sz="800"/>
            </a:lvl3pPr>
            <a:lvl4pPr marL="1828800" lvl="3" indent="-228600" algn="l">
              <a:lnSpc>
                <a:spcPct val="133333"/>
              </a:lnSpc>
              <a:spcBef>
                <a:spcPts val="0"/>
              </a:spcBef>
              <a:spcAft>
                <a:spcPts val="0"/>
              </a:spcAft>
              <a:buClr>
                <a:schemeClr val="dk1"/>
              </a:buClr>
              <a:buSzPts val="1100"/>
              <a:buNone/>
              <a:defRPr sz="800"/>
            </a:lvl4pPr>
            <a:lvl5pPr marL="2286000" lvl="4" indent="-228600" algn="l">
              <a:lnSpc>
                <a:spcPct val="133333"/>
              </a:lnSpc>
              <a:spcBef>
                <a:spcPts val="0"/>
              </a:spcBef>
              <a:spcAft>
                <a:spcPts val="0"/>
              </a:spcAft>
              <a:buClr>
                <a:schemeClr val="dk1"/>
              </a:buClr>
              <a:buSzPts val="700"/>
              <a:buNone/>
              <a:defRPr sz="800"/>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262" name="Google Shape;262;p15"/>
          <p:cNvSpPr txBox="1">
            <a:spLocks noGrp="1"/>
          </p:cNvSpPr>
          <p:nvPr>
            <p:ph type="dt" idx="10"/>
          </p:nvPr>
        </p:nvSpPr>
        <p:spPr>
          <a:xfrm>
            <a:off x="9424800" y="6357600"/>
            <a:ext cx="817200" cy="365100"/>
          </a:xfrm>
          <a:prstGeom prst="rect">
            <a:avLst/>
          </a:prstGeom>
          <a:noFill/>
          <a:ln>
            <a:noFill/>
          </a:ln>
        </p:spPr>
        <p:txBody>
          <a:bodyPr spcFirstLastPara="1" wrap="square" lIns="121900" tIns="60925" rIns="121900" bIns="60925" anchor="b" anchorCtr="0">
            <a:noAutofit/>
          </a:bodyPr>
          <a:lstStyle>
            <a:lvl1pPr lvl="0" algn="r">
              <a:spcBef>
                <a:spcPts val="0"/>
              </a:spcBef>
              <a:spcAft>
                <a:spcPts val="0"/>
              </a:spcAft>
              <a:buClr>
                <a:srgbClr val="888888"/>
              </a:buClr>
              <a:buSzPts val="1900"/>
              <a:buFont typeface="Calibri"/>
              <a:buNone/>
              <a:defRPr/>
            </a:lvl1pPr>
            <a:lvl2pPr lvl="1" algn="l">
              <a:spcBef>
                <a:spcPts val="0"/>
              </a:spcBef>
              <a:spcAft>
                <a:spcPts val="0"/>
              </a:spcAft>
              <a:buClr>
                <a:schemeClr val="dk1"/>
              </a:buClr>
              <a:buSzPts val="1900"/>
              <a:buFont typeface="Calibri"/>
              <a:buNone/>
              <a:defRPr/>
            </a:lvl2pPr>
            <a:lvl3pPr lvl="2" algn="l">
              <a:spcBef>
                <a:spcPts val="0"/>
              </a:spcBef>
              <a:spcAft>
                <a:spcPts val="0"/>
              </a:spcAft>
              <a:buClr>
                <a:schemeClr val="dk1"/>
              </a:buClr>
              <a:buSzPts val="1900"/>
              <a:buFont typeface="Calibri"/>
              <a:buNone/>
              <a:defRPr/>
            </a:lvl3pPr>
            <a:lvl4pPr lvl="3" algn="l">
              <a:spcBef>
                <a:spcPts val="0"/>
              </a:spcBef>
              <a:spcAft>
                <a:spcPts val="0"/>
              </a:spcAft>
              <a:buClr>
                <a:schemeClr val="dk1"/>
              </a:buClr>
              <a:buSzPts val="1900"/>
              <a:buFont typeface="Calibri"/>
              <a:buNone/>
              <a:defRPr/>
            </a:lvl4pPr>
            <a:lvl5pPr lvl="4" algn="l">
              <a:spcBef>
                <a:spcPts val="0"/>
              </a:spcBef>
              <a:spcAft>
                <a:spcPts val="0"/>
              </a:spcAft>
              <a:buClr>
                <a:schemeClr val="dk1"/>
              </a:buClr>
              <a:buSzPts val="1900"/>
              <a:buFont typeface="Calibri"/>
              <a:buNone/>
              <a:defRPr/>
            </a:lvl5pPr>
            <a:lvl6pPr lvl="5" algn="l">
              <a:spcBef>
                <a:spcPts val="0"/>
              </a:spcBef>
              <a:spcAft>
                <a:spcPts val="0"/>
              </a:spcAft>
              <a:buClr>
                <a:schemeClr val="dk1"/>
              </a:buClr>
              <a:buSzPts val="1900"/>
              <a:buFont typeface="Calibri"/>
              <a:buNone/>
              <a:defRPr/>
            </a:lvl6pPr>
            <a:lvl7pPr lvl="6" algn="l">
              <a:spcBef>
                <a:spcPts val="0"/>
              </a:spcBef>
              <a:spcAft>
                <a:spcPts val="0"/>
              </a:spcAft>
              <a:buClr>
                <a:schemeClr val="dk1"/>
              </a:buClr>
              <a:buSzPts val="1900"/>
              <a:buFont typeface="Calibri"/>
              <a:buNone/>
              <a:defRPr/>
            </a:lvl7pPr>
            <a:lvl8pPr lvl="7" algn="l">
              <a:spcBef>
                <a:spcPts val="0"/>
              </a:spcBef>
              <a:spcAft>
                <a:spcPts val="0"/>
              </a:spcAft>
              <a:buClr>
                <a:schemeClr val="dk1"/>
              </a:buClr>
              <a:buSzPts val="1900"/>
              <a:buFont typeface="Calibri"/>
              <a:buNone/>
              <a:defRPr/>
            </a:lvl8pPr>
            <a:lvl9pPr lvl="8" algn="l">
              <a:spcBef>
                <a:spcPts val="0"/>
              </a:spcBef>
              <a:spcAft>
                <a:spcPts val="0"/>
              </a:spcAft>
              <a:buClr>
                <a:schemeClr val="dk1"/>
              </a:buClr>
              <a:buSzPts val="1900"/>
              <a:buFont typeface="Calibri"/>
              <a:buNone/>
              <a:defRPr/>
            </a:lvl9pPr>
          </a:lstStyle>
          <a:p>
            <a:endParaRPr/>
          </a:p>
        </p:txBody>
      </p:sp>
      <p:sp>
        <p:nvSpPr>
          <p:cNvPr id="263" name="Google Shape;263;p15"/>
          <p:cNvSpPr txBox="1">
            <a:spLocks noGrp="1"/>
          </p:cNvSpPr>
          <p:nvPr>
            <p:ph type="ftr" idx="11"/>
          </p:nvPr>
        </p:nvSpPr>
        <p:spPr>
          <a:xfrm>
            <a:off x="5889600" y="6350400"/>
            <a:ext cx="2426400" cy="365100"/>
          </a:xfrm>
          <a:prstGeom prst="rect">
            <a:avLst/>
          </a:prstGeom>
          <a:noFill/>
          <a:ln>
            <a:noFill/>
          </a:ln>
        </p:spPr>
        <p:txBody>
          <a:bodyPr spcFirstLastPara="1" wrap="square" lIns="121900" tIns="60925" rIns="121900" bIns="60925" anchor="b" anchorCtr="0">
            <a:noAutofit/>
          </a:bodyPr>
          <a:lstStyle>
            <a:lvl1pPr lvl="0" algn="r">
              <a:spcBef>
                <a:spcPts val="0"/>
              </a:spcBef>
              <a:spcAft>
                <a:spcPts val="0"/>
              </a:spcAft>
              <a:buClr>
                <a:srgbClr val="888888"/>
              </a:buClr>
              <a:buSzPts val="1900"/>
              <a:buFont typeface="Calibri"/>
              <a:buNone/>
              <a:defRPr/>
            </a:lvl1pPr>
            <a:lvl2pPr lvl="1" algn="l">
              <a:spcBef>
                <a:spcPts val="0"/>
              </a:spcBef>
              <a:spcAft>
                <a:spcPts val="0"/>
              </a:spcAft>
              <a:buClr>
                <a:schemeClr val="dk1"/>
              </a:buClr>
              <a:buSzPts val="1900"/>
              <a:buFont typeface="Calibri"/>
              <a:buNone/>
              <a:defRPr/>
            </a:lvl2pPr>
            <a:lvl3pPr lvl="2" algn="l">
              <a:spcBef>
                <a:spcPts val="0"/>
              </a:spcBef>
              <a:spcAft>
                <a:spcPts val="0"/>
              </a:spcAft>
              <a:buClr>
                <a:schemeClr val="dk1"/>
              </a:buClr>
              <a:buSzPts val="1900"/>
              <a:buFont typeface="Calibri"/>
              <a:buNone/>
              <a:defRPr/>
            </a:lvl3pPr>
            <a:lvl4pPr lvl="3" algn="l">
              <a:spcBef>
                <a:spcPts val="0"/>
              </a:spcBef>
              <a:spcAft>
                <a:spcPts val="0"/>
              </a:spcAft>
              <a:buClr>
                <a:schemeClr val="dk1"/>
              </a:buClr>
              <a:buSzPts val="1900"/>
              <a:buFont typeface="Calibri"/>
              <a:buNone/>
              <a:defRPr/>
            </a:lvl4pPr>
            <a:lvl5pPr lvl="4" algn="l">
              <a:spcBef>
                <a:spcPts val="0"/>
              </a:spcBef>
              <a:spcAft>
                <a:spcPts val="0"/>
              </a:spcAft>
              <a:buClr>
                <a:schemeClr val="dk1"/>
              </a:buClr>
              <a:buSzPts val="1900"/>
              <a:buFont typeface="Calibri"/>
              <a:buNone/>
              <a:defRPr/>
            </a:lvl5pPr>
            <a:lvl6pPr lvl="5" algn="l">
              <a:spcBef>
                <a:spcPts val="0"/>
              </a:spcBef>
              <a:spcAft>
                <a:spcPts val="0"/>
              </a:spcAft>
              <a:buClr>
                <a:schemeClr val="dk1"/>
              </a:buClr>
              <a:buSzPts val="1900"/>
              <a:buFont typeface="Calibri"/>
              <a:buNone/>
              <a:defRPr/>
            </a:lvl6pPr>
            <a:lvl7pPr lvl="6" algn="l">
              <a:spcBef>
                <a:spcPts val="0"/>
              </a:spcBef>
              <a:spcAft>
                <a:spcPts val="0"/>
              </a:spcAft>
              <a:buClr>
                <a:schemeClr val="dk1"/>
              </a:buClr>
              <a:buSzPts val="1900"/>
              <a:buFont typeface="Calibri"/>
              <a:buNone/>
              <a:defRPr/>
            </a:lvl7pPr>
            <a:lvl8pPr lvl="7" algn="l">
              <a:spcBef>
                <a:spcPts val="0"/>
              </a:spcBef>
              <a:spcAft>
                <a:spcPts val="0"/>
              </a:spcAft>
              <a:buClr>
                <a:schemeClr val="dk1"/>
              </a:buClr>
              <a:buSzPts val="1900"/>
              <a:buFont typeface="Calibri"/>
              <a:buNone/>
              <a:defRPr/>
            </a:lvl8pPr>
            <a:lvl9pPr lvl="8" algn="l">
              <a:spcBef>
                <a:spcPts val="0"/>
              </a:spcBef>
              <a:spcAft>
                <a:spcPts val="0"/>
              </a:spcAft>
              <a:buClr>
                <a:schemeClr val="dk1"/>
              </a:buClr>
              <a:buSzPts val="1900"/>
              <a:buFont typeface="Calibri"/>
              <a:buNone/>
              <a:defRPr/>
            </a:lvl9pPr>
          </a:lstStyle>
          <a:p>
            <a:endParaRPr/>
          </a:p>
        </p:txBody>
      </p:sp>
      <p:sp>
        <p:nvSpPr>
          <p:cNvPr id="264" name="Google Shape;264;p15"/>
          <p:cNvSpPr txBox="1">
            <a:spLocks noGrp="1"/>
          </p:cNvSpPr>
          <p:nvPr>
            <p:ph type="sldNum" idx="12"/>
          </p:nvPr>
        </p:nvSpPr>
        <p:spPr>
          <a:xfrm>
            <a:off x="11019600" y="6357600"/>
            <a:ext cx="686100" cy="365100"/>
          </a:xfrm>
          <a:prstGeom prst="rect">
            <a:avLst/>
          </a:prstGeom>
          <a:noFill/>
          <a:ln>
            <a:noFill/>
          </a:ln>
        </p:spPr>
        <p:txBody>
          <a:bodyPr spcFirstLastPara="1" wrap="square" lIns="121900" tIns="60925" rIns="121900" bIns="60925" anchor="b" anchorCtr="0">
            <a:noAutofit/>
          </a:bodyPr>
          <a:lstStyle>
            <a:lvl1pPr marL="0" lvl="0"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5"/>
        <p:cNvGrpSpPr/>
        <p:nvPr/>
      </p:nvGrpSpPr>
      <p:grpSpPr>
        <a:xfrm>
          <a:off x="0" y="0"/>
          <a:ext cx="0" cy="0"/>
          <a:chOff x="0" y="0"/>
          <a:chExt cx="0" cy="0"/>
        </a:xfrm>
      </p:grpSpPr>
      <p:sp>
        <p:nvSpPr>
          <p:cNvPr id="266" name="Google Shape;266;p16"/>
          <p:cNvSpPr txBox="1">
            <a:spLocks noGrp="1"/>
          </p:cNvSpPr>
          <p:nvPr>
            <p:ph type="sldNum" idx="12"/>
          </p:nvPr>
        </p:nvSpPr>
        <p:spPr>
          <a:xfrm>
            <a:off x="11296610" y="6217622"/>
            <a:ext cx="731700" cy="524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C783-52DA-A407-04B7-91F6A01EA71F}"/>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0045CE5A-3663-7257-3496-F764F83A46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40491EBF-BAB1-4CDA-46BC-2468B71F0F45}"/>
              </a:ext>
            </a:extLst>
          </p:cNvPr>
          <p:cNvSpPr>
            <a:spLocks noGrp="1"/>
          </p:cNvSpPr>
          <p:nvPr>
            <p:ph type="dt" sz="half" idx="10"/>
          </p:nvPr>
        </p:nvSpPr>
        <p:spPr/>
        <p:txBody>
          <a:bodyPr/>
          <a:lstStyle/>
          <a:p>
            <a:fld id="{0801556C-DEA6-7E45-B29A-EB1B0F59C022}" type="datetimeFigureOut">
              <a:rPr lang="en-AT" smtClean="0"/>
              <a:t>09.04.26</a:t>
            </a:fld>
            <a:endParaRPr lang="en-AT"/>
          </a:p>
        </p:txBody>
      </p:sp>
      <p:sp>
        <p:nvSpPr>
          <p:cNvPr id="5" name="Footer Placeholder 4">
            <a:extLst>
              <a:ext uri="{FF2B5EF4-FFF2-40B4-BE49-F238E27FC236}">
                <a16:creationId xmlns:a16="http://schemas.microsoft.com/office/drawing/2014/main" id="{C30CAC35-95E5-73EF-78E1-8F57830DDAAB}"/>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E653DF33-C0BF-7240-AEF3-7D74CAF57A50}"/>
              </a:ext>
            </a:extLst>
          </p:cNvPr>
          <p:cNvSpPr>
            <a:spLocks noGrp="1"/>
          </p:cNvSpPr>
          <p:nvPr>
            <p:ph type="sldNum" sz="quarter" idx="12"/>
          </p:nvPr>
        </p:nvSpPr>
        <p:spPr/>
        <p:txBody>
          <a:bodyPr/>
          <a:lstStyle/>
          <a:p>
            <a:fld id="{ACAF58F7-3888-5247-9127-75A0C8C8E184}" type="slidenum">
              <a:rPr lang="en-AT" smtClean="0"/>
              <a:t>‹#›</a:t>
            </a:fld>
            <a:endParaRPr lang="en-AT"/>
          </a:p>
        </p:txBody>
      </p:sp>
    </p:spTree>
    <p:extLst>
      <p:ext uri="{BB962C8B-B14F-4D97-AF65-F5344CB8AC3E}">
        <p14:creationId xmlns:p14="http://schemas.microsoft.com/office/powerpoint/2010/main" val="341250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elfolie">
  <p:cSld name="4_Titelfolie">
    <p:spTree>
      <p:nvGrpSpPr>
        <p:cNvPr id="1" name="Shape 64"/>
        <p:cNvGrpSpPr/>
        <p:nvPr/>
      </p:nvGrpSpPr>
      <p:grpSpPr>
        <a:xfrm>
          <a:off x="0" y="0"/>
          <a:ext cx="0" cy="0"/>
          <a:chOff x="0" y="0"/>
          <a:chExt cx="0" cy="0"/>
        </a:xfrm>
      </p:grpSpPr>
      <p:sp>
        <p:nvSpPr>
          <p:cNvPr id="65" name="Google Shape;65;p4"/>
          <p:cNvSpPr/>
          <p:nvPr/>
        </p:nvSpPr>
        <p:spPr>
          <a:xfrm rot="10800000">
            <a:off x="0" y="0"/>
            <a:ext cx="12192000" cy="6900362"/>
          </a:xfrm>
          <a:prstGeom prst="rect">
            <a:avLst/>
          </a:prstGeom>
          <a:gradFill>
            <a:gsLst>
              <a:gs pos="0">
                <a:srgbClr val="CFC700"/>
              </a:gs>
              <a:gs pos="73000">
                <a:srgbClr val="8F8A06"/>
              </a:gs>
              <a:gs pos="100000">
                <a:srgbClr val="8F8A06"/>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 name="Google Shape;66;p4"/>
          <p:cNvSpPr/>
          <p:nvPr/>
        </p:nvSpPr>
        <p:spPr>
          <a:xfrm>
            <a:off x="-2513" y="-388"/>
            <a:ext cx="7788695" cy="6900365"/>
          </a:xfrm>
          <a:custGeom>
            <a:avLst/>
            <a:gdLst/>
            <a:ahLst/>
            <a:cxnLst/>
            <a:rect l="l" t="t" r="r" b="b"/>
            <a:pathLst>
              <a:path w="7788695" h="6900365" extrusionOk="0">
                <a:moveTo>
                  <a:pt x="0" y="0"/>
                </a:moveTo>
                <a:lnTo>
                  <a:pt x="6383271" y="0"/>
                </a:lnTo>
                <a:lnTo>
                  <a:pt x="6410182" y="28227"/>
                </a:lnTo>
                <a:cubicBezTo>
                  <a:pt x="7266676" y="970579"/>
                  <a:pt x="7788695" y="2222400"/>
                  <a:pt x="7788695" y="3596144"/>
                </a:cubicBezTo>
                <a:cubicBezTo>
                  <a:pt x="7788695" y="4786722"/>
                  <a:pt x="7396601" y="5885722"/>
                  <a:pt x="6734497" y="6771060"/>
                </a:cubicBezTo>
                <a:lnTo>
                  <a:pt x="6632883" y="6900365"/>
                </a:lnTo>
                <a:lnTo>
                  <a:pt x="0" y="6900365"/>
                </a:lnTo>
                <a:lnTo>
                  <a:pt x="0" y="0"/>
                </a:lnTo>
                <a:close/>
              </a:path>
            </a:pathLst>
          </a:custGeom>
          <a:gradFill>
            <a:gsLst>
              <a:gs pos="0">
                <a:schemeClr val="lt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67" name="Google Shape;67;p4"/>
          <p:cNvGrpSpPr/>
          <p:nvPr/>
        </p:nvGrpSpPr>
        <p:grpSpPr>
          <a:xfrm>
            <a:off x="6818243" y="526847"/>
            <a:ext cx="4874476" cy="3115844"/>
            <a:chOff x="6513074" y="825017"/>
            <a:chExt cx="5139889" cy="3285500"/>
          </a:xfrm>
        </p:grpSpPr>
        <p:cxnSp>
          <p:nvCxnSpPr>
            <p:cNvPr id="68" name="Google Shape;68;p4"/>
            <p:cNvCxnSpPr/>
            <p:nvPr/>
          </p:nvCxnSpPr>
          <p:spPr>
            <a:xfrm>
              <a:off x="7583499" y="2324284"/>
              <a:ext cx="1642751" cy="0"/>
            </a:xfrm>
            <a:prstGeom prst="straightConnector1">
              <a:avLst/>
            </a:prstGeom>
            <a:noFill/>
            <a:ln w="19050" cap="flat" cmpd="sng">
              <a:solidFill>
                <a:schemeClr val="lt1"/>
              </a:solidFill>
              <a:prstDash val="solid"/>
              <a:miter lim="800000"/>
              <a:headEnd type="none" w="sm" len="sm"/>
              <a:tailEnd type="none" w="sm" len="sm"/>
            </a:ln>
            <a:effectLst>
              <a:outerShdw blurRad="40000" dist="20000" dir="5400000" rotWithShape="0">
                <a:srgbClr val="000000">
                  <a:alpha val="37647"/>
                </a:srgbClr>
              </a:outerShdw>
            </a:effectLst>
          </p:spPr>
        </p:cxnSp>
        <p:grpSp>
          <p:nvGrpSpPr>
            <p:cNvPr id="69" name="Google Shape;69;p4"/>
            <p:cNvGrpSpPr/>
            <p:nvPr/>
          </p:nvGrpSpPr>
          <p:grpSpPr>
            <a:xfrm>
              <a:off x="8367461" y="825017"/>
              <a:ext cx="3285502" cy="3285500"/>
              <a:chOff x="492253" y="543708"/>
              <a:chExt cx="4280054" cy="4280052"/>
            </a:xfrm>
          </p:grpSpPr>
          <p:sp>
            <p:nvSpPr>
              <p:cNvPr id="70" name="Google Shape;70;p4"/>
              <p:cNvSpPr/>
              <p:nvPr/>
            </p:nvSpPr>
            <p:spPr>
              <a:xfrm>
                <a:off x="492253" y="543708"/>
                <a:ext cx="4280054" cy="428005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1" name="Google Shape;71;p4"/>
              <p:cNvPicPr preferRelativeResize="0"/>
              <p:nvPr/>
            </p:nvPicPr>
            <p:blipFill rotWithShape="1">
              <a:blip r:embed="rId2">
                <a:alphaModFix/>
              </a:blip>
              <a:srcRect t="-166"/>
              <a:stretch/>
            </p:blipFill>
            <p:spPr>
              <a:xfrm>
                <a:off x="1578379" y="1619608"/>
                <a:ext cx="2107801" cy="2199723"/>
              </a:xfrm>
              <a:prstGeom prst="rect">
                <a:avLst/>
              </a:prstGeom>
              <a:noFill/>
              <a:ln>
                <a:noFill/>
              </a:ln>
            </p:spPr>
          </p:pic>
        </p:grpSp>
        <p:pic>
          <p:nvPicPr>
            <p:cNvPr id="72" name="Google Shape;72;p4"/>
            <p:cNvPicPr preferRelativeResize="0"/>
            <p:nvPr/>
          </p:nvPicPr>
          <p:blipFill rotWithShape="1">
            <a:blip r:embed="rId3">
              <a:alphaModFix/>
            </a:blip>
            <a:srcRect/>
            <a:stretch/>
          </p:blipFill>
          <p:spPr>
            <a:xfrm>
              <a:off x="6513074" y="1615471"/>
              <a:ext cx="1315350" cy="1315350"/>
            </a:xfrm>
            <a:prstGeom prst="rect">
              <a:avLst/>
            </a:prstGeom>
            <a:noFill/>
            <a:ln>
              <a:noFill/>
            </a:ln>
          </p:spPr>
        </p:pic>
      </p:grpSp>
      <p:sp>
        <p:nvSpPr>
          <p:cNvPr id="73" name="Google Shape;73;p4"/>
          <p:cNvSpPr txBox="1">
            <a:spLocks noGrp="1"/>
          </p:cNvSpPr>
          <p:nvPr>
            <p:ph type="ctrTitle"/>
          </p:nvPr>
        </p:nvSpPr>
        <p:spPr>
          <a:xfrm>
            <a:off x="1012798" y="943640"/>
            <a:ext cx="5758233" cy="268062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600"/>
              <a:buFont typeface="Play"/>
              <a:buNone/>
              <a:defRPr sz="4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
          <p:cNvSpPr txBox="1">
            <a:spLocks noGrp="1"/>
          </p:cNvSpPr>
          <p:nvPr>
            <p:ph type="subTitle" idx="1"/>
          </p:nvPr>
        </p:nvSpPr>
        <p:spPr>
          <a:xfrm>
            <a:off x="1012798" y="3891764"/>
            <a:ext cx="5758233" cy="21335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10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5" name="Google Shape;75;p4" descr="Ein Bild, das Logo, Symbol, Schrift, Grafiken enthält.&#10;&#10;Automatisch generierte Beschreibung"/>
          <p:cNvPicPr preferRelativeResize="0"/>
          <p:nvPr/>
        </p:nvPicPr>
        <p:blipFill rotWithShape="1">
          <a:blip r:embed="rId4">
            <a:alphaModFix/>
          </a:blip>
          <a:srcRect/>
          <a:stretch/>
        </p:blipFill>
        <p:spPr>
          <a:xfrm>
            <a:off x="7609148" y="5767153"/>
            <a:ext cx="1432005" cy="902497"/>
          </a:xfrm>
          <a:prstGeom prst="rect">
            <a:avLst/>
          </a:prstGeom>
          <a:noFill/>
          <a:ln>
            <a:noFill/>
          </a:ln>
        </p:spPr>
      </p:pic>
      <p:sp>
        <p:nvSpPr>
          <p:cNvPr id="76" name="Google Shape;76;p4"/>
          <p:cNvSpPr txBox="1"/>
          <p:nvPr/>
        </p:nvSpPr>
        <p:spPr>
          <a:xfrm>
            <a:off x="9206338" y="6095453"/>
            <a:ext cx="1716940" cy="25090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384147"/>
              </a:buClr>
              <a:buSzPts val="1800"/>
              <a:buFont typeface="Arial"/>
              <a:buNone/>
            </a:pPr>
            <a:r>
              <a:rPr lang="de-DE" sz="1800" b="0" i="0" u="none" strike="noStrike" cap="none">
                <a:solidFill>
                  <a:srgbClr val="384147"/>
                </a:solidFill>
                <a:latin typeface="Arial"/>
                <a:ea typeface="Arial"/>
                <a:cs typeface="Arial"/>
                <a:sym typeface="Arial"/>
              </a:rPr>
              <a:t>bilateral-ai.net</a:t>
            </a:r>
            <a:endParaRPr/>
          </a:p>
        </p:txBody>
      </p:sp>
      <p:grpSp>
        <p:nvGrpSpPr>
          <p:cNvPr id="77" name="Google Shape;77;p4"/>
          <p:cNvGrpSpPr/>
          <p:nvPr/>
        </p:nvGrpSpPr>
        <p:grpSpPr>
          <a:xfrm rot="10800000">
            <a:off x="10780707" y="6127064"/>
            <a:ext cx="557594" cy="162884"/>
            <a:chOff x="7921933" y="6295685"/>
            <a:chExt cx="557594" cy="162884"/>
          </a:xfrm>
        </p:grpSpPr>
        <p:cxnSp>
          <p:nvCxnSpPr>
            <p:cNvPr id="78" name="Google Shape;78;p4"/>
            <p:cNvCxnSpPr/>
            <p:nvPr/>
          </p:nvCxnSpPr>
          <p:spPr>
            <a:xfrm>
              <a:off x="7921933" y="6377127"/>
              <a:ext cx="481837" cy="0"/>
            </a:xfrm>
            <a:prstGeom prst="straightConnector1">
              <a:avLst/>
            </a:prstGeom>
            <a:noFill/>
            <a:ln w="19050"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79" name="Google Shape;79;p4"/>
            <p:cNvSpPr/>
            <p:nvPr/>
          </p:nvSpPr>
          <p:spPr>
            <a:xfrm>
              <a:off x="8316642" y="6295685"/>
              <a:ext cx="162885" cy="162884"/>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80" name="Google Shape;80;p4"/>
          <p:cNvGrpSpPr/>
          <p:nvPr/>
        </p:nvGrpSpPr>
        <p:grpSpPr>
          <a:xfrm>
            <a:off x="310678" y="5961621"/>
            <a:ext cx="6376799" cy="578415"/>
            <a:chOff x="336078" y="6082239"/>
            <a:chExt cx="6220335" cy="564223"/>
          </a:xfrm>
        </p:grpSpPr>
        <p:pic>
          <p:nvPicPr>
            <p:cNvPr id="81" name="Google Shape;81;p4"/>
            <p:cNvPicPr preferRelativeResize="0"/>
            <p:nvPr/>
          </p:nvPicPr>
          <p:blipFill rotWithShape="1">
            <a:blip r:embed="rId5">
              <a:alphaModFix amt="50000"/>
            </a:blip>
            <a:srcRect/>
            <a:stretch/>
          </p:blipFill>
          <p:spPr>
            <a:xfrm>
              <a:off x="336078" y="6148354"/>
              <a:ext cx="6220335" cy="498108"/>
            </a:xfrm>
            <a:prstGeom prst="rect">
              <a:avLst/>
            </a:prstGeom>
            <a:noFill/>
            <a:ln>
              <a:noFill/>
            </a:ln>
          </p:spPr>
        </p:pic>
        <p:sp>
          <p:nvSpPr>
            <p:cNvPr id="82" name="Google Shape;82;p4"/>
            <p:cNvSpPr txBox="1"/>
            <p:nvPr/>
          </p:nvSpPr>
          <p:spPr>
            <a:xfrm>
              <a:off x="5394891" y="6082239"/>
              <a:ext cx="88878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7F7F7F"/>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pic>
        <p:nvPicPr>
          <p:cNvPr id="83" name="Google Shape;83;p4"/>
          <p:cNvPicPr preferRelativeResize="0"/>
          <p:nvPr/>
        </p:nvPicPr>
        <p:blipFill rotWithShape="1">
          <a:blip r:embed="rId6">
            <a:alphaModFix/>
          </a:blip>
          <a:srcRect l="-10423"/>
          <a:stretch/>
        </p:blipFill>
        <p:spPr>
          <a:xfrm>
            <a:off x="11056496" y="5872808"/>
            <a:ext cx="708640" cy="756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Titelfolie">
  <p:cSld name="5_Titelfolie">
    <p:spTree>
      <p:nvGrpSpPr>
        <p:cNvPr id="1" name="Shape 84"/>
        <p:cNvGrpSpPr/>
        <p:nvPr/>
      </p:nvGrpSpPr>
      <p:grpSpPr>
        <a:xfrm>
          <a:off x="0" y="0"/>
          <a:ext cx="0" cy="0"/>
          <a:chOff x="0" y="0"/>
          <a:chExt cx="0" cy="0"/>
        </a:xfrm>
      </p:grpSpPr>
      <p:sp>
        <p:nvSpPr>
          <p:cNvPr id="85" name="Google Shape;85;p5"/>
          <p:cNvSpPr/>
          <p:nvPr/>
        </p:nvSpPr>
        <p:spPr>
          <a:xfrm rot="10800000">
            <a:off x="0" y="0"/>
            <a:ext cx="12192000" cy="690036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5"/>
          <p:cNvSpPr/>
          <p:nvPr/>
        </p:nvSpPr>
        <p:spPr>
          <a:xfrm>
            <a:off x="-2513" y="-388"/>
            <a:ext cx="7788695" cy="6900365"/>
          </a:xfrm>
          <a:custGeom>
            <a:avLst/>
            <a:gdLst/>
            <a:ahLst/>
            <a:cxnLst/>
            <a:rect l="l" t="t" r="r" b="b"/>
            <a:pathLst>
              <a:path w="7788695" h="6900365" extrusionOk="0">
                <a:moveTo>
                  <a:pt x="0" y="0"/>
                </a:moveTo>
                <a:lnTo>
                  <a:pt x="6383271" y="0"/>
                </a:lnTo>
                <a:lnTo>
                  <a:pt x="6410182" y="28227"/>
                </a:lnTo>
                <a:cubicBezTo>
                  <a:pt x="7266676" y="970579"/>
                  <a:pt x="7788695" y="2222400"/>
                  <a:pt x="7788695" y="3596144"/>
                </a:cubicBezTo>
                <a:cubicBezTo>
                  <a:pt x="7788695" y="4786722"/>
                  <a:pt x="7396601" y="5885722"/>
                  <a:pt x="6734497" y="6771060"/>
                </a:cubicBezTo>
                <a:lnTo>
                  <a:pt x="6632883" y="6900365"/>
                </a:lnTo>
                <a:lnTo>
                  <a:pt x="0" y="6900365"/>
                </a:lnTo>
                <a:lnTo>
                  <a:pt x="0" y="0"/>
                </a:lnTo>
                <a:close/>
              </a:path>
            </a:pathLst>
          </a:custGeom>
          <a:gradFill>
            <a:gsLst>
              <a:gs pos="0">
                <a:schemeClr val="lt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 name="Google Shape;87;p5"/>
          <p:cNvSpPr txBox="1">
            <a:spLocks noGrp="1"/>
          </p:cNvSpPr>
          <p:nvPr>
            <p:ph type="ctrTitle"/>
          </p:nvPr>
        </p:nvSpPr>
        <p:spPr>
          <a:xfrm>
            <a:off x="1012798" y="943640"/>
            <a:ext cx="5758233" cy="268062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600"/>
              <a:buFont typeface="Play"/>
              <a:buNone/>
              <a:defRPr sz="4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
          <p:cNvSpPr txBox="1">
            <a:spLocks noGrp="1"/>
          </p:cNvSpPr>
          <p:nvPr>
            <p:ph type="subTitle" idx="1"/>
          </p:nvPr>
        </p:nvSpPr>
        <p:spPr>
          <a:xfrm>
            <a:off x="1012798" y="3891764"/>
            <a:ext cx="5758233" cy="21335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10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89" name="Google Shape;89;p5"/>
          <p:cNvGrpSpPr/>
          <p:nvPr/>
        </p:nvGrpSpPr>
        <p:grpSpPr>
          <a:xfrm>
            <a:off x="6818243" y="526847"/>
            <a:ext cx="4874476" cy="3115844"/>
            <a:chOff x="6513074" y="825017"/>
            <a:chExt cx="5139889" cy="3285500"/>
          </a:xfrm>
        </p:grpSpPr>
        <p:cxnSp>
          <p:nvCxnSpPr>
            <p:cNvPr id="90" name="Google Shape;90;p5"/>
            <p:cNvCxnSpPr/>
            <p:nvPr/>
          </p:nvCxnSpPr>
          <p:spPr>
            <a:xfrm>
              <a:off x="7583499" y="2324284"/>
              <a:ext cx="1642751" cy="0"/>
            </a:xfrm>
            <a:prstGeom prst="straightConnector1">
              <a:avLst/>
            </a:prstGeom>
            <a:noFill/>
            <a:ln w="19050" cap="flat" cmpd="sng">
              <a:solidFill>
                <a:schemeClr val="lt1"/>
              </a:solidFill>
              <a:prstDash val="solid"/>
              <a:miter lim="800000"/>
              <a:headEnd type="none" w="sm" len="sm"/>
              <a:tailEnd type="none" w="sm" len="sm"/>
            </a:ln>
            <a:effectLst>
              <a:outerShdw blurRad="40000" dist="20000" dir="5400000" rotWithShape="0">
                <a:srgbClr val="000000">
                  <a:alpha val="37647"/>
                </a:srgbClr>
              </a:outerShdw>
            </a:effectLst>
          </p:spPr>
        </p:cxnSp>
        <p:grpSp>
          <p:nvGrpSpPr>
            <p:cNvPr id="91" name="Google Shape;91;p5"/>
            <p:cNvGrpSpPr/>
            <p:nvPr/>
          </p:nvGrpSpPr>
          <p:grpSpPr>
            <a:xfrm>
              <a:off x="8367461" y="825017"/>
              <a:ext cx="3285502" cy="3285500"/>
              <a:chOff x="492253" y="543708"/>
              <a:chExt cx="4280054" cy="4280052"/>
            </a:xfrm>
          </p:grpSpPr>
          <p:sp>
            <p:nvSpPr>
              <p:cNvPr id="92" name="Google Shape;92;p5"/>
              <p:cNvSpPr/>
              <p:nvPr/>
            </p:nvSpPr>
            <p:spPr>
              <a:xfrm>
                <a:off x="492253" y="543708"/>
                <a:ext cx="4280054" cy="428005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3" name="Google Shape;93;p5"/>
              <p:cNvPicPr preferRelativeResize="0"/>
              <p:nvPr/>
            </p:nvPicPr>
            <p:blipFill rotWithShape="1">
              <a:blip r:embed="rId2">
                <a:alphaModFix/>
              </a:blip>
              <a:srcRect t="-166"/>
              <a:stretch/>
            </p:blipFill>
            <p:spPr>
              <a:xfrm>
                <a:off x="1578379" y="1619608"/>
                <a:ext cx="2107801" cy="2199723"/>
              </a:xfrm>
              <a:prstGeom prst="rect">
                <a:avLst/>
              </a:prstGeom>
              <a:noFill/>
              <a:ln>
                <a:noFill/>
              </a:ln>
            </p:spPr>
          </p:pic>
        </p:grpSp>
        <p:pic>
          <p:nvPicPr>
            <p:cNvPr id="94" name="Google Shape;94;p5"/>
            <p:cNvPicPr preferRelativeResize="0"/>
            <p:nvPr/>
          </p:nvPicPr>
          <p:blipFill rotWithShape="1">
            <a:blip r:embed="rId3">
              <a:alphaModFix/>
            </a:blip>
            <a:srcRect/>
            <a:stretch/>
          </p:blipFill>
          <p:spPr>
            <a:xfrm>
              <a:off x="6513074" y="1615471"/>
              <a:ext cx="1315350" cy="1315350"/>
            </a:xfrm>
            <a:prstGeom prst="rect">
              <a:avLst/>
            </a:prstGeom>
            <a:noFill/>
            <a:ln>
              <a:noFill/>
            </a:ln>
          </p:spPr>
        </p:pic>
      </p:grpSp>
      <p:sp>
        <p:nvSpPr>
          <p:cNvPr id="95" name="Google Shape;95;p5"/>
          <p:cNvSpPr txBox="1"/>
          <p:nvPr/>
        </p:nvSpPr>
        <p:spPr>
          <a:xfrm>
            <a:off x="9206338" y="6095453"/>
            <a:ext cx="1716940" cy="25090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800"/>
              <a:buFont typeface="Arial"/>
              <a:buNone/>
            </a:pPr>
            <a:r>
              <a:rPr lang="de-DE" sz="1800" b="0" i="0" u="none" strike="noStrike" cap="none">
                <a:solidFill>
                  <a:schemeClr val="lt1"/>
                </a:solidFill>
                <a:latin typeface="Arial"/>
                <a:ea typeface="Arial"/>
                <a:cs typeface="Arial"/>
                <a:sym typeface="Arial"/>
              </a:rPr>
              <a:t>bilateral-ai.net</a:t>
            </a:r>
            <a:endParaRPr/>
          </a:p>
        </p:txBody>
      </p:sp>
      <p:pic>
        <p:nvPicPr>
          <p:cNvPr id="96" name="Google Shape;96;p5"/>
          <p:cNvPicPr preferRelativeResize="0"/>
          <p:nvPr/>
        </p:nvPicPr>
        <p:blipFill rotWithShape="1">
          <a:blip r:embed="rId4">
            <a:alphaModFix/>
          </a:blip>
          <a:srcRect r="-2217"/>
          <a:stretch/>
        </p:blipFill>
        <p:spPr>
          <a:xfrm>
            <a:off x="7643724" y="5767590"/>
            <a:ext cx="1425472" cy="898379"/>
          </a:xfrm>
          <a:prstGeom prst="rect">
            <a:avLst/>
          </a:prstGeom>
          <a:noFill/>
          <a:ln>
            <a:noFill/>
          </a:ln>
        </p:spPr>
      </p:pic>
      <p:grpSp>
        <p:nvGrpSpPr>
          <p:cNvPr id="97" name="Google Shape;97;p5"/>
          <p:cNvGrpSpPr/>
          <p:nvPr/>
        </p:nvGrpSpPr>
        <p:grpSpPr>
          <a:xfrm rot="10800000">
            <a:off x="10780707" y="5817971"/>
            <a:ext cx="976481" cy="756000"/>
            <a:chOff x="7503046" y="6011662"/>
            <a:chExt cx="976481" cy="756000"/>
          </a:xfrm>
        </p:grpSpPr>
        <p:cxnSp>
          <p:nvCxnSpPr>
            <p:cNvPr id="98" name="Google Shape;98;p5"/>
            <p:cNvCxnSpPr/>
            <p:nvPr/>
          </p:nvCxnSpPr>
          <p:spPr>
            <a:xfrm>
              <a:off x="7921933" y="6377127"/>
              <a:ext cx="481837" cy="0"/>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sp>
          <p:nvSpPr>
            <p:cNvPr id="99" name="Google Shape;99;p5"/>
            <p:cNvSpPr/>
            <p:nvPr/>
          </p:nvSpPr>
          <p:spPr>
            <a:xfrm>
              <a:off x="8316642" y="6295685"/>
              <a:ext cx="162885" cy="162884"/>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0" name="Google Shape;100;p5"/>
            <p:cNvPicPr preferRelativeResize="0"/>
            <p:nvPr/>
          </p:nvPicPr>
          <p:blipFill rotWithShape="1">
            <a:blip r:embed="rId5">
              <a:alphaModFix/>
            </a:blip>
            <a:srcRect l="-8632"/>
            <a:stretch/>
          </p:blipFill>
          <p:spPr>
            <a:xfrm>
              <a:off x="7503046" y="6011662"/>
              <a:ext cx="648411" cy="756000"/>
            </a:xfrm>
            <a:prstGeom prst="rect">
              <a:avLst/>
            </a:prstGeom>
            <a:noFill/>
            <a:ln>
              <a:noFill/>
            </a:ln>
          </p:spPr>
        </p:pic>
      </p:grpSp>
      <p:grpSp>
        <p:nvGrpSpPr>
          <p:cNvPr id="101" name="Google Shape;101;p5"/>
          <p:cNvGrpSpPr/>
          <p:nvPr/>
        </p:nvGrpSpPr>
        <p:grpSpPr>
          <a:xfrm>
            <a:off x="310678" y="5961621"/>
            <a:ext cx="6376799" cy="578415"/>
            <a:chOff x="336078" y="6082239"/>
            <a:chExt cx="6220335" cy="564223"/>
          </a:xfrm>
        </p:grpSpPr>
        <p:pic>
          <p:nvPicPr>
            <p:cNvPr id="102" name="Google Shape;102;p5"/>
            <p:cNvPicPr preferRelativeResize="0"/>
            <p:nvPr/>
          </p:nvPicPr>
          <p:blipFill rotWithShape="1">
            <a:blip r:embed="rId6">
              <a:alphaModFix amt="50000"/>
            </a:blip>
            <a:srcRect/>
            <a:stretch/>
          </p:blipFill>
          <p:spPr>
            <a:xfrm>
              <a:off x="336078" y="6148354"/>
              <a:ext cx="6220335" cy="498108"/>
            </a:xfrm>
            <a:prstGeom prst="rect">
              <a:avLst/>
            </a:prstGeom>
            <a:noFill/>
            <a:ln>
              <a:noFill/>
            </a:ln>
          </p:spPr>
        </p:pic>
        <p:sp>
          <p:nvSpPr>
            <p:cNvPr id="103" name="Google Shape;103;p5"/>
            <p:cNvSpPr txBox="1"/>
            <p:nvPr/>
          </p:nvSpPr>
          <p:spPr>
            <a:xfrm>
              <a:off x="5394891" y="6082239"/>
              <a:ext cx="88878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7F7F7F"/>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104"/>
        <p:cNvGrpSpPr/>
        <p:nvPr/>
      </p:nvGrpSpPr>
      <p:grpSpPr>
        <a:xfrm>
          <a:off x="0" y="0"/>
          <a:ext cx="0" cy="0"/>
          <a:chOff x="0" y="0"/>
          <a:chExt cx="0" cy="0"/>
        </a:xfrm>
      </p:grpSpPr>
      <p:sp>
        <p:nvSpPr>
          <p:cNvPr id="105" name="Google Shape;105;p6"/>
          <p:cNvSpPr txBox="1">
            <a:spLocks noGrp="1"/>
          </p:cNvSpPr>
          <p:nvPr>
            <p:ph type="title"/>
          </p:nvPr>
        </p:nvSpPr>
        <p:spPr>
          <a:xfrm>
            <a:off x="727077" y="822121"/>
            <a:ext cx="11051060" cy="1003504"/>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chemeClr val="dk2"/>
              </a:buClr>
              <a:buSzPts val="4000"/>
              <a:buFont typeface="Play"/>
              <a:buNone/>
              <a:defRPr sz="4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
          <p:cNvSpPr txBox="1">
            <a:spLocks noGrp="1"/>
          </p:cNvSpPr>
          <p:nvPr>
            <p:ph type="body" idx="1"/>
          </p:nvPr>
        </p:nvSpPr>
        <p:spPr>
          <a:xfrm>
            <a:off x="727076" y="1912688"/>
            <a:ext cx="11051060" cy="4264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a:lvl1pPr>
            <a:lvl2pPr marL="914400" lvl="1" indent="-381000" algn="l">
              <a:lnSpc>
                <a:spcPct val="90000"/>
              </a:lnSpc>
              <a:spcBef>
                <a:spcPts val="10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6"/>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
          <p:cNvSpPr txBox="1">
            <a:spLocks noGrp="1"/>
          </p:cNvSpPr>
          <p:nvPr>
            <p:ph type="ftr" idx="11"/>
          </p:nvPr>
        </p:nvSpPr>
        <p:spPr>
          <a:xfrm>
            <a:off x="1380353" y="6356350"/>
            <a:ext cx="47156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9" name="Google Shape;109;p6"/>
          <p:cNvGrpSpPr/>
          <p:nvPr/>
        </p:nvGrpSpPr>
        <p:grpSpPr>
          <a:xfrm rot="10800000">
            <a:off x="229332" y="222662"/>
            <a:ext cx="468140" cy="911285"/>
            <a:chOff x="487095" y="681975"/>
            <a:chExt cx="468140" cy="911285"/>
          </a:xfrm>
        </p:grpSpPr>
        <p:sp>
          <p:nvSpPr>
            <p:cNvPr id="110" name="Google Shape;110;p6"/>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11" name="Google Shape;111;p6"/>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12" name="Google Shape;112;p6"/>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113" name="Google Shape;113;p6"/>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marR="0" lvl="0" indent="0" algn="ctr">
              <a:spcBef>
                <a:spcPts val="0"/>
              </a:spcBef>
              <a:buNone/>
              <a:defRPr sz="1400" b="0" i="0" u="none" strike="noStrike" cap="none">
                <a:solidFill>
                  <a:schemeClr val="dk2"/>
                </a:solidFill>
                <a:latin typeface="Arial"/>
                <a:ea typeface="Arial"/>
                <a:cs typeface="Arial"/>
                <a:sym typeface="Arial"/>
              </a:defRPr>
            </a:lvl1pPr>
            <a:lvl2pPr marL="0" marR="0" lvl="1" indent="0" algn="ctr">
              <a:spcBef>
                <a:spcPts val="0"/>
              </a:spcBef>
              <a:buNone/>
              <a:defRPr sz="1400" b="0" i="0" u="none" strike="noStrike" cap="none">
                <a:solidFill>
                  <a:schemeClr val="dk2"/>
                </a:solidFill>
                <a:latin typeface="Arial"/>
                <a:ea typeface="Arial"/>
                <a:cs typeface="Arial"/>
                <a:sym typeface="Arial"/>
              </a:defRPr>
            </a:lvl2pPr>
            <a:lvl3pPr marL="0" marR="0" lvl="2" indent="0" algn="ctr">
              <a:spcBef>
                <a:spcPts val="0"/>
              </a:spcBef>
              <a:buNone/>
              <a:defRPr sz="1400" b="0" i="0" u="none" strike="noStrike" cap="none">
                <a:solidFill>
                  <a:schemeClr val="dk2"/>
                </a:solidFill>
                <a:latin typeface="Arial"/>
                <a:ea typeface="Arial"/>
                <a:cs typeface="Arial"/>
                <a:sym typeface="Arial"/>
              </a:defRPr>
            </a:lvl3pPr>
            <a:lvl4pPr marL="0" marR="0" lvl="3" indent="0" algn="ctr">
              <a:spcBef>
                <a:spcPts val="0"/>
              </a:spcBef>
              <a:buNone/>
              <a:defRPr sz="1400" b="0" i="0" u="none" strike="noStrike" cap="none">
                <a:solidFill>
                  <a:schemeClr val="dk2"/>
                </a:solidFill>
                <a:latin typeface="Arial"/>
                <a:ea typeface="Arial"/>
                <a:cs typeface="Arial"/>
                <a:sym typeface="Arial"/>
              </a:defRPr>
            </a:lvl4pPr>
            <a:lvl5pPr marL="0" marR="0" lvl="4" indent="0" algn="ctr">
              <a:spcBef>
                <a:spcPts val="0"/>
              </a:spcBef>
              <a:buNone/>
              <a:defRPr sz="1400" b="0" i="0" u="none" strike="noStrike" cap="none">
                <a:solidFill>
                  <a:schemeClr val="dk2"/>
                </a:solidFill>
                <a:latin typeface="Arial"/>
                <a:ea typeface="Arial"/>
                <a:cs typeface="Arial"/>
                <a:sym typeface="Arial"/>
              </a:defRPr>
            </a:lvl5pPr>
            <a:lvl6pPr marL="0" marR="0" lvl="5" indent="0" algn="ctr">
              <a:spcBef>
                <a:spcPts val="0"/>
              </a:spcBef>
              <a:buNone/>
              <a:defRPr sz="1400" b="0" i="0" u="none" strike="noStrike" cap="none">
                <a:solidFill>
                  <a:schemeClr val="dk2"/>
                </a:solidFill>
                <a:latin typeface="Arial"/>
                <a:ea typeface="Arial"/>
                <a:cs typeface="Arial"/>
                <a:sym typeface="Arial"/>
              </a:defRPr>
            </a:lvl6pPr>
            <a:lvl7pPr marL="0" marR="0" lvl="6" indent="0" algn="ctr">
              <a:spcBef>
                <a:spcPts val="0"/>
              </a:spcBef>
              <a:buNone/>
              <a:defRPr sz="1400" b="0" i="0" u="none" strike="noStrike" cap="none">
                <a:solidFill>
                  <a:schemeClr val="dk2"/>
                </a:solidFill>
                <a:latin typeface="Arial"/>
                <a:ea typeface="Arial"/>
                <a:cs typeface="Arial"/>
                <a:sym typeface="Arial"/>
              </a:defRPr>
            </a:lvl7pPr>
            <a:lvl8pPr marL="0" marR="0" lvl="7" indent="0" algn="ctr">
              <a:spcBef>
                <a:spcPts val="0"/>
              </a:spcBef>
              <a:buNone/>
              <a:defRPr sz="1400" b="0" i="0" u="none" strike="noStrike" cap="none">
                <a:solidFill>
                  <a:schemeClr val="dk2"/>
                </a:solidFill>
                <a:latin typeface="Arial"/>
                <a:ea typeface="Arial"/>
                <a:cs typeface="Arial"/>
                <a:sym typeface="Arial"/>
              </a:defRPr>
            </a:lvl8pPr>
            <a:lvl9pPr marL="0" marR="0" lvl="8" indent="0" algn="ctr">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DE"/>
              <a:t>‹#›</a:t>
            </a:fld>
            <a:endParaRPr/>
          </a:p>
        </p:txBody>
      </p:sp>
      <p:grpSp>
        <p:nvGrpSpPr>
          <p:cNvPr id="114" name="Google Shape;114;p6"/>
          <p:cNvGrpSpPr/>
          <p:nvPr/>
        </p:nvGrpSpPr>
        <p:grpSpPr>
          <a:xfrm rot="5400000">
            <a:off x="1131859" y="6377188"/>
            <a:ext cx="175689" cy="325599"/>
            <a:chOff x="487095" y="725670"/>
            <a:chExt cx="468140" cy="867590"/>
          </a:xfrm>
        </p:grpSpPr>
        <p:cxnSp>
          <p:nvCxnSpPr>
            <p:cNvPr id="115" name="Google Shape;115;p6"/>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16" name="Google Shape;116;p6"/>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17" name="Google Shape;117;p6"/>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18" name="Google Shape;118;p6"/>
          <p:cNvSpPr txBox="1">
            <a:spLocks noGrp="1"/>
          </p:cNvSpPr>
          <p:nvPr>
            <p:ph type="body" idx="2"/>
          </p:nvPr>
        </p:nvSpPr>
        <p:spPr>
          <a:xfrm>
            <a:off x="749377" y="268288"/>
            <a:ext cx="7713663" cy="37444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600"/>
              <a:buNone/>
              <a:defRPr sz="16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el und Inhalt">
  <p:cSld name="5_Titel und Inhalt">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727077" y="822121"/>
            <a:ext cx="11051060" cy="1003504"/>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chemeClr val="dk2"/>
              </a:buClr>
              <a:buSzPts val="4000"/>
              <a:buFont typeface="Play"/>
              <a:buNone/>
              <a:defRPr sz="4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7"/>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7"/>
          <p:cNvSpPr txBox="1">
            <a:spLocks noGrp="1"/>
          </p:cNvSpPr>
          <p:nvPr>
            <p:ph type="ftr" idx="11"/>
          </p:nvPr>
        </p:nvSpPr>
        <p:spPr>
          <a:xfrm>
            <a:off x="1380353" y="6356350"/>
            <a:ext cx="47156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3" name="Google Shape;123;p7"/>
          <p:cNvGrpSpPr/>
          <p:nvPr/>
        </p:nvGrpSpPr>
        <p:grpSpPr>
          <a:xfrm rot="10800000">
            <a:off x="229332" y="222662"/>
            <a:ext cx="468140" cy="911285"/>
            <a:chOff x="487095" y="681975"/>
            <a:chExt cx="468140" cy="911285"/>
          </a:xfrm>
        </p:grpSpPr>
        <p:sp>
          <p:nvSpPr>
            <p:cNvPr id="124" name="Google Shape;124;p7"/>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25" name="Google Shape;125;p7"/>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6" name="Google Shape;126;p7"/>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127" name="Google Shape;127;p7"/>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marR="0" lvl="0" indent="0" algn="ctr">
              <a:spcBef>
                <a:spcPts val="0"/>
              </a:spcBef>
              <a:buNone/>
              <a:defRPr sz="1400" b="0" i="0" u="none" strike="noStrike" cap="none">
                <a:solidFill>
                  <a:schemeClr val="dk2"/>
                </a:solidFill>
                <a:latin typeface="Arial"/>
                <a:ea typeface="Arial"/>
                <a:cs typeface="Arial"/>
                <a:sym typeface="Arial"/>
              </a:defRPr>
            </a:lvl1pPr>
            <a:lvl2pPr marL="0" marR="0" lvl="1" indent="0" algn="ctr">
              <a:spcBef>
                <a:spcPts val="0"/>
              </a:spcBef>
              <a:buNone/>
              <a:defRPr sz="1400" b="0" i="0" u="none" strike="noStrike" cap="none">
                <a:solidFill>
                  <a:schemeClr val="dk2"/>
                </a:solidFill>
                <a:latin typeface="Arial"/>
                <a:ea typeface="Arial"/>
                <a:cs typeface="Arial"/>
                <a:sym typeface="Arial"/>
              </a:defRPr>
            </a:lvl2pPr>
            <a:lvl3pPr marL="0" marR="0" lvl="2" indent="0" algn="ctr">
              <a:spcBef>
                <a:spcPts val="0"/>
              </a:spcBef>
              <a:buNone/>
              <a:defRPr sz="1400" b="0" i="0" u="none" strike="noStrike" cap="none">
                <a:solidFill>
                  <a:schemeClr val="dk2"/>
                </a:solidFill>
                <a:latin typeface="Arial"/>
                <a:ea typeface="Arial"/>
                <a:cs typeface="Arial"/>
                <a:sym typeface="Arial"/>
              </a:defRPr>
            </a:lvl3pPr>
            <a:lvl4pPr marL="0" marR="0" lvl="3" indent="0" algn="ctr">
              <a:spcBef>
                <a:spcPts val="0"/>
              </a:spcBef>
              <a:buNone/>
              <a:defRPr sz="1400" b="0" i="0" u="none" strike="noStrike" cap="none">
                <a:solidFill>
                  <a:schemeClr val="dk2"/>
                </a:solidFill>
                <a:latin typeface="Arial"/>
                <a:ea typeface="Arial"/>
                <a:cs typeface="Arial"/>
                <a:sym typeface="Arial"/>
              </a:defRPr>
            </a:lvl4pPr>
            <a:lvl5pPr marL="0" marR="0" lvl="4" indent="0" algn="ctr">
              <a:spcBef>
                <a:spcPts val="0"/>
              </a:spcBef>
              <a:buNone/>
              <a:defRPr sz="1400" b="0" i="0" u="none" strike="noStrike" cap="none">
                <a:solidFill>
                  <a:schemeClr val="dk2"/>
                </a:solidFill>
                <a:latin typeface="Arial"/>
                <a:ea typeface="Arial"/>
                <a:cs typeface="Arial"/>
                <a:sym typeface="Arial"/>
              </a:defRPr>
            </a:lvl5pPr>
            <a:lvl6pPr marL="0" marR="0" lvl="5" indent="0" algn="ctr">
              <a:spcBef>
                <a:spcPts val="0"/>
              </a:spcBef>
              <a:buNone/>
              <a:defRPr sz="1400" b="0" i="0" u="none" strike="noStrike" cap="none">
                <a:solidFill>
                  <a:schemeClr val="dk2"/>
                </a:solidFill>
                <a:latin typeface="Arial"/>
                <a:ea typeface="Arial"/>
                <a:cs typeface="Arial"/>
                <a:sym typeface="Arial"/>
              </a:defRPr>
            </a:lvl6pPr>
            <a:lvl7pPr marL="0" marR="0" lvl="6" indent="0" algn="ctr">
              <a:spcBef>
                <a:spcPts val="0"/>
              </a:spcBef>
              <a:buNone/>
              <a:defRPr sz="1400" b="0" i="0" u="none" strike="noStrike" cap="none">
                <a:solidFill>
                  <a:schemeClr val="dk2"/>
                </a:solidFill>
                <a:latin typeface="Arial"/>
                <a:ea typeface="Arial"/>
                <a:cs typeface="Arial"/>
                <a:sym typeface="Arial"/>
              </a:defRPr>
            </a:lvl7pPr>
            <a:lvl8pPr marL="0" marR="0" lvl="7" indent="0" algn="ctr">
              <a:spcBef>
                <a:spcPts val="0"/>
              </a:spcBef>
              <a:buNone/>
              <a:defRPr sz="1400" b="0" i="0" u="none" strike="noStrike" cap="none">
                <a:solidFill>
                  <a:schemeClr val="dk2"/>
                </a:solidFill>
                <a:latin typeface="Arial"/>
                <a:ea typeface="Arial"/>
                <a:cs typeface="Arial"/>
                <a:sym typeface="Arial"/>
              </a:defRPr>
            </a:lvl8pPr>
            <a:lvl9pPr marL="0" marR="0" lvl="8" indent="0" algn="ctr">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DE"/>
              <a:t>‹#›</a:t>
            </a:fld>
            <a:endParaRPr/>
          </a:p>
        </p:txBody>
      </p:sp>
      <p:grpSp>
        <p:nvGrpSpPr>
          <p:cNvPr id="128" name="Google Shape;128;p7"/>
          <p:cNvGrpSpPr/>
          <p:nvPr/>
        </p:nvGrpSpPr>
        <p:grpSpPr>
          <a:xfrm rot="5400000">
            <a:off x="1131859" y="6377188"/>
            <a:ext cx="175689" cy="325599"/>
            <a:chOff x="487095" y="725670"/>
            <a:chExt cx="468140" cy="867590"/>
          </a:xfrm>
        </p:grpSpPr>
        <p:cxnSp>
          <p:nvCxnSpPr>
            <p:cNvPr id="129" name="Google Shape;129;p7"/>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30" name="Google Shape;130;p7"/>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31" name="Google Shape;131;p7"/>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32" name="Google Shape;132;p7"/>
          <p:cNvSpPr txBox="1">
            <a:spLocks noGrp="1"/>
          </p:cNvSpPr>
          <p:nvPr>
            <p:ph type="body" idx="1"/>
          </p:nvPr>
        </p:nvSpPr>
        <p:spPr>
          <a:xfrm>
            <a:off x="749377" y="268288"/>
            <a:ext cx="7713663" cy="37444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600"/>
              <a:buNone/>
              <a:defRPr sz="16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7"/>
          <p:cNvSpPr txBox="1">
            <a:spLocks noGrp="1"/>
          </p:cNvSpPr>
          <p:nvPr>
            <p:ph type="body" idx="2"/>
          </p:nvPr>
        </p:nvSpPr>
        <p:spPr>
          <a:xfrm>
            <a:off x="727075" y="1912688"/>
            <a:ext cx="5400000" cy="42642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800"/>
              <a:buNone/>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
          <p:cNvSpPr txBox="1">
            <a:spLocks noGrp="1"/>
          </p:cNvSpPr>
          <p:nvPr>
            <p:ph type="body" idx="3"/>
          </p:nvPr>
        </p:nvSpPr>
        <p:spPr>
          <a:xfrm>
            <a:off x="6391894" y="1912688"/>
            <a:ext cx="5400000" cy="42642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800"/>
              <a:buNone/>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839788" y="828338"/>
            <a:ext cx="3932237" cy="140925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8"/>
          <p:cNvSpPr>
            <a:spLocks noGrp="1"/>
          </p:cNvSpPr>
          <p:nvPr>
            <p:ph type="pic" idx="2"/>
          </p:nvPr>
        </p:nvSpPr>
        <p:spPr>
          <a:xfrm>
            <a:off x="5183188" y="828339"/>
            <a:ext cx="6594948" cy="5032712"/>
          </a:xfrm>
          <a:prstGeom prst="rect">
            <a:avLst/>
          </a:prstGeom>
          <a:noFill/>
          <a:ln>
            <a:noFill/>
          </a:ln>
        </p:spPr>
      </p:sp>
      <p:sp>
        <p:nvSpPr>
          <p:cNvPr id="138" name="Google Shape;138;p8"/>
          <p:cNvSpPr txBox="1">
            <a:spLocks noGrp="1"/>
          </p:cNvSpPr>
          <p:nvPr>
            <p:ph type="body" idx="1"/>
          </p:nvPr>
        </p:nvSpPr>
        <p:spPr>
          <a:xfrm>
            <a:off x="839788" y="2237591"/>
            <a:ext cx="3932237" cy="36313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600"/>
              <a:buNone/>
              <a:defRPr sz="16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8"/>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8"/>
          <p:cNvSpPr txBox="1">
            <a:spLocks noGrp="1"/>
          </p:cNvSpPr>
          <p:nvPr>
            <p:ph type="ftr" idx="11"/>
          </p:nvPr>
        </p:nvSpPr>
        <p:spPr>
          <a:xfrm>
            <a:off x="1380353" y="6356350"/>
            <a:ext cx="103977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8"/>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de-DE"/>
              <a:t>‹#›</a:t>
            </a:fld>
            <a:endParaRPr/>
          </a:p>
        </p:txBody>
      </p:sp>
      <p:sp>
        <p:nvSpPr>
          <p:cNvPr id="142" name="Google Shape;142;p8"/>
          <p:cNvSpPr txBox="1">
            <a:spLocks noGrp="1"/>
          </p:cNvSpPr>
          <p:nvPr>
            <p:ph type="body" idx="3"/>
          </p:nvPr>
        </p:nvSpPr>
        <p:spPr>
          <a:xfrm>
            <a:off x="5183188" y="5971093"/>
            <a:ext cx="6594475" cy="203200"/>
          </a:xfrm>
          <a:prstGeom prst="rect">
            <a:avLst/>
          </a:prstGeom>
          <a:noFill/>
          <a:ln>
            <a:noFill/>
          </a:ln>
        </p:spPr>
        <p:txBody>
          <a:bodyPr spcFirstLastPara="1" wrap="square" lIns="0" tIns="0" rIns="0" bIns="0" anchor="t" anchorCtr="0">
            <a:noAutofit/>
          </a:bodyPr>
          <a:lstStyle>
            <a:lvl1pPr marL="457200" lvl="0" indent="-228600" algn="r">
              <a:lnSpc>
                <a:spcPct val="90000"/>
              </a:lnSpc>
              <a:spcBef>
                <a:spcPts val="1000"/>
              </a:spcBef>
              <a:spcAft>
                <a:spcPts val="0"/>
              </a:spcAft>
              <a:buClr>
                <a:schemeClr val="dk2"/>
              </a:buClr>
              <a:buSzPts val="1000"/>
              <a:buNone/>
              <a:defRPr sz="1000"/>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8"/>
          <p:cNvSpPr txBox="1">
            <a:spLocks noGrp="1"/>
          </p:cNvSpPr>
          <p:nvPr>
            <p:ph type="body" idx="4"/>
          </p:nvPr>
        </p:nvSpPr>
        <p:spPr>
          <a:xfrm>
            <a:off x="749377" y="268288"/>
            <a:ext cx="7713663" cy="37444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600"/>
              <a:buNone/>
              <a:defRPr sz="16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el und Inhalt">
  <p:cSld name="3_Titel und Inhalt">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727077" y="822121"/>
            <a:ext cx="11051060" cy="1003504"/>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chemeClr val="dk2"/>
              </a:buClr>
              <a:buSzPts val="4000"/>
              <a:buFont typeface="Play"/>
              <a:buNone/>
              <a:defRPr sz="4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9"/>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9"/>
          <p:cNvSpPr txBox="1">
            <a:spLocks noGrp="1"/>
          </p:cNvSpPr>
          <p:nvPr>
            <p:ph type="ftr" idx="11"/>
          </p:nvPr>
        </p:nvSpPr>
        <p:spPr>
          <a:xfrm>
            <a:off x="1380353" y="6356350"/>
            <a:ext cx="47156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48" name="Google Shape;148;p9"/>
          <p:cNvGrpSpPr/>
          <p:nvPr/>
        </p:nvGrpSpPr>
        <p:grpSpPr>
          <a:xfrm rot="10800000">
            <a:off x="229332" y="222662"/>
            <a:ext cx="468140" cy="911285"/>
            <a:chOff x="487095" y="681975"/>
            <a:chExt cx="468140" cy="911285"/>
          </a:xfrm>
        </p:grpSpPr>
        <p:sp>
          <p:nvSpPr>
            <p:cNvPr id="149" name="Google Shape;149;p9"/>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50" name="Google Shape;150;p9"/>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51" name="Google Shape;151;p9"/>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152" name="Google Shape;152;p9"/>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marR="0" lvl="0" indent="0" algn="ctr">
              <a:spcBef>
                <a:spcPts val="0"/>
              </a:spcBef>
              <a:buNone/>
              <a:defRPr sz="1400" b="0" i="0" u="none" strike="noStrike" cap="none">
                <a:solidFill>
                  <a:schemeClr val="dk2"/>
                </a:solidFill>
                <a:latin typeface="Arial"/>
                <a:ea typeface="Arial"/>
                <a:cs typeface="Arial"/>
                <a:sym typeface="Arial"/>
              </a:defRPr>
            </a:lvl1pPr>
            <a:lvl2pPr marL="0" marR="0" lvl="1" indent="0" algn="ctr">
              <a:spcBef>
                <a:spcPts val="0"/>
              </a:spcBef>
              <a:buNone/>
              <a:defRPr sz="1400" b="0" i="0" u="none" strike="noStrike" cap="none">
                <a:solidFill>
                  <a:schemeClr val="dk2"/>
                </a:solidFill>
                <a:latin typeface="Arial"/>
                <a:ea typeface="Arial"/>
                <a:cs typeface="Arial"/>
                <a:sym typeface="Arial"/>
              </a:defRPr>
            </a:lvl2pPr>
            <a:lvl3pPr marL="0" marR="0" lvl="2" indent="0" algn="ctr">
              <a:spcBef>
                <a:spcPts val="0"/>
              </a:spcBef>
              <a:buNone/>
              <a:defRPr sz="1400" b="0" i="0" u="none" strike="noStrike" cap="none">
                <a:solidFill>
                  <a:schemeClr val="dk2"/>
                </a:solidFill>
                <a:latin typeface="Arial"/>
                <a:ea typeface="Arial"/>
                <a:cs typeface="Arial"/>
                <a:sym typeface="Arial"/>
              </a:defRPr>
            </a:lvl3pPr>
            <a:lvl4pPr marL="0" marR="0" lvl="3" indent="0" algn="ctr">
              <a:spcBef>
                <a:spcPts val="0"/>
              </a:spcBef>
              <a:buNone/>
              <a:defRPr sz="1400" b="0" i="0" u="none" strike="noStrike" cap="none">
                <a:solidFill>
                  <a:schemeClr val="dk2"/>
                </a:solidFill>
                <a:latin typeface="Arial"/>
                <a:ea typeface="Arial"/>
                <a:cs typeface="Arial"/>
                <a:sym typeface="Arial"/>
              </a:defRPr>
            </a:lvl4pPr>
            <a:lvl5pPr marL="0" marR="0" lvl="4" indent="0" algn="ctr">
              <a:spcBef>
                <a:spcPts val="0"/>
              </a:spcBef>
              <a:buNone/>
              <a:defRPr sz="1400" b="0" i="0" u="none" strike="noStrike" cap="none">
                <a:solidFill>
                  <a:schemeClr val="dk2"/>
                </a:solidFill>
                <a:latin typeface="Arial"/>
                <a:ea typeface="Arial"/>
                <a:cs typeface="Arial"/>
                <a:sym typeface="Arial"/>
              </a:defRPr>
            </a:lvl5pPr>
            <a:lvl6pPr marL="0" marR="0" lvl="5" indent="0" algn="ctr">
              <a:spcBef>
                <a:spcPts val="0"/>
              </a:spcBef>
              <a:buNone/>
              <a:defRPr sz="1400" b="0" i="0" u="none" strike="noStrike" cap="none">
                <a:solidFill>
                  <a:schemeClr val="dk2"/>
                </a:solidFill>
                <a:latin typeface="Arial"/>
                <a:ea typeface="Arial"/>
                <a:cs typeface="Arial"/>
                <a:sym typeface="Arial"/>
              </a:defRPr>
            </a:lvl6pPr>
            <a:lvl7pPr marL="0" marR="0" lvl="6" indent="0" algn="ctr">
              <a:spcBef>
                <a:spcPts val="0"/>
              </a:spcBef>
              <a:buNone/>
              <a:defRPr sz="1400" b="0" i="0" u="none" strike="noStrike" cap="none">
                <a:solidFill>
                  <a:schemeClr val="dk2"/>
                </a:solidFill>
                <a:latin typeface="Arial"/>
                <a:ea typeface="Arial"/>
                <a:cs typeface="Arial"/>
                <a:sym typeface="Arial"/>
              </a:defRPr>
            </a:lvl7pPr>
            <a:lvl8pPr marL="0" marR="0" lvl="7" indent="0" algn="ctr">
              <a:spcBef>
                <a:spcPts val="0"/>
              </a:spcBef>
              <a:buNone/>
              <a:defRPr sz="1400" b="0" i="0" u="none" strike="noStrike" cap="none">
                <a:solidFill>
                  <a:schemeClr val="dk2"/>
                </a:solidFill>
                <a:latin typeface="Arial"/>
                <a:ea typeface="Arial"/>
                <a:cs typeface="Arial"/>
                <a:sym typeface="Arial"/>
              </a:defRPr>
            </a:lvl8pPr>
            <a:lvl9pPr marL="0" marR="0" lvl="8" indent="0" algn="ctr">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DE"/>
              <a:t>‹#›</a:t>
            </a:fld>
            <a:endParaRPr/>
          </a:p>
        </p:txBody>
      </p:sp>
      <p:grpSp>
        <p:nvGrpSpPr>
          <p:cNvPr id="153" name="Google Shape;153;p9"/>
          <p:cNvGrpSpPr/>
          <p:nvPr/>
        </p:nvGrpSpPr>
        <p:grpSpPr>
          <a:xfrm rot="5400000">
            <a:off x="1131859" y="6377188"/>
            <a:ext cx="175689" cy="325599"/>
            <a:chOff x="487095" y="725670"/>
            <a:chExt cx="468140" cy="867590"/>
          </a:xfrm>
        </p:grpSpPr>
        <p:cxnSp>
          <p:nvCxnSpPr>
            <p:cNvPr id="154" name="Google Shape;154;p9"/>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55" name="Google Shape;155;p9"/>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56" name="Google Shape;156;p9"/>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57" name="Google Shape;157;p9"/>
          <p:cNvSpPr txBox="1">
            <a:spLocks noGrp="1"/>
          </p:cNvSpPr>
          <p:nvPr>
            <p:ph type="body" idx="1"/>
          </p:nvPr>
        </p:nvSpPr>
        <p:spPr>
          <a:xfrm>
            <a:off x="749377" y="268288"/>
            <a:ext cx="7713663" cy="37444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600"/>
              <a:buNone/>
              <a:defRPr sz="16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Abschnitts-&#10;überschrift">
  <p:cSld name="2_Abschnitts-&#10;überschrift">
    <p:spTree>
      <p:nvGrpSpPr>
        <p:cNvPr id="1" name="Shape 158"/>
        <p:cNvGrpSpPr/>
        <p:nvPr/>
      </p:nvGrpSpPr>
      <p:grpSpPr>
        <a:xfrm>
          <a:off x="0" y="0"/>
          <a:ext cx="0" cy="0"/>
          <a:chOff x="0" y="0"/>
          <a:chExt cx="0" cy="0"/>
        </a:xfrm>
      </p:grpSpPr>
      <p:sp>
        <p:nvSpPr>
          <p:cNvPr id="159" name="Google Shape;159;p10"/>
          <p:cNvSpPr/>
          <p:nvPr/>
        </p:nvSpPr>
        <p:spPr>
          <a:xfrm>
            <a:off x="1" y="-391"/>
            <a:ext cx="7917365" cy="690036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0" name="Google Shape;160;p10"/>
          <p:cNvSpPr/>
          <p:nvPr/>
        </p:nvSpPr>
        <p:spPr>
          <a:xfrm rot="10800000">
            <a:off x="3151533" y="-390"/>
            <a:ext cx="9040463" cy="6900365"/>
          </a:xfrm>
          <a:custGeom>
            <a:avLst/>
            <a:gdLst/>
            <a:ahLst/>
            <a:cxnLst/>
            <a:rect l="l" t="t" r="r" b="b"/>
            <a:pathLst>
              <a:path w="7788695" h="6900365" extrusionOk="0">
                <a:moveTo>
                  <a:pt x="0" y="0"/>
                </a:moveTo>
                <a:lnTo>
                  <a:pt x="6383271" y="0"/>
                </a:lnTo>
                <a:lnTo>
                  <a:pt x="6410182" y="28227"/>
                </a:lnTo>
                <a:cubicBezTo>
                  <a:pt x="7266676" y="970579"/>
                  <a:pt x="7788695" y="2222400"/>
                  <a:pt x="7788695" y="3596144"/>
                </a:cubicBezTo>
                <a:cubicBezTo>
                  <a:pt x="7788695" y="4786722"/>
                  <a:pt x="7396601" y="5885722"/>
                  <a:pt x="6734497" y="6771060"/>
                </a:cubicBezTo>
                <a:lnTo>
                  <a:pt x="6632883" y="6900365"/>
                </a:lnTo>
                <a:lnTo>
                  <a:pt x="0" y="6900365"/>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1" name="Google Shape;161;p10"/>
          <p:cNvSpPr txBox="1">
            <a:spLocks noGrp="1"/>
          </p:cNvSpPr>
          <p:nvPr>
            <p:ph type="title"/>
          </p:nvPr>
        </p:nvSpPr>
        <p:spPr>
          <a:xfrm>
            <a:off x="6040245" y="1717289"/>
            <a:ext cx="5682137" cy="19291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000"/>
              <a:buFont typeface="Pl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10"/>
          <p:cNvSpPr txBox="1">
            <a:spLocks noGrp="1"/>
          </p:cNvSpPr>
          <p:nvPr>
            <p:ph type="body" idx="1"/>
          </p:nvPr>
        </p:nvSpPr>
        <p:spPr>
          <a:xfrm>
            <a:off x="6040245" y="3792341"/>
            <a:ext cx="5424149" cy="17397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1000"/>
              </a:spcBef>
              <a:spcAft>
                <a:spcPts val="0"/>
              </a:spcAft>
              <a:buSzPts val="2000"/>
              <a:buNone/>
              <a:defRPr sz="2000">
                <a:solidFill>
                  <a:srgbClr val="757575"/>
                </a:solidFill>
              </a:defRPr>
            </a:lvl2pPr>
            <a:lvl3pPr marL="1371600" lvl="2" indent="-228600" algn="l">
              <a:lnSpc>
                <a:spcPct val="90000"/>
              </a:lnSpc>
              <a:spcBef>
                <a:spcPts val="500"/>
              </a:spcBef>
              <a:spcAft>
                <a:spcPts val="0"/>
              </a:spcAft>
              <a:buSzPts val="1800"/>
              <a:buNone/>
              <a:defRPr sz="1800">
                <a:solidFill>
                  <a:srgbClr val="757575"/>
                </a:solidFill>
              </a:defRPr>
            </a:lvl3pPr>
            <a:lvl4pPr marL="1828800" lvl="3" indent="-228600" algn="l">
              <a:lnSpc>
                <a:spcPct val="90000"/>
              </a:lnSpc>
              <a:spcBef>
                <a:spcPts val="500"/>
              </a:spcBef>
              <a:spcAft>
                <a:spcPts val="0"/>
              </a:spcAft>
              <a:buSzPts val="1600"/>
              <a:buNone/>
              <a:defRPr sz="1600">
                <a:solidFill>
                  <a:srgbClr val="757575"/>
                </a:solidFill>
              </a:defRPr>
            </a:lvl4pPr>
            <a:lvl5pPr marL="2286000" lvl="4" indent="-228600" algn="l">
              <a:lnSpc>
                <a:spcPct val="90000"/>
              </a:lnSpc>
              <a:spcBef>
                <a:spcPts val="500"/>
              </a:spcBef>
              <a:spcAft>
                <a:spcPts val="0"/>
              </a:spcAft>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grpSp>
        <p:nvGrpSpPr>
          <p:cNvPr id="163" name="Google Shape;163;p10"/>
          <p:cNvGrpSpPr/>
          <p:nvPr/>
        </p:nvGrpSpPr>
        <p:grpSpPr>
          <a:xfrm rot="5400000">
            <a:off x="2501325" y="1280542"/>
            <a:ext cx="2644085" cy="4029293"/>
            <a:chOff x="487095" y="879866"/>
            <a:chExt cx="468140" cy="713394"/>
          </a:xfrm>
        </p:grpSpPr>
        <p:cxnSp>
          <p:nvCxnSpPr>
            <p:cNvPr id="164" name="Google Shape;164;p10"/>
            <p:cNvCxnSpPr/>
            <p:nvPr/>
          </p:nvCxnSpPr>
          <p:spPr>
            <a:xfrm rot="-5400001">
              <a:off x="567639" y="1046014"/>
              <a:ext cx="307051" cy="0"/>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sp>
          <p:nvSpPr>
            <p:cNvPr id="165" name="Google Shape;165;p10"/>
            <p:cNvSpPr/>
            <p:nvPr/>
          </p:nvSpPr>
          <p:spPr>
            <a:xfrm rot="-5400001">
              <a:off x="666870" y="879866"/>
              <a:ext cx="108589" cy="108589"/>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u="none" strike="noStrike" cap="none">
                <a:solidFill>
                  <a:schemeClr val="lt1"/>
                </a:solidFill>
                <a:latin typeface="Arial"/>
                <a:ea typeface="Arial"/>
                <a:cs typeface="Arial"/>
                <a:sym typeface="Arial"/>
              </a:endParaRPr>
            </a:p>
          </p:txBody>
        </p:sp>
        <p:sp>
          <p:nvSpPr>
            <p:cNvPr id="166" name="Google Shape;166;p10"/>
            <p:cNvSpPr/>
            <p:nvPr/>
          </p:nvSpPr>
          <p:spPr>
            <a:xfrm rot="-5400001">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Arial"/>
                <a:ea typeface="Arial"/>
                <a:cs typeface="Arial"/>
                <a:sym typeface="Arial"/>
              </a:endParaRPr>
            </a:p>
          </p:txBody>
        </p:sp>
      </p:grpSp>
      <p:sp>
        <p:nvSpPr>
          <p:cNvPr id="167" name="Google Shape;167;p10"/>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0"/>
          <p:cNvSpPr txBox="1">
            <a:spLocks noGrp="1"/>
          </p:cNvSpPr>
          <p:nvPr>
            <p:ph type="ftr" idx="11"/>
          </p:nvPr>
        </p:nvSpPr>
        <p:spPr>
          <a:xfrm>
            <a:off x="1380354" y="6356350"/>
            <a:ext cx="46598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0"/>
          <p:cNvSpPr txBox="1">
            <a:spLocks noGrp="1"/>
          </p:cNvSpPr>
          <p:nvPr>
            <p:ph type="body" idx="2"/>
          </p:nvPr>
        </p:nvSpPr>
        <p:spPr>
          <a:xfrm>
            <a:off x="2097088" y="2508250"/>
            <a:ext cx="2073275" cy="15509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4000"/>
              <a:buNone/>
              <a:defRPr sz="4000" b="0"/>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0" name="Google Shape;170;p10"/>
          <p:cNvPicPr preferRelativeResize="0"/>
          <p:nvPr/>
        </p:nvPicPr>
        <p:blipFill rotWithShape="1">
          <a:blip r:embed="rId2">
            <a:alphaModFix/>
          </a:blip>
          <a:srcRect/>
          <a:stretch/>
        </p:blipFill>
        <p:spPr>
          <a:xfrm>
            <a:off x="10685636" y="232005"/>
            <a:ext cx="1102258" cy="449032"/>
          </a:xfrm>
          <a:prstGeom prst="rect">
            <a:avLst/>
          </a:prstGeom>
          <a:noFill/>
          <a:ln>
            <a:noFill/>
          </a:ln>
        </p:spPr>
      </p:pic>
      <p:grpSp>
        <p:nvGrpSpPr>
          <p:cNvPr id="171" name="Google Shape;171;p10"/>
          <p:cNvGrpSpPr/>
          <p:nvPr/>
        </p:nvGrpSpPr>
        <p:grpSpPr>
          <a:xfrm rot="10800000">
            <a:off x="229332" y="222662"/>
            <a:ext cx="468140" cy="911285"/>
            <a:chOff x="487095" y="681975"/>
            <a:chExt cx="468140" cy="911285"/>
          </a:xfrm>
        </p:grpSpPr>
        <p:sp>
          <p:nvSpPr>
            <p:cNvPr id="172" name="Google Shape;172;p10"/>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73" name="Google Shape;173;p10"/>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74" name="Google Shape;174;p10"/>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175" name="Google Shape;175;p10"/>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de-DE"/>
              <a:t>‹#›</a:t>
            </a:fld>
            <a:endParaRPr/>
          </a:p>
        </p:txBody>
      </p:sp>
      <p:grpSp>
        <p:nvGrpSpPr>
          <p:cNvPr id="176" name="Google Shape;176;p10"/>
          <p:cNvGrpSpPr/>
          <p:nvPr/>
        </p:nvGrpSpPr>
        <p:grpSpPr>
          <a:xfrm>
            <a:off x="6162649" y="6315978"/>
            <a:ext cx="5852279" cy="530838"/>
            <a:chOff x="336078" y="6082239"/>
            <a:chExt cx="6220335" cy="564223"/>
          </a:xfrm>
        </p:grpSpPr>
        <p:pic>
          <p:nvPicPr>
            <p:cNvPr id="177" name="Google Shape;177;p10"/>
            <p:cNvPicPr preferRelativeResize="0"/>
            <p:nvPr/>
          </p:nvPicPr>
          <p:blipFill rotWithShape="1">
            <a:blip r:embed="rId3">
              <a:alphaModFix amt="50000"/>
            </a:blip>
            <a:srcRect/>
            <a:stretch/>
          </p:blipFill>
          <p:spPr>
            <a:xfrm>
              <a:off x="336078" y="6148354"/>
              <a:ext cx="6220335" cy="498108"/>
            </a:xfrm>
            <a:prstGeom prst="rect">
              <a:avLst/>
            </a:prstGeom>
            <a:noFill/>
            <a:ln>
              <a:noFill/>
            </a:ln>
          </p:spPr>
        </p:pic>
        <p:sp>
          <p:nvSpPr>
            <p:cNvPr id="178" name="Google Shape;178;p10"/>
            <p:cNvSpPr txBox="1"/>
            <p:nvPr/>
          </p:nvSpPr>
          <p:spPr>
            <a:xfrm>
              <a:off x="5370956" y="6082239"/>
              <a:ext cx="88878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7F7F7F"/>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grpSp>
        <p:nvGrpSpPr>
          <p:cNvPr id="179" name="Google Shape;179;p10"/>
          <p:cNvGrpSpPr/>
          <p:nvPr/>
        </p:nvGrpSpPr>
        <p:grpSpPr>
          <a:xfrm rot="5400000">
            <a:off x="1131859" y="6377188"/>
            <a:ext cx="175689" cy="325599"/>
            <a:chOff x="487095" y="725670"/>
            <a:chExt cx="468140" cy="867590"/>
          </a:xfrm>
        </p:grpSpPr>
        <p:cxnSp>
          <p:nvCxnSpPr>
            <p:cNvPr id="180" name="Google Shape;180;p10"/>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81" name="Google Shape;181;p10"/>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82" name="Google Shape;182;p10"/>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Abschnitts-&#10;überschrift">
  <p:cSld name="3_Abschnitts-&#10;überschrift">
    <p:spTree>
      <p:nvGrpSpPr>
        <p:cNvPr id="1" name="Shape 183"/>
        <p:cNvGrpSpPr/>
        <p:nvPr/>
      </p:nvGrpSpPr>
      <p:grpSpPr>
        <a:xfrm>
          <a:off x="0" y="0"/>
          <a:ext cx="0" cy="0"/>
          <a:chOff x="0" y="0"/>
          <a:chExt cx="0" cy="0"/>
        </a:xfrm>
      </p:grpSpPr>
      <p:grpSp>
        <p:nvGrpSpPr>
          <p:cNvPr id="184" name="Google Shape;184;p11"/>
          <p:cNvGrpSpPr/>
          <p:nvPr/>
        </p:nvGrpSpPr>
        <p:grpSpPr>
          <a:xfrm rot="-5400001">
            <a:off x="2804190" y="-117225"/>
            <a:ext cx="5122814" cy="6624105"/>
            <a:chOff x="447267" y="924755"/>
            <a:chExt cx="547796" cy="708333"/>
          </a:xfrm>
        </p:grpSpPr>
        <p:cxnSp>
          <p:nvCxnSpPr>
            <p:cNvPr id="185" name="Google Shape;185;p11"/>
            <p:cNvCxnSpPr/>
            <p:nvPr/>
          </p:nvCxnSpPr>
          <p:spPr>
            <a:xfrm rot="-5400000">
              <a:off x="592490" y="1070865"/>
              <a:ext cx="257349" cy="0"/>
            </a:xfrm>
            <a:prstGeom prst="straightConnector1">
              <a:avLst/>
            </a:prstGeom>
            <a:noFill/>
            <a:ln w="22225"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sp>
          <p:nvSpPr>
            <p:cNvPr id="186" name="Google Shape;186;p11"/>
            <p:cNvSpPr/>
            <p:nvPr/>
          </p:nvSpPr>
          <p:spPr>
            <a:xfrm rot="-5400001">
              <a:off x="666870" y="924755"/>
              <a:ext cx="108589" cy="108589"/>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u="none" strike="noStrike" cap="none">
                <a:solidFill>
                  <a:schemeClr val="lt1"/>
                </a:solidFill>
                <a:latin typeface="Arial"/>
                <a:ea typeface="Arial"/>
                <a:cs typeface="Arial"/>
                <a:sym typeface="Arial"/>
              </a:endParaRPr>
            </a:p>
          </p:txBody>
        </p:sp>
        <p:sp>
          <p:nvSpPr>
            <p:cNvPr id="187" name="Google Shape;187;p11"/>
            <p:cNvSpPr/>
            <p:nvPr/>
          </p:nvSpPr>
          <p:spPr>
            <a:xfrm rot="-5400001">
              <a:off x="447267" y="1085292"/>
              <a:ext cx="547796" cy="547796"/>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Arial"/>
                <a:ea typeface="Arial"/>
                <a:cs typeface="Arial"/>
                <a:sym typeface="Arial"/>
              </a:endParaRPr>
            </a:p>
          </p:txBody>
        </p:sp>
      </p:grpSp>
      <p:sp>
        <p:nvSpPr>
          <p:cNvPr id="188" name="Google Shape;188;p11"/>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11"/>
          <p:cNvSpPr txBox="1">
            <a:spLocks noGrp="1"/>
          </p:cNvSpPr>
          <p:nvPr>
            <p:ph type="ftr" idx="11"/>
          </p:nvPr>
        </p:nvSpPr>
        <p:spPr>
          <a:xfrm>
            <a:off x="1380354" y="6356350"/>
            <a:ext cx="46598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1"/>
          <p:cNvSpPr txBox="1">
            <a:spLocks noGrp="1"/>
          </p:cNvSpPr>
          <p:nvPr>
            <p:ph type="body" idx="1"/>
          </p:nvPr>
        </p:nvSpPr>
        <p:spPr>
          <a:xfrm>
            <a:off x="1911064" y="2664191"/>
            <a:ext cx="1300485" cy="10383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2400"/>
              <a:buNone/>
              <a:defRPr sz="2400" b="0"/>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1" name="Google Shape;191;p11"/>
          <p:cNvPicPr preferRelativeResize="0"/>
          <p:nvPr/>
        </p:nvPicPr>
        <p:blipFill rotWithShape="1">
          <a:blip r:embed="rId2">
            <a:alphaModFix/>
          </a:blip>
          <a:srcRect/>
          <a:stretch/>
        </p:blipFill>
        <p:spPr>
          <a:xfrm>
            <a:off x="10685636" y="232005"/>
            <a:ext cx="1102258" cy="449032"/>
          </a:xfrm>
          <a:prstGeom prst="rect">
            <a:avLst/>
          </a:prstGeom>
          <a:noFill/>
          <a:ln>
            <a:noFill/>
          </a:ln>
        </p:spPr>
      </p:pic>
      <p:grpSp>
        <p:nvGrpSpPr>
          <p:cNvPr id="192" name="Google Shape;192;p11"/>
          <p:cNvGrpSpPr/>
          <p:nvPr/>
        </p:nvGrpSpPr>
        <p:grpSpPr>
          <a:xfrm rot="10800000">
            <a:off x="229332" y="222662"/>
            <a:ext cx="468140" cy="911285"/>
            <a:chOff x="487095" y="681975"/>
            <a:chExt cx="468140" cy="911285"/>
          </a:xfrm>
        </p:grpSpPr>
        <p:sp>
          <p:nvSpPr>
            <p:cNvPr id="193" name="Google Shape;193;p11"/>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94" name="Google Shape;194;p11"/>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5" name="Google Shape;195;p11"/>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196" name="Google Shape;196;p11"/>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de-DE"/>
              <a:t>‹#›</a:t>
            </a:fld>
            <a:endParaRPr/>
          </a:p>
        </p:txBody>
      </p:sp>
      <p:grpSp>
        <p:nvGrpSpPr>
          <p:cNvPr id="197" name="Google Shape;197;p11"/>
          <p:cNvGrpSpPr/>
          <p:nvPr/>
        </p:nvGrpSpPr>
        <p:grpSpPr>
          <a:xfrm rot="5400000">
            <a:off x="1131859" y="6377188"/>
            <a:ext cx="175689" cy="325599"/>
            <a:chOff x="487095" y="725670"/>
            <a:chExt cx="468140" cy="867590"/>
          </a:xfrm>
        </p:grpSpPr>
        <p:cxnSp>
          <p:nvCxnSpPr>
            <p:cNvPr id="198" name="Google Shape;198;p11"/>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99" name="Google Shape;199;p11"/>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00" name="Google Shape;200;p11"/>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201" name="Google Shape;201;p11"/>
          <p:cNvSpPr txBox="1">
            <a:spLocks noGrp="1"/>
          </p:cNvSpPr>
          <p:nvPr>
            <p:ph type="title"/>
          </p:nvPr>
        </p:nvSpPr>
        <p:spPr>
          <a:xfrm>
            <a:off x="3701807" y="1033588"/>
            <a:ext cx="4828871" cy="43501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Play"/>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27075" y="833265"/>
            <a:ext cx="11051059" cy="98578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4400"/>
              <a:buFont typeface="Play"/>
              <a:buNone/>
              <a:defRPr sz="4400" b="1" i="0" u="none" strike="noStrike" cap="none">
                <a:solidFill>
                  <a:schemeClr val="dk2"/>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27074" y="1921419"/>
            <a:ext cx="11060820" cy="42555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1"/>
          <p:cNvPicPr preferRelativeResize="0"/>
          <p:nvPr/>
        </p:nvPicPr>
        <p:blipFill rotWithShape="1">
          <a:blip r:embed="rId17">
            <a:alphaModFix/>
          </a:blip>
          <a:srcRect/>
          <a:stretch/>
        </p:blipFill>
        <p:spPr>
          <a:xfrm>
            <a:off x="10685636" y="232005"/>
            <a:ext cx="1102258" cy="449032"/>
          </a:xfrm>
          <a:prstGeom prst="rect">
            <a:avLst/>
          </a:prstGeom>
          <a:noFill/>
          <a:ln>
            <a:noFill/>
          </a:ln>
        </p:spPr>
      </p:pic>
      <p:sp>
        <p:nvSpPr>
          <p:cNvPr id="13" name="Google Shape;13;p1"/>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1380353" y="6356350"/>
            <a:ext cx="103977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grpSp>
        <p:nvGrpSpPr>
          <p:cNvPr id="15" name="Google Shape;15;p1"/>
          <p:cNvGrpSpPr/>
          <p:nvPr/>
        </p:nvGrpSpPr>
        <p:grpSpPr>
          <a:xfrm rot="5400000">
            <a:off x="1131859" y="6377188"/>
            <a:ext cx="175689" cy="325599"/>
            <a:chOff x="487095" y="725670"/>
            <a:chExt cx="468140" cy="867590"/>
          </a:xfrm>
        </p:grpSpPr>
        <p:cxnSp>
          <p:nvCxnSpPr>
            <p:cNvPr id="16" name="Google Shape;16;p1"/>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7" name="Google Shape;17;p1"/>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8" name="Google Shape;18;p1"/>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9" name="Google Shape;19;p1"/>
          <p:cNvGrpSpPr/>
          <p:nvPr/>
        </p:nvGrpSpPr>
        <p:grpSpPr>
          <a:xfrm rot="10800000">
            <a:off x="229332" y="222662"/>
            <a:ext cx="468140" cy="911285"/>
            <a:chOff x="487095" y="681975"/>
            <a:chExt cx="468140" cy="911285"/>
          </a:xfrm>
        </p:grpSpPr>
        <p:sp>
          <p:nvSpPr>
            <p:cNvPr id="20" name="Google Shape;20;p1"/>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1" name="Google Shape;21;p1"/>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 name="Google Shape;22;p1"/>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23" name="Google Shape;23;p1"/>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marR="0" lvl="0" indent="0" algn="ctr" rtl="0">
              <a:spcBef>
                <a:spcPts val="0"/>
              </a:spcBef>
              <a:buNone/>
              <a:defRPr sz="1400" b="0" i="0" u="none" strike="noStrike" cap="none">
                <a:solidFill>
                  <a:schemeClr val="dk2"/>
                </a:solidFill>
                <a:latin typeface="Arial"/>
                <a:ea typeface="Arial"/>
                <a:cs typeface="Arial"/>
                <a:sym typeface="Arial"/>
              </a:defRPr>
            </a:lvl1pPr>
            <a:lvl2pPr marL="0" marR="0" lvl="1" indent="0" algn="ctr" rtl="0">
              <a:spcBef>
                <a:spcPts val="0"/>
              </a:spcBef>
              <a:buNone/>
              <a:defRPr sz="1400" b="0" i="0" u="none" strike="noStrike" cap="none">
                <a:solidFill>
                  <a:schemeClr val="dk2"/>
                </a:solidFill>
                <a:latin typeface="Arial"/>
                <a:ea typeface="Arial"/>
                <a:cs typeface="Arial"/>
                <a:sym typeface="Arial"/>
              </a:defRPr>
            </a:lvl2pPr>
            <a:lvl3pPr marL="0" marR="0" lvl="2" indent="0" algn="ctr" rtl="0">
              <a:spcBef>
                <a:spcPts val="0"/>
              </a:spcBef>
              <a:buNone/>
              <a:defRPr sz="1400" b="0" i="0" u="none" strike="noStrike" cap="none">
                <a:solidFill>
                  <a:schemeClr val="dk2"/>
                </a:solidFill>
                <a:latin typeface="Arial"/>
                <a:ea typeface="Arial"/>
                <a:cs typeface="Arial"/>
                <a:sym typeface="Arial"/>
              </a:defRPr>
            </a:lvl3pPr>
            <a:lvl4pPr marL="0" marR="0" lvl="3" indent="0" algn="ctr" rtl="0">
              <a:spcBef>
                <a:spcPts val="0"/>
              </a:spcBef>
              <a:buNone/>
              <a:defRPr sz="1400" b="0" i="0" u="none" strike="noStrike" cap="none">
                <a:solidFill>
                  <a:schemeClr val="dk2"/>
                </a:solidFill>
                <a:latin typeface="Arial"/>
                <a:ea typeface="Arial"/>
                <a:cs typeface="Arial"/>
                <a:sym typeface="Arial"/>
              </a:defRPr>
            </a:lvl4pPr>
            <a:lvl5pPr marL="0" marR="0" lvl="4" indent="0" algn="ctr" rtl="0">
              <a:spcBef>
                <a:spcPts val="0"/>
              </a:spcBef>
              <a:buNone/>
              <a:defRPr sz="1400" b="0" i="0" u="none" strike="noStrike" cap="none">
                <a:solidFill>
                  <a:schemeClr val="dk2"/>
                </a:solidFill>
                <a:latin typeface="Arial"/>
                <a:ea typeface="Arial"/>
                <a:cs typeface="Arial"/>
                <a:sym typeface="Arial"/>
              </a:defRPr>
            </a:lvl5pPr>
            <a:lvl6pPr marL="0" marR="0" lvl="5" indent="0" algn="ctr" rtl="0">
              <a:spcBef>
                <a:spcPts val="0"/>
              </a:spcBef>
              <a:buNone/>
              <a:defRPr sz="1400" b="0" i="0" u="none" strike="noStrike" cap="none">
                <a:solidFill>
                  <a:schemeClr val="dk2"/>
                </a:solidFill>
                <a:latin typeface="Arial"/>
                <a:ea typeface="Arial"/>
                <a:cs typeface="Arial"/>
                <a:sym typeface="Arial"/>
              </a:defRPr>
            </a:lvl6pPr>
            <a:lvl7pPr marL="0" marR="0" lvl="6" indent="0" algn="ctr" rtl="0">
              <a:spcBef>
                <a:spcPts val="0"/>
              </a:spcBef>
              <a:buNone/>
              <a:defRPr sz="1400" b="0" i="0" u="none" strike="noStrike" cap="none">
                <a:solidFill>
                  <a:schemeClr val="dk2"/>
                </a:solidFill>
                <a:latin typeface="Arial"/>
                <a:ea typeface="Arial"/>
                <a:cs typeface="Arial"/>
                <a:sym typeface="Arial"/>
              </a:defRPr>
            </a:lvl7pPr>
            <a:lvl8pPr marL="0" marR="0" lvl="7" indent="0" algn="ctr" rtl="0">
              <a:spcBef>
                <a:spcPts val="0"/>
              </a:spcBef>
              <a:buNone/>
              <a:defRPr sz="1400" b="0" i="0" u="none" strike="noStrike" cap="none">
                <a:solidFill>
                  <a:schemeClr val="dk2"/>
                </a:solidFill>
                <a:latin typeface="Arial"/>
                <a:ea typeface="Arial"/>
                <a:cs typeface="Arial"/>
                <a:sym typeface="Arial"/>
              </a:defRPr>
            </a:lvl8pPr>
            <a:lvl9pPr marL="0" marR="0" lvl="8" indent="0" algn="ctr" rtl="0">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DE"/>
              <a:t>‹#›</a:t>
            </a:fld>
            <a:endParaRPr/>
          </a:p>
        </p:txBody>
      </p:sp>
      <p:grpSp>
        <p:nvGrpSpPr>
          <p:cNvPr id="24" name="Google Shape;24;p1"/>
          <p:cNvGrpSpPr/>
          <p:nvPr/>
        </p:nvGrpSpPr>
        <p:grpSpPr>
          <a:xfrm>
            <a:off x="6162649" y="6315981"/>
            <a:ext cx="5852279" cy="427331"/>
            <a:chOff x="336078" y="6082239"/>
            <a:chExt cx="6220335" cy="454205"/>
          </a:xfrm>
        </p:grpSpPr>
        <p:pic>
          <p:nvPicPr>
            <p:cNvPr id="25" name="Google Shape;25;p1"/>
            <p:cNvPicPr preferRelativeResize="0"/>
            <p:nvPr/>
          </p:nvPicPr>
          <p:blipFill rotWithShape="1">
            <a:blip r:embed="rId18">
              <a:alphaModFix amt="50000"/>
            </a:blip>
            <a:srcRect t="-2"/>
            <a:stretch/>
          </p:blipFill>
          <p:spPr>
            <a:xfrm>
              <a:off x="336078" y="6148355"/>
              <a:ext cx="6220335" cy="388089"/>
            </a:xfrm>
            <a:prstGeom prst="rect">
              <a:avLst/>
            </a:prstGeom>
            <a:noFill/>
            <a:ln>
              <a:noFill/>
            </a:ln>
          </p:spPr>
        </p:pic>
        <p:sp>
          <p:nvSpPr>
            <p:cNvPr id="26" name="Google Shape;26;p1"/>
            <p:cNvSpPr txBox="1"/>
            <p:nvPr/>
          </p:nvSpPr>
          <p:spPr>
            <a:xfrm>
              <a:off x="5370956" y="6082239"/>
              <a:ext cx="88878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7F7F7F"/>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0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vast.tuwien.ac.at/team/velitchko-filipov" TargetMode="External"/><Relationship Id="rId2" Type="http://schemas.openxmlformats.org/officeDocument/2006/relationships/hyperlink" Target="https://www.cvast.tuwien.ac.at/team/natkamon-tovanich"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openreview.net/forum?id=7BESdFZ7YA" TargetMode="External"/><Relationship Id="rId2" Type="http://schemas.openxmlformats.org/officeDocument/2006/relationships/hyperlink" Target="https://iclr.cc/virtual/2026/poster/10010967" TargetMode="External"/><Relationship Id="rId1" Type="http://schemas.openxmlformats.org/officeDocument/2006/relationships/slideLayout" Target="../slideLayouts/slideLayout15.xml"/><Relationship Id="rId4" Type="http://schemas.openxmlformats.org/officeDocument/2006/relationships/hyperlink" Target="https://openreview.net/forum?id=Jd3Vd7GCyq"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dx.doi.org/10.1145/3731443.3771363" TargetMode="External"/><Relationship Id="rId7" Type="http://schemas.openxmlformats.org/officeDocument/2006/relationships/image" Target="../media/image28.jpeg"/><Relationship Id="rId2" Type="http://schemas.openxmlformats.org/officeDocument/2006/relationships/hyperlink" Target="http://polleres.net/publications/vasq-etal-2026ESWC.pdf" TargetMode="External"/><Relationship Id="rId1" Type="http://schemas.openxmlformats.org/officeDocument/2006/relationships/slideLayout" Target="../slideLayouts/slideLayout15.xml"/><Relationship Id="rId6" Type="http://schemas.openxmlformats.org/officeDocument/2006/relationships/hyperlink" Target="https://research.wu.ac.at/en/publications/agentic-sparql-evaluating-sparql-mcp-powered-intelligent-agents-o/" TargetMode="External"/><Relationship Id="rId5" Type="http://schemas.openxmlformats.org/officeDocument/2006/relationships/hyperlink" Target="http://polleres.net/publications/poll-etal2026WebConfHoW.pdf" TargetMode="External"/><Relationship Id="rId4" Type="http://schemas.openxmlformats.org/officeDocument/2006/relationships/hyperlink" Target="http://www.polleres.net/publications/ferr-etal-2025KCAP.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earch.ai.wu.ac.at/" TargetMode="External"/><Relationship Id="rId2" Type="http://schemas.openxmlformats.org/officeDocument/2006/relationships/image" Target="../media/image29.png"/><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cvast.tuwien.ac.at/team/raphael-buchmueller"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101"/>
          <p:cNvSpPr txBox="1">
            <a:spLocks noGrp="1"/>
          </p:cNvSpPr>
          <p:nvPr>
            <p:ph type="ctrTitle"/>
          </p:nvPr>
        </p:nvSpPr>
        <p:spPr>
          <a:xfrm>
            <a:off x="416551" y="84348"/>
            <a:ext cx="6438326" cy="5391542"/>
          </a:xfrm>
          <a:prstGeom prst="rect">
            <a:avLst/>
          </a:prstGeom>
          <a:noFill/>
          <a:ln>
            <a:noFill/>
          </a:ln>
        </p:spPr>
        <p:txBody>
          <a:bodyPr spcFirstLastPara="1" wrap="square" lIns="0" tIns="0" rIns="0" bIns="0" anchor="b" anchorCtr="0">
            <a:normAutofit/>
          </a:bodyPr>
          <a:lstStyle/>
          <a:p>
            <a:r>
              <a:rPr lang="en-GB" i="1" dirty="0"/>
              <a:t>RM1: Graph-based structures </a:t>
            </a:r>
            <a:br>
              <a:rPr lang="de-DE" sz="2400" dirty="0"/>
            </a:br>
            <a:br>
              <a:rPr lang="de-DE" sz="2400" dirty="0"/>
            </a:br>
            <a:r>
              <a:rPr lang="de-DE" sz="2400" dirty="0"/>
              <a:t>Marta </a:t>
            </a:r>
            <a:r>
              <a:rPr lang="de-DE" sz="2400" dirty="0" err="1"/>
              <a:t>Sabou</a:t>
            </a:r>
            <a:r>
              <a:rPr lang="de-DE" sz="2400" dirty="0"/>
              <a:t>, Axel Polleres</a:t>
            </a:r>
            <a:br>
              <a:rPr lang="de-DE" sz="2400" dirty="0"/>
            </a:br>
            <a:r>
              <a:rPr lang="de-DE" sz="2400" dirty="0" err="1"/>
              <a:t>Inst</a:t>
            </a:r>
            <a:r>
              <a:rPr lang="de-DE" sz="2400" dirty="0"/>
              <a:t>. </a:t>
            </a:r>
            <a:r>
              <a:rPr lang="de-DE" sz="2400" dirty="0" err="1"/>
              <a:t>for</a:t>
            </a:r>
            <a:r>
              <a:rPr lang="de-DE" sz="2400" dirty="0"/>
              <a:t> Data, </a:t>
            </a:r>
            <a:r>
              <a:rPr lang="de-DE" sz="2400" dirty="0" err="1"/>
              <a:t>Process</a:t>
            </a:r>
            <a:r>
              <a:rPr lang="de-DE" sz="2400" dirty="0"/>
              <a:t> &amp; Knowledge Management, WU Wien</a:t>
            </a:r>
            <a:br>
              <a:rPr lang="de-DE" sz="2400" dirty="0"/>
            </a:br>
            <a:br>
              <a:rPr lang="de-DE" sz="2400" dirty="0"/>
            </a:br>
            <a:r>
              <a:rPr lang="de-DE" sz="2400" b="0" dirty="0" err="1"/>
              <a:t>contributions</a:t>
            </a:r>
            <a:r>
              <a:rPr lang="de-DE" sz="2400" b="0" dirty="0"/>
              <a:t>: </a:t>
            </a:r>
            <a:br>
              <a:rPr lang="de-DE" sz="2400" b="0" dirty="0"/>
            </a:br>
            <a:r>
              <a:rPr lang="de-DE" sz="2400" b="0" dirty="0"/>
              <a:t>Robert </a:t>
            </a:r>
            <a:r>
              <a:rPr lang="de-DE" sz="2400" b="0" dirty="0" err="1"/>
              <a:t>Ganian</a:t>
            </a:r>
            <a:r>
              <a:rPr lang="de-DE" sz="2400" b="0" dirty="0"/>
              <a:t>, Silvia Miksch,</a:t>
            </a:r>
            <a:br>
              <a:rPr lang="de-DE" sz="2400" b="0" dirty="0"/>
            </a:br>
            <a:r>
              <a:rPr lang="de-DE" sz="2400" b="0" dirty="0"/>
              <a:t>Magdalena Ortiz, Emanuel Sallinger (TU Wien) </a:t>
            </a:r>
            <a:br>
              <a:rPr lang="de-DE" sz="2400" b="0" dirty="0"/>
            </a:br>
            <a:r>
              <a:rPr lang="de-DE" sz="2400" b="0" dirty="0"/>
              <a:t>Elmar Kiesling (WU Wien)</a:t>
            </a:r>
            <a:endParaRPr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5B2A-0961-7958-11E7-E4610D694C32}"/>
              </a:ext>
            </a:extLst>
          </p:cNvPr>
          <p:cNvSpPr>
            <a:spLocks noGrp="1"/>
          </p:cNvSpPr>
          <p:nvPr>
            <p:ph type="title"/>
          </p:nvPr>
        </p:nvSpPr>
        <p:spPr/>
        <p:txBody>
          <a:bodyPr/>
          <a:lstStyle/>
          <a:p>
            <a:r>
              <a:rPr lang="en-US" dirty="0"/>
              <a:t>Silvia Miksch (TUW) - Planned</a:t>
            </a:r>
          </a:p>
        </p:txBody>
      </p:sp>
      <p:sp>
        <p:nvSpPr>
          <p:cNvPr id="4" name="Slide Number Placeholder 3">
            <a:extLst>
              <a:ext uri="{FF2B5EF4-FFF2-40B4-BE49-F238E27FC236}">
                <a16:creationId xmlns:a16="http://schemas.microsoft.com/office/drawing/2014/main" id="{393E9714-91A3-E9EB-C72A-A1EA7F7E4495}"/>
              </a:ext>
            </a:extLst>
          </p:cNvPr>
          <p:cNvSpPr>
            <a:spLocks noGrp="1"/>
          </p:cNvSpPr>
          <p:nvPr>
            <p:ph type="sldNum" sz="quarter" idx="12"/>
          </p:nvPr>
        </p:nvSpPr>
        <p:spPr/>
        <p:txBody>
          <a:bodyPr/>
          <a:lstStyle/>
          <a:p>
            <a:fld id="{ACAF58F7-3888-5247-9127-75A0C8C8E184}" type="slidenum">
              <a:rPr lang="en-AT" smtClean="0"/>
              <a:t>10</a:t>
            </a:fld>
            <a:endParaRPr lang="en-AT"/>
          </a:p>
        </p:txBody>
      </p:sp>
      <p:sp>
        <p:nvSpPr>
          <p:cNvPr id="5" name="Rectangle 1">
            <a:extLst>
              <a:ext uri="{FF2B5EF4-FFF2-40B4-BE49-F238E27FC236}">
                <a16:creationId xmlns:a16="http://schemas.microsoft.com/office/drawing/2014/main" id="{8AF72BF7-3288-D373-57FC-7727093DE1AB}"/>
              </a:ext>
            </a:extLst>
          </p:cNvPr>
          <p:cNvSpPr>
            <a:spLocks noGrp="1" noChangeArrowheads="1"/>
          </p:cNvSpPr>
          <p:nvPr>
            <p:ph idx="1"/>
          </p:nvPr>
        </p:nvSpPr>
        <p:spPr bwMode="auto">
          <a:xfrm>
            <a:off x="727075" y="1737644"/>
            <a:ext cx="9841689"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Helvetica" pitchFamily="2"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itchFamily="2" charset="0"/>
              </a:rPr>
              <a:t>(B) What I know is planned next</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itchFamily="2" charset="0"/>
              </a:rPr>
              <a:t>==========================</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itchFamily="2" charset="0"/>
              </a:rPr>
              <a:t>(+) proceed with the collaboration with TU Graz (</a:t>
            </a:r>
            <a:r>
              <a:rPr kumimoji="0" lang="en-US" altLang="en-US" sz="1600" b="0" i="0" u="none" strike="noStrike" cap="none" normalizeH="0" baseline="0" dirty="0" err="1">
                <a:ln>
                  <a:noFill/>
                </a:ln>
                <a:solidFill>
                  <a:srgbClr val="000000"/>
                </a:solidFill>
                <a:effectLst/>
                <a:latin typeface="Helvetica" pitchFamily="2" charset="0"/>
              </a:rPr>
              <a:t>Elisabth</a:t>
            </a:r>
            <a:r>
              <a:rPr kumimoji="0" lang="en-US" altLang="en-US" sz="1600" b="0" i="0" u="none" strike="noStrike" cap="none" normalizeH="0" baseline="0" dirty="0">
                <a:ln>
                  <a:noFill/>
                </a:ln>
                <a:solidFill>
                  <a:srgbClr val="000000"/>
                </a:solidFill>
                <a:effectLst/>
                <a:latin typeface="Helvetica" pitchFamily="2" charset="0"/>
              </a:rPr>
              <a:t> Lex Group) and JKU (Markus </a:t>
            </a:r>
            <a:r>
              <a:rPr kumimoji="0" lang="en-US" altLang="en-US" sz="1600" b="0" i="0" u="none" strike="noStrike" cap="none" normalizeH="0" baseline="0" dirty="0" err="1">
                <a:ln>
                  <a:noFill/>
                </a:ln>
                <a:solidFill>
                  <a:srgbClr val="000000"/>
                </a:solidFill>
                <a:effectLst/>
                <a:latin typeface="Helvetica" pitchFamily="2" charset="0"/>
              </a:rPr>
              <a:t>Schedl</a:t>
            </a:r>
            <a:r>
              <a:rPr kumimoji="0" lang="en-US" altLang="en-US" sz="1600" b="0" i="0" u="none" strike="noStrike" cap="none" normalizeH="0" baseline="0" dirty="0">
                <a:ln>
                  <a:noFill/>
                </a:ln>
                <a:solidFill>
                  <a:srgbClr val="000000"/>
                </a:solidFill>
                <a:effectLst/>
                <a:latin typeface="Helvetica" pitchFamily="2" charset="0"/>
              </a:rPr>
              <a:t>)</a:t>
            </a:r>
            <a:br>
              <a:rPr kumimoji="0" lang="en-US" altLang="en-US" sz="1600" b="0" i="0" u="none" strike="noStrike" cap="none" normalizeH="0" baseline="0" dirty="0">
                <a:ln>
                  <a:noFill/>
                </a:ln>
                <a:solidFill>
                  <a:srgbClr val="000000"/>
                </a:solidFill>
                <a:effectLst/>
                <a:latin typeface="Helvetica" pitchFamily="2" charset="0"/>
              </a:rPr>
            </a:br>
            <a:r>
              <a:rPr kumimoji="0" lang="en-US" altLang="en-US" sz="1600" b="0" i="0" u="none" strike="noStrike" cap="none" normalizeH="0" baseline="0" dirty="0">
                <a:ln>
                  <a:noFill/>
                </a:ln>
                <a:solidFill>
                  <a:srgbClr val="000000"/>
                </a:solidFill>
                <a:effectLst/>
                <a:latin typeface="Helvetica" pitchFamily="2" charset="0"/>
              </a:rPr>
              <a:t>(+) Visual Analytics for graph representation learning (in collaboration with </a:t>
            </a:r>
            <a:r>
              <a:rPr kumimoji="0" lang="en-US" altLang="en-US" sz="1600" b="0" i="0" u="none" strike="noStrike" cap="none" normalizeH="0" baseline="0" dirty="0">
                <a:ln>
                  <a:noFill/>
                </a:ln>
                <a:solidFill>
                  <a:srgbClr val="19AB09"/>
                </a:solidFill>
                <a:effectLst/>
                <a:latin typeface="Helvetica" pitchFamily="2" charset="0"/>
                <a:hlinkClick r:id="rId2"/>
              </a:rPr>
              <a:t>Natkamon Tovanich</a:t>
            </a:r>
            <a:r>
              <a:rPr kumimoji="0" lang="en-US" altLang="en-US" sz="1600" b="0" i="0" u="none" strike="noStrike" cap="none" normalizeH="0" baseline="0" dirty="0">
                <a:ln>
                  <a:noFill/>
                </a:ln>
                <a:solidFill>
                  <a:srgbClr val="000000"/>
                </a:solidFill>
                <a:effectLst/>
                <a:latin typeface="Helvetica"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latin typeface="Helvetica" pitchFamily="2" charset="0"/>
              </a:rPr>
              <a:t>      </a:t>
            </a:r>
            <a:r>
              <a:rPr kumimoji="0" lang="en-US" altLang="en-US" sz="1600" b="0" i="0" u="none" strike="noStrike" cap="none" normalizeH="0" baseline="0" dirty="0">
                <a:ln>
                  <a:noFill/>
                </a:ln>
                <a:solidFill>
                  <a:srgbClr val="000000"/>
                </a:solidFill>
                <a:effectLst/>
                <a:latin typeface="Helvetica" pitchFamily="2" charset="0"/>
              </a:rPr>
              <a:t>and </a:t>
            </a:r>
            <a:r>
              <a:rPr kumimoji="0" lang="en-US" altLang="en-US" sz="1600" b="0" i="0" u="none" strike="noStrike" cap="none" normalizeH="0" baseline="0" dirty="0">
                <a:ln>
                  <a:noFill/>
                </a:ln>
                <a:solidFill>
                  <a:srgbClr val="0C7A00"/>
                </a:solidFill>
                <a:effectLst/>
                <a:latin typeface="Helvetica" pitchFamily="2" charset="0"/>
                <a:hlinkClick r:id="rId3"/>
              </a:rPr>
              <a:t>Velitchko Filipov</a:t>
            </a:r>
            <a:r>
              <a:rPr kumimoji="0" lang="en-US" altLang="en-US" sz="1600" b="0" i="0" u="none" strike="noStrike" cap="none" normalizeH="0" baseline="0" dirty="0">
                <a:ln>
                  <a:noFill/>
                </a:ln>
                <a:solidFill>
                  <a:srgbClr val="000000"/>
                </a:solidFill>
                <a:effectLst/>
                <a:latin typeface="Helvetica" pitchFamily="2" charset="0"/>
              </a:rPr>
              <a:t> (CVAST group)</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itchFamily="2" charset="0"/>
              </a:rPr>
              <a:t>(+) Visual Analytics to support exploring and curating of Knowledge Graphs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rgbClr val="000000"/>
                </a:solidFill>
                <a:effectLst/>
                <a:latin typeface="Helvetica" pitchFamily="2"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itchFamily="2" charset="0"/>
              </a:rPr>
              <a:t>(C)  facilitate discussion on further possible collaborations</a:t>
            </a:r>
            <a:br>
              <a:rPr kumimoji="0" lang="en-US" altLang="en-US" sz="1600" b="0" i="0" u="none" strike="noStrike" cap="none" normalizeH="0" baseline="0" dirty="0">
                <a:ln>
                  <a:noFill/>
                </a:ln>
                <a:solidFill>
                  <a:srgbClr val="000000"/>
                </a:solidFill>
                <a:effectLst/>
                <a:latin typeface="Helvetica" pitchFamily="2" charset="0"/>
              </a:rPr>
            </a:br>
            <a:r>
              <a:rPr kumimoji="0" lang="en-US" altLang="en-US" sz="1600" b="0" i="0" u="none" strike="noStrike" cap="none" normalizeH="0" baseline="0" dirty="0">
                <a:ln>
                  <a:noFill/>
                </a:ln>
                <a:solidFill>
                  <a:srgbClr val="000000"/>
                </a:solidFill>
                <a:effectLst/>
                <a:latin typeface="Helvetica" pitchFamily="2" charset="0"/>
              </a:rPr>
              <a:t>===============================================</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itchFamily="2" charset="0"/>
              </a:rPr>
              <a:t>(+) Visual Analytics support for Knowledge Graphs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itchFamily="2" charset="0"/>
              </a:rPr>
              <a:t>(+) Visual Analytics for graph representation learning (also known as graph embedding)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itchFamily="2" charset="0"/>
              </a:rPr>
              <a:t>(+) Neuro-symbolic approaches and Visual Analytics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itchFamily="2" charset="0"/>
              </a:rPr>
              <a:t>(+) Causal representation and learning and Visual Analytics </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379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478E-C8B8-6109-579D-CE07965D69CA}"/>
              </a:ext>
            </a:extLst>
          </p:cNvPr>
          <p:cNvSpPr>
            <a:spLocks noGrp="1"/>
          </p:cNvSpPr>
          <p:nvPr>
            <p:ph type="title"/>
          </p:nvPr>
        </p:nvSpPr>
        <p:spPr/>
        <p:txBody>
          <a:bodyPr>
            <a:normAutofit/>
          </a:bodyPr>
          <a:lstStyle/>
          <a:p>
            <a:r>
              <a:rPr lang="en-US" dirty="0"/>
              <a:t>Robert </a:t>
            </a:r>
            <a:r>
              <a:rPr lang="en-US" dirty="0" err="1"/>
              <a:t>Ganian</a:t>
            </a:r>
            <a:r>
              <a:rPr lang="en-US" dirty="0"/>
              <a:t> (TUW, also active in RM5)</a:t>
            </a:r>
          </a:p>
        </p:txBody>
      </p:sp>
      <p:sp>
        <p:nvSpPr>
          <p:cNvPr id="3" name="Content Placeholder 2">
            <a:extLst>
              <a:ext uri="{FF2B5EF4-FFF2-40B4-BE49-F238E27FC236}">
                <a16:creationId xmlns:a16="http://schemas.microsoft.com/office/drawing/2014/main" id="{6C843168-8BA6-C3FE-583D-7B075CA62ADC}"/>
              </a:ext>
            </a:extLst>
          </p:cNvPr>
          <p:cNvSpPr>
            <a:spLocks noGrp="1"/>
          </p:cNvSpPr>
          <p:nvPr>
            <p:ph idx="1"/>
          </p:nvPr>
        </p:nvSpPr>
        <p:spPr>
          <a:xfrm>
            <a:off x="727074" y="1921419"/>
            <a:ext cx="11464926" cy="4255543"/>
          </a:xfrm>
        </p:spPr>
        <p:txBody>
          <a:bodyPr>
            <a:normAutofit fontScale="92500" lnSpcReduction="10000"/>
          </a:bodyPr>
          <a:lstStyle/>
          <a:p>
            <a:pPr marL="228600" indent="0"/>
            <a:r>
              <a:rPr lang="en-US" dirty="0"/>
              <a:t>New symbolic-based algorithmic techniques for </a:t>
            </a:r>
            <a:r>
              <a:rPr lang="en-US" dirty="0" err="1"/>
              <a:t>subsymbolic</a:t>
            </a:r>
            <a:r>
              <a:rPr lang="en-US" dirty="0"/>
              <a:t> computational problems.</a:t>
            </a:r>
          </a:p>
          <a:p>
            <a:pPr marL="685800" indent="-457200">
              <a:buAutoNum type="arabicParenR"/>
            </a:pPr>
            <a:r>
              <a:rPr lang="en-US" dirty="0"/>
              <a:t>Exact algorithms + complexity lower bounds for training quantized neural networks</a:t>
            </a:r>
            <a:br>
              <a:rPr lang="en-US" dirty="0"/>
            </a:br>
            <a:r>
              <a:rPr lang="en-US" i="1" dirty="0"/>
              <a:t>Robert </a:t>
            </a:r>
            <a:r>
              <a:rPr lang="en-US" i="1" dirty="0" err="1"/>
              <a:t>Ganian</a:t>
            </a:r>
            <a:r>
              <a:rPr lang="en-US" i="1" dirty="0"/>
              <a:t>, Frank Sommer, Manuel </a:t>
            </a:r>
            <a:r>
              <a:rPr lang="en-US" i="1" dirty="0" err="1"/>
              <a:t>Sorge</a:t>
            </a:r>
            <a:r>
              <a:rPr lang="en-US" dirty="0"/>
              <a:t>: Tractability via Low Dimensionality: The Parameterized Complexity of Training Quantized Neural Networks. </a:t>
            </a:r>
            <a:r>
              <a:rPr lang="en-US" b="1" dirty="0"/>
              <a:t>ICLR 2026</a:t>
            </a:r>
            <a:br>
              <a:rPr lang="en-US" dirty="0"/>
            </a:br>
            <a:r>
              <a:rPr lang="en-US" dirty="0"/>
              <a:t>(</a:t>
            </a:r>
            <a:r>
              <a:rPr lang="en-US" dirty="0">
                <a:hlinkClick r:id="rId2"/>
              </a:rPr>
              <a:t>https://iclr.cc/virtual/2026/poster/10010967</a:t>
            </a:r>
            <a:r>
              <a:rPr lang="en-US" dirty="0"/>
              <a:t>)</a:t>
            </a:r>
          </a:p>
          <a:p>
            <a:pPr marL="685800" indent="-457200">
              <a:buAutoNum type="arabicParenR"/>
            </a:pPr>
            <a:r>
              <a:rPr lang="en-US" dirty="0"/>
              <a:t>Computational complexity of training graph neural networks:</a:t>
            </a:r>
            <a:br>
              <a:rPr lang="en-US" dirty="0"/>
            </a:br>
            <a:r>
              <a:rPr lang="en-US" i="1" dirty="0"/>
              <a:t>Robert </a:t>
            </a:r>
            <a:r>
              <a:rPr lang="en-US" i="1" dirty="0" err="1"/>
              <a:t>Ganian</a:t>
            </a:r>
            <a:r>
              <a:rPr lang="en-US" i="1" dirty="0"/>
              <a:t>, Mathis </a:t>
            </a:r>
            <a:r>
              <a:rPr lang="en-US" i="1" dirty="0" err="1"/>
              <a:t>Rocton</a:t>
            </a:r>
            <a:r>
              <a:rPr lang="en-US" i="1" dirty="0"/>
              <a:t>, Simon </a:t>
            </a:r>
            <a:r>
              <a:rPr lang="en-US" i="1" dirty="0" err="1"/>
              <a:t>Wietheger</a:t>
            </a:r>
            <a:r>
              <a:rPr lang="en-US" dirty="0"/>
              <a:t>: Training One-Dimensional Graph Neural Networks is NP-Hard. </a:t>
            </a:r>
            <a:r>
              <a:rPr lang="en-US" b="1" dirty="0"/>
              <a:t>ICLR 2025</a:t>
            </a:r>
            <a:br>
              <a:rPr lang="en-US" dirty="0"/>
            </a:br>
            <a:r>
              <a:rPr lang="en-US" dirty="0"/>
              <a:t>(</a:t>
            </a:r>
            <a:r>
              <a:rPr lang="en-US" dirty="0">
                <a:hlinkClick r:id="rId3"/>
              </a:rPr>
              <a:t>https://openreview.net/forum?id=7BESdFZ7YA</a:t>
            </a:r>
            <a:r>
              <a:rPr lang="en-US" dirty="0"/>
              <a:t>)</a:t>
            </a:r>
          </a:p>
          <a:p>
            <a:pPr marL="685800" indent="-457200">
              <a:buAutoNum type="arabicParenR"/>
            </a:pPr>
            <a:r>
              <a:rPr lang="en-US" dirty="0"/>
              <a:t>Algorithms + lower bounds for non-clashing teaching (restriction to graphs is </a:t>
            </a:r>
            <a:r>
              <a:rPr lang="en-US" dirty="0" err="1"/>
              <a:t>w.l.o.g</a:t>
            </a:r>
            <a:r>
              <a:rPr lang="en-US" dirty="0"/>
              <a:t>.):</a:t>
            </a:r>
            <a:br>
              <a:rPr lang="en-US" dirty="0"/>
            </a:br>
            <a:r>
              <a:rPr lang="en-US" i="1" dirty="0"/>
              <a:t>Robert </a:t>
            </a:r>
            <a:r>
              <a:rPr lang="en-US" i="1" dirty="0" err="1"/>
              <a:t>Ganian</a:t>
            </a:r>
            <a:r>
              <a:rPr lang="en-US" i="1" dirty="0"/>
              <a:t>, Liana </a:t>
            </a:r>
            <a:r>
              <a:rPr lang="en-US" i="1" dirty="0" err="1"/>
              <a:t>Khazaliya</a:t>
            </a:r>
            <a:r>
              <a:rPr lang="en-US" i="1" dirty="0"/>
              <a:t>, Fionn Mc Inerney, Mathis </a:t>
            </a:r>
            <a:r>
              <a:rPr lang="en-US" i="1" dirty="0" err="1"/>
              <a:t>Rocton</a:t>
            </a:r>
            <a:r>
              <a:rPr lang="en-US" dirty="0"/>
              <a:t>: The Computational Complexity of Positive Non-Clashing Teaching in Graphs. </a:t>
            </a:r>
            <a:r>
              <a:rPr lang="en-US" b="1" dirty="0"/>
              <a:t>ICLR 2025</a:t>
            </a:r>
            <a:r>
              <a:rPr lang="en-US" dirty="0"/>
              <a:t> (</a:t>
            </a:r>
            <a:r>
              <a:rPr lang="en-US" dirty="0">
                <a:hlinkClick r:id="rId4"/>
              </a:rPr>
              <a:t>https://openreview.net/forum?id=Jd3Vd7GCyq</a:t>
            </a:r>
            <a:r>
              <a:rPr lang="en-US" dirty="0"/>
              <a:t>)</a:t>
            </a:r>
          </a:p>
        </p:txBody>
      </p:sp>
      <p:sp>
        <p:nvSpPr>
          <p:cNvPr id="4" name="Slide Number Placeholder 3">
            <a:extLst>
              <a:ext uri="{FF2B5EF4-FFF2-40B4-BE49-F238E27FC236}">
                <a16:creationId xmlns:a16="http://schemas.microsoft.com/office/drawing/2014/main" id="{1D5627B4-84F9-1ADB-5ED0-BB4014E6A479}"/>
              </a:ext>
            </a:extLst>
          </p:cNvPr>
          <p:cNvSpPr>
            <a:spLocks noGrp="1"/>
          </p:cNvSpPr>
          <p:nvPr>
            <p:ph type="sldNum" sz="quarter" idx="12"/>
          </p:nvPr>
        </p:nvSpPr>
        <p:spPr/>
        <p:txBody>
          <a:bodyPr/>
          <a:lstStyle/>
          <a:p>
            <a:fld id="{ACAF58F7-3888-5247-9127-75A0C8C8E184}" type="slidenum">
              <a:rPr lang="en-AT" smtClean="0"/>
              <a:t>11</a:t>
            </a:fld>
            <a:endParaRPr lang="en-AT"/>
          </a:p>
        </p:txBody>
      </p:sp>
    </p:spTree>
    <p:extLst>
      <p:ext uri="{BB962C8B-B14F-4D97-AF65-F5344CB8AC3E}">
        <p14:creationId xmlns:p14="http://schemas.microsoft.com/office/powerpoint/2010/main" val="161001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35BD56-62E3-A685-9DEE-BFBF76DB0F67}"/>
              </a:ext>
            </a:extLst>
          </p:cNvPr>
          <p:cNvPicPr>
            <a:picLocks noChangeAspect="1"/>
          </p:cNvPicPr>
          <p:nvPr/>
        </p:nvPicPr>
        <p:blipFill>
          <a:blip r:embed="rId2"/>
          <a:stretch>
            <a:fillRect/>
          </a:stretch>
        </p:blipFill>
        <p:spPr>
          <a:xfrm>
            <a:off x="2755415" y="3863957"/>
            <a:ext cx="6028661" cy="2514322"/>
          </a:xfrm>
          <a:prstGeom prst="rect">
            <a:avLst/>
          </a:prstGeom>
        </p:spPr>
      </p:pic>
      <p:sp>
        <p:nvSpPr>
          <p:cNvPr id="2" name="Title 1">
            <a:extLst>
              <a:ext uri="{FF2B5EF4-FFF2-40B4-BE49-F238E27FC236}">
                <a16:creationId xmlns:a16="http://schemas.microsoft.com/office/drawing/2014/main" id="{217B75A8-9F92-E76B-D1E0-1D11F50B05BC}"/>
              </a:ext>
            </a:extLst>
          </p:cNvPr>
          <p:cNvSpPr>
            <a:spLocks noGrp="1"/>
          </p:cNvSpPr>
          <p:nvPr>
            <p:ph type="title"/>
          </p:nvPr>
        </p:nvSpPr>
        <p:spPr>
          <a:xfrm>
            <a:off x="812136" y="158730"/>
            <a:ext cx="11051059" cy="985782"/>
          </a:xfrm>
        </p:spPr>
        <p:txBody>
          <a:bodyPr/>
          <a:lstStyle/>
          <a:p>
            <a:r>
              <a:rPr lang="en-US" dirty="0"/>
              <a:t>Emanuel Sallinger (TUW)</a:t>
            </a:r>
          </a:p>
        </p:txBody>
      </p:sp>
      <p:sp>
        <p:nvSpPr>
          <p:cNvPr id="3" name="Content Placeholder 2">
            <a:extLst>
              <a:ext uri="{FF2B5EF4-FFF2-40B4-BE49-F238E27FC236}">
                <a16:creationId xmlns:a16="http://schemas.microsoft.com/office/drawing/2014/main" id="{F5540B3A-37C2-C87B-913A-1BFC6B002E76}"/>
              </a:ext>
            </a:extLst>
          </p:cNvPr>
          <p:cNvSpPr>
            <a:spLocks noGrp="1"/>
          </p:cNvSpPr>
          <p:nvPr>
            <p:ph idx="1"/>
          </p:nvPr>
        </p:nvSpPr>
        <p:spPr>
          <a:xfrm>
            <a:off x="0" y="1144512"/>
            <a:ext cx="11769059" cy="3118414"/>
          </a:xfrm>
        </p:spPr>
        <p:txBody>
          <a:bodyPr>
            <a:normAutofit fontScale="62500" lnSpcReduction="20000"/>
          </a:bodyPr>
          <a:lstStyle/>
          <a:p>
            <a:r>
              <a:rPr lang="en-US" b="1" dirty="0"/>
              <a:t>(1) "Neuro-symbolic Query Answering on Knowledge Graphs"</a:t>
            </a:r>
          </a:p>
          <a:p>
            <a:r>
              <a:rPr lang="en-US" dirty="0"/>
              <a:t>	Paolo Atzeni, Teodoro </a:t>
            </a:r>
            <a:r>
              <a:rPr lang="en-US" dirty="0" err="1"/>
              <a:t>Baldazzi</a:t>
            </a:r>
            <a:r>
              <a:rPr lang="en-US" dirty="0"/>
              <a:t>, Luigi </a:t>
            </a:r>
            <a:r>
              <a:rPr lang="en-US" dirty="0" err="1"/>
              <a:t>Bellomarini</a:t>
            </a:r>
            <a:r>
              <a:rPr lang="en-US" dirty="0"/>
              <a:t>, Eleonora Laurenza, Emanuel Sallinger: Semantic-aware query answering with Large Language Models. Data </a:t>
            </a:r>
            <a:r>
              <a:rPr lang="en-US" dirty="0" err="1"/>
              <a:t>Knowl</a:t>
            </a:r>
            <a:r>
              <a:rPr lang="en-US" dirty="0"/>
              <a:t>. Eng. 161: 102494 (2026)</a:t>
            </a:r>
          </a:p>
          <a:p>
            <a:r>
              <a:rPr lang="en-US" sz="2300" b="1" dirty="0"/>
              <a:t>(2) "Neuro-symbolic Explanations in High-Stakes Financial KGs”</a:t>
            </a:r>
          </a:p>
          <a:p>
            <a:r>
              <a:rPr lang="en-US" sz="2300" dirty="0"/>
              <a:t>	Andrea Colombo, Teodoro </a:t>
            </a:r>
            <a:r>
              <a:rPr lang="en-US" sz="2300" dirty="0" err="1"/>
              <a:t>Baldazzi</a:t>
            </a:r>
            <a:r>
              <a:rPr lang="en-US" sz="2300" dirty="0"/>
              <a:t>, Luigi </a:t>
            </a:r>
            <a:r>
              <a:rPr lang="en-US" sz="2300" dirty="0" err="1"/>
              <a:t>Bellomarini</a:t>
            </a:r>
            <a:r>
              <a:rPr lang="en-US" sz="2300" dirty="0"/>
              <a:t>, Emanuel Sallinger, Stefano Ceri: Template-based Explainable Inference over High-Stakes Financial Knowledge Graphs. EDBT 2025: 503-515</a:t>
            </a:r>
          </a:p>
          <a:p>
            <a:r>
              <a:rPr lang="en-US" altLang="en-US" sz="2300" b="1" dirty="0"/>
              <a:t>(3) "Please, </a:t>
            </a:r>
            <a:r>
              <a:rPr lang="en-US" altLang="en-US" sz="2300" b="1" dirty="0" err="1"/>
              <a:t>Vadalog</a:t>
            </a:r>
            <a:r>
              <a:rPr lang="en-US" altLang="en-US" sz="2300" b="1" dirty="0"/>
              <a:t>, tell me why” - Using LLMs for Explanations</a:t>
            </a:r>
          </a:p>
          <a:p>
            <a:r>
              <a:rPr lang="en-US" sz="2300" dirty="0"/>
              <a:t>	</a:t>
            </a:r>
            <a:r>
              <a:rPr lang="en-US" dirty="0"/>
              <a:t>Teodoro </a:t>
            </a:r>
            <a:r>
              <a:rPr lang="en-US" dirty="0" err="1"/>
              <a:t>Baldazzi</a:t>
            </a:r>
            <a:r>
              <a:rPr lang="en-US" dirty="0"/>
              <a:t>, Luigi </a:t>
            </a:r>
            <a:r>
              <a:rPr lang="en-US" dirty="0" err="1"/>
              <a:t>Bellomarini</a:t>
            </a:r>
            <a:r>
              <a:rPr lang="en-US" dirty="0"/>
              <a:t>, Stefano Ceri, Andrea Colombo, Andrea Gentili, Emanuel Sallinger: "Please, </a:t>
            </a:r>
            <a:r>
              <a:rPr lang="en-US" dirty="0" err="1"/>
              <a:t>Vadalog</a:t>
            </a:r>
            <a:r>
              <a:rPr lang="en-US" dirty="0"/>
              <a:t>, tell me why": Interactive Explanation of </a:t>
            </a:r>
            <a:r>
              <a:rPr lang="en-US" dirty="0" err="1"/>
              <a:t>Datalog</a:t>
            </a:r>
            <a:r>
              <a:rPr lang="en-US" dirty="0"/>
              <a:t>-based Reasoning. EDBT 2024</a:t>
            </a:r>
          </a:p>
          <a:p>
            <a:r>
              <a:rPr lang="en-US" b="1" dirty="0"/>
              <a:t>(4) "KGEs and GNNs to Capture Logical Rules”</a:t>
            </a:r>
          </a:p>
          <a:p>
            <a:r>
              <a:rPr lang="en-US" dirty="0"/>
              <a:t>	Aleksandar Pavlovic, Emanuel Sallinger, Steven </a:t>
            </a:r>
            <a:r>
              <a:rPr lang="en-US" dirty="0" err="1"/>
              <a:t>Schockaert</a:t>
            </a:r>
            <a:r>
              <a:rPr lang="en-US" dirty="0"/>
              <a:t>: Faithful Differentiable Reasoning with Reshuffled Region-based Embeddings. KR 2025</a:t>
            </a:r>
          </a:p>
        </p:txBody>
      </p:sp>
      <p:sp>
        <p:nvSpPr>
          <p:cNvPr id="4" name="Slide Number Placeholder 3">
            <a:extLst>
              <a:ext uri="{FF2B5EF4-FFF2-40B4-BE49-F238E27FC236}">
                <a16:creationId xmlns:a16="http://schemas.microsoft.com/office/drawing/2014/main" id="{65566B71-FC9B-D611-00BE-89EEFED264CA}"/>
              </a:ext>
            </a:extLst>
          </p:cNvPr>
          <p:cNvSpPr>
            <a:spLocks noGrp="1"/>
          </p:cNvSpPr>
          <p:nvPr>
            <p:ph type="sldNum" sz="quarter" idx="12"/>
          </p:nvPr>
        </p:nvSpPr>
        <p:spPr/>
        <p:txBody>
          <a:bodyPr/>
          <a:lstStyle/>
          <a:p>
            <a:fld id="{ACAF58F7-3888-5247-9127-75A0C8C8E184}" type="slidenum">
              <a:rPr lang="en-AT" smtClean="0"/>
              <a:t>12</a:t>
            </a:fld>
            <a:endParaRPr lang="en-AT"/>
          </a:p>
        </p:txBody>
      </p:sp>
    </p:spTree>
    <p:extLst>
      <p:ext uri="{BB962C8B-B14F-4D97-AF65-F5344CB8AC3E}">
        <p14:creationId xmlns:p14="http://schemas.microsoft.com/office/powerpoint/2010/main" val="898549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6CF5977-98BE-0D31-A5FC-528E12AD8C61}"/>
              </a:ext>
            </a:extLst>
          </p:cNvPr>
          <p:cNvSpPr txBox="1"/>
          <p:nvPr/>
        </p:nvSpPr>
        <p:spPr>
          <a:xfrm>
            <a:off x="570470" y="4544821"/>
            <a:ext cx="11051059" cy="307777"/>
          </a:xfrm>
          <a:prstGeom prst="rect">
            <a:avLst/>
          </a:prstGeom>
          <a:noFill/>
          <a:ln>
            <a:solidFill>
              <a:schemeClr val="accent1"/>
            </a:solidFill>
          </a:ln>
        </p:spPr>
        <p:txBody>
          <a:bodyPr wrap="square" rtlCol="0">
            <a:spAutoFit/>
          </a:bodyPr>
          <a:lstStyle/>
          <a:p>
            <a:pPr algn="ctr"/>
            <a:endParaRPr lang="en-US" dirty="0"/>
          </a:p>
        </p:txBody>
      </p:sp>
      <p:sp>
        <p:nvSpPr>
          <p:cNvPr id="8" name="TextBox 7">
            <a:extLst>
              <a:ext uri="{FF2B5EF4-FFF2-40B4-BE49-F238E27FC236}">
                <a16:creationId xmlns:a16="http://schemas.microsoft.com/office/drawing/2014/main" id="{C3A958AE-9105-D866-1CAA-8D73883A989C}"/>
              </a:ext>
            </a:extLst>
          </p:cNvPr>
          <p:cNvSpPr txBox="1"/>
          <p:nvPr/>
        </p:nvSpPr>
        <p:spPr>
          <a:xfrm>
            <a:off x="570470" y="4094901"/>
            <a:ext cx="11051058" cy="350875"/>
          </a:xfrm>
          <a:prstGeom prst="rect">
            <a:avLst/>
          </a:prstGeom>
          <a:noFill/>
          <a:ln>
            <a:solidFill>
              <a:schemeClr val="accent1"/>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74EB202E-DC81-12A2-7079-01E5404E1DE0}"/>
              </a:ext>
            </a:extLst>
          </p:cNvPr>
          <p:cNvSpPr>
            <a:spLocks noGrp="1"/>
          </p:cNvSpPr>
          <p:nvPr>
            <p:ph type="title"/>
          </p:nvPr>
        </p:nvSpPr>
        <p:spPr>
          <a:xfrm>
            <a:off x="934007" y="268293"/>
            <a:ext cx="11051059" cy="985782"/>
          </a:xfrm>
        </p:spPr>
        <p:txBody>
          <a:bodyPr/>
          <a:lstStyle/>
          <a:p>
            <a:r>
              <a:rPr lang="en-US" dirty="0"/>
              <a:t>Axel Polleres, Elmar Kiesling (WUW)</a:t>
            </a:r>
          </a:p>
        </p:txBody>
      </p:sp>
      <p:sp>
        <p:nvSpPr>
          <p:cNvPr id="3" name="Content Placeholder 2">
            <a:extLst>
              <a:ext uri="{FF2B5EF4-FFF2-40B4-BE49-F238E27FC236}">
                <a16:creationId xmlns:a16="http://schemas.microsoft.com/office/drawing/2014/main" id="{9A6917EC-4139-9B77-A791-1F26EDD79491}"/>
              </a:ext>
            </a:extLst>
          </p:cNvPr>
          <p:cNvSpPr>
            <a:spLocks noGrp="1"/>
          </p:cNvSpPr>
          <p:nvPr>
            <p:ph idx="1"/>
          </p:nvPr>
        </p:nvSpPr>
        <p:spPr>
          <a:xfrm>
            <a:off x="297712" y="1424763"/>
            <a:ext cx="11894288" cy="5164944"/>
          </a:xfrm>
        </p:spPr>
        <p:txBody>
          <a:bodyPr>
            <a:normAutofit fontScale="92500" lnSpcReduction="20000"/>
          </a:bodyPr>
          <a:lstStyle/>
          <a:p>
            <a:r>
              <a:rPr lang="en-US" sz="1400" dirty="0"/>
              <a:t>1. </a:t>
            </a:r>
            <a:r>
              <a:rPr lang="en-US" sz="1400" b="1" dirty="0"/>
              <a:t>Miguel Vázquez</a:t>
            </a:r>
            <a:r>
              <a:rPr lang="en-US" sz="1400" dirty="0"/>
              <a:t>, Kevin </a:t>
            </a:r>
            <a:r>
              <a:rPr lang="en-US" sz="1400" dirty="0" err="1"/>
              <a:t>Innerebner</a:t>
            </a:r>
            <a:r>
              <a:rPr lang="en-US" sz="1400" dirty="0"/>
              <a:t>, Alexander Prock, Günter Klambauer, Elisabeth Lex, Johannes </a:t>
            </a:r>
            <a:r>
              <a:rPr lang="en-US" sz="1400" dirty="0" err="1"/>
              <a:t>Schimunek</a:t>
            </a:r>
            <a:r>
              <a:rPr lang="en-US" sz="1400" dirty="0"/>
              <a:t>, and Axel Polleres. Structure is the signal: Graph encodings and GNNs for constraint repair in collaborative </a:t>
            </a:r>
            <a:r>
              <a:rPr lang="en-US" sz="1400" dirty="0" err="1"/>
              <a:t>KGs.</a:t>
            </a:r>
            <a:r>
              <a:rPr lang="en-US" sz="1400" dirty="0"/>
              <a:t> In </a:t>
            </a:r>
            <a:r>
              <a:rPr lang="en-US" sz="1400" i="1" dirty="0"/>
              <a:t>23rd European Semantic Web Conference (ESWC)</a:t>
            </a:r>
            <a:r>
              <a:rPr lang="en-US" sz="1400" dirty="0"/>
              <a:t>, May 2026. to appear. [ </a:t>
            </a:r>
            <a:r>
              <a:rPr lang="en-US" sz="1400" u="sng" dirty="0">
                <a:hlinkClick r:id="rId2"/>
              </a:rPr>
              <a:t>.pdf</a:t>
            </a:r>
            <a:r>
              <a:rPr lang="en-US" sz="1400" dirty="0"/>
              <a:t> ] </a:t>
            </a:r>
            <a:r>
              <a:rPr lang="en-US" sz="1400" b="1" i="1" dirty="0">
                <a:solidFill>
                  <a:srgbClr val="FF0000"/>
                </a:solidFill>
                <a:sym typeface="Wingdings" pitchFamily="2" charset="2"/>
              </a:rPr>
              <a:t> separate presentation! </a:t>
            </a:r>
            <a:endParaRPr lang="en-US" sz="1400" b="1" i="1" dirty="0">
              <a:solidFill>
                <a:srgbClr val="FF0000"/>
              </a:solidFill>
            </a:endParaRPr>
          </a:p>
          <a:p>
            <a:r>
              <a:rPr lang="en-US" sz="1400" dirty="0"/>
              <a:t>2. </a:t>
            </a:r>
            <a:r>
              <a:rPr lang="en-US" sz="1400" b="1" dirty="0"/>
              <a:t>Nicolas Ferranti</a:t>
            </a:r>
            <a:r>
              <a:rPr lang="en-US" sz="1400" dirty="0"/>
              <a:t>, Dayane </a:t>
            </a:r>
            <a:r>
              <a:rPr lang="en-US" sz="1400" dirty="0" err="1"/>
              <a:t>Guiamaraes</a:t>
            </a:r>
            <a:r>
              <a:rPr lang="en-US" sz="1400" dirty="0"/>
              <a:t>, Jairo Francisco de Souza, and Axel Polleres. Who can fix this? user recommendation for knowledge graph repair via embedding-based clustering. In </a:t>
            </a:r>
            <a:r>
              <a:rPr lang="en-US" sz="1400" i="1" dirty="0"/>
              <a:t>Proceedings Of The 13th Knowledge Capture Conference 2025 (K-CAP 2025)</a:t>
            </a:r>
            <a:r>
              <a:rPr lang="en-US" sz="1400" dirty="0"/>
              <a:t>, December 2025. [ </a:t>
            </a:r>
            <a:r>
              <a:rPr lang="en-US" sz="1400" u="sng" dirty="0">
                <a:hlinkClick r:id="rId3"/>
              </a:rPr>
              <a:t>DOI</a:t>
            </a:r>
            <a:r>
              <a:rPr lang="en-US" sz="1400" dirty="0"/>
              <a:t> | </a:t>
            </a:r>
            <a:r>
              <a:rPr lang="en-US" sz="1400" u="sng" dirty="0">
                <a:hlinkClick r:id="rId4"/>
              </a:rPr>
              <a:t>.pdf</a:t>
            </a:r>
            <a:r>
              <a:rPr lang="en-US" sz="1400" dirty="0"/>
              <a:t> ]</a:t>
            </a:r>
            <a:endParaRPr lang="en-US" sz="1400" dirty="0">
              <a:solidFill>
                <a:srgbClr val="FF0000"/>
              </a:solidFill>
            </a:endParaRPr>
          </a:p>
          <a:p>
            <a:r>
              <a:rPr lang="en-US" sz="1400" i="1" dirty="0">
                <a:solidFill>
                  <a:schemeClr val="tx1"/>
                </a:solidFill>
              </a:rPr>
              <a:t>3. </a:t>
            </a:r>
            <a:r>
              <a:rPr lang="en-US" sz="1400" b="1" i="1" dirty="0">
                <a:solidFill>
                  <a:schemeClr val="tx1"/>
                </a:solidFill>
              </a:rPr>
              <a:t>Ongoing: </a:t>
            </a:r>
            <a:r>
              <a:rPr lang="en-US" sz="1400" i="1" dirty="0">
                <a:solidFill>
                  <a:schemeClr val="tx1"/>
                </a:solidFill>
              </a:rPr>
              <a:t>Graph Sampling for evaluating Graph Embeddings in Evolution (Diego Rincon-Yanez, Elmar Kiesling)</a:t>
            </a:r>
            <a:endParaRPr lang="en-US" sz="1400" dirty="0">
              <a:solidFill>
                <a:srgbClr val="FF0000"/>
              </a:solidFill>
            </a:endParaRPr>
          </a:p>
          <a:p>
            <a:endParaRPr lang="en-US" sz="1400" dirty="0">
              <a:solidFill>
                <a:srgbClr val="FF0000"/>
              </a:solidFill>
            </a:endParaRPr>
          </a:p>
          <a:p>
            <a:r>
              <a:rPr lang="en-US" sz="1400" dirty="0">
                <a:solidFill>
                  <a:srgbClr val="FF0000"/>
                </a:solidFill>
              </a:rPr>
              <a:t>“Agentic BILAI”:</a:t>
            </a:r>
          </a:p>
          <a:p>
            <a:r>
              <a:rPr lang="en-US" sz="1400" dirty="0"/>
              <a:t>4. Axel Polleres, </a:t>
            </a:r>
            <a:r>
              <a:rPr lang="en-US" sz="1400" b="1" dirty="0"/>
              <a:t>Frederik Bauer</a:t>
            </a:r>
            <a:r>
              <a:rPr lang="en-US" sz="1400" dirty="0"/>
              <a:t>, Daniil </a:t>
            </a:r>
            <a:r>
              <a:rPr lang="en-US" sz="1400" dirty="0" err="1"/>
              <a:t>Dobriy</a:t>
            </a:r>
            <a:r>
              <a:rPr lang="en-US" sz="1400" dirty="0"/>
              <a:t>, Tobias </a:t>
            </a:r>
            <a:r>
              <a:rPr lang="en-US" sz="1400" dirty="0" err="1"/>
              <a:t>Käfer</a:t>
            </a:r>
            <a:r>
              <a:rPr lang="en-US" sz="1400" dirty="0"/>
              <a:t>, Lukas Kubelka, Andreas Harth, and Thomas Wehr. On the historic roots of Agentic AI in Semantic Web Services. In </a:t>
            </a:r>
            <a:r>
              <a:rPr lang="en-US" sz="1400" i="1" dirty="0"/>
              <a:t>The ACM Web Conference 2026</a:t>
            </a:r>
            <a:r>
              <a:rPr lang="en-US" sz="1400" dirty="0"/>
              <a:t>, 2026. to appear, extended abstract (invited, History of the Web track). [ </a:t>
            </a:r>
            <a:r>
              <a:rPr lang="en-US" sz="1400" u="sng" dirty="0">
                <a:hlinkClick r:id="rId5"/>
              </a:rPr>
              <a:t>.pdf</a:t>
            </a:r>
            <a:r>
              <a:rPr lang="en-US" sz="1400" dirty="0"/>
              <a:t> ]</a:t>
            </a:r>
          </a:p>
          <a:p>
            <a:r>
              <a:rPr lang="en-US" altLang="en-US" sz="1400" dirty="0">
                <a:solidFill>
                  <a:srgbClr val="000000"/>
                </a:solidFill>
                <a:latin typeface="Helvetica" pitchFamily="2" charset="0"/>
              </a:rPr>
              <a:t>5. Andreas </a:t>
            </a:r>
            <a:r>
              <a:rPr lang="en-US" altLang="en-US" sz="1400" dirty="0" err="1">
                <a:solidFill>
                  <a:srgbClr val="000000"/>
                </a:solidFill>
                <a:latin typeface="Helvetica" pitchFamily="2" charset="0"/>
              </a:rPr>
              <a:t>Ekelhart</a:t>
            </a:r>
            <a:r>
              <a:rPr lang="en-US" altLang="en-US" sz="1400" dirty="0">
                <a:solidFill>
                  <a:srgbClr val="000000"/>
                </a:solidFill>
                <a:latin typeface="Helvetica" pitchFamily="2" charset="0"/>
              </a:rPr>
              <a:t>, Kabul Kurniawan, Fajar </a:t>
            </a:r>
            <a:r>
              <a:rPr lang="en-US" altLang="en-US" sz="1400" dirty="0" err="1">
                <a:solidFill>
                  <a:srgbClr val="000000"/>
                </a:solidFill>
                <a:latin typeface="Helvetica" pitchFamily="2" charset="0"/>
              </a:rPr>
              <a:t>Ekaputra</a:t>
            </a:r>
            <a:r>
              <a:rPr lang="en-US" altLang="en-US" sz="1400" dirty="0">
                <a:solidFill>
                  <a:srgbClr val="000000"/>
                </a:solidFill>
                <a:latin typeface="Helvetica" pitchFamily="2" charset="0"/>
              </a:rPr>
              <a:t> and Elmar Kiesling. </a:t>
            </a:r>
            <a:r>
              <a:rPr lang="en-US" altLang="en-US" sz="1600" dirty="0">
                <a:solidFill>
                  <a:schemeClr val="tx1"/>
                </a:solidFill>
              </a:rPr>
              <a:t> </a:t>
            </a:r>
            <a:r>
              <a:rPr lang="en-US" altLang="en-US" sz="1400" dirty="0" err="1">
                <a:solidFill>
                  <a:srgbClr val="000000"/>
                </a:solidFill>
                <a:latin typeface="Helvetica" pitchFamily="2" charset="0"/>
              </a:rPr>
              <a:t>AgentO</a:t>
            </a:r>
            <a:r>
              <a:rPr lang="en-US" altLang="en-US" sz="1400" dirty="0">
                <a:solidFill>
                  <a:srgbClr val="000000"/>
                </a:solidFill>
                <a:latin typeface="Helvetica" pitchFamily="2" charset="0"/>
              </a:rPr>
              <a:t>: An Ontology for Modeling Agentic AI Systems. In 23rd Extended Semantic Web Conference (ESWC), May 2026. to appear.</a:t>
            </a:r>
          </a:p>
          <a:p>
            <a:r>
              <a:rPr lang="en-US" sz="1400" dirty="0"/>
              <a:t>6. </a:t>
            </a:r>
            <a:r>
              <a:rPr lang="en-US" sz="1400" b="1" dirty="0"/>
              <a:t>Daniel </a:t>
            </a:r>
            <a:r>
              <a:rPr lang="en-US" sz="1400" b="1" dirty="0" err="1"/>
              <a:t>Dobriy</a:t>
            </a:r>
            <a:r>
              <a:rPr lang="en-US" sz="1400" b="1" dirty="0"/>
              <a:t>,</a:t>
            </a:r>
            <a:r>
              <a:rPr lang="en-US" sz="1400" dirty="0"/>
              <a:t> Frederik Bauer, Amr Azzam, Debayan Banerjee, and Axel Polleres. Agentic SPARQL: Evaluating SPARQL-MCP-powered intelligent agents on the federated KGQA benchmark. (submit</a:t>
            </a:r>
            <a:r>
              <a:rPr lang="en-US" sz="1400" dirty="0">
                <a:hlinkClick r:id="rId6"/>
              </a:rPr>
              <a:t>t</a:t>
            </a:r>
            <a:r>
              <a:rPr lang="en-US" sz="1400" dirty="0"/>
              <a:t>ed, </a:t>
            </a:r>
            <a:r>
              <a:rPr lang="en-US" sz="1400" dirty="0">
                <a:hlinkClick r:id="rId6"/>
              </a:rPr>
              <a:t>Tech Report</a:t>
            </a:r>
            <a:r>
              <a:rPr lang="en-US" sz="1400" dirty="0"/>
              <a:t> available)</a:t>
            </a:r>
          </a:p>
          <a:p>
            <a:r>
              <a:rPr lang="en-US" sz="1400" dirty="0"/>
              <a:t>7. Axel Polleres, Diego Rincon-Yanez, Amin </a:t>
            </a:r>
            <a:r>
              <a:rPr lang="en-US" sz="1400" dirty="0" err="1"/>
              <a:t>Anjomshoaa</a:t>
            </a:r>
            <a:r>
              <a:rPr lang="en-US" sz="1400" dirty="0"/>
              <a:t>, Daniel </a:t>
            </a:r>
            <a:r>
              <a:rPr lang="en-US" sz="1400" dirty="0" err="1"/>
              <a:t>Dobriy</a:t>
            </a:r>
            <a:r>
              <a:rPr lang="en-US" sz="1400" dirty="0"/>
              <a:t> and Emanuel Sallinger. From Data Spaces to Agent Spaces (submitted)</a:t>
            </a:r>
          </a:p>
          <a:p>
            <a:endParaRPr lang="en-US" altLang="en-US" sz="1400" dirty="0">
              <a:solidFill>
                <a:srgbClr val="000000"/>
              </a:solidFill>
              <a:latin typeface="Helvetica" pitchFamily="2" charset="0"/>
            </a:endParaRPr>
          </a:p>
          <a:p>
            <a:r>
              <a:rPr lang="en-US" altLang="en-US" sz="1400" dirty="0">
                <a:solidFill>
                  <a:srgbClr val="FF0000"/>
                </a:solidFill>
                <a:latin typeface="Helvetica" pitchFamily="2" charset="0"/>
              </a:rPr>
              <a:t>“BILAI LLM”:</a:t>
            </a:r>
          </a:p>
          <a:p>
            <a:r>
              <a:rPr lang="en-US" altLang="en-US" sz="1400" dirty="0">
                <a:solidFill>
                  <a:srgbClr val="000000"/>
                </a:solidFill>
                <a:latin typeface="Helvetica" pitchFamily="2" charset="0"/>
              </a:rPr>
              <a:t>Discussions with Anamaria Roberta-Hartl &amp; Günter Klambauer to leverage BILAI LLM in works continuing on KG Repairs [1,2], or Agentic SPARQL</a:t>
            </a:r>
          </a:p>
          <a:p>
            <a:endParaRPr lang="en-US" altLang="en-US" sz="1800" dirty="0">
              <a:solidFill>
                <a:srgbClr val="FF0000"/>
              </a:solidFill>
              <a:latin typeface="Arial" panose="020B0604020202020204" pitchFamily="34" charset="0"/>
            </a:endParaRPr>
          </a:p>
          <a:p>
            <a:r>
              <a:rPr lang="en-US" altLang="en-US" sz="1400" dirty="0">
                <a:solidFill>
                  <a:srgbClr val="FF0000"/>
                </a:solidFill>
                <a:latin typeface="Helvetica" pitchFamily="2" charset="0"/>
              </a:rPr>
              <a:t>other Synergies:</a:t>
            </a:r>
          </a:p>
          <a:p>
            <a:r>
              <a:rPr lang="en-US" sz="1400" dirty="0"/>
              <a:t>FAIR-AI project (FFG): work on (symbolic) AI risk modeling (Elmar Kiesling)</a:t>
            </a:r>
            <a:endParaRPr lang="en-US" altLang="en-US" sz="1800" dirty="0">
              <a:solidFill>
                <a:schemeClr val="tx1"/>
              </a:solidFill>
              <a:latin typeface="Arial" panose="020B0604020202020204" pitchFamily="34" charset="0"/>
            </a:endParaRPr>
          </a:p>
          <a:p>
            <a:endParaRPr lang="en-US" altLang="en-US" sz="1800" dirty="0">
              <a:solidFill>
                <a:schemeClr val="tx1"/>
              </a:solidFill>
              <a:latin typeface="Arial" panose="020B0604020202020204" pitchFamily="34" charset="0"/>
            </a:endParaRPr>
          </a:p>
          <a:p>
            <a:endParaRPr lang="en-US" sz="1400" dirty="0">
              <a:solidFill>
                <a:srgbClr val="FF0000"/>
              </a:solidFill>
            </a:endParaRPr>
          </a:p>
          <a:p>
            <a:endParaRPr lang="en-US" sz="1400" dirty="0">
              <a:solidFill>
                <a:srgbClr val="FF0000"/>
              </a:solidFill>
            </a:endParaRPr>
          </a:p>
        </p:txBody>
      </p:sp>
      <p:sp>
        <p:nvSpPr>
          <p:cNvPr id="4" name="Slide Number Placeholder 3">
            <a:extLst>
              <a:ext uri="{FF2B5EF4-FFF2-40B4-BE49-F238E27FC236}">
                <a16:creationId xmlns:a16="http://schemas.microsoft.com/office/drawing/2014/main" id="{9519ADE5-C627-FF07-7711-CAE34B740625}"/>
              </a:ext>
            </a:extLst>
          </p:cNvPr>
          <p:cNvSpPr>
            <a:spLocks noGrp="1"/>
          </p:cNvSpPr>
          <p:nvPr>
            <p:ph type="sldNum" sz="quarter" idx="12"/>
          </p:nvPr>
        </p:nvSpPr>
        <p:spPr/>
        <p:txBody>
          <a:bodyPr/>
          <a:lstStyle/>
          <a:p>
            <a:fld id="{ACAF58F7-3888-5247-9127-75A0C8C8E184}" type="slidenum">
              <a:rPr lang="en-AT" smtClean="0"/>
              <a:t>13</a:t>
            </a:fld>
            <a:endParaRPr lang="en-AT"/>
          </a:p>
        </p:txBody>
      </p:sp>
      <p:pic>
        <p:nvPicPr>
          <p:cNvPr id="2050" name="Picture 2">
            <a:extLst>
              <a:ext uri="{FF2B5EF4-FFF2-40B4-BE49-F238E27FC236}">
                <a16:creationId xmlns:a16="http://schemas.microsoft.com/office/drawing/2014/main" id="{711D341F-A546-7FF8-BA58-39A405C27D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0915" y="761184"/>
            <a:ext cx="763373" cy="76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37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32FD96-D7BA-7646-B576-0D2F7F33C169}"/>
              </a:ext>
            </a:extLst>
          </p:cNvPr>
          <p:cNvSpPr>
            <a:spLocks noGrp="1"/>
          </p:cNvSpPr>
          <p:nvPr>
            <p:ph type="sldNum" sz="quarter" idx="12"/>
          </p:nvPr>
        </p:nvSpPr>
        <p:spPr/>
        <p:txBody>
          <a:bodyPr/>
          <a:lstStyle/>
          <a:p>
            <a:fld id="{ACAF58F7-3888-5247-9127-75A0C8C8E184}" type="slidenum">
              <a:rPr lang="en-AT" smtClean="0"/>
              <a:t>14</a:t>
            </a:fld>
            <a:endParaRPr lang="en-AT"/>
          </a:p>
        </p:txBody>
      </p:sp>
      <p:sp>
        <p:nvSpPr>
          <p:cNvPr id="5" name="Title 1">
            <a:extLst>
              <a:ext uri="{FF2B5EF4-FFF2-40B4-BE49-F238E27FC236}">
                <a16:creationId xmlns:a16="http://schemas.microsoft.com/office/drawing/2014/main" id="{BEBE509B-10A2-9917-2BA5-2E65ABD0279B}"/>
              </a:ext>
            </a:extLst>
          </p:cNvPr>
          <p:cNvSpPr txBox="1">
            <a:spLocks/>
          </p:cNvSpPr>
          <p:nvPr/>
        </p:nvSpPr>
        <p:spPr>
          <a:xfrm>
            <a:off x="934007" y="268293"/>
            <a:ext cx="11051059" cy="98578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Play"/>
              <a:buNone/>
              <a:defRPr sz="4400" b="1" i="0" u="none" strike="noStrike" cap="none">
                <a:solidFill>
                  <a:schemeClr val="dk2"/>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Axel Polleres (WUW) – SPARQL-MCP</a:t>
            </a:r>
          </a:p>
        </p:txBody>
      </p:sp>
      <p:pic>
        <p:nvPicPr>
          <p:cNvPr id="6" name="Picture 5">
            <a:extLst>
              <a:ext uri="{FF2B5EF4-FFF2-40B4-BE49-F238E27FC236}">
                <a16:creationId xmlns:a16="http://schemas.microsoft.com/office/drawing/2014/main" id="{8A95D585-EDED-1AD6-0E13-52304A75199A}"/>
              </a:ext>
            </a:extLst>
          </p:cNvPr>
          <p:cNvPicPr>
            <a:picLocks noChangeAspect="1"/>
          </p:cNvPicPr>
          <p:nvPr/>
        </p:nvPicPr>
        <p:blipFill>
          <a:blip r:embed="rId2"/>
          <a:stretch>
            <a:fillRect/>
          </a:stretch>
        </p:blipFill>
        <p:spPr>
          <a:xfrm>
            <a:off x="465138" y="1474421"/>
            <a:ext cx="7772400" cy="4291929"/>
          </a:xfrm>
          <a:prstGeom prst="rect">
            <a:avLst/>
          </a:prstGeom>
        </p:spPr>
      </p:pic>
      <p:sp>
        <p:nvSpPr>
          <p:cNvPr id="7" name="Rounded Rectangular Callout 6">
            <a:extLst>
              <a:ext uri="{FF2B5EF4-FFF2-40B4-BE49-F238E27FC236}">
                <a16:creationId xmlns:a16="http://schemas.microsoft.com/office/drawing/2014/main" id="{471A6A21-631F-1AF1-ECE5-C8C2AE6C8093}"/>
              </a:ext>
            </a:extLst>
          </p:cNvPr>
          <p:cNvSpPr/>
          <p:nvPr/>
        </p:nvSpPr>
        <p:spPr>
          <a:xfrm>
            <a:off x="6847367" y="2095078"/>
            <a:ext cx="5137699" cy="2764001"/>
          </a:xfrm>
          <a:prstGeom prst="wedgeRoundRectCallout">
            <a:avLst>
              <a:gd name="adj1" fmla="val -72530"/>
              <a:gd name="adj2" fmla="val -812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Project lead: Daniil </a:t>
            </a:r>
            <a:r>
              <a:rPr lang="en-US" dirty="0" err="1"/>
              <a:t>Dobriy</a:t>
            </a:r>
            <a:r>
              <a:rPr lang="en-US" dirty="0"/>
              <a:t> (BILAI PhD)</a:t>
            </a:r>
          </a:p>
          <a:p>
            <a:pPr algn="ctr"/>
            <a:r>
              <a:rPr lang="en-US" dirty="0">
                <a:hlinkClick r:id="rId3"/>
              </a:rPr>
              <a:t>https://search.ai.wu.ac.at/</a:t>
            </a:r>
            <a:r>
              <a:rPr lang="en-US" dirty="0"/>
              <a:t> </a:t>
            </a:r>
          </a:p>
          <a:p>
            <a:r>
              <a:rPr lang="en-US" dirty="0"/>
              <a:t>Automatic Catalog generation</a:t>
            </a:r>
          </a:p>
          <a:p>
            <a:r>
              <a:rPr lang="en-US" dirty="0"/>
              <a:t>Federated query generation/optimization</a:t>
            </a:r>
          </a:p>
          <a:p>
            <a:r>
              <a:rPr lang="en-US" dirty="0"/>
              <a:t>Benchmark</a:t>
            </a:r>
          </a:p>
          <a:p>
            <a:endParaRPr lang="en-US" dirty="0"/>
          </a:p>
          <a:p>
            <a:r>
              <a:rPr lang="en-US" dirty="0"/>
              <a:t>Ongoing/Planned: </a:t>
            </a:r>
          </a:p>
          <a:p>
            <a:r>
              <a:rPr lang="en-US" dirty="0"/>
              <a:t>Collaboration with La Sapienza (R. </a:t>
            </a:r>
            <a:r>
              <a:rPr lang="en-US" dirty="0" err="1"/>
              <a:t>Navigli</a:t>
            </a:r>
            <a:r>
              <a:rPr lang="en-US" dirty="0"/>
              <a:t>) on KG-based Question answering </a:t>
            </a:r>
          </a:p>
          <a:p>
            <a:r>
              <a:rPr lang="en-US" dirty="0" err="1"/>
              <a:t>Collaboraiton</a:t>
            </a:r>
            <a:r>
              <a:rPr lang="en-US" dirty="0"/>
              <a:t> with </a:t>
            </a:r>
            <a:r>
              <a:rPr lang="en-US" dirty="0" err="1"/>
              <a:t>Ughent</a:t>
            </a:r>
            <a:r>
              <a:rPr lang="en-US" dirty="0"/>
              <a:t> (R. </a:t>
            </a:r>
            <a:r>
              <a:rPr lang="en-US" dirty="0" err="1"/>
              <a:t>Taelman</a:t>
            </a:r>
            <a:r>
              <a:rPr lang="en-US" dirty="0"/>
              <a:t>) on Federated query Optimization and reducing Server load </a:t>
            </a:r>
          </a:p>
        </p:txBody>
      </p:sp>
      <p:pic>
        <p:nvPicPr>
          <p:cNvPr id="1026" name="Picture 2">
            <a:extLst>
              <a:ext uri="{FF2B5EF4-FFF2-40B4-BE49-F238E27FC236}">
                <a16:creationId xmlns:a16="http://schemas.microsoft.com/office/drawing/2014/main" id="{FEA45667-61F0-0C2D-35E4-2279EBBFF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7062" y="890221"/>
            <a:ext cx="939800" cy="116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7AFC725-2590-5967-34EF-F5B6008B436C}"/>
              </a:ext>
            </a:extLst>
          </p:cNvPr>
          <p:cNvSpPr txBox="1"/>
          <p:nvPr/>
        </p:nvSpPr>
        <p:spPr>
          <a:xfrm rot="296327">
            <a:off x="9275550" y="5243130"/>
            <a:ext cx="2451312" cy="523220"/>
          </a:xfrm>
          <a:prstGeom prst="rect">
            <a:avLst/>
          </a:prstGeom>
          <a:noFill/>
        </p:spPr>
        <p:txBody>
          <a:bodyPr wrap="none" rtlCol="0">
            <a:spAutoFit/>
          </a:bodyPr>
          <a:lstStyle/>
          <a:p>
            <a:r>
              <a:rPr lang="en-GB" dirty="0"/>
              <a:t>Ambitious goal: </a:t>
            </a:r>
          </a:p>
          <a:p>
            <a:r>
              <a:rPr lang="en-GB" i="1" dirty="0"/>
              <a:t>“G</a:t>
            </a:r>
            <a:r>
              <a:rPr lang="en-AT" i="1" dirty="0"/>
              <a:t>ame-changer” application!</a:t>
            </a:r>
          </a:p>
        </p:txBody>
      </p:sp>
      <p:pic>
        <p:nvPicPr>
          <p:cNvPr id="3" name="Picture 2">
            <a:extLst>
              <a:ext uri="{FF2B5EF4-FFF2-40B4-BE49-F238E27FC236}">
                <a16:creationId xmlns:a16="http://schemas.microsoft.com/office/drawing/2014/main" id="{D74A5718-8366-4864-0A78-4BE4CFA92F7D}"/>
              </a:ext>
            </a:extLst>
          </p:cNvPr>
          <p:cNvPicPr>
            <a:picLocks noChangeAspect="1"/>
          </p:cNvPicPr>
          <p:nvPr/>
        </p:nvPicPr>
        <p:blipFill>
          <a:blip r:embed="rId5"/>
          <a:stretch>
            <a:fillRect/>
          </a:stretch>
        </p:blipFill>
        <p:spPr>
          <a:xfrm rot="283204">
            <a:off x="8289132" y="5682353"/>
            <a:ext cx="3768238" cy="1409308"/>
          </a:xfrm>
          <a:prstGeom prst="rect">
            <a:avLst/>
          </a:prstGeom>
          <a:ln>
            <a:solidFill>
              <a:schemeClr val="accent1"/>
            </a:solidFill>
          </a:ln>
        </p:spPr>
      </p:pic>
    </p:spTree>
    <p:extLst>
      <p:ext uri="{BB962C8B-B14F-4D97-AF65-F5344CB8AC3E}">
        <p14:creationId xmlns:p14="http://schemas.microsoft.com/office/powerpoint/2010/main" val="69928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3B1EF-3FB5-3AA6-CE74-FDECE6524E4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0E5241-B644-E1A3-BB24-6FAD53136FFE}"/>
              </a:ext>
            </a:extLst>
          </p:cNvPr>
          <p:cNvPicPr>
            <a:picLocks noChangeAspect="1"/>
          </p:cNvPicPr>
          <p:nvPr/>
        </p:nvPicPr>
        <p:blipFill>
          <a:blip r:embed="rId3"/>
          <a:stretch>
            <a:fillRect/>
          </a:stretch>
        </p:blipFill>
        <p:spPr>
          <a:xfrm>
            <a:off x="4709455" y="2504982"/>
            <a:ext cx="7371257" cy="3755168"/>
          </a:xfrm>
          <a:prstGeom prst="rect">
            <a:avLst/>
          </a:prstGeom>
        </p:spPr>
      </p:pic>
      <p:pic>
        <p:nvPicPr>
          <p:cNvPr id="2" name="Picture 1">
            <a:extLst>
              <a:ext uri="{FF2B5EF4-FFF2-40B4-BE49-F238E27FC236}">
                <a16:creationId xmlns:a16="http://schemas.microsoft.com/office/drawing/2014/main" id="{56F2C434-EEAC-45FA-F86A-22C8744B53ED}"/>
              </a:ext>
            </a:extLst>
          </p:cNvPr>
          <p:cNvPicPr>
            <a:picLocks noChangeAspect="1"/>
          </p:cNvPicPr>
          <p:nvPr/>
        </p:nvPicPr>
        <p:blipFill>
          <a:blip r:embed="rId4"/>
          <a:srcRect l="3289" t="1455" r="4729" b="1633"/>
          <a:stretch>
            <a:fillRect/>
          </a:stretch>
        </p:blipFill>
        <p:spPr>
          <a:xfrm>
            <a:off x="78266" y="850899"/>
            <a:ext cx="5166834" cy="4976531"/>
          </a:xfrm>
          <a:prstGeom prst="rect">
            <a:avLst/>
          </a:prstGeom>
        </p:spPr>
      </p:pic>
      <p:pic>
        <p:nvPicPr>
          <p:cNvPr id="8" name="Picture 7">
            <a:extLst>
              <a:ext uri="{FF2B5EF4-FFF2-40B4-BE49-F238E27FC236}">
                <a16:creationId xmlns:a16="http://schemas.microsoft.com/office/drawing/2014/main" id="{177561E4-78DF-AE06-85A3-0A03E87D33A3}"/>
              </a:ext>
            </a:extLst>
          </p:cNvPr>
          <p:cNvPicPr>
            <a:picLocks noChangeAspect="1"/>
          </p:cNvPicPr>
          <p:nvPr/>
        </p:nvPicPr>
        <p:blipFill>
          <a:blip r:embed="rId5"/>
          <a:stretch>
            <a:fillRect/>
          </a:stretch>
        </p:blipFill>
        <p:spPr>
          <a:xfrm>
            <a:off x="0" y="5985158"/>
            <a:ext cx="5773479" cy="872841"/>
          </a:xfrm>
          <a:prstGeom prst="rect">
            <a:avLst/>
          </a:prstGeom>
        </p:spPr>
      </p:pic>
      <p:sp>
        <p:nvSpPr>
          <p:cNvPr id="4" name="Slide Number Placeholder 3">
            <a:extLst>
              <a:ext uri="{FF2B5EF4-FFF2-40B4-BE49-F238E27FC236}">
                <a16:creationId xmlns:a16="http://schemas.microsoft.com/office/drawing/2014/main" id="{689E5735-EE46-1E59-2F35-C730F05F0CE7}"/>
              </a:ext>
            </a:extLst>
          </p:cNvPr>
          <p:cNvSpPr>
            <a:spLocks noGrp="1"/>
          </p:cNvSpPr>
          <p:nvPr>
            <p:ph type="sldNum" sz="quarter" idx="12"/>
          </p:nvPr>
        </p:nvSpPr>
        <p:spPr/>
        <p:txBody>
          <a:bodyPr/>
          <a:lstStyle/>
          <a:p>
            <a:fld id="{ACAF58F7-3888-5247-9127-75A0C8C8E184}" type="slidenum">
              <a:rPr lang="en-AT" smtClean="0"/>
              <a:t>15</a:t>
            </a:fld>
            <a:endParaRPr lang="en-AT"/>
          </a:p>
        </p:txBody>
      </p:sp>
      <p:sp>
        <p:nvSpPr>
          <p:cNvPr id="5" name="Title 1">
            <a:extLst>
              <a:ext uri="{FF2B5EF4-FFF2-40B4-BE49-F238E27FC236}">
                <a16:creationId xmlns:a16="http://schemas.microsoft.com/office/drawing/2014/main" id="{6FE23E06-442C-42BD-D6AF-CD5319F01413}"/>
              </a:ext>
            </a:extLst>
          </p:cNvPr>
          <p:cNvSpPr txBox="1">
            <a:spLocks/>
          </p:cNvSpPr>
          <p:nvPr/>
        </p:nvSpPr>
        <p:spPr>
          <a:xfrm>
            <a:off x="934007" y="268293"/>
            <a:ext cx="11051059" cy="98578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Play"/>
              <a:buNone/>
              <a:defRPr sz="4400" b="1" i="0" u="none" strike="noStrike" cap="none">
                <a:solidFill>
                  <a:schemeClr val="dk2"/>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Axel Polleres (WUW) – “Agent Spaces”</a:t>
            </a:r>
          </a:p>
        </p:txBody>
      </p:sp>
      <p:sp>
        <p:nvSpPr>
          <p:cNvPr id="7" name="Rounded Rectangular Callout 6">
            <a:extLst>
              <a:ext uri="{FF2B5EF4-FFF2-40B4-BE49-F238E27FC236}">
                <a16:creationId xmlns:a16="http://schemas.microsoft.com/office/drawing/2014/main" id="{B48CD23F-8431-5BF2-63FD-9CD2BED80C81}"/>
              </a:ext>
            </a:extLst>
          </p:cNvPr>
          <p:cNvSpPr/>
          <p:nvPr/>
        </p:nvSpPr>
        <p:spPr>
          <a:xfrm>
            <a:off x="6315739" y="1025707"/>
            <a:ext cx="5582094" cy="456736"/>
          </a:xfrm>
          <a:prstGeom prst="wedgeRoundRectCallout">
            <a:avLst>
              <a:gd name="adj1" fmla="val -72302"/>
              <a:gd name="adj2" fmla="val 725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Vision/Position paper under submission for ESWC workshop, together with Emanuel Sallinger (submitted)</a:t>
            </a:r>
          </a:p>
        </p:txBody>
      </p:sp>
    </p:spTree>
    <p:extLst>
      <p:ext uri="{BB962C8B-B14F-4D97-AF65-F5344CB8AC3E}">
        <p14:creationId xmlns:p14="http://schemas.microsoft.com/office/powerpoint/2010/main" val="208836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2BB222-2FF1-8FD5-BE1B-F9A0945FC804}"/>
              </a:ext>
            </a:extLst>
          </p:cNvPr>
          <p:cNvPicPr>
            <a:picLocks noChangeAspect="1"/>
          </p:cNvPicPr>
          <p:nvPr/>
        </p:nvPicPr>
        <p:blipFill>
          <a:blip r:embed="rId2"/>
          <a:stretch>
            <a:fillRect/>
          </a:stretch>
        </p:blipFill>
        <p:spPr>
          <a:xfrm>
            <a:off x="6363438" y="3037065"/>
            <a:ext cx="5125630" cy="1435384"/>
          </a:xfrm>
          <a:prstGeom prst="rect">
            <a:avLst/>
          </a:prstGeom>
        </p:spPr>
      </p:pic>
      <p:sp>
        <p:nvSpPr>
          <p:cNvPr id="2" name="Title 1">
            <a:extLst>
              <a:ext uri="{FF2B5EF4-FFF2-40B4-BE49-F238E27FC236}">
                <a16:creationId xmlns:a16="http://schemas.microsoft.com/office/drawing/2014/main" id="{CD335998-99CA-B38A-A5DB-B64EB257CC54}"/>
              </a:ext>
            </a:extLst>
          </p:cNvPr>
          <p:cNvSpPr>
            <a:spLocks noGrp="1"/>
          </p:cNvSpPr>
          <p:nvPr>
            <p:ph type="title"/>
          </p:nvPr>
        </p:nvSpPr>
        <p:spPr>
          <a:xfrm>
            <a:off x="1140941" y="216906"/>
            <a:ext cx="11051059" cy="985782"/>
          </a:xfrm>
        </p:spPr>
        <p:txBody>
          <a:bodyPr/>
          <a:lstStyle/>
          <a:p>
            <a:r>
              <a:rPr lang="en-US" dirty="0"/>
              <a:t>Further announcements:</a:t>
            </a:r>
          </a:p>
        </p:txBody>
      </p:sp>
      <p:sp>
        <p:nvSpPr>
          <p:cNvPr id="3" name="Content Placeholder 2">
            <a:extLst>
              <a:ext uri="{FF2B5EF4-FFF2-40B4-BE49-F238E27FC236}">
                <a16:creationId xmlns:a16="http://schemas.microsoft.com/office/drawing/2014/main" id="{E619049B-906B-0CD6-EAA8-492570BCF413}"/>
              </a:ext>
            </a:extLst>
          </p:cNvPr>
          <p:cNvSpPr>
            <a:spLocks noGrp="1"/>
          </p:cNvSpPr>
          <p:nvPr>
            <p:ph idx="1"/>
          </p:nvPr>
        </p:nvSpPr>
        <p:spPr>
          <a:xfrm>
            <a:off x="0" y="1311861"/>
            <a:ext cx="12192000" cy="4255543"/>
          </a:xfrm>
        </p:spPr>
        <p:txBody>
          <a:bodyPr/>
          <a:lstStyle/>
          <a:p>
            <a:pPr marL="571500" indent="-342900">
              <a:buFont typeface="Arial" panose="020B0604020202020204" pitchFamily="34" charset="0"/>
              <a:buChar char="•"/>
            </a:pPr>
            <a:r>
              <a:rPr lang="en-US" sz="2000" dirty="0"/>
              <a:t>ESSAI summer school lecture</a:t>
            </a:r>
          </a:p>
          <a:p>
            <a:pPr marL="571500" indent="-342900">
              <a:buFont typeface="Arial" panose="020B0604020202020204" pitchFamily="34" charset="0"/>
              <a:buChar char="•"/>
            </a:pPr>
            <a:r>
              <a:rPr lang="en-US" sz="2000" dirty="0"/>
              <a:t>ISWC2026 all tracks (Research and Resource) open for submission!</a:t>
            </a:r>
          </a:p>
          <a:p>
            <a:r>
              <a:rPr lang="en-US" sz="2000" dirty="0"/>
              <a:t>	  workshops (with BILAI involvement): </a:t>
            </a:r>
            <a:r>
              <a:rPr lang="en-US" sz="2000" b="1" i="1" dirty="0"/>
              <a:t>KG-</a:t>
            </a:r>
            <a:r>
              <a:rPr lang="en-US" sz="2000" b="1" i="1" dirty="0" err="1"/>
              <a:t>NeSy</a:t>
            </a:r>
            <a:r>
              <a:rPr lang="en-US" sz="2000" b="1" i="1" dirty="0"/>
              <a:t>,</a:t>
            </a:r>
            <a:r>
              <a:rPr lang="en-US" sz="2000" dirty="0"/>
              <a:t> </a:t>
            </a:r>
            <a:r>
              <a:rPr lang="en-US" sz="2000" b="1" i="1" dirty="0"/>
              <a:t>RAGE-KG</a:t>
            </a:r>
            <a:r>
              <a:rPr lang="en-US" sz="2000" dirty="0"/>
              <a:t>, </a:t>
            </a:r>
            <a:r>
              <a:rPr lang="en-US" sz="2000" b="1" i="1" dirty="0" err="1"/>
              <a:t>Wikidata</a:t>
            </a:r>
            <a:r>
              <a:rPr lang="en-US" sz="2000" b="1" i="1" dirty="0"/>
              <a:t> Workshop </a:t>
            </a:r>
          </a:p>
          <a:p>
            <a:pPr marL="571500" indent="-342900">
              <a:buFont typeface="Arial" panose="020B0604020202020204" pitchFamily="34" charset="0"/>
              <a:buChar char="•"/>
            </a:pPr>
            <a:r>
              <a:rPr lang="en-US" sz="2000" b="1" i="1" dirty="0"/>
              <a:t>New BILAI </a:t>
            </a:r>
            <a:r>
              <a:rPr lang="en-US" sz="2000" b="1" i="1" dirty="0" err="1"/>
              <a:t>Praedoc</a:t>
            </a:r>
            <a:r>
              <a:rPr lang="en-US" sz="2000" b="1" i="1" dirty="0"/>
              <a:t> position forthcoming </a:t>
            </a:r>
            <a:r>
              <a:rPr lang="en-US" sz="2000" i="1" dirty="0"/>
              <a:t>(with Svitlana </a:t>
            </a:r>
            <a:r>
              <a:rPr lang="en-US" sz="2000" i="1" dirty="0" err="1"/>
              <a:t>Vakulenko</a:t>
            </a:r>
            <a:r>
              <a:rPr lang="en-US" sz="2000" i="1" dirty="0"/>
              <a:t>, WWTF VRG, new BILAI KR!)</a:t>
            </a:r>
          </a:p>
          <a:p>
            <a:endParaRPr lang="en-US" dirty="0"/>
          </a:p>
        </p:txBody>
      </p:sp>
      <p:sp>
        <p:nvSpPr>
          <p:cNvPr id="4" name="Slide Number Placeholder 3">
            <a:extLst>
              <a:ext uri="{FF2B5EF4-FFF2-40B4-BE49-F238E27FC236}">
                <a16:creationId xmlns:a16="http://schemas.microsoft.com/office/drawing/2014/main" id="{9F6CA688-D15A-4147-50D6-48402A388234}"/>
              </a:ext>
            </a:extLst>
          </p:cNvPr>
          <p:cNvSpPr>
            <a:spLocks noGrp="1"/>
          </p:cNvSpPr>
          <p:nvPr>
            <p:ph type="sldNum" sz="quarter" idx="12"/>
          </p:nvPr>
        </p:nvSpPr>
        <p:spPr/>
        <p:txBody>
          <a:bodyPr/>
          <a:lstStyle/>
          <a:p>
            <a:fld id="{ACAF58F7-3888-5247-9127-75A0C8C8E184}" type="slidenum">
              <a:rPr lang="en-AT" smtClean="0"/>
              <a:t>16</a:t>
            </a:fld>
            <a:endParaRPr lang="en-AT"/>
          </a:p>
        </p:txBody>
      </p:sp>
      <p:pic>
        <p:nvPicPr>
          <p:cNvPr id="5" name="Picture 4">
            <a:extLst>
              <a:ext uri="{FF2B5EF4-FFF2-40B4-BE49-F238E27FC236}">
                <a16:creationId xmlns:a16="http://schemas.microsoft.com/office/drawing/2014/main" id="{3FF530C1-9D83-372B-9FB5-39541B8BB312}"/>
              </a:ext>
            </a:extLst>
          </p:cNvPr>
          <p:cNvPicPr>
            <a:picLocks noChangeAspect="1"/>
          </p:cNvPicPr>
          <p:nvPr/>
        </p:nvPicPr>
        <p:blipFill>
          <a:blip r:embed="rId3"/>
          <a:stretch>
            <a:fillRect/>
          </a:stretch>
        </p:blipFill>
        <p:spPr>
          <a:xfrm>
            <a:off x="639134" y="3128314"/>
            <a:ext cx="5435600" cy="3492500"/>
          </a:xfrm>
          <a:prstGeom prst="rect">
            <a:avLst/>
          </a:prstGeom>
        </p:spPr>
      </p:pic>
      <p:pic>
        <p:nvPicPr>
          <p:cNvPr id="6" name="Picture 5">
            <a:extLst>
              <a:ext uri="{FF2B5EF4-FFF2-40B4-BE49-F238E27FC236}">
                <a16:creationId xmlns:a16="http://schemas.microsoft.com/office/drawing/2014/main" id="{91FD6ABD-3D6E-6D83-3075-1152DF2A05F4}"/>
              </a:ext>
            </a:extLst>
          </p:cNvPr>
          <p:cNvPicPr>
            <a:picLocks noChangeAspect="1"/>
          </p:cNvPicPr>
          <p:nvPr/>
        </p:nvPicPr>
        <p:blipFill>
          <a:blip r:embed="rId4"/>
          <a:stretch>
            <a:fillRect/>
          </a:stretch>
        </p:blipFill>
        <p:spPr>
          <a:xfrm>
            <a:off x="6275425" y="4466668"/>
            <a:ext cx="5256175" cy="2281323"/>
          </a:xfrm>
          <a:prstGeom prst="rect">
            <a:avLst/>
          </a:prstGeom>
          <a:ln>
            <a:solidFill>
              <a:schemeClr val="accent1"/>
            </a:solidFill>
          </a:ln>
        </p:spPr>
      </p:pic>
    </p:spTree>
    <p:extLst>
      <p:ext uri="{BB962C8B-B14F-4D97-AF65-F5344CB8AC3E}">
        <p14:creationId xmlns:p14="http://schemas.microsoft.com/office/powerpoint/2010/main" val="227696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9383A-8917-9050-2507-63F0707B956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43C9086-4BF4-E0E2-7F75-CF9A41F2D8C5}"/>
              </a:ext>
            </a:extLst>
          </p:cNvPr>
          <p:cNvPicPr>
            <a:picLocks noChangeAspect="1"/>
          </p:cNvPicPr>
          <p:nvPr/>
        </p:nvPicPr>
        <p:blipFill>
          <a:blip r:embed="rId3"/>
          <a:stretch>
            <a:fillRect/>
          </a:stretch>
        </p:blipFill>
        <p:spPr>
          <a:xfrm>
            <a:off x="4614530" y="4741053"/>
            <a:ext cx="7577470" cy="2043363"/>
          </a:xfrm>
          <a:prstGeom prst="rect">
            <a:avLst/>
          </a:prstGeom>
        </p:spPr>
      </p:pic>
      <p:sp>
        <p:nvSpPr>
          <p:cNvPr id="2" name="Title 1">
            <a:extLst>
              <a:ext uri="{FF2B5EF4-FFF2-40B4-BE49-F238E27FC236}">
                <a16:creationId xmlns:a16="http://schemas.microsoft.com/office/drawing/2014/main" id="{0A9D93F9-DA36-C172-1692-C95B456AE637}"/>
              </a:ext>
            </a:extLst>
          </p:cNvPr>
          <p:cNvSpPr>
            <a:spLocks noGrp="1"/>
          </p:cNvSpPr>
          <p:nvPr>
            <p:ph type="title"/>
          </p:nvPr>
        </p:nvSpPr>
        <p:spPr>
          <a:xfrm>
            <a:off x="931793" y="681039"/>
            <a:ext cx="11051060" cy="1003504"/>
          </a:xfrm>
        </p:spPr>
        <p:txBody>
          <a:bodyPr>
            <a:normAutofit/>
          </a:bodyPr>
          <a:lstStyle/>
          <a:p>
            <a:r>
              <a:rPr lang="en-US" dirty="0"/>
              <a:t>Discussion</a:t>
            </a:r>
            <a:endParaRPr lang="en-AT" dirty="0"/>
          </a:p>
        </p:txBody>
      </p:sp>
      <p:sp>
        <p:nvSpPr>
          <p:cNvPr id="4" name="Text Placeholder 3">
            <a:extLst>
              <a:ext uri="{FF2B5EF4-FFF2-40B4-BE49-F238E27FC236}">
                <a16:creationId xmlns:a16="http://schemas.microsoft.com/office/drawing/2014/main" id="{E4BCBDD7-B722-1E91-E2CC-F32F96E5C173}"/>
              </a:ext>
            </a:extLst>
          </p:cNvPr>
          <p:cNvSpPr>
            <a:spLocks noGrp="1"/>
          </p:cNvSpPr>
          <p:nvPr>
            <p:ph type="body" idx="1"/>
          </p:nvPr>
        </p:nvSpPr>
        <p:spPr/>
        <p:txBody>
          <a:bodyPr/>
          <a:lstStyle/>
          <a:p>
            <a:pPr marL="571500" indent="-342900">
              <a:buFont typeface="Arial" panose="020B0604020202020204" pitchFamily="34" charset="0"/>
              <a:buChar char="•"/>
            </a:pPr>
            <a:r>
              <a:rPr lang="en-AT" dirty="0"/>
              <a:t>Recall initial RM1 goals…</a:t>
            </a:r>
          </a:p>
          <a:p>
            <a:pPr marL="571500" indent="-342900">
              <a:buFont typeface="Arial" panose="020B0604020202020204" pitchFamily="34" charset="0"/>
              <a:buChar char="•"/>
            </a:pPr>
            <a:r>
              <a:rPr lang="en-AT" dirty="0"/>
              <a:t>… &amp; what happened since &amp; BILAI “Lighthouses”</a:t>
            </a:r>
          </a:p>
          <a:p>
            <a:pPr marL="571500" indent="-342900">
              <a:buFont typeface="Arial" panose="020B0604020202020204" pitchFamily="34" charset="0"/>
              <a:buChar char="•"/>
            </a:pPr>
            <a:r>
              <a:rPr lang="en-GB" dirty="0"/>
              <a:t>R</a:t>
            </a:r>
            <a:r>
              <a:rPr lang="en-AT" dirty="0"/>
              <a:t>eported activities</a:t>
            </a:r>
          </a:p>
          <a:p>
            <a:pPr marL="571500" indent="-342900">
              <a:buFont typeface="Arial" panose="020B0604020202020204" pitchFamily="34" charset="0"/>
              <a:buChar char="•"/>
            </a:pPr>
            <a:r>
              <a:rPr lang="en-AT" b="1" dirty="0"/>
              <a:t>Discussion about further collaboration potential</a:t>
            </a:r>
          </a:p>
        </p:txBody>
      </p:sp>
      <p:sp>
        <p:nvSpPr>
          <p:cNvPr id="3" name="Content Placeholder 2">
            <a:extLst>
              <a:ext uri="{FF2B5EF4-FFF2-40B4-BE49-F238E27FC236}">
                <a16:creationId xmlns:a16="http://schemas.microsoft.com/office/drawing/2014/main" id="{741EEE7B-DDE8-853E-6348-4E38C7C25D2F}"/>
              </a:ext>
            </a:extLst>
          </p:cNvPr>
          <p:cNvSpPr txBox="1">
            <a:spLocks/>
          </p:cNvSpPr>
          <p:nvPr/>
        </p:nvSpPr>
        <p:spPr>
          <a:xfrm>
            <a:off x="-1" y="4477541"/>
            <a:ext cx="4614531" cy="2306875"/>
          </a:xfrm>
          <a:prstGeom prst="rect">
            <a:avLst/>
          </a:prstGeom>
          <a:noFill/>
          <a:ln>
            <a:solidFill>
              <a:schemeClr val="accent1"/>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buFont typeface="Arial" panose="020B0604020202020204" pitchFamily="34" charset="0"/>
              <a:buChar char="•"/>
            </a:pPr>
            <a:r>
              <a:rPr lang="en-US" i="1" dirty="0"/>
              <a:t>BILAI LLM</a:t>
            </a:r>
          </a:p>
          <a:p>
            <a:pPr marL="571500" indent="-342900">
              <a:buFont typeface="Arial" panose="020B0604020202020204" pitchFamily="34" charset="0"/>
              <a:buChar char="•"/>
            </a:pPr>
            <a:r>
              <a:rPr lang="en-US" i="1" dirty="0"/>
              <a:t>“Agentic BILAI”</a:t>
            </a:r>
          </a:p>
          <a:p>
            <a:pPr marL="571500" indent="-342900">
              <a:buFont typeface="Arial" panose="020B0604020202020204" pitchFamily="34" charset="0"/>
              <a:buChar char="•"/>
            </a:pPr>
            <a:r>
              <a:rPr lang="en-US" i="1" dirty="0"/>
              <a:t>“Bilateral” Optimizer” </a:t>
            </a:r>
          </a:p>
          <a:p>
            <a:pPr marL="571500" indent="-342900">
              <a:buFont typeface="Arial" panose="020B0604020202020204" pitchFamily="34" charset="0"/>
              <a:buChar char="•"/>
            </a:pPr>
            <a:r>
              <a:rPr lang="en-US" i="1" dirty="0"/>
              <a:t>(“BILAI Knowledge Graph”?)</a:t>
            </a:r>
          </a:p>
          <a:p>
            <a:pPr marL="571500" indent="-342900">
              <a:buFont typeface="Arial" panose="020B0604020202020204" pitchFamily="34" charset="0"/>
              <a:buChar char="•"/>
            </a:pPr>
            <a:endParaRPr lang="en-US" i="1" dirty="0"/>
          </a:p>
        </p:txBody>
      </p:sp>
    </p:spTree>
    <p:extLst>
      <p:ext uri="{BB962C8B-B14F-4D97-AF65-F5344CB8AC3E}">
        <p14:creationId xmlns:p14="http://schemas.microsoft.com/office/powerpoint/2010/main" val="319553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0633-6B32-A6B7-866A-DC6030A24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A21E5-A4E2-448F-8CC2-B83F87E33532}"/>
              </a:ext>
            </a:extLst>
          </p:cNvPr>
          <p:cNvSpPr>
            <a:spLocks noGrp="1"/>
          </p:cNvSpPr>
          <p:nvPr>
            <p:ph type="title"/>
          </p:nvPr>
        </p:nvSpPr>
        <p:spPr/>
        <p:txBody>
          <a:bodyPr>
            <a:normAutofit fontScale="90000"/>
          </a:bodyPr>
          <a:lstStyle/>
          <a:p>
            <a:r>
              <a:rPr lang="en-US" dirty="0"/>
              <a:t>Bigger Picture:</a:t>
            </a:r>
            <a:br>
              <a:rPr lang="en-US" dirty="0"/>
            </a:br>
            <a:r>
              <a:rPr lang="en-US" dirty="0"/>
              <a:t>overall BILAI RMs &amp; “Lighthouse” Proposals :</a:t>
            </a:r>
          </a:p>
        </p:txBody>
      </p:sp>
      <p:sp>
        <p:nvSpPr>
          <p:cNvPr id="3" name="Content Placeholder 2">
            <a:extLst>
              <a:ext uri="{FF2B5EF4-FFF2-40B4-BE49-F238E27FC236}">
                <a16:creationId xmlns:a16="http://schemas.microsoft.com/office/drawing/2014/main" id="{93A39AAA-5468-B0D8-F7B4-17CEC73CDCF8}"/>
              </a:ext>
            </a:extLst>
          </p:cNvPr>
          <p:cNvSpPr>
            <a:spLocks noGrp="1"/>
          </p:cNvSpPr>
          <p:nvPr>
            <p:ph idx="1"/>
          </p:nvPr>
        </p:nvSpPr>
        <p:spPr/>
        <p:txBody>
          <a:bodyPr/>
          <a:lstStyle/>
          <a:p>
            <a:pPr marL="571500" indent="-342900">
              <a:buFont typeface="Arial" panose="020B0604020202020204" pitchFamily="34" charset="0"/>
              <a:buChar char="•"/>
            </a:pPr>
            <a:r>
              <a:rPr lang="en-US" i="1" dirty="0"/>
              <a:t>“BILAI LLM”</a:t>
            </a:r>
          </a:p>
          <a:p>
            <a:pPr marL="571500" indent="-342900">
              <a:buFont typeface="Arial" panose="020B0604020202020204" pitchFamily="34" charset="0"/>
              <a:buChar char="•"/>
            </a:pPr>
            <a:r>
              <a:rPr lang="en-US" i="1" dirty="0"/>
              <a:t>“Agentic BILAI”</a:t>
            </a:r>
          </a:p>
          <a:p>
            <a:pPr marL="571500" indent="-342900">
              <a:buFont typeface="Arial" panose="020B0604020202020204" pitchFamily="34" charset="0"/>
              <a:buChar char="•"/>
            </a:pPr>
            <a:r>
              <a:rPr lang="en-US" i="1" dirty="0"/>
              <a:t>“BILAI Solver"</a:t>
            </a:r>
          </a:p>
          <a:p>
            <a:pPr marL="571500" indent="-342900">
              <a:buFont typeface="Arial" panose="020B0604020202020204" pitchFamily="34" charset="0"/>
              <a:buChar char="•"/>
            </a:pPr>
            <a:r>
              <a:rPr lang="en-US" i="1" dirty="0"/>
              <a:t>(“BILAI Knowledge Graph”?)</a:t>
            </a:r>
          </a:p>
        </p:txBody>
      </p:sp>
      <p:sp>
        <p:nvSpPr>
          <p:cNvPr id="4" name="Slide Number Placeholder 3">
            <a:extLst>
              <a:ext uri="{FF2B5EF4-FFF2-40B4-BE49-F238E27FC236}">
                <a16:creationId xmlns:a16="http://schemas.microsoft.com/office/drawing/2014/main" id="{9A158F8A-40A9-976B-C6E3-FFDCF1AB3C5D}"/>
              </a:ext>
            </a:extLst>
          </p:cNvPr>
          <p:cNvSpPr>
            <a:spLocks noGrp="1"/>
          </p:cNvSpPr>
          <p:nvPr>
            <p:ph type="sldNum" sz="quarter" idx="12"/>
          </p:nvPr>
        </p:nvSpPr>
        <p:spPr/>
        <p:txBody>
          <a:bodyPr/>
          <a:lstStyle/>
          <a:p>
            <a:fld id="{ACAF58F7-3888-5247-9127-75A0C8C8E184}" type="slidenum">
              <a:rPr lang="en-AT" smtClean="0"/>
              <a:t>18</a:t>
            </a:fld>
            <a:endParaRPr lang="en-AT"/>
          </a:p>
        </p:txBody>
      </p:sp>
      <p:pic>
        <p:nvPicPr>
          <p:cNvPr id="5" name="Picture 4">
            <a:extLst>
              <a:ext uri="{FF2B5EF4-FFF2-40B4-BE49-F238E27FC236}">
                <a16:creationId xmlns:a16="http://schemas.microsoft.com/office/drawing/2014/main" id="{5E13AB79-34FD-5713-0F62-7E86E536F3F1}"/>
              </a:ext>
            </a:extLst>
          </p:cNvPr>
          <p:cNvPicPr>
            <a:picLocks noChangeAspect="1"/>
          </p:cNvPicPr>
          <p:nvPr/>
        </p:nvPicPr>
        <p:blipFill>
          <a:blip r:embed="rId2"/>
          <a:stretch>
            <a:fillRect/>
          </a:stretch>
        </p:blipFill>
        <p:spPr>
          <a:xfrm>
            <a:off x="1470612" y="3861356"/>
            <a:ext cx="10721388" cy="2891161"/>
          </a:xfrm>
          <a:prstGeom prst="rect">
            <a:avLst/>
          </a:prstGeom>
        </p:spPr>
      </p:pic>
    </p:spTree>
    <p:extLst>
      <p:ext uri="{BB962C8B-B14F-4D97-AF65-F5344CB8AC3E}">
        <p14:creationId xmlns:p14="http://schemas.microsoft.com/office/powerpoint/2010/main" val="178725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48FC-051D-C3E2-236E-C11335599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B7721-96CB-38B6-9E31-99B3C221BE1E}"/>
              </a:ext>
            </a:extLst>
          </p:cNvPr>
          <p:cNvSpPr>
            <a:spLocks noGrp="1"/>
          </p:cNvSpPr>
          <p:nvPr>
            <p:ph type="title"/>
          </p:nvPr>
        </p:nvSpPr>
        <p:spPr>
          <a:xfrm>
            <a:off x="931793" y="681039"/>
            <a:ext cx="11051060" cy="1003504"/>
          </a:xfrm>
        </p:spPr>
        <p:txBody>
          <a:bodyPr>
            <a:normAutofit/>
          </a:bodyPr>
          <a:lstStyle/>
          <a:p>
            <a:r>
              <a:rPr lang="en-US" dirty="0"/>
              <a:t>Agenda</a:t>
            </a:r>
            <a:endParaRPr lang="en-AT" dirty="0"/>
          </a:p>
        </p:txBody>
      </p:sp>
      <p:sp>
        <p:nvSpPr>
          <p:cNvPr id="4" name="Text Placeholder 3">
            <a:extLst>
              <a:ext uri="{FF2B5EF4-FFF2-40B4-BE49-F238E27FC236}">
                <a16:creationId xmlns:a16="http://schemas.microsoft.com/office/drawing/2014/main" id="{3F52E8EE-EF26-FF67-A816-8262766FF781}"/>
              </a:ext>
            </a:extLst>
          </p:cNvPr>
          <p:cNvSpPr>
            <a:spLocks noGrp="1"/>
          </p:cNvSpPr>
          <p:nvPr>
            <p:ph type="body" idx="1"/>
          </p:nvPr>
        </p:nvSpPr>
        <p:spPr/>
        <p:txBody>
          <a:bodyPr/>
          <a:lstStyle/>
          <a:p>
            <a:pPr marL="571500" indent="-342900">
              <a:buFont typeface="Arial" panose="020B0604020202020204" pitchFamily="34" charset="0"/>
              <a:buChar char="•"/>
            </a:pPr>
            <a:r>
              <a:rPr lang="en-AT" dirty="0"/>
              <a:t>Recall initial RM1 goals…</a:t>
            </a:r>
          </a:p>
          <a:p>
            <a:pPr marL="571500" indent="-342900">
              <a:buFont typeface="Arial" panose="020B0604020202020204" pitchFamily="34" charset="0"/>
              <a:buChar char="•"/>
            </a:pPr>
            <a:r>
              <a:rPr lang="en-AT" dirty="0"/>
              <a:t>… &amp; what happened since &amp; BILAI “Lighthouses”</a:t>
            </a:r>
          </a:p>
          <a:p>
            <a:pPr marL="571500" indent="-342900">
              <a:buFont typeface="Arial" panose="020B0604020202020204" pitchFamily="34" charset="0"/>
              <a:buChar char="•"/>
            </a:pPr>
            <a:r>
              <a:rPr lang="en-GB" dirty="0"/>
              <a:t>R</a:t>
            </a:r>
            <a:r>
              <a:rPr lang="en-AT" dirty="0"/>
              <a:t>eported activities</a:t>
            </a:r>
          </a:p>
          <a:p>
            <a:pPr marL="571500" indent="-342900">
              <a:buFont typeface="Arial" panose="020B0604020202020204" pitchFamily="34" charset="0"/>
              <a:buChar char="•"/>
            </a:pPr>
            <a:r>
              <a:rPr lang="en-AT" dirty="0"/>
              <a:t>Discussion about further collaboration potential</a:t>
            </a:r>
          </a:p>
        </p:txBody>
      </p:sp>
    </p:spTree>
    <p:extLst>
      <p:ext uri="{BB962C8B-B14F-4D97-AF65-F5344CB8AC3E}">
        <p14:creationId xmlns:p14="http://schemas.microsoft.com/office/powerpoint/2010/main" val="154951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52FF8-AB45-D078-0562-20C3A8FA8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098F6-C9C2-4726-66B0-601DD0F96E42}"/>
              </a:ext>
            </a:extLst>
          </p:cNvPr>
          <p:cNvSpPr>
            <a:spLocks noGrp="1"/>
          </p:cNvSpPr>
          <p:nvPr>
            <p:ph type="title"/>
          </p:nvPr>
        </p:nvSpPr>
        <p:spPr>
          <a:xfrm>
            <a:off x="653481" y="572407"/>
            <a:ext cx="10365828" cy="720366"/>
          </a:xfrm>
        </p:spPr>
        <p:txBody>
          <a:bodyPr>
            <a:normAutofit/>
          </a:bodyPr>
          <a:lstStyle/>
          <a:p>
            <a:r>
              <a:rPr lang="en-GB" i="1" dirty="0"/>
              <a:t>RM1: Graph-based structures</a:t>
            </a:r>
            <a:endParaRPr lang="en-AT" dirty="0"/>
          </a:p>
        </p:txBody>
      </p:sp>
      <p:sp>
        <p:nvSpPr>
          <p:cNvPr id="6" name="TextBox 5">
            <a:extLst>
              <a:ext uri="{FF2B5EF4-FFF2-40B4-BE49-F238E27FC236}">
                <a16:creationId xmlns:a16="http://schemas.microsoft.com/office/drawing/2014/main" id="{FE54EEE6-D445-1229-F7A2-B2F9AE07EBC3}"/>
              </a:ext>
            </a:extLst>
          </p:cNvPr>
          <p:cNvSpPr txBox="1"/>
          <p:nvPr/>
        </p:nvSpPr>
        <p:spPr>
          <a:xfrm>
            <a:off x="437099" y="1207312"/>
            <a:ext cx="11317802" cy="1169551"/>
          </a:xfrm>
          <a:prstGeom prst="rect">
            <a:avLst/>
          </a:prstGeom>
          <a:noFill/>
          <a:ln>
            <a:solidFill>
              <a:schemeClr val="accent1"/>
            </a:solidFill>
          </a:ln>
        </p:spPr>
        <p:txBody>
          <a:bodyPr wrap="square">
            <a:spAutoFit/>
          </a:bodyPr>
          <a:lstStyle/>
          <a:p>
            <a:r>
              <a:rPr lang="en-GB" b="1" dirty="0"/>
              <a:t>Proposal: </a:t>
            </a:r>
          </a:p>
          <a:p>
            <a:endParaRPr lang="en-GB" b="1" dirty="0"/>
          </a:p>
          <a:p>
            <a:r>
              <a:rPr lang="en-GB" b="1" dirty="0"/>
              <a:t>RM1 Summary: “</a:t>
            </a:r>
            <a:r>
              <a:rPr lang="en-GB" dirty="0"/>
              <a:t>Graph-based structures are highly relevant to all the essential properties of a broad AI. […] navigation </a:t>
            </a:r>
            <a:r>
              <a:rPr lang="en-GB" b="1" dirty="0"/>
              <a:t>maps</a:t>
            </a:r>
            <a:r>
              <a:rPr lang="en-GB" dirty="0"/>
              <a:t>, […] social or physical interaction </a:t>
            </a:r>
            <a:r>
              <a:rPr lang="en-GB" b="1" dirty="0"/>
              <a:t>networks</a:t>
            </a:r>
            <a:r>
              <a:rPr lang="en-GB" dirty="0"/>
              <a:t>, […] </a:t>
            </a:r>
            <a:r>
              <a:rPr lang="en-GB" b="1" dirty="0"/>
              <a:t>object relations</a:t>
            </a:r>
            <a:r>
              <a:rPr lang="en-GB" dirty="0"/>
              <a:t>. […] Because of the </a:t>
            </a:r>
            <a:r>
              <a:rPr lang="en-GB" b="1" dirty="0"/>
              <a:t>inherent symbolic nature </a:t>
            </a:r>
            <a:r>
              <a:rPr lang="en-GB" dirty="0"/>
              <a:t>and their </a:t>
            </a:r>
            <a:r>
              <a:rPr lang="en-GB" b="1" dirty="0"/>
              <a:t>suitability for learning and sub-symbolic </a:t>
            </a:r>
            <a:r>
              <a:rPr lang="en-GB" dirty="0"/>
              <a:t>elements, they naturally constitute a promising starting point as a core component for a bilateral AI […].”</a:t>
            </a:r>
            <a:endParaRPr lang="en-AT" dirty="0"/>
          </a:p>
        </p:txBody>
      </p:sp>
      <p:sp>
        <p:nvSpPr>
          <p:cNvPr id="12" name="TextBox 11">
            <a:extLst>
              <a:ext uri="{FF2B5EF4-FFF2-40B4-BE49-F238E27FC236}">
                <a16:creationId xmlns:a16="http://schemas.microsoft.com/office/drawing/2014/main" id="{E7C9CFF6-D2A8-6DDA-BDB3-0BF19CEEC48B}"/>
              </a:ext>
            </a:extLst>
          </p:cNvPr>
          <p:cNvSpPr txBox="1"/>
          <p:nvPr/>
        </p:nvSpPr>
        <p:spPr>
          <a:xfrm>
            <a:off x="437099" y="2534714"/>
            <a:ext cx="11317802" cy="954107"/>
          </a:xfrm>
          <a:prstGeom prst="rect">
            <a:avLst/>
          </a:prstGeom>
          <a:noFill/>
        </p:spPr>
        <p:txBody>
          <a:bodyPr wrap="square">
            <a:spAutoFit/>
          </a:bodyPr>
          <a:lstStyle/>
          <a:p>
            <a:r>
              <a:rPr lang="en-GB" b="1" i="1" dirty="0">
                <a:latin typeface="Helvetica" pitchFamily="2" charset="0"/>
              </a:rPr>
              <a:t>E</a:t>
            </a:r>
            <a:r>
              <a:rPr lang="en-GB" b="1" i="1" dirty="0">
                <a:effectLst/>
                <a:latin typeface="Helvetica" pitchFamily="2" charset="0"/>
              </a:rPr>
              <a:t>ssential properties (EP) of Broad AI</a:t>
            </a:r>
            <a:r>
              <a:rPr lang="en-GB" i="1" dirty="0">
                <a:effectLst/>
                <a:latin typeface="Helvetica" pitchFamily="2" charset="0"/>
              </a:rPr>
              <a:t>: </a:t>
            </a:r>
          </a:p>
          <a:p>
            <a:r>
              <a:rPr lang="en-GB" i="1" dirty="0">
                <a:effectLst/>
                <a:latin typeface="Helvetica" pitchFamily="2" charset="0"/>
              </a:rPr>
              <a:t>EP1 </a:t>
            </a:r>
            <a:r>
              <a:rPr lang="en-GB" i="1" dirty="0"/>
              <a:t>Knowledge Transfer and Interaction. […] </a:t>
            </a:r>
          </a:p>
          <a:p>
            <a:r>
              <a:rPr lang="en-GB" i="1" dirty="0"/>
              <a:t>A broad AI should be able to integrate</a:t>
            </a:r>
            <a:r>
              <a:rPr lang="en-GB" dirty="0"/>
              <a:t> </a:t>
            </a:r>
            <a:r>
              <a:rPr lang="en-GB" i="1" dirty="0"/>
              <a:t>existing knowledge from other AI systems or humans. […]</a:t>
            </a:r>
          </a:p>
          <a:p>
            <a:r>
              <a:rPr lang="en-GB" i="1" dirty="0"/>
              <a:t>A</a:t>
            </a:r>
            <a:r>
              <a:rPr lang="en-GB" dirty="0"/>
              <a:t> </a:t>
            </a:r>
            <a:r>
              <a:rPr lang="en-GB" i="1" dirty="0"/>
              <a:t>broad AI system should be able to interact with other AI systems and humans. […]</a:t>
            </a:r>
            <a:endParaRPr lang="en-GB" dirty="0"/>
          </a:p>
        </p:txBody>
      </p:sp>
      <p:sp>
        <p:nvSpPr>
          <p:cNvPr id="14" name="TextBox 13">
            <a:extLst>
              <a:ext uri="{FF2B5EF4-FFF2-40B4-BE49-F238E27FC236}">
                <a16:creationId xmlns:a16="http://schemas.microsoft.com/office/drawing/2014/main" id="{230548E7-73A2-60D0-319A-F69E16425652}"/>
              </a:ext>
            </a:extLst>
          </p:cNvPr>
          <p:cNvSpPr txBox="1"/>
          <p:nvPr/>
        </p:nvSpPr>
        <p:spPr>
          <a:xfrm>
            <a:off x="437099" y="3646672"/>
            <a:ext cx="11317802" cy="1169551"/>
          </a:xfrm>
          <a:prstGeom prst="rect">
            <a:avLst/>
          </a:prstGeom>
          <a:noFill/>
          <a:ln>
            <a:solidFill>
              <a:schemeClr val="accent1"/>
            </a:solidFill>
          </a:ln>
        </p:spPr>
        <p:txBody>
          <a:bodyPr wrap="square">
            <a:spAutoFit/>
          </a:bodyPr>
          <a:lstStyle/>
          <a:p>
            <a:pPr>
              <a:buNone/>
            </a:pPr>
            <a:r>
              <a:rPr lang="en-GB" b="1" i="1" dirty="0">
                <a:effectLst/>
                <a:latin typeface="Helvetica" pitchFamily="2" charset="0"/>
              </a:rPr>
              <a:t>RM1.1: </a:t>
            </a:r>
            <a:r>
              <a:rPr lang="en-GB" b="1" i="1" u="sng" dirty="0">
                <a:effectLst/>
                <a:latin typeface="Helvetica" pitchFamily="2" charset="0"/>
              </a:rPr>
              <a:t>Graph representations</a:t>
            </a:r>
            <a:r>
              <a:rPr lang="en-GB" b="1" i="1" dirty="0">
                <a:effectLst/>
                <a:latin typeface="Helvetica" pitchFamily="2" charset="0"/>
              </a:rPr>
              <a:t>: scaling by semantic and </a:t>
            </a:r>
            <a:r>
              <a:rPr lang="en-GB" b="1" i="1">
                <a:effectLst/>
                <a:latin typeface="Helvetica" pitchFamily="2" charset="0"/>
              </a:rPr>
              <a:t>visual abstractions</a:t>
            </a:r>
            <a:endParaRPr lang="en-GB" b="1" i="1" dirty="0">
              <a:effectLst/>
              <a:latin typeface="Helvetica" pitchFamily="2" charset="0"/>
            </a:endParaRPr>
          </a:p>
          <a:p>
            <a:r>
              <a:rPr lang="en-GB" i="1" dirty="0"/>
              <a:t>(O1.1) monitoring and understanding the schema</a:t>
            </a:r>
            <a:r>
              <a:rPr lang="en-GB" dirty="0"/>
              <a:t> </a:t>
            </a:r>
            <a:r>
              <a:rPr lang="en-GB" i="1" dirty="0"/>
              <a:t>development of collaboratively developed KGs, </a:t>
            </a:r>
          </a:p>
          <a:p>
            <a:r>
              <a:rPr lang="en-GB" i="1" dirty="0"/>
              <a:t>(O1.2) combining KGs and large corpora of structured</a:t>
            </a:r>
            <a:r>
              <a:rPr lang="en-GB" dirty="0"/>
              <a:t> </a:t>
            </a:r>
            <a:r>
              <a:rPr lang="en-GB" i="1" dirty="0"/>
              <a:t>raw data, </a:t>
            </a:r>
          </a:p>
          <a:p>
            <a:r>
              <a:rPr lang="en-GB" i="1" dirty="0"/>
              <a:t>(O1.3) leveraging and extracting constraint knowledge and automated quality improvement</a:t>
            </a:r>
            <a:r>
              <a:rPr lang="en-GB" dirty="0"/>
              <a:t> </a:t>
            </a:r>
            <a:r>
              <a:rPr lang="en-GB" i="1" dirty="0"/>
              <a:t>of KGs, and </a:t>
            </a:r>
          </a:p>
          <a:p>
            <a:r>
              <a:rPr lang="en-GB" i="1" dirty="0"/>
              <a:t>(O1.4) designing Visual Analytics methods for dynamic graphs to support collaborative</a:t>
            </a:r>
            <a:r>
              <a:rPr lang="en-GB" dirty="0"/>
              <a:t> </a:t>
            </a:r>
            <a:r>
              <a:rPr lang="en-GB" i="1" dirty="0"/>
              <a:t>exploration and curation of KGs</a:t>
            </a:r>
            <a:endParaRPr lang="en-GB" dirty="0"/>
          </a:p>
        </p:txBody>
      </p:sp>
      <p:sp>
        <p:nvSpPr>
          <p:cNvPr id="15" name="TextBox 14">
            <a:extLst>
              <a:ext uri="{FF2B5EF4-FFF2-40B4-BE49-F238E27FC236}">
                <a16:creationId xmlns:a16="http://schemas.microsoft.com/office/drawing/2014/main" id="{CD799A4E-4CB7-61F4-B1E1-BD9AAF92B065}"/>
              </a:ext>
            </a:extLst>
          </p:cNvPr>
          <p:cNvSpPr txBox="1"/>
          <p:nvPr/>
        </p:nvSpPr>
        <p:spPr>
          <a:xfrm>
            <a:off x="437099" y="4974074"/>
            <a:ext cx="11317802" cy="1169551"/>
          </a:xfrm>
          <a:prstGeom prst="rect">
            <a:avLst/>
          </a:prstGeom>
          <a:noFill/>
          <a:ln>
            <a:solidFill>
              <a:schemeClr val="accent1"/>
            </a:solidFill>
          </a:ln>
        </p:spPr>
        <p:txBody>
          <a:bodyPr wrap="square">
            <a:spAutoFit/>
          </a:bodyPr>
          <a:lstStyle/>
          <a:p>
            <a:r>
              <a:rPr lang="en-GB" b="1" i="1" dirty="0">
                <a:effectLst/>
                <a:latin typeface="Helvetica" pitchFamily="2" charset="0"/>
              </a:rPr>
              <a:t>RM1.2: </a:t>
            </a:r>
            <a:r>
              <a:rPr lang="en-GB" b="1" i="1" dirty="0"/>
              <a:t>Understanding and improving </a:t>
            </a:r>
            <a:r>
              <a:rPr lang="en-GB" b="1" i="1" u="sng" dirty="0"/>
              <a:t>learning on graph structures</a:t>
            </a:r>
            <a:endParaRPr lang="en-GB" b="1" i="1" dirty="0">
              <a:effectLst/>
              <a:latin typeface="Helvetica" pitchFamily="2" charset="0"/>
            </a:endParaRPr>
          </a:p>
          <a:p>
            <a:r>
              <a:rPr lang="en-GB" i="1" dirty="0"/>
              <a:t>(O2.1) […] exploiting symbolic methods and advanced tools</a:t>
            </a:r>
            <a:r>
              <a:rPr lang="en-GB" dirty="0"/>
              <a:t> </a:t>
            </a:r>
            <a:r>
              <a:rPr lang="en-GB" i="1" dirty="0"/>
              <a:t>from the theoretical analysis of deep neural networks and high-dimensional inference problems, and</a:t>
            </a:r>
            <a:endParaRPr lang="en-GB" dirty="0"/>
          </a:p>
          <a:p>
            <a:r>
              <a:rPr lang="en-GB" i="1" dirty="0"/>
              <a:t>(O2,2) […] identifying reasonable subgraph-abstractions and (semantic) modularizations</a:t>
            </a:r>
            <a:r>
              <a:rPr lang="en-GB" dirty="0"/>
              <a:t> </a:t>
            </a:r>
            <a:r>
              <a:rPr lang="en-GB" i="1" dirty="0"/>
              <a:t>of graphs to improve learning of GNNs under distribution shifts</a:t>
            </a:r>
            <a:endParaRPr lang="en-GB" dirty="0"/>
          </a:p>
        </p:txBody>
      </p:sp>
    </p:spTree>
    <p:extLst>
      <p:ext uri="{BB962C8B-B14F-4D97-AF65-F5344CB8AC3E}">
        <p14:creationId xmlns:p14="http://schemas.microsoft.com/office/powerpoint/2010/main" val="3360805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CE65-7E6D-CA1C-6CFE-83C5A4FD2F47}"/>
              </a:ext>
            </a:extLst>
          </p:cNvPr>
          <p:cNvSpPr>
            <a:spLocks noGrp="1"/>
          </p:cNvSpPr>
          <p:nvPr>
            <p:ph type="title"/>
          </p:nvPr>
        </p:nvSpPr>
        <p:spPr/>
        <p:txBody>
          <a:bodyPr>
            <a:normAutofit fontScale="90000"/>
          </a:bodyPr>
          <a:lstStyle/>
          <a:p>
            <a:r>
              <a:rPr lang="en-US" dirty="0"/>
              <a:t>Bigger Picture:</a:t>
            </a:r>
            <a:br>
              <a:rPr lang="en-US" dirty="0"/>
            </a:br>
            <a:r>
              <a:rPr lang="en-US" dirty="0"/>
              <a:t>overall BILAI RMs &amp; “Lighthouse” Proposals :</a:t>
            </a:r>
          </a:p>
        </p:txBody>
      </p:sp>
      <p:sp>
        <p:nvSpPr>
          <p:cNvPr id="3" name="Content Placeholder 2">
            <a:extLst>
              <a:ext uri="{FF2B5EF4-FFF2-40B4-BE49-F238E27FC236}">
                <a16:creationId xmlns:a16="http://schemas.microsoft.com/office/drawing/2014/main" id="{8F5C62CC-6CB6-6A6E-DBFC-0226EE44205D}"/>
              </a:ext>
            </a:extLst>
          </p:cNvPr>
          <p:cNvSpPr>
            <a:spLocks noGrp="1"/>
          </p:cNvSpPr>
          <p:nvPr>
            <p:ph idx="1"/>
          </p:nvPr>
        </p:nvSpPr>
        <p:spPr/>
        <p:txBody>
          <a:bodyPr/>
          <a:lstStyle/>
          <a:p>
            <a:pPr marL="571500" indent="-342900">
              <a:buFont typeface="Arial" panose="020B0604020202020204" pitchFamily="34" charset="0"/>
              <a:buChar char="•"/>
            </a:pPr>
            <a:r>
              <a:rPr lang="en-US" i="1" dirty="0"/>
              <a:t>“BILAI LLM”</a:t>
            </a:r>
          </a:p>
          <a:p>
            <a:pPr marL="571500" indent="-342900">
              <a:buFont typeface="Arial" panose="020B0604020202020204" pitchFamily="34" charset="0"/>
              <a:buChar char="•"/>
            </a:pPr>
            <a:r>
              <a:rPr lang="en-US" i="1" dirty="0"/>
              <a:t>“Agentic BILAI”</a:t>
            </a:r>
          </a:p>
          <a:p>
            <a:pPr marL="571500" indent="-342900">
              <a:buFont typeface="Arial" panose="020B0604020202020204" pitchFamily="34" charset="0"/>
              <a:buChar char="•"/>
            </a:pPr>
            <a:r>
              <a:rPr lang="en-US" i="1" dirty="0"/>
              <a:t>“BILAI Solver"</a:t>
            </a:r>
          </a:p>
          <a:p>
            <a:pPr marL="571500" indent="-342900">
              <a:buFont typeface="Arial" panose="020B0604020202020204" pitchFamily="34" charset="0"/>
              <a:buChar char="•"/>
            </a:pPr>
            <a:r>
              <a:rPr lang="en-US" i="1" dirty="0"/>
              <a:t>(“BILAI Knowledge Graph”?)</a:t>
            </a:r>
          </a:p>
          <a:p>
            <a:pPr marL="571500" indent="-342900">
              <a:buFont typeface="Arial" panose="020B0604020202020204" pitchFamily="34" charset="0"/>
              <a:buChar char="•"/>
            </a:pPr>
            <a:endParaRPr lang="en-US" i="1" dirty="0"/>
          </a:p>
        </p:txBody>
      </p:sp>
      <p:sp>
        <p:nvSpPr>
          <p:cNvPr id="4" name="Slide Number Placeholder 3">
            <a:extLst>
              <a:ext uri="{FF2B5EF4-FFF2-40B4-BE49-F238E27FC236}">
                <a16:creationId xmlns:a16="http://schemas.microsoft.com/office/drawing/2014/main" id="{9C52422E-15D3-CB97-73FA-7EF79BC87017}"/>
              </a:ext>
            </a:extLst>
          </p:cNvPr>
          <p:cNvSpPr>
            <a:spLocks noGrp="1"/>
          </p:cNvSpPr>
          <p:nvPr>
            <p:ph type="sldNum" sz="quarter" idx="12"/>
          </p:nvPr>
        </p:nvSpPr>
        <p:spPr/>
        <p:txBody>
          <a:bodyPr/>
          <a:lstStyle/>
          <a:p>
            <a:fld id="{ACAF58F7-3888-5247-9127-75A0C8C8E184}" type="slidenum">
              <a:rPr lang="en-AT" smtClean="0"/>
              <a:t>4</a:t>
            </a:fld>
            <a:endParaRPr lang="en-AT"/>
          </a:p>
        </p:txBody>
      </p:sp>
      <p:pic>
        <p:nvPicPr>
          <p:cNvPr id="5" name="Picture 4">
            <a:extLst>
              <a:ext uri="{FF2B5EF4-FFF2-40B4-BE49-F238E27FC236}">
                <a16:creationId xmlns:a16="http://schemas.microsoft.com/office/drawing/2014/main" id="{9C5CE1C0-785D-4B0A-FDBB-9944A0E765FA}"/>
              </a:ext>
            </a:extLst>
          </p:cNvPr>
          <p:cNvPicPr>
            <a:picLocks noChangeAspect="1"/>
          </p:cNvPicPr>
          <p:nvPr/>
        </p:nvPicPr>
        <p:blipFill>
          <a:blip r:embed="rId2"/>
          <a:stretch>
            <a:fillRect/>
          </a:stretch>
        </p:blipFill>
        <p:spPr>
          <a:xfrm>
            <a:off x="1470612" y="3861356"/>
            <a:ext cx="10721388" cy="2891161"/>
          </a:xfrm>
          <a:prstGeom prst="rect">
            <a:avLst/>
          </a:prstGeom>
        </p:spPr>
      </p:pic>
    </p:spTree>
    <p:extLst>
      <p:ext uri="{BB962C8B-B14F-4D97-AF65-F5344CB8AC3E}">
        <p14:creationId xmlns:p14="http://schemas.microsoft.com/office/powerpoint/2010/main" val="17255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E99D-672C-E62B-6AEF-1EE9C9176093}"/>
              </a:ext>
            </a:extLst>
          </p:cNvPr>
          <p:cNvSpPr>
            <a:spLocks noGrp="1"/>
          </p:cNvSpPr>
          <p:nvPr>
            <p:ph type="title"/>
          </p:nvPr>
        </p:nvSpPr>
        <p:spPr>
          <a:xfrm>
            <a:off x="826707" y="330944"/>
            <a:ext cx="11051059" cy="985782"/>
          </a:xfrm>
        </p:spPr>
        <p:txBody>
          <a:bodyPr/>
          <a:lstStyle/>
          <a:p>
            <a:r>
              <a:rPr lang="en-AT" dirty="0"/>
              <a:t>What’s next? </a:t>
            </a:r>
          </a:p>
        </p:txBody>
      </p:sp>
      <p:sp>
        <p:nvSpPr>
          <p:cNvPr id="3" name="Content Placeholder 2">
            <a:extLst>
              <a:ext uri="{FF2B5EF4-FFF2-40B4-BE49-F238E27FC236}">
                <a16:creationId xmlns:a16="http://schemas.microsoft.com/office/drawing/2014/main" id="{2D794487-E783-A964-0051-ED22BCAB5A06}"/>
              </a:ext>
            </a:extLst>
          </p:cNvPr>
          <p:cNvSpPr>
            <a:spLocks noGrp="1"/>
          </p:cNvSpPr>
          <p:nvPr>
            <p:ph idx="1"/>
          </p:nvPr>
        </p:nvSpPr>
        <p:spPr>
          <a:xfrm>
            <a:off x="231648" y="1401914"/>
            <a:ext cx="10515600" cy="4351338"/>
          </a:xfrm>
        </p:spPr>
        <p:txBody>
          <a:bodyPr/>
          <a:lstStyle/>
          <a:p>
            <a:r>
              <a:rPr lang="en-AT" b="1" dirty="0"/>
              <a:t>Ingredient 1</a:t>
            </a:r>
            <a:r>
              <a:rPr lang="en-AT" dirty="0"/>
              <a:t>: We have a pretty good understanding of Engineering </a:t>
            </a:r>
            <a:r>
              <a:rPr lang="en-AT" b="1" dirty="0"/>
              <a:t>Neuro-Symbolic Systems…</a:t>
            </a:r>
          </a:p>
        </p:txBody>
      </p:sp>
      <p:pic>
        <p:nvPicPr>
          <p:cNvPr id="8" name="Google Shape;215;p4" descr="A picture containing text, screenshot, circle, diagram&#10;&#10;Description automatically generated">
            <a:extLst>
              <a:ext uri="{FF2B5EF4-FFF2-40B4-BE49-F238E27FC236}">
                <a16:creationId xmlns:a16="http://schemas.microsoft.com/office/drawing/2014/main" id="{3E0E4695-EF7C-F19D-4F56-49D14338F462}"/>
              </a:ext>
            </a:extLst>
          </p:cNvPr>
          <p:cNvPicPr preferRelativeResize="0"/>
          <p:nvPr/>
        </p:nvPicPr>
        <p:blipFill rotWithShape="1">
          <a:blip r:embed="rId2">
            <a:alphaModFix/>
          </a:blip>
          <a:srcRect/>
          <a:stretch/>
        </p:blipFill>
        <p:spPr>
          <a:xfrm>
            <a:off x="1415945" y="2264137"/>
            <a:ext cx="9872582" cy="4593863"/>
          </a:xfrm>
          <a:prstGeom prst="rect">
            <a:avLst/>
          </a:prstGeom>
          <a:noFill/>
          <a:ln>
            <a:noFill/>
          </a:ln>
        </p:spPr>
      </p:pic>
      <p:pic>
        <p:nvPicPr>
          <p:cNvPr id="9" name="Google Shape;216;p4" descr="sabou">
            <a:extLst>
              <a:ext uri="{FF2B5EF4-FFF2-40B4-BE49-F238E27FC236}">
                <a16:creationId xmlns:a16="http://schemas.microsoft.com/office/drawing/2014/main" id="{F6E02B0E-1D87-E881-E655-86E4D0AE0EE8}"/>
              </a:ext>
            </a:extLst>
          </p:cNvPr>
          <p:cNvPicPr preferRelativeResize="0"/>
          <p:nvPr/>
        </p:nvPicPr>
        <p:blipFill rotWithShape="1">
          <a:blip r:embed="rId3">
            <a:alphaModFix/>
          </a:blip>
          <a:srcRect/>
          <a:stretch/>
        </p:blipFill>
        <p:spPr>
          <a:xfrm>
            <a:off x="10648162" y="245755"/>
            <a:ext cx="1312190" cy="1865376"/>
          </a:xfrm>
          <a:prstGeom prst="rect">
            <a:avLst/>
          </a:prstGeom>
          <a:noFill/>
          <a:ln>
            <a:noFill/>
          </a:ln>
        </p:spPr>
      </p:pic>
      <p:grpSp>
        <p:nvGrpSpPr>
          <p:cNvPr id="10" name="Google Shape;195;p3">
            <a:extLst>
              <a:ext uri="{FF2B5EF4-FFF2-40B4-BE49-F238E27FC236}">
                <a16:creationId xmlns:a16="http://schemas.microsoft.com/office/drawing/2014/main" id="{EAC906F2-4EB0-7B39-1801-CF0267D37E54}"/>
              </a:ext>
            </a:extLst>
          </p:cNvPr>
          <p:cNvGrpSpPr/>
          <p:nvPr/>
        </p:nvGrpSpPr>
        <p:grpSpPr>
          <a:xfrm>
            <a:off x="4776462" y="625337"/>
            <a:ext cx="4587076" cy="664749"/>
            <a:chOff x="3678626" y="2056514"/>
            <a:chExt cx="3064580" cy="553957"/>
          </a:xfrm>
        </p:grpSpPr>
        <p:sp>
          <p:nvSpPr>
            <p:cNvPr id="11" name="Google Shape;196;p3">
              <a:extLst>
                <a:ext uri="{FF2B5EF4-FFF2-40B4-BE49-F238E27FC236}">
                  <a16:creationId xmlns:a16="http://schemas.microsoft.com/office/drawing/2014/main" id="{1B425540-2123-AF57-694D-5356EEB7B261}"/>
                </a:ext>
              </a:extLst>
            </p:cNvPr>
            <p:cNvSpPr txBox="1"/>
            <p:nvPr/>
          </p:nvSpPr>
          <p:spPr>
            <a:xfrm>
              <a:off x="3727968" y="2056514"/>
              <a:ext cx="3015238" cy="553957"/>
            </a:xfrm>
            <a:prstGeom prst="rect">
              <a:avLst/>
            </a:prstGeom>
            <a:solidFill>
              <a:srgbClr val="BFBFBF"/>
            </a:solidFill>
            <a:ln>
              <a:noFill/>
            </a:ln>
          </p:spPr>
          <p:txBody>
            <a:bodyPr spcFirstLastPara="1" wrap="square" lIns="109710" tIns="54840" rIns="109710" bIns="54840" anchor="t" anchorCtr="0">
              <a:spAutoFit/>
            </a:bodyPr>
            <a:lstStyle/>
            <a:p>
              <a:pPr algn="r"/>
              <a:r>
                <a:rPr lang="de-AT" sz="2160" dirty="0" err="1">
                  <a:solidFill>
                    <a:schemeClr val="dk1"/>
                  </a:solidFill>
                  <a:latin typeface="Verdana"/>
                  <a:ea typeface="Verdana"/>
                  <a:cs typeface="Verdana"/>
                  <a:sym typeface="Verdana"/>
                </a:rPr>
                <a:t>Neurosymbolic</a:t>
              </a:r>
              <a:r>
                <a:rPr lang="de-AT" sz="2160" dirty="0">
                  <a:solidFill>
                    <a:schemeClr val="dk1"/>
                  </a:solidFill>
                  <a:latin typeface="Verdana"/>
                  <a:ea typeface="Verdana"/>
                  <a:cs typeface="Verdana"/>
                  <a:sym typeface="Verdana"/>
                </a:rPr>
                <a:t> AI Systems</a:t>
              </a:r>
              <a:endParaRPr sz="2400" dirty="0"/>
            </a:p>
            <a:p>
              <a:pPr algn="r"/>
              <a:r>
                <a:rPr lang="en-US" sz="1440" dirty="0">
                  <a:solidFill>
                    <a:schemeClr val="dk1"/>
                  </a:solidFill>
                  <a:latin typeface="Verdana"/>
                  <a:ea typeface="Verdana"/>
                  <a:cs typeface="Verdana"/>
                  <a:sym typeface="Verdana"/>
                </a:rPr>
                <a:t>Prof. Marta </a:t>
              </a:r>
              <a:r>
                <a:rPr lang="en-US" sz="1440" dirty="0" err="1">
                  <a:solidFill>
                    <a:schemeClr val="dk1"/>
                  </a:solidFill>
                  <a:latin typeface="Verdana"/>
                  <a:ea typeface="Verdana"/>
                  <a:cs typeface="Verdana"/>
                  <a:sym typeface="Verdana"/>
                </a:rPr>
                <a:t>Sabou</a:t>
              </a:r>
              <a:endParaRPr sz="1440" dirty="0">
                <a:solidFill>
                  <a:schemeClr val="dk1"/>
                </a:solidFill>
                <a:latin typeface="Verdana"/>
                <a:ea typeface="Verdana"/>
                <a:cs typeface="Verdana"/>
                <a:sym typeface="Verdana"/>
              </a:endParaRPr>
            </a:p>
          </p:txBody>
        </p:sp>
        <p:sp>
          <p:nvSpPr>
            <p:cNvPr id="12" name="Google Shape;197;p3" descr="Robot">
              <a:extLst>
                <a:ext uri="{FF2B5EF4-FFF2-40B4-BE49-F238E27FC236}">
                  <a16:creationId xmlns:a16="http://schemas.microsoft.com/office/drawing/2014/main" id="{60DDD608-DC45-1C05-D410-51EB2E1FA6C5}"/>
                </a:ext>
              </a:extLst>
            </p:cNvPr>
            <p:cNvSpPr/>
            <p:nvPr/>
          </p:nvSpPr>
          <p:spPr>
            <a:xfrm>
              <a:off x="3678626" y="2056514"/>
              <a:ext cx="501823" cy="419296"/>
            </a:xfrm>
            <a:prstGeom prst="rect">
              <a:avLst/>
            </a:prstGeom>
            <a:blipFill rotWithShape="1">
              <a:blip r:embed="rId4">
                <a:alphaModFix/>
              </a:blip>
              <a:stretch>
                <a:fillRect/>
              </a:stretch>
            </a:blipFill>
            <a:ln>
              <a:noFill/>
            </a:ln>
          </p:spPr>
          <p:txBody>
            <a:bodyPr spcFirstLastPara="1" wrap="square" lIns="109710" tIns="54840" rIns="109710" bIns="54840" anchor="t" anchorCtr="0">
              <a:noAutofit/>
            </a:bodyPr>
            <a:lstStyle/>
            <a:p>
              <a:endParaRPr sz="2160" dirty="0">
                <a:solidFill>
                  <a:schemeClr val="lt1"/>
                </a:solidFill>
                <a:latin typeface="Verdana"/>
                <a:ea typeface="Verdana"/>
                <a:cs typeface="Verdana"/>
                <a:sym typeface="Verdana"/>
              </a:endParaRPr>
            </a:p>
          </p:txBody>
        </p:sp>
      </p:grpSp>
      <p:sp>
        <p:nvSpPr>
          <p:cNvPr id="7" name="Google Shape;213;p4">
            <a:extLst>
              <a:ext uri="{FF2B5EF4-FFF2-40B4-BE49-F238E27FC236}">
                <a16:creationId xmlns:a16="http://schemas.microsoft.com/office/drawing/2014/main" id="{640B8F28-327E-CB37-92AC-B82415D14C6D}"/>
              </a:ext>
            </a:extLst>
          </p:cNvPr>
          <p:cNvSpPr txBox="1"/>
          <p:nvPr/>
        </p:nvSpPr>
        <p:spPr>
          <a:xfrm>
            <a:off x="479361" y="5678714"/>
            <a:ext cx="11233277" cy="553949"/>
          </a:xfrm>
          <a:prstGeom prst="rect">
            <a:avLst/>
          </a:prstGeom>
          <a:solidFill>
            <a:schemeClr val="bg1"/>
          </a:solidFill>
          <a:ln>
            <a:solidFill>
              <a:schemeClr val="bg2"/>
            </a:solidFill>
          </a:ln>
        </p:spPr>
        <p:txBody>
          <a:bodyPr spcFirstLastPara="1" wrap="square" lIns="109710" tIns="54840" rIns="109710" bIns="54840" anchor="t" anchorCtr="0">
            <a:spAutoFit/>
          </a:bodyPr>
          <a:lstStyle/>
          <a:p>
            <a:r>
              <a:rPr lang="de-AT" sz="1440" i="1" dirty="0">
                <a:solidFill>
                  <a:srgbClr val="000000"/>
                </a:solidFill>
                <a:latin typeface="Arial"/>
                <a:ea typeface="Arial"/>
                <a:cs typeface="Arial"/>
                <a:sym typeface="Arial"/>
              </a:rPr>
              <a:t>A. Breit, L. Waltersdorfer, F.J. </a:t>
            </a:r>
            <a:r>
              <a:rPr lang="de-AT" sz="1440" i="1" dirty="0" err="1">
                <a:solidFill>
                  <a:srgbClr val="000000"/>
                </a:solidFill>
                <a:latin typeface="Arial"/>
                <a:ea typeface="Arial"/>
                <a:cs typeface="Arial"/>
                <a:sym typeface="Arial"/>
              </a:rPr>
              <a:t>Ekaputra</a:t>
            </a:r>
            <a:r>
              <a:rPr lang="de-AT" sz="1440" i="1" dirty="0">
                <a:solidFill>
                  <a:srgbClr val="000000"/>
                </a:solidFill>
                <a:latin typeface="Arial"/>
                <a:ea typeface="Arial"/>
                <a:cs typeface="Arial"/>
                <a:sym typeface="Arial"/>
              </a:rPr>
              <a:t>, M. Sabou, A. </a:t>
            </a:r>
            <a:r>
              <a:rPr lang="de-AT" sz="1440" i="1" dirty="0" err="1">
                <a:solidFill>
                  <a:srgbClr val="000000"/>
                </a:solidFill>
                <a:latin typeface="Arial"/>
                <a:ea typeface="Arial"/>
                <a:cs typeface="Arial"/>
                <a:sym typeface="Arial"/>
              </a:rPr>
              <a:t>Ekelhart</a:t>
            </a:r>
            <a:r>
              <a:rPr lang="de-AT" sz="1440" i="1" dirty="0">
                <a:solidFill>
                  <a:srgbClr val="000000"/>
                </a:solidFill>
                <a:latin typeface="Arial"/>
                <a:ea typeface="Arial"/>
                <a:cs typeface="Arial"/>
                <a:sym typeface="Arial"/>
              </a:rPr>
              <a:t>, A. </a:t>
            </a:r>
            <a:r>
              <a:rPr lang="de-AT" sz="1440" i="1" dirty="0" err="1">
                <a:solidFill>
                  <a:srgbClr val="000000"/>
                </a:solidFill>
                <a:latin typeface="Arial"/>
                <a:ea typeface="Arial"/>
                <a:cs typeface="Arial"/>
                <a:sym typeface="Arial"/>
              </a:rPr>
              <a:t>Iana</a:t>
            </a:r>
            <a:r>
              <a:rPr lang="de-AT" sz="1440" i="1" dirty="0">
                <a:solidFill>
                  <a:srgbClr val="000000"/>
                </a:solidFill>
                <a:latin typeface="Arial"/>
                <a:ea typeface="Arial"/>
                <a:cs typeface="Arial"/>
                <a:sym typeface="Arial"/>
              </a:rPr>
              <a:t>, H. </a:t>
            </a:r>
            <a:r>
              <a:rPr lang="de-AT" sz="1440" i="1" dirty="0" err="1">
                <a:solidFill>
                  <a:srgbClr val="000000"/>
                </a:solidFill>
                <a:latin typeface="Arial"/>
                <a:ea typeface="Arial"/>
                <a:cs typeface="Arial"/>
                <a:sym typeface="Arial"/>
              </a:rPr>
              <a:t>Paulheim</a:t>
            </a:r>
            <a:r>
              <a:rPr lang="de-AT" sz="1440" i="1" dirty="0">
                <a:solidFill>
                  <a:srgbClr val="000000"/>
                </a:solidFill>
                <a:latin typeface="Arial"/>
                <a:ea typeface="Arial"/>
                <a:cs typeface="Arial"/>
                <a:sym typeface="Arial"/>
              </a:rPr>
              <a:t>, J. </a:t>
            </a:r>
            <a:r>
              <a:rPr lang="de-AT" sz="1440" i="1" dirty="0" err="1">
                <a:solidFill>
                  <a:srgbClr val="000000"/>
                </a:solidFill>
                <a:latin typeface="Arial"/>
                <a:ea typeface="Arial"/>
                <a:cs typeface="Arial"/>
                <a:sym typeface="Arial"/>
              </a:rPr>
              <a:t>Portisch</a:t>
            </a:r>
            <a:r>
              <a:rPr lang="de-AT" sz="1440" i="1" dirty="0">
                <a:solidFill>
                  <a:srgbClr val="000000"/>
                </a:solidFill>
                <a:latin typeface="Arial"/>
                <a:ea typeface="Arial"/>
                <a:cs typeface="Arial"/>
                <a:sym typeface="Arial"/>
              </a:rPr>
              <a:t>, A. </a:t>
            </a:r>
            <a:r>
              <a:rPr lang="de-AT" sz="1440" i="1" dirty="0" err="1">
                <a:solidFill>
                  <a:srgbClr val="000000"/>
                </a:solidFill>
                <a:latin typeface="Arial"/>
                <a:ea typeface="Arial"/>
                <a:cs typeface="Arial"/>
                <a:sym typeface="Arial"/>
              </a:rPr>
              <a:t>Revenko</a:t>
            </a:r>
            <a:r>
              <a:rPr lang="de-AT" sz="1440" i="1" dirty="0">
                <a:solidFill>
                  <a:srgbClr val="000000"/>
                </a:solidFill>
                <a:latin typeface="Arial"/>
                <a:ea typeface="Arial"/>
                <a:cs typeface="Arial"/>
                <a:sym typeface="Arial"/>
              </a:rPr>
              <a:t>, A. </a:t>
            </a:r>
            <a:r>
              <a:rPr lang="de-AT" sz="1440" i="1" dirty="0" err="1">
                <a:solidFill>
                  <a:srgbClr val="000000"/>
                </a:solidFill>
                <a:latin typeface="Arial"/>
                <a:ea typeface="Arial"/>
                <a:cs typeface="Arial"/>
                <a:sym typeface="Arial"/>
              </a:rPr>
              <a:t>ten</a:t>
            </a:r>
            <a:r>
              <a:rPr lang="de-AT" sz="1440" i="1" dirty="0">
                <a:solidFill>
                  <a:srgbClr val="000000"/>
                </a:solidFill>
                <a:latin typeface="Arial"/>
                <a:ea typeface="Arial"/>
                <a:cs typeface="Arial"/>
                <a:sym typeface="Arial"/>
              </a:rPr>
              <a:t> </a:t>
            </a:r>
            <a:r>
              <a:rPr lang="de-AT" sz="1440" i="1" dirty="0" err="1">
                <a:solidFill>
                  <a:srgbClr val="000000"/>
                </a:solidFill>
                <a:latin typeface="Arial"/>
                <a:ea typeface="Arial"/>
                <a:cs typeface="Arial"/>
                <a:sym typeface="Arial"/>
              </a:rPr>
              <a:t>Teije</a:t>
            </a:r>
            <a:r>
              <a:rPr lang="de-AT" sz="1440" i="1" dirty="0">
                <a:solidFill>
                  <a:srgbClr val="000000"/>
                </a:solidFill>
                <a:latin typeface="Arial"/>
                <a:ea typeface="Arial"/>
                <a:cs typeface="Arial"/>
                <a:sym typeface="Arial"/>
              </a:rPr>
              <a:t>, and F. van </a:t>
            </a:r>
            <a:r>
              <a:rPr lang="de-AT" sz="1440" i="1" dirty="0" err="1">
                <a:solidFill>
                  <a:srgbClr val="000000"/>
                </a:solidFill>
                <a:latin typeface="Arial"/>
                <a:ea typeface="Arial"/>
                <a:cs typeface="Arial"/>
                <a:sym typeface="Arial"/>
              </a:rPr>
              <a:t>Harmelen</a:t>
            </a:r>
            <a:r>
              <a:rPr lang="de-AT" sz="1440" i="1" dirty="0">
                <a:solidFill>
                  <a:srgbClr val="000000"/>
                </a:solidFill>
                <a:latin typeface="Arial"/>
                <a:ea typeface="Arial"/>
                <a:cs typeface="Arial"/>
                <a:sym typeface="Arial"/>
              </a:rPr>
              <a:t>. 2023. </a:t>
            </a:r>
            <a:r>
              <a:rPr lang="de-AT" sz="1440" i="1" dirty="0" err="1">
                <a:solidFill>
                  <a:srgbClr val="000000"/>
                </a:solidFill>
                <a:latin typeface="Arial"/>
                <a:ea typeface="Arial"/>
                <a:cs typeface="Arial"/>
                <a:sym typeface="Arial"/>
              </a:rPr>
              <a:t>Combining</a:t>
            </a:r>
            <a:r>
              <a:rPr lang="de-AT" sz="1440" i="1" dirty="0">
                <a:solidFill>
                  <a:srgbClr val="000000"/>
                </a:solidFill>
                <a:latin typeface="Arial"/>
                <a:ea typeface="Arial"/>
                <a:cs typeface="Arial"/>
                <a:sym typeface="Arial"/>
              </a:rPr>
              <a:t> </a:t>
            </a:r>
            <a:r>
              <a:rPr lang="de-AT" sz="1440" i="1" dirty="0" err="1">
                <a:solidFill>
                  <a:srgbClr val="000000"/>
                </a:solidFill>
                <a:latin typeface="Arial"/>
                <a:ea typeface="Arial"/>
                <a:cs typeface="Arial"/>
                <a:sym typeface="Arial"/>
              </a:rPr>
              <a:t>Machine</a:t>
            </a:r>
            <a:r>
              <a:rPr lang="de-AT" sz="1440" i="1" dirty="0">
                <a:solidFill>
                  <a:srgbClr val="000000"/>
                </a:solidFill>
                <a:latin typeface="Arial"/>
                <a:ea typeface="Arial"/>
                <a:cs typeface="Arial"/>
                <a:sym typeface="Arial"/>
              </a:rPr>
              <a:t> Learning and </a:t>
            </a:r>
            <a:r>
              <a:rPr lang="de-AT" sz="1440" i="1" dirty="0" err="1">
                <a:solidFill>
                  <a:srgbClr val="000000"/>
                </a:solidFill>
                <a:latin typeface="Arial"/>
                <a:ea typeface="Arial"/>
                <a:cs typeface="Arial"/>
                <a:sym typeface="Arial"/>
              </a:rPr>
              <a:t>Semantic</a:t>
            </a:r>
            <a:r>
              <a:rPr lang="de-AT" sz="1440" i="1" dirty="0">
                <a:solidFill>
                  <a:srgbClr val="000000"/>
                </a:solidFill>
                <a:latin typeface="Arial"/>
                <a:ea typeface="Arial"/>
                <a:cs typeface="Arial"/>
                <a:sym typeface="Arial"/>
              </a:rPr>
              <a:t> Web: A </a:t>
            </a:r>
            <a:r>
              <a:rPr lang="de-AT" sz="1440" i="1" dirty="0" err="1">
                <a:solidFill>
                  <a:srgbClr val="000000"/>
                </a:solidFill>
                <a:latin typeface="Arial"/>
                <a:ea typeface="Arial"/>
                <a:cs typeface="Arial"/>
                <a:sym typeface="Arial"/>
              </a:rPr>
              <a:t>Systematic</a:t>
            </a:r>
            <a:r>
              <a:rPr lang="de-AT" sz="1440" i="1" dirty="0">
                <a:solidFill>
                  <a:srgbClr val="000000"/>
                </a:solidFill>
                <a:latin typeface="Arial"/>
                <a:ea typeface="Arial"/>
                <a:cs typeface="Arial"/>
                <a:sym typeface="Arial"/>
              </a:rPr>
              <a:t> Mapping Study. ACM Computing Survey. March 2023.</a:t>
            </a:r>
            <a:endParaRPr sz="1440" dirty="0">
              <a:solidFill>
                <a:schemeClr val="dk1"/>
              </a:solidFill>
              <a:latin typeface="Verdana"/>
              <a:ea typeface="Verdana"/>
              <a:cs typeface="Verdana"/>
              <a:sym typeface="Verdana"/>
            </a:endParaRPr>
          </a:p>
        </p:txBody>
      </p:sp>
      <p:sp>
        <p:nvSpPr>
          <p:cNvPr id="4" name="Speech Bubble: Rectangle with Corners Rounded 3">
            <a:extLst>
              <a:ext uri="{FF2B5EF4-FFF2-40B4-BE49-F238E27FC236}">
                <a16:creationId xmlns:a16="http://schemas.microsoft.com/office/drawing/2014/main" id="{31E8EB54-2FDA-799D-43C1-6F36A138E99D}"/>
              </a:ext>
            </a:extLst>
          </p:cNvPr>
          <p:cNvSpPr/>
          <p:nvPr/>
        </p:nvSpPr>
        <p:spPr>
          <a:xfrm>
            <a:off x="787914" y="4024922"/>
            <a:ext cx="9862385" cy="141908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384147"/>
                </a:solidFill>
                <a:latin typeface="Arial"/>
                <a:ea typeface="Arial"/>
                <a:cs typeface="Arial"/>
              </a:rPr>
              <a:t>Ongoing extension: </a:t>
            </a:r>
            <a:r>
              <a:rPr lang="en-US" sz="2200" dirty="0">
                <a:solidFill>
                  <a:srgbClr val="384147"/>
                </a:solidFill>
                <a:latin typeface="Arial"/>
                <a:ea typeface="Arial"/>
                <a:cs typeface="Arial"/>
              </a:rPr>
              <a:t>work on </a:t>
            </a:r>
            <a:r>
              <a:rPr lang="en-US" sz="2200" i="1" dirty="0">
                <a:solidFill>
                  <a:srgbClr val="384147"/>
                </a:solidFill>
                <a:latin typeface="Arial"/>
                <a:ea typeface="Arial"/>
                <a:cs typeface="Arial"/>
              </a:rPr>
              <a:t>Systematic</a:t>
            </a:r>
            <a:r>
              <a:rPr lang="en-US" sz="2200" b="0" i="1" u="none" strike="noStrike" baseline="0" dirty="0">
                <a:solidFill>
                  <a:srgbClr val="384147"/>
                </a:solidFill>
                <a:latin typeface="Arial"/>
                <a:ea typeface="Arial"/>
                <a:cs typeface="Arial"/>
              </a:rPr>
              <a:t> understanding of neuro-symbolic knowledge engineering </a:t>
            </a:r>
            <a:r>
              <a:rPr lang="en-US" sz="2200" b="0" i="0" u="none" strike="noStrike" baseline="0" dirty="0">
                <a:solidFill>
                  <a:srgbClr val="384147"/>
                </a:solidFill>
                <a:latin typeface="Arial"/>
                <a:ea typeface="Arial"/>
                <a:cs typeface="Arial"/>
              </a:rPr>
              <a:t>(Fajar </a:t>
            </a:r>
            <a:r>
              <a:rPr lang="en-US" sz="2200" b="0" i="0" u="none" strike="noStrike" baseline="0" dirty="0" err="1">
                <a:solidFill>
                  <a:srgbClr val="384147"/>
                </a:solidFill>
                <a:latin typeface="Arial"/>
                <a:ea typeface="Arial"/>
                <a:cs typeface="Arial"/>
              </a:rPr>
              <a:t>Ekaputra</a:t>
            </a:r>
            <a:r>
              <a:rPr lang="en-US" sz="2200" dirty="0">
                <a:solidFill>
                  <a:srgbClr val="384147"/>
                </a:solidFill>
                <a:latin typeface="Arial"/>
                <a:ea typeface="Arial"/>
                <a:cs typeface="Arial"/>
              </a:rPr>
              <a:t>)</a:t>
            </a:r>
            <a:r>
              <a:rPr lang="en-US" sz="2200" b="0" i="0" dirty="0">
                <a:solidFill>
                  <a:srgbClr val="000000"/>
                </a:solidFill>
                <a:latin typeface="Arial"/>
                <a:ea typeface="Arial"/>
                <a:cs typeface="Arial"/>
              </a:rPr>
              <a:t>​</a:t>
            </a:r>
            <a:endParaRPr lang="en-US">
              <a:cs typeface="Arial"/>
            </a:endParaRPr>
          </a:p>
        </p:txBody>
      </p:sp>
    </p:spTree>
    <p:extLst>
      <p:ext uri="{BB962C8B-B14F-4D97-AF65-F5344CB8AC3E}">
        <p14:creationId xmlns:p14="http://schemas.microsoft.com/office/powerpoint/2010/main" val="226737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0C58-E185-1BEF-D34E-690E4F245B23}"/>
              </a:ext>
            </a:extLst>
          </p:cNvPr>
          <p:cNvSpPr>
            <a:spLocks noGrp="1"/>
          </p:cNvSpPr>
          <p:nvPr>
            <p:ph type="title"/>
          </p:nvPr>
        </p:nvSpPr>
        <p:spPr/>
        <p:txBody>
          <a:bodyPr/>
          <a:lstStyle/>
          <a:p>
            <a:r>
              <a:rPr lang="en-US" dirty="0"/>
              <a:t>Marta Sabou (WUW)</a:t>
            </a:r>
          </a:p>
        </p:txBody>
      </p:sp>
      <p:sp>
        <p:nvSpPr>
          <p:cNvPr id="3" name="Content Placeholder 2">
            <a:extLst>
              <a:ext uri="{FF2B5EF4-FFF2-40B4-BE49-F238E27FC236}">
                <a16:creationId xmlns:a16="http://schemas.microsoft.com/office/drawing/2014/main" id="{5C3AA2C6-24F8-FECE-043B-623621EB547F}"/>
              </a:ext>
            </a:extLst>
          </p:cNvPr>
          <p:cNvSpPr>
            <a:spLocks noGrp="1"/>
          </p:cNvSpPr>
          <p:nvPr>
            <p:ph idx="1"/>
          </p:nvPr>
        </p:nvSpPr>
        <p:spPr>
          <a:xfrm>
            <a:off x="-2540" y="1544672"/>
            <a:ext cx="10480040" cy="4649502"/>
          </a:xfrm>
        </p:spPr>
        <p:txBody>
          <a:bodyPr>
            <a:normAutofit fontScale="92500" lnSpcReduction="10000"/>
          </a:bodyPr>
          <a:lstStyle/>
          <a:p>
            <a:pPr marL="571500" indent="-342900">
              <a:buFont typeface="Arial" panose="020B0604020202020204" pitchFamily="34" charset="0"/>
              <a:buChar char="•"/>
            </a:pPr>
            <a:r>
              <a:rPr lang="en-US" b="1" dirty="0">
                <a:sym typeface="Wingdings" pitchFamily="2" charset="2"/>
              </a:rPr>
              <a:t> RM5</a:t>
            </a:r>
            <a:r>
              <a:rPr lang="en-US" dirty="0">
                <a:sym typeface="Wingdings" pitchFamily="2" charset="2"/>
              </a:rPr>
              <a:t> </a:t>
            </a:r>
            <a:r>
              <a:rPr lang="en-US" dirty="0"/>
              <a:t>Collaboration with Lukas Kook on </a:t>
            </a:r>
          </a:p>
          <a:p>
            <a:pPr marL="1028700" lvl="1" indent="-342900">
              <a:buFont typeface="Arial" panose="020B0604020202020204" pitchFamily="34" charset="0"/>
              <a:buChar char="•"/>
            </a:pPr>
            <a:r>
              <a:rPr lang="en-US" dirty="0"/>
              <a:t>(1) acquiring causal knowledge through the combination of neural/statistical models; and </a:t>
            </a:r>
          </a:p>
          <a:p>
            <a:pPr marL="1028700" lvl="1" indent="-342900">
              <a:buFont typeface="Arial" panose="020B0604020202020204" pitchFamily="34" charset="0"/>
              <a:buChar char="•"/>
            </a:pPr>
            <a:r>
              <a:rPr lang="en-US" dirty="0"/>
              <a:t>(2) using symbolic formalism to represent, </a:t>
            </a:r>
            <a:r>
              <a:rPr lang="en-US" dirty="0" err="1"/>
              <a:t>synthesise</a:t>
            </a:r>
            <a:r>
              <a:rPr lang="en-US" dirty="0"/>
              <a:t> and </a:t>
            </a:r>
            <a:r>
              <a:rPr lang="en-US" dirty="0" err="1"/>
              <a:t>analyse</a:t>
            </a:r>
            <a:r>
              <a:rPr lang="en-US" dirty="0"/>
              <a:t> causal knowledge derived by different causal learning methods. </a:t>
            </a:r>
          </a:p>
          <a:p>
            <a:pPr marL="571500" indent="-342900">
              <a:buFont typeface="Arial" panose="020B0604020202020204" pitchFamily="34" charset="0"/>
              <a:buChar char="•"/>
            </a:pPr>
            <a:r>
              <a:rPr lang="en-US" b="1" dirty="0">
                <a:sym typeface="Wingdings" pitchFamily="2" charset="2"/>
              </a:rPr>
              <a:t> </a:t>
            </a:r>
            <a:r>
              <a:rPr lang="en-US" b="1" dirty="0"/>
              <a:t>RM8 </a:t>
            </a:r>
            <a:r>
              <a:rPr lang="en-US" dirty="0"/>
              <a:t>KG-embedding based knowledge infusion methods into use cases from marketing with Niels </a:t>
            </a:r>
            <a:r>
              <a:rPr lang="en-US" dirty="0" err="1"/>
              <a:t>Wlömert</a:t>
            </a:r>
            <a:r>
              <a:rPr lang="en-US"/>
              <a:t> and his colleagues (early stage</a:t>
            </a:r>
            <a:r>
              <a:rPr lang="en-US" dirty="0"/>
              <a:t>);</a:t>
            </a:r>
          </a:p>
          <a:p>
            <a:pPr marL="571500" indent="-342900">
              <a:buFont typeface="Arial" panose="020B0604020202020204" pitchFamily="34" charset="0"/>
              <a:buChar char="•"/>
            </a:pPr>
            <a:endParaRPr lang="en-US" dirty="0"/>
          </a:p>
          <a:p>
            <a:pPr marL="571500" indent="-342900">
              <a:buFont typeface="Arial" panose="020B0604020202020204" pitchFamily="34" charset="0"/>
              <a:buChar char="•"/>
            </a:pPr>
            <a:r>
              <a:rPr lang="en-US" dirty="0"/>
              <a:t>“</a:t>
            </a:r>
            <a:r>
              <a:rPr lang="en-US" b="1" i="1" dirty="0"/>
              <a:t>DORSET</a:t>
            </a:r>
            <a:r>
              <a:rPr lang="en-US" dirty="0"/>
              <a:t>” new WWTF project with Emanuel Sallinger &amp; Katja Hose (TUW): </a:t>
            </a:r>
          </a:p>
          <a:p>
            <a:pPr marL="1028700" lvl="1" indent="-342900">
              <a:buFont typeface="Arial" panose="020B0604020202020204" pitchFamily="34" charset="0"/>
              <a:buChar char="•"/>
            </a:pPr>
            <a:r>
              <a:rPr lang="en-US" dirty="0"/>
              <a:t>impact of knowledge graph characteristics on the performance of embedding methods</a:t>
            </a:r>
          </a:p>
          <a:p>
            <a:pPr marL="1028700" lvl="1" indent="-342900">
              <a:buFont typeface="Arial" panose="020B0604020202020204" pitchFamily="34" charset="0"/>
              <a:buChar char="•"/>
            </a:pPr>
            <a:r>
              <a:rPr lang="en-US" dirty="0"/>
              <a:t>meaning for current knowledge engineering practices</a:t>
            </a:r>
          </a:p>
        </p:txBody>
      </p:sp>
      <p:sp>
        <p:nvSpPr>
          <p:cNvPr id="4" name="Slide Number Placeholder 3">
            <a:extLst>
              <a:ext uri="{FF2B5EF4-FFF2-40B4-BE49-F238E27FC236}">
                <a16:creationId xmlns:a16="http://schemas.microsoft.com/office/drawing/2014/main" id="{5C47E26B-BA9B-A10E-CCA7-0846E03F6F7B}"/>
              </a:ext>
            </a:extLst>
          </p:cNvPr>
          <p:cNvSpPr>
            <a:spLocks noGrp="1"/>
          </p:cNvSpPr>
          <p:nvPr>
            <p:ph type="sldNum" sz="quarter" idx="12"/>
          </p:nvPr>
        </p:nvSpPr>
        <p:spPr/>
        <p:txBody>
          <a:bodyPr/>
          <a:lstStyle/>
          <a:p>
            <a:fld id="{ACAF58F7-3888-5247-9127-75A0C8C8E184}" type="slidenum">
              <a:rPr lang="en-AT" smtClean="0"/>
              <a:t>6</a:t>
            </a:fld>
            <a:endParaRPr lang="en-AT"/>
          </a:p>
        </p:txBody>
      </p:sp>
      <p:pic>
        <p:nvPicPr>
          <p:cNvPr id="5" name="Picture 4" descr="A blue and white owl with a circuit board&#10;&#10;AI-generated content may be incorrect.">
            <a:extLst>
              <a:ext uri="{FF2B5EF4-FFF2-40B4-BE49-F238E27FC236}">
                <a16:creationId xmlns:a16="http://schemas.microsoft.com/office/drawing/2014/main" id="{EE862D9E-7825-555A-60AF-36039A53801E}"/>
              </a:ext>
            </a:extLst>
          </p:cNvPr>
          <p:cNvPicPr>
            <a:picLocks noChangeAspect="1"/>
          </p:cNvPicPr>
          <p:nvPr/>
        </p:nvPicPr>
        <p:blipFill>
          <a:blip r:embed="rId2"/>
          <a:stretch>
            <a:fillRect/>
          </a:stretch>
        </p:blipFill>
        <p:spPr>
          <a:xfrm>
            <a:off x="10151745" y="4202430"/>
            <a:ext cx="2038350" cy="1562100"/>
          </a:xfrm>
          <a:prstGeom prst="rect">
            <a:avLst/>
          </a:prstGeom>
        </p:spPr>
      </p:pic>
    </p:spTree>
    <p:extLst>
      <p:ext uri="{BB962C8B-B14F-4D97-AF65-F5344CB8AC3E}">
        <p14:creationId xmlns:p14="http://schemas.microsoft.com/office/powerpoint/2010/main" val="264770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CB55-A777-3EE1-950F-53BB9050163C}"/>
              </a:ext>
            </a:extLst>
          </p:cNvPr>
          <p:cNvSpPr>
            <a:spLocks noGrp="1"/>
          </p:cNvSpPr>
          <p:nvPr>
            <p:ph type="title"/>
          </p:nvPr>
        </p:nvSpPr>
        <p:spPr/>
        <p:txBody>
          <a:bodyPr/>
          <a:lstStyle/>
          <a:p>
            <a:r>
              <a:rPr lang="en-US" dirty="0"/>
              <a:t>Magdalena Ortiz (TUW)</a:t>
            </a:r>
          </a:p>
        </p:txBody>
      </p:sp>
      <p:sp>
        <p:nvSpPr>
          <p:cNvPr id="4" name="Slide Number Placeholder 3">
            <a:extLst>
              <a:ext uri="{FF2B5EF4-FFF2-40B4-BE49-F238E27FC236}">
                <a16:creationId xmlns:a16="http://schemas.microsoft.com/office/drawing/2014/main" id="{7FA46398-8B38-2A2B-8D4C-48A6B2F89FB0}"/>
              </a:ext>
            </a:extLst>
          </p:cNvPr>
          <p:cNvSpPr>
            <a:spLocks noGrp="1"/>
          </p:cNvSpPr>
          <p:nvPr>
            <p:ph type="sldNum" sz="quarter" idx="12"/>
          </p:nvPr>
        </p:nvSpPr>
        <p:spPr/>
        <p:txBody>
          <a:bodyPr/>
          <a:lstStyle/>
          <a:p>
            <a:fld id="{ACAF58F7-3888-5247-9127-75A0C8C8E184}" type="slidenum">
              <a:rPr lang="en-AT" smtClean="0"/>
              <a:t>7</a:t>
            </a:fld>
            <a:endParaRPr lang="en-AT"/>
          </a:p>
        </p:txBody>
      </p:sp>
      <p:sp>
        <p:nvSpPr>
          <p:cNvPr id="9" name="Rectangle 5">
            <a:extLst>
              <a:ext uri="{FF2B5EF4-FFF2-40B4-BE49-F238E27FC236}">
                <a16:creationId xmlns:a16="http://schemas.microsoft.com/office/drawing/2014/main" id="{9131F7B3-EE3F-8251-8E51-9FBA9BA3A21C}"/>
              </a:ext>
            </a:extLst>
          </p:cNvPr>
          <p:cNvSpPr>
            <a:spLocks noGrp="1" noChangeArrowheads="1"/>
          </p:cNvSpPr>
          <p:nvPr>
            <p:ph idx="1"/>
          </p:nvPr>
        </p:nvSpPr>
        <p:spPr bwMode="auto">
          <a:xfrm>
            <a:off x="465138" y="1819047"/>
            <a:ext cx="11207663"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(1) </a:t>
            </a:r>
            <a:r>
              <a:rPr kumimoji="0" lang="en-US" altLang="en-US" sz="2200" b="1" i="0" u="none" strike="noStrike" cap="none" normalizeH="0" baseline="0" dirty="0">
                <a:ln>
                  <a:noFill/>
                </a:ln>
                <a:solidFill>
                  <a:srgbClr val="000000"/>
                </a:solidFill>
                <a:effectLst/>
                <a:cs typeface="Arial" panose="020B0604020202020204" pitchFamily="34" charset="0"/>
              </a:rPr>
              <a:t>Logic-based explanations for GNNs</a:t>
            </a:r>
            <a:r>
              <a:rPr kumimoji="0" lang="en-US" altLang="en-US" sz="2200" b="0" i="0" u="none" strike="noStrike" cap="none" normalizeH="0" baseline="0" dirty="0">
                <a:ln>
                  <a:noFill/>
                </a:ln>
                <a:solidFill>
                  <a:srgbClr val="000000"/>
                </a:solidFill>
                <a:effectLst/>
                <a:cs typeface="Arial" panose="020B0604020202020204" pitchFamily="34" charset="0"/>
              </a:rPr>
              <a:t> </a:t>
            </a:r>
            <a:endParaRPr kumimoji="0" lang="en-US" altLang="en-US" sz="2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rgbClr val="000000"/>
                </a:solidFill>
                <a:cs typeface="Arial" panose="020B0604020202020204" pitchFamily="34" charset="0"/>
              </a:rPr>
              <a:t>S</a:t>
            </a:r>
            <a:r>
              <a:rPr kumimoji="0" lang="en-US" altLang="en-US" sz="1800" b="0" i="0" u="none" strike="noStrike" cap="none" normalizeH="0" baseline="0" dirty="0">
                <a:ln>
                  <a:noFill/>
                </a:ln>
                <a:solidFill>
                  <a:srgbClr val="000000"/>
                </a:solidFill>
                <a:effectLst/>
                <a:cs typeface="Arial" panose="020B0604020202020204" pitchFamily="34" charset="0"/>
              </a:rPr>
              <a:t>ufficient and counterfactual notions of “motif-cased formal explanations for graph classifiers expressed as logical formulas. key ingredient: background knowledge to describe the space of relevant graphs to be explored. We consider both plain minimal (sufficient/counterfactual) motifs, and also motifs with respect to background knowledge.</a:t>
            </a:r>
            <a:endParaRPr kumimoji="0" lang="en-US" altLang="en-US" sz="1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cs typeface="Arial" panose="020B0604020202020204" pitchFamily="34" charset="0"/>
              </a:rPr>
              <a:t>Collaboration with Sagar Malhotra from the Machine Learning group at TU Wien (expert in explainability for GNNs). publication planned by Summer!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cs typeface="Arial" panose="020B0604020202020204" pitchFamily="34" charset="0"/>
              </a:rPr>
              <a:t>Distillation of trained GNNs into logical formulas is a key ingredient, and we would like to have more input/collaborations. </a:t>
            </a:r>
            <a:endParaRPr kumimoji="0" lang="en-US" altLang="en-US" sz="1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(2) </a:t>
            </a:r>
            <a:r>
              <a:rPr kumimoji="0" lang="en-US" altLang="en-US" sz="2200" b="1" i="0" u="none" strike="noStrike" cap="none" normalizeH="0" baseline="0" dirty="0">
                <a:ln>
                  <a:noFill/>
                </a:ln>
                <a:solidFill>
                  <a:srgbClr val="000000"/>
                </a:solidFill>
                <a:effectLst/>
                <a:cs typeface="Arial" panose="020B0604020202020204" pitchFamily="34" charset="0"/>
              </a:rPr>
              <a:t>Learning SHACL shapes from examples</a:t>
            </a:r>
            <a:r>
              <a:rPr kumimoji="0" lang="en-US" altLang="en-US" sz="2200" b="0" i="0" u="none" strike="noStrike" cap="none" normalizeH="0" baseline="0" dirty="0">
                <a:ln>
                  <a:noFill/>
                </a:ln>
                <a:solidFill>
                  <a:srgbClr val="000000"/>
                </a:solidFill>
                <a:effectLst/>
                <a:cs typeface="Arial" panose="020B0604020202020204" pitchFamily="34" charset="0"/>
              </a:rPr>
              <a:t>. </a:t>
            </a:r>
            <a:endParaRPr kumimoji="0" lang="en-US" altLang="en-US" sz="2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cs typeface="Arial" panose="020B0604020202020204" pitchFamily="34" charset="0"/>
              </a:rPr>
              <a:t>Collaboration with an external partner (symbolic, theory-centric). We already have plans to integrate this with their more practical work on PAC learning for SHACL shapes, but are still trying to understand how to connect </a:t>
            </a:r>
            <a:r>
              <a:rPr kumimoji="0" lang="en-US" altLang="en-US" sz="1800" b="0" i="0" u="none" strike="noStrike" cap="none" normalizeH="0" baseline="0" dirty="0" err="1">
                <a:ln>
                  <a:noFill/>
                </a:ln>
                <a:solidFill>
                  <a:srgbClr val="000000"/>
                </a:solidFill>
                <a:effectLst/>
                <a:cs typeface="Arial" panose="020B0604020202020204" pitchFamily="34" charset="0"/>
              </a:rPr>
              <a:t>ot</a:t>
            </a:r>
            <a:r>
              <a:rPr kumimoji="0" lang="en-US" altLang="en-US" sz="1800" b="0" i="0" u="none" strike="noStrike" cap="none" normalizeH="0" baseline="0" dirty="0">
                <a:ln>
                  <a:noFill/>
                </a:ln>
                <a:solidFill>
                  <a:srgbClr val="000000"/>
                </a:solidFill>
                <a:effectLst/>
                <a:cs typeface="Arial" panose="020B0604020202020204" pitchFamily="34" charset="0"/>
              </a:rPr>
              <a:t> to sub-symbolic learning approaches in meaningful ways. </a:t>
            </a:r>
            <a:endParaRPr kumimoji="0" lang="en-US" altLang="en-US" sz="1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cs typeface="Arial" panose="020B0604020202020204" pitchFamily="34" charset="0"/>
              </a:rPr>
              <a:t>Currently working on a workshop paper, and hope to submit a conference version before the summer.</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89849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ABBB-C976-B890-FEC6-9F5F19D6B961}"/>
              </a:ext>
            </a:extLst>
          </p:cNvPr>
          <p:cNvSpPr>
            <a:spLocks noGrp="1"/>
          </p:cNvSpPr>
          <p:nvPr>
            <p:ph type="title"/>
          </p:nvPr>
        </p:nvSpPr>
        <p:spPr/>
        <p:txBody>
          <a:bodyPr/>
          <a:lstStyle/>
          <a:p>
            <a:r>
              <a:rPr lang="en-US" dirty="0"/>
              <a:t>Silvia Miksch (TUW) – Ongoing:</a:t>
            </a:r>
          </a:p>
        </p:txBody>
      </p:sp>
      <p:sp>
        <p:nvSpPr>
          <p:cNvPr id="4" name="Slide Number Placeholder 3">
            <a:extLst>
              <a:ext uri="{FF2B5EF4-FFF2-40B4-BE49-F238E27FC236}">
                <a16:creationId xmlns:a16="http://schemas.microsoft.com/office/drawing/2014/main" id="{81BF92C4-075C-1918-3306-DBD87937399C}"/>
              </a:ext>
            </a:extLst>
          </p:cNvPr>
          <p:cNvSpPr>
            <a:spLocks noGrp="1"/>
          </p:cNvSpPr>
          <p:nvPr>
            <p:ph type="sldNum" sz="quarter" idx="12"/>
          </p:nvPr>
        </p:nvSpPr>
        <p:spPr/>
        <p:txBody>
          <a:bodyPr/>
          <a:lstStyle/>
          <a:p>
            <a:fld id="{ACAF58F7-3888-5247-9127-75A0C8C8E184}" type="slidenum">
              <a:rPr lang="en-AT" smtClean="0"/>
              <a:t>8</a:t>
            </a:fld>
            <a:endParaRPr lang="en-AT"/>
          </a:p>
        </p:txBody>
      </p:sp>
      <p:sp>
        <p:nvSpPr>
          <p:cNvPr id="7" name="Rectangle 3">
            <a:extLst>
              <a:ext uri="{FF2B5EF4-FFF2-40B4-BE49-F238E27FC236}">
                <a16:creationId xmlns:a16="http://schemas.microsoft.com/office/drawing/2014/main" id="{86440FA4-8272-5948-EA25-1348379E0F70}"/>
              </a:ext>
            </a:extLst>
          </p:cNvPr>
          <p:cNvSpPr>
            <a:spLocks noGrp="1" noChangeArrowheads="1"/>
          </p:cNvSpPr>
          <p:nvPr>
            <p:ph idx="1"/>
          </p:nvPr>
        </p:nvSpPr>
        <p:spPr bwMode="auto">
          <a:xfrm>
            <a:off x="313209" y="1703361"/>
            <a:ext cx="5431835"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itchFamily="2" charset="0"/>
              </a:rPr>
              <a:t>(+) </a:t>
            </a:r>
            <a:r>
              <a:rPr kumimoji="0" lang="en-US" altLang="en-US" sz="1400" b="1" i="0" u="none" strike="noStrike" cap="none" normalizeH="0" baseline="0" dirty="0">
                <a:ln>
                  <a:noFill/>
                </a:ln>
                <a:solidFill>
                  <a:srgbClr val="000000"/>
                </a:solidFill>
                <a:effectLst/>
                <a:latin typeface="Helvetica" pitchFamily="2" charset="0"/>
              </a:rPr>
              <a:t>Raphael Buchmüller</a:t>
            </a:r>
            <a:r>
              <a:rPr kumimoji="0" lang="en-US" altLang="en-US" sz="1400" b="0" i="0" u="none" strike="noStrike" cap="none" normalizeH="0" baseline="0" dirty="0">
                <a:ln>
                  <a:noFill/>
                </a:ln>
                <a:solidFill>
                  <a:srgbClr val="000000"/>
                </a:solidFill>
                <a:effectLst/>
                <a:latin typeface="Helvetica" pitchFamily="2" charset="0"/>
              </a:rPr>
              <a:t> started as PhD candidate: 1.12.2025 </a:t>
            </a:r>
            <a:r>
              <a:rPr kumimoji="0" lang="en-US" altLang="en-US" sz="1200" b="0" i="0" u="none" strike="noStrike" cap="none" normalizeH="0" baseline="0" dirty="0">
                <a:ln>
                  <a:noFill/>
                </a:ln>
                <a:solidFill>
                  <a:srgbClr val="000000"/>
                </a:solidFill>
                <a:effectLst/>
                <a:latin typeface="Helvetica" pitchFamily="2" charset="0"/>
              </a:rPr>
              <a:t>(</a:t>
            </a:r>
            <a:r>
              <a:rPr kumimoji="0" lang="en-US" altLang="en-US" sz="1200" b="0" i="0" u="none" strike="noStrike" cap="none" normalizeH="0" baseline="0" dirty="0">
                <a:ln>
                  <a:noFill/>
                </a:ln>
                <a:solidFill>
                  <a:srgbClr val="000000"/>
                </a:solidFill>
                <a:effectLst/>
                <a:latin typeface="Helvetica" pitchFamily="2" charset="0"/>
                <a:hlinkClick r:id="rId3"/>
              </a:rPr>
              <a:t>https://www.cvast.tuwien.ac.at/team/raphael-buchmueller</a:t>
            </a:r>
            <a:r>
              <a:rPr kumimoji="0" lang="en-US" altLang="en-US" sz="1200" b="0" i="0" u="none" strike="noStrike" cap="none" normalizeH="0" baseline="0" dirty="0">
                <a:ln>
                  <a:noFill/>
                </a:ln>
                <a:solidFill>
                  <a:srgbClr val="000000"/>
                </a:solidFill>
                <a:effectLst/>
                <a:latin typeface="Helvetica" pitchFamily="2" charset="0"/>
              </a:rPr>
              <a:t>)</a:t>
            </a:r>
            <a:br>
              <a:rPr kumimoji="0" lang="en-US" altLang="en-US" sz="1200" b="0" i="0" u="none" strike="noStrike" cap="none" normalizeH="0" baseline="0" dirty="0">
                <a:ln>
                  <a:noFill/>
                </a:ln>
                <a:solidFill>
                  <a:srgbClr val="000000"/>
                </a:solidFill>
                <a:effectLst/>
                <a:latin typeface="Helvetica" pitchFamily="2" charset="0"/>
              </a:rPr>
            </a:br>
            <a:r>
              <a:rPr kumimoji="0" lang="en-US" altLang="en-US" sz="1200" b="0" i="0" u="none" strike="noStrike" cap="none" normalizeH="0" baseline="0" dirty="0">
                <a:ln>
                  <a:noFill/>
                </a:ln>
                <a:solidFill>
                  <a:srgbClr val="000000"/>
                </a:solidFill>
                <a:effectLst/>
                <a:latin typeface="Helvetica" pitchFamily="2" charset="0"/>
              </a:rPr>
              <a:t>(+) work in the scope of graphs/networks, Visual Analytics, and generative/agentic AI : Raphael has one WS publication [2] and 3 submissions [1, 3, 4]</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itchFamily="2" charset="0"/>
              </a:rPr>
              <a:t>[1] IEEE VIS Full Paper (submitted): </a:t>
            </a:r>
            <a:r>
              <a:rPr lang="en-US" altLang="en-US" sz="1200" dirty="0">
                <a:solidFill>
                  <a:srgbClr val="000000"/>
                </a:solidFill>
                <a:latin typeface="Calibri" panose="020F0502020204030204" pitchFamily="34" charset="0"/>
                <a:cs typeface="Calibri" panose="020F0502020204030204" pitchFamily="34" charset="0"/>
              </a:rPr>
              <a:t>Raphael Buchmüller, Dennis Collaris, Angelos </a:t>
            </a:r>
            <a:r>
              <a:rPr lang="en-US" altLang="en-US" sz="1200" dirty="0" err="1">
                <a:solidFill>
                  <a:srgbClr val="000000"/>
                </a:solidFill>
                <a:latin typeface="Calibri" panose="020F0502020204030204" pitchFamily="34" charset="0"/>
                <a:cs typeface="Calibri" panose="020F0502020204030204" pitchFamily="34" charset="0"/>
              </a:rPr>
              <a:t>Chatzimparmpas</a:t>
            </a:r>
            <a:r>
              <a:rPr lang="en-US" altLang="en-US" sz="1200" dirty="0">
                <a:solidFill>
                  <a:srgbClr val="000000"/>
                </a:solidFill>
                <a:latin typeface="Calibri" panose="020F0502020204030204" pitchFamily="34" charset="0"/>
                <a:cs typeface="Calibri" panose="020F0502020204030204" pitchFamily="34" charset="0"/>
              </a:rPr>
              <a:t> . </a:t>
            </a:r>
            <a:r>
              <a:rPr kumimoji="0" lang="en-US" altLang="en-US" sz="1200" b="0" i="0" u="none" strike="noStrike" cap="none" normalizeH="0" baseline="0" dirty="0">
                <a:ln>
                  <a:noFill/>
                </a:ln>
                <a:solidFill>
                  <a:srgbClr val="000000"/>
                </a:solidFill>
                <a:effectLst/>
                <a:latin typeface="Helvetica" pitchFamily="2" charset="0"/>
              </a:rPr>
              <a:t>Evaluating LLM Summaries for Projection Explanation</a:t>
            </a:r>
            <a:r>
              <a:rPr lang="en-US" altLang="en-US" sz="1200" dirty="0">
                <a:solidFill>
                  <a:srgbClr val="000000"/>
                </a:solidFill>
                <a:latin typeface="Helvetica" pitchFamily="2" charset="0"/>
              </a:rPr>
              <a:t>. </a:t>
            </a:r>
            <a:br>
              <a:rPr kumimoji="0" lang="en-US" altLang="en-US" sz="1200" b="0" i="0" u="none" strike="noStrike" cap="none" normalizeH="0" baseline="0" dirty="0">
                <a:ln>
                  <a:noFill/>
                </a:ln>
                <a:solidFill>
                  <a:srgbClr val="000000"/>
                </a:solidFill>
                <a:effectLst/>
                <a:latin typeface="Helvetica" pitchFamily="2" charset="0"/>
              </a:rPr>
            </a:br>
            <a:br>
              <a:rPr kumimoji="0" lang="en-US" altLang="en-US" sz="1200" b="0" i="0" u="none" strike="noStrike" cap="none" normalizeH="0" baseline="0" dirty="0">
                <a:ln>
                  <a:noFill/>
                </a:ln>
                <a:solidFill>
                  <a:srgbClr val="000000"/>
                </a:solidFill>
                <a:effectLst/>
                <a:latin typeface="Helvetica" pitchFamily="2" charset="0"/>
              </a:rPr>
            </a:br>
            <a:r>
              <a:rPr kumimoji="0" lang="en-US" altLang="en-US" sz="1200" b="0" i="0" u="none" strike="noStrike" cap="none" normalizeH="0" baseline="0" dirty="0">
                <a:ln>
                  <a:noFill/>
                </a:ln>
                <a:solidFill>
                  <a:srgbClr val="000000"/>
                </a:solidFill>
                <a:effectLst/>
                <a:latin typeface="Helvetica" pitchFamily="2" charset="0"/>
              </a:rPr>
              <a:t>[2] </a:t>
            </a:r>
            <a:r>
              <a:rPr kumimoji="0" lang="en-US" altLang="en-US" sz="1200" b="0" i="0" u="none" strike="noStrike" cap="none" normalizeH="0" baseline="0" dirty="0" err="1">
                <a:ln>
                  <a:noFill/>
                </a:ln>
                <a:solidFill>
                  <a:srgbClr val="000000"/>
                </a:solidFill>
                <a:effectLst/>
                <a:latin typeface="Helvetica" pitchFamily="2" charset="0"/>
              </a:rPr>
              <a:t>VisxAI</a:t>
            </a:r>
            <a:r>
              <a:rPr kumimoji="0" lang="en-US" altLang="en-US" sz="1200" b="0" i="0" u="none" strike="noStrike" cap="none" normalizeH="0" baseline="0" dirty="0">
                <a:ln>
                  <a:noFill/>
                </a:ln>
                <a:solidFill>
                  <a:srgbClr val="000000"/>
                </a:solidFill>
                <a:effectLst/>
                <a:latin typeface="Helvetica" pitchFamily="2" charset="0"/>
              </a:rPr>
              <a:t> Workshop at </a:t>
            </a:r>
            <a:r>
              <a:rPr kumimoji="0" lang="en-US" altLang="en-US" sz="1200" b="0" i="0" u="none" strike="noStrike" cap="none" normalizeH="0" baseline="0" dirty="0" err="1">
                <a:ln>
                  <a:noFill/>
                </a:ln>
                <a:solidFill>
                  <a:srgbClr val="000000"/>
                </a:solidFill>
                <a:effectLst/>
                <a:latin typeface="Helvetica" pitchFamily="2" charset="0"/>
              </a:rPr>
              <a:t>Eurovis</a:t>
            </a:r>
            <a:r>
              <a:rPr kumimoji="0" lang="en-US" altLang="en-US" sz="1200" b="0" i="0" u="none" strike="noStrike" cap="none" normalizeH="0" baseline="0" dirty="0">
                <a:ln>
                  <a:noFill/>
                </a:ln>
                <a:solidFill>
                  <a:srgbClr val="000000"/>
                </a:solidFill>
                <a:effectLst/>
                <a:latin typeface="Helvetica" pitchFamily="2" charset="0"/>
              </a:rPr>
              <a:t> Conference 25:</a:t>
            </a:r>
            <a:r>
              <a:rPr lang="en-US" altLang="en-US" sz="1200" dirty="0">
                <a:solidFill>
                  <a:srgbClr val="000000"/>
                </a:solidFill>
                <a:latin typeface="Helvetica" pitchFamily="2" charset="0"/>
              </a:rPr>
              <a:t> Raphael Buchmüller, Dennis Collaris, </a:t>
            </a:r>
            <a:r>
              <a:rPr lang="en-US" altLang="en-US" sz="1200" dirty="0" err="1">
                <a:solidFill>
                  <a:srgbClr val="000000"/>
                </a:solidFill>
                <a:latin typeface="Helvetica" pitchFamily="2" charset="0"/>
              </a:rPr>
              <a:t>Linhao</a:t>
            </a:r>
            <a:r>
              <a:rPr lang="en-US" altLang="en-US" sz="1200" dirty="0">
                <a:solidFill>
                  <a:srgbClr val="000000"/>
                </a:solidFill>
                <a:latin typeface="Helvetica" pitchFamily="2" charset="0"/>
              </a:rPr>
              <a:t> Meng, Angelos </a:t>
            </a:r>
            <a:r>
              <a:rPr lang="en-US" altLang="en-US" sz="1200" dirty="0" err="1">
                <a:solidFill>
                  <a:srgbClr val="000000"/>
                </a:solidFill>
                <a:latin typeface="Helvetica" pitchFamily="2" charset="0"/>
              </a:rPr>
              <a:t>Chatzimparmpas</a:t>
            </a:r>
            <a:r>
              <a:rPr lang="en-US" altLang="en-US" sz="1200" dirty="0">
                <a:solidFill>
                  <a:srgbClr val="000000"/>
                </a:solidFill>
                <a:latin typeface="Helvetica" pitchFamily="2" charset="0"/>
              </a:rPr>
              <a:t>. </a:t>
            </a:r>
            <a:r>
              <a:rPr kumimoji="0" lang="en-US" altLang="en-US" sz="1200" b="0" i="0" u="none" strike="noStrike" cap="none" normalizeH="0" baseline="0" dirty="0" err="1">
                <a:ln>
                  <a:noFill/>
                </a:ln>
                <a:solidFill>
                  <a:srgbClr val="000000"/>
                </a:solidFill>
                <a:effectLst/>
                <a:latin typeface="Helvetica" pitchFamily="2" charset="0"/>
              </a:rPr>
              <a:t>LangLasso</a:t>
            </a:r>
            <a:r>
              <a:rPr kumimoji="0" lang="en-US" altLang="en-US" sz="1200" b="0" i="0" u="none" strike="noStrike" cap="none" normalizeH="0" baseline="0" dirty="0">
                <a:ln>
                  <a:noFill/>
                </a:ln>
                <a:solidFill>
                  <a:srgbClr val="000000"/>
                </a:solidFill>
                <a:effectLst/>
                <a:latin typeface="Helvetica" pitchFamily="2" charset="0"/>
              </a:rPr>
              <a:t>: Interactive Cluster Descriptions through LLM Explanation</a:t>
            </a:r>
            <a:br>
              <a:rPr kumimoji="0" lang="en-US" altLang="en-US" sz="1200" b="0" i="0" u="none" strike="noStrike" cap="none" normalizeH="0" baseline="0" dirty="0">
                <a:ln>
                  <a:noFill/>
                </a:ln>
                <a:solidFill>
                  <a:srgbClr val="000000"/>
                </a:solidFill>
                <a:effectLst/>
                <a:latin typeface="Helvetica" pitchFamily="2" charset="0"/>
              </a:rPr>
            </a:br>
            <a:br>
              <a:rPr kumimoji="0" lang="en-US" altLang="en-US" sz="1200" b="0" i="0" u="none" strike="noStrike" cap="none" normalizeH="0" baseline="0" dirty="0">
                <a:ln>
                  <a:noFill/>
                </a:ln>
                <a:solidFill>
                  <a:srgbClr val="000000"/>
                </a:solidFill>
                <a:effectLst/>
                <a:latin typeface="Helvetica" pitchFamily="2" charset="0"/>
              </a:rPr>
            </a:br>
            <a:r>
              <a:rPr kumimoji="0" lang="en-US" altLang="en-US" sz="1200" b="0" i="0" u="none" strike="noStrike" cap="none" normalizeH="0" baseline="0" dirty="0">
                <a:ln>
                  <a:noFill/>
                </a:ln>
                <a:solidFill>
                  <a:srgbClr val="000000"/>
                </a:solidFill>
                <a:effectLst/>
                <a:latin typeface="Helvetica" pitchFamily="2" charset="0"/>
              </a:rPr>
              <a:t>[3] </a:t>
            </a:r>
            <a:r>
              <a:rPr kumimoji="0" lang="en-US" altLang="en-US" sz="1200" b="0" i="0" u="none" strike="noStrike" cap="none" normalizeH="0" baseline="0" dirty="0" err="1">
                <a:ln>
                  <a:noFill/>
                </a:ln>
                <a:solidFill>
                  <a:srgbClr val="000000"/>
                </a:solidFill>
                <a:effectLst/>
                <a:latin typeface="Helvetica" pitchFamily="2" charset="0"/>
              </a:rPr>
              <a:t>EuroVA</a:t>
            </a:r>
            <a:r>
              <a:rPr kumimoji="0" lang="en-US" altLang="en-US" sz="1200" b="0" i="0" u="none" strike="noStrike" cap="none" normalizeH="0" baseline="0" dirty="0">
                <a:ln>
                  <a:noFill/>
                </a:ln>
                <a:solidFill>
                  <a:srgbClr val="000000"/>
                </a:solidFill>
                <a:effectLst/>
                <a:latin typeface="Helvetica" pitchFamily="2" charset="0"/>
              </a:rPr>
              <a:t> Workshop at </a:t>
            </a:r>
            <a:r>
              <a:rPr kumimoji="0" lang="en-US" altLang="en-US" sz="1200" b="0" i="0" u="none" strike="noStrike" cap="none" normalizeH="0" baseline="0" dirty="0" err="1">
                <a:ln>
                  <a:noFill/>
                </a:ln>
                <a:solidFill>
                  <a:srgbClr val="000000"/>
                </a:solidFill>
                <a:effectLst/>
                <a:latin typeface="Helvetica" pitchFamily="2" charset="0"/>
              </a:rPr>
              <a:t>Eurovis</a:t>
            </a:r>
            <a:r>
              <a:rPr kumimoji="0" lang="en-US" altLang="en-US" sz="1200" b="0" i="0" u="none" strike="noStrike" cap="none" normalizeH="0" baseline="0" dirty="0">
                <a:ln>
                  <a:noFill/>
                </a:ln>
                <a:solidFill>
                  <a:srgbClr val="000000"/>
                </a:solidFill>
                <a:effectLst/>
                <a:latin typeface="Helvetica" pitchFamily="2" charset="0"/>
              </a:rPr>
              <a:t> Conference 26 (submitted):</a:t>
            </a:r>
            <a:r>
              <a:rPr lang="en-US" altLang="en-US" sz="1200" dirty="0">
                <a:solidFill>
                  <a:srgbClr val="000000"/>
                </a:solidFill>
                <a:latin typeface="Helvetica" pitchFamily="2" charset="0"/>
              </a:rPr>
              <a:t> Raphael Buchmüller. </a:t>
            </a:r>
            <a:r>
              <a:rPr kumimoji="0" lang="en-US" altLang="en-US" sz="1200" b="0" i="0" u="none" strike="noStrike" cap="none" normalizeH="0" baseline="0" dirty="0">
                <a:ln>
                  <a:noFill/>
                </a:ln>
                <a:solidFill>
                  <a:srgbClr val="000000"/>
                </a:solidFill>
                <a:effectLst/>
                <a:latin typeface="Helvetica" pitchFamily="2" charset="0"/>
              </a:rPr>
              <a:t>Evaluating LLM Summaries for Projection Explanation </a:t>
            </a:r>
            <a:br>
              <a:rPr kumimoji="0" lang="en-US" altLang="en-US" sz="1200" b="0" i="0" u="none" strike="noStrike" cap="none" normalizeH="0" baseline="0" dirty="0">
                <a:ln>
                  <a:noFill/>
                </a:ln>
                <a:solidFill>
                  <a:srgbClr val="000000"/>
                </a:solidFill>
                <a:effectLst/>
                <a:latin typeface="Helvetica" pitchFamily="2" charset="0"/>
              </a:rPr>
            </a:br>
            <a:br>
              <a:rPr kumimoji="0" lang="en-US" altLang="en-US" sz="1200" b="0" i="0" u="none" strike="noStrike" cap="none" normalizeH="0" baseline="0" dirty="0">
                <a:ln>
                  <a:noFill/>
                </a:ln>
                <a:solidFill>
                  <a:srgbClr val="000000"/>
                </a:solidFill>
                <a:effectLst/>
                <a:latin typeface="Helvetica" pitchFamily="2" charset="0"/>
              </a:rPr>
            </a:br>
            <a:r>
              <a:rPr kumimoji="0" lang="en-US" altLang="en-US" sz="1200" b="0" i="0" u="none" strike="noStrike" cap="none" normalizeH="0" baseline="0" dirty="0">
                <a:ln>
                  <a:noFill/>
                </a:ln>
                <a:solidFill>
                  <a:srgbClr val="000000"/>
                </a:solidFill>
                <a:effectLst/>
                <a:latin typeface="Helvetica" pitchFamily="2" charset="0"/>
              </a:rPr>
              <a:t>[4] TVCG Journal - Full Paper (submitted)</a:t>
            </a:r>
            <a:r>
              <a:rPr lang="en-US" altLang="en-US" sz="1200" dirty="0">
                <a:solidFill>
                  <a:srgbClr val="000000"/>
                </a:solidFill>
                <a:latin typeface="Helvetica" pitchFamily="2" charset="0"/>
              </a:rPr>
              <a:t>: Raphael Buchmüller, Bastian </a:t>
            </a:r>
            <a:r>
              <a:rPr lang="en-US" altLang="en-US" sz="1200" dirty="0" err="1">
                <a:solidFill>
                  <a:srgbClr val="000000"/>
                </a:solidFill>
                <a:latin typeface="Helvetica" pitchFamily="2" charset="0"/>
              </a:rPr>
              <a:t>Jäckl</a:t>
            </a:r>
            <a:r>
              <a:rPr lang="en-US" altLang="en-US" sz="1200" dirty="0">
                <a:solidFill>
                  <a:srgbClr val="000000"/>
                </a:solidFill>
                <a:latin typeface="Helvetica" pitchFamily="2" charset="0"/>
              </a:rPr>
              <a:t>, Michael </a:t>
            </a:r>
            <a:r>
              <a:rPr lang="en-US" altLang="en-US" sz="1200" dirty="0" err="1">
                <a:solidFill>
                  <a:srgbClr val="000000"/>
                </a:solidFill>
                <a:latin typeface="Helvetica" pitchFamily="2" charset="0"/>
              </a:rPr>
              <a:t>Behrisch</a:t>
            </a:r>
            <a:r>
              <a:rPr lang="en-US" altLang="en-US" sz="1200" dirty="0">
                <a:solidFill>
                  <a:srgbClr val="000000"/>
                </a:solidFill>
                <a:latin typeface="Helvetica" pitchFamily="2" charset="0"/>
              </a:rPr>
              <a:t>, Daniel A Keim, Frederik L Dennig</a:t>
            </a:r>
            <a:r>
              <a:rPr lang="en-US" altLang="en-US" sz="1400" dirty="0"/>
              <a:t>. </a:t>
            </a:r>
            <a:r>
              <a:rPr kumimoji="0" lang="en-US" altLang="en-US" sz="1200" b="0" i="0" u="none" strike="noStrike" cap="none" normalizeH="0" baseline="0" dirty="0">
                <a:ln>
                  <a:noFill/>
                </a:ln>
                <a:solidFill>
                  <a:srgbClr val="000000"/>
                </a:solidFill>
                <a:effectLst/>
                <a:latin typeface="Helvetica" pitchFamily="2" charset="0"/>
              </a:rPr>
              <a:t>Evaluating Circular Projections for High-Dimensional Data Visualization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0000"/>
                </a:solidFill>
                <a:effectLst/>
                <a:latin typeface="Helvetica" pitchFamily="2" charset="0"/>
              </a:rPr>
            </a:b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2053" name="Picture 5" descr="Profile picture for user Raphael Buchmüller">
            <a:extLst>
              <a:ext uri="{FF2B5EF4-FFF2-40B4-BE49-F238E27FC236}">
                <a16:creationId xmlns:a16="http://schemas.microsoft.com/office/drawing/2014/main" id="{340275FA-942A-B9BA-4C89-F27E7B8E5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517" y="2018894"/>
            <a:ext cx="788626" cy="98578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No alternative text description for this image">
            <a:extLst>
              <a:ext uri="{FF2B5EF4-FFF2-40B4-BE49-F238E27FC236}">
                <a16:creationId xmlns:a16="http://schemas.microsoft.com/office/drawing/2014/main" id="{08414798-BE8A-BBEE-095C-38F478AA8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741" y="2180414"/>
            <a:ext cx="4231758" cy="42317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70A495C-1851-564C-D69E-81F517632F17}"/>
              </a:ext>
            </a:extLst>
          </p:cNvPr>
          <p:cNvSpPr txBox="1"/>
          <p:nvPr/>
        </p:nvSpPr>
        <p:spPr>
          <a:xfrm>
            <a:off x="6094228" y="1703361"/>
            <a:ext cx="6097772"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itchFamily="2" charset="0"/>
              </a:rPr>
              <a:t>(+) collaboration with TU Graz (</a:t>
            </a:r>
            <a:r>
              <a:rPr kumimoji="0" lang="en-US" altLang="en-US" sz="1400" b="0" i="0" u="none" strike="noStrike" cap="none" normalizeH="0" baseline="0" dirty="0" err="1">
                <a:ln>
                  <a:noFill/>
                </a:ln>
                <a:solidFill>
                  <a:srgbClr val="000000"/>
                </a:solidFill>
                <a:effectLst/>
                <a:latin typeface="Helvetica" pitchFamily="2" charset="0"/>
              </a:rPr>
              <a:t>Elisabth</a:t>
            </a:r>
            <a:r>
              <a:rPr kumimoji="0" lang="en-US" altLang="en-US" sz="1400" b="0" i="0" u="none" strike="noStrike" cap="none" normalizeH="0" baseline="0" dirty="0">
                <a:ln>
                  <a:noFill/>
                </a:ln>
                <a:solidFill>
                  <a:srgbClr val="000000"/>
                </a:solidFill>
                <a:effectLst/>
                <a:latin typeface="Helvetica" pitchFamily="2" charset="0"/>
              </a:rPr>
              <a:t> Lex Group) and JKU (Markus </a:t>
            </a:r>
            <a:r>
              <a:rPr kumimoji="0" lang="en-US" altLang="en-US" sz="1400" b="0" i="0" u="none" strike="noStrike" cap="none" normalizeH="0" baseline="0" dirty="0" err="1">
                <a:ln>
                  <a:noFill/>
                </a:ln>
                <a:solidFill>
                  <a:srgbClr val="000000"/>
                </a:solidFill>
                <a:effectLst/>
                <a:latin typeface="Helvetica" pitchFamily="2" charset="0"/>
              </a:rPr>
              <a:t>Schedl</a:t>
            </a:r>
            <a:r>
              <a:rPr kumimoji="0" lang="en-US" altLang="en-US" sz="1400" b="0" i="0" u="none" strike="noStrike" cap="none" normalizeH="0" baseline="0" dirty="0">
                <a:ln>
                  <a:noFill/>
                </a:ln>
                <a:solidFill>
                  <a:srgbClr val="000000"/>
                </a:solidFill>
                <a:effectLst/>
                <a:latin typeface="Helvetica" pitchFamily="2" charset="0"/>
              </a:rPr>
              <a:t>) : Visual Analytics and Recommender Systems taking a bilateral perspective”</a:t>
            </a:r>
            <a:br>
              <a:rPr kumimoji="0" lang="en-US" altLang="en-US" sz="1400" b="0" i="0" u="none" strike="noStrike" cap="none" normalizeH="0" baseline="0" dirty="0">
                <a:ln>
                  <a:noFill/>
                </a:ln>
                <a:solidFill>
                  <a:srgbClr val="000000"/>
                </a:solidFill>
                <a:effectLst/>
                <a:latin typeface="Helvetica" pitchFamily="2" charset="0"/>
              </a:rPr>
            </a:br>
            <a:endParaRPr kumimoji="0" lang="en-US" altLang="en-US" sz="1400" b="0" i="0" u="none" strike="noStrike" cap="none" normalizeH="0" baseline="0" dirty="0">
              <a:ln>
                <a:noFill/>
              </a:ln>
              <a:solidFill>
                <a:srgbClr val="000000"/>
              </a:solidFill>
              <a:effectLst/>
              <a:latin typeface="Helvetica" pitchFamily="2" charset="0"/>
            </a:endParaRPr>
          </a:p>
        </p:txBody>
      </p:sp>
    </p:spTree>
    <p:extLst>
      <p:ext uri="{BB962C8B-B14F-4D97-AF65-F5344CB8AC3E}">
        <p14:creationId xmlns:p14="http://schemas.microsoft.com/office/powerpoint/2010/main" val="295328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21DD0CA-A635-051F-0E16-98364A678CB8}"/>
              </a:ext>
            </a:extLst>
          </p:cNvPr>
          <p:cNvPicPr>
            <a:picLocks noGrp="1" noChangeAspect="1"/>
          </p:cNvPicPr>
          <p:nvPr>
            <p:ph idx="1"/>
          </p:nvPr>
        </p:nvPicPr>
        <p:blipFill>
          <a:blip r:embed="rId2"/>
          <a:stretch>
            <a:fillRect/>
          </a:stretch>
        </p:blipFill>
        <p:spPr>
          <a:xfrm>
            <a:off x="0" y="654493"/>
            <a:ext cx="5900220" cy="2034559"/>
          </a:xfrm>
          <a:prstGeom prst="rect">
            <a:avLst/>
          </a:prstGeom>
          <a:noFill/>
          <a:ln>
            <a:noFill/>
          </a:ln>
        </p:spPr>
      </p:pic>
      <p:sp>
        <p:nvSpPr>
          <p:cNvPr id="4" name="Slide Number Placeholder 3">
            <a:extLst>
              <a:ext uri="{FF2B5EF4-FFF2-40B4-BE49-F238E27FC236}">
                <a16:creationId xmlns:a16="http://schemas.microsoft.com/office/drawing/2014/main" id="{5C9B27F2-03C2-90C8-B517-B2C305F24E30}"/>
              </a:ext>
            </a:extLst>
          </p:cNvPr>
          <p:cNvSpPr>
            <a:spLocks noGrp="1"/>
          </p:cNvSpPr>
          <p:nvPr>
            <p:ph type="sldNum" sz="quarter" idx="12"/>
          </p:nvPr>
        </p:nvSpPr>
        <p:spPr/>
        <p:txBody>
          <a:bodyPr/>
          <a:lstStyle/>
          <a:p>
            <a:fld id="{ACAF58F7-3888-5247-9127-75A0C8C8E184}" type="slidenum">
              <a:rPr lang="en-AT" smtClean="0"/>
              <a:t>9</a:t>
            </a:fld>
            <a:endParaRPr lang="en-AT"/>
          </a:p>
        </p:txBody>
      </p:sp>
      <p:sp>
        <p:nvSpPr>
          <p:cNvPr id="5" name="Title 1">
            <a:extLst>
              <a:ext uri="{FF2B5EF4-FFF2-40B4-BE49-F238E27FC236}">
                <a16:creationId xmlns:a16="http://schemas.microsoft.com/office/drawing/2014/main" id="{46DD5136-C5AA-53E5-824D-C8A3BD039DFE}"/>
              </a:ext>
            </a:extLst>
          </p:cNvPr>
          <p:cNvSpPr>
            <a:spLocks noGrp="1"/>
          </p:cNvSpPr>
          <p:nvPr>
            <p:ph type="title"/>
          </p:nvPr>
        </p:nvSpPr>
        <p:spPr>
          <a:xfrm>
            <a:off x="874684" y="45695"/>
            <a:ext cx="11051059" cy="985782"/>
          </a:xfrm>
        </p:spPr>
        <p:txBody>
          <a:bodyPr/>
          <a:lstStyle/>
          <a:p>
            <a:r>
              <a:rPr lang="en-US" dirty="0"/>
              <a:t>Silvia Miksch (TUW) – Ongoing:</a:t>
            </a:r>
          </a:p>
        </p:txBody>
      </p:sp>
      <p:pic>
        <p:nvPicPr>
          <p:cNvPr id="10" name="Picture 9">
            <a:extLst>
              <a:ext uri="{FF2B5EF4-FFF2-40B4-BE49-F238E27FC236}">
                <a16:creationId xmlns:a16="http://schemas.microsoft.com/office/drawing/2014/main" id="{85F23756-A721-82B5-3748-9E07F34840E3}"/>
              </a:ext>
            </a:extLst>
          </p:cNvPr>
          <p:cNvPicPr>
            <a:picLocks noChangeAspect="1"/>
          </p:cNvPicPr>
          <p:nvPr/>
        </p:nvPicPr>
        <p:blipFill>
          <a:blip r:embed="rId3"/>
          <a:stretch>
            <a:fillRect/>
          </a:stretch>
        </p:blipFill>
        <p:spPr>
          <a:xfrm>
            <a:off x="56383" y="2689052"/>
            <a:ext cx="5900220" cy="2565580"/>
          </a:xfrm>
          <a:prstGeom prst="rect">
            <a:avLst/>
          </a:prstGeom>
        </p:spPr>
      </p:pic>
      <p:pic>
        <p:nvPicPr>
          <p:cNvPr id="12" name="Picture 11">
            <a:extLst>
              <a:ext uri="{FF2B5EF4-FFF2-40B4-BE49-F238E27FC236}">
                <a16:creationId xmlns:a16="http://schemas.microsoft.com/office/drawing/2014/main" id="{D6A37433-9887-2187-4D87-F9968705CA69}"/>
              </a:ext>
            </a:extLst>
          </p:cNvPr>
          <p:cNvPicPr>
            <a:picLocks noChangeAspect="1"/>
          </p:cNvPicPr>
          <p:nvPr/>
        </p:nvPicPr>
        <p:blipFill>
          <a:blip r:embed="rId4"/>
          <a:stretch>
            <a:fillRect/>
          </a:stretch>
        </p:blipFill>
        <p:spPr>
          <a:xfrm>
            <a:off x="6119169" y="2689052"/>
            <a:ext cx="6016448" cy="2326360"/>
          </a:xfrm>
          <a:prstGeom prst="rect">
            <a:avLst/>
          </a:prstGeom>
        </p:spPr>
      </p:pic>
      <p:pic>
        <p:nvPicPr>
          <p:cNvPr id="14" name="Picture 13">
            <a:extLst>
              <a:ext uri="{FF2B5EF4-FFF2-40B4-BE49-F238E27FC236}">
                <a16:creationId xmlns:a16="http://schemas.microsoft.com/office/drawing/2014/main" id="{13869114-36D2-3B15-2DFC-748C61124DAD}"/>
              </a:ext>
            </a:extLst>
          </p:cNvPr>
          <p:cNvPicPr>
            <a:picLocks noChangeAspect="1"/>
          </p:cNvPicPr>
          <p:nvPr/>
        </p:nvPicPr>
        <p:blipFill>
          <a:blip r:embed="rId5"/>
          <a:stretch>
            <a:fillRect/>
          </a:stretch>
        </p:blipFill>
        <p:spPr>
          <a:xfrm>
            <a:off x="6795452" y="842985"/>
            <a:ext cx="5130291" cy="2068666"/>
          </a:xfrm>
          <a:prstGeom prst="rect">
            <a:avLst/>
          </a:prstGeom>
        </p:spPr>
      </p:pic>
      <p:pic>
        <p:nvPicPr>
          <p:cNvPr id="16" name="Picture 15">
            <a:extLst>
              <a:ext uri="{FF2B5EF4-FFF2-40B4-BE49-F238E27FC236}">
                <a16:creationId xmlns:a16="http://schemas.microsoft.com/office/drawing/2014/main" id="{BE398C28-6344-FDF6-DF90-AFD18AAA2B6A}"/>
              </a:ext>
            </a:extLst>
          </p:cNvPr>
          <p:cNvPicPr>
            <a:picLocks noChangeAspect="1"/>
          </p:cNvPicPr>
          <p:nvPr/>
        </p:nvPicPr>
        <p:blipFill>
          <a:blip r:embed="rId6"/>
          <a:stretch>
            <a:fillRect/>
          </a:stretch>
        </p:blipFill>
        <p:spPr>
          <a:xfrm>
            <a:off x="7093273" y="4946210"/>
            <a:ext cx="4316789" cy="2150188"/>
          </a:xfrm>
          <a:prstGeom prst="rect">
            <a:avLst/>
          </a:prstGeom>
        </p:spPr>
      </p:pic>
      <p:pic>
        <p:nvPicPr>
          <p:cNvPr id="18" name="Picture 17">
            <a:extLst>
              <a:ext uri="{FF2B5EF4-FFF2-40B4-BE49-F238E27FC236}">
                <a16:creationId xmlns:a16="http://schemas.microsoft.com/office/drawing/2014/main" id="{26F8DD64-5C98-5F28-8DD5-590BBA667FC8}"/>
              </a:ext>
            </a:extLst>
          </p:cNvPr>
          <p:cNvPicPr>
            <a:picLocks noChangeAspect="1"/>
          </p:cNvPicPr>
          <p:nvPr/>
        </p:nvPicPr>
        <p:blipFill>
          <a:blip r:embed="rId7"/>
          <a:stretch>
            <a:fillRect/>
          </a:stretch>
        </p:blipFill>
        <p:spPr>
          <a:xfrm>
            <a:off x="203200" y="5254632"/>
            <a:ext cx="4316789" cy="1680916"/>
          </a:xfrm>
          <a:prstGeom prst="rect">
            <a:avLst/>
          </a:prstGeom>
        </p:spPr>
      </p:pic>
    </p:spTree>
    <p:extLst>
      <p:ext uri="{BB962C8B-B14F-4D97-AF65-F5344CB8AC3E}">
        <p14:creationId xmlns:p14="http://schemas.microsoft.com/office/powerpoint/2010/main" val="700562456"/>
      </p:ext>
    </p:extLst>
  </p:cSld>
  <p:clrMapOvr>
    <a:masterClrMapping/>
  </p:clrMapOvr>
</p:sld>
</file>

<file path=ppt/theme/theme1.xml><?xml version="1.0" encoding="utf-8"?>
<a:theme xmlns:a="http://schemas.openxmlformats.org/drawingml/2006/main" name="1_Office">
  <a:themeElements>
    <a:clrScheme name="BilAI">
      <a:dk1>
        <a:srgbClr val="000000"/>
      </a:dk1>
      <a:lt1>
        <a:srgbClr val="FFFFFF"/>
      </a:lt1>
      <a:dk2>
        <a:srgbClr val="384147"/>
      </a:dk2>
      <a:lt2>
        <a:srgbClr val="E8E8E8"/>
      </a:lt2>
      <a:accent1>
        <a:srgbClr val="CFC700"/>
      </a:accent1>
      <a:accent2>
        <a:srgbClr val="E97132"/>
      </a:accent2>
      <a:accent3>
        <a:srgbClr val="196B24"/>
      </a:accent3>
      <a:accent4>
        <a:srgbClr val="0F9ED5"/>
      </a:accent4>
      <a:accent5>
        <a:srgbClr val="A02B93"/>
      </a:accent5>
      <a:accent6>
        <a:srgbClr val="ABA600"/>
      </a:accent6>
      <a:hlink>
        <a:srgbClr val="467886"/>
      </a:hlink>
      <a:folHlink>
        <a:srgbClr val="B6AF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2251</Words>
  <Application>Microsoft Macintosh PowerPoint</Application>
  <PresentationFormat>Widescreen</PresentationFormat>
  <Paragraphs>161</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Verdana</vt:lpstr>
      <vt:lpstr>Helvetica</vt:lpstr>
      <vt:lpstr>Play</vt:lpstr>
      <vt:lpstr>Calibri</vt:lpstr>
      <vt:lpstr>Wingdings</vt:lpstr>
      <vt:lpstr>Arial Black</vt:lpstr>
      <vt:lpstr>1_Office</vt:lpstr>
      <vt:lpstr>RM1: Graph-based structures   Marta Sabou, Axel Polleres Inst. for Data, Process &amp; Knowledge Management, WU Wien  contributions:  Robert Ganian, Silvia Miksch, Magdalena Ortiz, Emanuel Sallinger (TU Wien)  Elmar Kiesling (WU Wien)</vt:lpstr>
      <vt:lpstr>Agenda</vt:lpstr>
      <vt:lpstr>RM1: Graph-based structures</vt:lpstr>
      <vt:lpstr>Bigger Picture: overall BILAI RMs &amp; “Lighthouse” Proposals :</vt:lpstr>
      <vt:lpstr>What’s next? </vt:lpstr>
      <vt:lpstr>Marta Sabou (WUW)</vt:lpstr>
      <vt:lpstr>Magdalena Ortiz (TUW)</vt:lpstr>
      <vt:lpstr>Silvia Miksch (TUW) – Ongoing:</vt:lpstr>
      <vt:lpstr>Silvia Miksch (TUW) – Ongoing:</vt:lpstr>
      <vt:lpstr>Silvia Miksch (TUW) - Planned</vt:lpstr>
      <vt:lpstr>Robert Ganian (TUW, also active in RM5)</vt:lpstr>
      <vt:lpstr>Emanuel Sallinger (TUW)</vt:lpstr>
      <vt:lpstr>Axel Polleres, Elmar Kiesling (WUW)</vt:lpstr>
      <vt:lpstr>PowerPoint Presentation</vt:lpstr>
      <vt:lpstr>PowerPoint Presentation</vt:lpstr>
      <vt:lpstr>Further announcements:</vt:lpstr>
      <vt:lpstr>Discussion</vt:lpstr>
      <vt:lpstr>Bigger Picture: overall BILAI RMs &amp; “Lighthouse” Proposals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Bilateral AI</dc:title>
  <cp:lastModifiedBy>Polleres, Axel</cp:lastModifiedBy>
  <cp:revision>109</cp:revision>
  <cp:lastPrinted>2026-04-08T11:34:52Z</cp:lastPrinted>
  <dcterms:modified xsi:type="dcterms:W3CDTF">2026-04-09T09:02:07Z</dcterms:modified>
</cp:coreProperties>
</file>