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303" r:id="rId4"/>
    <p:sldId id="298" r:id="rId5"/>
    <p:sldId id="302" r:id="rId6"/>
    <p:sldId id="258" r:id="rId7"/>
    <p:sldId id="262" r:id="rId8"/>
    <p:sldId id="261" r:id="rId9"/>
    <p:sldId id="260" r:id="rId10"/>
    <p:sldId id="290" r:id="rId11"/>
    <p:sldId id="276" r:id="rId12"/>
    <p:sldId id="263" r:id="rId13"/>
    <p:sldId id="279" r:id="rId14"/>
    <p:sldId id="280" r:id="rId15"/>
    <p:sldId id="266" r:id="rId16"/>
    <p:sldId id="299" r:id="rId17"/>
    <p:sldId id="259" r:id="rId18"/>
    <p:sldId id="286" r:id="rId19"/>
    <p:sldId id="287" r:id="rId20"/>
    <p:sldId id="273" r:id="rId21"/>
    <p:sldId id="274" r:id="rId22"/>
    <p:sldId id="291" r:id="rId23"/>
    <p:sldId id="292" r:id="rId24"/>
    <p:sldId id="293" r:id="rId25"/>
    <p:sldId id="289" r:id="rId26"/>
    <p:sldId id="294" r:id="rId27"/>
    <p:sldId id="295" r:id="rId28"/>
    <p:sldId id="301" r:id="rId29"/>
    <p:sldId id="296" r:id="rId30"/>
    <p:sldId id="304" r:id="rId31"/>
    <p:sldId id="300" r:id="rId32"/>
    <p:sldId id="29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55"/>
    <p:restoredTop sz="94651"/>
  </p:normalViewPr>
  <p:slideViewPr>
    <p:cSldViewPr snapToGrid="0" snapToObjects="1">
      <p:cViewPr varScale="1">
        <p:scale>
          <a:sx n="98" d="100"/>
          <a:sy n="98" d="100"/>
        </p:scale>
        <p:origin x="208"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19880-71A1-9E42-A6F9-8CD79F81CFD1}" type="datetimeFigureOut">
              <a:rPr lang="en-AT" smtClean="0"/>
              <a:t>3/2/26</a:t>
            </a:fld>
            <a:endParaRPr lang="en-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4E9AF-7FD7-6E41-9439-C5117775D629}" type="slidenum">
              <a:rPr lang="en-AT" smtClean="0"/>
              <a:t>‹#›</a:t>
            </a:fld>
            <a:endParaRPr lang="en-AT"/>
          </a:p>
        </p:txBody>
      </p:sp>
    </p:spTree>
    <p:extLst>
      <p:ext uri="{BB962C8B-B14F-4D97-AF65-F5344CB8AC3E}">
        <p14:creationId xmlns:p14="http://schemas.microsoft.com/office/powerpoint/2010/main" val="181733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E2B3-3827-DE4A-AE12-24B41C44B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2A49A2-18FE-AA42-AD2C-E04912D31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473F4C-B47F-3444-9F52-0B9688C7FF88}"/>
              </a:ext>
            </a:extLst>
          </p:cNvPr>
          <p:cNvSpPr>
            <a:spLocks noGrp="1"/>
          </p:cNvSpPr>
          <p:nvPr>
            <p:ph type="dt" sz="half" idx="10"/>
          </p:nvPr>
        </p:nvSpPr>
        <p:spPr/>
        <p:txBody>
          <a:bodyPr/>
          <a:lstStyle/>
          <a:p>
            <a:fld id="{56476CD1-CEF5-F04C-A207-C8D0386927A4}" type="datetime1">
              <a:rPr lang="en-US" smtClean="0"/>
              <a:t>3/2/26</a:t>
            </a:fld>
            <a:endParaRPr lang="en-US"/>
          </a:p>
        </p:txBody>
      </p:sp>
      <p:sp>
        <p:nvSpPr>
          <p:cNvPr id="5" name="Footer Placeholder 4">
            <a:extLst>
              <a:ext uri="{FF2B5EF4-FFF2-40B4-BE49-F238E27FC236}">
                <a16:creationId xmlns:a16="http://schemas.microsoft.com/office/drawing/2014/main" id="{1E4912D4-5F6F-B44E-AB59-9EBC91D87E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F4596-317B-824E-9F6D-E3085963D87E}"/>
              </a:ext>
            </a:extLst>
          </p:cNvPr>
          <p:cNvSpPr>
            <a:spLocks noGrp="1"/>
          </p:cNvSpPr>
          <p:nvPr>
            <p:ph type="sldNum" sz="quarter" idx="12"/>
          </p:nvPr>
        </p:nvSpPr>
        <p:spPr/>
        <p:txBody>
          <a:bodyPr/>
          <a:lstStyle/>
          <a:p>
            <a:fld id="{76BA2325-3A63-CE45-BDAA-2D78A9866449}" type="slidenum">
              <a:rPr lang="en-US" smtClean="0"/>
              <a:t>‹#›</a:t>
            </a:fld>
            <a:endParaRPr lang="en-US"/>
          </a:p>
        </p:txBody>
      </p:sp>
    </p:spTree>
    <p:extLst>
      <p:ext uri="{BB962C8B-B14F-4D97-AF65-F5344CB8AC3E}">
        <p14:creationId xmlns:p14="http://schemas.microsoft.com/office/powerpoint/2010/main" val="420611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5CFE3-C0FA-0D4E-95A0-DE45A201FA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8FBD58-15B2-0943-9B26-0F75C2FB35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580FF-120E-964C-A56F-F00B0EF4F7C8}"/>
              </a:ext>
            </a:extLst>
          </p:cNvPr>
          <p:cNvSpPr>
            <a:spLocks noGrp="1"/>
          </p:cNvSpPr>
          <p:nvPr>
            <p:ph type="dt" sz="half" idx="10"/>
          </p:nvPr>
        </p:nvSpPr>
        <p:spPr/>
        <p:txBody>
          <a:bodyPr/>
          <a:lstStyle/>
          <a:p>
            <a:fld id="{5E6AEBAD-8B9F-0141-8461-87EDDEC3960C}" type="datetime1">
              <a:rPr lang="en-US" smtClean="0"/>
              <a:t>3/2/26</a:t>
            </a:fld>
            <a:endParaRPr lang="en-US"/>
          </a:p>
        </p:txBody>
      </p:sp>
      <p:sp>
        <p:nvSpPr>
          <p:cNvPr id="5" name="Footer Placeholder 4">
            <a:extLst>
              <a:ext uri="{FF2B5EF4-FFF2-40B4-BE49-F238E27FC236}">
                <a16:creationId xmlns:a16="http://schemas.microsoft.com/office/drawing/2014/main" id="{6E5FDD81-E915-5946-A1C2-A672F2803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0527DA-1316-3942-B504-D865CCF052E8}"/>
              </a:ext>
            </a:extLst>
          </p:cNvPr>
          <p:cNvSpPr>
            <a:spLocks noGrp="1"/>
          </p:cNvSpPr>
          <p:nvPr>
            <p:ph type="sldNum" sz="quarter" idx="12"/>
          </p:nvPr>
        </p:nvSpPr>
        <p:spPr/>
        <p:txBody>
          <a:bodyPr/>
          <a:lstStyle/>
          <a:p>
            <a:fld id="{76BA2325-3A63-CE45-BDAA-2D78A9866449}" type="slidenum">
              <a:rPr lang="en-US" smtClean="0"/>
              <a:t>‹#›</a:t>
            </a:fld>
            <a:endParaRPr lang="en-US"/>
          </a:p>
        </p:txBody>
      </p:sp>
    </p:spTree>
    <p:extLst>
      <p:ext uri="{BB962C8B-B14F-4D97-AF65-F5344CB8AC3E}">
        <p14:creationId xmlns:p14="http://schemas.microsoft.com/office/powerpoint/2010/main" val="2249669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B1A955-E996-DE4C-9581-F4910F0C08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3CB995-D0BD-F54A-A481-F60F380CF9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9A430B-EB95-FA44-A808-235EE006FC87}"/>
              </a:ext>
            </a:extLst>
          </p:cNvPr>
          <p:cNvSpPr>
            <a:spLocks noGrp="1"/>
          </p:cNvSpPr>
          <p:nvPr>
            <p:ph type="dt" sz="half" idx="10"/>
          </p:nvPr>
        </p:nvSpPr>
        <p:spPr/>
        <p:txBody>
          <a:bodyPr/>
          <a:lstStyle/>
          <a:p>
            <a:fld id="{367D394F-2289-2A41-AF3D-4A759CEF05CF}" type="datetime1">
              <a:rPr lang="en-US" smtClean="0"/>
              <a:t>3/2/26</a:t>
            </a:fld>
            <a:endParaRPr lang="en-US"/>
          </a:p>
        </p:txBody>
      </p:sp>
      <p:sp>
        <p:nvSpPr>
          <p:cNvPr id="5" name="Footer Placeholder 4">
            <a:extLst>
              <a:ext uri="{FF2B5EF4-FFF2-40B4-BE49-F238E27FC236}">
                <a16:creationId xmlns:a16="http://schemas.microsoft.com/office/drawing/2014/main" id="{2D0F8FD9-2325-6D44-A75B-7BE87B4E68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26D3F2-EBC1-AF46-AD4D-BE62B7139FE6}"/>
              </a:ext>
            </a:extLst>
          </p:cNvPr>
          <p:cNvSpPr>
            <a:spLocks noGrp="1"/>
          </p:cNvSpPr>
          <p:nvPr>
            <p:ph type="sldNum" sz="quarter" idx="12"/>
          </p:nvPr>
        </p:nvSpPr>
        <p:spPr/>
        <p:txBody>
          <a:bodyPr/>
          <a:lstStyle/>
          <a:p>
            <a:fld id="{76BA2325-3A63-CE45-BDAA-2D78A9866449}" type="slidenum">
              <a:rPr lang="en-US" smtClean="0"/>
              <a:t>‹#›</a:t>
            </a:fld>
            <a:endParaRPr lang="en-US"/>
          </a:p>
        </p:txBody>
      </p:sp>
    </p:spTree>
    <p:extLst>
      <p:ext uri="{BB962C8B-B14F-4D97-AF65-F5344CB8AC3E}">
        <p14:creationId xmlns:p14="http://schemas.microsoft.com/office/powerpoint/2010/main" val="203532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4FF21-E947-F547-867D-125D39D161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6C3B3-F138-F045-938C-829408586C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BAF7A-6F1A-314F-912E-7939A67A40A8}"/>
              </a:ext>
            </a:extLst>
          </p:cNvPr>
          <p:cNvSpPr>
            <a:spLocks noGrp="1"/>
          </p:cNvSpPr>
          <p:nvPr>
            <p:ph type="dt" sz="half" idx="10"/>
          </p:nvPr>
        </p:nvSpPr>
        <p:spPr/>
        <p:txBody>
          <a:bodyPr/>
          <a:lstStyle/>
          <a:p>
            <a:fld id="{F972AFD3-EC2D-7545-AC6B-1EC20CFCD979}" type="datetime1">
              <a:rPr lang="en-US" smtClean="0"/>
              <a:t>3/2/26</a:t>
            </a:fld>
            <a:endParaRPr lang="en-US"/>
          </a:p>
        </p:txBody>
      </p:sp>
      <p:sp>
        <p:nvSpPr>
          <p:cNvPr id="5" name="Footer Placeholder 4">
            <a:extLst>
              <a:ext uri="{FF2B5EF4-FFF2-40B4-BE49-F238E27FC236}">
                <a16:creationId xmlns:a16="http://schemas.microsoft.com/office/drawing/2014/main" id="{F6586522-966E-A24B-93C8-5564A2A93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32277-C3E4-814B-841A-0949B4CEC99E}"/>
              </a:ext>
            </a:extLst>
          </p:cNvPr>
          <p:cNvSpPr>
            <a:spLocks noGrp="1"/>
          </p:cNvSpPr>
          <p:nvPr>
            <p:ph type="sldNum" sz="quarter" idx="12"/>
          </p:nvPr>
        </p:nvSpPr>
        <p:spPr/>
        <p:txBody>
          <a:bodyPr/>
          <a:lstStyle/>
          <a:p>
            <a:fld id="{76BA2325-3A63-CE45-BDAA-2D78A9866449}" type="slidenum">
              <a:rPr lang="en-US" smtClean="0"/>
              <a:t>‹#›</a:t>
            </a:fld>
            <a:endParaRPr lang="en-US"/>
          </a:p>
        </p:txBody>
      </p:sp>
    </p:spTree>
    <p:extLst>
      <p:ext uri="{BB962C8B-B14F-4D97-AF65-F5344CB8AC3E}">
        <p14:creationId xmlns:p14="http://schemas.microsoft.com/office/powerpoint/2010/main" val="369333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12633-2F26-844A-9C95-493D44A4C7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54FE63-26B6-CA4F-8866-85F6AE999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CE1BA8-0F09-2144-9B98-B7CC1A9FD744}"/>
              </a:ext>
            </a:extLst>
          </p:cNvPr>
          <p:cNvSpPr>
            <a:spLocks noGrp="1"/>
          </p:cNvSpPr>
          <p:nvPr>
            <p:ph type="dt" sz="half" idx="10"/>
          </p:nvPr>
        </p:nvSpPr>
        <p:spPr/>
        <p:txBody>
          <a:bodyPr/>
          <a:lstStyle/>
          <a:p>
            <a:fld id="{69515394-683B-ED43-9EBF-EF67C69EC96F}" type="datetime1">
              <a:rPr lang="en-US" smtClean="0"/>
              <a:t>3/2/26</a:t>
            </a:fld>
            <a:endParaRPr lang="en-US"/>
          </a:p>
        </p:txBody>
      </p:sp>
      <p:sp>
        <p:nvSpPr>
          <p:cNvPr id="5" name="Footer Placeholder 4">
            <a:extLst>
              <a:ext uri="{FF2B5EF4-FFF2-40B4-BE49-F238E27FC236}">
                <a16:creationId xmlns:a16="http://schemas.microsoft.com/office/drawing/2014/main" id="{C3B476F4-9AE5-2B46-9B41-FD51A3724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52145-DA1B-3543-8603-D7D61C5C9EFA}"/>
              </a:ext>
            </a:extLst>
          </p:cNvPr>
          <p:cNvSpPr>
            <a:spLocks noGrp="1"/>
          </p:cNvSpPr>
          <p:nvPr>
            <p:ph type="sldNum" sz="quarter" idx="12"/>
          </p:nvPr>
        </p:nvSpPr>
        <p:spPr/>
        <p:txBody>
          <a:bodyPr/>
          <a:lstStyle/>
          <a:p>
            <a:fld id="{76BA2325-3A63-CE45-BDAA-2D78A9866449}" type="slidenum">
              <a:rPr lang="en-US" smtClean="0"/>
              <a:t>‹#›</a:t>
            </a:fld>
            <a:endParaRPr lang="en-US"/>
          </a:p>
        </p:txBody>
      </p:sp>
    </p:spTree>
    <p:extLst>
      <p:ext uri="{BB962C8B-B14F-4D97-AF65-F5344CB8AC3E}">
        <p14:creationId xmlns:p14="http://schemas.microsoft.com/office/powerpoint/2010/main" val="122525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2B2D-AA90-544F-BA66-14F2DC5054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79B355-A65A-BD4F-8EA6-6C9DDAA708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DF3642-43C1-7046-9A9D-20698D842C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6851AC-90F4-2149-8307-01A8D0E757D5}"/>
              </a:ext>
            </a:extLst>
          </p:cNvPr>
          <p:cNvSpPr>
            <a:spLocks noGrp="1"/>
          </p:cNvSpPr>
          <p:nvPr>
            <p:ph type="dt" sz="half" idx="10"/>
          </p:nvPr>
        </p:nvSpPr>
        <p:spPr/>
        <p:txBody>
          <a:bodyPr/>
          <a:lstStyle/>
          <a:p>
            <a:fld id="{1822C916-4C32-7A4F-87C5-34FE9DB4905F}" type="datetime1">
              <a:rPr lang="en-US" smtClean="0"/>
              <a:t>3/2/26</a:t>
            </a:fld>
            <a:endParaRPr lang="en-US"/>
          </a:p>
        </p:txBody>
      </p:sp>
      <p:sp>
        <p:nvSpPr>
          <p:cNvPr id="6" name="Footer Placeholder 5">
            <a:extLst>
              <a:ext uri="{FF2B5EF4-FFF2-40B4-BE49-F238E27FC236}">
                <a16:creationId xmlns:a16="http://schemas.microsoft.com/office/drawing/2014/main" id="{B1096833-77D2-154C-A747-4A9E83E996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327676-CEAB-FA42-BC5F-A3A15B755A75}"/>
              </a:ext>
            </a:extLst>
          </p:cNvPr>
          <p:cNvSpPr>
            <a:spLocks noGrp="1"/>
          </p:cNvSpPr>
          <p:nvPr>
            <p:ph type="sldNum" sz="quarter" idx="12"/>
          </p:nvPr>
        </p:nvSpPr>
        <p:spPr/>
        <p:txBody>
          <a:bodyPr/>
          <a:lstStyle/>
          <a:p>
            <a:fld id="{76BA2325-3A63-CE45-BDAA-2D78A9866449}" type="slidenum">
              <a:rPr lang="en-US" smtClean="0"/>
              <a:t>‹#›</a:t>
            </a:fld>
            <a:endParaRPr lang="en-US"/>
          </a:p>
        </p:txBody>
      </p:sp>
    </p:spTree>
    <p:extLst>
      <p:ext uri="{BB962C8B-B14F-4D97-AF65-F5344CB8AC3E}">
        <p14:creationId xmlns:p14="http://schemas.microsoft.com/office/powerpoint/2010/main" val="72605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28A36-D089-BF40-82EC-CE945B83A3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E8A437-6458-9544-AF29-A865882B33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7605A8-29A1-E34D-BFA7-3A7BFB9B39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F628E8-20C7-F949-A86B-5BD6C767EF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82E643-2F8F-4644-BBE7-31B7461D44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27262-7D81-8C42-81F8-962F28C6773B}"/>
              </a:ext>
            </a:extLst>
          </p:cNvPr>
          <p:cNvSpPr>
            <a:spLocks noGrp="1"/>
          </p:cNvSpPr>
          <p:nvPr>
            <p:ph type="dt" sz="half" idx="10"/>
          </p:nvPr>
        </p:nvSpPr>
        <p:spPr/>
        <p:txBody>
          <a:bodyPr/>
          <a:lstStyle/>
          <a:p>
            <a:fld id="{D65DFA0D-CE06-734C-A028-4CC328F72262}" type="datetime1">
              <a:rPr lang="en-US" smtClean="0"/>
              <a:t>3/2/26</a:t>
            </a:fld>
            <a:endParaRPr lang="en-US"/>
          </a:p>
        </p:txBody>
      </p:sp>
      <p:sp>
        <p:nvSpPr>
          <p:cNvPr id="8" name="Footer Placeholder 7">
            <a:extLst>
              <a:ext uri="{FF2B5EF4-FFF2-40B4-BE49-F238E27FC236}">
                <a16:creationId xmlns:a16="http://schemas.microsoft.com/office/drawing/2014/main" id="{E6C19A2E-092D-DE47-831A-196D5234DA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E95CDB-6DAE-7C44-B4D9-45C7FA7DE109}"/>
              </a:ext>
            </a:extLst>
          </p:cNvPr>
          <p:cNvSpPr>
            <a:spLocks noGrp="1"/>
          </p:cNvSpPr>
          <p:nvPr>
            <p:ph type="sldNum" sz="quarter" idx="12"/>
          </p:nvPr>
        </p:nvSpPr>
        <p:spPr/>
        <p:txBody>
          <a:bodyPr/>
          <a:lstStyle/>
          <a:p>
            <a:fld id="{76BA2325-3A63-CE45-BDAA-2D78A9866449}" type="slidenum">
              <a:rPr lang="en-US" smtClean="0"/>
              <a:t>‹#›</a:t>
            </a:fld>
            <a:endParaRPr lang="en-US"/>
          </a:p>
        </p:txBody>
      </p:sp>
    </p:spTree>
    <p:extLst>
      <p:ext uri="{BB962C8B-B14F-4D97-AF65-F5344CB8AC3E}">
        <p14:creationId xmlns:p14="http://schemas.microsoft.com/office/powerpoint/2010/main" val="221014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CF9C5-14ED-FC43-AB0D-9A26049A84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CFA172-75A8-4A49-AA38-DFCF723E48C0}"/>
              </a:ext>
            </a:extLst>
          </p:cNvPr>
          <p:cNvSpPr>
            <a:spLocks noGrp="1"/>
          </p:cNvSpPr>
          <p:nvPr>
            <p:ph type="dt" sz="half" idx="10"/>
          </p:nvPr>
        </p:nvSpPr>
        <p:spPr/>
        <p:txBody>
          <a:bodyPr/>
          <a:lstStyle/>
          <a:p>
            <a:fld id="{ED5608FD-7E36-884E-A2CC-9FA525B41D8F}" type="datetime1">
              <a:rPr lang="en-US" smtClean="0"/>
              <a:t>3/2/26</a:t>
            </a:fld>
            <a:endParaRPr lang="en-US"/>
          </a:p>
        </p:txBody>
      </p:sp>
      <p:sp>
        <p:nvSpPr>
          <p:cNvPr id="4" name="Footer Placeholder 3">
            <a:extLst>
              <a:ext uri="{FF2B5EF4-FFF2-40B4-BE49-F238E27FC236}">
                <a16:creationId xmlns:a16="http://schemas.microsoft.com/office/drawing/2014/main" id="{98BADC28-46C6-E440-9A87-957E3AE405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61A558-7319-4144-A30F-EC368B8F9D99}"/>
              </a:ext>
            </a:extLst>
          </p:cNvPr>
          <p:cNvSpPr>
            <a:spLocks noGrp="1"/>
          </p:cNvSpPr>
          <p:nvPr>
            <p:ph type="sldNum" sz="quarter" idx="12"/>
          </p:nvPr>
        </p:nvSpPr>
        <p:spPr/>
        <p:txBody>
          <a:bodyPr/>
          <a:lstStyle/>
          <a:p>
            <a:fld id="{76BA2325-3A63-CE45-BDAA-2D78A9866449}" type="slidenum">
              <a:rPr lang="en-US" smtClean="0"/>
              <a:t>‹#›</a:t>
            </a:fld>
            <a:endParaRPr lang="en-US"/>
          </a:p>
        </p:txBody>
      </p:sp>
    </p:spTree>
    <p:extLst>
      <p:ext uri="{BB962C8B-B14F-4D97-AF65-F5344CB8AC3E}">
        <p14:creationId xmlns:p14="http://schemas.microsoft.com/office/powerpoint/2010/main" val="2444984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AE5FE6-2536-8B42-9B44-2DE9DA71BA30}"/>
              </a:ext>
            </a:extLst>
          </p:cNvPr>
          <p:cNvSpPr>
            <a:spLocks noGrp="1"/>
          </p:cNvSpPr>
          <p:nvPr>
            <p:ph type="dt" sz="half" idx="10"/>
          </p:nvPr>
        </p:nvSpPr>
        <p:spPr/>
        <p:txBody>
          <a:bodyPr/>
          <a:lstStyle/>
          <a:p>
            <a:fld id="{4E5CAA40-2054-474D-B5C2-4A17612ACF56}" type="datetime1">
              <a:rPr lang="en-US" smtClean="0"/>
              <a:t>3/2/26</a:t>
            </a:fld>
            <a:endParaRPr lang="en-US"/>
          </a:p>
        </p:txBody>
      </p:sp>
      <p:sp>
        <p:nvSpPr>
          <p:cNvPr id="3" name="Footer Placeholder 2">
            <a:extLst>
              <a:ext uri="{FF2B5EF4-FFF2-40B4-BE49-F238E27FC236}">
                <a16:creationId xmlns:a16="http://schemas.microsoft.com/office/drawing/2014/main" id="{C077BACD-2693-0342-9C6C-F2828092B3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E712D0-9E90-904E-B29B-62C897B6222F}"/>
              </a:ext>
            </a:extLst>
          </p:cNvPr>
          <p:cNvSpPr>
            <a:spLocks noGrp="1"/>
          </p:cNvSpPr>
          <p:nvPr>
            <p:ph type="sldNum" sz="quarter" idx="12"/>
          </p:nvPr>
        </p:nvSpPr>
        <p:spPr/>
        <p:txBody>
          <a:bodyPr/>
          <a:lstStyle/>
          <a:p>
            <a:fld id="{76BA2325-3A63-CE45-BDAA-2D78A9866449}" type="slidenum">
              <a:rPr lang="en-US" smtClean="0"/>
              <a:t>‹#›</a:t>
            </a:fld>
            <a:endParaRPr lang="en-US"/>
          </a:p>
        </p:txBody>
      </p:sp>
    </p:spTree>
    <p:extLst>
      <p:ext uri="{BB962C8B-B14F-4D97-AF65-F5344CB8AC3E}">
        <p14:creationId xmlns:p14="http://schemas.microsoft.com/office/powerpoint/2010/main" val="83960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72C11-02C5-7547-979E-8C2889AAB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B0D66F-9488-124E-9ADD-6A3254C6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6BF247-D405-384B-83AF-26B6085B05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F10ADE-055B-D045-A731-CA1837F881A6}"/>
              </a:ext>
            </a:extLst>
          </p:cNvPr>
          <p:cNvSpPr>
            <a:spLocks noGrp="1"/>
          </p:cNvSpPr>
          <p:nvPr>
            <p:ph type="dt" sz="half" idx="10"/>
          </p:nvPr>
        </p:nvSpPr>
        <p:spPr/>
        <p:txBody>
          <a:bodyPr/>
          <a:lstStyle/>
          <a:p>
            <a:fld id="{F81CD81A-E81F-264A-8BDD-1393251F022D}" type="datetime1">
              <a:rPr lang="en-US" smtClean="0"/>
              <a:t>3/2/26</a:t>
            </a:fld>
            <a:endParaRPr lang="en-US"/>
          </a:p>
        </p:txBody>
      </p:sp>
      <p:sp>
        <p:nvSpPr>
          <p:cNvPr id="6" name="Footer Placeholder 5">
            <a:extLst>
              <a:ext uri="{FF2B5EF4-FFF2-40B4-BE49-F238E27FC236}">
                <a16:creationId xmlns:a16="http://schemas.microsoft.com/office/drawing/2014/main" id="{1191B3C2-972D-B94E-A2D2-FDCBEAFF62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13730-6F71-434D-B58D-DDBAEC490014}"/>
              </a:ext>
            </a:extLst>
          </p:cNvPr>
          <p:cNvSpPr>
            <a:spLocks noGrp="1"/>
          </p:cNvSpPr>
          <p:nvPr>
            <p:ph type="sldNum" sz="quarter" idx="12"/>
          </p:nvPr>
        </p:nvSpPr>
        <p:spPr/>
        <p:txBody>
          <a:bodyPr/>
          <a:lstStyle/>
          <a:p>
            <a:fld id="{76BA2325-3A63-CE45-BDAA-2D78A9866449}" type="slidenum">
              <a:rPr lang="en-US" smtClean="0"/>
              <a:t>‹#›</a:t>
            </a:fld>
            <a:endParaRPr lang="en-US"/>
          </a:p>
        </p:txBody>
      </p:sp>
    </p:spTree>
    <p:extLst>
      <p:ext uri="{BB962C8B-B14F-4D97-AF65-F5344CB8AC3E}">
        <p14:creationId xmlns:p14="http://schemas.microsoft.com/office/powerpoint/2010/main" val="177075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C2067-9DB1-4045-8036-37AAA302E8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7E84B8-2BC7-6243-BE89-B1AF6D93B8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4E512F-1B87-9247-8F42-5E93FF71F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4FEFEC-5384-EC4A-A0E8-944FE2165C60}"/>
              </a:ext>
            </a:extLst>
          </p:cNvPr>
          <p:cNvSpPr>
            <a:spLocks noGrp="1"/>
          </p:cNvSpPr>
          <p:nvPr>
            <p:ph type="dt" sz="half" idx="10"/>
          </p:nvPr>
        </p:nvSpPr>
        <p:spPr/>
        <p:txBody>
          <a:bodyPr/>
          <a:lstStyle/>
          <a:p>
            <a:fld id="{C6B59FAB-7EAF-084E-86E1-2582501475FA}" type="datetime1">
              <a:rPr lang="en-US" smtClean="0"/>
              <a:t>3/2/26</a:t>
            </a:fld>
            <a:endParaRPr lang="en-US"/>
          </a:p>
        </p:txBody>
      </p:sp>
      <p:sp>
        <p:nvSpPr>
          <p:cNvPr id="6" name="Footer Placeholder 5">
            <a:extLst>
              <a:ext uri="{FF2B5EF4-FFF2-40B4-BE49-F238E27FC236}">
                <a16:creationId xmlns:a16="http://schemas.microsoft.com/office/drawing/2014/main" id="{40B40426-AA58-6146-8E1E-1107E37097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42BFB-905E-1A4B-ACA9-0F3A5A534CB8}"/>
              </a:ext>
            </a:extLst>
          </p:cNvPr>
          <p:cNvSpPr>
            <a:spLocks noGrp="1"/>
          </p:cNvSpPr>
          <p:nvPr>
            <p:ph type="sldNum" sz="quarter" idx="12"/>
          </p:nvPr>
        </p:nvSpPr>
        <p:spPr/>
        <p:txBody>
          <a:bodyPr/>
          <a:lstStyle/>
          <a:p>
            <a:fld id="{76BA2325-3A63-CE45-BDAA-2D78A9866449}" type="slidenum">
              <a:rPr lang="en-US" smtClean="0"/>
              <a:t>‹#›</a:t>
            </a:fld>
            <a:endParaRPr lang="en-US"/>
          </a:p>
        </p:txBody>
      </p:sp>
    </p:spTree>
    <p:extLst>
      <p:ext uri="{BB962C8B-B14F-4D97-AF65-F5344CB8AC3E}">
        <p14:creationId xmlns:p14="http://schemas.microsoft.com/office/powerpoint/2010/main" val="41202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F56F83-39E5-494D-97E0-62D9B45D50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772235-43E5-A648-9B7B-1DBBB55D2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C5FA2-F1AF-B54D-9E04-B303B410C6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4D8DB-443B-7A46-B090-72B33A31541C}" type="datetime1">
              <a:rPr lang="en-US" smtClean="0"/>
              <a:t>3/2/26</a:t>
            </a:fld>
            <a:endParaRPr lang="en-US"/>
          </a:p>
        </p:txBody>
      </p:sp>
      <p:sp>
        <p:nvSpPr>
          <p:cNvPr id="5" name="Footer Placeholder 4">
            <a:extLst>
              <a:ext uri="{FF2B5EF4-FFF2-40B4-BE49-F238E27FC236}">
                <a16:creationId xmlns:a16="http://schemas.microsoft.com/office/drawing/2014/main" id="{8B3675C6-BD26-F945-9AA5-BE78D16B54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DC5092-7029-A243-ABCE-33562D4B0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A2325-3A63-CE45-BDAA-2D78A9866449}" type="slidenum">
              <a:rPr lang="en-US" smtClean="0"/>
              <a:t>‹#›</a:t>
            </a:fld>
            <a:endParaRPr lang="en-US"/>
          </a:p>
        </p:txBody>
      </p:sp>
    </p:spTree>
    <p:extLst>
      <p:ext uri="{BB962C8B-B14F-4D97-AF65-F5344CB8AC3E}">
        <p14:creationId xmlns:p14="http://schemas.microsoft.com/office/powerpoint/2010/main" val="1160122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wu.ac.at/dpkm/topics/how-to-write-a-thesi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ma-graph.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eb.archive.org/" TargetMode="External"/><Relationship Id="rId2" Type="http://schemas.openxmlformats.org/officeDocument/2006/relationships/hyperlink" Target="https://en.wikipedia.org/wiki/PageRank" TargetMode="External"/><Relationship Id="rId1" Type="http://schemas.openxmlformats.org/officeDocument/2006/relationships/slideLayout" Target="../slideLayouts/slideLayout2.xml"/><Relationship Id="rId4" Type="http://schemas.openxmlformats.org/officeDocument/2006/relationships/hyperlink" Target="https://web.archive.org/web/20201206004707/http:/ma-graph.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emantic-systems.org/student-thesis/" TargetMode="External"/><Relationship Id="rId2" Type="http://schemas.openxmlformats.org/officeDocument/2006/relationships/hyperlink" Target="http://polleres.net/supervised_thes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wu.ac.at/dpkm/topics/how-to-write-a-thesis/" TargetMode="External"/><Relationship Id="rId2" Type="http://schemas.openxmlformats.org/officeDocument/2006/relationships/hyperlink" Target="https://www.overleaf.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backoffice@ai.wu.ac.a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elsevier.com/__data/promis_misc/525444systematicreviewsguide.pdf"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cebma.org/wp-content/uploads/Denyer-Tranfield-Producing-a-Systematic-Review.pdf" TargetMode="External"/><Relationship Id="rId5" Type="http://schemas.openxmlformats.org/officeDocument/2006/relationships/image" Target="../media/image3.png"/><Relationship Id="rId4" Type="http://schemas.openxmlformats.org/officeDocument/2006/relationships/hyperlink" Target="https://twitter.com/moduloone/status/1449523528303198213"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inc.com/glenn-leibowitz/the-single-reason-why-people-cant-write-according-.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10DC0-A347-8647-806B-CF391A799AC8}"/>
              </a:ext>
            </a:extLst>
          </p:cNvPr>
          <p:cNvSpPr>
            <a:spLocks noGrp="1"/>
          </p:cNvSpPr>
          <p:nvPr>
            <p:ph type="ctrTitle"/>
          </p:nvPr>
        </p:nvSpPr>
        <p:spPr>
          <a:xfrm>
            <a:off x="1524000" y="91231"/>
            <a:ext cx="9144000" cy="2387600"/>
          </a:xfrm>
        </p:spPr>
        <p:txBody>
          <a:bodyPr/>
          <a:lstStyle/>
          <a:p>
            <a:r>
              <a:rPr lang="en-US" dirty="0"/>
              <a:t>How to write a thesis</a:t>
            </a:r>
          </a:p>
        </p:txBody>
      </p:sp>
      <p:sp>
        <p:nvSpPr>
          <p:cNvPr id="3" name="Subtitle 2">
            <a:extLst>
              <a:ext uri="{FF2B5EF4-FFF2-40B4-BE49-F238E27FC236}">
                <a16:creationId xmlns:a16="http://schemas.microsoft.com/office/drawing/2014/main" id="{7B0AD0A6-1484-264F-A021-373EDF29652D}"/>
              </a:ext>
            </a:extLst>
          </p:cNvPr>
          <p:cNvSpPr>
            <a:spLocks noGrp="1"/>
          </p:cNvSpPr>
          <p:nvPr>
            <p:ph type="subTitle" idx="1"/>
          </p:nvPr>
        </p:nvSpPr>
        <p:spPr>
          <a:xfrm>
            <a:off x="1524000" y="2830749"/>
            <a:ext cx="9144000" cy="3706237"/>
          </a:xfrm>
        </p:spPr>
        <p:txBody>
          <a:bodyPr>
            <a:normAutofit lnSpcReduction="10000"/>
          </a:bodyPr>
          <a:lstStyle/>
          <a:p>
            <a:r>
              <a:rPr lang="en-US" dirty="0"/>
              <a:t>how to get started, some Do's and Don'ts</a:t>
            </a:r>
          </a:p>
          <a:p>
            <a:endParaRPr lang="en-US" dirty="0"/>
          </a:p>
          <a:p>
            <a:endParaRPr lang="en-US" dirty="0"/>
          </a:p>
          <a:p>
            <a:r>
              <a:rPr lang="en-US" dirty="0"/>
              <a:t>… particularly in case I'm your supervisor ;-)</a:t>
            </a:r>
          </a:p>
          <a:p>
            <a:endParaRPr lang="en-US" dirty="0"/>
          </a:p>
          <a:p>
            <a:endParaRPr lang="en-US" dirty="0"/>
          </a:p>
          <a:p>
            <a:r>
              <a:rPr lang="en-US" dirty="0"/>
              <a:t>Axel Polleres</a:t>
            </a:r>
          </a:p>
          <a:p>
            <a:endParaRPr lang="en-US" sz="1500" dirty="0"/>
          </a:p>
          <a:p>
            <a:r>
              <a:rPr lang="en-US" sz="1500" dirty="0"/>
              <a:t>version: 2022-04-26</a:t>
            </a:r>
          </a:p>
        </p:txBody>
      </p:sp>
      <p:sp>
        <p:nvSpPr>
          <p:cNvPr id="4" name="Rectangle 3">
            <a:extLst>
              <a:ext uri="{FF2B5EF4-FFF2-40B4-BE49-F238E27FC236}">
                <a16:creationId xmlns:a16="http://schemas.microsoft.com/office/drawing/2014/main" id="{1BF11433-21E1-FE47-A9F2-8BDF867DBAF0}"/>
              </a:ext>
            </a:extLst>
          </p:cNvPr>
          <p:cNvSpPr/>
          <p:nvPr/>
        </p:nvSpPr>
        <p:spPr>
          <a:xfrm>
            <a:off x="3125821" y="321014"/>
            <a:ext cx="6096000" cy="646331"/>
          </a:xfrm>
          <a:prstGeom prst="rect">
            <a:avLst/>
          </a:prstGeom>
        </p:spPr>
        <p:txBody>
          <a:bodyPr>
            <a:spAutoFit/>
          </a:bodyPr>
          <a:lstStyle/>
          <a:p>
            <a:r>
              <a:rPr lang="en-US" dirty="0"/>
              <a:t>Disclaimer - read this first:</a:t>
            </a:r>
          </a:p>
          <a:p>
            <a:r>
              <a:rPr lang="en-US" dirty="0">
                <a:hlinkClick r:id="rId2"/>
              </a:rPr>
              <a:t>https://www.wu.ac.at/dpkm/topics/how-to-write-a-thesis/</a:t>
            </a:r>
            <a:r>
              <a:rPr lang="en-US" dirty="0"/>
              <a:t> </a:t>
            </a:r>
          </a:p>
        </p:txBody>
      </p:sp>
      <p:sp>
        <p:nvSpPr>
          <p:cNvPr id="5" name="Slide Number Placeholder 4">
            <a:extLst>
              <a:ext uri="{FF2B5EF4-FFF2-40B4-BE49-F238E27FC236}">
                <a16:creationId xmlns:a16="http://schemas.microsoft.com/office/drawing/2014/main" id="{450325B3-E97A-464D-B059-2A7B941424B8}"/>
              </a:ext>
            </a:extLst>
          </p:cNvPr>
          <p:cNvSpPr>
            <a:spLocks noGrp="1"/>
          </p:cNvSpPr>
          <p:nvPr>
            <p:ph type="sldNum" sz="quarter" idx="12"/>
          </p:nvPr>
        </p:nvSpPr>
        <p:spPr/>
        <p:txBody>
          <a:bodyPr/>
          <a:lstStyle/>
          <a:p>
            <a:fld id="{76BA2325-3A63-CE45-BDAA-2D78A9866449}" type="slidenum">
              <a:rPr lang="en-US" smtClean="0"/>
              <a:t>1</a:t>
            </a:fld>
            <a:endParaRPr lang="en-US"/>
          </a:p>
        </p:txBody>
      </p:sp>
    </p:spTree>
    <p:extLst>
      <p:ext uri="{BB962C8B-B14F-4D97-AF65-F5344CB8AC3E}">
        <p14:creationId xmlns:p14="http://schemas.microsoft.com/office/powerpoint/2010/main" val="3330547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0664-6BC3-914F-9167-92543B51C355}"/>
              </a:ext>
            </a:extLst>
          </p:cNvPr>
          <p:cNvSpPr>
            <a:spLocks noGrp="1"/>
          </p:cNvSpPr>
          <p:nvPr>
            <p:ph type="title"/>
          </p:nvPr>
        </p:nvSpPr>
        <p:spPr/>
        <p:txBody>
          <a:bodyPr/>
          <a:lstStyle/>
          <a:p>
            <a:r>
              <a:rPr lang="en-US" dirty="0"/>
              <a:t>Scope &amp; Management</a:t>
            </a:r>
          </a:p>
        </p:txBody>
      </p:sp>
      <p:sp>
        <p:nvSpPr>
          <p:cNvPr id="3" name="Content Placeholder 2">
            <a:extLst>
              <a:ext uri="{FF2B5EF4-FFF2-40B4-BE49-F238E27FC236}">
                <a16:creationId xmlns:a16="http://schemas.microsoft.com/office/drawing/2014/main" id="{65872C28-C9BD-064B-BC52-7D3070E239E8}"/>
              </a:ext>
            </a:extLst>
          </p:cNvPr>
          <p:cNvSpPr>
            <a:spLocks noGrp="1"/>
          </p:cNvSpPr>
          <p:nvPr>
            <p:ph idx="1"/>
          </p:nvPr>
        </p:nvSpPr>
        <p:spPr>
          <a:xfrm>
            <a:off x="314179" y="1690688"/>
            <a:ext cx="11619914" cy="4351338"/>
          </a:xfrm>
        </p:spPr>
        <p:txBody>
          <a:bodyPr>
            <a:normAutofit/>
          </a:bodyPr>
          <a:lstStyle/>
          <a:p>
            <a:pPr lvl="1"/>
            <a:r>
              <a:rPr lang="en-US" dirty="0"/>
              <a:t>The other main tasks in regular meetings with your supervisor is to </a:t>
            </a:r>
            <a:r>
              <a:rPr lang="en-US" b="1" dirty="0"/>
              <a:t>manage the </a:t>
            </a:r>
            <a:r>
              <a:rPr lang="en-US" b="1" u="sng" dirty="0"/>
              <a:t>progress</a:t>
            </a:r>
            <a:r>
              <a:rPr lang="en-US" b="1" dirty="0"/>
              <a:t> </a:t>
            </a:r>
            <a:r>
              <a:rPr lang="en-US" dirty="0"/>
              <a:t>of your thesis!</a:t>
            </a:r>
          </a:p>
          <a:p>
            <a:pPr lvl="1"/>
            <a:endParaRPr lang="en-US" dirty="0"/>
          </a:p>
          <a:p>
            <a:pPr lvl="2"/>
            <a:r>
              <a:rPr lang="en-US" dirty="0"/>
              <a:t>Keep record of meetings (minutes) and send those to the supervisor</a:t>
            </a:r>
          </a:p>
          <a:p>
            <a:pPr lvl="2"/>
            <a:r>
              <a:rPr lang="en-US" dirty="0"/>
              <a:t>Have a time plan &amp; milestones and discuss it with your supervisor</a:t>
            </a:r>
          </a:p>
          <a:p>
            <a:pPr lvl="2"/>
            <a:r>
              <a:rPr lang="en-US" dirty="0"/>
              <a:t>Agree on next meeting in the end of each meeting</a:t>
            </a:r>
          </a:p>
          <a:p>
            <a:pPr lvl="2"/>
            <a:r>
              <a:rPr lang="en-US" dirty="0"/>
              <a:t>Agree on concrete things you plan to achieve until the next meeting</a:t>
            </a:r>
          </a:p>
          <a:p>
            <a:pPr lvl="2"/>
            <a:endParaRPr lang="en-US" dirty="0"/>
          </a:p>
          <a:p>
            <a:pPr lvl="1"/>
            <a:r>
              <a:rPr lang="en-US" dirty="0"/>
              <a:t>Do not expect your supervisor to remember the details of your thesis/last meeting: </a:t>
            </a:r>
          </a:p>
          <a:p>
            <a:pPr lvl="2"/>
            <a:r>
              <a:rPr lang="en-US" dirty="0"/>
              <a:t>i.e., start each meeting with a summary and status report and what was agreed in the last meeting!</a:t>
            </a:r>
          </a:p>
        </p:txBody>
      </p:sp>
      <p:sp>
        <p:nvSpPr>
          <p:cNvPr id="4" name="Slide Number Placeholder 3">
            <a:extLst>
              <a:ext uri="{FF2B5EF4-FFF2-40B4-BE49-F238E27FC236}">
                <a16:creationId xmlns:a16="http://schemas.microsoft.com/office/drawing/2014/main" id="{0890C811-1637-F448-998B-0D696337E7C8}"/>
              </a:ext>
            </a:extLst>
          </p:cNvPr>
          <p:cNvSpPr>
            <a:spLocks noGrp="1"/>
          </p:cNvSpPr>
          <p:nvPr>
            <p:ph type="sldNum" sz="quarter" idx="12"/>
          </p:nvPr>
        </p:nvSpPr>
        <p:spPr/>
        <p:txBody>
          <a:bodyPr/>
          <a:lstStyle/>
          <a:p>
            <a:fld id="{76BA2325-3A63-CE45-BDAA-2D78A9866449}" type="slidenum">
              <a:rPr lang="en-US" smtClean="0"/>
              <a:t>10</a:t>
            </a:fld>
            <a:endParaRPr lang="en-US"/>
          </a:p>
        </p:txBody>
      </p:sp>
    </p:spTree>
    <p:extLst>
      <p:ext uri="{BB962C8B-B14F-4D97-AF65-F5344CB8AC3E}">
        <p14:creationId xmlns:p14="http://schemas.microsoft.com/office/powerpoint/2010/main" val="2132790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3365-CBFB-B646-BC1D-2DBC213640F3}"/>
              </a:ext>
            </a:extLst>
          </p:cNvPr>
          <p:cNvSpPr>
            <a:spLocks noGrp="1"/>
          </p:cNvSpPr>
          <p:nvPr>
            <p:ph type="title"/>
          </p:nvPr>
        </p:nvSpPr>
        <p:spPr/>
        <p:txBody>
          <a:bodyPr/>
          <a:lstStyle/>
          <a:p>
            <a:r>
              <a:rPr lang="en-US" dirty="0"/>
              <a:t>Format:</a:t>
            </a:r>
          </a:p>
        </p:txBody>
      </p:sp>
      <p:sp>
        <p:nvSpPr>
          <p:cNvPr id="3" name="Content Placeholder 2">
            <a:extLst>
              <a:ext uri="{FF2B5EF4-FFF2-40B4-BE49-F238E27FC236}">
                <a16:creationId xmlns:a16="http://schemas.microsoft.com/office/drawing/2014/main" id="{E2C4A23B-E3D2-6F4A-B0D5-1172C76BEEFA}"/>
              </a:ext>
            </a:extLst>
          </p:cNvPr>
          <p:cNvSpPr>
            <a:spLocks noGrp="1"/>
          </p:cNvSpPr>
          <p:nvPr>
            <p:ph idx="1"/>
          </p:nvPr>
        </p:nvSpPr>
        <p:spPr>
          <a:xfrm>
            <a:off x="838200" y="1427221"/>
            <a:ext cx="10515600" cy="5065653"/>
          </a:xfrm>
        </p:spPr>
        <p:txBody>
          <a:bodyPr>
            <a:normAutofit lnSpcReduction="10000"/>
          </a:bodyPr>
          <a:lstStyle/>
          <a:p>
            <a:r>
              <a:rPr lang="en-US" sz="1600" dirty="0"/>
              <a:t>In English (German *really* an exception only)</a:t>
            </a:r>
          </a:p>
          <a:p>
            <a:pPr lvl="1"/>
            <a:r>
              <a:rPr lang="en-US" sz="1400" dirty="0"/>
              <a:t>English is the main language of our scientific discipline (and literature)</a:t>
            </a:r>
          </a:p>
          <a:p>
            <a:pPr lvl="1"/>
            <a:r>
              <a:rPr lang="en-US" sz="1400" dirty="0"/>
              <a:t>most terminology doesn't translate well anyway to German</a:t>
            </a:r>
          </a:p>
          <a:p>
            <a:pPr lvl="1"/>
            <a:r>
              <a:rPr lang="en-US" sz="1400" dirty="0"/>
              <a:t>makes your thesis more accessible internationally</a:t>
            </a:r>
          </a:p>
          <a:p>
            <a:pPr lvl="1"/>
            <a:endParaRPr lang="en-US" sz="1400" dirty="0"/>
          </a:p>
          <a:p>
            <a:r>
              <a:rPr lang="en-US" sz="1600" dirty="0"/>
              <a:t>Take care of proofreading and English language check, plan time for it</a:t>
            </a:r>
          </a:p>
          <a:p>
            <a:endParaRPr lang="en-US" sz="1600" dirty="0"/>
          </a:p>
          <a:p>
            <a:r>
              <a:rPr lang="en-GB" sz="1600" dirty="0"/>
              <a:t>A bachelor thesis has a page limit of 40 pages text (not including cover, table of content, references, appendices).</a:t>
            </a:r>
          </a:p>
          <a:p>
            <a:r>
              <a:rPr lang="en-GB" sz="1600" dirty="0"/>
              <a:t>A master thesis has a page limit of 80 pages text (not including cover, table of content, references, appendices).</a:t>
            </a:r>
          </a:p>
          <a:p>
            <a:r>
              <a:rPr lang="en-GB" sz="1600" dirty="0"/>
              <a:t>A MBA thesis has a page limit of  about 60 pages text and slightly different formatting guide by </a:t>
            </a:r>
            <a:r>
              <a:rPr lang="en-GB" sz="1600" dirty="0" err="1"/>
              <a:t>ExAc</a:t>
            </a:r>
            <a:endParaRPr lang="en-GB" sz="1600" dirty="0"/>
          </a:p>
          <a:p>
            <a:endParaRPr lang="en-US" sz="1600" dirty="0"/>
          </a:p>
          <a:p>
            <a:pPr marL="0" indent="0">
              <a:buNone/>
            </a:pPr>
            <a:endParaRPr lang="en-US" sz="1600" dirty="0"/>
          </a:p>
          <a:p>
            <a:r>
              <a:rPr lang="en-US" sz="1600" dirty="0"/>
              <a:t>If you have more material, think of moving parts to an appendix.</a:t>
            </a:r>
          </a:p>
          <a:p>
            <a:r>
              <a:rPr lang="en-US" sz="1600" dirty="0"/>
              <a:t>If you have less material, do NOT fill up pages, it is really NOT about pages.</a:t>
            </a:r>
          </a:p>
          <a:p>
            <a:endParaRPr lang="en-US" sz="1600" dirty="0"/>
          </a:p>
          <a:p>
            <a:r>
              <a:rPr lang="en-US" sz="1600" dirty="0"/>
              <a:t>If you want to write an academic thesis well: </a:t>
            </a:r>
            <a:r>
              <a:rPr lang="en-US" sz="1600" b="1" i="1" dirty="0"/>
              <a:t>read a lot of scientific articles</a:t>
            </a:r>
            <a:r>
              <a:rPr lang="en-US" sz="1600" dirty="0"/>
              <a:t>! </a:t>
            </a:r>
            <a:r>
              <a:rPr lang="en-US" sz="1600" b="1" i="1" dirty="0"/>
              <a:t>start now!</a:t>
            </a:r>
          </a:p>
        </p:txBody>
      </p:sp>
      <p:sp>
        <p:nvSpPr>
          <p:cNvPr id="4" name="Slide Number Placeholder 3">
            <a:extLst>
              <a:ext uri="{FF2B5EF4-FFF2-40B4-BE49-F238E27FC236}">
                <a16:creationId xmlns:a16="http://schemas.microsoft.com/office/drawing/2014/main" id="{3F3DE177-483C-3D45-9669-91B8F362994B}"/>
              </a:ext>
            </a:extLst>
          </p:cNvPr>
          <p:cNvSpPr>
            <a:spLocks noGrp="1"/>
          </p:cNvSpPr>
          <p:nvPr>
            <p:ph type="sldNum" sz="quarter" idx="12"/>
          </p:nvPr>
        </p:nvSpPr>
        <p:spPr/>
        <p:txBody>
          <a:bodyPr/>
          <a:lstStyle/>
          <a:p>
            <a:fld id="{76BA2325-3A63-CE45-BDAA-2D78A9866449}" type="slidenum">
              <a:rPr lang="en-US" smtClean="0"/>
              <a:t>11</a:t>
            </a:fld>
            <a:endParaRPr lang="en-US"/>
          </a:p>
        </p:txBody>
      </p:sp>
    </p:spTree>
    <p:extLst>
      <p:ext uri="{BB962C8B-B14F-4D97-AF65-F5344CB8AC3E}">
        <p14:creationId xmlns:p14="http://schemas.microsoft.com/office/powerpoint/2010/main" val="1382867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F6BC2-820D-6B45-A073-1CB6E134C413}"/>
              </a:ext>
            </a:extLst>
          </p:cNvPr>
          <p:cNvSpPr>
            <a:spLocks noGrp="1"/>
          </p:cNvSpPr>
          <p:nvPr>
            <p:ph type="title"/>
          </p:nvPr>
        </p:nvSpPr>
        <p:spPr/>
        <p:txBody>
          <a:bodyPr/>
          <a:lstStyle/>
          <a:p>
            <a:r>
              <a:rPr lang="en-US" dirty="0"/>
              <a:t>How to write a good research paper/proposal/thesis?</a:t>
            </a:r>
          </a:p>
        </p:txBody>
      </p:sp>
      <p:sp>
        <p:nvSpPr>
          <p:cNvPr id="3" name="Rectangle 2">
            <a:extLst>
              <a:ext uri="{FF2B5EF4-FFF2-40B4-BE49-F238E27FC236}">
                <a16:creationId xmlns:a16="http://schemas.microsoft.com/office/drawing/2014/main" id="{7A8A5B44-0C88-6849-9253-A934E0C565D4}"/>
              </a:ext>
            </a:extLst>
          </p:cNvPr>
          <p:cNvSpPr/>
          <p:nvPr/>
        </p:nvSpPr>
        <p:spPr>
          <a:xfrm>
            <a:off x="3442421" y="3244334"/>
            <a:ext cx="3965766" cy="646331"/>
          </a:xfrm>
          <a:prstGeom prst="rect">
            <a:avLst/>
          </a:prstGeom>
        </p:spPr>
        <p:txBody>
          <a:bodyPr wrap="none">
            <a:spAutoFit/>
          </a:bodyPr>
          <a:lstStyle/>
          <a:p>
            <a:r>
              <a:rPr lang="en-US" dirty="0"/>
              <a:t>Make your thesis an interesting read!</a:t>
            </a:r>
          </a:p>
          <a:p>
            <a:r>
              <a:rPr lang="en-US" dirty="0"/>
              <a:t>i.e.,  don't annoy the reviewer/reader ;-)</a:t>
            </a:r>
          </a:p>
        </p:txBody>
      </p:sp>
      <p:sp>
        <p:nvSpPr>
          <p:cNvPr id="4" name="Slide Number Placeholder 3">
            <a:extLst>
              <a:ext uri="{FF2B5EF4-FFF2-40B4-BE49-F238E27FC236}">
                <a16:creationId xmlns:a16="http://schemas.microsoft.com/office/drawing/2014/main" id="{A1C7A9F1-9038-C448-AFE9-12A257E6362E}"/>
              </a:ext>
            </a:extLst>
          </p:cNvPr>
          <p:cNvSpPr>
            <a:spLocks noGrp="1"/>
          </p:cNvSpPr>
          <p:nvPr>
            <p:ph type="sldNum" sz="quarter" idx="12"/>
          </p:nvPr>
        </p:nvSpPr>
        <p:spPr/>
        <p:txBody>
          <a:bodyPr/>
          <a:lstStyle/>
          <a:p>
            <a:fld id="{76BA2325-3A63-CE45-BDAA-2D78A9866449}" type="slidenum">
              <a:rPr lang="en-US" smtClean="0"/>
              <a:t>12</a:t>
            </a:fld>
            <a:endParaRPr lang="en-US"/>
          </a:p>
        </p:txBody>
      </p:sp>
    </p:spTree>
    <p:extLst>
      <p:ext uri="{BB962C8B-B14F-4D97-AF65-F5344CB8AC3E}">
        <p14:creationId xmlns:p14="http://schemas.microsoft.com/office/powerpoint/2010/main" val="385609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Heilmeier‘s catchism:</a:t>
            </a:r>
          </a:p>
        </p:txBody>
      </p:sp>
      <p:pic>
        <p:nvPicPr>
          <p:cNvPr id="4" name="Inhaltsplatzhalter 3"/>
          <p:cNvPicPr>
            <a:picLocks noGrp="1" noChangeAspect="1"/>
          </p:cNvPicPr>
          <p:nvPr>
            <p:ph idx="1"/>
          </p:nvPr>
        </p:nvPicPr>
        <p:blipFill>
          <a:blip r:embed="rId2"/>
          <a:srcRect t="27360" b="27360"/>
          <a:stretch>
            <a:fillRect/>
          </a:stretch>
        </p:blipFill>
        <p:spPr>
          <a:xfrm>
            <a:off x="3933358" y="1417639"/>
            <a:ext cx="3904315" cy="2147223"/>
          </a:xfrm>
        </p:spPr>
      </p:pic>
      <p:sp>
        <p:nvSpPr>
          <p:cNvPr id="5" name="Textfeld 4"/>
          <p:cNvSpPr txBox="1"/>
          <p:nvPr/>
        </p:nvSpPr>
        <p:spPr>
          <a:xfrm>
            <a:off x="3933357" y="3810383"/>
            <a:ext cx="5264444" cy="369332"/>
          </a:xfrm>
          <a:prstGeom prst="rect">
            <a:avLst/>
          </a:prstGeom>
          <a:noFill/>
        </p:spPr>
        <p:txBody>
          <a:bodyPr wrap="none" rtlCol="0">
            <a:spAutoFit/>
          </a:bodyPr>
          <a:lstStyle/>
          <a:p>
            <a:r>
              <a:rPr lang="de-DE" dirty="0"/>
              <a:t>George H. Heilmeier, </a:t>
            </a:r>
            <a:r>
              <a:rPr lang="de-DE" dirty="0" err="1"/>
              <a:t>Director</a:t>
            </a:r>
            <a:r>
              <a:rPr lang="de-DE" dirty="0"/>
              <a:t> </a:t>
            </a:r>
            <a:r>
              <a:rPr lang="de-DE" dirty="0" err="1"/>
              <a:t>of</a:t>
            </a:r>
            <a:r>
              <a:rPr lang="de-DE" dirty="0"/>
              <a:t> DARPA (1975 – 1977)</a:t>
            </a:r>
          </a:p>
        </p:txBody>
      </p:sp>
      <p:sp>
        <p:nvSpPr>
          <p:cNvPr id="3" name="Slide Number Placeholder 2">
            <a:extLst>
              <a:ext uri="{FF2B5EF4-FFF2-40B4-BE49-F238E27FC236}">
                <a16:creationId xmlns:a16="http://schemas.microsoft.com/office/drawing/2014/main" id="{6C55C3C2-7898-3347-B591-3FE7DDCD2E22}"/>
              </a:ext>
            </a:extLst>
          </p:cNvPr>
          <p:cNvSpPr>
            <a:spLocks noGrp="1"/>
          </p:cNvSpPr>
          <p:nvPr>
            <p:ph type="sldNum" sz="quarter" idx="12"/>
          </p:nvPr>
        </p:nvSpPr>
        <p:spPr/>
        <p:txBody>
          <a:bodyPr/>
          <a:lstStyle/>
          <a:p>
            <a:fld id="{76BA2325-3A63-CE45-BDAA-2D78A9866449}" type="slidenum">
              <a:rPr lang="en-US" smtClean="0"/>
              <a:t>13</a:t>
            </a:fld>
            <a:endParaRPr lang="en-US"/>
          </a:p>
        </p:txBody>
      </p:sp>
    </p:spTree>
    <p:extLst>
      <p:ext uri="{BB962C8B-B14F-4D97-AF65-F5344CB8AC3E}">
        <p14:creationId xmlns:p14="http://schemas.microsoft.com/office/powerpoint/2010/main" val="105970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995" y="127301"/>
            <a:ext cx="6917153" cy="1325563"/>
          </a:xfrm>
        </p:spPr>
        <p:txBody>
          <a:bodyPr>
            <a:normAutofit/>
          </a:bodyPr>
          <a:lstStyle/>
          <a:p>
            <a:r>
              <a:rPr lang="en-US" sz="4000" dirty="0"/>
              <a:t>Critical questions for ANY research project/paper/thesis:</a:t>
            </a:r>
          </a:p>
        </p:txBody>
      </p:sp>
      <p:sp>
        <p:nvSpPr>
          <p:cNvPr id="3" name="Inhaltsplatzhalter 2"/>
          <p:cNvSpPr>
            <a:spLocks noGrp="1"/>
          </p:cNvSpPr>
          <p:nvPr>
            <p:ph idx="1"/>
          </p:nvPr>
        </p:nvSpPr>
        <p:spPr/>
        <p:txBody>
          <a:bodyPr>
            <a:normAutofit fontScale="85000" lnSpcReduction="20000"/>
          </a:bodyPr>
          <a:lstStyle/>
          <a:p>
            <a:pPr marL="0" indent="0">
              <a:buNone/>
            </a:pPr>
            <a:r>
              <a:rPr lang="en-US" dirty="0"/>
              <a:t>A set of questions credited to George </a:t>
            </a:r>
            <a:r>
              <a:rPr lang="en-US" dirty="0" err="1"/>
              <a:t>Heilmeier</a:t>
            </a:r>
            <a:r>
              <a:rPr lang="en-US" dirty="0"/>
              <a:t> that anyone proposing a research project or product development effort should be able to answer.</a:t>
            </a:r>
            <a:r>
              <a:rPr lang="en-US" baseline="30000" dirty="0"/>
              <a:t>1</a:t>
            </a:r>
            <a:endParaRPr lang="en-US" dirty="0"/>
          </a:p>
          <a:p>
            <a:r>
              <a:rPr lang="en-US" b="1" dirty="0"/>
              <a:t>What are you trying to do</a:t>
            </a:r>
            <a:r>
              <a:rPr lang="en-US" dirty="0"/>
              <a:t>? Articulate your objectives using absolutely no jargon.</a:t>
            </a:r>
          </a:p>
          <a:p>
            <a:r>
              <a:rPr lang="en-US" b="1" dirty="0"/>
              <a:t>How is it done today</a:t>
            </a:r>
            <a:r>
              <a:rPr lang="en-US" dirty="0"/>
              <a:t>, and what are the limits of current practice?</a:t>
            </a:r>
          </a:p>
          <a:p>
            <a:r>
              <a:rPr lang="en-US" b="1" dirty="0"/>
              <a:t>What's new </a:t>
            </a:r>
            <a:r>
              <a:rPr lang="en-US" dirty="0"/>
              <a:t>in your approach and why do you think it will be successful?</a:t>
            </a:r>
          </a:p>
          <a:p>
            <a:r>
              <a:rPr lang="en-US" b="1" dirty="0"/>
              <a:t>Who cares</a:t>
            </a:r>
            <a:r>
              <a:rPr lang="en-US" dirty="0"/>
              <a:t>?</a:t>
            </a:r>
          </a:p>
          <a:p>
            <a:r>
              <a:rPr lang="en-US" dirty="0"/>
              <a:t>If you're successful, </a:t>
            </a:r>
            <a:r>
              <a:rPr lang="en-US" b="1" dirty="0"/>
              <a:t>what difference will it make</a:t>
            </a:r>
            <a:r>
              <a:rPr lang="en-US" dirty="0"/>
              <a:t>?</a:t>
            </a:r>
          </a:p>
          <a:p>
            <a:r>
              <a:rPr lang="en-US" dirty="0"/>
              <a:t>What are the </a:t>
            </a:r>
            <a:r>
              <a:rPr lang="en-US" b="1" dirty="0"/>
              <a:t>risks </a:t>
            </a:r>
            <a:r>
              <a:rPr lang="en-US" dirty="0"/>
              <a:t>and the payoffs?</a:t>
            </a:r>
          </a:p>
          <a:p>
            <a:r>
              <a:rPr lang="en-US" dirty="0"/>
              <a:t>How much will it </a:t>
            </a:r>
            <a:r>
              <a:rPr lang="en-US" b="1" dirty="0"/>
              <a:t>cost</a:t>
            </a:r>
            <a:r>
              <a:rPr lang="en-US" dirty="0"/>
              <a:t>?</a:t>
            </a:r>
          </a:p>
          <a:p>
            <a:r>
              <a:rPr lang="en-US" b="1" dirty="0"/>
              <a:t>How long </a:t>
            </a:r>
            <a:r>
              <a:rPr lang="en-US" dirty="0"/>
              <a:t>will it take?</a:t>
            </a:r>
          </a:p>
          <a:p>
            <a:r>
              <a:rPr lang="en-US" dirty="0"/>
              <a:t>What are the midterm and final "exams" to </a:t>
            </a:r>
            <a:r>
              <a:rPr lang="en-US" b="1" dirty="0"/>
              <a:t>check for success</a:t>
            </a:r>
            <a:r>
              <a:rPr lang="en-US" dirty="0"/>
              <a:t>?</a:t>
            </a:r>
          </a:p>
          <a:p>
            <a:endParaRPr lang="en-US" dirty="0"/>
          </a:p>
        </p:txBody>
      </p:sp>
      <p:sp>
        <p:nvSpPr>
          <p:cNvPr id="4" name="Textfeld 3"/>
          <p:cNvSpPr txBox="1"/>
          <p:nvPr/>
        </p:nvSpPr>
        <p:spPr>
          <a:xfrm>
            <a:off x="1981201" y="6216566"/>
            <a:ext cx="8339221" cy="584776"/>
          </a:xfrm>
          <a:prstGeom prst="rect">
            <a:avLst/>
          </a:prstGeom>
          <a:noFill/>
        </p:spPr>
        <p:txBody>
          <a:bodyPr wrap="square" rtlCol="0">
            <a:spAutoFit/>
          </a:bodyPr>
          <a:lstStyle/>
          <a:p>
            <a:r>
              <a:rPr lang="de-DE" sz="1600" baseline="30000" dirty="0">
                <a:latin typeface="Times New Roman"/>
                <a:cs typeface="Times New Roman"/>
              </a:rPr>
              <a:t>1</a:t>
            </a:r>
            <a:r>
              <a:rPr lang="de-DE" sz="1600" dirty="0">
                <a:latin typeface="Times New Roman"/>
                <a:cs typeface="Times New Roman"/>
              </a:rPr>
              <a:t>  G. Heilmeier, "</a:t>
            </a:r>
            <a:r>
              <a:rPr lang="de-DE" sz="1600" dirty="0" err="1">
                <a:latin typeface="Times New Roman"/>
                <a:cs typeface="Times New Roman"/>
              </a:rPr>
              <a:t>Some</a:t>
            </a:r>
            <a:r>
              <a:rPr lang="de-DE" sz="1600" dirty="0">
                <a:latin typeface="Times New Roman"/>
                <a:cs typeface="Times New Roman"/>
              </a:rPr>
              <a:t> </a:t>
            </a:r>
            <a:r>
              <a:rPr lang="de-DE" sz="1600" dirty="0" err="1">
                <a:latin typeface="Times New Roman"/>
                <a:cs typeface="Times New Roman"/>
              </a:rPr>
              <a:t>Reflections</a:t>
            </a:r>
            <a:r>
              <a:rPr lang="de-DE" sz="1600" dirty="0">
                <a:latin typeface="Times New Roman"/>
                <a:cs typeface="Times New Roman"/>
              </a:rPr>
              <a:t> on Innovation </a:t>
            </a:r>
            <a:r>
              <a:rPr lang="de-DE" sz="1600" dirty="0" err="1">
                <a:latin typeface="Times New Roman"/>
                <a:cs typeface="Times New Roman"/>
              </a:rPr>
              <a:t>and</a:t>
            </a:r>
            <a:r>
              <a:rPr lang="de-DE" sz="1600" dirty="0">
                <a:latin typeface="Times New Roman"/>
                <a:cs typeface="Times New Roman"/>
              </a:rPr>
              <a:t> Invention," </a:t>
            </a:r>
          </a:p>
          <a:p>
            <a:r>
              <a:rPr lang="de-DE" sz="1600" dirty="0" err="1">
                <a:latin typeface="Times New Roman"/>
                <a:cs typeface="Times New Roman"/>
              </a:rPr>
              <a:t>Founders</a:t>
            </a:r>
            <a:r>
              <a:rPr lang="de-DE" sz="1600" dirty="0">
                <a:latin typeface="Times New Roman"/>
                <a:cs typeface="Times New Roman"/>
              </a:rPr>
              <a:t> Award </a:t>
            </a:r>
            <a:r>
              <a:rPr lang="de-DE" sz="1600" dirty="0" err="1">
                <a:latin typeface="Times New Roman"/>
                <a:cs typeface="Times New Roman"/>
              </a:rPr>
              <a:t>Lecture</a:t>
            </a:r>
            <a:r>
              <a:rPr lang="de-DE" sz="1600" dirty="0">
                <a:latin typeface="Times New Roman"/>
                <a:cs typeface="Times New Roman"/>
              </a:rPr>
              <a:t>, National </a:t>
            </a:r>
            <a:r>
              <a:rPr lang="de-DE" sz="1600" dirty="0" err="1">
                <a:latin typeface="Times New Roman"/>
                <a:cs typeface="Times New Roman"/>
              </a:rPr>
              <a:t>Academy</a:t>
            </a:r>
            <a:r>
              <a:rPr lang="de-DE" sz="1600" dirty="0">
                <a:latin typeface="Times New Roman"/>
                <a:cs typeface="Times New Roman"/>
              </a:rPr>
              <a:t> </a:t>
            </a:r>
            <a:r>
              <a:rPr lang="de-DE" sz="1600" dirty="0" err="1">
                <a:latin typeface="Times New Roman"/>
                <a:cs typeface="Times New Roman"/>
              </a:rPr>
              <a:t>of</a:t>
            </a:r>
            <a:r>
              <a:rPr lang="de-DE" sz="1600" dirty="0">
                <a:latin typeface="Times New Roman"/>
                <a:cs typeface="Times New Roman"/>
              </a:rPr>
              <a:t> Engineering, Washington, D.C., Sept. 1992.</a:t>
            </a:r>
          </a:p>
        </p:txBody>
      </p:sp>
      <p:cxnSp>
        <p:nvCxnSpPr>
          <p:cNvPr id="6" name="Gerade Verbindung 5"/>
          <p:cNvCxnSpPr/>
          <p:nvPr/>
        </p:nvCxnSpPr>
        <p:spPr>
          <a:xfrm>
            <a:off x="1884947" y="6216566"/>
            <a:ext cx="30212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Rechteck 4"/>
          <p:cNvSpPr/>
          <p:nvPr/>
        </p:nvSpPr>
        <p:spPr>
          <a:xfrm>
            <a:off x="838875" y="2405665"/>
            <a:ext cx="10661049" cy="185285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875530" y="5413920"/>
            <a:ext cx="8924530" cy="43574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ounded Rectangular Callout 7">
            <a:extLst>
              <a:ext uri="{FF2B5EF4-FFF2-40B4-BE49-F238E27FC236}">
                <a16:creationId xmlns:a16="http://schemas.microsoft.com/office/drawing/2014/main" id="{B83E5A54-EC0F-DF48-A4ED-3F1E0105305F}"/>
              </a:ext>
            </a:extLst>
          </p:cNvPr>
          <p:cNvSpPr/>
          <p:nvPr/>
        </p:nvSpPr>
        <p:spPr>
          <a:xfrm>
            <a:off x="6738730" y="-19802"/>
            <a:ext cx="5453271" cy="1852857"/>
          </a:xfrm>
          <a:prstGeom prst="wedgeRoundRectCallout">
            <a:avLst>
              <a:gd name="adj1" fmla="val -72574"/>
              <a:gd name="adj2" fmla="val 484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dirty="0"/>
              <a:t>paraphrasing:</a:t>
            </a:r>
          </a:p>
          <a:p>
            <a:pPr algn="ctr"/>
            <a:r>
              <a:rPr lang="en-AT" dirty="0"/>
              <a:t>What is the problem?</a:t>
            </a:r>
          </a:p>
          <a:p>
            <a:pPr algn="ctr"/>
            <a:r>
              <a:rPr lang="en-AT" dirty="0"/>
              <a:t>Why is it a problem?</a:t>
            </a:r>
          </a:p>
          <a:p>
            <a:pPr algn="ctr"/>
            <a:r>
              <a:rPr lang="en-AT" dirty="0"/>
              <a:t>Why should the reader care?</a:t>
            </a:r>
          </a:p>
          <a:p>
            <a:pPr algn="ctr"/>
            <a:r>
              <a:rPr lang="en-AT" dirty="0"/>
              <a:t>What's your solution/contribution?</a:t>
            </a:r>
          </a:p>
          <a:p>
            <a:pPr algn="ctr"/>
            <a:r>
              <a:rPr lang="en-AT" dirty="0"/>
              <a:t>Hint:thesis </a:t>
            </a:r>
            <a:r>
              <a:rPr lang="en-AT" b="1" dirty="0"/>
              <a:t>introduction</a:t>
            </a:r>
            <a:r>
              <a:rPr lang="en-AT" dirty="0"/>
              <a:t> section should answer those!</a:t>
            </a:r>
          </a:p>
        </p:txBody>
      </p:sp>
      <p:sp>
        <p:nvSpPr>
          <p:cNvPr id="9" name="Slide Number Placeholder 8">
            <a:extLst>
              <a:ext uri="{FF2B5EF4-FFF2-40B4-BE49-F238E27FC236}">
                <a16:creationId xmlns:a16="http://schemas.microsoft.com/office/drawing/2014/main" id="{118EDDBF-3BE3-1F49-93F7-69467041A18D}"/>
              </a:ext>
            </a:extLst>
          </p:cNvPr>
          <p:cNvSpPr>
            <a:spLocks noGrp="1"/>
          </p:cNvSpPr>
          <p:nvPr>
            <p:ph type="sldNum" sz="quarter" idx="12"/>
          </p:nvPr>
        </p:nvSpPr>
        <p:spPr/>
        <p:txBody>
          <a:bodyPr/>
          <a:lstStyle/>
          <a:p>
            <a:fld id="{76BA2325-3A63-CE45-BDAA-2D78A9866449}" type="slidenum">
              <a:rPr lang="en-US" smtClean="0"/>
              <a:t>14</a:t>
            </a:fld>
            <a:endParaRPr lang="en-US"/>
          </a:p>
        </p:txBody>
      </p:sp>
    </p:spTree>
    <p:extLst>
      <p:ext uri="{BB962C8B-B14F-4D97-AF65-F5344CB8AC3E}">
        <p14:creationId xmlns:p14="http://schemas.microsoft.com/office/powerpoint/2010/main" val="293677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1118448" cy="1325563"/>
          </a:xfrm>
        </p:spPr>
        <p:txBody>
          <a:bodyPr>
            <a:noAutofit/>
          </a:bodyPr>
          <a:lstStyle/>
          <a:p>
            <a:r>
              <a:rPr lang="en-US" sz="3600" dirty="0"/>
              <a:t>Structure:</a:t>
            </a:r>
            <a:r>
              <a:rPr lang="en-US" sz="3600" baseline="30000" dirty="0"/>
              <a:t>*</a:t>
            </a:r>
          </a:p>
        </p:txBody>
      </p:sp>
      <p:sp>
        <p:nvSpPr>
          <p:cNvPr id="3" name="Inhaltsplatzhalter 2"/>
          <p:cNvSpPr>
            <a:spLocks noGrp="1"/>
          </p:cNvSpPr>
          <p:nvPr>
            <p:ph idx="1"/>
          </p:nvPr>
        </p:nvSpPr>
        <p:spPr>
          <a:xfrm>
            <a:off x="221226" y="1749700"/>
            <a:ext cx="11612186" cy="5108299"/>
          </a:xfrm>
        </p:spPr>
        <p:txBody>
          <a:bodyPr>
            <a:normAutofit fontScale="32500" lnSpcReduction="20000"/>
          </a:bodyPr>
          <a:lstStyle/>
          <a:p>
            <a:pPr marL="0" indent="0">
              <a:buNone/>
            </a:pPr>
            <a:r>
              <a:rPr lang="en-US" sz="4500" dirty="0"/>
              <a:t>0.   Abstract</a:t>
            </a:r>
          </a:p>
          <a:p>
            <a:pPr marL="514350" indent="-514350">
              <a:buFont typeface="+mj-lt"/>
              <a:buAutoNum type="arabicPeriod"/>
            </a:pPr>
            <a:r>
              <a:rPr lang="en-US" sz="4500" dirty="0"/>
              <a:t>Introduction (Motivation)</a:t>
            </a:r>
          </a:p>
          <a:p>
            <a:pPr marL="514350" indent="-514350">
              <a:buFont typeface="+mj-lt"/>
              <a:buAutoNum type="arabicPeriod"/>
            </a:pPr>
            <a:r>
              <a:rPr lang="en-US" sz="4500" dirty="0"/>
              <a:t>Background</a:t>
            </a:r>
          </a:p>
          <a:p>
            <a:pPr marL="457200" lvl="1" indent="0">
              <a:buNone/>
            </a:pPr>
            <a:r>
              <a:rPr lang="en-US" sz="4500" dirty="0"/>
              <a:t>	Introduce background as necessary for the reader</a:t>
            </a:r>
          </a:p>
          <a:p>
            <a:pPr marL="457200" lvl="1" indent="0">
              <a:buNone/>
            </a:pPr>
            <a:r>
              <a:rPr lang="en-US" sz="4500" dirty="0"/>
              <a:t>	Often useful to add a „running example/scenario“</a:t>
            </a:r>
          </a:p>
          <a:p>
            <a:pPr marL="514350" indent="-514350">
              <a:buFont typeface="+mj-lt"/>
              <a:buAutoNum type="arabicPeriod"/>
            </a:pPr>
            <a:r>
              <a:rPr lang="en-US" sz="4500" dirty="0"/>
              <a:t>&lt;Your proposed solution&gt;</a:t>
            </a:r>
          </a:p>
          <a:p>
            <a:pPr marL="514350" indent="-514350">
              <a:buFont typeface="+mj-lt"/>
              <a:buAutoNum type="arabicPeriod"/>
            </a:pPr>
            <a:r>
              <a:rPr lang="en-US" sz="4500" dirty="0"/>
              <a:t>Evaluation</a:t>
            </a:r>
          </a:p>
          <a:p>
            <a:pPr marL="514350" indent="-514350">
              <a:buFont typeface="+mj-lt"/>
              <a:buAutoNum type="arabicPeriod"/>
            </a:pPr>
            <a:r>
              <a:rPr lang="en-US" sz="4500" dirty="0"/>
              <a:t>Related works</a:t>
            </a:r>
          </a:p>
          <a:p>
            <a:pPr marL="514350" indent="-514350">
              <a:buFont typeface="+mj-lt"/>
              <a:buAutoNum type="arabicPeriod"/>
            </a:pPr>
            <a:r>
              <a:rPr lang="en-US" sz="4500" dirty="0"/>
              <a:t>Future Work &amp; Conclusions</a:t>
            </a:r>
          </a:p>
          <a:p>
            <a:pPr marL="514350" indent="-514350">
              <a:buFont typeface="+mj-lt"/>
              <a:buAutoNum type="arabicPeriod"/>
            </a:pPr>
            <a:r>
              <a:rPr lang="en-US" sz="4500" dirty="0"/>
              <a:t>References</a:t>
            </a:r>
          </a:p>
          <a:p>
            <a:r>
              <a:rPr lang="en-US" sz="4500" dirty="0"/>
              <a:t>(Appendices: proofs, details on experiments)</a:t>
            </a:r>
          </a:p>
          <a:p>
            <a:endParaRPr lang="en-US" sz="4500" dirty="0"/>
          </a:p>
          <a:p>
            <a:pPr>
              <a:buFont typeface="Wingdings" charset="0"/>
              <a:buChar char="à"/>
            </a:pPr>
            <a:r>
              <a:rPr lang="en-US" sz="4500" dirty="0">
                <a:sym typeface="Wingdings"/>
              </a:rPr>
              <a:t>Variations of this scheme may apply, depending on your </a:t>
            </a:r>
            <a:r>
              <a:rPr lang="en-US" sz="4500" b="1" dirty="0">
                <a:sym typeface="Wingdings"/>
              </a:rPr>
              <a:t>audience &amp; purpose</a:t>
            </a:r>
            <a:r>
              <a:rPr lang="en-US" sz="4500" dirty="0">
                <a:sym typeface="Wingdings"/>
              </a:rPr>
              <a:t>:</a:t>
            </a:r>
          </a:p>
          <a:p>
            <a:pPr lvl="1"/>
            <a:r>
              <a:rPr lang="en-US" sz="4500" dirty="0"/>
              <a:t>Purpose: magazine article, vs. scientific journal vs. Seminar article vs. Diploma thesis)</a:t>
            </a:r>
          </a:p>
          <a:p>
            <a:pPr lvl="1"/>
            <a:r>
              <a:rPr lang="en-US" sz="4500" dirty="0"/>
              <a:t>Audience: research community (Database vs. Economists), students vs. experienced researchers vs. Layman audience</a:t>
            </a:r>
          </a:p>
          <a:p>
            <a:pPr lvl="1"/>
            <a:r>
              <a:rPr lang="en-US" sz="4500" dirty="0"/>
              <a:t>The main thing is : A thesis is a monography </a:t>
            </a:r>
            <a:r>
              <a:rPr lang="en-US" sz="4500" dirty="0">
                <a:sym typeface="Wingdings" pitchFamily="2" charset="2"/>
              </a:rPr>
              <a:t> </a:t>
            </a:r>
            <a:r>
              <a:rPr lang="en-US" sz="4500" dirty="0"/>
              <a:t>Tell </a:t>
            </a:r>
            <a:r>
              <a:rPr lang="en-US" sz="4500" b="1" dirty="0"/>
              <a:t>one coherent story</a:t>
            </a:r>
          </a:p>
          <a:p>
            <a:pPr lvl="1"/>
            <a:r>
              <a:rPr lang="en-US" sz="4500" dirty="0"/>
              <a:t>Tell </a:t>
            </a:r>
            <a:r>
              <a:rPr lang="en-US" sz="4500" b="1" dirty="0"/>
              <a:t>Your </a:t>
            </a:r>
            <a:r>
              <a:rPr lang="en-US" sz="4500" dirty="0"/>
              <a:t>story: i.e. follow the structure in spirit, but adapt it to your needs, do not blindly use the same section headings!</a:t>
            </a:r>
          </a:p>
          <a:p>
            <a:pPr marL="0" indent="0">
              <a:buNone/>
            </a:pPr>
            <a:endParaRPr lang="en-US" sz="1200" b="1" dirty="0"/>
          </a:p>
          <a:p>
            <a:pPr marL="0" indent="0">
              <a:buNone/>
            </a:pPr>
            <a:r>
              <a:rPr lang="en-US" sz="1200" b="1" i="1" dirty="0"/>
              <a:t>*) For PMBA theses: </a:t>
            </a:r>
            <a:r>
              <a:rPr lang="en-US" sz="1200" i="1" dirty="0"/>
              <a:t>see also Section 2.2 of the PMBA Thesis guide</a:t>
            </a:r>
            <a:endParaRPr lang="en-US" sz="1200" b="1" i="1" dirty="0"/>
          </a:p>
        </p:txBody>
      </p:sp>
      <p:sp>
        <p:nvSpPr>
          <p:cNvPr id="4" name="Rectangle 3">
            <a:extLst>
              <a:ext uri="{FF2B5EF4-FFF2-40B4-BE49-F238E27FC236}">
                <a16:creationId xmlns:a16="http://schemas.microsoft.com/office/drawing/2014/main" id="{B6DD1994-309A-2B41-AEAC-2ACCECF40FAB}"/>
              </a:ext>
            </a:extLst>
          </p:cNvPr>
          <p:cNvSpPr/>
          <p:nvPr/>
        </p:nvSpPr>
        <p:spPr>
          <a:xfrm>
            <a:off x="838200" y="1350725"/>
            <a:ext cx="10720388" cy="369332"/>
          </a:xfrm>
          <a:prstGeom prst="rect">
            <a:avLst/>
          </a:prstGeom>
        </p:spPr>
        <p:txBody>
          <a:bodyPr wrap="square">
            <a:spAutoFit/>
          </a:bodyPr>
          <a:lstStyle/>
          <a:p>
            <a:r>
              <a:rPr lang="en-US" dirty="0"/>
              <a:t>My own „default“ structure of a research paper (mainly suitable for the "case study" style):</a:t>
            </a:r>
          </a:p>
        </p:txBody>
      </p:sp>
      <p:sp>
        <p:nvSpPr>
          <p:cNvPr id="5" name="Slide Number Placeholder 4">
            <a:extLst>
              <a:ext uri="{FF2B5EF4-FFF2-40B4-BE49-F238E27FC236}">
                <a16:creationId xmlns:a16="http://schemas.microsoft.com/office/drawing/2014/main" id="{C16832BC-1C3E-EA4C-99E3-ADFC59E1D784}"/>
              </a:ext>
            </a:extLst>
          </p:cNvPr>
          <p:cNvSpPr>
            <a:spLocks noGrp="1"/>
          </p:cNvSpPr>
          <p:nvPr>
            <p:ph type="sldNum" sz="quarter" idx="12"/>
          </p:nvPr>
        </p:nvSpPr>
        <p:spPr/>
        <p:txBody>
          <a:bodyPr/>
          <a:lstStyle/>
          <a:p>
            <a:fld id="{76BA2325-3A63-CE45-BDAA-2D78A9866449}" type="slidenum">
              <a:rPr lang="en-US" smtClean="0"/>
              <a:t>15</a:t>
            </a:fld>
            <a:endParaRPr lang="en-US"/>
          </a:p>
        </p:txBody>
      </p:sp>
      <p:sp>
        <p:nvSpPr>
          <p:cNvPr id="6" name="Rounded Rectangular Callout 5">
            <a:extLst>
              <a:ext uri="{FF2B5EF4-FFF2-40B4-BE49-F238E27FC236}">
                <a16:creationId xmlns:a16="http://schemas.microsoft.com/office/drawing/2014/main" id="{F0C8E593-5C55-4E74-0BEA-5194C78A84D5}"/>
              </a:ext>
            </a:extLst>
          </p:cNvPr>
          <p:cNvSpPr/>
          <p:nvPr/>
        </p:nvSpPr>
        <p:spPr>
          <a:xfrm>
            <a:off x="6700683" y="1779069"/>
            <a:ext cx="3819833" cy="2359742"/>
          </a:xfrm>
          <a:prstGeom prst="wedgeRoundRectCallout">
            <a:avLst>
              <a:gd name="adj1" fmla="val -89945"/>
              <a:gd name="adj2" fmla="val -296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dirty="0"/>
              <a:t>Important: </a:t>
            </a:r>
          </a:p>
          <a:p>
            <a:pPr algn="ctr"/>
            <a:r>
              <a:rPr lang="en-AT" dirty="0"/>
              <a:t>DON'T USE </a:t>
            </a:r>
            <a:r>
              <a:rPr lang="en-AT" i="1" dirty="0"/>
              <a:t>THIS (or any other "generic" </a:t>
            </a:r>
            <a:r>
              <a:rPr lang="en-AT" dirty="0"/>
              <a:t>structure!!! </a:t>
            </a:r>
          </a:p>
          <a:p>
            <a:pPr algn="ctr"/>
            <a:endParaRPr lang="en-AT" dirty="0"/>
          </a:p>
          <a:p>
            <a:pPr algn="ctr"/>
            <a:r>
              <a:rPr lang="en-AT" dirty="0"/>
              <a:t>Your supervisor (and o</a:t>
            </a:r>
            <a:r>
              <a:rPr lang="en-GB" dirty="0" err="1"/>
              <a:t>th</a:t>
            </a:r>
            <a:r>
              <a:rPr lang="en-AT" dirty="0"/>
              <a:t>er readers) should already see from the content structure what you worked on!!!</a:t>
            </a:r>
          </a:p>
        </p:txBody>
      </p:sp>
    </p:spTree>
    <p:extLst>
      <p:ext uri="{BB962C8B-B14F-4D97-AF65-F5344CB8AC3E}">
        <p14:creationId xmlns:p14="http://schemas.microsoft.com/office/powerpoint/2010/main" val="81019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78C012-5B6F-D878-7105-9516497F4727}"/>
              </a:ext>
            </a:extLst>
          </p:cNvPr>
          <p:cNvPicPr>
            <a:picLocks noChangeAspect="1"/>
          </p:cNvPicPr>
          <p:nvPr/>
        </p:nvPicPr>
        <p:blipFill>
          <a:blip r:embed="rId2"/>
          <a:stretch>
            <a:fillRect/>
          </a:stretch>
        </p:blipFill>
        <p:spPr>
          <a:xfrm>
            <a:off x="0" y="996417"/>
            <a:ext cx="3594238" cy="825910"/>
          </a:xfrm>
          <a:prstGeom prst="rect">
            <a:avLst/>
          </a:prstGeom>
        </p:spPr>
      </p:pic>
      <p:sp>
        <p:nvSpPr>
          <p:cNvPr id="2" name="Title 1">
            <a:extLst>
              <a:ext uri="{FF2B5EF4-FFF2-40B4-BE49-F238E27FC236}">
                <a16:creationId xmlns:a16="http://schemas.microsoft.com/office/drawing/2014/main" id="{37A4E912-4AB1-A64F-BBF2-39F1D3FBBBB2}"/>
              </a:ext>
            </a:extLst>
          </p:cNvPr>
          <p:cNvSpPr>
            <a:spLocks noGrp="1"/>
          </p:cNvSpPr>
          <p:nvPr>
            <p:ph type="title"/>
          </p:nvPr>
        </p:nvSpPr>
        <p:spPr>
          <a:xfrm>
            <a:off x="307259" y="0"/>
            <a:ext cx="10515600" cy="820307"/>
          </a:xfrm>
        </p:spPr>
        <p:txBody>
          <a:bodyPr>
            <a:normAutofit fontScale="90000"/>
          </a:bodyPr>
          <a:lstStyle/>
          <a:p>
            <a:r>
              <a:rPr lang="en-AT" dirty="0"/>
              <a:t>Structure: "award-winning" example" (TALENTA)</a:t>
            </a:r>
          </a:p>
        </p:txBody>
      </p:sp>
      <p:sp>
        <p:nvSpPr>
          <p:cNvPr id="4" name="Slide Number Placeholder 3">
            <a:extLst>
              <a:ext uri="{FF2B5EF4-FFF2-40B4-BE49-F238E27FC236}">
                <a16:creationId xmlns:a16="http://schemas.microsoft.com/office/drawing/2014/main" id="{ADCD8EC1-C6FA-792C-E36D-EA59BAD0D97D}"/>
              </a:ext>
            </a:extLst>
          </p:cNvPr>
          <p:cNvSpPr>
            <a:spLocks noGrp="1"/>
          </p:cNvSpPr>
          <p:nvPr>
            <p:ph type="sldNum" sz="quarter" idx="12"/>
          </p:nvPr>
        </p:nvSpPr>
        <p:spPr/>
        <p:txBody>
          <a:bodyPr/>
          <a:lstStyle/>
          <a:p>
            <a:fld id="{76BA2325-3A63-CE45-BDAA-2D78A9866449}" type="slidenum">
              <a:rPr lang="en-US" smtClean="0"/>
              <a:t>16</a:t>
            </a:fld>
            <a:endParaRPr lang="en-US"/>
          </a:p>
        </p:txBody>
      </p:sp>
      <p:pic>
        <p:nvPicPr>
          <p:cNvPr id="5" name="Picture 4">
            <a:extLst>
              <a:ext uri="{FF2B5EF4-FFF2-40B4-BE49-F238E27FC236}">
                <a16:creationId xmlns:a16="http://schemas.microsoft.com/office/drawing/2014/main" id="{15A3B329-7FCF-3A66-6F5B-E1FF3B18EAC1}"/>
              </a:ext>
            </a:extLst>
          </p:cNvPr>
          <p:cNvPicPr>
            <a:picLocks noChangeAspect="1"/>
          </p:cNvPicPr>
          <p:nvPr/>
        </p:nvPicPr>
        <p:blipFill>
          <a:blip r:embed="rId3"/>
          <a:stretch>
            <a:fillRect/>
          </a:stretch>
        </p:blipFill>
        <p:spPr>
          <a:xfrm>
            <a:off x="3497614" y="820307"/>
            <a:ext cx="4294033" cy="6140929"/>
          </a:xfrm>
          <a:prstGeom prst="rect">
            <a:avLst/>
          </a:prstGeom>
          <a:ln>
            <a:solidFill>
              <a:schemeClr val="accent1"/>
            </a:solidFill>
          </a:ln>
        </p:spPr>
      </p:pic>
      <p:pic>
        <p:nvPicPr>
          <p:cNvPr id="6" name="Picture 5">
            <a:extLst>
              <a:ext uri="{FF2B5EF4-FFF2-40B4-BE49-F238E27FC236}">
                <a16:creationId xmlns:a16="http://schemas.microsoft.com/office/drawing/2014/main" id="{8A45EC03-1E1F-6398-542E-F63431498F33}"/>
              </a:ext>
            </a:extLst>
          </p:cNvPr>
          <p:cNvPicPr>
            <a:picLocks noChangeAspect="1"/>
          </p:cNvPicPr>
          <p:nvPr/>
        </p:nvPicPr>
        <p:blipFill>
          <a:blip r:embed="rId4"/>
          <a:stretch>
            <a:fillRect/>
          </a:stretch>
        </p:blipFill>
        <p:spPr>
          <a:xfrm>
            <a:off x="7835183" y="819441"/>
            <a:ext cx="4294034" cy="2710550"/>
          </a:xfrm>
          <a:prstGeom prst="rect">
            <a:avLst/>
          </a:prstGeom>
          <a:ln>
            <a:solidFill>
              <a:schemeClr val="accent1"/>
            </a:solidFill>
          </a:ln>
        </p:spPr>
      </p:pic>
    </p:spTree>
    <p:extLst>
      <p:ext uri="{BB962C8B-B14F-4D97-AF65-F5344CB8AC3E}">
        <p14:creationId xmlns:p14="http://schemas.microsoft.com/office/powerpoint/2010/main" val="3802804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DA2D0-1B20-C54D-86F5-5E5A36886F25}"/>
              </a:ext>
            </a:extLst>
          </p:cNvPr>
          <p:cNvSpPr>
            <a:spLocks noGrp="1"/>
          </p:cNvSpPr>
          <p:nvPr>
            <p:ph type="title"/>
          </p:nvPr>
        </p:nvSpPr>
        <p:spPr/>
        <p:txBody>
          <a:bodyPr/>
          <a:lstStyle/>
          <a:p>
            <a:r>
              <a:rPr lang="en-US" dirty="0"/>
              <a:t>Some words on style:</a:t>
            </a:r>
          </a:p>
        </p:txBody>
      </p:sp>
      <p:sp>
        <p:nvSpPr>
          <p:cNvPr id="3" name="Content Placeholder 2">
            <a:extLst>
              <a:ext uri="{FF2B5EF4-FFF2-40B4-BE49-F238E27FC236}">
                <a16:creationId xmlns:a16="http://schemas.microsoft.com/office/drawing/2014/main" id="{39AD3A52-8FC3-3F4A-BF82-8A346E04DC3D}"/>
              </a:ext>
            </a:extLst>
          </p:cNvPr>
          <p:cNvSpPr>
            <a:spLocks noGrp="1"/>
          </p:cNvSpPr>
          <p:nvPr>
            <p:ph idx="1"/>
          </p:nvPr>
        </p:nvSpPr>
        <p:spPr/>
        <p:txBody>
          <a:bodyPr/>
          <a:lstStyle/>
          <a:p>
            <a:r>
              <a:rPr lang="en-US" dirty="0"/>
              <a:t>use passive voice sparsely (rather use an inclusive "we")</a:t>
            </a:r>
          </a:p>
          <a:p>
            <a:r>
              <a:rPr lang="en-US" dirty="0"/>
              <a:t>don't state the obvious</a:t>
            </a:r>
          </a:p>
          <a:p>
            <a:r>
              <a:rPr lang="en-US" dirty="0"/>
              <a:t>Don't use subheadings directly after another heading</a:t>
            </a:r>
          </a:p>
          <a:p>
            <a:pPr marL="0" indent="0">
              <a:buNone/>
            </a:pPr>
            <a:endParaRPr lang="en-US" dirty="0"/>
          </a:p>
          <a:p>
            <a:pPr marL="0" indent="0">
              <a:buNone/>
            </a:pPr>
            <a:r>
              <a:rPr lang="en-US" dirty="0"/>
              <a:t>…</a:t>
            </a:r>
          </a:p>
          <a:p>
            <a:endParaRPr lang="en-US" dirty="0"/>
          </a:p>
        </p:txBody>
      </p:sp>
      <p:sp>
        <p:nvSpPr>
          <p:cNvPr id="4" name="Slide Number Placeholder 3">
            <a:extLst>
              <a:ext uri="{FF2B5EF4-FFF2-40B4-BE49-F238E27FC236}">
                <a16:creationId xmlns:a16="http://schemas.microsoft.com/office/drawing/2014/main" id="{6E1716B7-3D41-654F-B11D-8585294DD760}"/>
              </a:ext>
            </a:extLst>
          </p:cNvPr>
          <p:cNvSpPr>
            <a:spLocks noGrp="1"/>
          </p:cNvSpPr>
          <p:nvPr>
            <p:ph type="sldNum" sz="quarter" idx="12"/>
          </p:nvPr>
        </p:nvSpPr>
        <p:spPr/>
        <p:txBody>
          <a:bodyPr/>
          <a:lstStyle/>
          <a:p>
            <a:fld id="{76BA2325-3A63-CE45-BDAA-2D78A9866449}" type="slidenum">
              <a:rPr lang="en-US" smtClean="0"/>
              <a:t>17</a:t>
            </a:fld>
            <a:endParaRPr lang="en-US"/>
          </a:p>
        </p:txBody>
      </p:sp>
    </p:spTree>
    <p:extLst>
      <p:ext uri="{BB962C8B-B14F-4D97-AF65-F5344CB8AC3E}">
        <p14:creationId xmlns:p14="http://schemas.microsoft.com/office/powerpoint/2010/main" val="2490167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a:t>There are tons of books on Style...</a:t>
            </a:r>
            <a:br>
              <a:rPr lang="en-US"/>
            </a:br>
            <a:r>
              <a:rPr lang="en-US"/>
              <a:t>... some examples from my shelf</a:t>
            </a:r>
          </a:p>
        </p:txBody>
      </p:sp>
      <p:pic>
        <p:nvPicPr>
          <p:cNvPr id="4" name="Inhaltsplatzhalter 3"/>
          <p:cNvPicPr>
            <a:picLocks noGrp="1" noChangeAspect="1"/>
          </p:cNvPicPr>
          <p:nvPr>
            <p:ph idx="1"/>
          </p:nvPr>
        </p:nvPicPr>
        <p:blipFill>
          <a:blip r:embed="rId2"/>
          <a:srcRect l="-94416" r="-94416"/>
          <a:stretch>
            <a:fillRect/>
          </a:stretch>
        </p:blipFill>
        <p:spPr>
          <a:xfrm>
            <a:off x="1657232" y="1937109"/>
            <a:ext cx="5124839" cy="2818464"/>
          </a:xfrm>
        </p:spPr>
      </p:pic>
      <p:pic>
        <p:nvPicPr>
          <p:cNvPr id="5" name="Bild 4"/>
          <p:cNvPicPr>
            <a:picLocks noChangeAspect="1"/>
          </p:cNvPicPr>
          <p:nvPr/>
        </p:nvPicPr>
        <p:blipFill>
          <a:blip r:embed="rId3"/>
          <a:stretch>
            <a:fillRect/>
          </a:stretch>
        </p:blipFill>
        <p:spPr>
          <a:xfrm>
            <a:off x="6873198" y="2410181"/>
            <a:ext cx="1948648" cy="2968746"/>
          </a:xfrm>
          <a:prstGeom prst="rect">
            <a:avLst/>
          </a:prstGeom>
        </p:spPr>
      </p:pic>
      <p:sp>
        <p:nvSpPr>
          <p:cNvPr id="3" name="Textfeld 2"/>
          <p:cNvSpPr txBox="1"/>
          <p:nvPr/>
        </p:nvSpPr>
        <p:spPr>
          <a:xfrm>
            <a:off x="2366442" y="5752933"/>
            <a:ext cx="6510917" cy="369332"/>
          </a:xfrm>
          <a:prstGeom prst="rect">
            <a:avLst/>
          </a:prstGeom>
          <a:noFill/>
        </p:spPr>
        <p:txBody>
          <a:bodyPr wrap="none" rtlCol="0">
            <a:spAutoFit/>
          </a:bodyPr>
          <a:lstStyle/>
          <a:p>
            <a:r>
              <a:rPr lang="en-GB"/>
              <a:t>If you look for good examples, take the base articles as a reference!</a:t>
            </a:r>
          </a:p>
        </p:txBody>
      </p:sp>
      <p:sp>
        <p:nvSpPr>
          <p:cNvPr id="6" name="Slide Number Placeholder 5">
            <a:extLst>
              <a:ext uri="{FF2B5EF4-FFF2-40B4-BE49-F238E27FC236}">
                <a16:creationId xmlns:a16="http://schemas.microsoft.com/office/drawing/2014/main" id="{3C3ED22E-70DE-C14A-966F-41DC0BEBF3AF}"/>
              </a:ext>
            </a:extLst>
          </p:cNvPr>
          <p:cNvSpPr>
            <a:spLocks noGrp="1"/>
          </p:cNvSpPr>
          <p:nvPr>
            <p:ph type="sldNum" sz="quarter" idx="12"/>
          </p:nvPr>
        </p:nvSpPr>
        <p:spPr/>
        <p:txBody>
          <a:bodyPr/>
          <a:lstStyle/>
          <a:p>
            <a:fld id="{76BA2325-3A63-CE45-BDAA-2D78A9866449}" type="slidenum">
              <a:rPr lang="en-US" smtClean="0"/>
              <a:t>18</a:t>
            </a:fld>
            <a:endParaRPr lang="en-US"/>
          </a:p>
        </p:txBody>
      </p:sp>
    </p:spTree>
    <p:extLst>
      <p:ext uri="{BB962C8B-B14F-4D97-AF65-F5344CB8AC3E}">
        <p14:creationId xmlns:p14="http://schemas.microsoft.com/office/powerpoint/2010/main" val="3202984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 9" descr="Screen Shot 2013-10-09 at 2.08.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20304">
            <a:off x="7628743" y="5622546"/>
            <a:ext cx="3146691" cy="1269343"/>
          </a:xfrm>
          <a:prstGeom prst="rect">
            <a:avLst/>
          </a:prstGeom>
          <a:ln>
            <a:solidFill>
              <a:srgbClr val="000000"/>
            </a:solidFill>
          </a:ln>
        </p:spPr>
      </p:pic>
      <p:sp>
        <p:nvSpPr>
          <p:cNvPr id="2" name="Titel 1"/>
          <p:cNvSpPr>
            <a:spLocks noGrp="1"/>
          </p:cNvSpPr>
          <p:nvPr>
            <p:ph type="title"/>
          </p:nvPr>
        </p:nvSpPr>
        <p:spPr/>
        <p:txBody>
          <a:bodyPr/>
          <a:lstStyle/>
          <a:p>
            <a:r>
              <a:rPr lang="en-GB"/>
              <a:t>Some words on style</a:t>
            </a:r>
          </a:p>
        </p:txBody>
      </p:sp>
      <p:sp>
        <p:nvSpPr>
          <p:cNvPr id="3" name="Inhaltsplatzhalter 2"/>
          <p:cNvSpPr>
            <a:spLocks noGrp="1"/>
          </p:cNvSpPr>
          <p:nvPr>
            <p:ph idx="1"/>
          </p:nvPr>
        </p:nvSpPr>
        <p:spPr>
          <a:xfrm>
            <a:off x="838200" y="1253287"/>
            <a:ext cx="10889343" cy="4525963"/>
          </a:xfrm>
        </p:spPr>
        <p:txBody>
          <a:bodyPr>
            <a:normAutofit fontScale="85000" lnSpcReduction="20000"/>
          </a:bodyPr>
          <a:lstStyle/>
          <a:p>
            <a:r>
              <a:rPr lang="en-US" dirty="0"/>
              <a:t>Most importantly: Don‘t annoy the reader/reviewer</a:t>
            </a:r>
          </a:p>
          <a:p>
            <a:pPr lvl="1"/>
            <a:r>
              <a:rPr lang="en-US" b="1" dirty="0"/>
              <a:t>use a spell-checker </a:t>
            </a:r>
            <a:r>
              <a:rPr lang="en-US" dirty="0"/>
              <a:t>  ;-) </a:t>
            </a:r>
          </a:p>
          <a:p>
            <a:pPr lvl="1"/>
            <a:r>
              <a:rPr lang="en-US" dirty="0"/>
              <a:t>avoid to repeat yourself</a:t>
            </a:r>
          </a:p>
          <a:p>
            <a:pPr lvl="1"/>
            <a:r>
              <a:rPr lang="en-US" dirty="0"/>
              <a:t>explain the “big picture” before you jump into technical details</a:t>
            </a:r>
          </a:p>
          <a:p>
            <a:pPr lvl="1"/>
            <a:r>
              <a:rPr lang="en-US" dirty="0"/>
              <a:t>avoid to state the obvious</a:t>
            </a:r>
          </a:p>
          <a:p>
            <a:pPr lvl="1"/>
            <a:r>
              <a:rPr lang="en-US" dirty="0"/>
              <a:t>Avoid “</a:t>
            </a:r>
            <a:r>
              <a:rPr lang="en-US" dirty="0" err="1"/>
              <a:t>Germanisms</a:t>
            </a:r>
            <a:r>
              <a:rPr lang="en-US" dirty="0"/>
              <a:t>”, e.g.</a:t>
            </a:r>
          </a:p>
          <a:p>
            <a:pPr lvl="2"/>
            <a:r>
              <a:rPr lang="en-US" dirty="0"/>
              <a:t>again: in English </a:t>
            </a:r>
            <a:r>
              <a:rPr lang="en-US" b="1" i="1" dirty="0"/>
              <a:t>passive voice </a:t>
            </a:r>
            <a:r>
              <a:rPr lang="en-US" dirty="0"/>
              <a:t>is less common than in German</a:t>
            </a:r>
          </a:p>
          <a:p>
            <a:pPr lvl="2"/>
            <a:r>
              <a:rPr lang="en-US" dirty="0"/>
              <a:t>In English, often people avoid using ”I” in favor of a (reader-inclusive) “we”, even in single author papers!</a:t>
            </a:r>
          </a:p>
          <a:p>
            <a:pPr lvl="1"/>
            <a:r>
              <a:rPr lang="en-US" dirty="0"/>
              <a:t>use proper citation</a:t>
            </a:r>
          </a:p>
          <a:p>
            <a:pPr lvl="1"/>
            <a:r>
              <a:rPr lang="en-US" dirty="0"/>
              <a:t>be concise</a:t>
            </a:r>
          </a:p>
          <a:p>
            <a:pPr marL="457200" lvl="1" indent="0">
              <a:buNone/>
            </a:pPr>
            <a:r>
              <a:rPr lang="en-US" dirty="0"/>
              <a:t>	</a:t>
            </a:r>
            <a:r>
              <a:rPr lang="en-US" sz="1800" i="1" dirty="0"/>
              <a:t>„</a:t>
            </a:r>
            <a:r>
              <a:rPr lang="en-US" sz="1800" i="1" dirty="0">
                <a:latin typeface="Times New Roman"/>
                <a:cs typeface="Times New Roman"/>
              </a:rPr>
              <a:t>If I had more time I would have written a shorter letter</a:t>
            </a:r>
            <a:r>
              <a:rPr lang="en-US" sz="1800" i="1" dirty="0"/>
              <a:t>“ </a:t>
            </a:r>
            <a:r>
              <a:rPr lang="en-US" sz="1100" i="1" dirty="0">
                <a:latin typeface="Times New Roman"/>
                <a:cs typeface="Times New Roman"/>
              </a:rPr>
              <a:t>(</a:t>
            </a:r>
            <a:r>
              <a:rPr lang="en-US" sz="1100" i="1" dirty="0" err="1">
                <a:latin typeface="Times New Roman"/>
                <a:cs typeface="Times New Roman"/>
              </a:rPr>
              <a:t>Blaise</a:t>
            </a:r>
            <a:r>
              <a:rPr lang="en-US" sz="1100" i="1" dirty="0">
                <a:latin typeface="Times New Roman"/>
                <a:cs typeface="Times New Roman"/>
              </a:rPr>
              <a:t> Pascal? Mark Twain?)</a:t>
            </a:r>
            <a:endParaRPr lang="en-US" i="1" dirty="0">
              <a:latin typeface="Times New Roman"/>
              <a:cs typeface="Times New Roman"/>
            </a:endParaRPr>
          </a:p>
          <a:p>
            <a:pPr lvl="1"/>
            <a:r>
              <a:rPr lang="en-US" dirty="0"/>
              <a:t>don‘t jump, follow a consistent line of arguments („</a:t>
            </a:r>
            <a:r>
              <a:rPr lang="en-US" dirty="0" err="1"/>
              <a:t>roter</a:t>
            </a:r>
            <a:r>
              <a:rPr lang="en-US" dirty="0"/>
              <a:t> </a:t>
            </a:r>
            <a:r>
              <a:rPr lang="en-US" dirty="0" err="1"/>
              <a:t>Faden</a:t>
            </a:r>
            <a:r>
              <a:rPr lang="en-US" dirty="0"/>
              <a:t>“)</a:t>
            </a:r>
          </a:p>
          <a:p>
            <a:pPr lvl="1"/>
            <a:r>
              <a:rPr lang="en-US" dirty="0"/>
              <a:t>always </a:t>
            </a:r>
            <a:r>
              <a:rPr lang="en-US" b="1" dirty="0"/>
              <a:t>try to consider the viewpoint of your reader/audience</a:t>
            </a:r>
          </a:p>
          <a:p>
            <a:r>
              <a:rPr lang="en-US" b="1" dirty="0"/>
              <a:t>Don't don't </a:t>
            </a:r>
            <a:r>
              <a:rPr lang="en-US" dirty="0"/>
              <a:t>(i.e. avoid short forms like don't doesn't, can't …)</a:t>
            </a:r>
          </a:p>
          <a:p>
            <a:r>
              <a:rPr lang="en-US" dirty="0"/>
              <a:t>Use section structuring properly, e.g. </a:t>
            </a:r>
          </a:p>
        </p:txBody>
      </p:sp>
      <p:cxnSp>
        <p:nvCxnSpPr>
          <p:cNvPr id="6" name="Gerade Verbindung 5"/>
          <p:cNvCxnSpPr/>
          <p:nvPr/>
        </p:nvCxnSpPr>
        <p:spPr>
          <a:xfrm>
            <a:off x="7700555" y="5935734"/>
            <a:ext cx="1591394" cy="38874"/>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Gerade Verbindung 6"/>
          <p:cNvCxnSpPr/>
          <p:nvPr/>
        </p:nvCxnSpPr>
        <p:spPr>
          <a:xfrm>
            <a:off x="7852956" y="5686581"/>
            <a:ext cx="1270531" cy="573102"/>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42A9E4BF-CBE4-2546-BC5B-AD65A6A9E047}"/>
              </a:ext>
            </a:extLst>
          </p:cNvPr>
          <p:cNvSpPr>
            <a:spLocks noGrp="1"/>
          </p:cNvSpPr>
          <p:nvPr>
            <p:ph type="sldNum" sz="quarter" idx="12"/>
          </p:nvPr>
        </p:nvSpPr>
        <p:spPr/>
        <p:txBody>
          <a:bodyPr/>
          <a:lstStyle/>
          <a:p>
            <a:fld id="{76BA2325-3A63-CE45-BDAA-2D78A9866449}" type="slidenum">
              <a:rPr lang="en-US" smtClean="0"/>
              <a:t>19</a:t>
            </a:fld>
            <a:endParaRPr lang="en-US"/>
          </a:p>
        </p:txBody>
      </p:sp>
    </p:spTree>
    <p:extLst>
      <p:ext uri="{BB962C8B-B14F-4D97-AF65-F5344CB8AC3E}">
        <p14:creationId xmlns:p14="http://schemas.microsoft.com/office/powerpoint/2010/main" val="575083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E588-2BAD-7547-BC7B-82D625245A49}"/>
              </a:ext>
            </a:extLst>
          </p:cNvPr>
          <p:cNvSpPr>
            <a:spLocks noGrp="1"/>
          </p:cNvSpPr>
          <p:nvPr>
            <p:ph type="title"/>
          </p:nvPr>
        </p:nvSpPr>
        <p:spPr/>
        <p:txBody>
          <a:bodyPr/>
          <a:lstStyle/>
          <a:p>
            <a:r>
              <a:rPr lang="en-US" dirty="0"/>
              <a:t>Some tips:</a:t>
            </a:r>
          </a:p>
        </p:txBody>
      </p:sp>
      <p:sp>
        <p:nvSpPr>
          <p:cNvPr id="3" name="Content Placeholder 2">
            <a:extLst>
              <a:ext uri="{FF2B5EF4-FFF2-40B4-BE49-F238E27FC236}">
                <a16:creationId xmlns:a16="http://schemas.microsoft.com/office/drawing/2014/main" id="{27343958-C6F0-7D42-B63A-743C055C29B8}"/>
              </a:ext>
            </a:extLst>
          </p:cNvPr>
          <p:cNvSpPr>
            <a:spLocks noGrp="1"/>
          </p:cNvSpPr>
          <p:nvPr>
            <p:ph idx="1"/>
          </p:nvPr>
        </p:nvSpPr>
        <p:spPr>
          <a:xfrm>
            <a:off x="838200" y="1270454"/>
            <a:ext cx="10515600" cy="4351338"/>
          </a:xfrm>
        </p:spPr>
        <p:txBody>
          <a:bodyPr>
            <a:normAutofit lnSpcReduction="10000"/>
          </a:bodyPr>
          <a:lstStyle/>
          <a:p>
            <a:pPr marL="914400" lvl="2" indent="0">
              <a:buNone/>
            </a:pPr>
            <a:endParaRPr lang="en-US" dirty="0">
              <a:sym typeface="Wingdings" pitchFamily="2" charset="2"/>
            </a:endParaRPr>
          </a:p>
          <a:p>
            <a:r>
              <a:rPr lang="en-US" dirty="0">
                <a:sym typeface="Wingdings" pitchFamily="2" charset="2"/>
              </a:rPr>
              <a:t>Your  thesis is (typically) a </a:t>
            </a:r>
            <a:r>
              <a:rPr lang="en-US" b="1" dirty="0">
                <a:sym typeface="Wingdings" pitchFamily="2" charset="2"/>
              </a:rPr>
              <a:t>monograph</a:t>
            </a:r>
            <a:r>
              <a:rPr lang="en-US" dirty="0">
                <a:sym typeface="Wingdings" pitchFamily="2" charset="2"/>
              </a:rPr>
              <a:t>,</a:t>
            </a:r>
            <a:r>
              <a:rPr lang="en-US" baseline="30000" dirty="0">
                <a:sym typeface="Wingdings" pitchFamily="2" charset="2"/>
              </a:rPr>
              <a:t>*</a:t>
            </a:r>
            <a:r>
              <a:rPr lang="en-US" dirty="0">
                <a:sym typeface="Wingdings" pitchFamily="2" charset="2"/>
              </a:rPr>
              <a:t> it shall have a clear structure and a running </a:t>
            </a:r>
            <a:r>
              <a:rPr lang="en-US" b="1" dirty="0">
                <a:sym typeface="Wingdings" pitchFamily="2" charset="2"/>
              </a:rPr>
              <a:t>story</a:t>
            </a:r>
            <a:r>
              <a:rPr lang="en-US" dirty="0">
                <a:sym typeface="Wingdings" pitchFamily="2" charset="2"/>
              </a:rPr>
              <a:t> that you tell throughout.</a:t>
            </a:r>
          </a:p>
          <a:p>
            <a:endParaRPr lang="en-US" dirty="0">
              <a:sym typeface="Wingdings" pitchFamily="2" charset="2"/>
            </a:endParaRPr>
          </a:p>
          <a:p>
            <a:pPr marL="914400" lvl="2" indent="0">
              <a:buNone/>
            </a:pPr>
            <a:endParaRPr lang="en-US" dirty="0">
              <a:sym typeface="Wingdings" pitchFamily="2" charset="2"/>
            </a:endParaRPr>
          </a:p>
          <a:p>
            <a:r>
              <a:rPr lang="en-US" dirty="0">
                <a:sym typeface="Wingdings" pitchFamily="2" charset="2"/>
              </a:rPr>
              <a:t>Your thesis is </a:t>
            </a:r>
            <a:r>
              <a:rPr lang="en-US" b="1" dirty="0">
                <a:sym typeface="Wingdings" pitchFamily="2" charset="2"/>
              </a:rPr>
              <a:t>not </a:t>
            </a:r>
            <a:r>
              <a:rPr lang="en-US" dirty="0">
                <a:sym typeface="Wingdings" pitchFamily="2" charset="2"/>
              </a:rPr>
              <a:t>a collection of excerpts of the literature, i.e.:</a:t>
            </a:r>
          </a:p>
          <a:p>
            <a:pPr lvl="1"/>
            <a:r>
              <a:rPr lang="en-US" dirty="0">
                <a:sym typeface="Wingdings" pitchFamily="2" charset="2"/>
              </a:rPr>
              <a:t>it is ok to start with summarizing even copying text from papers you find as a part of your structured literature review BUT:</a:t>
            </a:r>
          </a:p>
          <a:p>
            <a:pPr lvl="2"/>
            <a:r>
              <a:rPr lang="en-US" dirty="0">
                <a:sym typeface="Wingdings" pitchFamily="2" charset="2"/>
              </a:rPr>
              <a:t>Summarize what you </a:t>
            </a:r>
            <a:r>
              <a:rPr lang="en-US" b="1" dirty="0">
                <a:sym typeface="Wingdings" pitchFamily="2" charset="2"/>
              </a:rPr>
              <a:t>UNDERSTOOD</a:t>
            </a:r>
            <a:r>
              <a:rPr lang="en-US" dirty="0">
                <a:sym typeface="Wingdings" pitchFamily="2" charset="2"/>
              </a:rPr>
              <a:t>, not what you read.</a:t>
            </a:r>
          </a:p>
          <a:p>
            <a:pPr lvl="1"/>
            <a:r>
              <a:rPr lang="en-US" dirty="0">
                <a:sym typeface="Wingdings" pitchFamily="2" charset="2"/>
              </a:rPr>
              <a:t>i.e. doing excerpts  is not enough, but only a first step…</a:t>
            </a:r>
          </a:p>
          <a:p>
            <a:pPr lvl="1"/>
            <a:r>
              <a:rPr lang="en-US" dirty="0">
                <a:sym typeface="Wingdings" pitchFamily="2" charset="2"/>
              </a:rPr>
              <a:t>… you rather should do a structured literature review.</a:t>
            </a:r>
            <a:endParaRPr lang="en-US" dirty="0"/>
          </a:p>
          <a:p>
            <a:endParaRPr lang="en-US" dirty="0"/>
          </a:p>
        </p:txBody>
      </p:sp>
      <p:sp>
        <p:nvSpPr>
          <p:cNvPr id="4" name="TextBox 3">
            <a:extLst>
              <a:ext uri="{FF2B5EF4-FFF2-40B4-BE49-F238E27FC236}">
                <a16:creationId xmlns:a16="http://schemas.microsoft.com/office/drawing/2014/main" id="{337D9F2E-D73C-6948-BB12-2A21832E825D}"/>
              </a:ext>
            </a:extLst>
          </p:cNvPr>
          <p:cNvSpPr txBox="1"/>
          <p:nvPr/>
        </p:nvSpPr>
        <p:spPr>
          <a:xfrm>
            <a:off x="320051" y="6022955"/>
            <a:ext cx="11273279" cy="369332"/>
          </a:xfrm>
          <a:prstGeom prst="rect">
            <a:avLst/>
          </a:prstGeom>
          <a:noFill/>
        </p:spPr>
        <p:txBody>
          <a:bodyPr wrap="none" rtlCol="0">
            <a:spAutoFit/>
          </a:bodyPr>
          <a:lstStyle/>
          <a:p>
            <a:r>
              <a:rPr lang="en-US" baseline="30000" dirty="0">
                <a:sym typeface="Wingdings" pitchFamily="2" charset="2"/>
              </a:rPr>
              <a:t>* for PhD theses and Habilitation theses </a:t>
            </a:r>
            <a:r>
              <a:rPr lang="en-US" b="1" i="1" baseline="30000" dirty="0">
                <a:sym typeface="Wingdings" pitchFamily="2" charset="2"/>
              </a:rPr>
              <a:t>sometimes </a:t>
            </a:r>
            <a:r>
              <a:rPr lang="en-US" i="1" baseline="30000" dirty="0">
                <a:sym typeface="Wingdings" pitchFamily="2" charset="2"/>
              </a:rPr>
              <a:t>also cumulative theses (i.e. collections of own original works) are allowed, but that does not apply to Master or Bachelor theses.</a:t>
            </a:r>
            <a:endParaRPr lang="en-AT" i="1" dirty="0"/>
          </a:p>
        </p:txBody>
      </p:sp>
      <p:sp>
        <p:nvSpPr>
          <p:cNvPr id="5" name="Slide Number Placeholder 4">
            <a:extLst>
              <a:ext uri="{FF2B5EF4-FFF2-40B4-BE49-F238E27FC236}">
                <a16:creationId xmlns:a16="http://schemas.microsoft.com/office/drawing/2014/main" id="{D5D60F5F-F722-4143-B329-136B003622AF}"/>
              </a:ext>
            </a:extLst>
          </p:cNvPr>
          <p:cNvSpPr>
            <a:spLocks noGrp="1"/>
          </p:cNvSpPr>
          <p:nvPr>
            <p:ph type="sldNum" sz="quarter" idx="12"/>
          </p:nvPr>
        </p:nvSpPr>
        <p:spPr/>
        <p:txBody>
          <a:bodyPr/>
          <a:lstStyle/>
          <a:p>
            <a:fld id="{76BA2325-3A63-CE45-BDAA-2D78A9866449}" type="slidenum">
              <a:rPr lang="en-US" smtClean="0"/>
              <a:t>2</a:t>
            </a:fld>
            <a:endParaRPr lang="en-US"/>
          </a:p>
        </p:txBody>
      </p:sp>
    </p:spTree>
    <p:extLst>
      <p:ext uri="{BB962C8B-B14F-4D97-AF65-F5344CB8AC3E}">
        <p14:creationId xmlns:p14="http://schemas.microsoft.com/office/powerpoint/2010/main" val="1271052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More </a:t>
            </a:r>
            <a:r>
              <a:rPr lang="de-DE" b="1" dirty="0" err="1"/>
              <a:t>bad</a:t>
            </a:r>
            <a:r>
              <a:rPr lang="de-DE" b="1" dirty="0"/>
              <a:t> </a:t>
            </a:r>
            <a:r>
              <a:rPr lang="de-DE" dirty="0" err="1"/>
              <a:t>examples</a:t>
            </a:r>
            <a:r>
              <a:rPr lang="de-DE" dirty="0"/>
              <a:t> 1/4:</a:t>
            </a:r>
          </a:p>
        </p:txBody>
      </p:sp>
      <p:sp>
        <p:nvSpPr>
          <p:cNvPr id="3" name="Inhaltsplatzhalter 2"/>
          <p:cNvSpPr>
            <a:spLocks noGrp="1"/>
          </p:cNvSpPr>
          <p:nvPr>
            <p:ph idx="1"/>
          </p:nvPr>
        </p:nvSpPr>
        <p:spPr>
          <a:xfrm>
            <a:off x="1981200" y="1417639"/>
            <a:ext cx="8623738" cy="4525963"/>
          </a:xfrm>
        </p:spPr>
        <p:txBody>
          <a:bodyPr>
            <a:normAutofit fontScale="92500"/>
          </a:bodyPr>
          <a:lstStyle/>
          <a:p>
            <a:pPr marL="342900" lvl="1" indent="-342900">
              <a:buFont typeface="Arial"/>
              <a:buChar char="•"/>
            </a:pPr>
            <a:r>
              <a:rPr lang="en-US" dirty="0"/>
              <a:t>Avoid to state the obvious:</a:t>
            </a:r>
          </a:p>
          <a:p>
            <a:pPr marL="0" indent="0">
              <a:buNone/>
            </a:pPr>
            <a:r>
              <a:rPr lang="de-DE" dirty="0"/>
              <a:t>	„This </a:t>
            </a:r>
            <a:r>
              <a:rPr lang="de-DE" dirty="0" err="1"/>
              <a:t>seminar</a:t>
            </a:r>
            <a:r>
              <a:rPr lang="de-DE" dirty="0"/>
              <a:t> </a:t>
            </a:r>
            <a:r>
              <a:rPr lang="de-DE" dirty="0" err="1"/>
              <a:t>paper</a:t>
            </a:r>
            <a:r>
              <a:rPr lang="de-DE" dirty="0"/>
              <a:t> was </a:t>
            </a:r>
            <a:r>
              <a:rPr lang="de-DE" dirty="0" err="1"/>
              <a:t>written</a:t>
            </a:r>
            <a:r>
              <a:rPr lang="de-DE" dirty="0"/>
              <a:t> </a:t>
            </a:r>
            <a:r>
              <a:rPr lang="de-DE" dirty="0" err="1"/>
              <a:t>for</a:t>
            </a:r>
            <a:r>
              <a:rPr lang="de-DE" dirty="0"/>
              <a:t> </a:t>
            </a:r>
            <a:r>
              <a:rPr lang="de-DE" dirty="0" err="1"/>
              <a:t>the</a:t>
            </a:r>
            <a:r>
              <a:rPr lang="de-DE" dirty="0"/>
              <a:t> </a:t>
            </a:r>
            <a:r>
              <a:rPr lang="de-DE" dirty="0" err="1"/>
              <a:t>course</a:t>
            </a:r>
            <a:r>
              <a:rPr lang="de-DE" dirty="0"/>
              <a:t> `Forschungsseminar Systemanalyse` in Summer </a:t>
            </a:r>
            <a:r>
              <a:rPr lang="de-DE" dirty="0" err="1"/>
              <a:t>term</a:t>
            </a:r>
            <a:r>
              <a:rPr lang="de-DE" dirty="0"/>
              <a:t> 2015“</a:t>
            </a:r>
          </a:p>
          <a:p>
            <a:pPr marL="0" indent="0">
              <a:buNone/>
            </a:pPr>
            <a:r>
              <a:rPr lang="de-DE" dirty="0"/>
              <a:t>	... Not relevant. Look </a:t>
            </a:r>
            <a:r>
              <a:rPr lang="de-DE" dirty="0" err="1"/>
              <a:t>at</a:t>
            </a:r>
            <a:r>
              <a:rPr lang="de-DE" dirty="0"/>
              <a:t> </a:t>
            </a:r>
            <a:r>
              <a:rPr lang="de-DE" dirty="0" err="1"/>
              <a:t>accepted</a:t>
            </a:r>
            <a:r>
              <a:rPr lang="de-DE" dirty="0"/>
              <a:t> </a:t>
            </a:r>
            <a:r>
              <a:rPr lang="de-DE" dirty="0" err="1"/>
              <a:t>conference</a:t>
            </a:r>
            <a:r>
              <a:rPr lang="de-DE" dirty="0"/>
              <a:t> </a:t>
            </a:r>
            <a:r>
              <a:rPr lang="de-DE" dirty="0" err="1"/>
              <a:t>papers</a:t>
            </a:r>
            <a:r>
              <a:rPr lang="de-DE" dirty="0"/>
              <a:t>, </a:t>
            </a:r>
            <a:r>
              <a:rPr lang="de-DE" dirty="0" err="1"/>
              <a:t>nobody</a:t>
            </a:r>
            <a:r>
              <a:rPr lang="de-DE" dirty="0"/>
              <a:t> </a:t>
            </a:r>
            <a:r>
              <a:rPr lang="de-DE" dirty="0" err="1"/>
              <a:t>writes</a:t>
            </a:r>
            <a:r>
              <a:rPr lang="de-DE" dirty="0"/>
              <a:t>: </a:t>
            </a:r>
          </a:p>
          <a:p>
            <a:pPr marL="0" indent="0">
              <a:buNone/>
            </a:pPr>
            <a:r>
              <a:rPr lang="de-DE" dirty="0"/>
              <a:t>„This </a:t>
            </a:r>
            <a:r>
              <a:rPr lang="de-DE" dirty="0" err="1"/>
              <a:t>paper</a:t>
            </a:r>
            <a:r>
              <a:rPr lang="de-DE" dirty="0"/>
              <a:t> was </a:t>
            </a:r>
            <a:r>
              <a:rPr lang="de-DE" dirty="0" err="1"/>
              <a:t>written</a:t>
            </a:r>
            <a:r>
              <a:rPr lang="de-DE" dirty="0"/>
              <a:t> </a:t>
            </a:r>
            <a:r>
              <a:rPr lang="de-DE" dirty="0" err="1"/>
              <a:t>as</a:t>
            </a:r>
            <a:r>
              <a:rPr lang="de-DE" dirty="0"/>
              <a:t> a </a:t>
            </a:r>
            <a:r>
              <a:rPr lang="de-DE" dirty="0" err="1"/>
              <a:t>submission</a:t>
            </a:r>
            <a:r>
              <a:rPr lang="de-DE" dirty="0"/>
              <a:t> </a:t>
            </a:r>
            <a:r>
              <a:rPr lang="de-DE" dirty="0" err="1"/>
              <a:t>to</a:t>
            </a:r>
            <a:r>
              <a:rPr lang="de-DE" dirty="0"/>
              <a:t> </a:t>
            </a:r>
            <a:r>
              <a:rPr lang="de-DE" dirty="0" err="1"/>
              <a:t>the</a:t>
            </a:r>
            <a:r>
              <a:rPr lang="de-DE" dirty="0"/>
              <a:t> World Wide Web </a:t>
            </a:r>
            <a:r>
              <a:rPr lang="de-DE" dirty="0" err="1"/>
              <a:t>conference</a:t>
            </a:r>
            <a:r>
              <a:rPr lang="de-DE" dirty="0"/>
              <a:t>.“ </a:t>
            </a:r>
          </a:p>
          <a:p>
            <a:pPr marL="0" indent="0">
              <a:buNone/>
            </a:pPr>
            <a:endParaRPr lang="de-DE" dirty="0"/>
          </a:p>
          <a:p>
            <a:pPr marL="0" indent="0">
              <a:buNone/>
            </a:pPr>
            <a:r>
              <a:rPr lang="de-DE" dirty="0"/>
              <a:t>i.e. </a:t>
            </a:r>
            <a:r>
              <a:rPr lang="de-DE" dirty="0" err="1"/>
              <a:t>the</a:t>
            </a:r>
            <a:r>
              <a:rPr lang="de-DE" dirty="0"/>
              <a:t> </a:t>
            </a:r>
            <a:r>
              <a:rPr lang="de-DE" dirty="0" err="1"/>
              <a:t>motivation</a:t>
            </a:r>
            <a:r>
              <a:rPr lang="de-DE" dirty="0"/>
              <a:t>/</a:t>
            </a:r>
            <a:r>
              <a:rPr lang="de-DE" dirty="0" err="1"/>
              <a:t>introduction</a:t>
            </a:r>
            <a:r>
              <a:rPr lang="de-DE" dirty="0"/>
              <a:t> </a:t>
            </a:r>
            <a:r>
              <a:rPr lang="de-DE" dirty="0" err="1"/>
              <a:t>section</a:t>
            </a:r>
            <a:r>
              <a:rPr lang="de-DE" dirty="0"/>
              <a:t> </a:t>
            </a:r>
            <a:r>
              <a:rPr lang="de-DE" dirty="0" err="1"/>
              <a:t>should</a:t>
            </a:r>
            <a:r>
              <a:rPr lang="de-DE" dirty="0"/>
              <a:t> </a:t>
            </a:r>
            <a:r>
              <a:rPr lang="de-DE" dirty="0" err="1"/>
              <a:t>explain</a:t>
            </a:r>
            <a:r>
              <a:rPr lang="de-DE" dirty="0"/>
              <a:t> </a:t>
            </a:r>
            <a:r>
              <a:rPr lang="de-DE" b="1" dirty="0" err="1"/>
              <a:t>what</a:t>
            </a:r>
            <a:r>
              <a:rPr lang="de-DE" b="1" dirty="0"/>
              <a:t> </a:t>
            </a:r>
            <a:r>
              <a:rPr lang="de-DE" b="1" dirty="0" err="1"/>
              <a:t>is</a:t>
            </a:r>
            <a:r>
              <a:rPr lang="de-DE" b="1" dirty="0"/>
              <a:t> </a:t>
            </a:r>
            <a:r>
              <a:rPr lang="de-DE" b="1" dirty="0" err="1"/>
              <a:t>the</a:t>
            </a:r>
            <a:r>
              <a:rPr lang="de-DE" b="1" dirty="0"/>
              <a:t> </a:t>
            </a:r>
            <a:r>
              <a:rPr lang="de-DE" b="1" dirty="0" err="1"/>
              <a:t>problem</a:t>
            </a:r>
            <a:r>
              <a:rPr lang="de-DE" dirty="0"/>
              <a:t>, not </a:t>
            </a:r>
            <a:r>
              <a:rPr lang="de-DE" dirty="0" err="1"/>
              <a:t>why</a:t>
            </a:r>
            <a:r>
              <a:rPr lang="de-DE" dirty="0"/>
              <a:t> </a:t>
            </a:r>
            <a:r>
              <a:rPr lang="de-DE" dirty="0" err="1"/>
              <a:t>you</a:t>
            </a:r>
            <a:r>
              <a:rPr lang="de-DE" dirty="0"/>
              <a:t> </a:t>
            </a:r>
            <a:r>
              <a:rPr lang="de-DE" dirty="0" err="1"/>
              <a:t>had</a:t>
            </a:r>
            <a:r>
              <a:rPr lang="de-DE" dirty="0"/>
              <a:t> </a:t>
            </a:r>
            <a:r>
              <a:rPr lang="de-DE" dirty="0" err="1"/>
              <a:t>to</a:t>
            </a:r>
            <a:r>
              <a:rPr lang="de-DE" dirty="0"/>
              <a:t> </a:t>
            </a:r>
            <a:r>
              <a:rPr lang="de-DE" dirty="0" err="1"/>
              <a:t>write</a:t>
            </a:r>
            <a:r>
              <a:rPr lang="de-DE" dirty="0"/>
              <a:t> </a:t>
            </a:r>
            <a:r>
              <a:rPr lang="de-DE" dirty="0" err="1"/>
              <a:t>the</a:t>
            </a:r>
            <a:r>
              <a:rPr lang="de-DE" dirty="0"/>
              <a:t> </a:t>
            </a:r>
            <a:r>
              <a:rPr lang="de-DE" dirty="0" err="1"/>
              <a:t>thesis</a:t>
            </a:r>
            <a:r>
              <a:rPr lang="de-DE" dirty="0"/>
              <a:t>. ;-)</a:t>
            </a:r>
          </a:p>
        </p:txBody>
      </p:sp>
      <p:grpSp>
        <p:nvGrpSpPr>
          <p:cNvPr id="14" name="Gruppierung 13"/>
          <p:cNvGrpSpPr/>
          <p:nvPr/>
        </p:nvGrpSpPr>
        <p:grpSpPr>
          <a:xfrm>
            <a:off x="2168596" y="1806039"/>
            <a:ext cx="7312083" cy="836011"/>
            <a:chOff x="644595" y="1806038"/>
            <a:chExt cx="7312083" cy="836011"/>
          </a:xfrm>
        </p:grpSpPr>
        <p:cxnSp>
          <p:nvCxnSpPr>
            <p:cNvPr id="4" name="Gerade Verbindung 3"/>
            <p:cNvCxnSpPr/>
            <p:nvPr/>
          </p:nvCxnSpPr>
          <p:spPr>
            <a:xfrm flipV="1">
              <a:off x="644595" y="1806038"/>
              <a:ext cx="7312083" cy="836011"/>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Gerade Verbindung 4"/>
            <p:cNvCxnSpPr/>
            <p:nvPr/>
          </p:nvCxnSpPr>
          <p:spPr>
            <a:xfrm>
              <a:off x="644595" y="1806038"/>
              <a:ext cx="7312083" cy="836011"/>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5" name="Gruppierung 14"/>
          <p:cNvGrpSpPr/>
          <p:nvPr/>
        </p:nvGrpSpPr>
        <p:grpSpPr>
          <a:xfrm>
            <a:off x="1981200" y="3494486"/>
            <a:ext cx="7312083" cy="645318"/>
            <a:chOff x="644595" y="1806038"/>
            <a:chExt cx="7312083" cy="836011"/>
          </a:xfrm>
        </p:grpSpPr>
        <p:cxnSp>
          <p:nvCxnSpPr>
            <p:cNvPr id="16" name="Gerade Verbindung 15"/>
            <p:cNvCxnSpPr/>
            <p:nvPr/>
          </p:nvCxnSpPr>
          <p:spPr>
            <a:xfrm flipV="1">
              <a:off x="644595" y="1806038"/>
              <a:ext cx="7312083" cy="836011"/>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a:off x="644595" y="1806038"/>
              <a:ext cx="7312083" cy="836011"/>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 name="Slide Number Placeholder 5">
            <a:extLst>
              <a:ext uri="{FF2B5EF4-FFF2-40B4-BE49-F238E27FC236}">
                <a16:creationId xmlns:a16="http://schemas.microsoft.com/office/drawing/2014/main" id="{B24B68BF-EAF4-7845-BE46-E44AC1904AA4}"/>
              </a:ext>
            </a:extLst>
          </p:cNvPr>
          <p:cNvSpPr>
            <a:spLocks noGrp="1"/>
          </p:cNvSpPr>
          <p:nvPr>
            <p:ph type="sldNum" sz="quarter" idx="12"/>
          </p:nvPr>
        </p:nvSpPr>
        <p:spPr/>
        <p:txBody>
          <a:bodyPr/>
          <a:lstStyle/>
          <a:p>
            <a:fld id="{76BA2325-3A63-CE45-BDAA-2D78A9866449}" type="slidenum">
              <a:rPr lang="en-US" smtClean="0"/>
              <a:t>20</a:t>
            </a:fld>
            <a:endParaRPr lang="en-US"/>
          </a:p>
        </p:txBody>
      </p:sp>
    </p:spTree>
    <p:extLst>
      <p:ext uri="{BB962C8B-B14F-4D97-AF65-F5344CB8AC3E}">
        <p14:creationId xmlns:p14="http://schemas.microsoft.com/office/powerpoint/2010/main" val="1281516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More </a:t>
            </a:r>
            <a:r>
              <a:rPr lang="de-DE" b="1" dirty="0" err="1"/>
              <a:t>bad</a:t>
            </a:r>
            <a:r>
              <a:rPr lang="de-DE" b="1" dirty="0"/>
              <a:t> </a:t>
            </a:r>
            <a:r>
              <a:rPr lang="de-DE" dirty="0" err="1"/>
              <a:t>examples</a:t>
            </a:r>
            <a:r>
              <a:rPr lang="de-DE" dirty="0"/>
              <a:t> 2/4:</a:t>
            </a:r>
          </a:p>
        </p:txBody>
      </p:sp>
      <p:sp>
        <p:nvSpPr>
          <p:cNvPr id="3" name="Inhaltsplatzhalter 2"/>
          <p:cNvSpPr>
            <a:spLocks noGrp="1"/>
          </p:cNvSpPr>
          <p:nvPr>
            <p:ph idx="1"/>
          </p:nvPr>
        </p:nvSpPr>
        <p:spPr>
          <a:xfrm>
            <a:off x="1981200" y="1417639"/>
            <a:ext cx="8445875" cy="4525963"/>
          </a:xfrm>
        </p:spPr>
        <p:txBody>
          <a:bodyPr>
            <a:normAutofit/>
          </a:bodyPr>
          <a:lstStyle/>
          <a:p>
            <a:pPr marL="342900" lvl="1" indent="-342900">
              <a:buFont typeface="Arial"/>
              <a:buChar char="•"/>
            </a:pPr>
            <a:r>
              <a:rPr lang="en-US" dirty="0"/>
              <a:t>use proper citation in the text, e.g. do not use citation as subject of a sentence:</a:t>
            </a:r>
          </a:p>
          <a:p>
            <a:pPr marL="342900" lvl="1" indent="-342900">
              <a:buFont typeface="Arial"/>
              <a:buChar char="•"/>
            </a:pPr>
            <a:endParaRPr lang="en-US" dirty="0"/>
          </a:p>
          <a:p>
            <a:pPr marL="342900" lvl="1" indent="-342900">
              <a:buFont typeface="Arial"/>
              <a:buChar char="•"/>
            </a:pPr>
            <a:endParaRPr lang="en-US" dirty="0"/>
          </a:p>
          <a:p>
            <a:pPr marL="342900" lvl="1" indent="-342900">
              <a:buFont typeface="Arial"/>
              <a:buChar char="•"/>
            </a:pPr>
            <a:r>
              <a:rPr lang="en-US" dirty="0"/>
              <a:t>Better, e.g. :</a:t>
            </a:r>
          </a:p>
          <a:p>
            <a:pPr marL="0" lvl="1" indent="0">
              <a:buNone/>
            </a:pPr>
            <a:r>
              <a:rPr lang="en-US" sz="1600" dirty="0">
                <a:latin typeface="Times New Roman"/>
                <a:cs typeface="Times New Roman"/>
              </a:rPr>
              <a:t>		</a:t>
            </a:r>
            <a:r>
              <a:rPr lang="en-US" sz="1600" dirty="0" err="1">
                <a:latin typeface="Times New Roman"/>
                <a:cs typeface="Times New Roman"/>
              </a:rPr>
              <a:t>Dalvi</a:t>
            </a:r>
            <a:r>
              <a:rPr lang="en-US" sz="1600" dirty="0">
                <a:latin typeface="Times New Roman"/>
                <a:cs typeface="Times New Roman"/>
              </a:rPr>
              <a:t> et al. developed an approach called ``Web of concepts” [5] …</a:t>
            </a:r>
          </a:p>
          <a:p>
            <a:pPr marL="0" lvl="1" indent="0">
              <a:buNone/>
            </a:pPr>
            <a:r>
              <a:rPr lang="en-US" sz="1600" dirty="0"/>
              <a:t>	or:</a:t>
            </a:r>
            <a:endParaRPr lang="en-US" sz="1600" dirty="0">
              <a:latin typeface="Times New Roman"/>
              <a:cs typeface="Times New Roman"/>
            </a:endParaRPr>
          </a:p>
          <a:p>
            <a:pPr marL="0" lvl="1" indent="0">
              <a:buNone/>
            </a:pPr>
            <a:r>
              <a:rPr lang="en-US" sz="1600" dirty="0">
                <a:latin typeface="Times New Roman"/>
                <a:cs typeface="Times New Roman"/>
              </a:rPr>
              <a:t>   	        The ``Web of concepts” approach [5] …</a:t>
            </a:r>
          </a:p>
          <a:p>
            <a:pPr marL="0" indent="0">
              <a:buNone/>
            </a:pPr>
            <a:endParaRPr lang="de-DE" dirty="0"/>
          </a:p>
        </p:txBody>
      </p:sp>
      <p:pic>
        <p:nvPicPr>
          <p:cNvPr id="4" name="Bild 3" descr="Screen Shot 2014-03-05 at 09.30.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5345" y="5595521"/>
            <a:ext cx="5673716" cy="696161"/>
          </a:xfrm>
          <a:prstGeom prst="rect">
            <a:avLst/>
          </a:prstGeom>
        </p:spPr>
      </p:pic>
      <p:pic>
        <p:nvPicPr>
          <p:cNvPr id="6" name="Bild 5" descr="Screen Shot 2014-03-05 at 09.31.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072" y="4795625"/>
            <a:ext cx="2222500" cy="571500"/>
          </a:xfrm>
          <a:prstGeom prst="rect">
            <a:avLst/>
          </a:prstGeom>
        </p:spPr>
      </p:pic>
      <p:pic>
        <p:nvPicPr>
          <p:cNvPr id="7" name="Bild 6" descr="Screen Shot 2014-03-05 at 09.31.36.png"/>
          <p:cNvPicPr>
            <a:picLocks noChangeAspect="1"/>
          </p:cNvPicPr>
          <p:nvPr/>
        </p:nvPicPr>
        <p:blipFill rotWithShape="1">
          <a:blip r:embed="rId4">
            <a:extLst>
              <a:ext uri="{28A0092B-C50C-407E-A947-70E740481C1C}">
                <a14:useLocalDpi xmlns:a14="http://schemas.microsoft.com/office/drawing/2010/main" val="0"/>
              </a:ext>
            </a:extLst>
          </a:blip>
          <a:srcRect b="17895"/>
          <a:stretch/>
        </p:blipFill>
        <p:spPr>
          <a:xfrm>
            <a:off x="2832337" y="2467673"/>
            <a:ext cx="4864080" cy="365828"/>
          </a:xfrm>
          <a:prstGeom prst="rect">
            <a:avLst/>
          </a:prstGeom>
        </p:spPr>
      </p:pic>
      <p:sp>
        <p:nvSpPr>
          <p:cNvPr id="8" name="Rechteck 7"/>
          <p:cNvSpPr/>
          <p:nvPr/>
        </p:nvSpPr>
        <p:spPr>
          <a:xfrm>
            <a:off x="7594305" y="2495600"/>
            <a:ext cx="415498" cy="369332"/>
          </a:xfrm>
          <a:prstGeom prst="rect">
            <a:avLst/>
          </a:prstGeom>
        </p:spPr>
        <p:txBody>
          <a:bodyPr wrap="none">
            <a:spAutoFit/>
          </a:bodyPr>
          <a:lstStyle/>
          <a:p>
            <a:r>
              <a:rPr lang="en-US" dirty="0">
                <a:latin typeface="Times New Roman"/>
                <a:cs typeface="Times New Roman"/>
              </a:rPr>
              <a:t>…</a:t>
            </a:r>
            <a:endParaRPr lang="de-DE" dirty="0"/>
          </a:p>
        </p:txBody>
      </p:sp>
      <p:grpSp>
        <p:nvGrpSpPr>
          <p:cNvPr id="9" name="Gruppierung 8"/>
          <p:cNvGrpSpPr/>
          <p:nvPr/>
        </p:nvGrpSpPr>
        <p:grpSpPr>
          <a:xfrm>
            <a:off x="2992787" y="2533893"/>
            <a:ext cx="4953197" cy="292898"/>
            <a:chOff x="644595" y="1806038"/>
            <a:chExt cx="7312083" cy="836011"/>
          </a:xfrm>
        </p:grpSpPr>
        <p:cxnSp>
          <p:nvCxnSpPr>
            <p:cNvPr id="10" name="Gerade Verbindung 9"/>
            <p:cNvCxnSpPr/>
            <p:nvPr/>
          </p:nvCxnSpPr>
          <p:spPr>
            <a:xfrm flipV="1">
              <a:off x="644595" y="1806038"/>
              <a:ext cx="7312083" cy="836011"/>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a:off x="644595" y="1806038"/>
              <a:ext cx="7312083" cy="836011"/>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2" name="Rechteck 11"/>
          <p:cNvSpPr/>
          <p:nvPr/>
        </p:nvSpPr>
        <p:spPr>
          <a:xfrm>
            <a:off x="2679292" y="5296431"/>
            <a:ext cx="415498" cy="369332"/>
          </a:xfrm>
          <a:prstGeom prst="rect">
            <a:avLst/>
          </a:prstGeom>
        </p:spPr>
        <p:txBody>
          <a:bodyPr wrap="none">
            <a:spAutoFit/>
          </a:bodyPr>
          <a:lstStyle/>
          <a:p>
            <a:r>
              <a:rPr lang="en-US" dirty="0">
                <a:latin typeface="Times New Roman"/>
                <a:cs typeface="Times New Roman"/>
              </a:rPr>
              <a:t>…</a:t>
            </a:r>
            <a:endParaRPr lang="de-DE" dirty="0"/>
          </a:p>
        </p:txBody>
      </p:sp>
      <p:sp>
        <p:nvSpPr>
          <p:cNvPr id="13" name="Rechteck 12"/>
          <p:cNvSpPr/>
          <p:nvPr/>
        </p:nvSpPr>
        <p:spPr>
          <a:xfrm>
            <a:off x="2679292" y="6290440"/>
            <a:ext cx="415498" cy="369332"/>
          </a:xfrm>
          <a:prstGeom prst="rect">
            <a:avLst/>
          </a:prstGeom>
        </p:spPr>
        <p:txBody>
          <a:bodyPr wrap="none">
            <a:spAutoFit/>
          </a:bodyPr>
          <a:lstStyle/>
          <a:p>
            <a:r>
              <a:rPr lang="en-US" dirty="0">
                <a:latin typeface="Times New Roman"/>
                <a:cs typeface="Times New Roman"/>
              </a:rPr>
              <a:t>…</a:t>
            </a:r>
            <a:endParaRPr lang="de-DE" dirty="0"/>
          </a:p>
        </p:txBody>
      </p:sp>
      <p:sp>
        <p:nvSpPr>
          <p:cNvPr id="5" name="Slide Number Placeholder 4">
            <a:extLst>
              <a:ext uri="{FF2B5EF4-FFF2-40B4-BE49-F238E27FC236}">
                <a16:creationId xmlns:a16="http://schemas.microsoft.com/office/drawing/2014/main" id="{67213B22-2222-E349-8AC1-63BBAE8DC9D3}"/>
              </a:ext>
            </a:extLst>
          </p:cNvPr>
          <p:cNvSpPr>
            <a:spLocks noGrp="1"/>
          </p:cNvSpPr>
          <p:nvPr>
            <p:ph type="sldNum" sz="quarter" idx="12"/>
          </p:nvPr>
        </p:nvSpPr>
        <p:spPr/>
        <p:txBody>
          <a:bodyPr/>
          <a:lstStyle/>
          <a:p>
            <a:fld id="{76BA2325-3A63-CE45-BDAA-2D78A9866449}" type="slidenum">
              <a:rPr lang="en-US" smtClean="0"/>
              <a:t>21</a:t>
            </a:fld>
            <a:endParaRPr lang="en-US"/>
          </a:p>
        </p:txBody>
      </p:sp>
    </p:spTree>
    <p:extLst>
      <p:ext uri="{BB962C8B-B14F-4D97-AF65-F5344CB8AC3E}">
        <p14:creationId xmlns:p14="http://schemas.microsoft.com/office/powerpoint/2010/main" val="4213556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More </a:t>
            </a:r>
            <a:r>
              <a:rPr lang="de-DE" b="1" dirty="0" err="1"/>
              <a:t>bad</a:t>
            </a:r>
            <a:r>
              <a:rPr lang="de-DE" b="1" dirty="0"/>
              <a:t> </a:t>
            </a:r>
            <a:r>
              <a:rPr lang="de-DE" dirty="0" err="1"/>
              <a:t>examples</a:t>
            </a:r>
            <a:r>
              <a:rPr lang="de-DE" dirty="0"/>
              <a:t> 3/4:</a:t>
            </a:r>
          </a:p>
        </p:txBody>
      </p:sp>
      <p:sp>
        <p:nvSpPr>
          <p:cNvPr id="3" name="Inhaltsplatzhalter 2"/>
          <p:cNvSpPr>
            <a:spLocks noGrp="1"/>
          </p:cNvSpPr>
          <p:nvPr>
            <p:ph idx="1"/>
          </p:nvPr>
        </p:nvSpPr>
        <p:spPr>
          <a:xfrm>
            <a:off x="736060" y="1435285"/>
            <a:ext cx="9215336" cy="5057590"/>
          </a:xfrm>
        </p:spPr>
        <p:txBody>
          <a:bodyPr>
            <a:noAutofit/>
          </a:bodyPr>
          <a:lstStyle/>
          <a:p>
            <a:pPr marL="342900" lvl="1" indent="-342900">
              <a:buFont typeface="Arial"/>
              <a:buChar char="•"/>
            </a:pPr>
            <a:r>
              <a:rPr lang="en-US" sz="2000" dirty="0"/>
              <a:t>use of domain-specific terminology in your paper without explaining them, or giving a concrete reference where it is explained. E.g. if you write…</a:t>
            </a:r>
          </a:p>
          <a:p>
            <a:pPr marL="342900" lvl="1" indent="-342900">
              <a:buFont typeface="Arial"/>
              <a:buChar char="•"/>
            </a:pPr>
            <a:endParaRPr lang="en-US" sz="2000" dirty="0"/>
          </a:p>
          <a:p>
            <a:pPr marL="914400" lvl="2" indent="0">
              <a:buNone/>
            </a:pPr>
            <a:r>
              <a:rPr lang="en-US" sz="2400" i="1" dirty="0">
                <a:latin typeface="Times New Roman" panose="02020603050405020304" pitchFamily="18" charset="0"/>
                <a:cs typeface="Times New Roman" panose="02020603050405020304" pitchFamily="18" charset="0"/>
              </a:rPr>
              <a:t>"</a:t>
            </a:r>
            <a:r>
              <a:rPr lang="en-GB" sz="2400" i="1" dirty="0">
                <a:latin typeface="Times New Roman" panose="02020603050405020304" pitchFamily="18" charset="0"/>
                <a:cs typeface="Times New Roman" panose="02020603050405020304" pitchFamily="18" charset="0"/>
              </a:rPr>
              <a:t>The </a:t>
            </a:r>
            <a:r>
              <a:rPr lang="en-GB" sz="2400" b="1" i="1" dirty="0">
                <a:latin typeface="Times New Roman" panose="02020603050405020304" pitchFamily="18" charset="0"/>
                <a:cs typeface="Times New Roman" panose="02020603050405020304" pitchFamily="18" charset="0"/>
              </a:rPr>
              <a:t>k-means </a:t>
            </a:r>
            <a:r>
              <a:rPr lang="en-GB" sz="2400" i="1" dirty="0">
                <a:latin typeface="Times New Roman" panose="02020603050405020304" pitchFamily="18" charset="0"/>
                <a:cs typeface="Times New Roman" panose="02020603050405020304" pitchFamily="18" charset="0"/>
              </a:rPr>
              <a:t>algorithm always finds a solution, which is not necessarily the </a:t>
            </a:r>
            <a:r>
              <a:rPr lang="en-GB" sz="2400" b="1" i="1" dirty="0">
                <a:latin typeface="Times New Roman" panose="02020603050405020304" pitchFamily="18" charset="0"/>
                <a:cs typeface="Times New Roman" panose="02020603050405020304" pitchFamily="18" charset="0"/>
              </a:rPr>
              <a:t>optimal </a:t>
            </a:r>
            <a:r>
              <a:rPr lang="en-GB" sz="2400" i="1" dirty="0">
                <a:latin typeface="Times New Roman" panose="02020603050405020304" pitchFamily="18" charset="0"/>
                <a:cs typeface="Times New Roman" panose="02020603050405020304" pitchFamily="18" charset="0"/>
              </a:rPr>
              <a:t>solution. Finding an optimal partitioning belongs to the class of </a:t>
            </a:r>
            <a:r>
              <a:rPr lang="en-GB" sz="2400" b="1" i="1" dirty="0">
                <a:latin typeface="Times New Roman" panose="02020603050405020304" pitchFamily="18" charset="0"/>
                <a:cs typeface="Times New Roman" panose="02020603050405020304" pitchFamily="18" charset="0"/>
              </a:rPr>
              <a:t>NP-hard </a:t>
            </a:r>
            <a:r>
              <a:rPr lang="en-GB" sz="2400" i="1" dirty="0">
                <a:latin typeface="Times New Roman" panose="02020603050405020304" pitchFamily="18" charset="0"/>
                <a:cs typeface="Times New Roman" panose="02020603050405020304" pitchFamily="18" charset="0"/>
              </a:rPr>
              <a:t>problems."</a:t>
            </a:r>
          </a:p>
          <a:p>
            <a:pPr marL="342900" lvl="1" indent="-342900">
              <a:buFont typeface="Arial"/>
              <a:buChar char="•"/>
            </a:pPr>
            <a:endParaRPr lang="en-US" sz="2000" dirty="0"/>
          </a:p>
          <a:p>
            <a:pPr marL="342900" lvl="1" indent="-342900">
              <a:buFont typeface="Arial"/>
              <a:buChar char="•"/>
            </a:pPr>
            <a:r>
              <a:rPr lang="en-US" sz="2000" dirty="0"/>
              <a:t>… What do you mean by </a:t>
            </a:r>
            <a:r>
              <a:rPr lang="en-US" sz="2000" b="1" i="1" dirty="0"/>
              <a:t>optimal</a:t>
            </a:r>
            <a:r>
              <a:rPr lang="en-US" sz="2000" dirty="0"/>
              <a:t>? Can you define it? Can you expect the reader to know what </a:t>
            </a:r>
            <a:r>
              <a:rPr lang="en-US" sz="2000" b="1" i="1" dirty="0"/>
              <a:t>NP-hardness </a:t>
            </a:r>
            <a:r>
              <a:rPr lang="en-US" sz="2000" dirty="0"/>
              <a:t>means? Would you be able to explain it, if your supervisor asks you? If not: </a:t>
            </a:r>
          </a:p>
          <a:p>
            <a:pPr marL="800100" lvl="2" indent="-342900">
              <a:buFont typeface="Arial"/>
              <a:buChar char="•"/>
            </a:pPr>
            <a:r>
              <a:rPr lang="en-US" sz="1600" dirty="0"/>
              <a:t>Read up on it!!!!</a:t>
            </a:r>
          </a:p>
          <a:p>
            <a:pPr marL="800100" lvl="2" indent="-342900">
              <a:buFont typeface="Arial"/>
              <a:buChar char="•"/>
            </a:pPr>
            <a:r>
              <a:rPr lang="en-US" sz="1600" dirty="0"/>
              <a:t>Explain it in the preliminaries</a:t>
            </a:r>
          </a:p>
          <a:p>
            <a:pPr marL="800100" lvl="2" indent="-342900">
              <a:buFont typeface="Arial"/>
              <a:buChar char="•"/>
            </a:pPr>
            <a:endParaRPr lang="en-US" sz="1600" dirty="0"/>
          </a:p>
          <a:p>
            <a:pPr marL="342900" lvl="1" indent="-342900">
              <a:buFont typeface="Arial"/>
              <a:buChar char="•"/>
            </a:pPr>
            <a:r>
              <a:rPr lang="en-US" sz="1800" dirty="0"/>
              <a:t>Better:</a:t>
            </a:r>
          </a:p>
          <a:p>
            <a:pPr marL="800100" lvl="2" indent="-342900">
              <a:buFont typeface="Arial"/>
              <a:buChar char="•"/>
            </a:pPr>
            <a:r>
              <a:rPr lang="en-US" sz="1600" dirty="0"/>
              <a:t>Explain </a:t>
            </a:r>
            <a:r>
              <a:rPr lang="en-US" sz="1600" b="1" dirty="0"/>
              <a:t>all </a:t>
            </a:r>
            <a:r>
              <a:rPr lang="en-US" sz="1600" dirty="0"/>
              <a:t>relevant domain-specific terms in a leading "Background" or "Preliminaries section" and/or add a good reference </a:t>
            </a:r>
            <a:r>
              <a:rPr lang="en-US" sz="1600" i="1" dirty="0"/>
              <a:t>(</a:t>
            </a:r>
            <a:r>
              <a:rPr lang="en-US" sz="1600" b="1" i="1" dirty="0"/>
              <a:t>ATTENTION</a:t>
            </a:r>
            <a:r>
              <a:rPr lang="en-US" sz="1600" i="1" dirty="0"/>
              <a:t>: only explain those terms relevant for your theses, finding the right balance between explaining too little and too much is an art ;-))</a:t>
            </a:r>
            <a:r>
              <a:rPr lang="en-US" sz="1600" dirty="0"/>
              <a:t> </a:t>
            </a:r>
          </a:p>
          <a:p>
            <a:pPr marL="0" lvl="1" indent="0">
              <a:buNone/>
            </a:pPr>
            <a:endParaRPr lang="en-US" dirty="0"/>
          </a:p>
        </p:txBody>
      </p:sp>
      <p:grpSp>
        <p:nvGrpSpPr>
          <p:cNvPr id="14" name="Gruppierung 8">
            <a:extLst>
              <a:ext uri="{FF2B5EF4-FFF2-40B4-BE49-F238E27FC236}">
                <a16:creationId xmlns:a16="http://schemas.microsoft.com/office/drawing/2014/main" id="{1F6CD77A-FA6E-6745-857A-B31CFB75852E}"/>
              </a:ext>
            </a:extLst>
          </p:cNvPr>
          <p:cNvGrpSpPr/>
          <p:nvPr/>
        </p:nvGrpSpPr>
        <p:grpSpPr>
          <a:xfrm>
            <a:off x="1776829" y="2467950"/>
            <a:ext cx="7668728" cy="961050"/>
            <a:chOff x="644595" y="1806038"/>
            <a:chExt cx="7312083" cy="836011"/>
          </a:xfrm>
        </p:grpSpPr>
        <p:cxnSp>
          <p:nvCxnSpPr>
            <p:cNvPr id="15" name="Gerade Verbindung 9">
              <a:extLst>
                <a:ext uri="{FF2B5EF4-FFF2-40B4-BE49-F238E27FC236}">
                  <a16:creationId xmlns:a16="http://schemas.microsoft.com/office/drawing/2014/main" id="{87F83144-693C-894D-90E0-2B703B6F041B}"/>
                </a:ext>
              </a:extLst>
            </p:cNvPr>
            <p:cNvCxnSpPr/>
            <p:nvPr/>
          </p:nvCxnSpPr>
          <p:spPr>
            <a:xfrm flipV="1">
              <a:off x="644595" y="1806038"/>
              <a:ext cx="7312083" cy="836011"/>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Gerade Verbindung 10">
              <a:extLst>
                <a:ext uri="{FF2B5EF4-FFF2-40B4-BE49-F238E27FC236}">
                  <a16:creationId xmlns:a16="http://schemas.microsoft.com/office/drawing/2014/main" id="{50F436A6-2AA0-0B41-AB7E-A0E1E5FB57D4}"/>
                </a:ext>
              </a:extLst>
            </p:cNvPr>
            <p:cNvCxnSpPr/>
            <p:nvPr/>
          </p:nvCxnSpPr>
          <p:spPr>
            <a:xfrm>
              <a:off x="644595" y="1806038"/>
              <a:ext cx="7312083" cy="836011"/>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 name="Slide Number Placeholder 3">
            <a:extLst>
              <a:ext uri="{FF2B5EF4-FFF2-40B4-BE49-F238E27FC236}">
                <a16:creationId xmlns:a16="http://schemas.microsoft.com/office/drawing/2014/main" id="{40460881-3562-8A43-9984-03B7F4883CB1}"/>
              </a:ext>
            </a:extLst>
          </p:cNvPr>
          <p:cNvSpPr>
            <a:spLocks noGrp="1"/>
          </p:cNvSpPr>
          <p:nvPr>
            <p:ph type="sldNum" sz="quarter" idx="12"/>
          </p:nvPr>
        </p:nvSpPr>
        <p:spPr/>
        <p:txBody>
          <a:bodyPr/>
          <a:lstStyle/>
          <a:p>
            <a:fld id="{76BA2325-3A63-CE45-BDAA-2D78A9866449}" type="slidenum">
              <a:rPr lang="en-US" smtClean="0"/>
              <a:t>22</a:t>
            </a:fld>
            <a:endParaRPr lang="en-US"/>
          </a:p>
        </p:txBody>
      </p:sp>
    </p:spTree>
    <p:extLst>
      <p:ext uri="{BB962C8B-B14F-4D97-AF65-F5344CB8AC3E}">
        <p14:creationId xmlns:p14="http://schemas.microsoft.com/office/powerpoint/2010/main" val="4065438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More </a:t>
            </a:r>
            <a:r>
              <a:rPr lang="de-DE" b="1" dirty="0" err="1"/>
              <a:t>bad</a:t>
            </a:r>
            <a:r>
              <a:rPr lang="de-DE" b="1" dirty="0"/>
              <a:t> </a:t>
            </a:r>
            <a:r>
              <a:rPr lang="de-DE" dirty="0" err="1"/>
              <a:t>examples</a:t>
            </a:r>
            <a:r>
              <a:rPr lang="de-DE" dirty="0"/>
              <a:t> 4/4:</a:t>
            </a:r>
          </a:p>
        </p:txBody>
      </p:sp>
      <p:sp>
        <p:nvSpPr>
          <p:cNvPr id="3" name="Inhaltsplatzhalter 2"/>
          <p:cNvSpPr>
            <a:spLocks noGrp="1"/>
          </p:cNvSpPr>
          <p:nvPr>
            <p:ph idx="1"/>
          </p:nvPr>
        </p:nvSpPr>
        <p:spPr>
          <a:xfrm>
            <a:off x="736060" y="1435285"/>
            <a:ext cx="10081097" cy="4525963"/>
          </a:xfrm>
        </p:spPr>
        <p:txBody>
          <a:bodyPr>
            <a:noAutofit/>
          </a:bodyPr>
          <a:lstStyle/>
          <a:p>
            <a:pPr marL="342900" lvl="1" indent="-342900">
              <a:buFont typeface="Arial"/>
              <a:buChar char="•"/>
            </a:pPr>
            <a:r>
              <a:rPr lang="en-US" sz="1800" dirty="0"/>
              <a:t>similarly, use of abbreviations without explaining them:</a:t>
            </a:r>
          </a:p>
          <a:p>
            <a:pPr marL="0" indent="0">
              <a:buNone/>
            </a:pPr>
            <a:endParaRPr lang="en-GB" sz="1600" i="1" dirty="0">
              <a:latin typeface="Times New Roman" panose="02020603050405020304" pitchFamily="18" charset="0"/>
              <a:cs typeface="Times New Roman" panose="02020603050405020304" pitchFamily="18" charset="0"/>
            </a:endParaRPr>
          </a:p>
          <a:p>
            <a:pPr marL="0" indent="0">
              <a:buNone/>
            </a:pPr>
            <a:r>
              <a:rPr lang="en-GB" sz="1600" i="1" dirty="0">
                <a:latin typeface="Times New Roman" panose="02020603050405020304" pitchFamily="18" charset="0"/>
                <a:cs typeface="Times New Roman" panose="02020603050405020304" pitchFamily="18" charset="0"/>
              </a:rPr>
              <a:t>	"We want to show which sub-question can be answered using SPARQL queries on the MAKG."</a:t>
            </a:r>
          </a:p>
          <a:p>
            <a:pPr marL="0" lvl="1" indent="0">
              <a:buNone/>
            </a:pPr>
            <a:endParaRPr lang="en-US" sz="1800" dirty="0"/>
          </a:p>
          <a:p>
            <a:pPr marL="0" lvl="1" indent="0">
              <a:buNone/>
            </a:pPr>
            <a:endParaRPr lang="en-US" sz="1800" dirty="0"/>
          </a:p>
          <a:p>
            <a:pPr marL="342900" lvl="1" indent="-342900">
              <a:buFont typeface="Arial"/>
              <a:buChar char="•"/>
            </a:pPr>
            <a:r>
              <a:rPr lang="en-US" sz="1800" dirty="0"/>
              <a:t>Better:</a:t>
            </a:r>
          </a:p>
          <a:p>
            <a:pPr marL="800100" lvl="2" indent="-342900">
              <a:buFont typeface="Arial"/>
              <a:buChar char="•"/>
            </a:pPr>
            <a:r>
              <a:rPr lang="en-US" sz="1600" dirty="0"/>
              <a:t>Explain each abbreviation at its first use in the thesis, provide references:</a:t>
            </a:r>
          </a:p>
          <a:p>
            <a:pPr marL="457200" lvl="2" indent="0">
              <a:buNone/>
            </a:pPr>
            <a:endParaRPr lang="en-GB" sz="1600" i="1" dirty="0">
              <a:latin typeface="Times New Roman" panose="02020603050405020304" pitchFamily="18" charset="0"/>
              <a:cs typeface="Times New Roman" panose="02020603050405020304" pitchFamily="18" charset="0"/>
            </a:endParaRPr>
          </a:p>
          <a:p>
            <a:pPr marL="457200" lvl="2" indent="0">
              <a:buNone/>
            </a:pPr>
            <a:endParaRPr lang="en-GB" sz="1600" i="1" dirty="0">
              <a:latin typeface="Times New Roman" panose="02020603050405020304" pitchFamily="18" charset="0"/>
              <a:cs typeface="Times New Roman" panose="02020603050405020304" pitchFamily="18" charset="0"/>
            </a:endParaRPr>
          </a:p>
          <a:p>
            <a:pPr marL="457200" lvl="2" indent="0">
              <a:buNone/>
            </a:pPr>
            <a:r>
              <a:rPr lang="en-GB" sz="1600" i="1" dirty="0">
                <a:latin typeface="Times New Roman" panose="02020603050405020304" pitchFamily="18" charset="0"/>
                <a:cs typeface="Times New Roman" panose="02020603050405020304" pitchFamily="18" charset="0"/>
              </a:rPr>
              <a:t>"We want to show which sub-question can be answered using queries in the SPARQL query language [1] on the Microsoft Academic Knowledge Graph (MAKG).</a:t>
            </a:r>
            <a:r>
              <a:rPr lang="en-GB" sz="1600" i="1" baseline="30000" dirty="0">
                <a:latin typeface="Times New Roman" panose="02020603050405020304" pitchFamily="18" charset="0"/>
                <a:cs typeface="Times New Roman" panose="02020603050405020304" pitchFamily="18" charset="0"/>
              </a:rPr>
              <a:t>1</a:t>
            </a:r>
            <a:r>
              <a:rPr lang="en-GB" sz="1600" i="1" dirty="0">
                <a:latin typeface="Times New Roman" panose="02020603050405020304" pitchFamily="18" charset="0"/>
                <a:cs typeface="Times New Roman" panose="02020603050405020304" pitchFamily="18" charset="0"/>
              </a:rPr>
              <a:t>"</a:t>
            </a:r>
          </a:p>
          <a:p>
            <a:pPr marL="457200" lvl="2" indent="0">
              <a:buNone/>
            </a:pPr>
            <a:r>
              <a:rPr lang="en-GB" sz="1600" i="1" dirty="0">
                <a:latin typeface="Times New Roman" panose="02020603050405020304" pitchFamily="18" charset="0"/>
                <a:cs typeface="Times New Roman" panose="02020603050405020304" pitchFamily="18" charset="0"/>
              </a:rPr>
              <a:t>---- </a:t>
            </a:r>
          </a:p>
          <a:p>
            <a:pPr marL="457200" lvl="2" indent="0">
              <a:buNone/>
            </a:pPr>
            <a:r>
              <a:rPr lang="en-GB" sz="1200" i="1" baseline="30000" dirty="0">
                <a:latin typeface="Times New Roman" panose="02020603050405020304" pitchFamily="18" charset="0"/>
                <a:cs typeface="Times New Roman" panose="02020603050405020304" pitchFamily="18" charset="0"/>
              </a:rPr>
              <a:t>1 </a:t>
            </a:r>
            <a:r>
              <a:rPr lang="en-GB" sz="1200" i="1" dirty="0">
                <a:latin typeface="Times New Roman" panose="02020603050405020304" pitchFamily="18" charset="0"/>
                <a:cs typeface="Times New Roman" panose="02020603050405020304" pitchFamily="18" charset="0"/>
              </a:rPr>
              <a:t>available at </a:t>
            </a:r>
            <a:r>
              <a:rPr lang="en-GB" sz="1200" i="1" dirty="0">
                <a:latin typeface="Times New Roman" panose="02020603050405020304" pitchFamily="18" charset="0"/>
                <a:cs typeface="Times New Roman" panose="02020603050405020304" pitchFamily="18" charset="0"/>
                <a:hlinkClick r:id="rId2"/>
              </a:rPr>
              <a:t>http://ma-graph.org/</a:t>
            </a:r>
            <a:r>
              <a:rPr lang="en-GB" sz="1200" i="1" dirty="0">
                <a:latin typeface="Times New Roman" panose="02020603050405020304" pitchFamily="18" charset="0"/>
                <a:cs typeface="Times New Roman" panose="02020603050405020304" pitchFamily="18" charset="0"/>
              </a:rPr>
              <a:t>, last </a:t>
            </a:r>
            <a:r>
              <a:rPr lang="en-GB" sz="1200" i="1" dirty="0" err="1">
                <a:latin typeface="Times New Roman" panose="02020603050405020304" pitchFamily="18" charset="0"/>
                <a:cs typeface="Times New Roman" panose="02020603050405020304" pitchFamily="18" charset="0"/>
              </a:rPr>
              <a:t>acceessed</a:t>
            </a:r>
            <a:r>
              <a:rPr lang="en-GB" sz="1200" i="1" dirty="0">
                <a:latin typeface="Times New Roman" panose="02020603050405020304" pitchFamily="18" charset="0"/>
                <a:cs typeface="Times New Roman" panose="02020603050405020304" pitchFamily="18" charset="0"/>
              </a:rPr>
              <a:t> 27.2.2021</a:t>
            </a:r>
          </a:p>
          <a:p>
            <a:pPr marL="800100" lvl="2" indent="-342900">
              <a:buFont typeface="Arial"/>
              <a:buChar char="•"/>
            </a:pPr>
            <a:endParaRPr lang="en-US" sz="1200" dirty="0"/>
          </a:p>
          <a:p>
            <a:pPr marL="0" lvl="1" indent="0">
              <a:buNone/>
            </a:pPr>
            <a:r>
              <a:rPr lang="en-US" sz="1200" dirty="0"/>
              <a:t>	</a:t>
            </a:r>
            <a:endParaRPr lang="de-DE" sz="1800" dirty="0"/>
          </a:p>
        </p:txBody>
      </p:sp>
      <p:grpSp>
        <p:nvGrpSpPr>
          <p:cNvPr id="4" name="Gruppierung 8">
            <a:extLst>
              <a:ext uri="{FF2B5EF4-FFF2-40B4-BE49-F238E27FC236}">
                <a16:creationId xmlns:a16="http://schemas.microsoft.com/office/drawing/2014/main" id="{AD17B69C-88BE-6948-A1DA-176494CA410E}"/>
              </a:ext>
            </a:extLst>
          </p:cNvPr>
          <p:cNvGrpSpPr/>
          <p:nvPr/>
        </p:nvGrpSpPr>
        <p:grpSpPr>
          <a:xfrm>
            <a:off x="1679553" y="2183696"/>
            <a:ext cx="7795187" cy="326039"/>
            <a:chOff x="644595" y="1806038"/>
            <a:chExt cx="7312083" cy="836011"/>
          </a:xfrm>
        </p:grpSpPr>
        <p:cxnSp>
          <p:nvCxnSpPr>
            <p:cNvPr id="5" name="Gerade Verbindung 9">
              <a:extLst>
                <a:ext uri="{FF2B5EF4-FFF2-40B4-BE49-F238E27FC236}">
                  <a16:creationId xmlns:a16="http://schemas.microsoft.com/office/drawing/2014/main" id="{1E6993D1-6FA4-1743-B0EC-A2FE507C91B4}"/>
                </a:ext>
              </a:extLst>
            </p:cNvPr>
            <p:cNvCxnSpPr/>
            <p:nvPr/>
          </p:nvCxnSpPr>
          <p:spPr>
            <a:xfrm flipV="1">
              <a:off x="644595" y="1806038"/>
              <a:ext cx="7312083" cy="836011"/>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Gerade Verbindung 10">
              <a:extLst>
                <a:ext uri="{FF2B5EF4-FFF2-40B4-BE49-F238E27FC236}">
                  <a16:creationId xmlns:a16="http://schemas.microsoft.com/office/drawing/2014/main" id="{9930B111-6C81-AB40-9B17-DE8269EE4C5D}"/>
                </a:ext>
              </a:extLst>
            </p:cNvPr>
            <p:cNvCxnSpPr/>
            <p:nvPr/>
          </p:nvCxnSpPr>
          <p:spPr>
            <a:xfrm>
              <a:off x="644595" y="1806038"/>
              <a:ext cx="7312083" cy="836011"/>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 name="Slide Number Placeholder 6">
            <a:extLst>
              <a:ext uri="{FF2B5EF4-FFF2-40B4-BE49-F238E27FC236}">
                <a16:creationId xmlns:a16="http://schemas.microsoft.com/office/drawing/2014/main" id="{B32BF484-31B6-6D4A-9C03-A1C31571BA68}"/>
              </a:ext>
            </a:extLst>
          </p:cNvPr>
          <p:cNvSpPr>
            <a:spLocks noGrp="1"/>
          </p:cNvSpPr>
          <p:nvPr>
            <p:ph type="sldNum" sz="quarter" idx="12"/>
          </p:nvPr>
        </p:nvSpPr>
        <p:spPr/>
        <p:txBody>
          <a:bodyPr/>
          <a:lstStyle/>
          <a:p>
            <a:fld id="{76BA2325-3A63-CE45-BDAA-2D78A9866449}" type="slidenum">
              <a:rPr lang="en-US" smtClean="0"/>
              <a:t>23</a:t>
            </a:fld>
            <a:endParaRPr lang="en-US"/>
          </a:p>
        </p:txBody>
      </p:sp>
    </p:spTree>
    <p:extLst>
      <p:ext uri="{BB962C8B-B14F-4D97-AF65-F5344CB8AC3E}">
        <p14:creationId xmlns:p14="http://schemas.microsoft.com/office/powerpoint/2010/main" val="2162081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FF56C-AB4F-EF4F-94BC-FB8ABF706F9F}"/>
              </a:ext>
            </a:extLst>
          </p:cNvPr>
          <p:cNvSpPr>
            <a:spLocks noGrp="1"/>
          </p:cNvSpPr>
          <p:nvPr>
            <p:ph type="title"/>
          </p:nvPr>
        </p:nvSpPr>
        <p:spPr>
          <a:xfrm>
            <a:off x="429638" y="0"/>
            <a:ext cx="10515600" cy="1325563"/>
          </a:xfrm>
        </p:spPr>
        <p:txBody>
          <a:bodyPr/>
          <a:lstStyle/>
          <a:p>
            <a:r>
              <a:rPr lang="en-AT" dirty="0"/>
              <a:t>Follow back to </a:t>
            </a:r>
            <a:r>
              <a:rPr lang="en-AT" b="1" dirty="0"/>
              <a:t>original </a:t>
            </a:r>
            <a:r>
              <a:rPr lang="en-AT" dirty="0"/>
              <a:t>References:</a:t>
            </a:r>
          </a:p>
        </p:txBody>
      </p:sp>
      <p:sp>
        <p:nvSpPr>
          <p:cNvPr id="3" name="Content Placeholder 2">
            <a:extLst>
              <a:ext uri="{FF2B5EF4-FFF2-40B4-BE49-F238E27FC236}">
                <a16:creationId xmlns:a16="http://schemas.microsoft.com/office/drawing/2014/main" id="{8699056B-FC6C-E141-994B-2E3827E719DE}"/>
              </a:ext>
            </a:extLst>
          </p:cNvPr>
          <p:cNvSpPr>
            <a:spLocks noGrp="1"/>
          </p:cNvSpPr>
          <p:nvPr>
            <p:ph idx="1"/>
          </p:nvPr>
        </p:nvSpPr>
        <p:spPr>
          <a:xfrm>
            <a:off x="333983" y="1253330"/>
            <a:ext cx="11659901" cy="5103019"/>
          </a:xfrm>
        </p:spPr>
        <p:txBody>
          <a:bodyPr>
            <a:normAutofit fontScale="92500" lnSpcReduction="20000"/>
          </a:bodyPr>
          <a:lstStyle/>
          <a:p>
            <a:pPr marL="0" indent="0">
              <a:buNone/>
            </a:pPr>
            <a:r>
              <a:rPr lang="en-AT" sz="1800" i="1" dirty="0">
                <a:latin typeface="Times New Roman" panose="02020603050405020304" pitchFamily="18" charset="0"/>
                <a:cs typeface="Times New Roman" panose="02020603050405020304" pitchFamily="18" charset="0"/>
              </a:rPr>
              <a:t>"We use PageRank [1], … "</a:t>
            </a:r>
          </a:p>
          <a:p>
            <a:endParaRPr lang="en-AT" sz="1800" dirty="0"/>
          </a:p>
          <a:p>
            <a:r>
              <a:rPr lang="en-AT" sz="1800" dirty="0"/>
              <a:t>Cite the original, e.g. </a:t>
            </a:r>
          </a:p>
          <a:p>
            <a:pPr lvl="1"/>
            <a:r>
              <a:rPr lang="en-AT" sz="1600" dirty="0"/>
              <a:t>don't cite Wikipedia for PageRank </a:t>
            </a:r>
          </a:p>
          <a:p>
            <a:pPr marL="914400" lvl="2" indent="0">
              <a:buNone/>
            </a:pPr>
            <a:endParaRPr lang="en-AT" sz="1400" dirty="0">
              <a:latin typeface="Times New Roman" panose="02020603050405020304" pitchFamily="18" charset="0"/>
              <a:cs typeface="Times New Roman" panose="02020603050405020304" pitchFamily="18" charset="0"/>
            </a:endParaRPr>
          </a:p>
          <a:p>
            <a:pPr marL="914400" lvl="2" indent="0">
              <a:buNone/>
            </a:pPr>
            <a:r>
              <a:rPr lang="en-AT" sz="1400" dirty="0">
                <a:latin typeface="Times New Roman" panose="02020603050405020304" pitchFamily="18" charset="0"/>
                <a:cs typeface="Times New Roman" panose="02020603050405020304" pitchFamily="18" charset="0"/>
              </a:rPr>
              <a:t>[1] Wikipedia "PageRank" .  </a:t>
            </a:r>
            <a:r>
              <a:rPr lang="en-GB" sz="1400" dirty="0">
                <a:latin typeface="Times New Roman" panose="02020603050405020304" pitchFamily="18" charset="0"/>
                <a:cs typeface="Times New Roman" panose="02020603050405020304" pitchFamily="18" charset="0"/>
                <a:hlinkClick r:id="rId2"/>
              </a:rPr>
              <a:t>https://en.wikipedia.org/wiki/PageRank</a:t>
            </a:r>
            <a:r>
              <a:rPr lang="en-GB" sz="1400" dirty="0">
                <a:latin typeface="Times New Roman" panose="02020603050405020304" pitchFamily="18" charset="0"/>
                <a:cs typeface="Times New Roman" panose="02020603050405020304" pitchFamily="18" charset="0"/>
              </a:rPr>
              <a:t>, last accessed 27.2.2021</a:t>
            </a:r>
          </a:p>
          <a:p>
            <a:pPr marL="914400" lvl="2" indent="0">
              <a:buNone/>
            </a:pPr>
            <a:endParaRPr lang="en-AT" sz="1400" dirty="0">
              <a:latin typeface="Times New Roman" panose="02020603050405020304" pitchFamily="18" charset="0"/>
              <a:cs typeface="Times New Roman" panose="02020603050405020304" pitchFamily="18" charset="0"/>
            </a:endParaRPr>
          </a:p>
          <a:p>
            <a:pPr lvl="1"/>
            <a:r>
              <a:rPr lang="en-AT" sz="1600" dirty="0"/>
              <a:t>don't cite another paper that uses PageRank, e.g. </a:t>
            </a:r>
          </a:p>
          <a:p>
            <a:pPr marL="914400" lvl="2" indent="0">
              <a:buNone/>
            </a:pPr>
            <a:endParaRPr lang="en-AT" sz="1400" dirty="0">
              <a:latin typeface="Times New Roman" panose="02020603050405020304" pitchFamily="18" charset="0"/>
              <a:cs typeface="Times New Roman" panose="02020603050405020304" pitchFamily="18" charset="0"/>
            </a:endParaRPr>
          </a:p>
          <a:p>
            <a:pPr marL="914400" lvl="2" indent="0">
              <a:buNone/>
            </a:pPr>
            <a:r>
              <a:rPr lang="en-AT" sz="1400" dirty="0">
                <a:latin typeface="Times New Roman" panose="02020603050405020304" pitchFamily="18" charset="0"/>
                <a:cs typeface="Times New Roman" panose="02020603050405020304" pitchFamily="18" charset="0"/>
              </a:rPr>
              <a:t>[1] </a:t>
            </a:r>
            <a:r>
              <a:rPr lang="en-GB" sz="1400" dirty="0" err="1">
                <a:latin typeface="Times New Roman" panose="02020603050405020304" pitchFamily="18" charset="0"/>
                <a:cs typeface="Times New Roman" panose="02020603050405020304" pitchFamily="18" charset="0"/>
              </a:rPr>
              <a:t>Ljosland</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Mildrid</a:t>
            </a:r>
            <a:r>
              <a:rPr lang="en-GB" sz="1400" dirty="0">
                <a:latin typeface="Times New Roman" panose="02020603050405020304" pitchFamily="18" charset="0"/>
                <a:cs typeface="Times New Roman" panose="02020603050405020304" pitchFamily="18" charset="0"/>
              </a:rPr>
              <a:t>. "Evaluation of Web search engines and the search for better ranking algorithms." </a:t>
            </a:r>
            <a:r>
              <a:rPr lang="en-GB" sz="1400" i="1" dirty="0">
                <a:latin typeface="Times New Roman" panose="02020603050405020304" pitchFamily="18" charset="0"/>
                <a:cs typeface="Times New Roman" panose="02020603050405020304" pitchFamily="18" charset="0"/>
              </a:rPr>
              <a:t>SIGIR99 Workshop on Evaluation of Web retrieval</a:t>
            </a:r>
            <a:r>
              <a:rPr lang="en-GB" sz="1400" dirty="0">
                <a:latin typeface="Times New Roman" panose="02020603050405020304" pitchFamily="18" charset="0"/>
                <a:cs typeface="Times New Roman" panose="02020603050405020304" pitchFamily="18" charset="0"/>
              </a:rPr>
              <a:t>. 1999.</a:t>
            </a:r>
            <a:endParaRPr lang="en-AT" sz="1400" dirty="0">
              <a:latin typeface="Times New Roman" panose="02020603050405020304" pitchFamily="18" charset="0"/>
              <a:cs typeface="Times New Roman" panose="02020603050405020304" pitchFamily="18" charset="0"/>
            </a:endParaRPr>
          </a:p>
          <a:p>
            <a:pPr lvl="1"/>
            <a:endParaRPr lang="en-AT" sz="1600" dirty="0"/>
          </a:p>
          <a:p>
            <a:pPr lvl="1"/>
            <a:r>
              <a:rPr lang="en-AT" sz="1600" dirty="0"/>
              <a:t>but cite the original reference:</a:t>
            </a:r>
          </a:p>
          <a:p>
            <a:pPr lvl="1"/>
            <a:endParaRPr lang="en-AT" sz="1600" dirty="0"/>
          </a:p>
          <a:p>
            <a:pPr marL="914400" lvl="2" indent="0">
              <a:buNone/>
            </a:pPr>
            <a:r>
              <a:rPr lang="en-AT" sz="1400" dirty="0">
                <a:latin typeface="Times New Roman" panose="02020603050405020304" pitchFamily="18" charset="0"/>
                <a:cs typeface="Times New Roman" panose="02020603050405020304" pitchFamily="18" charset="0"/>
              </a:rPr>
              <a:t>[1] </a:t>
            </a:r>
            <a:r>
              <a:rPr lang="en-GB" sz="1400" dirty="0">
                <a:latin typeface="Times New Roman" panose="02020603050405020304" pitchFamily="18" charset="0"/>
                <a:cs typeface="Times New Roman" panose="02020603050405020304" pitchFamily="18" charset="0"/>
              </a:rPr>
              <a:t>Brin, S.; Page, L. (1998). "The anatomy of a large-scale hypertextual Web search engine" (PDF). Computer Networks and ISDN Systems. 30 (1–7): 107–117. doi:10.1016/S0169-7552(98)00110-X. ISSN 0169-7552.</a:t>
            </a:r>
            <a:endParaRPr lang="en-AT" sz="1800" dirty="0"/>
          </a:p>
          <a:p>
            <a:endParaRPr lang="en-AT" sz="1800" dirty="0"/>
          </a:p>
          <a:p>
            <a:r>
              <a:rPr lang="en-AT" sz="1800" dirty="0"/>
              <a:t>General rule: cite </a:t>
            </a:r>
            <a:r>
              <a:rPr lang="en-AT" sz="1800" b="1" i="1" dirty="0"/>
              <a:t>webpages </a:t>
            </a:r>
            <a:r>
              <a:rPr lang="en-AT" sz="1800" b="1" dirty="0"/>
              <a:t>ONLY </a:t>
            </a:r>
            <a:r>
              <a:rPr lang="en-GB" sz="1800" dirty="0"/>
              <a:t>as a last resort (if there's no good textbook or academic paper explaining it), and, for Webpages, always add a "last accessed" date.</a:t>
            </a:r>
          </a:p>
          <a:p>
            <a:pPr lvl="1"/>
            <a:r>
              <a:rPr lang="en-GB" sz="1600" dirty="0"/>
              <a:t>Additionally, Check if URLs are indexed at </a:t>
            </a:r>
            <a:r>
              <a:rPr lang="en-GB" sz="1600" dirty="0">
                <a:hlinkClick r:id="rId3"/>
              </a:rPr>
              <a:t>the Web archive</a:t>
            </a:r>
            <a:r>
              <a:rPr lang="en-GB" sz="1600" dirty="0"/>
              <a:t> and if yes , ideally refer to the specific version you mean, e.g. the example from the last slide:</a:t>
            </a:r>
          </a:p>
          <a:p>
            <a:pPr lvl="2"/>
            <a:r>
              <a:rPr lang="en-GB" sz="1600" dirty="0">
                <a:hlinkClick r:id="rId4"/>
              </a:rPr>
              <a:t>https://web.archive.org/web/20201206004707/http://ma-graph.org/</a:t>
            </a:r>
            <a:r>
              <a:rPr lang="en-GB" sz="1600" dirty="0"/>
              <a:t>  refers to the last indexed version on the Web archive from 06 December 2020.</a:t>
            </a:r>
          </a:p>
          <a:p>
            <a:pPr lvl="2"/>
            <a:endParaRPr lang="en-GB" sz="1000" dirty="0"/>
          </a:p>
          <a:p>
            <a:endParaRPr lang="en-AT" dirty="0"/>
          </a:p>
        </p:txBody>
      </p:sp>
      <p:grpSp>
        <p:nvGrpSpPr>
          <p:cNvPr id="4" name="Gruppierung 8">
            <a:extLst>
              <a:ext uri="{FF2B5EF4-FFF2-40B4-BE49-F238E27FC236}">
                <a16:creationId xmlns:a16="http://schemas.microsoft.com/office/drawing/2014/main" id="{E7A1ED33-582D-454A-B15E-A2BDD240B1AA}"/>
              </a:ext>
            </a:extLst>
          </p:cNvPr>
          <p:cNvGrpSpPr/>
          <p:nvPr/>
        </p:nvGrpSpPr>
        <p:grpSpPr>
          <a:xfrm>
            <a:off x="1546697" y="2480678"/>
            <a:ext cx="7063903" cy="273912"/>
            <a:chOff x="644595" y="1806038"/>
            <a:chExt cx="7312083" cy="836011"/>
          </a:xfrm>
        </p:grpSpPr>
        <p:cxnSp>
          <p:nvCxnSpPr>
            <p:cNvPr id="5" name="Gerade Verbindung 9">
              <a:extLst>
                <a:ext uri="{FF2B5EF4-FFF2-40B4-BE49-F238E27FC236}">
                  <a16:creationId xmlns:a16="http://schemas.microsoft.com/office/drawing/2014/main" id="{50CEEC00-DBF2-5549-85F7-1CA2C14345E8}"/>
                </a:ext>
              </a:extLst>
            </p:cNvPr>
            <p:cNvCxnSpPr/>
            <p:nvPr/>
          </p:nvCxnSpPr>
          <p:spPr>
            <a:xfrm flipV="1">
              <a:off x="644595" y="1806038"/>
              <a:ext cx="7312083" cy="836011"/>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Gerade Verbindung 10">
              <a:extLst>
                <a:ext uri="{FF2B5EF4-FFF2-40B4-BE49-F238E27FC236}">
                  <a16:creationId xmlns:a16="http://schemas.microsoft.com/office/drawing/2014/main" id="{8E47E2E5-048D-D84B-BC58-C57A82898BA0}"/>
                </a:ext>
              </a:extLst>
            </p:cNvPr>
            <p:cNvCxnSpPr/>
            <p:nvPr/>
          </p:nvCxnSpPr>
          <p:spPr>
            <a:xfrm>
              <a:off x="644595" y="1806038"/>
              <a:ext cx="7312083" cy="836011"/>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 name="Gruppierung 8">
            <a:extLst>
              <a:ext uri="{FF2B5EF4-FFF2-40B4-BE49-F238E27FC236}">
                <a16:creationId xmlns:a16="http://schemas.microsoft.com/office/drawing/2014/main" id="{F78DBCD0-BF7F-814F-AE64-61A8F34C2397}"/>
              </a:ext>
            </a:extLst>
          </p:cNvPr>
          <p:cNvGrpSpPr/>
          <p:nvPr/>
        </p:nvGrpSpPr>
        <p:grpSpPr>
          <a:xfrm>
            <a:off x="1475361" y="3352502"/>
            <a:ext cx="9878439" cy="452337"/>
            <a:chOff x="644595" y="1806038"/>
            <a:chExt cx="7312083" cy="836011"/>
          </a:xfrm>
        </p:grpSpPr>
        <p:cxnSp>
          <p:nvCxnSpPr>
            <p:cNvPr id="8" name="Gerade Verbindung 9">
              <a:extLst>
                <a:ext uri="{FF2B5EF4-FFF2-40B4-BE49-F238E27FC236}">
                  <a16:creationId xmlns:a16="http://schemas.microsoft.com/office/drawing/2014/main" id="{C32551B1-0FAC-8E44-B0FA-E06D023ED70F}"/>
                </a:ext>
              </a:extLst>
            </p:cNvPr>
            <p:cNvCxnSpPr/>
            <p:nvPr/>
          </p:nvCxnSpPr>
          <p:spPr>
            <a:xfrm flipV="1">
              <a:off x="644595" y="1806038"/>
              <a:ext cx="7312083" cy="836011"/>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Gerade Verbindung 10">
              <a:extLst>
                <a:ext uri="{FF2B5EF4-FFF2-40B4-BE49-F238E27FC236}">
                  <a16:creationId xmlns:a16="http://schemas.microsoft.com/office/drawing/2014/main" id="{746ABED8-3ABA-5345-A421-5CC523030926}"/>
                </a:ext>
              </a:extLst>
            </p:cNvPr>
            <p:cNvCxnSpPr/>
            <p:nvPr/>
          </p:nvCxnSpPr>
          <p:spPr>
            <a:xfrm>
              <a:off x="644595" y="1806038"/>
              <a:ext cx="7312083" cy="836011"/>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0" name="Slide Number Placeholder 9">
            <a:extLst>
              <a:ext uri="{FF2B5EF4-FFF2-40B4-BE49-F238E27FC236}">
                <a16:creationId xmlns:a16="http://schemas.microsoft.com/office/drawing/2014/main" id="{21B07126-30FE-3646-86DD-A2AC6633FA7C}"/>
              </a:ext>
            </a:extLst>
          </p:cNvPr>
          <p:cNvSpPr>
            <a:spLocks noGrp="1"/>
          </p:cNvSpPr>
          <p:nvPr>
            <p:ph type="sldNum" sz="quarter" idx="12"/>
          </p:nvPr>
        </p:nvSpPr>
        <p:spPr/>
        <p:txBody>
          <a:bodyPr/>
          <a:lstStyle/>
          <a:p>
            <a:fld id="{76BA2325-3A63-CE45-BDAA-2D78A9866449}" type="slidenum">
              <a:rPr lang="en-US" smtClean="0"/>
              <a:t>24</a:t>
            </a:fld>
            <a:endParaRPr lang="en-US"/>
          </a:p>
        </p:txBody>
      </p:sp>
    </p:spTree>
    <p:extLst>
      <p:ext uri="{BB962C8B-B14F-4D97-AF65-F5344CB8AC3E}">
        <p14:creationId xmlns:p14="http://schemas.microsoft.com/office/powerpoint/2010/main" val="3117036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8CF5D52F-DD9A-7E44-AF83-1DC08884B46E}"/>
              </a:ext>
            </a:extLst>
          </p:cNvPr>
          <p:cNvSpPr>
            <a:spLocks noGrp="1"/>
          </p:cNvSpPr>
          <p:nvPr>
            <p:ph idx="1"/>
          </p:nvPr>
        </p:nvSpPr>
        <p:spPr>
          <a:xfrm>
            <a:off x="702012" y="492934"/>
            <a:ext cx="10515600" cy="5863415"/>
          </a:xfrm>
        </p:spPr>
        <p:txBody>
          <a:bodyPr>
            <a:normAutofit/>
          </a:bodyPr>
          <a:lstStyle/>
          <a:p>
            <a:r>
              <a:rPr lang="en-AT" dirty="0"/>
              <a:t>… I could go on forever here, but once again to conclude:</a:t>
            </a:r>
          </a:p>
          <a:p>
            <a:endParaRPr lang="en-AT" dirty="0"/>
          </a:p>
          <a:p>
            <a:pPr lvl="1"/>
            <a:r>
              <a:rPr lang="en-AT" sz="3200" dirty="0"/>
              <a:t>learn from reading good papers!</a:t>
            </a:r>
          </a:p>
          <a:p>
            <a:pPr lvl="1"/>
            <a:endParaRPr lang="en-AT" sz="3200" dirty="0"/>
          </a:p>
          <a:p>
            <a:pPr lvl="1"/>
            <a:r>
              <a:rPr lang="en-AT" sz="3200" dirty="0"/>
              <a:t>not only from their content, but also from their</a:t>
            </a:r>
          </a:p>
          <a:p>
            <a:pPr lvl="2"/>
            <a:r>
              <a:rPr lang="en-AT" sz="2800" dirty="0"/>
              <a:t>structure</a:t>
            </a:r>
          </a:p>
          <a:p>
            <a:pPr lvl="2"/>
            <a:r>
              <a:rPr lang="en-AT" sz="2800" dirty="0"/>
              <a:t>use of references</a:t>
            </a:r>
          </a:p>
          <a:p>
            <a:pPr lvl="2"/>
            <a:r>
              <a:rPr lang="en-AT" sz="2800" dirty="0"/>
              <a:t>explanations of related backgrounds</a:t>
            </a:r>
          </a:p>
          <a:p>
            <a:pPr lvl="2"/>
            <a:r>
              <a:rPr lang="en-AT" sz="2800" dirty="0"/>
              <a:t>style</a:t>
            </a:r>
          </a:p>
          <a:p>
            <a:pPr lvl="2"/>
            <a:endParaRPr lang="en-AT" sz="2800" dirty="0"/>
          </a:p>
          <a:p>
            <a:pPr lvl="1"/>
            <a:r>
              <a:rPr lang="en-AT" sz="3200" dirty="0"/>
              <a:t>start reading and searching for literature now! </a:t>
            </a:r>
            <a:r>
              <a:rPr lang="en-AT" sz="3200" dirty="0">
                <a:sym typeface="Wingdings" pitchFamily="2" charset="2"/>
              </a:rPr>
              <a:t></a:t>
            </a:r>
          </a:p>
          <a:p>
            <a:pPr lvl="1"/>
            <a:endParaRPr lang="en-AT" sz="3200" dirty="0">
              <a:sym typeface="Wingdings" pitchFamily="2" charset="2"/>
            </a:endParaRPr>
          </a:p>
          <a:p>
            <a:pPr lvl="1"/>
            <a:endParaRPr lang="en-AT" sz="3200" b="1" dirty="0">
              <a:sym typeface="Wingdings" pitchFamily="2" charset="2"/>
            </a:endParaRPr>
          </a:p>
          <a:p>
            <a:pPr lvl="1"/>
            <a:endParaRPr lang="en-AT" sz="3200" b="1" dirty="0">
              <a:sym typeface="Wingdings" pitchFamily="2" charset="2"/>
            </a:endParaRPr>
          </a:p>
          <a:p>
            <a:pPr marL="0" indent="0">
              <a:buNone/>
            </a:pPr>
            <a:endParaRPr lang="en-AT" dirty="0"/>
          </a:p>
        </p:txBody>
      </p:sp>
      <p:sp>
        <p:nvSpPr>
          <p:cNvPr id="2" name="Slide Number Placeholder 1">
            <a:extLst>
              <a:ext uri="{FF2B5EF4-FFF2-40B4-BE49-F238E27FC236}">
                <a16:creationId xmlns:a16="http://schemas.microsoft.com/office/drawing/2014/main" id="{B69F0003-3CA7-9D46-98D0-070E1DAD3D51}"/>
              </a:ext>
            </a:extLst>
          </p:cNvPr>
          <p:cNvSpPr>
            <a:spLocks noGrp="1"/>
          </p:cNvSpPr>
          <p:nvPr>
            <p:ph type="sldNum" sz="quarter" idx="12"/>
          </p:nvPr>
        </p:nvSpPr>
        <p:spPr/>
        <p:txBody>
          <a:bodyPr/>
          <a:lstStyle/>
          <a:p>
            <a:fld id="{76BA2325-3A63-CE45-BDAA-2D78A9866449}" type="slidenum">
              <a:rPr lang="en-US" smtClean="0"/>
              <a:t>25</a:t>
            </a:fld>
            <a:endParaRPr lang="en-US"/>
          </a:p>
        </p:txBody>
      </p:sp>
    </p:spTree>
    <p:extLst>
      <p:ext uri="{BB962C8B-B14F-4D97-AF65-F5344CB8AC3E}">
        <p14:creationId xmlns:p14="http://schemas.microsoft.com/office/powerpoint/2010/main" val="1079694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38D1F-7083-2A47-8994-0AB486A65E4E}"/>
              </a:ext>
            </a:extLst>
          </p:cNvPr>
          <p:cNvSpPr>
            <a:spLocks noGrp="1"/>
          </p:cNvSpPr>
          <p:nvPr>
            <p:ph type="title"/>
          </p:nvPr>
        </p:nvSpPr>
        <p:spPr/>
        <p:txBody>
          <a:bodyPr/>
          <a:lstStyle/>
          <a:p>
            <a:r>
              <a:rPr lang="en-AT" dirty="0"/>
              <a:t>Examples of good theses?</a:t>
            </a:r>
          </a:p>
        </p:txBody>
      </p:sp>
      <p:sp>
        <p:nvSpPr>
          <p:cNvPr id="3" name="Content Placeholder 2">
            <a:extLst>
              <a:ext uri="{FF2B5EF4-FFF2-40B4-BE49-F238E27FC236}">
                <a16:creationId xmlns:a16="http://schemas.microsoft.com/office/drawing/2014/main" id="{C3602583-55A9-F241-B863-3CB871B680EE}"/>
              </a:ext>
            </a:extLst>
          </p:cNvPr>
          <p:cNvSpPr>
            <a:spLocks noGrp="1"/>
          </p:cNvSpPr>
          <p:nvPr>
            <p:ph idx="1"/>
          </p:nvPr>
        </p:nvSpPr>
        <p:spPr/>
        <p:txBody>
          <a:bodyPr>
            <a:normAutofit fontScale="77500" lnSpcReduction="20000"/>
          </a:bodyPr>
          <a:lstStyle/>
          <a:p>
            <a:r>
              <a:rPr lang="en-AT" dirty="0"/>
              <a:t>Some excellent theses that truly fullfilled or exceeded these expectations (at various levels, </a:t>
            </a:r>
            <a:r>
              <a:rPr lang="en-GB" dirty="0"/>
              <a:t>incl. 5 WU TALENTA awards!)</a:t>
            </a:r>
            <a:r>
              <a:rPr lang="en-AT" dirty="0"/>
              <a:t>:</a:t>
            </a:r>
          </a:p>
          <a:p>
            <a:endParaRPr lang="en-AT" dirty="0"/>
          </a:p>
          <a:p>
            <a:endParaRPr lang="en-AT" dirty="0"/>
          </a:p>
          <a:p>
            <a:pPr marL="457200" lvl="1" indent="0">
              <a:buNone/>
            </a:pPr>
            <a:r>
              <a:rPr lang="en-AT" dirty="0">
                <a:hlinkClick r:id="rId2"/>
              </a:rPr>
              <a:t>http://polleres.net/</a:t>
            </a:r>
            <a:r>
              <a:rPr lang="en-GB" dirty="0">
                <a:hlinkClick r:id="rId2"/>
              </a:rPr>
              <a:t>supervised_theses/</a:t>
            </a:r>
            <a:endParaRPr lang="en-GB" dirty="0"/>
          </a:p>
          <a:p>
            <a:pPr marL="457200" lvl="1" indent="0">
              <a:buNone/>
            </a:pPr>
            <a:endParaRPr lang="en-GB" dirty="0"/>
          </a:p>
          <a:p>
            <a:pPr marL="457200" lvl="1" indent="0">
              <a:buNone/>
            </a:pPr>
            <a:r>
              <a:rPr lang="en-GB" dirty="0">
                <a:hlinkClick r:id="rId3"/>
              </a:rPr>
              <a:t>https://semantic-systems.org/student-thesis/</a:t>
            </a:r>
            <a:r>
              <a:rPr lang="en-GB" dirty="0"/>
              <a:t> </a:t>
            </a:r>
          </a:p>
          <a:p>
            <a:pPr marL="0" indent="0">
              <a:buNone/>
            </a:pPr>
            <a:endParaRPr lang="en-GB" dirty="0"/>
          </a:p>
          <a:p>
            <a:pPr marL="0" indent="0">
              <a:buNone/>
            </a:pPr>
            <a:r>
              <a:rPr lang="en-US" sz="2400" i="1" dirty="0"/>
              <a:t>(Hint: unless you're a PhD student … </a:t>
            </a:r>
          </a:p>
          <a:p>
            <a:pPr marL="0" indent="0">
              <a:buNone/>
            </a:pPr>
            <a:r>
              <a:rPr lang="en-US" sz="2400" i="1" dirty="0"/>
              <a:t>	… of course you're NOT expected to do a CS PhD thesis ;-)))</a:t>
            </a:r>
            <a:endParaRPr lang="en-US" i="1" dirty="0"/>
          </a:p>
          <a:p>
            <a:pPr marL="0" indent="0">
              <a:buNone/>
            </a:pPr>
            <a:endParaRPr lang="en-GB" dirty="0"/>
          </a:p>
          <a:p>
            <a:pPr marL="0" indent="0">
              <a:buNone/>
            </a:pPr>
            <a:r>
              <a:rPr lang="en-GB" dirty="0"/>
              <a:t>To get equally great results:</a:t>
            </a:r>
          </a:p>
          <a:p>
            <a:r>
              <a:rPr lang="en-AT" b="1" dirty="0">
                <a:sym typeface="Wingdings" pitchFamily="2" charset="2"/>
              </a:rPr>
              <a:t>plan &amp; manage </a:t>
            </a:r>
            <a:r>
              <a:rPr lang="en-AT" dirty="0">
                <a:sym typeface="Wingdings" pitchFamily="2" charset="2"/>
              </a:rPr>
              <a:t>your thesis (and your supervisor ;-))</a:t>
            </a:r>
            <a:endParaRPr lang="en-AT" dirty="0"/>
          </a:p>
          <a:p>
            <a:pPr marL="0" indent="0">
              <a:buNone/>
            </a:pPr>
            <a:endParaRPr lang="en-GB" dirty="0"/>
          </a:p>
          <a:p>
            <a:endParaRPr lang="en-GB" dirty="0"/>
          </a:p>
        </p:txBody>
      </p:sp>
      <p:sp>
        <p:nvSpPr>
          <p:cNvPr id="4" name="Slide Number Placeholder 3">
            <a:extLst>
              <a:ext uri="{FF2B5EF4-FFF2-40B4-BE49-F238E27FC236}">
                <a16:creationId xmlns:a16="http://schemas.microsoft.com/office/drawing/2014/main" id="{0FFC15AC-7BC9-1745-9974-3D401A3B0158}"/>
              </a:ext>
            </a:extLst>
          </p:cNvPr>
          <p:cNvSpPr>
            <a:spLocks noGrp="1"/>
          </p:cNvSpPr>
          <p:nvPr>
            <p:ph type="sldNum" sz="quarter" idx="12"/>
          </p:nvPr>
        </p:nvSpPr>
        <p:spPr/>
        <p:txBody>
          <a:bodyPr/>
          <a:lstStyle/>
          <a:p>
            <a:fld id="{76BA2325-3A63-CE45-BDAA-2D78A9866449}" type="slidenum">
              <a:rPr lang="en-US" smtClean="0"/>
              <a:t>26</a:t>
            </a:fld>
            <a:endParaRPr lang="en-US"/>
          </a:p>
        </p:txBody>
      </p:sp>
    </p:spTree>
    <p:extLst>
      <p:ext uri="{BB962C8B-B14F-4D97-AF65-F5344CB8AC3E}">
        <p14:creationId xmlns:p14="http://schemas.microsoft.com/office/powerpoint/2010/main" val="3736502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D0AC-47B8-D24E-A7DA-B966D70B89D8}"/>
              </a:ext>
            </a:extLst>
          </p:cNvPr>
          <p:cNvSpPr>
            <a:spLocks noGrp="1"/>
          </p:cNvSpPr>
          <p:nvPr>
            <p:ph type="title"/>
          </p:nvPr>
        </p:nvSpPr>
        <p:spPr>
          <a:xfrm>
            <a:off x="331305" y="320675"/>
            <a:ext cx="10515600" cy="1325563"/>
          </a:xfrm>
        </p:spPr>
        <p:txBody>
          <a:bodyPr/>
          <a:lstStyle/>
          <a:p>
            <a:r>
              <a:rPr lang="en-AT" dirty="0"/>
              <a:t>Further information</a:t>
            </a:r>
          </a:p>
        </p:txBody>
      </p:sp>
      <p:sp>
        <p:nvSpPr>
          <p:cNvPr id="3" name="Content Placeholder 2">
            <a:extLst>
              <a:ext uri="{FF2B5EF4-FFF2-40B4-BE49-F238E27FC236}">
                <a16:creationId xmlns:a16="http://schemas.microsoft.com/office/drawing/2014/main" id="{8691FB67-5636-7F47-8A90-5B18E7D310D1}"/>
              </a:ext>
            </a:extLst>
          </p:cNvPr>
          <p:cNvSpPr>
            <a:spLocks noGrp="1"/>
          </p:cNvSpPr>
          <p:nvPr>
            <p:ph idx="1"/>
          </p:nvPr>
        </p:nvSpPr>
        <p:spPr>
          <a:xfrm>
            <a:off x="331305" y="1825625"/>
            <a:ext cx="11502886" cy="4351338"/>
          </a:xfrm>
        </p:spPr>
        <p:txBody>
          <a:bodyPr>
            <a:normAutofit/>
          </a:bodyPr>
          <a:lstStyle/>
          <a:p>
            <a:r>
              <a:rPr lang="en-AT" sz="2400" dirty="0"/>
              <a:t>formatting</a:t>
            </a:r>
          </a:p>
          <a:p>
            <a:r>
              <a:rPr lang="en-AT" sz="2400" dirty="0"/>
              <a:t>Why use LaTeX?</a:t>
            </a:r>
          </a:p>
          <a:p>
            <a:pPr lvl="1"/>
            <a:r>
              <a:rPr lang="en-US" sz="2200" dirty="0"/>
              <a:t>the main tool used in scientific writing!</a:t>
            </a:r>
          </a:p>
          <a:p>
            <a:pPr lvl="2"/>
            <a:r>
              <a:rPr lang="en-US" sz="1900" dirty="0"/>
              <a:t>Makes keeping of references </a:t>
            </a:r>
            <a:r>
              <a:rPr lang="en-US" sz="1900" b="1" dirty="0"/>
              <a:t>really</a:t>
            </a:r>
            <a:r>
              <a:rPr lang="en-US" sz="1900" dirty="0"/>
              <a:t> easy (using </a:t>
            </a:r>
            <a:r>
              <a:rPr lang="en-US" sz="1900" dirty="0" err="1"/>
              <a:t>BibTex</a:t>
            </a:r>
            <a:r>
              <a:rPr lang="en-US" sz="1900" dirty="0"/>
              <a:t>)!</a:t>
            </a:r>
          </a:p>
          <a:p>
            <a:pPr lvl="2"/>
            <a:r>
              <a:rPr lang="en-US" sz="1800" dirty="0"/>
              <a:t>For our undergraduate thesis we actually provide a LaTeX thesis template it (which in case someone is interested, we could adapt):</a:t>
            </a:r>
          </a:p>
          <a:p>
            <a:pPr lvl="2"/>
            <a:r>
              <a:rPr lang="en-US" sz="1800" dirty="0"/>
              <a:t>You can work using online tools, e.g. </a:t>
            </a:r>
            <a:r>
              <a:rPr lang="en-US" sz="1800" dirty="0">
                <a:hlinkClick r:id="rId2"/>
              </a:rPr>
              <a:t>https://www.overleaf.com/</a:t>
            </a:r>
            <a:r>
              <a:rPr lang="en-US" sz="1800" dirty="0"/>
              <a:t> (many good tutorials on their page as well!</a:t>
            </a:r>
            <a:endParaRPr lang="en-AT" sz="1800" dirty="0"/>
          </a:p>
          <a:p>
            <a:endParaRPr lang="en-AT" sz="2400" dirty="0"/>
          </a:p>
          <a:p>
            <a:endParaRPr lang="en-AT" sz="2400" dirty="0"/>
          </a:p>
          <a:p>
            <a:r>
              <a:rPr lang="en-AT" sz="2400" dirty="0"/>
              <a:t>… again: find it here: </a:t>
            </a:r>
            <a:r>
              <a:rPr lang="en-US" sz="2400" dirty="0">
                <a:hlinkClick r:id="rId3"/>
              </a:rPr>
              <a:t>https://www.wu.ac.at/dpkm/topics/how-to-write-a-thesis/</a:t>
            </a:r>
            <a:r>
              <a:rPr lang="en-US" sz="2400" dirty="0"/>
              <a:t> </a:t>
            </a:r>
          </a:p>
          <a:p>
            <a:pPr marL="0" indent="0">
              <a:buNone/>
            </a:pPr>
            <a:r>
              <a:rPr lang="en-AT" sz="2400" dirty="0"/>
              <a:t> </a:t>
            </a:r>
          </a:p>
        </p:txBody>
      </p:sp>
      <p:sp>
        <p:nvSpPr>
          <p:cNvPr id="4" name="Slide Number Placeholder 3">
            <a:extLst>
              <a:ext uri="{FF2B5EF4-FFF2-40B4-BE49-F238E27FC236}">
                <a16:creationId xmlns:a16="http://schemas.microsoft.com/office/drawing/2014/main" id="{40F19831-0B51-4E44-B780-9B9FA109BC4D}"/>
              </a:ext>
            </a:extLst>
          </p:cNvPr>
          <p:cNvSpPr>
            <a:spLocks noGrp="1"/>
          </p:cNvSpPr>
          <p:nvPr>
            <p:ph type="sldNum" sz="quarter" idx="12"/>
          </p:nvPr>
        </p:nvSpPr>
        <p:spPr/>
        <p:txBody>
          <a:bodyPr/>
          <a:lstStyle/>
          <a:p>
            <a:fld id="{76BA2325-3A63-CE45-BDAA-2D78A9866449}" type="slidenum">
              <a:rPr lang="en-US" smtClean="0"/>
              <a:t>27</a:t>
            </a:fld>
            <a:endParaRPr lang="en-US"/>
          </a:p>
        </p:txBody>
      </p:sp>
    </p:spTree>
    <p:extLst>
      <p:ext uri="{BB962C8B-B14F-4D97-AF65-F5344CB8AC3E}">
        <p14:creationId xmlns:p14="http://schemas.microsoft.com/office/powerpoint/2010/main" val="493601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1D1E3-8404-E148-D02D-30CFE50ACF76}"/>
              </a:ext>
            </a:extLst>
          </p:cNvPr>
          <p:cNvSpPr>
            <a:spLocks noGrp="1"/>
          </p:cNvSpPr>
          <p:nvPr>
            <p:ph type="title"/>
          </p:nvPr>
        </p:nvSpPr>
        <p:spPr/>
        <p:txBody>
          <a:bodyPr/>
          <a:lstStyle/>
          <a:p>
            <a:r>
              <a:rPr lang="en-AT" b="1" i="1" dirty="0"/>
              <a:t>Code? Data?</a:t>
            </a:r>
          </a:p>
        </p:txBody>
      </p:sp>
      <p:sp>
        <p:nvSpPr>
          <p:cNvPr id="3" name="Content Placeholder 2">
            <a:extLst>
              <a:ext uri="{FF2B5EF4-FFF2-40B4-BE49-F238E27FC236}">
                <a16:creationId xmlns:a16="http://schemas.microsoft.com/office/drawing/2014/main" id="{CD87E04A-CBF2-579E-1FE9-7EC8D4C2286D}"/>
              </a:ext>
            </a:extLst>
          </p:cNvPr>
          <p:cNvSpPr>
            <a:spLocks noGrp="1"/>
          </p:cNvSpPr>
          <p:nvPr>
            <p:ph idx="1"/>
          </p:nvPr>
        </p:nvSpPr>
        <p:spPr/>
        <p:txBody>
          <a:bodyPr>
            <a:normAutofit lnSpcReduction="10000"/>
          </a:bodyPr>
          <a:lstStyle/>
          <a:p>
            <a:r>
              <a:rPr lang="en-AT" dirty="0"/>
              <a:t>If you produce code or data for your thesis, </a:t>
            </a:r>
            <a:r>
              <a:rPr lang="en-AT" b="1" dirty="0"/>
              <a:t>wherever possible</a:t>
            </a:r>
            <a:r>
              <a:rPr lang="en-AT" dirty="0"/>
              <a:t>:</a:t>
            </a:r>
          </a:p>
          <a:p>
            <a:pPr lvl="1"/>
            <a:r>
              <a:rPr lang="en-GB" dirty="0"/>
              <a:t>B</a:t>
            </a:r>
            <a:r>
              <a:rPr lang="en-AT" dirty="0"/>
              <a:t>e </a:t>
            </a:r>
            <a:r>
              <a:rPr lang="en-AT" b="1" i="1" dirty="0"/>
              <a:t>FAIR</a:t>
            </a:r>
            <a:r>
              <a:rPr lang="en-AT" dirty="0"/>
              <a:t> (cf. </a:t>
            </a:r>
            <a:r>
              <a:rPr lang="en-GB" dirty="0"/>
              <a:t>https://</a:t>
            </a:r>
            <a:r>
              <a:rPr lang="en-GB" dirty="0" err="1"/>
              <a:t>www.go-fair.org</a:t>
            </a:r>
            <a:r>
              <a:rPr lang="en-GB" dirty="0"/>
              <a:t>/fair-principles/ )</a:t>
            </a:r>
            <a:r>
              <a:rPr lang="en-AT" dirty="0"/>
              <a:t>:</a:t>
            </a:r>
          </a:p>
          <a:p>
            <a:pPr lvl="2"/>
            <a:r>
              <a:rPr lang="en-GB" dirty="0"/>
              <a:t>F</a:t>
            </a:r>
            <a:r>
              <a:rPr lang="en-AT" dirty="0"/>
              <a:t>indable</a:t>
            </a:r>
          </a:p>
          <a:p>
            <a:pPr lvl="2"/>
            <a:r>
              <a:rPr lang="en-GB" dirty="0"/>
              <a:t>A</a:t>
            </a:r>
            <a:r>
              <a:rPr lang="en-AT" dirty="0"/>
              <a:t>ccessible</a:t>
            </a:r>
          </a:p>
          <a:p>
            <a:pPr lvl="2"/>
            <a:r>
              <a:rPr lang="en-AT" dirty="0"/>
              <a:t>Interoperable</a:t>
            </a:r>
          </a:p>
          <a:p>
            <a:pPr lvl="2"/>
            <a:r>
              <a:rPr lang="en-GB" dirty="0"/>
              <a:t>R</a:t>
            </a:r>
            <a:r>
              <a:rPr lang="en-AT" dirty="0"/>
              <a:t>eusable</a:t>
            </a:r>
          </a:p>
          <a:p>
            <a:pPr lvl="1"/>
            <a:r>
              <a:rPr lang="en-GB" dirty="0"/>
              <a:t>Apply-best practices:</a:t>
            </a:r>
          </a:p>
          <a:p>
            <a:pPr lvl="2"/>
            <a:r>
              <a:rPr lang="en-GB" dirty="0"/>
              <a:t>E</a:t>
            </a:r>
            <a:r>
              <a:rPr lang="en-AT" dirty="0"/>
              <a:t>.g. </a:t>
            </a:r>
          </a:p>
          <a:p>
            <a:pPr lvl="2"/>
            <a:r>
              <a:rPr lang="en-GB" dirty="0"/>
              <a:t>u</a:t>
            </a:r>
            <a:r>
              <a:rPr lang="en-AT" dirty="0"/>
              <a:t>se a versioning tool</a:t>
            </a:r>
          </a:p>
          <a:p>
            <a:pPr lvl="2"/>
            <a:r>
              <a:rPr lang="en-AT" dirty="0"/>
              <a:t>use a git repository (we can provide one at the institute)</a:t>
            </a:r>
          </a:p>
          <a:p>
            <a:pPr lvl="2"/>
            <a:r>
              <a:rPr lang="en-GB" dirty="0"/>
              <a:t>A</a:t>
            </a:r>
            <a:r>
              <a:rPr lang="en-AT" dirty="0"/>
              <a:t>dd a licences for reuse (ideally an </a:t>
            </a:r>
            <a:r>
              <a:rPr lang="en-AT" b="1" dirty="0"/>
              <a:t>Open </a:t>
            </a:r>
            <a:r>
              <a:rPr lang="en-AT" dirty="0"/>
              <a:t>License!)</a:t>
            </a:r>
          </a:p>
          <a:p>
            <a:pPr lvl="1"/>
            <a:endParaRPr lang="en-AT" dirty="0"/>
          </a:p>
          <a:p>
            <a:pPr lvl="1"/>
            <a:r>
              <a:rPr lang="en-AT" dirty="0"/>
              <a:t>i.e. make your work re-usable for other students who could build up on it!</a:t>
            </a:r>
          </a:p>
          <a:p>
            <a:pPr lvl="1"/>
            <a:endParaRPr lang="en-AT" dirty="0"/>
          </a:p>
        </p:txBody>
      </p:sp>
      <p:sp>
        <p:nvSpPr>
          <p:cNvPr id="4" name="Slide Number Placeholder 3">
            <a:extLst>
              <a:ext uri="{FF2B5EF4-FFF2-40B4-BE49-F238E27FC236}">
                <a16:creationId xmlns:a16="http://schemas.microsoft.com/office/drawing/2014/main" id="{7429B4E2-A742-0D9D-B528-011E68807716}"/>
              </a:ext>
            </a:extLst>
          </p:cNvPr>
          <p:cNvSpPr>
            <a:spLocks noGrp="1"/>
          </p:cNvSpPr>
          <p:nvPr>
            <p:ph type="sldNum" sz="quarter" idx="12"/>
          </p:nvPr>
        </p:nvSpPr>
        <p:spPr/>
        <p:txBody>
          <a:bodyPr/>
          <a:lstStyle/>
          <a:p>
            <a:fld id="{76BA2325-3A63-CE45-BDAA-2D78A9866449}" type="slidenum">
              <a:rPr lang="en-US" smtClean="0"/>
              <a:t>28</a:t>
            </a:fld>
            <a:endParaRPr lang="en-US"/>
          </a:p>
        </p:txBody>
      </p:sp>
    </p:spTree>
    <p:extLst>
      <p:ext uri="{BB962C8B-B14F-4D97-AF65-F5344CB8AC3E}">
        <p14:creationId xmlns:p14="http://schemas.microsoft.com/office/powerpoint/2010/main" val="4085597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9473-2279-2F4C-9EFA-21CB87BF348E}"/>
              </a:ext>
            </a:extLst>
          </p:cNvPr>
          <p:cNvSpPr>
            <a:spLocks noGrp="1"/>
          </p:cNvSpPr>
          <p:nvPr>
            <p:ph type="title"/>
          </p:nvPr>
        </p:nvSpPr>
        <p:spPr/>
        <p:txBody>
          <a:bodyPr/>
          <a:lstStyle/>
          <a:p>
            <a:r>
              <a:rPr lang="en-AT" dirty="0"/>
              <a:t>A word on plagiarism…</a:t>
            </a:r>
          </a:p>
        </p:txBody>
      </p:sp>
      <p:sp>
        <p:nvSpPr>
          <p:cNvPr id="3" name="Content Placeholder 2">
            <a:extLst>
              <a:ext uri="{FF2B5EF4-FFF2-40B4-BE49-F238E27FC236}">
                <a16:creationId xmlns:a16="http://schemas.microsoft.com/office/drawing/2014/main" id="{4A49E7B3-53D9-C044-B3C1-7033D2FB0367}"/>
              </a:ext>
            </a:extLst>
          </p:cNvPr>
          <p:cNvSpPr>
            <a:spLocks noGrp="1"/>
          </p:cNvSpPr>
          <p:nvPr>
            <p:ph idx="1"/>
          </p:nvPr>
        </p:nvSpPr>
        <p:spPr/>
        <p:txBody>
          <a:bodyPr>
            <a:normAutofit fontScale="92500" lnSpcReduction="10000"/>
          </a:bodyPr>
          <a:lstStyle/>
          <a:p>
            <a:r>
              <a:rPr lang="en-AT" dirty="0"/>
              <a:t>ALL (no exceptions) inspirations you took from elsewhere should be referenced</a:t>
            </a:r>
          </a:p>
          <a:p>
            <a:endParaRPr lang="en-AT" dirty="0"/>
          </a:p>
          <a:p>
            <a:r>
              <a:rPr lang="en-AT" dirty="0"/>
              <a:t>We us e a plagiarism checker!</a:t>
            </a:r>
          </a:p>
          <a:p>
            <a:pPr lvl="1"/>
            <a:r>
              <a:rPr lang="en-AT" dirty="0"/>
              <a:t>reformulate and explain things you read elsewhere IN YOUR OWN WORDS</a:t>
            </a:r>
          </a:p>
          <a:p>
            <a:pPr lvl="1"/>
            <a:r>
              <a:rPr lang="en-AT" dirty="0"/>
              <a:t>any literal quotes have to be clearly marked as such (</a:t>
            </a:r>
            <a:r>
              <a:rPr lang="en-AT" i="1" dirty="0"/>
              <a:t>using quotes and italic</a:t>
            </a:r>
            <a:r>
              <a:rPr lang="en-AT" dirty="0"/>
              <a:t>)</a:t>
            </a:r>
          </a:p>
          <a:p>
            <a:pPr marL="457200" lvl="1" indent="0">
              <a:buNone/>
            </a:pPr>
            <a:endParaRPr lang="en-AT" b="1" dirty="0"/>
          </a:p>
          <a:p>
            <a:r>
              <a:rPr lang="en-AT" dirty="0"/>
              <a:t>Also </a:t>
            </a:r>
            <a:r>
              <a:rPr lang="en-AT" b="1" dirty="0"/>
              <a:t>figures and images </a:t>
            </a:r>
            <a:r>
              <a:rPr lang="en-AT" dirty="0"/>
              <a:t>need to be referenced!!!!</a:t>
            </a:r>
          </a:p>
          <a:p>
            <a:pPr lvl="1"/>
            <a:r>
              <a:rPr lang="en-AT" dirty="0"/>
              <a:t>I also use image search engines to check figures</a:t>
            </a:r>
          </a:p>
          <a:p>
            <a:endParaRPr lang="en-AT" dirty="0"/>
          </a:p>
          <a:p>
            <a:r>
              <a:rPr lang="en-AT" dirty="0"/>
              <a:t>Again: follow references to the </a:t>
            </a:r>
            <a:r>
              <a:rPr lang="en-AT" b="1" dirty="0"/>
              <a:t>original</a:t>
            </a:r>
            <a:r>
              <a:rPr lang="en-AT" dirty="0"/>
              <a:t> source! (cf. slide 20)</a:t>
            </a:r>
          </a:p>
        </p:txBody>
      </p:sp>
      <p:sp>
        <p:nvSpPr>
          <p:cNvPr id="4" name="Slide Number Placeholder 3">
            <a:extLst>
              <a:ext uri="{FF2B5EF4-FFF2-40B4-BE49-F238E27FC236}">
                <a16:creationId xmlns:a16="http://schemas.microsoft.com/office/drawing/2014/main" id="{2F2670C0-EE98-1A4D-BD7A-D990075A9017}"/>
              </a:ext>
            </a:extLst>
          </p:cNvPr>
          <p:cNvSpPr>
            <a:spLocks noGrp="1"/>
          </p:cNvSpPr>
          <p:nvPr>
            <p:ph type="sldNum" sz="quarter" idx="12"/>
          </p:nvPr>
        </p:nvSpPr>
        <p:spPr/>
        <p:txBody>
          <a:bodyPr/>
          <a:lstStyle/>
          <a:p>
            <a:fld id="{76BA2325-3A63-CE45-BDAA-2D78A9866449}" type="slidenum">
              <a:rPr lang="en-US" smtClean="0"/>
              <a:t>29</a:t>
            </a:fld>
            <a:endParaRPr lang="en-US"/>
          </a:p>
        </p:txBody>
      </p:sp>
    </p:spTree>
    <p:extLst>
      <p:ext uri="{BB962C8B-B14F-4D97-AF65-F5344CB8AC3E}">
        <p14:creationId xmlns:p14="http://schemas.microsoft.com/office/powerpoint/2010/main" val="46235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E7B0-18F6-2D20-85D7-3F5606C0F0DA}"/>
              </a:ext>
            </a:extLst>
          </p:cNvPr>
          <p:cNvSpPr>
            <a:spLocks noGrp="1"/>
          </p:cNvSpPr>
          <p:nvPr>
            <p:ph type="title"/>
          </p:nvPr>
        </p:nvSpPr>
        <p:spPr/>
        <p:txBody>
          <a:bodyPr/>
          <a:lstStyle/>
          <a:p>
            <a:r>
              <a:rPr lang="en-US" dirty="0"/>
              <a:t>Another word on literature References (especially important for the proposal)…</a:t>
            </a:r>
          </a:p>
        </p:txBody>
      </p:sp>
      <p:sp>
        <p:nvSpPr>
          <p:cNvPr id="3" name="Content Placeholder 2">
            <a:extLst>
              <a:ext uri="{FF2B5EF4-FFF2-40B4-BE49-F238E27FC236}">
                <a16:creationId xmlns:a16="http://schemas.microsoft.com/office/drawing/2014/main" id="{AEA9C8C9-28F0-D8E1-15B0-A44F0F9175EA}"/>
              </a:ext>
            </a:extLst>
          </p:cNvPr>
          <p:cNvSpPr>
            <a:spLocks noGrp="1"/>
          </p:cNvSpPr>
          <p:nvPr>
            <p:ph idx="1"/>
          </p:nvPr>
        </p:nvSpPr>
        <p:spPr/>
        <p:txBody>
          <a:bodyPr>
            <a:normAutofit fontScale="77500" lnSpcReduction="20000"/>
          </a:bodyPr>
          <a:lstStyle/>
          <a:p>
            <a:r>
              <a:rPr lang="en-US" dirty="0"/>
              <a:t>…. Again, do </a:t>
            </a:r>
            <a:r>
              <a:rPr lang="en-US" b="1" dirty="0"/>
              <a:t>NEVER </a:t>
            </a:r>
            <a:r>
              <a:rPr lang="en-US" dirty="0"/>
              <a:t>just summarize text and put the reference in the end! </a:t>
            </a:r>
          </a:p>
          <a:p>
            <a:endParaRPr lang="en-US" dirty="0"/>
          </a:p>
          <a:p>
            <a:r>
              <a:rPr lang="en-US" dirty="0"/>
              <a:t>References have two purposes only:</a:t>
            </a:r>
          </a:p>
          <a:p>
            <a:pPr lvl="1"/>
            <a:r>
              <a:rPr lang="en-US" dirty="0"/>
              <a:t>Pointing to places where the reader finds more/deeper explanations than you provide in your written text</a:t>
            </a:r>
          </a:p>
          <a:p>
            <a:pPr lvl="1"/>
            <a:endParaRPr lang="en-US" dirty="0"/>
          </a:p>
          <a:p>
            <a:pPr lvl="1"/>
            <a:r>
              <a:rPr lang="en-US" dirty="0"/>
              <a:t>Providing a source of where you took inspirations/your understanding for writing </a:t>
            </a:r>
            <a:r>
              <a:rPr lang="en-US" b="1" i="1" dirty="0"/>
              <a:t>your own text </a:t>
            </a:r>
            <a:r>
              <a:rPr lang="en-US" dirty="0"/>
              <a:t>from.</a:t>
            </a:r>
          </a:p>
          <a:p>
            <a:pPr lvl="1"/>
            <a:endParaRPr lang="en-US" dirty="0"/>
          </a:p>
          <a:p>
            <a:pPr marL="0" indent="0">
              <a:buNone/>
            </a:pPr>
            <a:r>
              <a:rPr lang="en-US" b="1" i="1" dirty="0"/>
              <a:t>Implications:</a:t>
            </a:r>
          </a:p>
          <a:p>
            <a:r>
              <a:rPr lang="en-US" dirty="0"/>
              <a:t>Use only references you have </a:t>
            </a:r>
            <a:r>
              <a:rPr lang="en-US" b="1" u="sng" dirty="0"/>
              <a:t>read &amp; understood</a:t>
            </a:r>
          </a:p>
          <a:p>
            <a:r>
              <a:rPr lang="en-US" dirty="0"/>
              <a:t>For each reference, your text should explain:</a:t>
            </a:r>
          </a:p>
          <a:p>
            <a:pPr lvl="1"/>
            <a:r>
              <a:rPr lang="en-US" dirty="0"/>
              <a:t>why you used it</a:t>
            </a:r>
          </a:p>
          <a:p>
            <a:pPr lvl="1"/>
            <a:r>
              <a:rPr lang="en-US" dirty="0"/>
              <a:t>why it is relevant for your thesis</a:t>
            </a:r>
          </a:p>
        </p:txBody>
      </p:sp>
      <p:sp>
        <p:nvSpPr>
          <p:cNvPr id="4" name="Slide Number Placeholder 3">
            <a:extLst>
              <a:ext uri="{FF2B5EF4-FFF2-40B4-BE49-F238E27FC236}">
                <a16:creationId xmlns:a16="http://schemas.microsoft.com/office/drawing/2014/main" id="{07105179-69C4-DE13-0843-705D07642515}"/>
              </a:ext>
            </a:extLst>
          </p:cNvPr>
          <p:cNvSpPr>
            <a:spLocks noGrp="1"/>
          </p:cNvSpPr>
          <p:nvPr>
            <p:ph type="sldNum" sz="quarter" idx="12"/>
          </p:nvPr>
        </p:nvSpPr>
        <p:spPr/>
        <p:txBody>
          <a:bodyPr/>
          <a:lstStyle/>
          <a:p>
            <a:fld id="{76BA2325-3A63-CE45-BDAA-2D78A9866449}" type="slidenum">
              <a:rPr lang="en-US" smtClean="0"/>
              <a:t>3</a:t>
            </a:fld>
            <a:endParaRPr lang="en-US"/>
          </a:p>
        </p:txBody>
      </p:sp>
      <p:sp>
        <p:nvSpPr>
          <p:cNvPr id="5" name="Rounded Rectangular Callout 4">
            <a:extLst>
              <a:ext uri="{FF2B5EF4-FFF2-40B4-BE49-F238E27FC236}">
                <a16:creationId xmlns:a16="http://schemas.microsoft.com/office/drawing/2014/main" id="{E3BE0BAE-3651-C5DB-D22E-C9C190F5D7FA}"/>
              </a:ext>
            </a:extLst>
          </p:cNvPr>
          <p:cNvSpPr/>
          <p:nvPr/>
        </p:nvSpPr>
        <p:spPr>
          <a:xfrm>
            <a:off x="9026434" y="4676503"/>
            <a:ext cx="2821577" cy="1267097"/>
          </a:xfrm>
          <a:prstGeom prst="wedgeRoundRectCallout">
            <a:avLst>
              <a:gd name="adj1" fmla="val -148740"/>
              <a:gd name="adj2" fmla="val -141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Plus, you should be able to explain this for each reference in your own words, when I ask you ;-)</a:t>
            </a:r>
          </a:p>
        </p:txBody>
      </p:sp>
    </p:spTree>
    <p:extLst>
      <p:ext uri="{BB962C8B-B14F-4D97-AF65-F5344CB8AC3E}">
        <p14:creationId xmlns:p14="http://schemas.microsoft.com/office/powerpoint/2010/main" val="2610794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DF05A-B3D4-8850-D65C-B10B8B26869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38E584-569D-0A07-5072-533165924106}"/>
              </a:ext>
            </a:extLst>
          </p:cNvPr>
          <p:cNvSpPr>
            <a:spLocks noGrp="1"/>
          </p:cNvSpPr>
          <p:nvPr>
            <p:ph type="sldNum" sz="quarter" idx="12"/>
          </p:nvPr>
        </p:nvSpPr>
        <p:spPr/>
        <p:txBody>
          <a:bodyPr/>
          <a:lstStyle/>
          <a:p>
            <a:fld id="{76BA2325-3A63-CE45-BDAA-2D78A9866449}" type="slidenum">
              <a:rPr lang="en-US" smtClean="0"/>
              <a:t>30</a:t>
            </a:fld>
            <a:endParaRPr lang="en-US"/>
          </a:p>
        </p:txBody>
      </p:sp>
      <p:sp>
        <p:nvSpPr>
          <p:cNvPr id="5" name="Title 1">
            <a:extLst>
              <a:ext uri="{FF2B5EF4-FFF2-40B4-BE49-F238E27FC236}">
                <a16:creationId xmlns:a16="http://schemas.microsoft.com/office/drawing/2014/main" id="{F0B2647A-CA74-20D9-22C3-FF16CBE59E91}"/>
              </a:ext>
            </a:extLst>
          </p:cNvPr>
          <p:cNvSpPr>
            <a:spLocks noGrp="1"/>
          </p:cNvSpPr>
          <p:nvPr>
            <p:ph type="title"/>
          </p:nvPr>
        </p:nvSpPr>
        <p:spPr/>
        <p:txBody>
          <a:bodyPr/>
          <a:lstStyle/>
          <a:p>
            <a:r>
              <a:rPr lang="en-AT" dirty="0"/>
              <a:t>A word on plagiarism(?)… LLMS</a:t>
            </a:r>
          </a:p>
        </p:txBody>
      </p:sp>
      <p:sp>
        <p:nvSpPr>
          <p:cNvPr id="8" name="Content Placeholder 7">
            <a:extLst>
              <a:ext uri="{FF2B5EF4-FFF2-40B4-BE49-F238E27FC236}">
                <a16:creationId xmlns:a16="http://schemas.microsoft.com/office/drawing/2014/main" id="{FEAFD8B1-23CA-CA16-3DB4-C230A09DC3C9}"/>
              </a:ext>
            </a:extLst>
          </p:cNvPr>
          <p:cNvSpPr>
            <a:spLocks noGrp="1"/>
          </p:cNvSpPr>
          <p:nvPr>
            <p:ph idx="1"/>
          </p:nvPr>
        </p:nvSpPr>
        <p:spPr>
          <a:xfrm>
            <a:off x="785947" y="1825625"/>
            <a:ext cx="7772401" cy="4351338"/>
          </a:xfrm>
        </p:spPr>
        <p:txBody>
          <a:bodyPr>
            <a:normAutofit fontScale="77500" lnSpcReduction="20000"/>
          </a:bodyPr>
          <a:lstStyle/>
          <a:p>
            <a:pPr marL="0" indent="0">
              <a:buNone/>
            </a:pPr>
            <a:r>
              <a:rPr lang="en-US" dirty="0"/>
              <a:t>Before asking an AI model for help, think twice:</a:t>
            </a:r>
          </a:p>
          <a:p>
            <a:endParaRPr lang="en-US" dirty="0"/>
          </a:p>
          <a:p>
            <a:pPr marL="0" indent="0">
              <a:buNone/>
            </a:pPr>
            <a:r>
              <a:rPr lang="en-US" dirty="0"/>
              <a:t>”</a:t>
            </a:r>
            <a:r>
              <a:rPr lang="en-US" i="1" dirty="0"/>
              <a:t>If </a:t>
            </a:r>
            <a:r>
              <a:rPr lang="en-US" b="1" i="1" dirty="0"/>
              <a:t>you</a:t>
            </a:r>
            <a:r>
              <a:rPr lang="en-US" i="1" dirty="0"/>
              <a:t> can't explain something </a:t>
            </a:r>
            <a:r>
              <a:rPr lang="en-US" b="1" i="1" dirty="0"/>
              <a:t>simply</a:t>
            </a:r>
            <a:r>
              <a:rPr lang="en-US" i="1" dirty="0"/>
              <a:t>, </a:t>
            </a:r>
          </a:p>
          <a:p>
            <a:pPr marL="0" indent="0">
              <a:buNone/>
            </a:pPr>
            <a:r>
              <a:rPr lang="en-US" b="1" i="1" dirty="0"/>
              <a:t>  you</a:t>
            </a:r>
            <a:r>
              <a:rPr lang="en-US" i="1" dirty="0"/>
              <a:t> don't understand it well enough”</a:t>
            </a:r>
          </a:p>
          <a:p>
            <a:pPr marL="0" indent="0">
              <a:buNone/>
            </a:pPr>
            <a:endParaRPr lang="en-US" dirty="0"/>
          </a:p>
          <a:p>
            <a:pPr marL="0" indent="0">
              <a:buNone/>
            </a:pPr>
            <a:r>
              <a:rPr lang="en-US" dirty="0"/>
              <a:t> - Albert Einstein</a:t>
            </a:r>
          </a:p>
          <a:p>
            <a:pPr marL="0" indent="0">
              <a:buNone/>
            </a:pPr>
            <a:endParaRPr lang="en-US" dirty="0"/>
          </a:p>
          <a:p>
            <a:pPr marL="0" indent="0">
              <a:buNone/>
            </a:pPr>
            <a:r>
              <a:rPr lang="en-US" i="1" dirty="0">
                <a:solidFill>
                  <a:srgbClr val="FF0000"/>
                </a:solidFill>
              </a:rPr>
              <a:t>A thesis (and its defense) shall first and foremost proof that </a:t>
            </a:r>
            <a:r>
              <a:rPr lang="en-US" i="1" u="sng" dirty="0">
                <a:solidFill>
                  <a:srgbClr val="FF0000"/>
                </a:solidFill>
              </a:rPr>
              <a:t>YOU</a:t>
            </a:r>
            <a:r>
              <a:rPr lang="en-US" i="1" dirty="0">
                <a:solidFill>
                  <a:srgbClr val="FF0000"/>
                </a:solidFill>
              </a:rPr>
              <a:t> have understood the subject matter:</a:t>
            </a:r>
          </a:p>
          <a:p>
            <a:pPr marL="0" indent="0">
              <a:buNone/>
            </a:pPr>
            <a:r>
              <a:rPr lang="en-US" i="1" dirty="0">
                <a:solidFill>
                  <a:srgbClr val="FF0000"/>
                </a:solidFill>
              </a:rPr>
              <a:t>	</a:t>
            </a:r>
            <a:r>
              <a:rPr lang="en-US" i="1" dirty="0"/>
              <a:t>Implication: </a:t>
            </a:r>
            <a:r>
              <a:rPr lang="en-US" dirty="0"/>
              <a:t>this is why we need to orally exam you about your thesis, ensure that you can explain it, and that you understand it.... to the level of every sentence you wrote. That's the very learning goal of a thesis.</a:t>
            </a:r>
            <a:endParaRPr lang="en-US" i="1" dirty="0">
              <a:solidFill>
                <a:srgbClr val="FF0000"/>
              </a:solidFill>
            </a:endParaRPr>
          </a:p>
        </p:txBody>
      </p:sp>
      <p:pic>
        <p:nvPicPr>
          <p:cNvPr id="1030" name="Picture 6">
            <a:extLst>
              <a:ext uri="{FF2B5EF4-FFF2-40B4-BE49-F238E27FC236}">
                <a16:creationId xmlns:a16="http://schemas.microsoft.com/office/drawing/2014/main" id="{4CB5C1B8-0708-84F2-67F8-C93384B94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567147"/>
            <a:ext cx="2778436" cy="3434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435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0B8C23-009A-A0E0-EDD1-7FF28D140A32}"/>
              </a:ext>
            </a:extLst>
          </p:cNvPr>
          <p:cNvSpPr>
            <a:spLocks noGrp="1"/>
          </p:cNvSpPr>
          <p:nvPr>
            <p:ph idx="1"/>
          </p:nvPr>
        </p:nvSpPr>
        <p:spPr>
          <a:xfrm>
            <a:off x="228600" y="1462559"/>
            <a:ext cx="4232563" cy="4351338"/>
          </a:xfrm>
        </p:spPr>
        <p:txBody>
          <a:bodyPr>
            <a:normAutofit fontScale="55000" lnSpcReduction="20000"/>
          </a:bodyPr>
          <a:lstStyle/>
          <a:p>
            <a:r>
              <a:rPr lang="en-AT" dirty="0"/>
              <a:t>Large-Language models like GPT</a:t>
            </a:r>
            <a:r>
              <a:rPr lang="en-AT"/>
              <a:t>, </a:t>
            </a:r>
            <a:r>
              <a:rPr lang="en-US" dirty="0"/>
              <a:t>Claude, Gemine </a:t>
            </a:r>
            <a:r>
              <a:rPr lang="en-AT"/>
              <a:t>LLAMA</a:t>
            </a:r>
            <a:r>
              <a:rPr lang="en-AT" dirty="0"/>
              <a:t>, and friends</a:t>
            </a:r>
          </a:p>
          <a:p>
            <a:pPr lvl="1"/>
            <a:r>
              <a:rPr lang="en-GB" dirty="0"/>
              <a:t>a</a:t>
            </a:r>
            <a:r>
              <a:rPr lang="en-AT" dirty="0"/>
              <a:t>re like “pocket calculators”</a:t>
            </a:r>
          </a:p>
          <a:p>
            <a:pPr lvl="1"/>
            <a:r>
              <a:rPr lang="en-GB" dirty="0"/>
              <a:t>b</a:t>
            </a:r>
            <a:r>
              <a:rPr lang="en-AT" dirty="0"/>
              <a:t>ut make mistakes (hallucination)</a:t>
            </a:r>
          </a:p>
          <a:p>
            <a:r>
              <a:rPr lang="en-AT" dirty="0"/>
              <a:t>In general, we discourage their use for a thesis: you should learn how to write a good text/thesis yourself!</a:t>
            </a:r>
          </a:p>
          <a:p>
            <a:r>
              <a:rPr lang="en-AT" dirty="0"/>
              <a:t>Don’t take any output of an LLM into your thesis unreflected/unchecked</a:t>
            </a:r>
          </a:p>
          <a:p>
            <a:r>
              <a:rPr lang="en-AT" b="1" dirty="0"/>
              <a:t>If</a:t>
            </a:r>
            <a:r>
              <a:rPr lang="en-AT" dirty="0"/>
              <a:t> you use an LLM, keep/provide a </a:t>
            </a:r>
            <a:r>
              <a:rPr lang="en-AT" b="1" dirty="0"/>
              <a:t>transcript</a:t>
            </a:r>
            <a:r>
              <a:rPr lang="en-AT" dirty="0"/>
              <a:t> of your interactions!</a:t>
            </a:r>
          </a:p>
          <a:p>
            <a:r>
              <a:rPr lang="en-AT" b="1" dirty="0"/>
              <a:t>NEVER</a:t>
            </a:r>
            <a:r>
              <a:rPr lang="en-AT" dirty="0"/>
              <a:t> feed </a:t>
            </a:r>
            <a:r>
              <a:rPr lang="en-AT" i="1" dirty="0"/>
              <a:t>sensitive</a:t>
            </a:r>
            <a:r>
              <a:rPr lang="en-AT" dirty="0"/>
              <a:t>, </a:t>
            </a:r>
            <a:r>
              <a:rPr lang="en-AT" i="1" dirty="0"/>
              <a:t>personal, or copyrighted </a:t>
            </a:r>
            <a:r>
              <a:rPr lang="en-AT" dirty="0"/>
              <a:t>information into an LLM!</a:t>
            </a:r>
          </a:p>
          <a:p>
            <a:r>
              <a:rPr lang="en-AT" dirty="0"/>
              <a:t>Be </a:t>
            </a:r>
            <a:r>
              <a:rPr lang="en-AT" b="1" dirty="0"/>
              <a:t>ALWAYS</a:t>
            </a:r>
            <a:r>
              <a:rPr lang="en-AT" dirty="0"/>
              <a:t> able to explain anything you write yourself!</a:t>
            </a:r>
          </a:p>
          <a:p>
            <a:r>
              <a:rPr lang="en-AT" b="1" dirty="0"/>
              <a:t>Summarize your own contribution </a:t>
            </a:r>
            <a:r>
              <a:rPr lang="en-AT" dirty="0"/>
              <a:t>in your thesis, e.g. for a survey, how you structured the literature, which criteria you defined.</a:t>
            </a:r>
          </a:p>
          <a:p>
            <a:endParaRPr lang="en-AT" dirty="0"/>
          </a:p>
        </p:txBody>
      </p:sp>
      <p:sp>
        <p:nvSpPr>
          <p:cNvPr id="4" name="Slide Number Placeholder 3">
            <a:extLst>
              <a:ext uri="{FF2B5EF4-FFF2-40B4-BE49-F238E27FC236}">
                <a16:creationId xmlns:a16="http://schemas.microsoft.com/office/drawing/2014/main" id="{B0F3D87E-286B-C429-F5AB-BE3E18DF4A9D}"/>
              </a:ext>
            </a:extLst>
          </p:cNvPr>
          <p:cNvSpPr>
            <a:spLocks noGrp="1"/>
          </p:cNvSpPr>
          <p:nvPr>
            <p:ph type="sldNum" sz="quarter" idx="12"/>
          </p:nvPr>
        </p:nvSpPr>
        <p:spPr/>
        <p:txBody>
          <a:bodyPr/>
          <a:lstStyle/>
          <a:p>
            <a:fld id="{76BA2325-3A63-CE45-BDAA-2D78A9866449}" type="slidenum">
              <a:rPr lang="en-US" smtClean="0"/>
              <a:t>31</a:t>
            </a:fld>
            <a:endParaRPr lang="en-US"/>
          </a:p>
        </p:txBody>
      </p:sp>
      <p:sp>
        <p:nvSpPr>
          <p:cNvPr id="5" name="Title 1">
            <a:extLst>
              <a:ext uri="{FF2B5EF4-FFF2-40B4-BE49-F238E27FC236}">
                <a16:creationId xmlns:a16="http://schemas.microsoft.com/office/drawing/2014/main" id="{7192275A-0CF2-0A3F-9C9F-F92EBD582435}"/>
              </a:ext>
            </a:extLst>
          </p:cNvPr>
          <p:cNvSpPr>
            <a:spLocks noGrp="1"/>
          </p:cNvSpPr>
          <p:nvPr>
            <p:ph type="title"/>
          </p:nvPr>
        </p:nvSpPr>
        <p:spPr/>
        <p:txBody>
          <a:bodyPr/>
          <a:lstStyle/>
          <a:p>
            <a:r>
              <a:rPr lang="en-AT" dirty="0"/>
              <a:t>A word on plagiarism(?)… LLMS</a:t>
            </a:r>
          </a:p>
        </p:txBody>
      </p:sp>
      <p:pic>
        <p:nvPicPr>
          <p:cNvPr id="6" name="Picture 5">
            <a:extLst>
              <a:ext uri="{FF2B5EF4-FFF2-40B4-BE49-F238E27FC236}">
                <a16:creationId xmlns:a16="http://schemas.microsoft.com/office/drawing/2014/main" id="{11A67094-618F-60A4-3891-21432056487D}"/>
              </a:ext>
            </a:extLst>
          </p:cNvPr>
          <p:cNvPicPr>
            <a:picLocks noChangeAspect="1"/>
          </p:cNvPicPr>
          <p:nvPr/>
        </p:nvPicPr>
        <p:blipFill rotWithShape="1">
          <a:blip r:embed="rId2"/>
          <a:srcRect l="5080"/>
          <a:stretch/>
        </p:blipFill>
        <p:spPr>
          <a:xfrm>
            <a:off x="4696690" y="2834159"/>
            <a:ext cx="7377545" cy="2796807"/>
          </a:xfrm>
          <a:prstGeom prst="rect">
            <a:avLst/>
          </a:prstGeom>
          <a:ln>
            <a:solidFill>
              <a:schemeClr val="accent1"/>
            </a:solidFill>
          </a:ln>
        </p:spPr>
      </p:pic>
      <p:sp>
        <p:nvSpPr>
          <p:cNvPr id="7" name="Rounded Rectangular Callout 6">
            <a:extLst>
              <a:ext uri="{FF2B5EF4-FFF2-40B4-BE49-F238E27FC236}">
                <a16:creationId xmlns:a16="http://schemas.microsoft.com/office/drawing/2014/main" id="{2ACC594E-F832-3C3D-7208-96BAC03B1946}"/>
              </a:ext>
            </a:extLst>
          </p:cNvPr>
          <p:cNvSpPr/>
          <p:nvPr/>
        </p:nvSpPr>
        <p:spPr>
          <a:xfrm>
            <a:off x="4973780" y="2263672"/>
            <a:ext cx="6151419" cy="304800"/>
          </a:xfrm>
          <a:prstGeom prst="wedgeRoundRectCallout">
            <a:avLst>
              <a:gd name="adj1" fmla="val -42437"/>
              <a:gd name="adj2" fmla="val 14800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i="1" dirty="0"/>
              <a:t>Sample guidline from a syllabus… apply analogously! ;-)</a:t>
            </a:r>
          </a:p>
        </p:txBody>
      </p:sp>
    </p:spTree>
    <p:extLst>
      <p:ext uri="{BB962C8B-B14F-4D97-AF65-F5344CB8AC3E}">
        <p14:creationId xmlns:p14="http://schemas.microsoft.com/office/powerpoint/2010/main" val="830073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30FF-291A-C140-81E8-5A6FA41738DB}"/>
              </a:ext>
            </a:extLst>
          </p:cNvPr>
          <p:cNvSpPr>
            <a:spLocks noGrp="1"/>
          </p:cNvSpPr>
          <p:nvPr>
            <p:ph type="title"/>
          </p:nvPr>
        </p:nvSpPr>
        <p:spPr/>
        <p:txBody>
          <a:bodyPr/>
          <a:lstStyle/>
          <a:p>
            <a:r>
              <a:rPr lang="en-AT" dirty="0"/>
              <a:t>Any additional questions?</a:t>
            </a:r>
          </a:p>
        </p:txBody>
      </p:sp>
      <p:sp>
        <p:nvSpPr>
          <p:cNvPr id="3" name="Content Placeholder 2">
            <a:extLst>
              <a:ext uri="{FF2B5EF4-FFF2-40B4-BE49-F238E27FC236}">
                <a16:creationId xmlns:a16="http://schemas.microsoft.com/office/drawing/2014/main" id="{31752AB3-96FF-0741-8E5F-B6B906797B97}"/>
              </a:ext>
            </a:extLst>
          </p:cNvPr>
          <p:cNvSpPr>
            <a:spLocks noGrp="1"/>
          </p:cNvSpPr>
          <p:nvPr>
            <p:ph idx="1"/>
          </p:nvPr>
        </p:nvSpPr>
        <p:spPr/>
        <p:txBody>
          <a:bodyPr/>
          <a:lstStyle/>
          <a:p>
            <a:pPr marL="0" indent="0">
              <a:buNone/>
            </a:pPr>
            <a:r>
              <a:rPr lang="en-AT" dirty="0"/>
              <a:t>In this order:</a:t>
            </a:r>
          </a:p>
          <a:p>
            <a:r>
              <a:rPr lang="en-AT" dirty="0"/>
              <a:t>contact your supervisor!</a:t>
            </a:r>
          </a:p>
          <a:p>
            <a:pPr lvl="1"/>
            <a:r>
              <a:rPr lang="en-AT" dirty="0"/>
              <a:t>write a friendly reminder if you don’t get an answer within 2-3 days</a:t>
            </a:r>
          </a:p>
          <a:p>
            <a:r>
              <a:rPr lang="en-AT" dirty="0"/>
              <a:t>backup (sometimes emails may get lost, just too many </a:t>
            </a:r>
            <a:r>
              <a:rPr lang="en-AT" dirty="0">
                <a:sym typeface="Wingdings" pitchFamily="2" charset="2"/>
              </a:rPr>
              <a:t>):</a:t>
            </a:r>
          </a:p>
          <a:p>
            <a:pPr lvl="1"/>
            <a:r>
              <a:rPr lang="en-AT" dirty="0"/>
              <a:t>contact </a:t>
            </a:r>
            <a:r>
              <a:rPr lang="en-GB" dirty="0">
                <a:hlinkClick r:id="rId2"/>
              </a:rPr>
              <a:t>backoffice@ai.wu.ac.at</a:t>
            </a:r>
            <a:r>
              <a:rPr lang="en-GB" dirty="0"/>
              <a:t> </a:t>
            </a:r>
            <a:endParaRPr lang="en-AT" dirty="0"/>
          </a:p>
        </p:txBody>
      </p:sp>
      <p:sp>
        <p:nvSpPr>
          <p:cNvPr id="4" name="Slide Number Placeholder 3">
            <a:extLst>
              <a:ext uri="{FF2B5EF4-FFF2-40B4-BE49-F238E27FC236}">
                <a16:creationId xmlns:a16="http://schemas.microsoft.com/office/drawing/2014/main" id="{48596000-060C-4C43-AB8E-5C97CC798455}"/>
              </a:ext>
            </a:extLst>
          </p:cNvPr>
          <p:cNvSpPr>
            <a:spLocks noGrp="1"/>
          </p:cNvSpPr>
          <p:nvPr>
            <p:ph type="sldNum" sz="quarter" idx="12"/>
          </p:nvPr>
        </p:nvSpPr>
        <p:spPr/>
        <p:txBody>
          <a:bodyPr/>
          <a:lstStyle/>
          <a:p>
            <a:fld id="{76BA2325-3A63-CE45-BDAA-2D78A9866449}" type="slidenum">
              <a:rPr lang="en-US" smtClean="0"/>
              <a:t>32</a:t>
            </a:fld>
            <a:endParaRPr lang="en-US"/>
          </a:p>
        </p:txBody>
      </p:sp>
    </p:spTree>
    <p:extLst>
      <p:ext uri="{BB962C8B-B14F-4D97-AF65-F5344CB8AC3E}">
        <p14:creationId xmlns:p14="http://schemas.microsoft.com/office/powerpoint/2010/main" val="63888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E588-2BAD-7547-BC7B-82D625245A49}"/>
              </a:ext>
            </a:extLst>
          </p:cNvPr>
          <p:cNvSpPr>
            <a:spLocks noGrp="1"/>
          </p:cNvSpPr>
          <p:nvPr>
            <p:ph type="title"/>
          </p:nvPr>
        </p:nvSpPr>
        <p:spPr/>
        <p:txBody>
          <a:bodyPr/>
          <a:lstStyle/>
          <a:p>
            <a:r>
              <a:rPr lang="en-US" dirty="0"/>
              <a:t>"Phases" of doing a thesis:</a:t>
            </a:r>
          </a:p>
        </p:txBody>
      </p:sp>
      <p:sp>
        <p:nvSpPr>
          <p:cNvPr id="3" name="Content Placeholder 2">
            <a:extLst>
              <a:ext uri="{FF2B5EF4-FFF2-40B4-BE49-F238E27FC236}">
                <a16:creationId xmlns:a16="http://schemas.microsoft.com/office/drawing/2014/main" id="{27343958-C6F0-7D42-B63A-743C055C29B8}"/>
              </a:ext>
            </a:extLst>
          </p:cNvPr>
          <p:cNvSpPr>
            <a:spLocks noGrp="1"/>
          </p:cNvSpPr>
          <p:nvPr>
            <p:ph idx="1"/>
          </p:nvPr>
        </p:nvSpPr>
        <p:spPr>
          <a:xfrm>
            <a:off x="838200" y="1270453"/>
            <a:ext cx="10515600" cy="5222421"/>
          </a:xfrm>
        </p:spPr>
        <p:txBody>
          <a:bodyPr>
            <a:normAutofit fontScale="85000" lnSpcReduction="20000"/>
          </a:bodyPr>
          <a:lstStyle/>
          <a:p>
            <a:pPr marL="914400" lvl="2" indent="0">
              <a:buNone/>
            </a:pPr>
            <a:endParaRPr lang="en-US" dirty="0">
              <a:sym typeface="Wingdings" pitchFamily="2" charset="2"/>
            </a:endParaRPr>
          </a:p>
          <a:p>
            <a:r>
              <a:rPr lang="en-US" dirty="0"/>
              <a:t>The second point of the last slide cannot be stressed enough…</a:t>
            </a:r>
          </a:p>
          <a:p>
            <a:pPr lvl="1"/>
            <a:r>
              <a:rPr lang="en-US" dirty="0"/>
              <a:t>… </a:t>
            </a:r>
            <a:r>
              <a:rPr lang="en-US" b="1" dirty="0"/>
              <a:t>write-up</a:t>
            </a:r>
            <a:r>
              <a:rPr lang="en-US" dirty="0"/>
              <a:t> of your thesis should be considered a separate task/phase of your thesis project! </a:t>
            </a:r>
          </a:p>
          <a:p>
            <a:pPr lvl="2"/>
            <a:r>
              <a:rPr lang="en-US" dirty="0"/>
              <a:t>it takes considerable time</a:t>
            </a:r>
          </a:p>
          <a:p>
            <a:pPr lvl="2"/>
            <a:r>
              <a:rPr lang="en-US" dirty="0"/>
              <a:t>"mingling" this with the data/literature collection phase, i.e. collecting information and writing the thesis in one go is a common "recipe for failure"</a:t>
            </a:r>
          </a:p>
          <a:p>
            <a:r>
              <a:rPr lang="en-US" dirty="0"/>
              <a:t>Consider your thesis a </a:t>
            </a:r>
            <a:r>
              <a:rPr lang="en-US" b="1" dirty="0"/>
              <a:t>project </a:t>
            </a:r>
            <a:r>
              <a:rPr lang="en-US" dirty="0"/>
              <a:t>and plan it like a project!</a:t>
            </a:r>
          </a:p>
          <a:p>
            <a:pPr lvl="2"/>
            <a:r>
              <a:rPr lang="en-US" dirty="0"/>
              <a:t>Example phases of a thesis project:</a:t>
            </a:r>
          </a:p>
          <a:p>
            <a:pPr marL="1714500" lvl="3" indent="-342900">
              <a:buFont typeface="+mj-lt"/>
              <a:buAutoNum type="arabicPeriod"/>
            </a:pPr>
            <a:r>
              <a:rPr lang="en-US" b="1" dirty="0"/>
              <a:t>research/literature collection phase </a:t>
            </a:r>
            <a:r>
              <a:rPr lang="en-US" dirty="0"/>
              <a:t>- understand the problem</a:t>
            </a:r>
          </a:p>
          <a:p>
            <a:pPr marL="1714500" lvl="3" indent="-342900">
              <a:buFont typeface="+mj-lt"/>
              <a:buAutoNum type="arabicPeriod"/>
            </a:pPr>
            <a:r>
              <a:rPr lang="en-US" dirty="0"/>
              <a:t>Think of your </a:t>
            </a:r>
            <a:r>
              <a:rPr lang="en-US" b="1" dirty="0"/>
              <a:t>contribution – what should be the (ideal) outcome?</a:t>
            </a:r>
          </a:p>
          <a:p>
            <a:pPr marL="1714500" lvl="3" indent="-342900">
              <a:buFont typeface="+mj-lt"/>
              <a:buAutoNum type="arabicPeriod"/>
            </a:pPr>
            <a:r>
              <a:rPr lang="en-US" b="1" dirty="0"/>
              <a:t>methodological familiarization phase</a:t>
            </a:r>
            <a:r>
              <a:rPr lang="en-US" dirty="0"/>
              <a:t>: practice, familiarize yourself with needed technology (document what you learn here, this will be valuable for a "preliminaries section" in your thesis)</a:t>
            </a:r>
          </a:p>
          <a:p>
            <a:pPr marL="1714500" lvl="3" indent="-342900">
              <a:buFont typeface="+mj-lt"/>
              <a:buAutoNum type="arabicPeriod"/>
            </a:pPr>
            <a:r>
              <a:rPr lang="en-US" b="1" dirty="0"/>
              <a:t>design of your approach</a:t>
            </a:r>
          </a:p>
          <a:p>
            <a:pPr marL="1714500" lvl="3" indent="-342900">
              <a:buFont typeface="+mj-lt"/>
              <a:buAutoNum type="arabicPeriod"/>
            </a:pPr>
            <a:r>
              <a:rPr lang="en-US" b="1" dirty="0"/>
              <a:t>implementation phase</a:t>
            </a:r>
          </a:p>
          <a:p>
            <a:pPr marL="1714500" lvl="3" indent="-342900">
              <a:buFont typeface="+mj-lt"/>
              <a:buAutoNum type="arabicPeriod"/>
            </a:pPr>
            <a:r>
              <a:rPr lang="en-US" b="1" dirty="0"/>
              <a:t>evaluation phase </a:t>
            </a:r>
            <a:r>
              <a:rPr lang="en-US" dirty="0"/>
              <a:t>(again, this may need a design phase for the evaluation, deciding on data to be used, how you want to analyze this data)</a:t>
            </a:r>
          </a:p>
          <a:p>
            <a:pPr marL="1714500" lvl="3" indent="-342900">
              <a:buFont typeface="+mj-lt"/>
              <a:buAutoNum type="arabicPeriod"/>
            </a:pPr>
            <a:r>
              <a:rPr lang="en-US" b="1" dirty="0"/>
              <a:t>write-up phase</a:t>
            </a:r>
          </a:p>
          <a:p>
            <a:pPr lvl="4"/>
            <a:r>
              <a:rPr lang="en-US" dirty="0"/>
              <a:t>start from an empty document</a:t>
            </a:r>
          </a:p>
          <a:p>
            <a:pPr lvl="4"/>
            <a:r>
              <a:rPr lang="en-US" dirty="0"/>
              <a:t>continue with a coherent structure</a:t>
            </a:r>
          </a:p>
          <a:p>
            <a:pPr lvl="4"/>
            <a:r>
              <a:rPr lang="en-US" dirty="0"/>
              <a:t>write each section from scratch, drawing from the documentation and texts you produced in the earlier phases</a:t>
            </a:r>
          </a:p>
          <a:p>
            <a:pPr lvl="4"/>
            <a:r>
              <a:rPr lang="en-US" dirty="0"/>
              <a:t>write the conclusions last, think about limitations and things you had to leave open in your work</a:t>
            </a:r>
          </a:p>
          <a:p>
            <a:endParaRPr lang="en-US" dirty="0"/>
          </a:p>
        </p:txBody>
      </p:sp>
      <p:sp>
        <p:nvSpPr>
          <p:cNvPr id="5" name="Slide Number Placeholder 4">
            <a:extLst>
              <a:ext uri="{FF2B5EF4-FFF2-40B4-BE49-F238E27FC236}">
                <a16:creationId xmlns:a16="http://schemas.microsoft.com/office/drawing/2014/main" id="{D5D60F5F-F722-4143-B329-136B003622AF}"/>
              </a:ext>
            </a:extLst>
          </p:cNvPr>
          <p:cNvSpPr>
            <a:spLocks noGrp="1"/>
          </p:cNvSpPr>
          <p:nvPr>
            <p:ph type="sldNum" sz="quarter" idx="12"/>
          </p:nvPr>
        </p:nvSpPr>
        <p:spPr/>
        <p:txBody>
          <a:bodyPr/>
          <a:lstStyle/>
          <a:p>
            <a:fld id="{76BA2325-3A63-CE45-BDAA-2D78A9866449}" type="slidenum">
              <a:rPr lang="en-US" smtClean="0"/>
              <a:t>4</a:t>
            </a:fld>
            <a:endParaRPr lang="en-US"/>
          </a:p>
        </p:txBody>
      </p:sp>
    </p:spTree>
    <p:extLst>
      <p:ext uri="{BB962C8B-B14F-4D97-AF65-F5344CB8AC3E}">
        <p14:creationId xmlns:p14="http://schemas.microsoft.com/office/powerpoint/2010/main" val="426914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6989-3381-4189-5A13-3D8534B1E304}"/>
              </a:ext>
            </a:extLst>
          </p:cNvPr>
          <p:cNvSpPr>
            <a:spLocks noGrp="1"/>
          </p:cNvSpPr>
          <p:nvPr>
            <p:ph type="title"/>
          </p:nvPr>
        </p:nvSpPr>
        <p:spPr/>
        <p:txBody>
          <a:bodyPr/>
          <a:lstStyle/>
          <a:p>
            <a:r>
              <a:rPr lang="en-AT" dirty="0"/>
              <a:t>What is your own </a:t>
            </a:r>
            <a:r>
              <a:rPr lang="en-AT" b="1" i="1" dirty="0"/>
              <a:t>contribution?</a:t>
            </a:r>
            <a:endParaRPr lang="en-AT" dirty="0"/>
          </a:p>
        </p:txBody>
      </p:sp>
      <p:sp>
        <p:nvSpPr>
          <p:cNvPr id="3" name="Content Placeholder 2">
            <a:extLst>
              <a:ext uri="{FF2B5EF4-FFF2-40B4-BE49-F238E27FC236}">
                <a16:creationId xmlns:a16="http://schemas.microsoft.com/office/drawing/2014/main" id="{E6FA6A3F-E09B-1189-88C6-CA0EDC007D1D}"/>
              </a:ext>
            </a:extLst>
          </p:cNvPr>
          <p:cNvSpPr>
            <a:spLocks noGrp="1"/>
          </p:cNvSpPr>
          <p:nvPr>
            <p:ph idx="1"/>
          </p:nvPr>
        </p:nvSpPr>
        <p:spPr>
          <a:xfrm>
            <a:off x="838199" y="1825625"/>
            <a:ext cx="10922391" cy="4351338"/>
          </a:xfrm>
        </p:spPr>
        <p:txBody>
          <a:bodyPr>
            <a:normAutofit lnSpcReduction="10000"/>
          </a:bodyPr>
          <a:lstStyle/>
          <a:p>
            <a:r>
              <a:rPr lang="en-AT" dirty="0"/>
              <a:t>We expect an </a:t>
            </a:r>
            <a:r>
              <a:rPr lang="en-AT" b="1" dirty="0"/>
              <a:t>own contribution</a:t>
            </a:r>
            <a:r>
              <a:rPr lang="en-AT" dirty="0"/>
              <a:t>, in terms of e.g.</a:t>
            </a:r>
          </a:p>
          <a:p>
            <a:pPr lvl="1"/>
            <a:r>
              <a:rPr lang="en-GB" b="1" dirty="0"/>
              <a:t>S</a:t>
            </a:r>
            <a:r>
              <a:rPr lang="en-AT" b="1" dirty="0"/>
              <a:t>ystematically structuring </a:t>
            </a:r>
            <a:r>
              <a:rPr lang="en-AT" dirty="0"/>
              <a:t>and comparing existing solutions on a problem:</a:t>
            </a:r>
          </a:p>
          <a:p>
            <a:pPr lvl="2"/>
            <a:r>
              <a:rPr lang="en-GB" i="1" dirty="0"/>
              <a:t>i</a:t>
            </a:r>
            <a:r>
              <a:rPr lang="en-AT" i="1" dirty="0"/>
              <a:t>mplement your own approach/artifact “</a:t>
            </a:r>
            <a:r>
              <a:rPr lang="en-AT" b="1" i="1" dirty="0"/>
              <a:t>design science</a:t>
            </a:r>
            <a:r>
              <a:rPr lang="en-AT" i="1" dirty="0"/>
              <a:t>”– and think about how to evaluate it</a:t>
            </a:r>
          </a:p>
          <a:p>
            <a:pPr lvl="2"/>
            <a:r>
              <a:rPr lang="en-GB" b="1" i="1" dirty="0"/>
              <a:t>r</a:t>
            </a:r>
            <a:r>
              <a:rPr lang="en-AT" b="1" i="1" dirty="0"/>
              <a:t>eprocucability study </a:t>
            </a:r>
            <a:r>
              <a:rPr lang="en-AT" dirty="0"/>
              <a:t>(re-apply/re-implement/extend existing approches and compare your results to published ones</a:t>
            </a:r>
          </a:p>
          <a:p>
            <a:pPr lvl="2"/>
            <a:r>
              <a:rPr lang="en-AT" dirty="0"/>
              <a:t>define/appply criteria, systematically “slot” your research results into these criteria  - </a:t>
            </a:r>
            <a:r>
              <a:rPr lang="en-AT" b="1" i="1" dirty="0"/>
              <a:t>qualitative comparison</a:t>
            </a:r>
          </a:p>
          <a:p>
            <a:pPr lvl="2"/>
            <a:r>
              <a:rPr lang="en-GB" i="1" dirty="0"/>
              <a:t>c</a:t>
            </a:r>
            <a:r>
              <a:rPr lang="en-AT" i="1" dirty="0"/>
              <a:t>ollect opinions of others (study/survey/interview-based)</a:t>
            </a:r>
          </a:p>
          <a:p>
            <a:pPr lvl="2"/>
            <a:r>
              <a:rPr lang="en-AT" i="1" dirty="0"/>
              <a:t>…</a:t>
            </a:r>
          </a:p>
          <a:p>
            <a:pPr lvl="2"/>
            <a:endParaRPr lang="en-AT" i="1" dirty="0"/>
          </a:p>
          <a:p>
            <a:pPr lvl="2"/>
            <a:r>
              <a:rPr lang="en-AT" i="1" dirty="0"/>
              <a:t>i.e. it is not enough to summarize existing work sequentially “in your own words”.</a:t>
            </a:r>
          </a:p>
          <a:p>
            <a:pPr marL="914400" lvl="2" indent="0">
              <a:buNone/>
            </a:pPr>
            <a:endParaRPr lang="en-AT" i="1" dirty="0">
              <a:sym typeface="Wingdings" pitchFamily="2" charset="2"/>
            </a:endParaRPr>
          </a:p>
          <a:p>
            <a:pPr marL="914400" lvl="2" indent="0">
              <a:buNone/>
            </a:pPr>
            <a:r>
              <a:rPr lang="en-AT" i="1" dirty="0">
                <a:sym typeface="Wingdings" pitchFamily="2" charset="2"/>
              </a:rPr>
              <a:t> The choice of contribution will determine your methodology! </a:t>
            </a:r>
            <a:r>
              <a:rPr lang="en-GB" i="1" dirty="0">
                <a:sym typeface="Wingdings" pitchFamily="2" charset="2"/>
              </a:rPr>
              <a:t>N</a:t>
            </a:r>
            <a:r>
              <a:rPr lang="en-AT" i="1" dirty="0">
                <a:sym typeface="Wingdings" pitchFamily="2" charset="2"/>
              </a:rPr>
              <a:t>ot the other way around ;-)</a:t>
            </a:r>
            <a:endParaRPr lang="en-AT" i="1" dirty="0"/>
          </a:p>
          <a:p>
            <a:pPr lvl="2"/>
            <a:endParaRPr lang="en-AT" i="1" dirty="0"/>
          </a:p>
          <a:p>
            <a:pPr lvl="2"/>
            <a:endParaRPr lang="en-AT" i="1" dirty="0"/>
          </a:p>
          <a:p>
            <a:pPr lvl="1"/>
            <a:endParaRPr lang="en-AT" dirty="0"/>
          </a:p>
        </p:txBody>
      </p:sp>
      <p:sp>
        <p:nvSpPr>
          <p:cNvPr id="4" name="Slide Number Placeholder 3">
            <a:extLst>
              <a:ext uri="{FF2B5EF4-FFF2-40B4-BE49-F238E27FC236}">
                <a16:creationId xmlns:a16="http://schemas.microsoft.com/office/drawing/2014/main" id="{9885D48D-B606-155A-6143-4EBC31C3D25F}"/>
              </a:ext>
            </a:extLst>
          </p:cNvPr>
          <p:cNvSpPr>
            <a:spLocks noGrp="1"/>
          </p:cNvSpPr>
          <p:nvPr>
            <p:ph type="sldNum" sz="quarter" idx="12"/>
          </p:nvPr>
        </p:nvSpPr>
        <p:spPr/>
        <p:txBody>
          <a:bodyPr/>
          <a:lstStyle/>
          <a:p>
            <a:fld id="{76BA2325-3A63-CE45-BDAA-2D78A9866449}" type="slidenum">
              <a:rPr lang="en-US" smtClean="0"/>
              <a:t>5</a:t>
            </a:fld>
            <a:endParaRPr lang="en-US"/>
          </a:p>
        </p:txBody>
      </p:sp>
    </p:spTree>
    <p:extLst>
      <p:ext uri="{BB962C8B-B14F-4D97-AF65-F5344CB8AC3E}">
        <p14:creationId xmlns:p14="http://schemas.microsoft.com/office/powerpoint/2010/main" val="391635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BCD9B-9DCE-A14D-A123-41E9DB98D630}"/>
              </a:ext>
            </a:extLst>
          </p:cNvPr>
          <p:cNvSpPr>
            <a:spLocks noGrp="1"/>
          </p:cNvSpPr>
          <p:nvPr>
            <p:ph type="title"/>
          </p:nvPr>
        </p:nvSpPr>
        <p:spPr/>
        <p:txBody>
          <a:bodyPr/>
          <a:lstStyle/>
          <a:p>
            <a:r>
              <a:rPr lang="en-US" dirty="0"/>
              <a:t>The importance of </a:t>
            </a:r>
            <a:r>
              <a:rPr lang="en-US" b="1" dirty="0"/>
              <a:t>reading</a:t>
            </a:r>
            <a:r>
              <a:rPr lang="en-US" dirty="0"/>
              <a:t>:</a:t>
            </a:r>
          </a:p>
        </p:txBody>
      </p:sp>
      <p:sp>
        <p:nvSpPr>
          <p:cNvPr id="3" name="Content Placeholder 2">
            <a:extLst>
              <a:ext uri="{FF2B5EF4-FFF2-40B4-BE49-F238E27FC236}">
                <a16:creationId xmlns:a16="http://schemas.microsoft.com/office/drawing/2014/main" id="{977F0B8D-20C7-964E-BD94-F26C54CA5ED3}"/>
              </a:ext>
            </a:extLst>
          </p:cNvPr>
          <p:cNvSpPr>
            <a:spLocks noGrp="1"/>
          </p:cNvSpPr>
          <p:nvPr>
            <p:ph idx="1"/>
          </p:nvPr>
        </p:nvSpPr>
        <p:spPr/>
        <p:txBody>
          <a:bodyPr>
            <a:normAutofit fontScale="70000" lnSpcReduction="20000"/>
          </a:bodyPr>
          <a:lstStyle/>
          <a:p>
            <a:r>
              <a:rPr lang="en-US" dirty="0"/>
              <a:t>Start reading now…</a:t>
            </a:r>
          </a:p>
          <a:p>
            <a:pPr lvl="1"/>
            <a:r>
              <a:rPr lang="en-US" dirty="0">
                <a:sym typeface="Wingdings" pitchFamily="2" charset="2"/>
              </a:rPr>
              <a:t>Read a lot of scientific articles</a:t>
            </a:r>
          </a:p>
          <a:p>
            <a:pPr lvl="1"/>
            <a:r>
              <a:rPr lang="en-US" dirty="0">
                <a:sym typeface="Wingdings" pitchFamily="2" charset="2"/>
              </a:rPr>
              <a:t>Look at other theses and how they are structured</a:t>
            </a:r>
            <a:endParaRPr lang="en-US" dirty="0"/>
          </a:p>
          <a:p>
            <a:r>
              <a:rPr lang="en-US" dirty="0"/>
              <a:t>Reading will help you </a:t>
            </a:r>
          </a:p>
          <a:p>
            <a:pPr lvl="1"/>
            <a:r>
              <a:rPr lang="en-US" dirty="0"/>
              <a:t>Understanding how scientific work is best structured and presented </a:t>
            </a:r>
            <a:r>
              <a:rPr lang="en-US" dirty="0">
                <a:sym typeface="Wingdings" pitchFamily="2" charset="2"/>
              </a:rPr>
              <a:t> follow the examples, but find your own "mix".</a:t>
            </a:r>
          </a:p>
          <a:p>
            <a:pPr lvl="1"/>
            <a:r>
              <a:rPr lang="en-US" dirty="0">
                <a:sym typeface="Wingdings" pitchFamily="2" charset="2"/>
              </a:rPr>
              <a:t>Read articles several times or iteratively</a:t>
            </a:r>
          </a:p>
          <a:p>
            <a:pPr lvl="2"/>
            <a:r>
              <a:rPr lang="en-US" dirty="0">
                <a:sym typeface="Wingdings" pitchFamily="2" charset="2"/>
              </a:rPr>
              <a:t>1</a:t>
            </a:r>
            <a:r>
              <a:rPr lang="en-US" baseline="30000" dirty="0">
                <a:sym typeface="Wingdings" pitchFamily="2" charset="2"/>
              </a:rPr>
              <a:t>st</a:t>
            </a:r>
            <a:r>
              <a:rPr lang="en-US" dirty="0">
                <a:sym typeface="Wingdings" pitchFamily="2" charset="2"/>
              </a:rPr>
              <a:t> time "skim"</a:t>
            </a:r>
          </a:p>
          <a:p>
            <a:pPr lvl="3"/>
            <a:r>
              <a:rPr lang="en-US" dirty="0">
                <a:sym typeface="Wingdings" pitchFamily="2" charset="2"/>
              </a:rPr>
              <a:t>Start with getting the ideas, collecting articles, </a:t>
            </a:r>
          </a:p>
          <a:p>
            <a:pPr lvl="3"/>
            <a:r>
              <a:rPr lang="en-US" dirty="0">
                <a:sym typeface="Wingdings" pitchFamily="2" charset="2"/>
              </a:rPr>
              <a:t>define which articles are in scope and which ones are "future work"</a:t>
            </a:r>
          </a:p>
          <a:p>
            <a:pPr lvl="3"/>
            <a:r>
              <a:rPr lang="en-US" dirty="0">
                <a:sym typeface="Wingdings" pitchFamily="2" charset="2"/>
              </a:rPr>
              <a:t>which ones are relevant, which ones are not</a:t>
            </a:r>
          </a:p>
          <a:p>
            <a:pPr lvl="2"/>
            <a:r>
              <a:rPr lang="en-US" dirty="0">
                <a:sym typeface="Wingdings" pitchFamily="2" charset="2"/>
              </a:rPr>
              <a:t>Read the in-scope articles in more detail</a:t>
            </a:r>
          </a:p>
          <a:p>
            <a:pPr lvl="2"/>
            <a:r>
              <a:rPr lang="en-US" dirty="0">
                <a:sym typeface="Wingdings" pitchFamily="2" charset="2"/>
              </a:rPr>
              <a:t>Be ready to read more along the way</a:t>
            </a:r>
          </a:p>
          <a:p>
            <a:pPr lvl="2"/>
            <a:r>
              <a:rPr lang="en-US" dirty="0">
                <a:sym typeface="Wingdings" pitchFamily="2" charset="2"/>
              </a:rPr>
              <a:t>Decide where you stop collecting more literature</a:t>
            </a:r>
          </a:p>
          <a:p>
            <a:r>
              <a:rPr lang="en-US" dirty="0">
                <a:sym typeface="Wingdings" pitchFamily="2" charset="2"/>
              </a:rPr>
              <a:t>I.e. reading and summarizing papers helps you to </a:t>
            </a:r>
          </a:p>
          <a:p>
            <a:pPr lvl="1"/>
            <a:r>
              <a:rPr lang="en-US" dirty="0">
                <a:sym typeface="Wingdings" pitchFamily="2" charset="2"/>
              </a:rPr>
              <a:t>scope &amp; understand</a:t>
            </a:r>
          </a:p>
          <a:p>
            <a:pPr marL="457200" lvl="1" indent="0">
              <a:buNone/>
            </a:pPr>
            <a:r>
              <a:rPr lang="en-US" dirty="0">
                <a:sym typeface="Wingdings" pitchFamily="2" charset="2"/>
              </a:rPr>
              <a:t>the relevant literature</a:t>
            </a:r>
          </a:p>
          <a:p>
            <a:pPr lvl="1"/>
            <a:endParaRPr lang="en-US" dirty="0">
              <a:sym typeface="Wingdings" pitchFamily="2" charset="2"/>
            </a:endParaRPr>
          </a:p>
          <a:p>
            <a:endParaRPr lang="en-US" dirty="0"/>
          </a:p>
        </p:txBody>
      </p:sp>
      <p:sp>
        <p:nvSpPr>
          <p:cNvPr id="4" name="TextBox 3">
            <a:extLst>
              <a:ext uri="{FF2B5EF4-FFF2-40B4-BE49-F238E27FC236}">
                <a16:creationId xmlns:a16="http://schemas.microsoft.com/office/drawing/2014/main" id="{2EA687A3-BE0B-CA43-AB4F-104B9741297E}"/>
              </a:ext>
            </a:extLst>
          </p:cNvPr>
          <p:cNvSpPr txBox="1"/>
          <p:nvPr/>
        </p:nvSpPr>
        <p:spPr>
          <a:xfrm>
            <a:off x="7391400" y="3722914"/>
            <a:ext cx="4158343" cy="1200329"/>
          </a:xfrm>
          <a:prstGeom prst="rect">
            <a:avLst/>
          </a:prstGeom>
          <a:noFill/>
        </p:spPr>
        <p:txBody>
          <a:bodyPr wrap="square" rtlCol="0">
            <a:spAutoFit/>
          </a:bodyPr>
          <a:lstStyle/>
          <a:p>
            <a:r>
              <a:rPr lang="en-US" dirty="0"/>
              <a:t>Tools you can use:</a:t>
            </a:r>
          </a:p>
          <a:p>
            <a:pPr marL="285750" indent="-285750">
              <a:buFont typeface="Arial" panose="020B0604020202020204" pitchFamily="34" charset="0"/>
              <a:buChar char="•"/>
            </a:pPr>
            <a:r>
              <a:rPr lang="en-US" dirty="0"/>
              <a:t>make a </a:t>
            </a:r>
            <a:r>
              <a:rPr lang="en-US" dirty="0" err="1"/>
              <a:t>mindmap</a:t>
            </a:r>
            <a:endParaRPr lang="en-US" dirty="0"/>
          </a:p>
          <a:p>
            <a:pPr marL="285750" indent="-285750">
              <a:buFont typeface="Arial" panose="020B0604020202020204" pitchFamily="34" charset="0"/>
              <a:buChar char="•"/>
            </a:pPr>
            <a:r>
              <a:rPr lang="en-US" dirty="0"/>
              <a:t>categorize papers (post-its, labels, keywords)</a:t>
            </a:r>
          </a:p>
        </p:txBody>
      </p:sp>
      <p:sp>
        <p:nvSpPr>
          <p:cNvPr id="5" name="Slide Number Placeholder 4">
            <a:extLst>
              <a:ext uri="{FF2B5EF4-FFF2-40B4-BE49-F238E27FC236}">
                <a16:creationId xmlns:a16="http://schemas.microsoft.com/office/drawing/2014/main" id="{947DE352-C9B2-354F-B222-8B31CDA40AE9}"/>
              </a:ext>
            </a:extLst>
          </p:cNvPr>
          <p:cNvSpPr>
            <a:spLocks noGrp="1"/>
          </p:cNvSpPr>
          <p:nvPr>
            <p:ph type="sldNum" sz="quarter" idx="12"/>
          </p:nvPr>
        </p:nvSpPr>
        <p:spPr/>
        <p:txBody>
          <a:bodyPr/>
          <a:lstStyle/>
          <a:p>
            <a:fld id="{76BA2325-3A63-CE45-BDAA-2D78A9866449}" type="slidenum">
              <a:rPr lang="en-US" smtClean="0"/>
              <a:t>6</a:t>
            </a:fld>
            <a:endParaRPr lang="en-US"/>
          </a:p>
        </p:txBody>
      </p:sp>
    </p:spTree>
    <p:extLst>
      <p:ext uri="{BB962C8B-B14F-4D97-AF65-F5344CB8AC3E}">
        <p14:creationId xmlns:p14="http://schemas.microsoft.com/office/powerpoint/2010/main" val="334484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6145F6-0AF6-4840-9CA3-38D543A5E647}"/>
              </a:ext>
            </a:extLst>
          </p:cNvPr>
          <p:cNvPicPr>
            <a:picLocks noChangeAspect="1"/>
          </p:cNvPicPr>
          <p:nvPr/>
        </p:nvPicPr>
        <p:blipFill>
          <a:blip r:embed="rId2"/>
          <a:stretch>
            <a:fillRect/>
          </a:stretch>
        </p:blipFill>
        <p:spPr>
          <a:xfrm>
            <a:off x="7009916" y="4944986"/>
            <a:ext cx="4343400" cy="1438067"/>
          </a:xfrm>
          <a:prstGeom prst="rect">
            <a:avLst/>
          </a:prstGeom>
          <a:ln>
            <a:solidFill>
              <a:schemeClr val="accent1"/>
            </a:solidFill>
          </a:ln>
        </p:spPr>
      </p:pic>
      <p:sp>
        <p:nvSpPr>
          <p:cNvPr id="2" name="Title 1">
            <a:extLst>
              <a:ext uri="{FF2B5EF4-FFF2-40B4-BE49-F238E27FC236}">
                <a16:creationId xmlns:a16="http://schemas.microsoft.com/office/drawing/2014/main" id="{8668BC70-9097-3E4F-BC75-63299B502FA7}"/>
              </a:ext>
            </a:extLst>
          </p:cNvPr>
          <p:cNvSpPr>
            <a:spLocks noGrp="1"/>
          </p:cNvSpPr>
          <p:nvPr>
            <p:ph type="title"/>
          </p:nvPr>
        </p:nvSpPr>
        <p:spPr/>
        <p:txBody>
          <a:bodyPr/>
          <a:lstStyle/>
          <a:p>
            <a:r>
              <a:rPr lang="en-US" dirty="0"/>
              <a:t>A structured literature review:</a:t>
            </a:r>
          </a:p>
        </p:txBody>
      </p:sp>
      <p:sp>
        <p:nvSpPr>
          <p:cNvPr id="3" name="Content Placeholder 2">
            <a:extLst>
              <a:ext uri="{FF2B5EF4-FFF2-40B4-BE49-F238E27FC236}">
                <a16:creationId xmlns:a16="http://schemas.microsoft.com/office/drawing/2014/main" id="{0B761CC0-184E-0D4E-B5DD-B160DCE49D2C}"/>
              </a:ext>
            </a:extLst>
          </p:cNvPr>
          <p:cNvSpPr>
            <a:spLocks noGrp="1"/>
          </p:cNvSpPr>
          <p:nvPr>
            <p:ph idx="1"/>
          </p:nvPr>
        </p:nvSpPr>
        <p:spPr>
          <a:xfrm>
            <a:off x="180451" y="1557679"/>
            <a:ext cx="7283824" cy="4351338"/>
          </a:xfrm>
        </p:spPr>
        <p:txBody>
          <a:bodyPr>
            <a:normAutofit/>
          </a:bodyPr>
          <a:lstStyle/>
          <a:p>
            <a:r>
              <a:rPr lang="en-US" sz="2000" dirty="0"/>
              <a:t>There are techniques for collecting and scoping literature in a structured manner:</a:t>
            </a:r>
          </a:p>
          <a:p>
            <a:r>
              <a:rPr lang="en-US" sz="2000" dirty="0"/>
              <a:t>A complete and well-done structured literature review </a:t>
            </a:r>
            <a:r>
              <a:rPr lang="en-US" sz="2000" b="1" i="1" dirty="0"/>
              <a:t>may</a:t>
            </a:r>
            <a:r>
              <a:rPr lang="en-US" sz="2000" dirty="0"/>
              <a:t> be </a:t>
            </a:r>
          </a:p>
          <a:p>
            <a:pPr lvl="1"/>
            <a:r>
              <a:rPr lang="en-US" sz="1800" dirty="0"/>
              <a:t>a part of your work to scope related works</a:t>
            </a:r>
          </a:p>
          <a:p>
            <a:pPr lvl="1"/>
            <a:r>
              <a:rPr lang="en-US" sz="1800" dirty="0"/>
              <a:t>worth a BSc or even an MSc thesis alone </a:t>
            </a:r>
            <a:r>
              <a:rPr lang="en-US" sz="1800" i="1" dirty="0"/>
              <a:t>(exception)</a:t>
            </a:r>
            <a:r>
              <a:rPr lang="en-US" sz="1800" dirty="0"/>
              <a:t>, </a:t>
            </a:r>
          </a:p>
          <a:p>
            <a:pPr marL="457200" lvl="1" indent="0">
              <a:buNone/>
            </a:pPr>
            <a:r>
              <a:rPr lang="en-US" sz="1800" b="1" i="1" dirty="0"/>
              <a:t>     if done exhaustively and rigorously</a:t>
            </a:r>
            <a:endParaRPr lang="en-US" sz="1800" i="1" dirty="0"/>
          </a:p>
          <a:p>
            <a:pPr lvl="1"/>
            <a:endParaRPr lang="en-US" sz="1800" dirty="0"/>
          </a:p>
          <a:p>
            <a:r>
              <a:rPr lang="en-US" sz="2000" dirty="0"/>
              <a:t>First step: collect ALL references you come across in a </a:t>
            </a:r>
            <a:r>
              <a:rPr lang="en-US" sz="2000" dirty="0" err="1"/>
              <a:t>BibTex</a:t>
            </a:r>
            <a:r>
              <a:rPr lang="en-US" sz="2000" dirty="0"/>
              <a:t> database, and keep the </a:t>
            </a:r>
            <a:r>
              <a:rPr lang="en-US" sz="2000" dirty="0" err="1"/>
              <a:t>bibtex</a:t>
            </a:r>
            <a:r>
              <a:rPr lang="en-US" sz="2000" dirty="0"/>
              <a:t> entries tidy (always add authors, title, proper information how the source has been published, etc.)</a:t>
            </a:r>
          </a:p>
        </p:txBody>
      </p:sp>
      <p:pic>
        <p:nvPicPr>
          <p:cNvPr id="5" name="Picture 4">
            <a:extLst>
              <a:ext uri="{FF2B5EF4-FFF2-40B4-BE49-F238E27FC236}">
                <a16:creationId xmlns:a16="http://schemas.microsoft.com/office/drawing/2014/main" id="{E19CDB5C-6717-D249-853D-DCA3969599A9}"/>
              </a:ext>
            </a:extLst>
          </p:cNvPr>
          <p:cNvPicPr>
            <a:picLocks noChangeAspect="1"/>
          </p:cNvPicPr>
          <p:nvPr/>
        </p:nvPicPr>
        <p:blipFill rotWithShape="1">
          <a:blip r:embed="rId3"/>
          <a:srcRect l="23719" b="62538"/>
          <a:stretch/>
        </p:blipFill>
        <p:spPr>
          <a:xfrm>
            <a:off x="8034298" y="474947"/>
            <a:ext cx="3407228" cy="2165464"/>
          </a:xfrm>
          <a:prstGeom prst="rect">
            <a:avLst/>
          </a:prstGeom>
          <a:ln>
            <a:solidFill>
              <a:schemeClr val="accent1"/>
            </a:solidFill>
          </a:ln>
        </p:spPr>
      </p:pic>
      <p:sp>
        <p:nvSpPr>
          <p:cNvPr id="4" name="Slide Number Placeholder 3">
            <a:extLst>
              <a:ext uri="{FF2B5EF4-FFF2-40B4-BE49-F238E27FC236}">
                <a16:creationId xmlns:a16="http://schemas.microsoft.com/office/drawing/2014/main" id="{12911845-DFA6-C749-A409-18CF14485933}"/>
              </a:ext>
            </a:extLst>
          </p:cNvPr>
          <p:cNvSpPr>
            <a:spLocks noGrp="1"/>
          </p:cNvSpPr>
          <p:nvPr>
            <p:ph type="sldNum" sz="quarter" idx="12"/>
          </p:nvPr>
        </p:nvSpPr>
        <p:spPr/>
        <p:txBody>
          <a:bodyPr/>
          <a:lstStyle/>
          <a:p>
            <a:fld id="{76BA2325-3A63-CE45-BDAA-2D78A9866449}" type="slidenum">
              <a:rPr lang="en-US" smtClean="0"/>
              <a:t>7</a:t>
            </a:fld>
            <a:endParaRPr lang="en-US"/>
          </a:p>
        </p:txBody>
      </p:sp>
      <p:sp>
        <p:nvSpPr>
          <p:cNvPr id="6" name="Rectangle 5">
            <a:extLst>
              <a:ext uri="{FF2B5EF4-FFF2-40B4-BE49-F238E27FC236}">
                <a16:creationId xmlns:a16="http://schemas.microsoft.com/office/drawing/2014/main" id="{0AD9EE7F-4CE4-9642-AF01-02CB0706E7CF}"/>
              </a:ext>
            </a:extLst>
          </p:cNvPr>
          <p:cNvSpPr/>
          <p:nvPr/>
        </p:nvSpPr>
        <p:spPr>
          <a:xfrm>
            <a:off x="6884090" y="6420444"/>
            <a:ext cx="4180119" cy="276999"/>
          </a:xfrm>
          <a:prstGeom prst="rect">
            <a:avLst/>
          </a:prstGeom>
        </p:spPr>
        <p:txBody>
          <a:bodyPr wrap="none">
            <a:spAutoFit/>
          </a:bodyPr>
          <a:lstStyle/>
          <a:p>
            <a:r>
              <a:rPr lang="en-AT" sz="1200" dirty="0">
                <a:hlinkClick r:id="rId4"/>
              </a:rPr>
              <a:t>https://twitter.com/moduloone/status/1449523528303198213</a:t>
            </a:r>
            <a:r>
              <a:rPr lang="en-AT" sz="1200" dirty="0"/>
              <a:t> </a:t>
            </a:r>
          </a:p>
        </p:txBody>
      </p:sp>
      <p:pic>
        <p:nvPicPr>
          <p:cNvPr id="8" name="Picture 7">
            <a:extLst>
              <a:ext uri="{FF2B5EF4-FFF2-40B4-BE49-F238E27FC236}">
                <a16:creationId xmlns:a16="http://schemas.microsoft.com/office/drawing/2014/main" id="{3CC88901-E847-3762-17B1-38A7DB13FBC9}"/>
              </a:ext>
            </a:extLst>
          </p:cNvPr>
          <p:cNvPicPr>
            <a:picLocks noChangeAspect="1"/>
          </p:cNvPicPr>
          <p:nvPr/>
        </p:nvPicPr>
        <p:blipFill rotWithShape="1">
          <a:blip r:embed="rId5"/>
          <a:srcRect b="66366"/>
          <a:stretch/>
        </p:blipFill>
        <p:spPr>
          <a:xfrm>
            <a:off x="7504576" y="3137071"/>
            <a:ext cx="4466671" cy="1325563"/>
          </a:xfrm>
          <a:prstGeom prst="rect">
            <a:avLst/>
          </a:prstGeom>
          <a:ln>
            <a:solidFill>
              <a:schemeClr val="accent1"/>
            </a:solidFill>
          </a:ln>
        </p:spPr>
      </p:pic>
      <p:sp>
        <p:nvSpPr>
          <p:cNvPr id="10" name="TextBox 9">
            <a:extLst>
              <a:ext uri="{FF2B5EF4-FFF2-40B4-BE49-F238E27FC236}">
                <a16:creationId xmlns:a16="http://schemas.microsoft.com/office/drawing/2014/main" id="{2E6B29A9-6EF8-C06B-F47B-C0C1948CBEDA}"/>
              </a:ext>
            </a:extLst>
          </p:cNvPr>
          <p:cNvSpPr txBox="1"/>
          <p:nvPr/>
        </p:nvSpPr>
        <p:spPr>
          <a:xfrm>
            <a:off x="7770084" y="2613851"/>
            <a:ext cx="4421916" cy="523220"/>
          </a:xfrm>
          <a:prstGeom prst="rect">
            <a:avLst/>
          </a:prstGeom>
          <a:noFill/>
        </p:spPr>
        <p:txBody>
          <a:bodyPr wrap="square">
            <a:spAutoFit/>
          </a:bodyPr>
          <a:lstStyle/>
          <a:p>
            <a:r>
              <a:rPr lang="en-AT" sz="1400" dirty="0">
                <a:hlinkClick r:id="rId6"/>
              </a:rPr>
              <a:t>https://www.cebma.org/wp-content/uploads/Denyer-Tranfield-Producing-a-Systematic-Review.pdf</a:t>
            </a:r>
            <a:r>
              <a:rPr lang="en-AT" sz="1400" dirty="0"/>
              <a:t> </a:t>
            </a:r>
          </a:p>
        </p:txBody>
      </p:sp>
      <p:sp>
        <p:nvSpPr>
          <p:cNvPr id="12" name="TextBox 11">
            <a:extLst>
              <a:ext uri="{FF2B5EF4-FFF2-40B4-BE49-F238E27FC236}">
                <a16:creationId xmlns:a16="http://schemas.microsoft.com/office/drawing/2014/main" id="{6D3E33BF-BBF6-6A7D-1BCC-FAD8F57CA0E9}"/>
              </a:ext>
            </a:extLst>
          </p:cNvPr>
          <p:cNvSpPr txBox="1"/>
          <p:nvPr/>
        </p:nvSpPr>
        <p:spPr>
          <a:xfrm>
            <a:off x="7464275" y="4421766"/>
            <a:ext cx="3782668" cy="523220"/>
          </a:xfrm>
          <a:prstGeom prst="rect">
            <a:avLst/>
          </a:prstGeom>
          <a:noFill/>
        </p:spPr>
        <p:txBody>
          <a:bodyPr wrap="square">
            <a:spAutoFit/>
          </a:bodyPr>
          <a:lstStyle/>
          <a:p>
            <a:r>
              <a:rPr lang="en-AT" sz="1400" dirty="0">
                <a:hlinkClick r:id="rId7"/>
              </a:rPr>
              <a:t>https://www.elsevier.com/__data/promis_misc/525444systematicreviewsguide.pdf</a:t>
            </a:r>
            <a:r>
              <a:rPr lang="en-AT" sz="1400" dirty="0"/>
              <a:t> </a:t>
            </a:r>
          </a:p>
        </p:txBody>
      </p:sp>
    </p:spTree>
    <p:extLst>
      <p:ext uri="{BB962C8B-B14F-4D97-AF65-F5344CB8AC3E}">
        <p14:creationId xmlns:p14="http://schemas.microsoft.com/office/powerpoint/2010/main" val="3204012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CC902-FA05-764F-A334-0DB139536419}"/>
              </a:ext>
            </a:extLst>
          </p:cNvPr>
          <p:cNvSpPr>
            <a:spLocks noGrp="1"/>
          </p:cNvSpPr>
          <p:nvPr>
            <p:ph type="title"/>
          </p:nvPr>
        </p:nvSpPr>
        <p:spPr/>
        <p:txBody>
          <a:bodyPr/>
          <a:lstStyle/>
          <a:p>
            <a:r>
              <a:rPr lang="en-US" dirty="0"/>
              <a:t>Some words on </a:t>
            </a:r>
            <a:r>
              <a:rPr lang="en-US" b="1" i="1" dirty="0"/>
              <a:t>self-</a:t>
            </a:r>
            <a:r>
              <a:rPr lang="en-US" b="1" i="1" dirty="0" err="1"/>
              <a:t>containedness</a:t>
            </a:r>
            <a:r>
              <a:rPr lang="en-US" dirty="0"/>
              <a:t> … </a:t>
            </a:r>
            <a:br>
              <a:rPr lang="en-US" dirty="0"/>
            </a:br>
            <a:r>
              <a:rPr lang="en-US" dirty="0"/>
              <a:t>What do you need to explain? What not?</a:t>
            </a:r>
          </a:p>
        </p:txBody>
      </p:sp>
      <p:sp>
        <p:nvSpPr>
          <p:cNvPr id="3" name="Content Placeholder 2">
            <a:extLst>
              <a:ext uri="{FF2B5EF4-FFF2-40B4-BE49-F238E27FC236}">
                <a16:creationId xmlns:a16="http://schemas.microsoft.com/office/drawing/2014/main" id="{408D59DF-FB56-6649-BA00-611194C0486A}"/>
              </a:ext>
            </a:extLst>
          </p:cNvPr>
          <p:cNvSpPr>
            <a:spLocks noGrp="1"/>
          </p:cNvSpPr>
          <p:nvPr>
            <p:ph idx="1"/>
          </p:nvPr>
        </p:nvSpPr>
        <p:spPr>
          <a:xfrm>
            <a:off x="326571" y="1825625"/>
            <a:ext cx="11615057" cy="4351338"/>
          </a:xfrm>
        </p:spPr>
        <p:txBody>
          <a:bodyPr>
            <a:normAutofit fontScale="92500" lnSpcReduction="20000"/>
          </a:bodyPr>
          <a:lstStyle/>
          <a:p>
            <a:r>
              <a:rPr lang="en-US" dirty="0">
                <a:sym typeface="Wingdings" pitchFamily="2" charset="2"/>
              </a:rPr>
              <a:t>Your thesis should be </a:t>
            </a:r>
            <a:r>
              <a:rPr lang="en-US" b="1" i="1" dirty="0">
                <a:sym typeface="Wingdings" pitchFamily="2" charset="2"/>
              </a:rPr>
              <a:t>self-contained</a:t>
            </a:r>
            <a:r>
              <a:rPr lang="en-US" dirty="0">
                <a:sym typeface="Wingdings" pitchFamily="2" charset="2"/>
              </a:rPr>
              <a:t>, in the sense that it is readable for your colleagues, or clear where they find the explanations they need.</a:t>
            </a:r>
          </a:p>
          <a:p>
            <a:r>
              <a:rPr lang="en-US" dirty="0">
                <a:sym typeface="Wingdings" pitchFamily="2" charset="2"/>
              </a:rPr>
              <a:t> I.e., someone who studied with you would be able to understand it, without having to read/redo your work, and could potentially continue your work.</a:t>
            </a:r>
          </a:p>
          <a:p>
            <a:pPr lvl="1"/>
            <a:r>
              <a:rPr lang="en-US" dirty="0">
                <a:sym typeface="Wingdings" pitchFamily="2" charset="2"/>
              </a:rPr>
              <a:t>only write things </a:t>
            </a:r>
            <a:r>
              <a:rPr lang="en-US" b="1" dirty="0">
                <a:sym typeface="Wingdings" pitchFamily="2" charset="2"/>
              </a:rPr>
              <a:t>you understood</a:t>
            </a:r>
            <a:r>
              <a:rPr lang="en-US" dirty="0">
                <a:sym typeface="Wingdings" pitchFamily="2" charset="2"/>
              </a:rPr>
              <a:t> </a:t>
            </a:r>
          </a:p>
          <a:p>
            <a:pPr lvl="2"/>
            <a:r>
              <a:rPr lang="en-US" dirty="0">
                <a:sym typeface="Wingdings" pitchFamily="2" charset="2"/>
              </a:rPr>
              <a:t>in a way that someone else can also understand them</a:t>
            </a:r>
          </a:p>
          <a:p>
            <a:pPr lvl="1"/>
            <a:r>
              <a:rPr lang="en-US" dirty="0">
                <a:sym typeface="Wingdings" pitchFamily="2" charset="2"/>
              </a:rPr>
              <a:t>write down how you understood them, i.e. either </a:t>
            </a:r>
          </a:p>
          <a:p>
            <a:pPr lvl="2"/>
            <a:r>
              <a:rPr lang="en-US" dirty="0">
                <a:sym typeface="Wingdings" pitchFamily="2" charset="2"/>
              </a:rPr>
              <a:t>explain them in your own words</a:t>
            </a:r>
          </a:p>
          <a:p>
            <a:pPr lvl="2"/>
            <a:r>
              <a:rPr lang="en-US" dirty="0">
                <a:sym typeface="Wingdings" pitchFamily="2" charset="2"/>
              </a:rPr>
              <a:t>provide a reference, where there's a good explanation that helped you understand</a:t>
            </a:r>
          </a:p>
          <a:p>
            <a:pPr lvl="1"/>
            <a:r>
              <a:rPr lang="en-US" dirty="0">
                <a:sym typeface="Wingdings" pitchFamily="2" charset="2"/>
              </a:rPr>
              <a:t>most importantly, don't copy or use terms and definitions you cannot explain.</a:t>
            </a:r>
          </a:p>
          <a:p>
            <a:pPr lvl="1"/>
            <a:endParaRPr lang="en-US" dirty="0">
              <a:sym typeface="Wingdings" pitchFamily="2" charset="2"/>
            </a:endParaRPr>
          </a:p>
          <a:p>
            <a:pPr lvl="1"/>
            <a:r>
              <a:rPr lang="en-US" dirty="0">
                <a:sym typeface="Wingdings" pitchFamily="2" charset="2"/>
              </a:rPr>
              <a:t>Read this:</a:t>
            </a:r>
          </a:p>
          <a:p>
            <a:pPr marL="457200" lvl="1" indent="0">
              <a:buNone/>
            </a:pPr>
            <a:r>
              <a:rPr lang="en-US" dirty="0">
                <a:sym typeface="Wingdings" pitchFamily="2" charset="2"/>
                <a:hlinkClick r:id="rId2"/>
              </a:rPr>
              <a:t>https://www.inc.com/glenn-leibowitz/the-single-reason-why-people-cant-write-according-.html</a:t>
            </a:r>
            <a:r>
              <a:rPr lang="en-US" dirty="0">
                <a:sym typeface="Wingdings" pitchFamily="2" charset="2"/>
              </a:rPr>
              <a:t> </a:t>
            </a:r>
          </a:p>
          <a:p>
            <a:endParaRPr lang="en-US" dirty="0"/>
          </a:p>
        </p:txBody>
      </p:sp>
      <p:sp>
        <p:nvSpPr>
          <p:cNvPr id="4" name="Slide Number Placeholder 3">
            <a:extLst>
              <a:ext uri="{FF2B5EF4-FFF2-40B4-BE49-F238E27FC236}">
                <a16:creationId xmlns:a16="http://schemas.microsoft.com/office/drawing/2014/main" id="{55923C6D-F60A-8B4A-A1CC-41CC56C7622F}"/>
              </a:ext>
            </a:extLst>
          </p:cNvPr>
          <p:cNvSpPr>
            <a:spLocks noGrp="1"/>
          </p:cNvSpPr>
          <p:nvPr>
            <p:ph type="sldNum" sz="quarter" idx="12"/>
          </p:nvPr>
        </p:nvSpPr>
        <p:spPr/>
        <p:txBody>
          <a:bodyPr/>
          <a:lstStyle/>
          <a:p>
            <a:fld id="{76BA2325-3A63-CE45-BDAA-2D78A9866449}" type="slidenum">
              <a:rPr lang="en-US" smtClean="0"/>
              <a:t>8</a:t>
            </a:fld>
            <a:endParaRPr lang="en-US"/>
          </a:p>
        </p:txBody>
      </p:sp>
    </p:spTree>
    <p:extLst>
      <p:ext uri="{BB962C8B-B14F-4D97-AF65-F5344CB8AC3E}">
        <p14:creationId xmlns:p14="http://schemas.microsoft.com/office/powerpoint/2010/main" val="455373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0664-6BC3-914F-9167-92543B51C355}"/>
              </a:ext>
            </a:extLst>
          </p:cNvPr>
          <p:cNvSpPr>
            <a:spLocks noGrp="1"/>
          </p:cNvSpPr>
          <p:nvPr>
            <p:ph type="title"/>
          </p:nvPr>
        </p:nvSpPr>
        <p:spPr/>
        <p:txBody>
          <a:bodyPr/>
          <a:lstStyle/>
          <a:p>
            <a:r>
              <a:rPr lang="en-US" dirty="0"/>
              <a:t>Scope &amp; Management</a:t>
            </a:r>
          </a:p>
        </p:txBody>
      </p:sp>
      <p:sp>
        <p:nvSpPr>
          <p:cNvPr id="3" name="Content Placeholder 2">
            <a:extLst>
              <a:ext uri="{FF2B5EF4-FFF2-40B4-BE49-F238E27FC236}">
                <a16:creationId xmlns:a16="http://schemas.microsoft.com/office/drawing/2014/main" id="{65872C28-C9BD-064B-BC52-7D3070E239E8}"/>
              </a:ext>
            </a:extLst>
          </p:cNvPr>
          <p:cNvSpPr>
            <a:spLocks noGrp="1"/>
          </p:cNvSpPr>
          <p:nvPr>
            <p:ph idx="1"/>
          </p:nvPr>
        </p:nvSpPr>
        <p:spPr>
          <a:xfrm>
            <a:off x="345829" y="1690688"/>
            <a:ext cx="10853057" cy="4351338"/>
          </a:xfrm>
        </p:spPr>
        <p:txBody>
          <a:bodyPr>
            <a:normAutofit/>
          </a:bodyPr>
          <a:lstStyle/>
          <a:p>
            <a:pPr lvl="1"/>
            <a:r>
              <a:rPr lang="en-US" dirty="0"/>
              <a:t>One of your main tasks in regular meetings with your supervisor is to </a:t>
            </a:r>
            <a:r>
              <a:rPr lang="en-US" b="1" dirty="0"/>
              <a:t>manage the </a:t>
            </a:r>
            <a:r>
              <a:rPr lang="en-US" b="1" u="sng" dirty="0"/>
              <a:t>scope</a:t>
            </a:r>
            <a:r>
              <a:rPr lang="en-US" b="1" dirty="0"/>
              <a:t> </a:t>
            </a:r>
            <a:r>
              <a:rPr lang="en-US" dirty="0"/>
              <a:t>of your thesis!</a:t>
            </a:r>
          </a:p>
          <a:p>
            <a:pPr lvl="1"/>
            <a:endParaRPr lang="en-US" dirty="0"/>
          </a:p>
          <a:p>
            <a:pPr lvl="1"/>
            <a:r>
              <a:rPr lang="en-US" dirty="0"/>
              <a:t>We will push potentially </a:t>
            </a:r>
            <a:r>
              <a:rPr lang="en-US" i="1" dirty="0"/>
              <a:t>many </a:t>
            </a:r>
            <a:r>
              <a:rPr lang="en-US" dirty="0"/>
              <a:t>ideas and suggestions to you how and where you can start and which particular aspects of your thesis topic you could investigate.</a:t>
            </a:r>
          </a:p>
          <a:p>
            <a:pPr lvl="1"/>
            <a:endParaRPr lang="en-US" dirty="0"/>
          </a:p>
          <a:p>
            <a:pPr lvl="1"/>
            <a:r>
              <a:rPr lang="en-US" dirty="0"/>
              <a:t>It is </a:t>
            </a:r>
            <a:r>
              <a:rPr lang="en-US" i="1" dirty="0"/>
              <a:t>your task </a:t>
            </a:r>
            <a:r>
              <a:rPr lang="en-US" dirty="0"/>
              <a:t>to define a scoped topic out of these suggestions</a:t>
            </a:r>
          </a:p>
          <a:p>
            <a:pPr lvl="1"/>
            <a:endParaRPr lang="en-US" dirty="0"/>
          </a:p>
          <a:p>
            <a:pPr lvl="1"/>
            <a:r>
              <a:rPr lang="en-US" dirty="0"/>
              <a:t>i.e., take the literature tips of your supervisor as starting points, but  don't follow all routes at the same time --&gt; it's </a:t>
            </a:r>
            <a:r>
              <a:rPr lang="en-US" b="1" i="1" dirty="0"/>
              <a:t>up to you </a:t>
            </a:r>
            <a:r>
              <a:rPr lang="en-US" dirty="0"/>
              <a:t>to define and argue the scope and to demonstrate that you have followed the literature deeply enough.</a:t>
            </a:r>
          </a:p>
        </p:txBody>
      </p:sp>
      <p:sp>
        <p:nvSpPr>
          <p:cNvPr id="4" name="Slide Number Placeholder 3">
            <a:extLst>
              <a:ext uri="{FF2B5EF4-FFF2-40B4-BE49-F238E27FC236}">
                <a16:creationId xmlns:a16="http://schemas.microsoft.com/office/drawing/2014/main" id="{D820E1F1-701C-2240-8368-258FCA9A3654}"/>
              </a:ext>
            </a:extLst>
          </p:cNvPr>
          <p:cNvSpPr>
            <a:spLocks noGrp="1"/>
          </p:cNvSpPr>
          <p:nvPr>
            <p:ph type="sldNum" sz="quarter" idx="12"/>
          </p:nvPr>
        </p:nvSpPr>
        <p:spPr/>
        <p:txBody>
          <a:bodyPr/>
          <a:lstStyle/>
          <a:p>
            <a:fld id="{76BA2325-3A63-CE45-BDAA-2D78A9866449}" type="slidenum">
              <a:rPr lang="en-US" smtClean="0"/>
              <a:t>9</a:t>
            </a:fld>
            <a:endParaRPr lang="en-US"/>
          </a:p>
        </p:txBody>
      </p:sp>
    </p:spTree>
    <p:extLst>
      <p:ext uri="{BB962C8B-B14F-4D97-AF65-F5344CB8AC3E}">
        <p14:creationId xmlns:p14="http://schemas.microsoft.com/office/powerpoint/2010/main" val="468597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8686</TotalTime>
  <Words>3609</Words>
  <Application>Microsoft Macintosh PowerPoint</Application>
  <PresentationFormat>Widescreen</PresentationFormat>
  <Paragraphs>405</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Times New Roman</vt:lpstr>
      <vt:lpstr>Wingdings</vt:lpstr>
      <vt:lpstr>Office Theme</vt:lpstr>
      <vt:lpstr>How to write a thesis</vt:lpstr>
      <vt:lpstr>Some tips:</vt:lpstr>
      <vt:lpstr>Another word on literature References (especially important for the proposal)…</vt:lpstr>
      <vt:lpstr>"Phases" of doing a thesis:</vt:lpstr>
      <vt:lpstr>What is your own contribution?</vt:lpstr>
      <vt:lpstr>The importance of reading:</vt:lpstr>
      <vt:lpstr>A structured literature review:</vt:lpstr>
      <vt:lpstr>Some words on self-containedness …  What do you need to explain? What not?</vt:lpstr>
      <vt:lpstr>Scope &amp; Management</vt:lpstr>
      <vt:lpstr>Scope &amp; Management</vt:lpstr>
      <vt:lpstr>Format:</vt:lpstr>
      <vt:lpstr>How to write a good research paper/proposal/thesis?</vt:lpstr>
      <vt:lpstr>Heilmeier‘s catchism:</vt:lpstr>
      <vt:lpstr>Critical questions for ANY research project/paper/thesis:</vt:lpstr>
      <vt:lpstr>Structure:*</vt:lpstr>
      <vt:lpstr>Structure: "award-winning" example" (TALENTA)</vt:lpstr>
      <vt:lpstr>Some words on style:</vt:lpstr>
      <vt:lpstr>There are tons of books on Style... ... some examples from my shelf</vt:lpstr>
      <vt:lpstr>Some words on style</vt:lpstr>
      <vt:lpstr>More bad examples 1/4:</vt:lpstr>
      <vt:lpstr>More bad examples 2/4:</vt:lpstr>
      <vt:lpstr>More bad examples 3/4:</vt:lpstr>
      <vt:lpstr>More bad examples 4/4:</vt:lpstr>
      <vt:lpstr>Follow back to original References:</vt:lpstr>
      <vt:lpstr>PowerPoint Presentation</vt:lpstr>
      <vt:lpstr>Examples of good theses?</vt:lpstr>
      <vt:lpstr>Further information</vt:lpstr>
      <vt:lpstr>Code? Data?</vt:lpstr>
      <vt:lpstr>A word on plagiarism…</vt:lpstr>
      <vt:lpstr>A word on plagiarism(?)… LLMS</vt:lpstr>
      <vt:lpstr>A word on plagiarism(?)… LLMS</vt:lpstr>
      <vt:lpstr>Any additional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a thesis</dc:title>
  <dc:creator>Microsoft Office User</dc:creator>
  <cp:lastModifiedBy>Polleres, Axel</cp:lastModifiedBy>
  <cp:revision>158</cp:revision>
  <cp:lastPrinted>2026-03-02T14:52:04Z</cp:lastPrinted>
  <dcterms:created xsi:type="dcterms:W3CDTF">2019-11-11T09:51:45Z</dcterms:created>
  <dcterms:modified xsi:type="dcterms:W3CDTF">2026-03-02T14:52:05Z</dcterms:modified>
</cp:coreProperties>
</file>