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78" r:id="rId5"/>
    <p:sldId id="256" r:id="rId6"/>
    <p:sldId id="257" r:id="rId7"/>
    <p:sldId id="301" r:id="rId8"/>
    <p:sldId id="323" r:id="rId9"/>
    <p:sldId id="303" r:id="rId10"/>
    <p:sldId id="322" r:id="rId11"/>
    <p:sldId id="309" r:id="rId12"/>
    <p:sldId id="307" r:id="rId13"/>
    <p:sldId id="324" r:id="rId14"/>
    <p:sldId id="310" r:id="rId15"/>
    <p:sldId id="312" r:id="rId16"/>
    <p:sldId id="319" r:id="rId17"/>
    <p:sldId id="320" r:id="rId18"/>
    <p:sldId id="311" r:id="rId19"/>
    <p:sldId id="318" r:id="rId20"/>
    <p:sldId id="321" r:id="rId21"/>
    <p:sldId id="314" r:id="rId22"/>
  </p:sldIdLst>
  <p:sldSz cx="9144000" cy="6858000" type="screen4x3"/>
  <p:notesSz cx="6858000" cy="9144000"/>
  <p:custDataLst>
    <p:tags r:id="rId25"/>
  </p:custDataLst>
  <p:defaultTextStyle>
    <a:defPPr>
      <a:defRPr lang="de-DE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Autor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893"/>
    <a:srgbClr val="0096D3"/>
    <a:srgbClr val="159DD3"/>
    <a:srgbClr val="E7EFF7"/>
    <a:srgbClr val="CBDDEF"/>
    <a:srgbClr val="0C94B7"/>
    <a:srgbClr val="41B4CE"/>
    <a:srgbClr val="73BAD1"/>
    <a:srgbClr val="65B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52" autoAdjust="0"/>
    <p:restoredTop sz="91483" autoAdjust="0"/>
  </p:normalViewPr>
  <p:slideViewPr>
    <p:cSldViewPr snapToGrid="0" showGuides="1">
      <p:cViewPr varScale="1">
        <p:scale>
          <a:sx n="82" d="100"/>
          <a:sy n="82" d="100"/>
        </p:scale>
        <p:origin x="184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4" d="100"/>
          <a:sy n="94" d="100"/>
        </p:scale>
        <p:origin x="274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17FD-8155-4502-AF78-DBC2EA4B168F}" type="datetimeFigureOut">
              <a:rPr lang="de-AT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11.01.26</a:t>
            </a:fld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6F62-1C91-45E7-BAED-FBFBF67C82BC}" type="slidenum">
              <a:rPr lang="de-AT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5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0A972FC-F5E0-4F80-B169-F0B5EFC71333}" type="datetimeFigureOut">
              <a:rPr lang="de-AT" smtClean="0"/>
              <a:pPr/>
              <a:t>11.01.26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19CC2FD-B32F-4992-A15B-F95E2E35C81B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513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6595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617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We'll provide DataCamp acccess with the entry tutorials already! But not prior programming skills necessary to pass the entry exam!</a:t>
            </a:r>
          </a:p>
          <a:p>
            <a:endParaRPr lang="en-AT" dirty="0"/>
          </a:p>
          <a:p>
            <a:r>
              <a:rPr lang="en-AT" dirty="0"/>
              <a:t>Some of the most successful team projects so far involved pople who didn't know a single line of coding/programming in the past!</a:t>
            </a:r>
          </a:p>
          <a:p>
            <a:r>
              <a:rPr lang="en-AT" dirty="0"/>
              <a:t>We saw many of our project students come back the years after as coaches with now projects from the companyies they started to work with!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248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We'll provide DataCamp acccess with the entry tutorials already! But not prior programming skills necessary to pass the entry exam!</a:t>
            </a:r>
          </a:p>
          <a:p>
            <a:endParaRPr lang="en-AT" dirty="0"/>
          </a:p>
          <a:p>
            <a:r>
              <a:rPr lang="en-AT" dirty="0"/>
              <a:t>Some of the most successful team projects so far involved pople who didn't know a single line of coding/programming in the past!</a:t>
            </a:r>
          </a:p>
          <a:p>
            <a:r>
              <a:rPr lang="en-AT" dirty="0"/>
              <a:t>We saw many of our project students come back the years after as coaches with now projects from the companyies they started to work with!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0551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AT" sz="1600" dirty="0"/>
              <a:t>Exact mode currently discussed with VR teaching to ensure</a:t>
            </a:r>
          </a:p>
          <a:p>
            <a:pPr marL="171450" indent="-171450" algn="ctr">
              <a:buFontTx/>
              <a:buChar char="-"/>
            </a:pPr>
            <a:r>
              <a:rPr lang="en-AT" sz="1600" dirty="0"/>
              <a:t>fair chances between specializations (all welcome!)</a:t>
            </a:r>
          </a:p>
          <a:p>
            <a:pPr algn="ctr"/>
            <a:r>
              <a:rPr lang="en-AT" sz="1600" dirty="0"/>
              <a:t>- while still having a focus on relevent skills for the SBWL 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0738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FB129CB2-F80C-418F-9A99-1F85CA329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288000" y="720000"/>
            <a:ext cx="8552850" cy="2445780"/>
            <a:chOff x="287338" y="603319"/>
            <a:chExt cx="8552850" cy="2038150"/>
          </a:xfrm>
        </p:grpSpPr>
        <p:sp>
          <p:nvSpPr>
            <p:cNvPr id="13" name="Rechteck 12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6" name="Rechteck 5"/>
            <p:cNvSpPr/>
            <p:nvPr userDrawn="1"/>
          </p:nvSpPr>
          <p:spPr bwMode="blackWhite">
            <a:xfrm>
              <a:off x="287338" y="60386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BBBA1F81-147C-481C-ABB4-DA08CD251F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2ED52DE-5FB6-4DC3-9B08-10CB5B4CEF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288000" y="720000"/>
            <a:ext cx="8544988" cy="2445121"/>
            <a:chOff x="295200" y="588000"/>
            <a:chExt cx="8544988" cy="2037600"/>
          </a:xfrm>
        </p:grpSpPr>
        <p:sp>
          <p:nvSpPr>
            <p:cNvPr id="22" name="Rechteck 21"/>
            <p:cNvSpPr/>
            <p:nvPr userDrawn="1"/>
          </p:nvSpPr>
          <p:spPr>
            <a:xfrm>
              <a:off x="6192000" y="588000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3" name="Rechteck 22"/>
            <p:cNvSpPr/>
            <p:nvPr userDrawn="1"/>
          </p:nvSpPr>
          <p:spPr bwMode="blackWhite">
            <a:xfrm>
              <a:off x="295200" y="588000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F4458FDE-15D4-4C68-B94E-89B01DEA8E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F16FBD4-A1A0-4C0D-8ECA-591A550A295A}" type="datetime1">
              <a:rPr lang="de-AT" smtClean="0"/>
              <a:t>11.01.26</a:t>
            </a:fld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E1B1CF5-3E40-4645-885E-5E7FF43CF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767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8000" y="720000"/>
            <a:ext cx="8544988" cy="2078015"/>
            <a:chOff x="295200" y="603319"/>
            <a:chExt cx="8544988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95200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63112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F16FBD4-A1A0-4C0D-8ECA-591A550A295A}" type="datetime1">
              <a:rPr lang="de-AT" smtClean="0"/>
              <a:t>11.01.26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FAE2663-7B05-4FBE-8201-52BF686A5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ABE0907-E46F-4ED9-983E-9AC179FE9A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9461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7" y="1613538"/>
            <a:ext cx="8210548" cy="5244464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/>
              <a:t>Platzhalter für Objekte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1252226"/>
            <a:ext cx="9144000" cy="3024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800" dirty="0"/>
              <a:t>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A5419C-89AB-42FD-9796-7433852D68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4076" y="346075"/>
            <a:ext cx="1396800" cy="7369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6" y="1613536"/>
            <a:ext cx="3960000" cy="4631054"/>
          </a:xfrm>
        </p:spPr>
        <p:txBody>
          <a:bodyPr>
            <a:normAutofit/>
          </a:bodyPr>
          <a:lstStyle>
            <a:lvl1pPr>
              <a:defRPr sz="1600"/>
            </a:lvl1pPr>
            <a:lvl2pPr marL="541290" indent="-285738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613536"/>
            <a:ext cx="3960000" cy="463105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541290" indent="-285738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0548-BB61-4975-B080-1B6E0D52ECC3}" type="datetime1">
              <a:rPr lang="de-AT" smtClean="0"/>
              <a:t>11.01.26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6" y="2323189"/>
            <a:ext cx="3960000" cy="39214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2323189"/>
            <a:ext cx="3960000" cy="39214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5" y="1613536"/>
            <a:ext cx="396081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3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5" indent="0">
              <a:buNone/>
              <a:defRPr sz="1600" b="1"/>
            </a:lvl8pPr>
            <a:lvl9pPr marL="3657080" indent="0">
              <a:buNone/>
              <a:defRPr sz="160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08B580-4914-472C-873D-0ABC3D2F1944}" type="datetime1">
              <a:rPr lang="de-AT" smtClean="0"/>
              <a:t>11.01.26</a:t>
            </a:fld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5" y="1613536"/>
            <a:ext cx="396081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3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5" indent="0">
              <a:buNone/>
              <a:defRPr sz="1600" b="1"/>
            </a:lvl8pPr>
            <a:lvl9pPr marL="3657080" indent="0">
              <a:buNone/>
              <a:defRPr sz="160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2380617"/>
            <a:ext cx="514800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2" tIns="45715" rIns="91432" bIns="45715" rtlCol="0" anchor="ctr"/>
          <a:lstStyle/>
          <a:p>
            <a:pPr algn="ctr"/>
            <a:endParaRPr lang="de-AT" sz="1800" dirty="0"/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2552702"/>
            <a:ext cx="590932" cy="2703196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00757" y="3071813"/>
            <a:ext cx="2763926" cy="2173549"/>
          </a:xfrm>
        </p:spPr>
        <p:txBody>
          <a:bodyPr>
            <a:normAutofit/>
          </a:bodyPr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60B22D8-19A8-4750-AD83-286C35A4BCEC}" type="datetime1">
              <a:rPr lang="de-AT" smtClean="0"/>
              <a:t>11.01.26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00BD-3B7E-9D7F-EFD7-7F4A5BEDE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99DE-C07F-F661-CA18-7BA45532F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63C59-4CE8-EB89-7B09-3D8816D4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16D0-DF4A-214B-93B6-B95A20F52425}" type="datetimeFigureOut">
              <a:rPr lang="en-AT" smtClean="0"/>
              <a:t>11.01.26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1BD3A-2D60-8056-4D93-4F23DA25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7203-9E99-AA96-9E6A-B07AE477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3618-4FA6-134C-9A86-B6B108E327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042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2F8B-7F01-8A29-B524-B8326B0A9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63FD5-5C50-784A-9B99-D4A48746D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C7DDC-6C7E-010C-AF3B-1E398E869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16D0-DF4A-214B-93B6-B95A20F52425}" type="datetimeFigureOut">
              <a:rPr lang="en-AT" smtClean="0"/>
              <a:t>11.01.26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6CE07-4F68-6736-398F-269A8E8E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1D508-0A98-B832-4CE4-9E87A33D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3618-4FA6-134C-9A86-B6B108E327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9246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288000" y="720000"/>
            <a:ext cx="8552850" cy="2078015"/>
            <a:chOff x="295022" y="706438"/>
            <a:chExt cx="8552850" cy="2078015"/>
          </a:xfrm>
        </p:grpSpPr>
        <p:sp>
          <p:nvSpPr>
            <p:cNvPr id="19" name="Rechteck 18"/>
            <p:cNvSpPr/>
            <p:nvPr userDrawn="1"/>
          </p:nvSpPr>
          <p:spPr>
            <a:xfrm>
              <a:off x="6199684" y="706438"/>
              <a:ext cx="2648188" cy="2078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1" name="Rechteck 20"/>
            <p:cNvSpPr/>
            <p:nvPr userDrawn="1"/>
          </p:nvSpPr>
          <p:spPr bwMode="blackWhite">
            <a:xfrm>
              <a:off x="295022" y="706438"/>
              <a:ext cx="5904662" cy="2078015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8" y="1555385"/>
            <a:ext cx="5466982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8" y="1191698"/>
            <a:ext cx="5466982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 userDrawn="1">
            <p:ph type="body" sz="quarter" idx="12" hasCustomPrompt="1"/>
          </p:nvPr>
        </p:nvSpPr>
        <p:spPr bwMode="auto"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9E1B7A-33AA-4317-9333-014650A091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7FD83DD-93AC-4FD9-89BE-042200EC0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613536"/>
            <a:ext cx="7759644" cy="4624686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AT" dirty="0"/>
              <a:t>Textmasterformat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B0F6-B814-432F-A5EF-779CD4E3E58E}" type="datetime1">
              <a:rPr lang="de-AT" smtClean="0"/>
              <a:t>11.01.26</a:t>
            </a:fld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288000" y="720000"/>
            <a:ext cx="8552850" cy="2445120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8000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661DFF-A019-4E61-B1BD-049F1B5CB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BFE10AA-75A4-4890-9EDF-8C4C050328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4" y="6262496"/>
            <a:ext cx="1884536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6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8000" y="720000"/>
            <a:ext cx="8552850" cy="2078015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8000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FC30608-9040-436C-954E-349C16345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0D26964-FFB5-4179-91AA-CBFDA5A788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4" y="6262496"/>
            <a:ext cx="1884536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800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288000" y="720000"/>
            <a:ext cx="8552850" cy="2445120"/>
            <a:chOff x="295022" y="708615"/>
            <a:chExt cx="8552850" cy="2445120"/>
          </a:xfrm>
        </p:grpSpPr>
        <p:sp>
          <p:nvSpPr>
            <p:cNvPr id="21" name="Rechteck 20"/>
            <p:cNvSpPr/>
            <p:nvPr userDrawn="1"/>
          </p:nvSpPr>
          <p:spPr>
            <a:xfrm>
              <a:off x="6199684" y="708615"/>
              <a:ext cx="2648188" cy="2445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95022" y="708615"/>
              <a:ext cx="5904662" cy="244512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0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6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7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360A1A-6DB4-493F-A661-2E50532712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74E8E43-3049-475F-AA77-1CEF034C1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81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 userDrawn="1"/>
        </p:nvGrpSpPr>
        <p:grpSpPr>
          <a:xfrm>
            <a:off x="288000" y="720000"/>
            <a:ext cx="8552850" cy="2078015"/>
            <a:chOff x="287338" y="603319"/>
            <a:chExt cx="8552850" cy="2037600"/>
          </a:xfrm>
        </p:grpSpPr>
        <p:sp>
          <p:nvSpPr>
            <p:cNvPr id="29" name="Rechteck 28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8" name="Rechteck 27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C29FFC4-0B95-4222-889B-42858955D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A04CCDB-F0D1-45D1-AAC5-D09AA0E8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68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 userDrawn="1"/>
        </p:nvGrpSpPr>
        <p:grpSpPr>
          <a:xfrm>
            <a:off x="288000" y="720000"/>
            <a:ext cx="8552850" cy="2445120"/>
            <a:chOff x="287338" y="603319"/>
            <a:chExt cx="8552850" cy="2037600"/>
          </a:xfrm>
        </p:grpSpPr>
        <p:sp>
          <p:nvSpPr>
            <p:cNvPr id="17" name="Rechteck 16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01553FF7-654D-469E-8394-2189F563E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15221C-1ED6-4CE4-ACA4-1419DD3F9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1637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´3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6199684" y="706438"/>
            <a:ext cx="2648188" cy="2078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26" name="Rechteck 25"/>
          <p:cNvSpPr/>
          <p:nvPr userDrawn="1"/>
        </p:nvSpPr>
        <p:spPr bwMode="blackWhite">
          <a:xfrm>
            <a:off x="288000" y="720000"/>
            <a:ext cx="5904662" cy="2078015"/>
          </a:xfrm>
          <a:prstGeom prst="rect">
            <a:avLst/>
          </a:prstGeom>
          <a:solidFill>
            <a:srgbClr val="0096D3">
              <a:alpha val="89804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3FE82C0-4FDB-4D2A-A182-623C852CF5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0AEE84-E3C4-47D4-892D-1766F953AC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1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2E84154-2F65-4807-B4F0-B7DA8E1E90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284076" y="346075"/>
            <a:ext cx="1396800" cy="736937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13536"/>
            <a:ext cx="7764463" cy="4631054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de-AT" dirty="0"/>
              <a:t>Textmasterformate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54562" y="6494473"/>
            <a:ext cx="3217444" cy="309702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Fusszeile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62407" y="6494473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 userDrawn="1">
            <p:ph type="dt" sz="half" idx="2"/>
          </p:nvPr>
        </p:nvSpPr>
        <p:spPr>
          <a:xfrm>
            <a:off x="5745182" y="6494473"/>
            <a:ext cx="987407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r">
              <a:defRPr lang="de-DE" sz="8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F16FBD4-A1A0-4C0D-8ECA-591A550A295A}" type="datetime1">
              <a:rPr lang="de-AT" smtClean="0"/>
              <a:pPr/>
              <a:t>11.01.26</a:t>
            </a:fld>
            <a:endParaRPr lang="de-AT" dirty="0"/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1252226"/>
            <a:ext cx="9144000" cy="3024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800" dirty="0"/>
              <a:t>      </a:t>
            </a:r>
          </a:p>
        </p:txBody>
      </p:sp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67640"/>
            <a:ext cx="6646730" cy="10845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AT" dirty="0"/>
              <a:t>Titelmasterformat durch </a:t>
            </a:r>
            <a:br>
              <a:rPr lang="de-AT" dirty="0"/>
            </a:br>
            <a:r>
              <a:rPr lang="de-AT" dirty="0"/>
              <a:t>Klicken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B27540-BA36-424B-8F70-11086F28288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5" r:id="rId4"/>
    <p:sldLayoutId id="2147483676" r:id="rId5"/>
    <p:sldLayoutId id="2147483686" r:id="rId6"/>
    <p:sldLayoutId id="2147483687" r:id="rId7"/>
    <p:sldLayoutId id="2147483681" r:id="rId8"/>
    <p:sldLayoutId id="2147483682" r:id="rId9"/>
    <p:sldLayoutId id="2147483688" r:id="rId10"/>
    <p:sldLayoutId id="2147483691" r:id="rId11"/>
    <p:sldLayoutId id="2147483664" r:id="rId12"/>
    <p:sldLayoutId id="2147483667" r:id="rId13"/>
    <p:sldLayoutId id="2147483668" r:id="rId14"/>
    <p:sldLayoutId id="2147483670" r:id="rId15"/>
    <p:sldLayoutId id="2147483692" r:id="rId16"/>
    <p:sldLayoutId id="2147483693" r:id="rId17"/>
  </p:sldLayoutIdLst>
  <p:transition>
    <p:fade/>
  </p:transition>
  <p:hf hdr="0" dt="0"/>
  <p:txStyles>
    <p:titleStyle>
      <a:lvl1pPr algn="l" defTabSz="914269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66689" indent="-266689" algn="l" defTabSz="91426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29" indent="-273040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14356" indent="-273040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695" indent="-266689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384" indent="-263514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2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8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3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8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179" userDrawn="1">
          <p15:clr>
            <a:srgbClr val="F26B43"/>
          </p15:clr>
        </p15:guide>
        <p15:guide id="5" pos="5467" userDrawn="1">
          <p15:clr>
            <a:srgbClr val="F26B43"/>
          </p15:clr>
        </p15:guide>
        <p15:guide id="7" orient="horz" pos="3934" userDrawn="1">
          <p15:clr>
            <a:srgbClr val="F26B43"/>
          </p15:clr>
        </p15:guide>
        <p15:guide id="9" orient="horz" pos="218" userDrawn="1">
          <p15:clr>
            <a:srgbClr val="F26B43"/>
          </p15:clr>
        </p15:guide>
        <p15:guide id="10" orient="horz" pos="1016" userDrawn="1">
          <p15:clr>
            <a:srgbClr val="F26B43"/>
          </p15:clr>
        </p15:guide>
        <p15:guide id="11" orient="horz" pos="4216" userDrawn="1">
          <p15:clr>
            <a:srgbClr val="F26B43"/>
          </p15:clr>
        </p15:guide>
        <p15:guide id="16" orient="horz" pos="2160" userDrawn="1">
          <p15:clr>
            <a:srgbClr val="F26B43"/>
          </p15:clr>
        </p15:guide>
        <p15:guide id="19" pos="39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olleres.net/presentations/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ootcamp.berkeley.edu/blog/data-scientist-skills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dpkm/teaching/sbwl-data-scienc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u.ac.at/dpkm/teaching/sbwl-data-science/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dpkm/teaching/sbwl-data-scienc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data.wu.ac.at/" TargetMode="Externa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wu.ac.at/en/dpkm/teaching/sbwl-data-science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en/dpkm/teaching/sbwl-data-scienc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olleres.net/presentation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br.org/2022/07/is-data-scientist-still-the-sexiest-job-of-the-21st-century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hbr.org/2012/10/data-scientist-the-sexiest-job-of-the-21st-centur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deviq.io/insights/artificial-intelligence-vs-machine-learning-vs-data-science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g.at/sites/ocg.at/files/medien/pdfs/OCG-Journal1503.pdf#1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xecutiveacademy.at/en/news/detail/data-governance-vs-data-science-twins-but-nothing-alike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87337" y="3492000"/>
            <a:ext cx="5275264" cy="1630865"/>
          </a:xfrm>
        </p:spPr>
        <p:txBody>
          <a:bodyPr/>
          <a:lstStyle/>
          <a:p>
            <a:r>
              <a:rPr lang="de-DE" sz="1400" dirty="0"/>
              <a:t>Prof. Axel Polleres,</a:t>
            </a:r>
            <a:r>
              <a:rPr lang="de-DE" sz="1400" i="1" dirty="0"/>
              <a:t> </a:t>
            </a:r>
            <a:r>
              <a:rPr lang="de-DE" sz="1400" dirty="0"/>
              <a:t>Dr. Sabrina </a:t>
            </a:r>
            <a:r>
              <a:rPr lang="de-DE" sz="1400" dirty="0" err="1"/>
              <a:t>Kirrane</a:t>
            </a:r>
            <a:endParaRPr lang="de-DE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i="1" dirty="0"/>
              <a:t>Find </a:t>
            </a:r>
            <a:r>
              <a:rPr lang="de-DE" i="1" dirty="0" err="1"/>
              <a:t>these</a:t>
            </a:r>
            <a:r>
              <a:rPr lang="de-DE" i="1" dirty="0"/>
              <a:t> </a:t>
            </a:r>
            <a:r>
              <a:rPr lang="de-DE" i="1" dirty="0" err="1"/>
              <a:t>slides</a:t>
            </a:r>
            <a:r>
              <a:rPr lang="de-DE" i="1" dirty="0"/>
              <a:t> at: </a:t>
            </a:r>
            <a:r>
              <a:rPr lang="de-DE" sz="1800" i="1" dirty="0">
                <a:hlinkClick r:id="rId3"/>
              </a:rPr>
              <a:t>http://polleres.net/presentations/</a:t>
            </a:r>
            <a:endParaRPr lang="de-DE" sz="1400" i="1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457200" y="1239904"/>
            <a:ext cx="5436000" cy="1231200"/>
          </a:xfrm>
        </p:spPr>
        <p:txBody>
          <a:bodyPr/>
          <a:lstStyle/>
          <a:p>
            <a:pPr algn="ctr"/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  <a:endParaRPr lang="de-AT" dirty="0"/>
          </a:p>
        </p:txBody>
      </p:sp>
      <p:pic>
        <p:nvPicPr>
          <p:cNvPr id="2050" name="Picture 2" descr="Avatar">
            <a:extLst>
              <a:ext uri="{FF2B5EF4-FFF2-40B4-BE49-F238E27FC236}">
                <a16:creationId xmlns:a16="http://schemas.microsoft.com/office/drawing/2014/main" id="{88C21446-1F72-5E30-75EA-815087910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10442" r="18624" b="39716"/>
          <a:stretch/>
        </p:blipFill>
        <p:spPr bwMode="auto">
          <a:xfrm>
            <a:off x="7267349" y="3492000"/>
            <a:ext cx="1589314" cy="16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xel Polleres' Personal Web Page">
            <a:extLst>
              <a:ext uri="{FF2B5EF4-FFF2-40B4-BE49-F238E27FC236}">
                <a16:creationId xmlns:a16="http://schemas.microsoft.com/office/drawing/2014/main" id="{80B25BDE-104C-1C4D-32DA-995F21A15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208"/>
                    </a14:imgEffect>
                    <a14:imgEffect>
                      <a14:saturation sat="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-416" r="15024" b="13815"/>
          <a:stretch/>
        </p:blipFill>
        <p:spPr bwMode="auto">
          <a:xfrm>
            <a:off x="5682344" y="3492000"/>
            <a:ext cx="1465262" cy="163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Scientists</a:t>
            </a:r>
            <a:r>
              <a:rPr lang="de-DE" dirty="0"/>
              <a:t>' Skills –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?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0088C68-C5FF-2350-A27F-E3276D3DC65A}"/>
              </a:ext>
            </a:extLst>
          </p:cNvPr>
          <p:cNvSpPr txBox="1">
            <a:spLocks/>
          </p:cNvSpPr>
          <p:nvPr/>
        </p:nvSpPr>
        <p:spPr>
          <a:xfrm>
            <a:off x="908482" y="4382831"/>
            <a:ext cx="7175422" cy="2084577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1" dirty="0"/>
              <a:t>Solid </a:t>
            </a:r>
            <a:r>
              <a:rPr lang="de-DE" sz="1601" dirty="0" err="1"/>
              <a:t>basis</a:t>
            </a:r>
            <a:r>
              <a:rPr lang="de-DE" sz="1601" dirty="0"/>
              <a:t>: Math, </a:t>
            </a:r>
            <a:r>
              <a:rPr lang="de-DE" sz="1601" dirty="0" err="1"/>
              <a:t>Statistics</a:t>
            </a:r>
            <a:r>
              <a:rPr lang="de-DE" sz="1601" dirty="0"/>
              <a:t>, </a:t>
            </a:r>
            <a:r>
              <a:rPr lang="de-DE" sz="1601" dirty="0" err="1"/>
              <a:t>Programming</a:t>
            </a:r>
            <a:r>
              <a:rPr lang="de-DE" sz="1601" dirty="0"/>
              <a:t>, Data Engineering</a:t>
            </a:r>
          </a:p>
          <a:p>
            <a:r>
              <a:rPr lang="de-DE" sz="1601" b="1" dirty="0"/>
              <a:t>Curiosity&amp; </a:t>
            </a:r>
            <a:r>
              <a:rPr lang="de-DE" sz="1601" b="1" dirty="0" err="1"/>
              <a:t>Creativity</a:t>
            </a:r>
            <a:r>
              <a:rPr lang="de-DE" sz="1601" b="1" dirty="0"/>
              <a:t> – find </a:t>
            </a:r>
            <a:r>
              <a:rPr lang="de-DE" sz="1601" b="1" dirty="0" err="1"/>
              <a:t>the</a:t>
            </a:r>
            <a:r>
              <a:rPr lang="de-DE" sz="1601" b="1" dirty="0"/>
              <a:t> </a:t>
            </a:r>
            <a:r>
              <a:rPr lang="de-DE" sz="1601" b="1" dirty="0" err="1"/>
              <a:t>needle</a:t>
            </a:r>
            <a:r>
              <a:rPr lang="de-DE" sz="1601" b="1" dirty="0"/>
              <a:t> in </a:t>
            </a:r>
            <a:r>
              <a:rPr lang="de-DE" sz="1601" b="1" dirty="0" err="1"/>
              <a:t>the</a:t>
            </a:r>
            <a:r>
              <a:rPr lang="de-DE" sz="1601" b="1" dirty="0"/>
              <a:t> „</a:t>
            </a:r>
            <a:r>
              <a:rPr lang="de-DE" sz="1601" b="1" dirty="0" err="1"/>
              <a:t>haystack</a:t>
            </a:r>
            <a:r>
              <a:rPr lang="de-DE" sz="1601" b="1" dirty="0"/>
              <a:t>“</a:t>
            </a:r>
          </a:p>
          <a:p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i="1" dirty="0" err="1"/>
              <a:t>new</a:t>
            </a:r>
            <a:r>
              <a:rPr lang="de-DE" sz="1601" i="1" dirty="0"/>
              <a:t> </a:t>
            </a:r>
            <a:r>
              <a:rPr lang="de-DE" sz="1601" i="1" dirty="0" err="1"/>
              <a:t>technologies</a:t>
            </a:r>
            <a:r>
              <a:rPr lang="de-DE" sz="1601" i="1" dirty="0"/>
              <a:t> </a:t>
            </a:r>
            <a:r>
              <a:rPr lang="de-DE" sz="1601" dirty="0" err="1"/>
              <a:t>quickly</a:t>
            </a:r>
            <a:endParaRPr lang="de-DE" sz="1601" dirty="0"/>
          </a:p>
          <a:p>
            <a:r>
              <a:rPr lang="de-DE" sz="1601" dirty="0" err="1"/>
              <a:t>Develop</a:t>
            </a:r>
            <a:r>
              <a:rPr lang="de-DE" sz="1601" dirty="0"/>
              <a:t> front-</a:t>
            </a:r>
            <a:r>
              <a:rPr lang="de-DE" sz="1601" dirty="0" err="1"/>
              <a:t>to</a:t>
            </a:r>
            <a:r>
              <a:rPr lang="de-DE" sz="1601" dirty="0"/>
              <a:t>-end </a:t>
            </a:r>
            <a:r>
              <a:rPr lang="de-DE" sz="1601" dirty="0" err="1"/>
              <a:t>solutions</a:t>
            </a:r>
            <a:r>
              <a:rPr lang="de-DE" sz="1601" dirty="0"/>
              <a:t>, </a:t>
            </a:r>
            <a:r>
              <a:rPr lang="de-DE" sz="1601" dirty="0" err="1"/>
              <a:t>often</a:t>
            </a:r>
            <a:r>
              <a:rPr lang="de-DE" sz="1601" dirty="0"/>
              <a:t> </a:t>
            </a:r>
            <a:r>
              <a:rPr lang="de-DE" sz="1601" dirty="0" err="1"/>
              <a:t>adhoc</a:t>
            </a:r>
            <a:endParaRPr lang="de-DE" sz="1601" dirty="0"/>
          </a:p>
          <a:p>
            <a:r>
              <a:rPr lang="de-DE" sz="1600" b="1" dirty="0"/>
              <a:t>Domain-</a:t>
            </a:r>
            <a:r>
              <a:rPr lang="de-DE" sz="1600" b="1" dirty="0" err="1"/>
              <a:t>specific</a:t>
            </a:r>
            <a:r>
              <a:rPr lang="de-DE" sz="1600" b="1" dirty="0"/>
              <a:t> </a:t>
            </a:r>
            <a:r>
              <a:rPr lang="de-DE" sz="1600" b="1" dirty="0" err="1"/>
              <a:t>background</a:t>
            </a:r>
            <a:r>
              <a:rPr lang="de-DE" sz="1600" b="1" dirty="0"/>
              <a:t> </a:t>
            </a:r>
            <a:r>
              <a:rPr lang="de-DE" sz="1600" b="1" dirty="0" err="1"/>
              <a:t>knowledge</a:t>
            </a:r>
            <a:endParaRPr lang="de-DE" b="1" dirty="0"/>
          </a:p>
          <a:p>
            <a:r>
              <a:rPr lang="de-DE" sz="1600" dirty="0" err="1"/>
              <a:t>communicative</a:t>
            </a:r>
            <a:r>
              <a:rPr lang="de-DE" sz="1600" dirty="0"/>
              <a:t> </a:t>
            </a:r>
            <a:r>
              <a:rPr lang="de-DE" sz="1600" dirty="0" err="1"/>
              <a:t>skills</a:t>
            </a:r>
            <a:r>
              <a:rPr lang="de-DE" sz="1600" dirty="0"/>
              <a:t> </a:t>
            </a:r>
            <a:r>
              <a:rPr lang="de-DE" sz="1600" b="1" dirty="0"/>
              <a:t>AND </a:t>
            </a:r>
            <a:r>
              <a:rPr lang="de-DE" sz="1600" b="1" u="none" dirty="0" err="1"/>
              <a:t>team</a:t>
            </a:r>
            <a:r>
              <a:rPr lang="de-DE" sz="1600" b="1" u="none" dirty="0"/>
              <a:t> </a:t>
            </a:r>
            <a:r>
              <a:rPr lang="de-DE" sz="1600" b="1" u="none" dirty="0" err="1"/>
              <a:t>spirit</a:t>
            </a:r>
            <a:r>
              <a:rPr lang="de-DE" b="1" dirty="0"/>
              <a:t> </a:t>
            </a:r>
            <a:r>
              <a:rPr lang="de-DE" sz="1600" b="1" dirty="0"/>
              <a:t>„Data</a:t>
            </a:r>
            <a:r>
              <a:rPr lang="de-DE" sz="1600" b="1" baseline="0" dirty="0"/>
              <a:t> Science Teams“</a:t>
            </a:r>
            <a:endParaRPr lang="de-DE" sz="1600" b="1" dirty="0"/>
          </a:p>
          <a:p>
            <a:endParaRPr lang="de-DE" sz="1600" b="1" dirty="0"/>
          </a:p>
          <a:p>
            <a:endParaRPr lang="de-DE" sz="1601" dirty="0"/>
          </a:p>
          <a:p>
            <a:endParaRPr lang="de-DE" sz="160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920FD-9D3D-164F-D9A3-E2551FDC916C}"/>
              </a:ext>
            </a:extLst>
          </p:cNvPr>
          <p:cNvSpPr txBox="1"/>
          <p:nvPr/>
        </p:nvSpPr>
        <p:spPr>
          <a:xfrm>
            <a:off x="4813962" y="1332236"/>
            <a:ext cx="455257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100" dirty="0"/>
              <a:t>adapted from  </a:t>
            </a:r>
          </a:p>
          <a:p>
            <a:r>
              <a:rPr lang="en-AT" sz="1100" dirty="0">
                <a:hlinkClick r:id="rId2"/>
              </a:rPr>
              <a:t>https://bootcamp.berkeley.edu/blog/data-scientist-skills/</a:t>
            </a:r>
            <a:r>
              <a:rPr lang="en-AT" sz="1100" dirty="0"/>
              <a:t> (and several other sources ;-))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85E011-8722-421C-0B92-8599610A3CE8}"/>
              </a:ext>
            </a:extLst>
          </p:cNvPr>
          <p:cNvSpPr/>
          <p:nvPr/>
        </p:nvSpPr>
        <p:spPr>
          <a:xfrm>
            <a:off x="3314121" y="2655020"/>
            <a:ext cx="1931938" cy="10845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200" dirty="0"/>
              <a:t>Data Scientist’s 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60002-34D1-9051-E75D-8675DF394DAF}"/>
              </a:ext>
            </a:extLst>
          </p:cNvPr>
          <p:cNvSpPr txBox="1"/>
          <p:nvPr/>
        </p:nvSpPr>
        <p:spPr>
          <a:xfrm>
            <a:off x="4989606" y="2624371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Data Visualization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E3821-BB51-4776-DD13-E3FFADF09C3B}"/>
              </a:ext>
            </a:extLst>
          </p:cNvPr>
          <p:cNvSpPr txBox="1"/>
          <p:nvPr/>
        </p:nvSpPr>
        <p:spPr>
          <a:xfrm>
            <a:off x="4429704" y="2436510"/>
            <a:ext cx="97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Teamwork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DD0BED-3EBD-E420-3508-262137A06DE7}"/>
              </a:ext>
            </a:extLst>
          </p:cNvPr>
          <p:cNvSpPr txBox="1"/>
          <p:nvPr/>
        </p:nvSpPr>
        <p:spPr>
          <a:xfrm>
            <a:off x="5264241" y="3000093"/>
            <a:ext cx="1989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Statistics</a:t>
            </a:r>
            <a:r>
              <a:rPr lang="en-AT" sz="1100" dirty="0"/>
              <a:t> &amp; Mathematics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67865D-8DF6-52B5-7BDD-C61980DC5853}"/>
              </a:ext>
            </a:extLst>
          </p:cNvPr>
          <p:cNvSpPr txBox="1"/>
          <p:nvPr/>
        </p:nvSpPr>
        <p:spPr>
          <a:xfrm>
            <a:off x="5159775" y="3357102"/>
            <a:ext cx="1705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Social Media Mining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A1D9C-DDC1-B13B-4365-A9E0C274C22A}"/>
              </a:ext>
            </a:extLst>
          </p:cNvPr>
          <p:cNvSpPr txBox="1"/>
          <p:nvPr/>
        </p:nvSpPr>
        <p:spPr>
          <a:xfrm>
            <a:off x="3021348" y="3596856"/>
            <a:ext cx="585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Excel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5B6CF-7E03-78B7-1BF8-90074ACF9E9A}"/>
              </a:ext>
            </a:extLst>
          </p:cNvPr>
          <p:cNvSpPr txBox="1"/>
          <p:nvPr/>
        </p:nvSpPr>
        <p:spPr>
          <a:xfrm>
            <a:off x="4813962" y="3702657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SQL/noSQL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EEF5DE-E1E2-5090-8690-3DE378B7A0B0}"/>
              </a:ext>
            </a:extLst>
          </p:cNvPr>
          <p:cNvSpPr txBox="1"/>
          <p:nvPr/>
        </p:nvSpPr>
        <p:spPr>
          <a:xfrm>
            <a:off x="2538525" y="2461060"/>
            <a:ext cx="1608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Natural Language </a:t>
            </a:r>
          </a:p>
          <a:p>
            <a:r>
              <a:rPr lang="en-AT" sz="1200" dirty="0"/>
              <a:t>Processing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EFB677-67C7-9D88-12BD-1B2DF840743B}"/>
              </a:ext>
            </a:extLst>
          </p:cNvPr>
          <p:cNvSpPr txBox="1"/>
          <p:nvPr/>
        </p:nvSpPr>
        <p:spPr>
          <a:xfrm>
            <a:off x="3376530" y="3770255"/>
            <a:ext cx="1539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Machine 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B3C026-F524-BA7C-3640-22AA02C76414}"/>
              </a:ext>
            </a:extLst>
          </p:cNvPr>
          <p:cNvSpPr txBox="1"/>
          <p:nvPr/>
        </p:nvSpPr>
        <p:spPr>
          <a:xfrm>
            <a:off x="1725078" y="2977617"/>
            <a:ext cx="16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Data Story Telling/</a:t>
            </a:r>
          </a:p>
          <a:p>
            <a:r>
              <a:rPr lang="en-AT" sz="1200" dirty="0"/>
              <a:t>Communication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B3532-3C79-A185-16E1-93DFCDF93938}"/>
              </a:ext>
            </a:extLst>
          </p:cNvPr>
          <p:cNvSpPr txBox="1"/>
          <p:nvPr/>
        </p:nvSpPr>
        <p:spPr>
          <a:xfrm>
            <a:off x="2423622" y="3330661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Python / 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1BC7B7-6DB3-15BF-D0B2-04AD9628EF5F}"/>
              </a:ext>
            </a:extLst>
          </p:cNvPr>
          <p:cNvSpPr txBox="1"/>
          <p:nvPr/>
        </p:nvSpPr>
        <p:spPr>
          <a:xfrm>
            <a:off x="3228093" y="2189680"/>
            <a:ext cx="240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1200" dirty="0"/>
              <a:t>Business Domain Knowledge</a:t>
            </a:r>
          </a:p>
        </p:txBody>
      </p:sp>
    </p:spTree>
    <p:extLst>
      <p:ext uri="{BB962C8B-B14F-4D97-AF65-F5344CB8AC3E}">
        <p14:creationId xmlns:p14="http://schemas.microsoft.com/office/powerpoint/2010/main" val="85590237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4">
            <a:extLst>
              <a:ext uri="{FF2B5EF4-FFF2-40B4-BE49-F238E27FC236}">
                <a16:creationId xmlns:a16="http://schemas.microsoft.com/office/drawing/2014/main" id="{7FFD7B28-CEA7-F343-9077-3842F769340E}"/>
              </a:ext>
            </a:extLst>
          </p:cNvPr>
          <p:cNvSpPr txBox="1">
            <a:spLocks/>
          </p:cNvSpPr>
          <p:nvPr/>
        </p:nvSpPr>
        <p:spPr>
          <a:xfrm>
            <a:off x="304412" y="6373022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defPPr>
              <a:defRPr lang="de-DE"/>
            </a:defPPr>
            <a:lvl1pPr marL="0" algn="l" defTabSz="109728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937" y="1269167"/>
            <a:ext cx="8313846" cy="4624686"/>
          </a:xfrm>
        </p:spPr>
        <p:txBody>
          <a:bodyPr>
            <a:normAutofit lnSpcReduction="10000"/>
          </a:bodyPr>
          <a:lstStyle/>
          <a:p>
            <a:r>
              <a:rPr lang="en-US" sz="1400" b="1" dirty="0"/>
              <a:t>Interdisciplinary!  International!</a:t>
            </a:r>
          </a:p>
          <a:p>
            <a:pPr lvl="1"/>
            <a:r>
              <a:rPr lang="en-US" sz="1400" dirty="0"/>
              <a:t>6 Institutes: </a:t>
            </a:r>
          </a:p>
          <a:p>
            <a:pPr lvl="3"/>
            <a:r>
              <a:rPr lang="en-US" sz="1100" dirty="0"/>
              <a:t>Data, Process and Knowledge Management, </a:t>
            </a:r>
          </a:p>
          <a:p>
            <a:pPr lvl="3"/>
            <a:r>
              <a:rPr lang="en-US" sz="1100" dirty="0"/>
              <a:t>Production Management, </a:t>
            </a:r>
          </a:p>
          <a:p>
            <a:pPr lvl="3"/>
            <a:r>
              <a:rPr lang="en-US" sz="1100"/>
              <a:t>Complex Networks, </a:t>
            </a:r>
            <a:endParaRPr lang="en-US" sz="1100" dirty="0"/>
          </a:p>
          <a:p>
            <a:pPr lvl="3"/>
            <a:r>
              <a:rPr lang="en-US" sz="1100" dirty="0"/>
              <a:t>Statistics &amp; Mathematics, </a:t>
            </a:r>
          </a:p>
          <a:p>
            <a:pPr lvl="3"/>
            <a:r>
              <a:rPr lang="en-US" sz="1100" dirty="0"/>
              <a:t>Marketing, </a:t>
            </a:r>
          </a:p>
          <a:p>
            <a:pPr lvl="3"/>
            <a:r>
              <a:rPr lang="en-US" sz="1100" dirty="0"/>
              <a:t>Business Law</a:t>
            </a:r>
          </a:p>
          <a:p>
            <a:pPr lvl="1"/>
            <a:r>
              <a:rPr lang="en-US" sz="1400" dirty="0"/>
              <a:t>all courses taught in </a:t>
            </a:r>
            <a:r>
              <a:rPr lang="en-US" sz="1400" b="1" dirty="0"/>
              <a:t>English</a:t>
            </a:r>
          </a:p>
          <a:p>
            <a:r>
              <a:rPr lang="en-US" sz="1400" dirty="0"/>
              <a:t>5 Courses (PI 2.0) :</a:t>
            </a:r>
          </a:p>
          <a:p>
            <a:pPr lvl="1"/>
            <a:r>
              <a:rPr lang="en-US" sz="1400" b="1" dirty="0"/>
              <a:t>SBWL DS 1</a:t>
            </a:r>
            <a:r>
              <a:rPr lang="en-US" sz="1400" dirty="0"/>
              <a:t>: Data Processing 1</a:t>
            </a:r>
          </a:p>
          <a:p>
            <a:pPr lvl="1"/>
            <a:r>
              <a:rPr lang="en-US" sz="1400" b="1" dirty="0"/>
              <a:t>SBWL DS 2</a:t>
            </a:r>
            <a:r>
              <a:rPr lang="en-US" sz="1400" dirty="0"/>
              <a:t>: Data Analytics</a:t>
            </a:r>
          </a:p>
          <a:p>
            <a:pPr lvl="1"/>
            <a:r>
              <a:rPr lang="en-US" sz="1400" b="1" dirty="0"/>
              <a:t>SBWL DS 3</a:t>
            </a:r>
            <a:r>
              <a:rPr lang="en-US" sz="1400" dirty="0"/>
              <a:t>: Data Processing 2: Scalable data processing, </a:t>
            </a:r>
          </a:p>
          <a:p>
            <a:pPr marL="255559" lvl="1" indent="0">
              <a:buNone/>
            </a:pPr>
            <a:r>
              <a:rPr lang="en-US" sz="1400" dirty="0"/>
              <a:t>		Legal &amp; Ethical foundations of data science, Open Data </a:t>
            </a:r>
          </a:p>
          <a:p>
            <a:pPr lvl="1"/>
            <a:r>
              <a:rPr lang="en-US" sz="1400" b="1" dirty="0"/>
              <a:t>SBWL DS 4</a:t>
            </a:r>
            <a:r>
              <a:rPr lang="en-US" sz="1400" dirty="0"/>
              <a:t>: Applications of Data Science </a:t>
            </a:r>
          </a:p>
          <a:p>
            <a:pPr marL="255559" lvl="1" indent="0">
              <a:buNone/>
            </a:pPr>
            <a:r>
              <a:rPr lang="en-US" sz="1400" dirty="0"/>
              <a:t>	       </a:t>
            </a:r>
            <a:r>
              <a:rPr lang="en-US" sz="1600" dirty="0"/>
              <a:t> 	(Production Management, Supply Chain, Marketing, 		 Process Management, Computational Social Sciences)</a:t>
            </a:r>
          </a:p>
          <a:p>
            <a:pPr lvl="1"/>
            <a:r>
              <a:rPr lang="en-US" sz="1400" b="1" dirty="0"/>
              <a:t>SBWL DS 5</a:t>
            </a:r>
            <a:r>
              <a:rPr lang="en-US" sz="1400" dirty="0"/>
              <a:t>: Data Science Lab,</a:t>
            </a:r>
          </a:p>
          <a:p>
            <a:pPr marL="255559" lvl="1" indent="0">
              <a:buNone/>
            </a:pPr>
            <a:r>
              <a:rPr lang="en-US" sz="1400" dirty="0"/>
              <a:t>	              in collaboration with real data providers!</a:t>
            </a:r>
          </a:p>
          <a:p>
            <a:pPr lvl="1"/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12" y="175276"/>
            <a:ext cx="7379917" cy="1084586"/>
          </a:xfrm>
        </p:spPr>
        <p:txBody>
          <a:bodyPr>
            <a:normAutofit/>
          </a:bodyPr>
          <a:lstStyle/>
          <a:p>
            <a:r>
              <a:rPr lang="en-US" dirty="0"/>
              <a:t>Data Science SBWL </a:t>
            </a:r>
            <a:r>
              <a:rPr lang="de-DE" dirty="0"/>
              <a:t>– </a:t>
            </a:r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?</a:t>
            </a:r>
            <a:br>
              <a:rPr lang="en-US" dirty="0"/>
            </a:br>
            <a:r>
              <a:rPr lang="en-GB" sz="1600" dirty="0">
                <a:hlinkClick r:id="rId3"/>
              </a:rPr>
              <a:t>https://www.wu.ac.at/dpkm/teaching/sbwl-data-science/</a:t>
            </a:r>
            <a:endParaRPr lang="en-US" sz="1601" dirty="0"/>
          </a:p>
        </p:txBody>
      </p:sp>
    </p:spTree>
    <p:extLst>
      <p:ext uri="{BB962C8B-B14F-4D97-AF65-F5344CB8AC3E}">
        <p14:creationId xmlns:p14="http://schemas.microsoft.com/office/powerpoint/2010/main" val="136240739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019" y="1613535"/>
            <a:ext cx="7759644" cy="4880937"/>
          </a:xfrm>
        </p:spPr>
        <p:txBody>
          <a:bodyPr>
            <a:normAutofit/>
          </a:bodyPr>
          <a:lstStyle/>
          <a:p>
            <a:pPr lvl="1"/>
            <a:r>
              <a:rPr lang="en-US" sz="1700" dirty="0"/>
              <a:t>Schedule, cohort starting in fall:</a:t>
            </a:r>
          </a:p>
          <a:p>
            <a:pPr marL="255559" lvl="1" indent="0">
              <a:buNone/>
            </a:pPr>
            <a:r>
              <a:rPr lang="en-US" sz="1600" dirty="0"/>
              <a:t>		</a:t>
            </a:r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541309" lvl="1" indent="-285750">
              <a:buFontTx/>
              <a:buChar char="-"/>
            </a:pPr>
            <a:r>
              <a:rPr lang="en-US" sz="1600" dirty="0"/>
              <a:t>… vs. cohort starting in spring:</a:t>
            </a:r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endParaRPr lang="en-US" sz="1600" dirty="0"/>
          </a:p>
          <a:p>
            <a:pPr marL="541309" lvl="1" indent="-285750">
              <a:buFontTx/>
              <a:buChar char="-"/>
            </a:pPr>
            <a:r>
              <a:rPr lang="en-US" sz="1600" dirty="0"/>
              <a:t>Bottomline: plan 2 consecutive semesters for our SBWL!		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r>
              <a:rPr lang="en-GB" sz="1600" dirty="0">
                <a:hlinkClick r:id="rId2"/>
              </a:rPr>
              <a:t>https://www.wu.ac.at/dpkm/teaching/sbwl-data-science/</a:t>
            </a: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F5FD47-04C6-5F4A-A070-067A6CC14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723580"/>
              </p:ext>
            </p:extLst>
          </p:nvPr>
        </p:nvGraphicFramePr>
        <p:xfrm>
          <a:off x="811444" y="4289719"/>
          <a:ext cx="7788710" cy="12801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894355">
                  <a:extLst>
                    <a:ext uri="{9D8B030D-6E8A-4147-A177-3AD203B41FA5}">
                      <a16:colId xmlns:a16="http://schemas.microsoft.com/office/drawing/2014/main" val="2693697578"/>
                    </a:ext>
                  </a:extLst>
                </a:gridCol>
                <a:gridCol w="3894355">
                  <a:extLst>
                    <a:ext uri="{9D8B030D-6E8A-4147-A177-3AD203B41FA5}">
                      <a16:colId xmlns:a16="http://schemas.microsoft.com/office/drawing/2014/main" val="17477908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Summer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Winter Semester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Applications of Data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Data Science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519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3C6CAC-2907-554A-A4B6-A22796215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451949"/>
              </p:ext>
            </p:extLst>
          </p:nvPr>
        </p:nvGraphicFramePr>
        <p:xfrm>
          <a:off x="811444" y="2143760"/>
          <a:ext cx="7788710" cy="12852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894355">
                  <a:extLst>
                    <a:ext uri="{9D8B030D-6E8A-4147-A177-3AD203B41FA5}">
                      <a16:colId xmlns:a16="http://schemas.microsoft.com/office/drawing/2014/main" val="2693697578"/>
                    </a:ext>
                  </a:extLst>
                </a:gridCol>
                <a:gridCol w="3894355">
                  <a:extLst>
                    <a:ext uri="{9D8B030D-6E8A-4147-A177-3AD203B41FA5}">
                      <a16:colId xmlns:a16="http://schemas.microsoft.com/office/drawing/2014/main" val="1747790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Winter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Summer Semester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Applications of Data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Data Science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51981"/>
                  </a:ext>
                </a:extLst>
              </a:tr>
            </a:tbl>
          </a:graphicData>
        </a:graphic>
      </p:graphicFrame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CAFC87E3-57D3-004C-BBB4-08BF96CC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288524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95F0B7-8BE7-38FD-214C-0C8A5FC18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3" y="1306759"/>
            <a:ext cx="5525040" cy="4624686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T" dirty="0"/>
              <a:t>You can prepare!</a:t>
            </a:r>
          </a:p>
          <a:p>
            <a:pPr marL="615940" lvl="1" indent="-342900"/>
            <a:r>
              <a:rPr lang="en-AT" dirty="0"/>
              <a:t>"Algorithmic Thinking and Programming"course … recommended, but not strictly needed</a:t>
            </a:r>
          </a:p>
          <a:p>
            <a:pPr marL="615940" lvl="1" indent="-342900"/>
            <a:r>
              <a:rPr lang="en-AT" dirty="0"/>
              <a:t>DataCamp python &amp; R tutorials to get a glimpse </a:t>
            </a:r>
            <a:r>
              <a:rPr lang="en-AT" sz="1200" i="1" dirty="0"/>
              <a:t>(access will be provided through the courses)</a:t>
            </a:r>
          </a:p>
          <a:p>
            <a:pPr marL="615940" lvl="1" indent="-342900"/>
            <a:endParaRPr lang="en-AT" i="1" dirty="0"/>
          </a:p>
          <a:p>
            <a:pPr marL="342900" indent="-342900">
              <a:buFont typeface="+mj-lt"/>
              <a:buAutoNum type="arabicPeriod"/>
            </a:pPr>
            <a:r>
              <a:rPr lang="en-AT" dirty="0"/>
              <a:t>We'll provide support!</a:t>
            </a:r>
          </a:p>
          <a:p>
            <a:pPr marL="615940" lvl="1" indent="-342900"/>
            <a:r>
              <a:rPr lang="en-AT" sz="1200" dirty="0"/>
              <a:t>Our </a:t>
            </a:r>
            <a:r>
              <a:rPr lang="en-AT" sz="1200" b="1" dirty="0"/>
              <a:t>tutors</a:t>
            </a:r>
            <a:r>
              <a:rPr lang="en-AT" sz="1200" dirty="0"/>
              <a:t> provide help, particularly for students new to coding and programming </a:t>
            </a:r>
            <a:r>
              <a:rPr lang="en-AT" sz="1200" i="1" dirty="0"/>
              <a:t>(</a:t>
            </a:r>
            <a:r>
              <a:rPr lang="en-AT" sz="1200" b="1" i="1" dirty="0"/>
              <a:t>New</a:t>
            </a:r>
            <a:r>
              <a:rPr lang="en-AT" sz="1200" i="1" dirty="0"/>
              <a:t>: we'll provide separate ”</a:t>
            </a:r>
            <a:r>
              <a:rPr lang="en-AT" sz="1200" b="1" i="1" dirty="0"/>
              <a:t>bridging tutorials</a:t>
            </a:r>
            <a:r>
              <a:rPr lang="en-AT" sz="1200" i="1" dirty="0"/>
              <a:t>" to support you </a:t>
            </a:r>
            <a:r>
              <a:rPr lang="en-GB" sz="1200" i="1" dirty="0" err="1"/>
              <a:t>i</a:t>
            </a:r>
            <a:r>
              <a:rPr lang="en-AT" sz="1200" i="1" dirty="0"/>
              <a:t>n the first assignments and get </a:t>
            </a:r>
            <a:r>
              <a:rPr lang="en-AT" sz="1200" b="1" i="1" dirty="0"/>
              <a:t>all</a:t>
            </a:r>
            <a:r>
              <a:rPr lang="en-AT" sz="1200" i="1" dirty="0"/>
              <a:t> "up to speed")</a:t>
            </a:r>
          </a:p>
          <a:p>
            <a:pPr marL="615940" lvl="1" indent="-342900"/>
            <a:r>
              <a:rPr lang="en-AT" sz="1200" dirty="0"/>
              <a:t>Group works emphasizing on mixed skills and mutual support!</a:t>
            </a:r>
          </a:p>
          <a:p>
            <a:pPr marL="615940" lvl="1" indent="-342900"/>
            <a:r>
              <a:rPr lang="en-AT" sz="1200" dirty="0"/>
              <a:t>Get help through our course </a:t>
            </a:r>
            <a:r>
              <a:rPr lang="en-AT" sz="1200" b="1" dirty="0"/>
              <a:t>online forums</a:t>
            </a:r>
            <a:r>
              <a:rPr lang="en-AT" sz="1200" dirty="0"/>
              <a:t> </a:t>
            </a:r>
          </a:p>
          <a:p>
            <a:pPr marL="273040" lvl="1" indent="0">
              <a:buNone/>
            </a:pPr>
            <a:r>
              <a:rPr lang="en-AT" sz="1200" b="1" i="1" dirty="0"/>
              <a:t>       </a:t>
            </a:r>
            <a:r>
              <a:rPr lang="en-AT" sz="1200" i="1" dirty="0"/>
              <a:t>(we commit to response-within-a-day (except weekends ;-)))</a:t>
            </a:r>
            <a:endParaRPr lang="en-A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1F11E-7E61-17EE-AF34-AE1DB439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13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0FF6F-1362-CBA3-C2C8-6D46AB8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Steep Learning curve? </a:t>
            </a:r>
            <a:br>
              <a:rPr lang="en-AT" dirty="0"/>
            </a:br>
            <a:r>
              <a:rPr lang="en-AT" dirty="0"/>
              <a:t>Well, yes but… high reward!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445CE4-8A71-4A93-A209-F0E9152A101C}"/>
              </a:ext>
            </a:extLst>
          </p:cNvPr>
          <p:cNvGrpSpPr/>
          <p:nvPr/>
        </p:nvGrpSpPr>
        <p:grpSpPr>
          <a:xfrm>
            <a:off x="-16700" y="4818271"/>
            <a:ext cx="9130314" cy="1676202"/>
            <a:chOff x="-31893" y="4980551"/>
            <a:chExt cx="9130314" cy="16762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E3F3FF-225E-6F25-B88F-CB518FA5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30167" r="16455" b="27167"/>
            <a:stretch/>
          </p:blipFill>
          <p:spPr bwMode="auto">
            <a:xfrm>
              <a:off x="92158" y="5601552"/>
              <a:ext cx="1171449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4" descr="https://upload.wikimedia.org/wikipedia/commons/thumb/8/8f/SAP-Logo.svg/2000px-SAP-Logo.svg.png">
              <a:extLst>
                <a:ext uri="{FF2B5EF4-FFF2-40B4-BE49-F238E27FC236}">
                  <a16:creationId xmlns:a16="http://schemas.microsoft.com/office/drawing/2014/main" id="{018F9081-8C33-9F0B-9580-668C3025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29" y="5623618"/>
              <a:ext cx="689640" cy="34160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6" descr="http://vignette1.wikia.nocookie.net/marvelcinematicuniverse/images/7/77/Oracle-logo.png/revision/latest?cb=20140803214942">
              <a:extLst>
                <a:ext uri="{FF2B5EF4-FFF2-40B4-BE49-F238E27FC236}">
                  <a16:creationId xmlns:a16="http://schemas.microsoft.com/office/drawing/2014/main" id="{31953CE8-5A6D-AD09-C122-EAB895343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58" t="31532" r="4880" b="32277"/>
            <a:stretch/>
          </p:blipFill>
          <p:spPr bwMode="auto">
            <a:xfrm>
              <a:off x="2207992" y="5659363"/>
              <a:ext cx="1299156" cy="2655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ildergebnis für IBM logo">
              <a:extLst>
                <a:ext uri="{FF2B5EF4-FFF2-40B4-BE49-F238E27FC236}">
                  <a16:creationId xmlns:a16="http://schemas.microsoft.com/office/drawing/2014/main" id="{C758ACDC-89B0-6436-215C-1AECFDCF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68" y="5924869"/>
              <a:ext cx="598218" cy="311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4" descr="ildergebnis für erste bank">
              <a:extLst>
                <a:ext uri="{FF2B5EF4-FFF2-40B4-BE49-F238E27FC236}">
                  <a16:creationId xmlns:a16="http://schemas.microsoft.com/office/drawing/2014/main" id="{E1CECD80-E9FE-7A6E-B691-1E5C6000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41" b="32760"/>
            <a:stretch/>
          </p:blipFill>
          <p:spPr bwMode="auto">
            <a:xfrm>
              <a:off x="5659153" y="6117425"/>
              <a:ext cx="1439633" cy="5168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ildergebnis für zamg logo">
              <a:extLst>
                <a:ext uri="{FF2B5EF4-FFF2-40B4-BE49-F238E27FC236}">
                  <a16:creationId xmlns:a16="http://schemas.microsoft.com/office/drawing/2014/main" id="{D32D8980-2229-6785-F36E-1310B1961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50" y="5510319"/>
              <a:ext cx="1664612" cy="6496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6D27E-421D-9C09-B5D3-B97B6CE6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434" y="5637624"/>
              <a:ext cx="882582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1E1B5-ABC7-8088-5DA9-4B852C1B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6175" y="5642541"/>
              <a:ext cx="700171" cy="3764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4" descr="data:image/png;base64,iVBORw0KGgoAAAANSUhEUgAAAScAAACrCAMAAAATgapkAAAAzFBMVEX///8jHyDtHCQZFBUAAAAfGxy9vLzw8PAZFBYfGhsWEBJCP0DMy8yioaEuKywNAwbX1taop6hkYWIUDA7DwsL39/eGhIRdWlrl5eV7eXkzLzC1tLV0cnMJAABpZ2jtERuVk5TsAAApJSY7Nzj4u71FQkP+8/SYl5dVUlOBgIDg39/sAA9NSkvS0dH83N370NHuLTPxXmLuNTv5v8H5s7b1i47wVFn82tvzd3v+6uvvP0T1m573paj6y8zyaG3wTFH4qq3zdXr1kpX0hIfMj37rAAAL2ElEQVR4nO2aa3eiyhJAQUAeooAIgvggMomCOnmeTEzGTCbz///T7ermLY6Se9c690Pttc4ZAwjFpqu7upHjEARBEARBEARBEARBEARBEARBEARBEARBEARBEARBEARBEARBEARBEARBEARBEARBEARBEOQk+8PHzzfCz2/f/+1Q/o85/Hl+7XQWhM7dr/efN/92PP+fHO6Jok4GkfXwhqaO+P6yKSSxRrW4evjm1I+TvV2wcmPfd61RIn/tWrLnXXBMYiZfOnfjt7zEO7qVr3B43WSGNpsNJN7dwyvhrXJ2Z9efR8LMsDVNs2fGcm595Va608n83DG7OOKFyXmddfQ4so+fnmP1+N7qvxflPD1kjWlx9/L58fR4ONxSDpXU068NReIJkgT/SIKwtlpfzFra2vDMMfrWJheYBW3PPYpsdXbsKVAFXhVbn+2Ib3e5ps73m6Ne6ZB96C6pHpGfRBNbFMhnYem2vJY+UHnhjCdvrcDTUM7prCNfazzf0J58CFUZtzzbEYdO0TVtfh7vf/yTfugOQNM17ZfkYMyktWtRzpzEfM5TMOMpRssOMAQfDZ5cDbZP253siP1DuQe/er6tNSjn5S79RD3lT9lxISypXS9ibtXznoYK89Q2VeYnPJlb29Yis93Jjvi96ZTZdD4qu28+N/fpR+pJyNuvHNHOqt/mYnpPOutJVpkmXjjb31dwhic8cWboh7tW5zrmsOhUWXyUd9/801n8SD/XPHExtGchbnM1vXe+PdG0A1dSr1VbdWg7bPJE3Lc5USPvNU+b35W8+73oXO3Tz3VPFtyQMG0z4F7iCZqFMoZrLdslHs07o9VXLubxodaafu3Lu5+viLmX9I+6J/rgldST4436ru+HQamicxyzSzbGbl9PN1Y9OZRaRDKMquIObAl+sdmz/KKH8fo+a2qOvor9sEuay873aT+g+rFPayUnCVZxTApiWffjOJ6O0jBpRGG3ZXH2WW1OizzJgP099F2Lh32zp74BcdHKwOyPVREKUFIvzJkUedcfDmZsoyFOXPPIU3cymQx6ei0iS4XRgZ5c3WZqHGsiGt3sj5U6E2GP0+2JBlxzEHqBqEmsV9NmW9nZhdc27NMMXrc0EoO4Isebq62QhsnHbXqs/X3F02LzUdr54z7t4p+aPc2VLDfMgaHQ8hNC1XgLRAWSLUh8hmpfBzVPXk+QJCGstyeoduyY2/HlxOsLKi+N0j9WM4m3iSc5VAV2dkl0dTG/ljB2+rydjgZSpFu0yCDjTTcy1LxKtqMWWX2opt3mT2nf7XOqafHZ6MmEBBHWcJ8kSEmbLaNoOSOBqEsoqvq0CpI0Y2ZoNPqBXvU0teHr9R42gcrB1jlvTBxoLrPogfHMkw75RTw5Fg9bDds2BM2vevJtenGFFASTwlMfnpdBwuQNCH3Z5S7lsarpubTudLjL53y/S57y+skckxtSRJZOorj0R54se8GWRKhAvtCslCK/H1hTCR6usK14CqA1ikeNPxhIvEoGOie0IfHYDHJFz5V6YuWkySXX0IUNwp1prcV4JIqsBYmiuHV8eDTSYB6uhsvCk6WKkavTMCcQR3Sxp2/l4mnxelvseSpWWRb3+8KTuibzfS8JprzAC9KW3ad+bWXpQ9vBrJ96Eli5TpsAb49Knkz4ZIf1gBwonm1IxhERxmvMDc3w1JM81ZgnGG6ltHsL55y5gwfHazqsNFBPA5pYslx4WuctSKZj48WTiaqnjyLcn6XJzCJtZtQTD21Dnc1IIIPhKh015FL2QD+szOXUU1qF0lJLWRWeHJ/cujY8qimSNdzAKBNux/QIOuLnntL2BC4EPz3DLp0T8QbdUPJEIso8lXOcfvviuUzZ09WfvHK6+SxpIrVC2ROvqopKe8Jo1TS4BuQo9dqremKlllt4CpaQXsdDzmgJTdaEesGFBxLJpzyxqWJpHl6uM5s9lbGM8xOoRk+LTqHpZVFZtau0p2Wv14uWNvSEk3H/uMjsTiQ666t4CqCXVQpP3lZpnPLQXkmK5tPp1N/C1WajU56oC3VcPKp2nqD4u3xFovC0uMrXT/bv1SlfxRMZTGTSEephREwp/LgqSt51/SV/3hPchzY8nk3INO14QSHQokKbnvRkwTmlOA+ghSdP706VNp4e83azecu23b5edaqe3kv9eFEXrODydj4HI0XceCKKs2wVoeppVvbkgza1aQavw3guCQya3OpJT3S8440ocNp4kvVwvTRYmC083WWa3rP5yreHo5lxOnGp15kh7ZxZT+oF45mhCJpG10T+7klaw/DXONi4NO2mDDiWF0enPJGeEA5Qxa3lXeop6W8NQ1E0VoVe7unHLyZl8ZBl3VunrqnTeWv2RBdWpAjC1+eCQmYMvWlouYNznkiDgcCbqjw4o+o7jkyS2+lD49Lik54cK6LlpECmSpd5Gq1JQa5oWxImlP2XeyI9NvOUqrj5Z3Os6e622ROLRiPFzq4Ho+w2MGXnRD9e9qQOr0HH9ni0NGlRnc0nPDp/3MqnPJHj5wqt9bVIv8RTNyJHGOtRQsJs149zP1nWPbO/6j14WhZwJzxRFcpU5iK6FMLuGwrqv3tSpnrardeho90g90fb66R72hPn7KYK2BF68nlPtDYzfDZ6WO087SHxFgtWEhRTlTJXT6c8sbsfenQ0E9LR67wnMt5B3SkdLy/VVqdAGy2RTnrisspUC8976tOSKX0KLT1xb8TThpn42dA1QdeV1VUn2tNchqjya17kydtCkbitjXj6kmdznuxvWp2Ok7964hL65md41pMDE54soNae9g+LzQuY2H9eNWnKJDZ5ohFrvgPTLzvLoos80aOyWUlOCJWAUbw8lXs08UZ/98TBCoOy9s55ksdKqfNr64n7uKLTkh/3i2ZN73mZXvfk8XS5qU9Xas94qtWZnExfqgmVzKMzEXVb2sAGihV7IKp1whNMBNXM0+y0J5qgX/Z08+eD/P/prtFSZQ2h5skZ06dMhhqobfPtl3nizAgqKb5cktOdRljaEkAHpYzlkJ5rWvaU7PID4XGRaULqqXvSEzwGMhf/oifq6r0550jn9FgclXmCSarsBT02xQjTWa6dTmob64JR2ZNGl70tujxSfvXUp6tU5T4rgcTjFZPVC6qfkClTwl7TJaY43MkQyZy+9llxNP1h6W88pw0RErbwJAbciq5o7b7u6fB81Wips7h7Kh3G3gdHbhzH/jBiJa0xl2HpH6qi65EHcVtNdaYDKwyZp7TCHML9LYuqnC4skX6mdEU6QvDGihuzMmkwHm8j6OypJ0Fdu2F8DXZUeN3qslVgwV5TT3mBxtpTQqo8eEhjFiaE1y7vDm8PV031AGh6LB+Zrj9pAFv6FrQpjSVQ6HLvMHbdeM03eOJWs9yTnc5/6bpx8aogW7mrdO0jyE516+gTNh8SBJWtuYMnUGJrtMDX6OJ7ug/WfYknMR/aIB1JWe/0YWVcWc5JmD7t/Ft5+udq89RUhnc297eVI7uD4r0ALEPZxjrIiyaDZBuZ3qVxD1JPShar7M8Euv6kGFnLT03GWRcFnZGk1mYzFrwqmJlEmFG+uCQmSfaChUhLW2XIln4F0p5sVcxfLFq8OqNlk9PXtHKY7fLu5uMHSb1fi/obqrv6D+q6A03IUNTB1t0Vzz5xJxqshpA95D8tIp5EclixmuFY10bM6REf54nlzQ1y6CzNPHlOTNr1korbbXlFJI3Bc8nVFXpphVydT8iccqnQS6rT7Et9GoQxdqazXr4SzfW1SZg+DHMKZ1HSs2jtXswzvr0/wO/oOuzXdHe/Pvf1IxzPS5LEpCTHk7NdsApdN1xZgQ7vOr0dHFcez8h3nMoGGY7YZfUSPW/DCqmcHuLoFr1APxiZ7GWqo/dDdxWUTumM+m4YeFzlZ3WyWcrl7Cwrq7v7ys/cCIe3P/e/Xh9eX59fPp+OLCEFN/sft4fD7Xf8BSuCIAiCIAiCIAiCIAiCIAiCIAiCIAiCIAiCIAiCIAiCIAiCIAiCIAiCIAiCIAiCIAiCIAiCIAiCIAiCIMj/lv8Axg8RBFSyHOIAAAAASUVORK5CYII=">
              <a:extLst>
                <a:ext uri="{FF2B5EF4-FFF2-40B4-BE49-F238E27FC236}">
                  <a16:creationId xmlns:a16="http://schemas.microsoft.com/office/drawing/2014/main" id="{3A1C8EDC-6281-CB30-D458-794D1E114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0" r="3434" b="36149"/>
            <a:stretch/>
          </p:blipFill>
          <p:spPr bwMode="auto">
            <a:xfrm>
              <a:off x="1494626" y="6246220"/>
              <a:ext cx="1874120" cy="3427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6" descr="Image result for rbi bank raiffeisen">
              <a:extLst>
                <a:ext uri="{FF2B5EF4-FFF2-40B4-BE49-F238E27FC236}">
                  <a16:creationId xmlns:a16="http://schemas.microsoft.com/office/drawing/2014/main" id="{EFD8C005-AB25-CD91-34C3-029D3EA66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" t="30919" r="4244" b="34211"/>
            <a:stretch/>
          </p:blipFill>
          <p:spPr bwMode="auto">
            <a:xfrm>
              <a:off x="3472687" y="6125043"/>
              <a:ext cx="2104454" cy="531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8" descr="Image result for APA">
              <a:extLst>
                <a:ext uri="{FF2B5EF4-FFF2-40B4-BE49-F238E27FC236}">
                  <a16:creationId xmlns:a16="http://schemas.microsoft.com/office/drawing/2014/main" id="{10999B92-D9D5-9B65-2B4F-873DF37B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4" y="5661965"/>
              <a:ext cx="616853" cy="2832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0" descr="Image result for hutchison drei austria">
              <a:extLst>
                <a:ext uri="{FF2B5EF4-FFF2-40B4-BE49-F238E27FC236}">
                  <a16:creationId xmlns:a16="http://schemas.microsoft.com/office/drawing/2014/main" id="{96D05107-290A-B5FD-569E-5E0CB1B46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94" y="5620596"/>
              <a:ext cx="307551" cy="3593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2" descr="Image result for wiener stadtwerke">
              <a:extLst>
                <a:ext uri="{FF2B5EF4-FFF2-40B4-BE49-F238E27FC236}">
                  <a16:creationId xmlns:a16="http://schemas.microsoft.com/office/drawing/2014/main" id="{A14F05AE-3D11-3122-8144-4C2C51CCB7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8" b="22344"/>
            <a:stretch/>
          </p:blipFill>
          <p:spPr bwMode="auto">
            <a:xfrm>
              <a:off x="15193" y="6191687"/>
              <a:ext cx="1487007" cy="4650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4" descr="Image result for siemens ag österreich">
              <a:extLst>
                <a:ext uri="{FF2B5EF4-FFF2-40B4-BE49-F238E27FC236}">
                  <a16:creationId xmlns:a16="http://schemas.microsoft.com/office/drawing/2014/main" id="{683D57FE-6D4F-F54A-9199-17AD9CC90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687" y="5510320"/>
              <a:ext cx="1125734" cy="476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HOME - CSH">
              <a:extLst>
                <a:ext uri="{FF2B5EF4-FFF2-40B4-BE49-F238E27FC236}">
                  <a16:creationId xmlns:a16="http://schemas.microsoft.com/office/drawing/2014/main" id="{AC7021EA-F33F-F4AD-D097-8718F061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65" y="6080675"/>
              <a:ext cx="1021352" cy="473262"/>
            </a:xfrm>
            <a:prstGeom prst="rect">
              <a:avLst/>
            </a:prstGeom>
            <a:solidFill>
              <a:srgbClr val="C00000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92E4C-F602-787F-5F3E-DAB43DD96E7F}"/>
                </a:ext>
              </a:extLst>
            </p:cNvPr>
            <p:cNvSpPr txBox="1"/>
            <p:nvPr/>
          </p:nvSpPr>
          <p:spPr>
            <a:xfrm>
              <a:off x="-31893" y="4980551"/>
              <a:ext cx="9113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sz="1800" b="1" i="1" dirty="0"/>
                <a:t>High reward, high impact! </a:t>
              </a:r>
            </a:p>
            <a:p>
              <a:r>
                <a:rPr lang="en-AT" sz="1800" dirty="0"/>
                <a:t>You'll be trained up to solving real use case with real partners, e.g.:</a:t>
              </a:r>
            </a:p>
          </p:txBody>
        </p:sp>
      </p:grpSp>
      <p:sp>
        <p:nvSpPr>
          <p:cNvPr id="3" name="AutoShape 2" descr="Image of ">
            <a:extLst>
              <a:ext uri="{FF2B5EF4-FFF2-40B4-BE49-F238E27FC236}">
                <a16:creationId xmlns:a16="http://schemas.microsoft.com/office/drawing/2014/main" id="{E5969188-5872-BBCA-283F-55E8B91EE5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D8162F-494E-D2ED-C4CE-A3596D787D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68051" y="2694760"/>
            <a:ext cx="2723510" cy="2265395"/>
          </a:xfrm>
          <a:prstGeom prst="rect">
            <a:avLst/>
          </a:prstGeom>
        </p:spPr>
      </p:pic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B01DC63C-F3B1-9AEE-3A03-8098D09225F9}"/>
              </a:ext>
            </a:extLst>
          </p:cNvPr>
          <p:cNvSpPr/>
          <p:nvPr/>
        </p:nvSpPr>
        <p:spPr>
          <a:xfrm>
            <a:off x="7972687" y="2676574"/>
            <a:ext cx="1125734" cy="2287916"/>
          </a:xfrm>
          <a:prstGeom prst="wedgeRoundRectCallout">
            <a:avLst>
              <a:gd name="adj1" fmla="val -47428"/>
              <a:gd name="adj2" fmla="val -185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400" dirty="0"/>
              <a:t>Data Science is a team sport!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844FD0-9620-B171-17EE-B0091603B5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13891" y="107203"/>
            <a:ext cx="2833704" cy="24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09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1F11E-7E61-17EE-AF34-AE1DB439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14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0FF6F-1362-CBA3-C2C8-6D46AB8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Data Science Lab – news!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445CE4-8A71-4A93-A209-F0E9152A101C}"/>
              </a:ext>
            </a:extLst>
          </p:cNvPr>
          <p:cNvGrpSpPr/>
          <p:nvPr/>
        </p:nvGrpSpPr>
        <p:grpSpPr>
          <a:xfrm>
            <a:off x="-16700" y="4818271"/>
            <a:ext cx="9130314" cy="1676202"/>
            <a:chOff x="-31893" y="4980551"/>
            <a:chExt cx="9130314" cy="16762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E3F3FF-225E-6F25-B88F-CB518FA5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30167" r="16455" b="27167"/>
            <a:stretch/>
          </p:blipFill>
          <p:spPr bwMode="auto">
            <a:xfrm>
              <a:off x="92158" y="5601552"/>
              <a:ext cx="1171449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4" descr="https://upload.wikimedia.org/wikipedia/commons/thumb/8/8f/SAP-Logo.svg/2000px-SAP-Logo.svg.png">
              <a:extLst>
                <a:ext uri="{FF2B5EF4-FFF2-40B4-BE49-F238E27FC236}">
                  <a16:creationId xmlns:a16="http://schemas.microsoft.com/office/drawing/2014/main" id="{018F9081-8C33-9F0B-9580-668C3025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29" y="5623618"/>
              <a:ext cx="689640" cy="34160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6" descr="http://vignette1.wikia.nocookie.net/marvelcinematicuniverse/images/7/77/Oracle-logo.png/revision/latest?cb=20140803214942">
              <a:extLst>
                <a:ext uri="{FF2B5EF4-FFF2-40B4-BE49-F238E27FC236}">
                  <a16:creationId xmlns:a16="http://schemas.microsoft.com/office/drawing/2014/main" id="{31953CE8-5A6D-AD09-C122-EAB895343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58" t="31532" r="4880" b="32277"/>
            <a:stretch/>
          </p:blipFill>
          <p:spPr bwMode="auto">
            <a:xfrm>
              <a:off x="2207992" y="5659363"/>
              <a:ext cx="1299156" cy="2655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ildergebnis für IBM logo">
              <a:extLst>
                <a:ext uri="{FF2B5EF4-FFF2-40B4-BE49-F238E27FC236}">
                  <a16:creationId xmlns:a16="http://schemas.microsoft.com/office/drawing/2014/main" id="{C758ACDC-89B0-6436-215C-1AECFDCF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68" y="5924869"/>
              <a:ext cx="598218" cy="311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4" descr="ildergebnis für erste bank">
              <a:extLst>
                <a:ext uri="{FF2B5EF4-FFF2-40B4-BE49-F238E27FC236}">
                  <a16:creationId xmlns:a16="http://schemas.microsoft.com/office/drawing/2014/main" id="{E1CECD80-E9FE-7A6E-B691-1E5C6000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41" b="32760"/>
            <a:stretch/>
          </p:blipFill>
          <p:spPr bwMode="auto">
            <a:xfrm>
              <a:off x="5659153" y="6117425"/>
              <a:ext cx="1439633" cy="5168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ildergebnis für zamg logo">
              <a:extLst>
                <a:ext uri="{FF2B5EF4-FFF2-40B4-BE49-F238E27FC236}">
                  <a16:creationId xmlns:a16="http://schemas.microsoft.com/office/drawing/2014/main" id="{D32D8980-2229-6785-F36E-1310B1961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50" y="5510319"/>
              <a:ext cx="1664612" cy="6496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6D27E-421D-9C09-B5D3-B97B6CE6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434" y="5637624"/>
              <a:ext cx="882582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1E1B5-ABC7-8088-5DA9-4B852C1B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6175" y="5642541"/>
              <a:ext cx="700171" cy="3764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4" descr="data:image/png;base64,iVBORw0KGgoAAAANSUhEUgAAAScAAACrCAMAAAATgapkAAAAzFBMVEX///8jHyDtHCQZFBUAAAAfGxy9vLzw8PAZFBYfGhsWEBJCP0DMy8yioaEuKywNAwbX1taop6hkYWIUDA7DwsL39/eGhIRdWlrl5eV7eXkzLzC1tLV0cnMJAABpZ2jtERuVk5TsAAApJSY7Nzj4u71FQkP+8/SYl5dVUlOBgIDg39/sAA9NSkvS0dH83N370NHuLTPxXmLuNTv5v8H5s7b1i47wVFn82tvzd3v+6uvvP0T1m573paj6y8zyaG3wTFH4qq3zdXr1kpX0hIfMj37rAAAL2ElEQVR4nO2aa3eiyhJAQUAeooAIgvggMomCOnmeTEzGTCbz///T7ermLY6Se9c690Pttc4ZAwjFpqu7upHjEARBEARBEARBEARBEARBEARBEARBEARBEARBEARBEARBEARBEARBEARBEARBEARBEARBEOQk+8PHzzfCz2/f/+1Q/o85/Hl+7XQWhM7dr/efN/92PP+fHO6Jok4GkfXwhqaO+P6yKSSxRrW4evjm1I+TvV2wcmPfd61RIn/tWrLnXXBMYiZfOnfjt7zEO7qVr3B43WSGNpsNJN7dwyvhrXJ2Z9efR8LMsDVNs2fGcm595Va608n83DG7OOKFyXmddfQ4so+fnmP1+N7qvxflPD1kjWlx9/L58fR4ONxSDpXU068NReIJkgT/SIKwtlpfzFra2vDMMfrWJheYBW3PPYpsdXbsKVAFXhVbn+2Ib3e5ps73m6Ne6ZB96C6pHpGfRBNbFMhnYem2vJY+UHnhjCdvrcDTUM7prCNfazzf0J58CFUZtzzbEYdO0TVtfh7vf/yTfugOQNM17ZfkYMyktWtRzpzEfM5TMOMpRssOMAQfDZ5cDbZP253siP1DuQe/er6tNSjn5S79RD3lT9lxISypXS9ibtXznoYK89Q2VeYnPJlb29Yis93Jjvi96ZTZdD4qu28+N/fpR+pJyNuvHNHOqt/mYnpPOutJVpkmXjjb31dwhic8cWboh7tW5zrmsOhUWXyUd9/801n8SD/XPHExtGchbnM1vXe+PdG0A1dSr1VbdWg7bPJE3Lc5USPvNU+b35W8+73oXO3Tz3VPFtyQMG0z4F7iCZqFMoZrLdslHs07o9VXLubxodaafu3Lu5+viLmX9I+6J/rgldST4436ru+HQamicxyzSzbGbl9PN1Y9OZRaRDKMquIObAl+sdmz/KKH8fo+a2qOvor9sEuay873aT+g+rFPayUnCVZxTApiWffjOJ6O0jBpRGG3ZXH2WW1OizzJgP099F2Lh32zp74BcdHKwOyPVREKUFIvzJkUedcfDmZsoyFOXPPIU3cymQx6ei0iS4XRgZ5c3WZqHGsiGt3sj5U6E2GP0+2JBlxzEHqBqEmsV9NmW9nZhdc27NMMXrc0EoO4Isebq62QhsnHbXqs/X3F02LzUdr54z7t4p+aPc2VLDfMgaHQ8hNC1XgLRAWSLUh8hmpfBzVPXk+QJCGstyeoduyY2/HlxOsLKi+N0j9WM4m3iSc5VAV2dkl0dTG/ljB2+rydjgZSpFu0yCDjTTcy1LxKtqMWWX2opt3mT2nf7XOqafHZ6MmEBBHWcJ8kSEmbLaNoOSOBqEsoqvq0CpI0Y2ZoNPqBXvU0teHr9R42gcrB1jlvTBxoLrPogfHMkw75RTw5Fg9bDds2BM2vevJtenGFFASTwlMfnpdBwuQNCH3Z5S7lsarpubTudLjL53y/S57y+skckxtSRJZOorj0R54se8GWRKhAvtCslCK/H1hTCR6usK14CqA1ikeNPxhIvEoGOie0IfHYDHJFz5V6YuWkySXX0IUNwp1prcV4JIqsBYmiuHV8eDTSYB6uhsvCk6WKkavTMCcQR3Sxp2/l4mnxelvseSpWWRb3+8KTuibzfS8JprzAC9KW3ad+bWXpQ9vBrJ96Eli5TpsAb49Knkz4ZIf1gBwonm1IxhERxmvMDc3w1JM81ZgnGG6ltHsL55y5gwfHazqsNFBPA5pYslx4WuctSKZj48WTiaqnjyLcn6XJzCJtZtQTD21Dnc1IIIPhKh015FL2QD+szOXUU1qF0lJLWRWeHJ/cujY8qimSNdzAKBNux/QIOuLnntL2BC4EPz3DLp0T8QbdUPJEIso8lXOcfvviuUzZ09WfvHK6+SxpIrVC2ROvqopKe8Jo1TS4BuQo9dqremKlllt4CpaQXsdDzmgJTdaEesGFBxLJpzyxqWJpHl6uM5s9lbGM8xOoRk+LTqHpZVFZtau0p2Wv14uWNvSEk3H/uMjsTiQ666t4CqCXVQpP3lZpnPLQXkmK5tPp1N/C1WajU56oC3VcPKp2nqD4u3xFovC0uMrXT/bv1SlfxRMZTGTSEephREwp/LgqSt51/SV/3hPchzY8nk3INO14QSHQokKbnvRkwTmlOA+ghSdP706VNp4e83azecu23b5edaqe3kv9eFEXrODydj4HI0XceCKKs2wVoeppVvbkgza1aQavw3guCQya3OpJT3S8440ocNp4kvVwvTRYmC083WWa3rP5yreHo5lxOnGp15kh7ZxZT+oF45mhCJpG10T+7klaw/DXONi4NO2mDDiWF0enPJGeEA5Qxa3lXeop6W8NQ1E0VoVe7unHLyZl8ZBl3VunrqnTeWv2RBdWpAjC1+eCQmYMvWlouYNznkiDgcCbqjw4o+o7jkyS2+lD49Lik54cK6LlpECmSpd5Gq1JQa5oWxImlP2XeyI9NvOUqrj5Z3Os6e622ROLRiPFzq4Ho+w2MGXnRD9e9qQOr0HH9ni0NGlRnc0nPDp/3MqnPJHj5wqt9bVIv8RTNyJHGOtRQsJs149zP1nWPbO/6j14WhZwJzxRFcpU5iK6FMLuGwrqv3tSpnrardeho90g90fb66R72hPn7KYK2BF68nlPtDYzfDZ6WO087SHxFgtWEhRTlTJXT6c8sbsfenQ0E9LR67wnMt5B3SkdLy/VVqdAGy2RTnrisspUC8976tOSKX0KLT1xb8TThpn42dA1QdeV1VUn2tNchqjya17kydtCkbitjXj6kmdznuxvWp2Ok7964hL65md41pMDE54soNae9g+LzQuY2H9eNWnKJDZ5ohFrvgPTLzvLoos80aOyWUlOCJWAUbw8lXs08UZ/98TBCoOy9s55ksdKqfNr64n7uKLTkh/3i2ZN73mZXvfk8XS5qU9Xas94qtWZnExfqgmVzKMzEXVb2sAGihV7IKp1whNMBNXM0+y0J5qgX/Z08+eD/P/prtFSZQ2h5skZ06dMhhqobfPtl3nizAgqKb5cktOdRljaEkAHpYzlkJ5rWvaU7PID4XGRaULqqXvSEzwGMhf/oifq6r0550jn9FgclXmCSarsBT02xQjTWa6dTmob64JR2ZNGl70tujxSfvXUp6tU5T4rgcTjFZPVC6qfkClTwl7TJaY43MkQyZy+9llxNP1h6W88pw0RErbwJAbciq5o7b7u6fB81Wips7h7Kh3G3gdHbhzH/jBiJa0xl2HpH6qi65EHcVtNdaYDKwyZp7TCHML9LYuqnC4skX6mdEU6QvDGihuzMmkwHm8j6OypJ0Fdu2F8DXZUeN3qslVgwV5TT3mBxtpTQqo8eEhjFiaE1y7vDm8PV031AGh6LB+Zrj9pAFv6FrQpjSVQ6HLvMHbdeM03eOJWs9yTnc5/6bpx8aogW7mrdO0jyE516+gTNh8SBJWtuYMnUGJrtMDX6OJ7ug/WfYknMR/aIB1JWe/0YWVcWc5JmD7t/Ft5+udq89RUhnc297eVI7uD4r0ALEPZxjrIiyaDZBuZ3qVxD1JPShar7M8Euv6kGFnLT03GWRcFnZGk1mYzFrwqmJlEmFG+uCQmSfaChUhLW2XIln4F0p5sVcxfLFq8OqNlk9PXtHKY7fLu5uMHSb1fi/obqrv6D+q6A03IUNTB1t0Vzz5xJxqshpA95D8tIp5EclixmuFY10bM6REf54nlzQ1y6CzNPHlOTNr1korbbXlFJI3Bc8nVFXpphVydT8iccqnQS6rT7Et9GoQxdqazXr4SzfW1SZg+DHMKZ1HSs2jtXswzvr0/wO/oOuzXdHe/Pvf1IxzPS5LEpCTHk7NdsApdN1xZgQ7vOr0dHFcez8h3nMoGGY7YZfUSPW/DCqmcHuLoFr1APxiZ7GWqo/dDdxWUTumM+m4YeFzlZ3WyWcrl7Cwrq7v7ys/cCIe3P/e/Xh9eX59fPp+OLCEFN/sft4fD7Xf8BSuCIAiCIAiCIAiCIAiCIAiCIAiCIAiCIAiCIAiCIAiCIAiCIAiCIAiCIAiCIAiCIAiCIAiCIAiCIAiCIMj/lv8Axg8RBFSyHOIAAAAASUVORK5CYII=">
              <a:extLst>
                <a:ext uri="{FF2B5EF4-FFF2-40B4-BE49-F238E27FC236}">
                  <a16:creationId xmlns:a16="http://schemas.microsoft.com/office/drawing/2014/main" id="{3A1C8EDC-6281-CB30-D458-794D1E114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0" r="3434" b="36149"/>
            <a:stretch/>
          </p:blipFill>
          <p:spPr bwMode="auto">
            <a:xfrm>
              <a:off x="1494626" y="6246220"/>
              <a:ext cx="1874120" cy="3427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6" descr="Image result for rbi bank raiffeisen">
              <a:extLst>
                <a:ext uri="{FF2B5EF4-FFF2-40B4-BE49-F238E27FC236}">
                  <a16:creationId xmlns:a16="http://schemas.microsoft.com/office/drawing/2014/main" id="{EFD8C005-AB25-CD91-34C3-029D3EA66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" t="30919" r="4244" b="34211"/>
            <a:stretch/>
          </p:blipFill>
          <p:spPr bwMode="auto">
            <a:xfrm>
              <a:off x="3472687" y="6125043"/>
              <a:ext cx="2104454" cy="531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8" descr="Image result for APA">
              <a:extLst>
                <a:ext uri="{FF2B5EF4-FFF2-40B4-BE49-F238E27FC236}">
                  <a16:creationId xmlns:a16="http://schemas.microsoft.com/office/drawing/2014/main" id="{10999B92-D9D5-9B65-2B4F-873DF37B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4" y="5661965"/>
              <a:ext cx="616853" cy="2832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0" descr="Image result for hutchison drei austria">
              <a:extLst>
                <a:ext uri="{FF2B5EF4-FFF2-40B4-BE49-F238E27FC236}">
                  <a16:creationId xmlns:a16="http://schemas.microsoft.com/office/drawing/2014/main" id="{96D05107-290A-B5FD-569E-5E0CB1B46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94" y="5620596"/>
              <a:ext cx="307551" cy="3593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2" descr="Image result for wiener stadtwerke">
              <a:extLst>
                <a:ext uri="{FF2B5EF4-FFF2-40B4-BE49-F238E27FC236}">
                  <a16:creationId xmlns:a16="http://schemas.microsoft.com/office/drawing/2014/main" id="{A14F05AE-3D11-3122-8144-4C2C51CCB7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8" b="22344"/>
            <a:stretch/>
          </p:blipFill>
          <p:spPr bwMode="auto">
            <a:xfrm>
              <a:off x="15193" y="6191687"/>
              <a:ext cx="1487007" cy="4650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4" descr="Image result for siemens ag österreich">
              <a:extLst>
                <a:ext uri="{FF2B5EF4-FFF2-40B4-BE49-F238E27FC236}">
                  <a16:creationId xmlns:a16="http://schemas.microsoft.com/office/drawing/2014/main" id="{683D57FE-6D4F-F54A-9199-17AD9CC90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687" y="5510320"/>
              <a:ext cx="1125734" cy="476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HOME - CSH">
              <a:extLst>
                <a:ext uri="{FF2B5EF4-FFF2-40B4-BE49-F238E27FC236}">
                  <a16:creationId xmlns:a16="http://schemas.microsoft.com/office/drawing/2014/main" id="{AC7021EA-F33F-F4AD-D097-8718F061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65" y="6080675"/>
              <a:ext cx="1021352" cy="473262"/>
            </a:xfrm>
            <a:prstGeom prst="rect">
              <a:avLst/>
            </a:prstGeom>
            <a:solidFill>
              <a:srgbClr val="C00000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92E4C-F602-787F-5F3E-DAB43DD96E7F}"/>
                </a:ext>
              </a:extLst>
            </p:cNvPr>
            <p:cNvSpPr txBox="1"/>
            <p:nvPr/>
          </p:nvSpPr>
          <p:spPr>
            <a:xfrm>
              <a:off x="-31893" y="4980551"/>
              <a:ext cx="9113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sz="1800" b="1" i="1" dirty="0"/>
                <a:t>High reward, high impact! </a:t>
              </a:r>
            </a:p>
            <a:p>
              <a:r>
                <a:rPr lang="en-AT" sz="1800" dirty="0"/>
                <a:t>You'll be trained up to solving real use case with real partners, e.g.: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3B91E0-791D-5774-E38D-8F5043C6E16C}"/>
              </a:ext>
            </a:extLst>
          </p:cNvPr>
          <p:cNvSpPr txBox="1"/>
          <p:nvPr/>
        </p:nvSpPr>
        <p:spPr>
          <a:xfrm>
            <a:off x="337459" y="1871564"/>
            <a:ext cx="6005764" cy="2079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800"/>
              </a:spcAft>
            </a:pPr>
            <a:r>
              <a:rPr lang="en-GB" sz="2400" b="1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WU Innovative Teaching Award 2023 </a:t>
            </a:r>
          </a:p>
          <a:p>
            <a:pPr algn="l">
              <a:spcAft>
                <a:spcPts val="800"/>
              </a:spcAft>
            </a:pP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Schwerpunkt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 „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Gemeinsam</a:t>
            </a:r>
            <a:r>
              <a:rPr lang="en-GB" sz="2400" i="1" dirty="0">
                <a:solidFill>
                  <a:srgbClr val="1F497D"/>
                </a:solidFill>
                <a:latin typeface="Verdana" panose="020B0604030504040204" pitchFamily="34" charset="0"/>
              </a:rPr>
              <a:t>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Lehren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: Innovative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Kooperationen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 und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Partnerschaften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”</a:t>
            </a:r>
            <a:endParaRPr lang="en-GB" sz="3600" i="1" u="none" strike="noStrik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5706E-2A74-A667-CB50-B2C4E0CCDD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20962" y="2055227"/>
            <a:ext cx="2830746" cy="155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80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5896"/>
            <a:ext cx="9144000" cy="5244464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lvl="1"/>
            <a:r>
              <a:rPr lang="en-US" sz="6400" b="1" dirty="0"/>
              <a:t>Requirements</a:t>
            </a:r>
            <a:r>
              <a:rPr lang="en-US" sz="6400" dirty="0"/>
              <a:t>:</a:t>
            </a:r>
          </a:p>
          <a:p>
            <a:pPr lvl="2"/>
            <a:r>
              <a:rPr lang="en-US" sz="6400" dirty="0"/>
              <a:t>Willingness &amp; Fun to work “hands-on” with data! </a:t>
            </a:r>
          </a:p>
          <a:p>
            <a:pPr lvl="3"/>
            <a:r>
              <a:rPr lang="en-US" sz="6400" dirty="0"/>
              <a:t>Learn the most popular Data Science tools  		</a:t>
            </a:r>
          </a:p>
          <a:p>
            <a:pPr lvl="2"/>
            <a:r>
              <a:rPr lang="en-US" sz="6400" dirty="0"/>
              <a:t>Willingness </a:t>
            </a:r>
            <a:r>
              <a:rPr lang="en-US" sz="6400" b="1" i="1" dirty="0"/>
              <a:t>to work in teams</a:t>
            </a:r>
            <a:r>
              <a:rPr lang="en-US" sz="6400" dirty="0"/>
              <a:t> and </a:t>
            </a:r>
            <a:r>
              <a:rPr lang="en-US" sz="6400" b="1" i="1" dirty="0"/>
              <a:t>interdisciplinary</a:t>
            </a:r>
            <a:r>
              <a:rPr lang="en-US" sz="6400" dirty="0"/>
              <a:t>!</a:t>
            </a:r>
          </a:p>
          <a:p>
            <a:pPr lvl="2"/>
            <a:r>
              <a:rPr lang="en-US" sz="6400" dirty="0"/>
              <a:t>Willingness to solve (data) problems!</a:t>
            </a:r>
          </a:p>
          <a:p>
            <a:pPr lvl="1"/>
            <a:endParaRPr lang="en-US" sz="6400" b="1" dirty="0"/>
          </a:p>
          <a:p>
            <a:pPr lvl="1"/>
            <a:r>
              <a:rPr lang="en-US" sz="6400" b="1" dirty="0"/>
              <a:t>Qualification to enter the SBWL: </a:t>
            </a:r>
            <a:br>
              <a:rPr lang="en-US" sz="6400" b="1" dirty="0"/>
            </a:br>
            <a:r>
              <a:rPr lang="en-US" sz="6400" b="1" dirty="0"/>
              <a:t>Register for the entry test/tutorials via LPIS!!!</a:t>
            </a:r>
          </a:p>
          <a:p>
            <a:pPr marL="530166" lvl="2" indent="0">
              <a:buNone/>
            </a:pPr>
            <a:endParaRPr lang="en-US" sz="6000" dirty="0"/>
          </a:p>
          <a:p>
            <a:pPr marL="530166" lvl="2" indent="0">
              <a:buNone/>
            </a:pPr>
            <a:r>
              <a:rPr lang="en-US" sz="6000" dirty="0"/>
              <a:t>Factors taken into account:</a:t>
            </a:r>
            <a:endParaRPr lang="en-US" sz="6400" dirty="0"/>
          </a:p>
          <a:p>
            <a:pPr lvl="2"/>
            <a:r>
              <a:rPr lang="en-US" sz="6600" dirty="0"/>
              <a:t>best grades transcripts/Avg grades</a:t>
            </a:r>
          </a:p>
          <a:p>
            <a:pPr lvl="2"/>
            <a:r>
              <a:rPr lang="en-US" sz="6600" dirty="0"/>
              <a:t>plus, at max 10 "Green Cards":</a:t>
            </a:r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r>
              <a:rPr lang="en-US" sz="6600" dirty="0"/>
              <a:t>online entry exam – all recommended to take the entry exam (even if you qualify for a green card!</a:t>
            </a:r>
            <a:endParaRPr lang="en-US" sz="6400" dirty="0"/>
          </a:p>
          <a:p>
            <a:pPr lvl="4"/>
            <a:endParaRPr lang="en-US" sz="6400" i="1" dirty="0"/>
          </a:p>
          <a:p>
            <a:pPr marL="541316" lvl="2" indent="0">
              <a:buNone/>
            </a:pPr>
            <a:r>
              <a:rPr lang="en-US" sz="6600" b="1" i="1" dirty="0"/>
              <a:t>Note: all (also </a:t>
            </a:r>
            <a:r>
              <a:rPr lang="en-US" sz="6600" i="1" dirty="0"/>
              <a:t>green card holders need to </a:t>
            </a:r>
            <a:r>
              <a:rPr lang="en-US" sz="6600" i="1" u="sng" dirty="0"/>
              <a:t>register for the entry test/tutorials on LPIS! </a:t>
            </a:r>
            <a:r>
              <a:rPr lang="en-US" sz="6600" i="1" dirty="0">
                <a:sym typeface="Wingdings" pitchFamily="2" charset="2"/>
              </a:rPr>
              <a:t> counts as registration of interest to the SBWL)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r>
              <a:rPr lang="en-GB" sz="1600" dirty="0">
                <a:hlinkClick r:id="rId3"/>
              </a:rPr>
              <a:t>https://www.wu.ac.at/dpkm/teaching/sbwl-data-science/</a:t>
            </a: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1030" name="Picture 6" descr="ildergebnis für Pytho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276" y="1686607"/>
            <a:ext cx="1368550" cy="4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dergebnis für R statistic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2699" y="2221934"/>
            <a:ext cx="561704" cy="42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3A3D59-3F4A-2349-9011-A120C7D00FE5}"/>
              </a:ext>
            </a:extLst>
          </p:cNvPr>
          <p:cNvSpPr txBox="1">
            <a:spLocks/>
          </p:cNvSpPr>
          <p:nvPr/>
        </p:nvSpPr>
        <p:spPr>
          <a:xfrm>
            <a:off x="462408" y="4377074"/>
            <a:ext cx="3790937" cy="1209623"/>
          </a:xfrm>
          <a:prstGeom prst="rect">
            <a:avLst/>
          </a:prstGeom>
          <a:solidFill>
            <a:srgbClr val="B9F8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15" rIns="0" bIns="45715" rtlCol="0">
            <a:normAutofit fontScale="92500" lnSpcReduction="20000"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 dirty="0" err="1"/>
              <a:t>BaWISO</a:t>
            </a:r>
            <a:r>
              <a:rPr lang="en-US" sz="1500" b="1" dirty="0"/>
              <a:t>/</a:t>
            </a:r>
            <a:r>
              <a:rPr lang="en-US" sz="1500" b="1" dirty="0" err="1"/>
              <a:t>WiRe</a:t>
            </a:r>
            <a:r>
              <a:rPr lang="en-US" sz="1500" b="1" dirty="0"/>
              <a:t> </a:t>
            </a:r>
          </a:p>
          <a:p>
            <a:pPr marL="0" indent="0">
              <a:buNone/>
            </a:pPr>
            <a:r>
              <a:rPr lang="en-US" sz="1500" dirty="0"/>
              <a:t>Avg. grade 1.5 among these courses:</a:t>
            </a:r>
          </a:p>
          <a:p>
            <a:pPr lvl="1"/>
            <a:r>
              <a:rPr lang="en-US" sz="1300" dirty="0"/>
              <a:t>Algorithmic Thinking and Programming </a:t>
            </a:r>
          </a:p>
          <a:p>
            <a:pPr lvl="1"/>
            <a:r>
              <a:rPr lang="en-US" sz="1300" dirty="0"/>
              <a:t>Data and Knowledge Engineering </a:t>
            </a:r>
          </a:p>
          <a:p>
            <a:pPr lvl="1"/>
            <a:r>
              <a:rPr lang="en-US" sz="1300" dirty="0"/>
              <a:t>Statistics	</a:t>
            </a:r>
            <a:endParaRPr lang="en-US" sz="1400" i="1" dirty="0"/>
          </a:p>
          <a:p>
            <a:endParaRPr lang="en-US" sz="1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E00184-B1A1-4344-93BD-F7725BAC0995}"/>
              </a:ext>
            </a:extLst>
          </p:cNvPr>
          <p:cNvSpPr txBox="1">
            <a:spLocks/>
          </p:cNvSpPr>
          <p:nvPr/>
        </p:nvSpPr>
        <p:spPr>
          <a:xfrm>
            <a:off x="5085675" y="4359910"/>
            <a:ext cx="2978728" cy="1202725"/>
          </a:xfrm>
          <a:prstGeom prst="rect">
            <a:avLst/>
          </a:prstGeom>
          <a:solidFill>
            <a:srgbClr val="B9F8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15" rIns="0" bIns="45715" rtlCol="0">
            <a:normAutofit fontScale="92500" lnSpcReduction="10000"/>
          </a:bodyPr>
          <a:lstStyle>
            <a:defPPr>
              <a:defRPr lang="de-DE"/>
            </a:defPPr>
            <a:lvl1pPr marL="266689" indent="-266689" defTabSz="91426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500" b="1"/>
            </a:lvl1pPr>
            <a:lvl2pPr marL="539729" lvl="1" indent="-273040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300"/>
            </a:lvl2pPr>
            <a:lvl3pPr marL="814356" indent="-273040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/>
            </a:lvl3pPr>
            <a:lvl4pPr marL="1074695" indent="-266689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/>
            </a:lvl4pPr>
            <a:lvl5pPr marL="1341384" lvl="4" indent="-263514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i="1"/>
            </a:lvl5pPr>
            <a:lvl6pPr marL="2514242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378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8513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5648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dirty="0"/>
              <a:t>BBE </a:t>
            </a:r>
            <a:r>
              <a:rPr lang="en-US" b="0" dirty="0"/>
              <a:t>- Avg. grade 1,5 among these courses:</a:t>
            </a:r>
          </a:p>
          <a:p>
            <a:pPr lvl="1"/>
            <a:r>
              <a:rPr lang="en-US" dirty="0"/>
              <a:t>Quantitative Methods 1</a:t>
            </a:r>
          </a:p>
          <a:p>
            <a:pPr lvl="1"/>
            <a:r>
              <a:rPr lang="en-US" dirty="0"/>
              <a:t>Quantitative Methods 2</a:t>
            </a:r>
          </a:p>
          <a:p>
            <a:pPr lvl="1"/>
            <a:r>
              <a:rPr lang="en-US" dirty="0"/>
              <a:t>Business Analytics 2</a:t>
            </a:r>
          </a:p>
          <a:p>
            <a:pPr lvl="4"/>
            <a:endParaRPr lang="en-US" dirty="0"/>
          </a:p>
          <a:p>
            <a:endParaRPr lang="en-US" dirty="0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484E759-1D14-624A-A8A2-11A6FCFFD372}"/>
              </a:ext>
            </a:extLst>
          </p:cNvPr>
          <p:cNvSpPr/>
          <p:nvPr/>
        </p:nvSpPr>
        <p:spPr>
          <a:xfrm>
            <a:off x="5906064" y="3137600"/>
            <a:ext cx="3237936" cy="971921"/>
          </a:xfrm>
          <a:prstGeom prst="wedgeRectCallout">
            <a:avLst>
              <a:gd name="adj1" fmla="val -87016"/>
              <a:gd name="adj2" fmla="val 4319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200" dirty="0">
                <a:solidFill>
                  <a:schemeClr val="tx1"/>
                </a:solidFill>
              </a:rPr>
              <a:t>Details described on our Web page:</a:t>
            </a:r>
          </a:p>
          <a:p>
            <a:pPr algn="ctr"/>
            <a:r>
              <a:rPr lang="en-GB" sz="1200" dirty="0">
                <a:hlinkClick r:id="rId3"/>
              </a:rPr>
              <a:t>https://www.wu.ac.at/dpkm/teaching/sbwl-data-science/</a:t>
            </a:r>
            <a:r>
              <a:rPr lang="en-GB" sz="1200" dirty="0"/>
              <a:t> </a:t>
            </a:r>
            <a:endParaRPr lang="en-AT" sz="1200" dirty="0"/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4F3391C5-A287-1941-A1C0-27ABDC40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1" y="6476306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4135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6FDC6-E448-3E40-B285-EB76CDC0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95" y="1303834"/>
            <a:ext cx="8341739" cy="4624686"/>
          </a:xfrm>
        </p:spPr>
        <p:txBody>
          <a:bodyPr/>
          <a:lstStyle/>
          <a:p>
            <a:r>
              <a:rPr lang="en-AT" dirty="0"/>
              <a:t>DataScience@WU  - Alumni network on </a:t>
            </a:r>
            <a:r>
              <a:rPr lang="en-AT" b="1" dirty="0"/>
              <a:t>LinkedIn</a:t>
            </a:r>
          </a:p>
          <a:p>
            <a:pPr lvl="2"/>
            <a:r>
              <a:rPr lang="en-AT" dirty="0"/>
              <a:t>Keep in touch with our company coaches, lecturers, current students and alumni!</a:t>
            </a:r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1"/>
            <a:r>
              <a:rPr lang="en-AT" dirty="0"/>
              <a:t>once per semester we meet at the </a:t>
            </a:r>
          </a:p>
          <a:p>
            <a:pPr marL="266689" lvl="1" indent="0">
              <a:buNone/>
            </a:pPr>
            <a:r>
              <a:rPr lang="en-AT" dirty="0"/>
              <a:t>    "</a:t>
            </a:r>
            <a:r>
              <a:rPr lang="en-AT" b="1" dirty="0"/>
              <a:t>DataScience@WU-Stammtisch</a:t>
            </a:r>
            <a:r>
              <a:rPr lang="en-AT" dirty="0"/>
              <a:t>" </a:t>
            </a:r>
          </a:p>
          <a:p>
            <a:pPr marL="266689" lvl="1" indent="0">
              <a:buNone/>
            </a:pPr>
            <a:r>
              <a:rPr lang="en-AT" dirty="0"/>
              <a:t>    with students, lecturers, </a:t>
            </a:r>
          </a:p>
          <a:p>
            <a:pPr marL="266689" lvl="1" indent="0">
              <a:buNone/>
            </a:pPr>
            <a:r>
              <a:rPr lang="en-AT" dirty="0"/>
              <a:t>    industry coaches and alumni…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E3F3-A5E7-DB44-8FA7-53AB8F61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16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2399D-FF7F-DD42-84F0-2C1628DB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 dirty="0"/>
              <a:t>Our Data Science@</a:t>
            </a:r>
            <a:r>
              <a:rPr lang="en-AT"/>
              <a:t>WU Community:</a:t>
            </a:r>
            <a:endParaRPr lang="en-A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A936-051D-9A4C-839B-EC3ADCDE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95" y="1960038"/>
            <a:ext cx="6124353" cy="24586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1E714-DF7B-93C2-7502-4C27321E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79" y="4518175"/>
            <a:ext cx="2404382" cy="2286000"/>
          </a:xfrm>
          <a:prstGeom prst="rect">
            <a:avLst/>
          </a:prstGeom>
        </p:spPr>
      </p:pic>
      <p:pic>
        <p:nvPicPr>
          <p:cNvPr id="7" name="Picture 2" descr="https://pbs.twimg.com/media/C5_4bCnWAAAF7LG.jpg:large">
            <a:extLst>
              <a:ext uri="{FF2B5EF4-FFF2-40B4-BE49-F238E27FC236}">
                <a16:creationId xmlns:a16="http://schemas.microsoft.com/office/drawing/2014/main" id="{E1FA6F99-D406-787B-7751-A1B6E36D6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398" y="3361577"/>
            <a:ext cx="2530148" cy="14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4C702-39C4-203F-2FDC-9EED5E2C8817}"/>
              </a:ext>
            </a:extLst>
          </p:cNvPr>
          <p:cNvSpPr txBox="1"/>
          <p:nvPr/>
        </p:nvSpPr>
        <p:spPr>
          <a:xfrm>
            <a:off x="6549398" y="2355862"/>
            <a:ext cx="2409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For our own research on</a:t>
            </a:r>
          </a:p>
          <a:p>
            <a:r>
              <a:rPr lang="en-US" sz="1400" i="1" dirty="0"/>
              <a:t>Data Science, Data Quality, etc. visit</a:t>
            </a:r>
          </a:p>
          <a:p>
            <a:r>
              <a:rPr lang="en-US" sz="1400" dirty="0">
                <a:hlinkClick r:id="rId5"/>
              </a:rPr>
              <a:t>http://data.wu.ac.at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4045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6FDC6-E448-3E40-B285-EB76CDC0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95" y="1303834"/>
            <a:ext cx="8341739" cy="4624686"/>
          </a:xfrm>
        </p:spPr>
        <p:txBody>
          <a:bodyPr/>
          <a:lstStyle/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marL="541316" lvl="2" indent="0">
              <a:buNone/>
            </a:pPr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E3F3-A5E7-DB44-8FA7-53AB8F61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17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2399D-FF7F-DD42-84F0-2C1628DB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" y="166298"/>
            <a:ext cx="6646730" cy="1084586"/>
          </a:xfrm>
        </p:spPr>
        <p:txBody>
          <a:bodyPr>
            <a:normAutofit/>
          </a:bodyPr>
          <a:lstStyle/>
          <a:p>
            <a:r>
              <a:rPr lang="en-AT" sz="2000" dirty="0"/>
              <a:t>Our Data Science@WU Community: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E151D-C427-B1A0-51FB-43A433AC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5" y="1866046"/>
            <a:ext cx="4245112" cy="1883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AD7ABE-4690-1D8B-6D49-5143FEAB5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81" y="4807129"/>
            <a:ext cx="4224519" cy="199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4A700E-1433-42B8-0963-3944612CC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267" y="1916221"/>
            <a:ext cx="4331472" cy="2787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7B8CF-4254-8F96-3967-EA5758FF2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5" y="3822054"/>
            <a:ext cx="4331472" cy="2827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232EC-AC61-375C-70E2-02C30DF76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703" y="94072"/>
            <a:ext cx="4066298" cy="17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459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F2CB5CC9-7862-0B4B-BD63-5F5D730E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18</a:t>
            </a:fld>
            <a:endParaRPr lang="de-AT" dirty="0"/>
          </a:p>
        </p:txBody>
      </p:sp>
      <p:sp>
        <p:nvSpPr>
          <p:cNvPr id="13" name="TextBox 12"/>
          <p:cNvSpPr txBox="1"/>
          <p:nvPr/>
        </p:nvSpPr>
        <p:spPr>
          <a:xfrm>
            <a:off x="566499" y="1418905"/>
            <a:ext cx="790253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Questions?</a:t>
            </a:r>
          </a:p>
          <a:p>
            <a:pPr algn="ctr"/>
            <a:r>
              <a:rPr lang="en-US" sz="2000" b="1" i="1" dirty="0"/>
              <a:t> </a:t>
            </a:r>
          </a:p>
          <a:p>
            <a:pPr algn="ctr"/>
            <a:r>
              <a:rPr lang="en-US" sz="2000" b="1" i="1" dirty="0"/>
              <a:t>Looking forward to seeing many of you in the coming semester!!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301" y="2873475"/>
            <a:ext cx="8289615" cy="4624686"/>
          </a:xfrm>
        </p:spPr>
        <p:txBody>
          <a:bodyPr>
            <a:normAutofit lnSpcReduction="10000"/>
          </a:bodyPr>
          <a:lstStyle/>
          <a:p>
            <a:pPr lvl="1"/>
            <a:endParaRPr lang="en-US" sz="1700" dirty="0"/>
          </a:p>
          <a:p>
            <a:pPr marL="255559" lvl="1" indent="0">
              <a:buNone/>
            </a:pPr>
            <a:r>
              <a:rPr lang="en-US" sz="1700" dirty="0"/>
              <a:t>All further info on </a:t>
            </a:r>
          </a:p>
          <a:p>
            <a:pPr marL="255559" lvl="1" indent="0">
              <a:buNone/>
            </a:pPr>
            <a:r>
              <a:rPr lang="en-US" sz="1700" dirty="0"/>
              <a:t>our Webpage:</a:t>
            </a:r>
          </a:p>
          <a:p>
            <a:pPr marL="541309" lvl="1" indent="-285750"/>
            <a:r>
              <a:rPr lang="en-US" sz="1700" dirty="0"/>
              <a:t>description</a:t>
            </a:r>
          </a:p>
          <a:p>
            <a:pPr marL="541309" lvl="1" indent="-285750"/>
            <a:r>
              <a:rPr lang="en-US" sz="1700" dirty="0"/>
              <a:t>green card</a:t>
            </a:r>
          </a:p>
          <a:p>
            <a:pPr marL="541309" lvl="1" indent="-285750"/>
            <a:r>
              <a:rPr lang="en-US" sz="1700" dirty="0"/>
              <a:t>contact (for questions)</a:t>
            </a:r>
          </a:p>
          <a:p>
            <a:pPr marL="541309" lvl="1" indent="-285750"/>
            <a:r>
              <a:rPr lang="en-US" sz="1700" dirty="0"/>
              <a:t>registration details/dates </a:t>
            </a:r>
          </a:p>
          <a:p>
            <a:pPr marL="541309" lvl="1" indent="-285750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dirty="0"/>
          </a:p>
          <a:p>
            <a:pPr lvl="1"/>
            <a:endParaRPr lang="en-US" sz="1700" dirty="0"/>
          </a:p>
          <a:p>
            <a:pPr marL="255559" lvl="1" indent="0">
              <a:buNone/>
            </a:pPr>
            <a:r>
              <a:rPr lang="en-US" sz="1600" dirty="0"/>
              <a:t>				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34EB03-6505-4042-9DCE-73B84EF80325}"/>
              </a:ext>
            </a:extLst>
          </p:cNvPr>
          <p:cNvSpPr/>
          <p:nvPr/>
        </p:nvSpPr>
        <p:spPr>
          <a:xfrm>
            <a:off x="566499" y="2673420"/>
            <a:ext cx="833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https://www.wu.ac.at/en/dpkm/teaching/sbwl-data-science</a:t>
            </a:r>
            <a:r>
              <a:rPr lang="en-US" sz="2000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D2240-821F-AF45-81A8-C94A92B1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884" y="3137187"/>
            <a:ext cx="4993815" cy="32098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1813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52E3-87DF-B067-2A3C-7ADEF94E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091" y="467646"/>
            <a:ext cx="5451676" cy="779210"/>
          </a:xfrm>
        </p:spPr>
        <p:txBody>
          <a:bodyPr>
            <a:normAutofit/>
          </a:bodyPr>
          <a:lstStyle/>
          <a:p>
            <a:r>
              <a:rPr lang="en-AT" dirty="0"/>
              <a:t>SBWL Web page: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A5DAE-2D23-8FEA-35B1-D32B510D3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5" y="1636460"/>
            <a:ext cx="3855028" cy="3855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63AE78-2FEE-06BC-E6DF-E97C20F74121}"/>
              </a:ext>
            </a:extLst>
          </p:cNvPr>
          <p:cNvSpPr txBox="1"/>
          <p:nvPr/>
        </p:nvSpPr>
        <p:spPr>
          <a:xfrm>
            <a:off x="3871374" y="2415669"/>
            <a:ext cx="465094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1669" lvl="1" defTabSz="685702">
              <a:spcAft>
                <a:spcPts val="300"/>
              </a:spcAft>
              <a:buClr>
                <a:srgbClr val="0096D3"/>
              </a:buClr>
              <a:buSzPct val="100000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Info on  our Webpage: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description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green card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contact (for questions)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registration details/dates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A9FDE-D333-6F4E-03B3-BD18FF7EE61E}"/>
              </a:ext>
            </a:extLst>
          </p:cNvPr>
          <p:cNvSpPr txBox="1"/>
          <p:nvPr/>
        </p:nvSpPr>
        <p:spPr>
          <a:xfrm>
            <a:off x="590310" y="5221540"/>
            <a:ext cx="7932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https://www.wu.ac.at/en/dpkm/teaching/sbwl-data-science</a:t>
            </a: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34355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4241-B4E8-22ED-3A79-B6D2863D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79" y="327564"/>
            <a:ext cx="8349095" cy="994172"/>
          </a:xfrm>
        </p:spPr>
        <p:txBody>
          <a:bodyPr>
            <a:normAutofit/>
          </a:bodyPr>
          <a:lstStyle/>
          <a:p>
            <a:r>
              <a:rPr lang="en-AT" dirty="0"/>
              <a:t>Where to find this Slidedeck &amp; Key Dates?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18BFE7-29EB-3D37-5826-9094D4871A0C}"/>
              </a:ext>
            </a:extLst>
          </p:cNvPr>
          <p:cNvSpPr txBox="1">
            <a:spLocks/>
          </p:cNvSpPr>
          <p:nvPr/>
        </p:nvSpPr>
        <p:spPr>
          <a:xfrm>
            <a:off x="4322619" y="2084459"/>
            <a:ext cx="482138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/>
              <a:t>I</a:t>
            </a:r>
            <a:r>
              <a:rPr lang="en-AT" sz="3300" dirty="0"/>
              <a:t>mportant Dates: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BDE40CC8-B17C-E278-B4BC-D5E77A1A559E}"/>
              </a:ext>
            </a:extLst>
          </p:cNvPr>
          <p:cNvSpPr/>
          <p:nvPr/>
        </p:nvSpPr>
        <p:spPr>
          <a:xfrm>
            <a:off x="4411938" y="2932598"/>
            <a:ext cx="4085292" cy="3008966"/>
          </a:xfrm>
          <a:prstGeom prst="wedgeRectCallout">
            <a:avLst>
              <a:gd name="adj1" fmla="val 27595"/>
              <a:gd name="adj2" fmla="val -48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800" b="1" dirty="0"/>
          </a:p>
          <a:p>
            <a:pPr algn="ctr"/>
            <a:r>
              <a:rPr lang="en-AT" sz="1800" b="1" dirty="0"/>
              <a:t>Important Dates:</a:t>
            </a:r>
          </a:p>
          <a:p>
            <a:pPr algn="ctr"/>
            <a:endParaRPr lang="en-AT" sz="1800" b="1" u="sng" dirty="0"/>
          </a:p>
          <a:p>
            <a:pPr algn="ctr"/>
            <a:r>
              <a:rPr lang="en-AT" sz="1800" b="1" i="1" u="sng" dirty="0"/>
              <a:t>Tutorials</a:t>
            </a:r>
            <a:r>
              <a:rPr lang="en-GB" sz="1800" b="1" i="1" u="sng" dirty="0"/>
              <a:t> (Online)</a:t>
            </a:r>
            <a:r>
              <a:rPr lang="en-AT" sz="1800" b="1" i="1" u="sng" dirty="0"/>
              <a:t>:</a:t>
            </a:r>
            <a:endParaRPr lang="en-AT" sz="1800" i="1" dirty="0"/>
          </a:p>
          <a:p>
            <a:pPr algn="ctr"/>
            <a:r>
              <a:rPr lang="en-GB" sz="1800" dirty="0"/>
              <a:t>Tue, 05.02.2026, 13:00-16:00 </a:t>
            </a:r>
            <a:br>
              <a:rPr lang="en-GB" sz="1800" dirty="0"/>
            </a:br>
            <a:r>
              <a:rPr lang="en-GB" sz="1800" dirty="0"/>
              <a:t>Wed, 06.02.2026, 13:00-16:00</a:t>
            </a:r>
            <a:br>
              <a:rPr lang="en-GB" sz="1800" dirty="0">
                <a:solidFill>
                  <a:srgbClr val="FF0000"/>
                </a:solidFill>
              </a:rPr>
            </a:br>
            <a:endParaRPr lang="en-GB" sz="1800" dirty="0">
              <a:solidFill>
                <a:srgbClr val="FF0000"/>
              </a:solidFill>
            </a:endParaRPr>
          </a:p>
          <a:p>
            <a:pPr algn="ctr"/>
            <a:r>
              <a:rPr lang="en-AT" sz="1800" b="1" i="1" u="sng" dirty="0"/>
              <a:t>Entry Exam (Online):</a:t>
            </a:r>
          </a:p>
          <a:p>
            <a:pPr algn="ctr"/>
            <a:r>
              <a:rPr lang="en-GB" sz="1800" dirty="0"/>
              <a:t>Tue, 10.02.2025, 8:00-10:30</a:t>
            </a:r>
            <a:endParaRPr lang="en-AT" sz="1800" b="1" dirty="0"/>
          </a:p>
          <a:p>
            <a:pPr algn="ctr"/>
            <a:endParaRPr lang="en-AT" sz="1800" b="1" dirty="0"/>
          </a:p>
          <a:p>
            <a:pPr algn="ctr"/>
            <a:r>
              <a:rPr lang="en-AT" sz="1800" dirty="0"/>
              <a:t>Don’t miss the LPIS registration!</a:t>
            </a:r>
          </a:p>
          <a:p>
            <a:pPr algn="ctr"/>
            <a:endParaRPr lang="en-AT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4E6D8F-7221-0020-3269-909D76798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44" y="2439798"/>
            <a:ext cx="2995751" cy="3008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4F16B5-D0D4-73E1-95DE-8E764217C83E}"/>
              </a:ext>
            </a:extLst>
          </p:cNvPr>
          <p:cNvSpPr txBox="1"/>
          <p:nvPr/>
        </p:nvSpPr>
        <p:spPr>
          <a:xfrm>
            <a:off x="864012" y="6128012"/>
            <a:ext cx="5590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i="1" dirty="0">
                <a:hlinkClick r:id="rId3"/>
              </a:rPr>
              <a:t>http://polleres.net/presentations/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1730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Screen Shot 2015-05-28 at 06.17.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403" y="1357301"/>
            <a:ext cx="5106435" cy="2400123"/>
          </a:xfr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</a:p>
        </p:txBody>
      </p:sp>
      <p:pic>
        <p:nvPicPr>
          <p:cNvPr id="7" name="Bild 6" descr="Screen Shot 2015-05-28 at 06.17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24" y="1357301"/>
            <a:ext cx="1549879" cy="11958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E3D06E-944E-5C4D-9BA6-D68AA669D627}"/>
              </a:ext>
            </a:extLst>
          </p:cNvPr>
          <p:cNvSpPr/>
          <p:nvPr/>
        </p:nvSpPr>
        <p:spPr>
          <a:xfrm>
            <a:off x="391245" y="3844722"/>
            <a:ext cx="6395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https://hbr.org/2012/10/data-scientist-the-sexiest-job-of-the-21st-century</a:t>
            </a:r>
            <a:r>
              <a:rPr lang="en-US" sz="1200" dirty="0"/>
              <a:t> </a:t>
            </a: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7E68B21B-8C1A-584A-9EF1-1D8155FC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500529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4</a:t>
            </a:fld>
            <a:endParaRPr lang="de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7079B-1655-14F9-405B-BCAFF3C2C30E}"/>
              </a:ext>
            </a:extLst>
          </p:cNvPr>
          <p:cNvSpPr txBox="1"/>
          <p:nvPr/>
        </p:nvSpPr>
        <p:spPr>
          <a:xfrm>
            <a:off x="355003" y="2399035"/>
            <a:ext cx="12798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~12 years ago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7EEB5-B098-BAD2-2BBF-26A3EDDDF195}"/>
              </a:ext>
            </a:extLst>
          </p:cNvPr>
          <p:cNvSpPr txBox="1"/>
          <p:nvPr/>
        </p:nvSpPr>
        <p:spPr>
          <a:xfrm>
            <a:off x="355003" y="4435410"/>
            <a:ext cx="12798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More current perspective: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A6EE3-AB83-56E5-CB12-D481F7E54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91"/>
          <a:stretch/>
        </p:blipFill>
        <p:spPr>
          <a:xfrm>
            <a:off x="1545392" y="4333942"/>
            <a:ext cx="5241445" cy="20463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28B712-319E-A458-FD66-11EA9A24ED63}"/>
              </a:ext>
            </a:extLst>
          </p:cNvPr>
          <p:cNvSpPr txBox="1"/>
          <p:nvPr/>
        </p:nvSpPr>
        <p:spPr>
          <a:xfrm>
            <a:off x="718072" y="6343288"/>
            <a:ext cx="65003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200" dirty="0">
                <a:hlinkClick r:id="rId6"/>
              </a:rPr>
              <a:t>https://hbr.org/2022/07/is-data-scientist-still-the-sexiest-job-of-the-21st-century</a:t>
            </a:r>
            <a:r>
              <a:rPr lang="en-AT" sz="1200" dirty="0"/>
              <a:t> 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4B3DCCDE-99F1-8B92-CDA4-DA800A77DC0D}"/>
              </a:ext>
            </a:extLst>
          </p:cNvPr>
          <p:cNvSpPr/>
          <p:nvPr/>
        </p:nvSpPr>
        <p:spPr>
          <a:xfrm>
            <a:off x="6605196" y="3479120"/>
            <a:ext cx="2538804" cy="2764408"/>
          </a:xfrm>
          <a:prstGeom prst="wedgeRoundRectCallout">
            <a:avLst>
              <a:gd name="adj1" fmla="val -64901"/>
              <a:gd name="adj2" fmla="val 140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1" dirty="0">
                <a:solidFill>
                  <a:schemeClr val="bg1"/>
                </a:solidFill>
                <a:effectLst/>
                <a:latin typeface="GT America"/>
              </a:rPr>
              <a:t>“…the scope of the job has been redefined, the technology it relies on has made huge strides, and the importance of non-technical expertise, such as ethics and change management, has grown”</a:t>
            </a:r>
            <a:endParaRPr lang="en-A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519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7E68B21B-8C1A-584A-9EF1-1D8155FC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500529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5</a:t>
            </a:fld>
            <a:endParaRPr lang="de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7079B-1655-14F9-405B-BCAFF3C2C30E}"/>
              </a:ext>
            </a:extLst>
          </p:cNvPr>
          <p:cNvSpPr txBox="1"/>
          <p:nvPr/>
        </p:nvSpPr>
        <p:spPr>
          <a:xfrm>
            <a:off x="355003" y="2667895"/>
            <a:ext cx="12798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Data Science today: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5B3CE-2450-2280-67C1-A371F43008B9}"/>
              </a:ext>
            </a:extLst>
          </p:cNvPr>
          <p:cNvSpPr txBox="1"/>
          <p:nvPr/>
        </p:nvSpPr>
        <p:spPr>
          <a:xfrm>
            <a:off x="0" y="6028476"/>
            <a:ext cx="81539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200" dirty="0">
                <a:hlinkClick r:id="rId2"/>
              </a:rPr>
              <a:t>https://www.deviq.io/insights/artificial-intelligence-vs-machine-learning-vs-data-science</a:t>
            </a:r>
            <a:endParaRPr lang="en-AT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777EC0-E77E-513A-348E-7D5265200BB2}"/>
              </a:ext>
            </a:extLst>
          </p:cNvPr>
          <p:cNvSpPr txBox="1"/>
          <p:nvPr/>
        </p:nvSpPr>
        <p:spPr>
          <a:xfrm>
            <a:off x="1742739" y="5407613"/>
            <a:ext cx="6945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1" dirty="0">
                <a:solidFill>
                  <a:srgbClr val="333333"/>
                </a:solidFill>
                <a:effectLst/>
                <a:latin typeface="Quicksand"/>
              </a:rPr>
              <a:t>Data Science – Data Science is the processing, analysis and extraction of relevant assumptions from data. It’s about finding hidden patterns in the data.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D26F76-9349-01A6-9001-4403BB5CA3A4}"/>
              </a:ext>
            </a:extLst>
          </p:cNvPr>
          <p:cNvSpPr txBox="1"/>
          <p:nvPr/>
        </p:nvSpPr>
        <p:spPr>
          <a:xfrm>
            <a:off x="255494" y="4522488"/>
            <a:ext cx="5220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1" dirty="0">
                <a:solidFill>
                  <a:srgbClr val="333333"/>
                </a:solidFill>
                <a:effectLst/>
                <a:latin typeface="Quicksand"/>
              </a:rPr>
              <a:t>Artificial Intelligence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Quicksand"/>
              </a:rPr>
              <a:t> – AI is the broad concept of developing machines that can simulate human thinking, reasoning and </a:t>
            </a:r>
            <a:r>
              <a:rPr lang="en-GB" sz="1400" b="0" i="0" dirty="0" err="1">
                <a:solidFill>
                  <a:srgbClr val="333333"/>
                </a:solidFill>
                <a:effectLst/>
                <a:latin typeface="Quicksand"/>
              </a:rPr>
              <a:t>behavior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Quicksand"/>
              </a:rPr>
              <a:t>.</a:t>
            </a:r>
            <a:endParaRPr lang="en-AT" sz="1400" dirty="0"/>
          </a:p>
        </p:txBody>
      </p:sp>
      <p:sp>
        <p:nvSpPr>
          <p:cNvPr id="2" name="AutoShape 2" descr="Image of ">
            <a:extLst>
              <a:ext uri="{FF2B5EF4-FFF2-40B4-BE49-F238E27FC236}">
                <a16:creationId xmlns:a16="http://schemas.microsoft.com/office/drawing/2014/main" id="{BCBFB8FF-31E3-0930-98A2-AF96757FCA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4D36E1-E002-609B-E610-D3C81565C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908" y="1447266"/>
            <a:ext cx="4075665" cy="30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6930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Data-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Businesses</a:t>
            </a:r>
            <a:r>
              <a:rPr lang="de-DE" dirty="0"/>
              <a:t> </a:t>
            </a:r>
            <a:r>
              <a:rPr lang="de-DE" dirty="0" err="1"/>
              <a:t>everywhere</a:t>
            </a:r>
            <a:r>
              <a:rPr lang="de-DE" dirty="0"/>
              <a:t>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9673" y="1388110"/>
            <a:ext cx="8430461" cy="3872681"/>
          </a:xfrm>
        </p:spPr>
        <p:txBody>
          <a:bodyPr>
            <a:noAutofit/>
          </a:bodyPr>
          <a:lstStyle/>
          <a:p>
            <a:r>
              <a:rPr lang="de-DE" sz="1601" dirty="0"/>
              <a:t>Big Data </a:t>
            </a:r>
            <a:r>
              <a:rPr lang="de-DE" sz="1601" dirty="0" err="1"/>
              <a:t>as</a:t>
            </a:r>
            <a:r>
              <a:rPr lang="de-DE" sz="1601" dirty="0"/>
              <a:t> </a:t>
            </a:r>
            <a:r>
              <a:rPr lang="de-DE" sz="1601" dirty="0" err="1"/>
              <a:t>core</a:t>
            </a:r>
            <a:r>
              <a:rPr lang="de-DE" sz="1601" dirty="0"/>
              <a:t> </a:t>
            </a:r>
            <a:r>
              <a:rPr lang="de-DE" sz="1601" dirty="0" err="1"/>
              <a:t>business</a:t>
            </a:r>
            <a:r>
              <a:rPr lang="de-DE" sz="1601" dirty="0"/>
              <a:t>: </a:t>
            </a:r>
            <a:r>
              <a:rPr lang="de-DE" sz="1601" b="1" dirty="0"/>
              <a:t>Google</a:t>
            </a:r>
            <a:r>
              <a:rPr lang="de-DE" sz="1601" dirty="0"/>
              <a:t> </a:t>
            </a:r>
            <a:r>
              <a:rPr lang="de-DE" sz="1601" dirty="0" err="1"/>
              <a:t>does</a:t>
            </a:r>
            <a:r>
              <a:rPr lang="de-DE" sz="1601" dirty="0"/>
              <a:t> not </a:t>
            </a:r>
            <a:r>
              <a:rPr lang="de-DE" sz="1601" dirty="0" err="1"/>
              <a:t>hire</a:t>
            </a:r>
            <a:r>
              <a:rPr lang="de-DE" sz="1601" dirty="0"/>
              <a:t> </a:t>
            </a:r>
            <a:r>
              <a:rPr lang="de-DE" sz="1601" dirty="0" err="1"/>
              <a:t>anybody</a:t>
            </a:r>
            <a:r>
              <a:rPr lang="de-DE" sz="1601" dirty="0"/>
              <a:t> </a:t>
            </a:r>
            <a:r>
              <a:rPr lang="de-DE" sz="1601" dirty="0" err="1"/>
              <a:t>without</a:t>
            </a:r>
            <a:r>
              <a:rPr lang="de-DE" sz="1601" dirty="0"/>
              <a:t> IT-</a:t>
            </a:r>
            <a:r>
              <a:rPr lang="de-DE" sz="1601" dirty="0" err="1"/>
              <a:t>knowledge</a:t>
            </a:r>
            <a:endParaRPr lang="de-DE" sz="1601" dirty="0"/>
          </a:p>
          <a:p>
            <a:pPr marL="0" indent="0">
              <a:buNone/>
            </a:pPr>
            <a:endParaRPr lang="de-DE" sz="500" dirty="0"/>
          </a:p>
          <a:p>
            <a:r>
              <a:rPr lang="de-DE" sz="1601" b="1" dirty="0"/>
              <a:t>Apple</a:t>
            </a:r>
            <a:r>
              <a:rPr lang="de-DE" sz="1601" dirty="0"/>
              <a:t>: </a:t>
            </a:r>
            <a:r>
              <a:rPr lang="de-DE" sz="1601" dirty="0" err="1"/>
              <a:t>from</a:t>
            </a:r>
            <a:r>
              <a:rPr lang="de-DE" sz="1601" dirty="0"/>
              <a:t> </a:t>
            </a:r>
            <a:r>
              <a:rPr lang="de-DE" sz="1601" dirty="0" err="1"/>
              <a:t>hardware</a:t>
            </a:r>
            <a:r>
              <a:rPr lang="de-DE" sz="1601" dirty="0"/>
              <a:t> </a:t>
            </a:r>
            <a:r>
              <a:rPr lang="de-DE" sz="1601" dirty="0" err="1"/>
              <a:t>company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r>
              <a:rPr lang="de-DE" sz="1601" dirty="0"/>
              <a:t> </a:t>
            </a:r>
            <a:r>
              <a:rPr lang="de-DE" sz="1601" dirty="0" err="1"/>
              <a:t>company</a:t>
            </a:r>
            <a:r>
              <a:rPr lang="de-DE" sz="1601" dirty="0"/>
              <a:t> (</a:t>
            </a:r>
            <a:r>
              <a:rPr lang="de-DE" sz="1601" dirty="0" err="1"/>
              <a:t>music</a:t>
            </a:r>
            <a:r>
              <a:rPr lang="de-DE" sz="1601" dirty="0"/>
              <a:t> and </a:t>
            </a:r>
            <a:r>
              <a:rPr lang="de-DE" sz="1601" dirty="0" err="1"/>
              <a:t>content</a:t>
            </a:r>
            <a:r>
              <a:rPr lang="de-DE" sz="1601" dirty="0"/>
              <a:t>)</a:t>
            </a:r>
          </a:p>
          <a:p>
            <a:pPr marL="0" indent="0">
              <a:buNone/>
            </a:pPr>
            <a:endParaRPr lang="de-DE" sz="1601" dirty="0"/>
          </a:p>
          <a:p>
            <a:r>
              <a:rPr lang="de-DE" sz="1601" b="1" dirty="0"/>
              <a:t>Amazon</a:t>
            </a:r>
            <a:r>
              <a:rPr lang="de-DE" sz="1601" dirty="0"/>
              <a:t>: </a:t>
            </a:r>
            <a:r>
              <a:rPr lang="de-DE" sz="1601" dirty="0" err="1"/>
              <a:t>from</a:t>
            </a:r>
            <a:r>
              <a:rPr lang="de-DE" sz="1601" dirty="0"/>
              <a:t> </a:t>
            </a:r>
            <a:r>
              <a:rPr lang="de-DE" sz="1601" dirty="0" err="1"/>
              <a:t>books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data-driven</a:t>
            </a:r>
            <a:r>
              <a:rPr lang="de-DE" sz="1601" dirty="0"/>
              <a:t> </a:t>
            </a:r>
            <a:r>
              <a:rPr lang="de-DE" sz="1601" dirty="0" err="1"/>
              <a:t>busuness</a:t>
            </a:r>
            <a:endParaRPr lang="de-DE" sz="1601" dirty="0"/>
          </a:p>
          <a:p>
            <a:endParaRPr lang="de-DE" sz="1601" dirty="0"/>
          </a:p>
          <a:p>
            <a:r>
              <a:rPr lang="de-DE" sz="1601" b="1" dirty="0"/>
              <a:t>Netflix: </a:t>
            </a:r>
            <a:r>
              <a:rPr lang="de-DE" sz="1601" b="1" dirty="0" err="1"/>
              <a:t>f</a:t>
            </a:r>
            <a:r>
              <a:rPr lang="de-DE" sz="1601" dirty="0" err="1"/>
              <a:t>rom</a:t>
            </a:r>
            <a:r>
              <a:rPr lang="de-DE" sz="1601" dirty="0"/>
              <a:t> DVD </a:t>
            </a:r>
            <a:r>
              <a:rPr lang="de-DE" sz="1601" dirty="0" err="1"/>
              <a:t>distribution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original </a:t>
            </a:r>
            <a:r>
              <a:rPr lang="de-DE" sz="1601" dirty="0" err="1"/>
              <a:t>content</a:t>
            </a:r>
            <a:r>
              <a:rPr lang="de-DE" sz="1601" dirty="0"/>
              <a:t> (</a:t>
            </a:r>
            <a:r>
              <a:rPr lang="de-DE" sz="1601" dirty="0" err="1"/>
              <a:t>mining</a:t>
            </a:r>
            <a:r>
              <a:rPr lang="de-DE" sz="1601" dirty="0"/>
              <a:t> </a:t>
            </a:r>
            <a:r>
              <a:rPr lang="de-DE" sz="1601" dirty="0" err="1"/>
              <a:t>user</a:t>
            </a:r>
            <a:r>
              <a:rPr lang="de-DE" sz="1601" dirty="0"/>
              <a:t> </a:t>
            </a:r>
            <a:r>
              <a:rPr lang="de-DE" sz="1601" dirty="0" err="1"/>
              <a:t>preferences</a:t>
            </a:r>
            <a:r>
              <a:rPr lang="de-DE" sz="1601" dirty="0"/>
              <a:t>)</a:t>
            </a:r>
          </a:p>
          <a:p>
            <a:endParaRPr lang="de-DE" sz="800" dirty="0"/>
          </a:p>
          <a:p>
            <a:r>
              <a:rPr lang="de-DE" sz="1601" b="1" dirty="0" err="1"/>
              <a:t>Red</a:t>
            </a:r>
            <a:r>
              <a:rPr lang="de-DE" sz="1601" b="1" dirty="0"/>
              <a:t> Bull</a:t>
            </a:r>
            <a:r>
              <a:rPr lang="de-DE" sz="1601" dirty="0"/>
              <a:t>: Marketing </a:t>
            </a:r>
            <a:r>
              <a:rPr lang="de-DE" sz="1601" dirty="0" err="1"/>
              <a:t>increasingly</a:t>
            </a:r>
            <a:r>
              <a:rPr lang="de-DE" sz="1601" dirty="0"/>
              <a:t> </a:t>
            </a:r>
            <a:r>
              <a:rPr lang="de-DE" sz="1601" dirty="0" err="1"/>
              <a:t>requires</a:t>
            </a:r>
            <a:r>
              <a:rPr lang="de-DE" sz="1601" dirty="0"/>
              <a:t> Data Science</a:t>
            </a:r>
          </a:p>
          <a:p>
            <a:endParaRPr lang="de-DE" sz="701" dirty="0"/>
          </a:p>
          <a:p>
            <a:r>
              <a:rPr lang="de-DE" sz="1601" b="1" dirty="0"/>
              <a:t>BMW</a:t>
            </a:r>
            <a:r>
              <a:rPr lang="de-DE" sz="1601" dirty="0"/>
              <a:t>: </a:t>
            </a:r>
            <a:r>
              <a:rPr lang="de-DE" sz="1601" dirty="0" err="1"/>
              <a:t>Supply</a:t>
            </a:r>
            <a:r>
              <a:rPr lang="de-DE" sz="1601" dirty="0"/>
              <a:t>-Chain, Intelligente Produktion, </a:t>
            </a:r>
          </a:p>
          <a:p>
            <a:pPr marL="0" indent="0">
              <a:buNone/>
            </a:pPr>
            <a:r>
              <a:rPr lang="de-DE" sz="1601" dirty="0"/>
              <a:t>    in-car-Technologie (car-</a:t>
            </a:r>
            <a:r>
              <a:rPr lang="de-DE" sz="1601" dirty="0" err="1"/>
              <a:t>to</a:t>
            </a:r>
            <a:r>
              <a:rPr lang="de-DE" sz="1601" dirty="0"/>
              <a:t>-car </a:t>
            </a:r>
            <a:r>
              <a:rPr lang="de-DE" sz="1601" dirty="0" err="1"/>
              <a:t>communication</a:t>
            </a:r>
            <a:r>
              <a:rPr lang="de-DE" sz="1601" dirty="0"/>
              <a:t>,...), etc.</a:t>
            </a:r>
          </a:p>
          <a:p>
            <a:pPr marL="0" indent="0">
              <a:buNone/>
            </a:pPr>
            <a:endParaRPr lang="de-DE" sz="600" dirty="0"/>
          </a:p>
          <a:p>
            <a:r>
              <a:rPr lang="de-DE" sz="1601" b="1" dirty="0"/>
              <a:t>UN</a:t>
            </a:r>
            <a:r>
              <a:rPr lang="de-DE" sz="1601" dirty="0"/>
              <a:t>: </a:t>
            </a:r>
            <a:r>
              <a:rPr lang="de-DE" sz="1601" dirty="0" err="1"/>
              <a:t>One</a:t>
            </a:r>
            <a:r>
              <a:rPr lang="de-DE" sz="1601" dirty="0"/>
              <a:t> </a:t>
            </a:r>
            <a:r>
              <a:rPr lang="de-DE" sz="1601" dirty="0" err="1"/>
              <a:t>of</a:t>
            </a:r>
            <a:r>
              <a:rPr lang="de-DE" sz="1601" dirty="0"/>
              <a:t> </a:t>
            </a:r>
            <a:r>
              <a:rPr lang="de-DE" sz="1601" dirty="0" err="1"/>
              <a:t>the</a:t>
            </a:r>
            <a:r>
              <a:rPr lang="de-DE" sz="1601" dirty="0"/>
              <a:t> </a:t>
            </a:r>
            <a:r>
              <a:rPr lang="de-DE" sz="1601" dirty="0" err="1"/>
              <a:t>biggest</a:t>
            </a:r>
            <a:r>
              <a:rPr lang="de-DE" sz="1601" dirty="0"/>
              <a:t> </a:t>
            </a:r>
            <a:r>
              <a:rPr lang="de-DE" sz="1601" dirty="0" err="1"/>
              <a:t>providers</a:t>
            </a:r>
            <a:r>
              <a:rPr lang="de-DE" sz="1601" dirty="0"/>
              <a:t> </a:t>
            </a:r>
            <a:r>
              <a:rPr lang="de-DE" sz="1601" dirty="0" err="1"/>
              <a:t>of</a:t>
            </a:r>
            <a:r>
              <a:rPr lang="de-DE" sz="1601" dirty="0"/>
              <a:t> Open Data, </a:t>
            </a:r>
          </a:p>
          <a:p>
            <a:pPr marL="0" indent="0">
              <a:buNone/>
            </a:pPr>
            <a:r>
              <a:rPr lang="de-DE" sz="1601" dirty="0"/>
              <a:t>	</a:t>
            </a:r>
            <a:r>
              <a:rPr lang="de-DE" sz="1601" dirty="0" err="1"/>
              <a:t>Disaster</a:t>
            </a:r>
            <a:r>
              <a:rPr lang="de-DE" sz="1601" dirty="0"/>
              <a:t> &amp; </a:t>
            </a:r>
            <a:r>
              <a:rPr lang="de-DE" sz="1601" dirty="0" err="1"/>
              <a:t>Crisis</a:t>
            </a:r>
            <a:r>
              <a:rPr lang="de-DE" sz="1601" dirty="0"/>
              <a:t> Management, etc. </a:t>
            </a:r>
          </a:p>
        </p:txBody>
      </p:sp>
      <p:pic>
        <p:nvPicPr>
          <p:cNvPr id="7" name="Bild 6" descr="Screen Shot 2015-05-28 at 06.35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25" y="1441922"/>
            <a:ext cx="837269" cy="389330"/>
          </a:xfrm>
          <a:prstGeom prst="rect">
            <a:avLst/>
          </a:prstGeom>
        </p:spPr>
      </p:pic>
      <p:pic>
        <p:nvPicPr>
          <p:cNvPr id="8" name="Bild 7" descr="Screen Shot 2015-05-28 at 06.35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77" y="1804407"/>
            <a:ext cx="668845" cy="68008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036" y="5260791"/>
            <a:ext cx="1571292" cy="602432"/>
          </a:xfrm>
          <a:prstGeom prst="rect">
            <a:avLst/>
          </a:prstGeom>
        </p:spPr>
      </p:pic>
      <p:pic>
        <p:nvPicPr>
          <p:cNvPr id="11" name="Bild 10" descr="Screen Shot 2015-05-28 at 06.36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36" y="3934520"/>
            <a:ext cx="828686" cy="498994"/>
          </a:xfrm>
          <a:prstGeom prst="rect">
            <a:avLst/>
          </a:prstGeom>
        </p:spPr>
      </p:pic>
      <p:pic>
        <p:nvPicPr>
          <p:cNvPr id="12" name="Bild 11" descr="Screen Shot 2015-05-28 at 06.36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69" y="4533439"/>
            <a:ext cx="637181" cy="648072"/>
          </a:xfrm>
          <a:prstGeom prst="rect">
            <a:avLst/>
          </a:prstGeom>
        </p:spPr>
      </p:pic>
      <p:pic>
        <p:nvPicPr>
          <p:cNvPr id="13" name="Bild 12" descr="Screen Shot 2015-05-28 at 06.36.1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8" y="5340921"/>
            <a:ext cx="745991" cy="514675"/>
          </a:xfrm>
          <a:prstGeom prst="rect">
            <a:avLst/>
          </a:prstGeom>
        </p:spPr>
      </p:pic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63ED38EA-AA58-D84B-8AF6-A277C540EDDD}"/>
              </a:ext>
            </a:extLst>
          </p:cNvPr>
          <p:cNvSpPr txBox="1">
            <a:spLocks/>
          </p:cNvSpPr>
          <p:nvPr/>
        </p:nvSpPr>
        <p:spPr>
          <a:xfrm>
            <a:off x="211786" y="6511007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defPPr>
              <a:defRPr lang="de-DE"/>
            </a:defPPr>
            <a:lvl1pPr marL="0" algn="l" defTabSz="109728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mtClean="0"/>
              <a:pPr/>
              <a:t>6</a:t>
            </a:fld>
            <a:endParaRPr lang="de-AT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952EECA-4B78-FD91-6A6F-14A0799B4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5" y="2820227"/>
            <a:ext cx="799552" cy="2418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Netflix Logo and symbol, meaning, history, PNG, brand">
            <a:extLst>
              <a:ext uri="{FF2B5EF4-FFF2-40B4-BE49-F238E27FC236}">
                <a16:creationId xmlns:a16="http://schemas.microsoft.com/office/drawing/2014/main" id="{1561E04C-8336-F680-F176-C407B662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7" y="3340441"/>
            <a:ext cx="848812" cy="4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4452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4C519-7AAE-316D-908B-802084F97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7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28A820-E145-5798-0A42-AD3A99C1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Last, but not least… AI is data-hungry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C17D5CF-4A69-57EB-59DC-ADE02366F921}"/>
              </a:ext>
            </a:extLst>
          </p:cNvPr>
          <p:cNvSpPr txBox="1">
            <a:spLocks/>
          </p:cNvSpPr>
          <p:nvPr/>
        </p:nvSpPr>
        <p:spPr>
          <a:xfrm>
            <a:off x="2742944" y="1875929"/>
            <a:ext cx="6315067" cy="3772138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1" dirty="0"/>
              <a:t>AI </a:t>
            </a:r>
            <a:r>
              <a:rPr lang="de-DE" sz="1601" dirty="0" err="1"/>
              <a:t>depends</a:t>
            </a:r>
            <a:r>
              <a:rPr lang="de-DE" sz="1601" dirty="0"/>
              <a:t> on lots </a:t>
            </a:r>
            <a:r>
              <a:rPr lang="de-DE" sz="1601" dirty="0" err="1"/>
              <a:t>of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endParaRPr lang="de-DE" sz="1601" dirty="0"/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dirty="0" err="1"/>
              <a:t>scalability</a:t>
            </a:r>
            <a:r>
              <a:rPr lang="de-DE" sz="1601" dirty="0"/>
              <a:t> </a:t>
            </a:r>
            <a:r>
              <a:rPr lang="de-DE" sz="1601" dirty="0" err="1"/>
              <a:t>issues</a:t>
            </a:r>
            <a:r>
              <a:rPr lang="de-DE" sz="1601" dirty="0"/>
              <a:t>!</a:t>
            </a:r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b="1" dirty="0"/>
              <a:t>Data Quality</a:t>
            </a:r>
            <a:r>
              <a:rPr lang="de-DE" sz="1601" dirty="0"/>
              <a:t>  &amp; </a:t>
            </a:r>
            <a:r>
              <a:rPr lang="de-DE" sz="1601" b="1" dirty="0"/>
              <a:t>Data </a:t>
            </a:r>
            <a:r>
              <a:rPr lang="de-DE" sz="1601" b="1" dirty="0" err="1"/>
              <a:t>Governance</a:t>
            </a:r>
            <a:r>
              <a:rPr lang="de-DE" sz="1601" b="1" dirty="0"/>
              <a:t> </a:t>
            </a:r>
            <a:r>
              <a:rPr lang="de-DE" sz="1601" dirty="0" err="1"/>
              <a:t>requirements</a:t>
            </a:r>
            <a:r>
              <a:rPr lang="de-DE" sz="1601" dirty="0"/>
              <a:t>!</a:t>
            </a:r>
          </a:p>
          <a:p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dirty="0" err="1"/>
              <a:t>how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curate</a:t>
            </a:r>
            <a:r>
              <a:rPr lang="de-DE" sz="1601" dirty="0"/>
              <a:t> and </a:t>
            </a:r>
            <a:r>
              <a:rPr lang="de-DE" sz="1601" dirty="0" err="1"/>
              <a:t>feed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r>
              <a:rPr lang="de-DE" sz="1601" dirty="0"/>
              <a:t> </a:t>
            </a:r>
            <a:r>
              <a:rPr lang="de-DE" sz="1601" dirty="0" err="1"/>
              <a:t>into</a:t>
            </a:r>
            <a:r>
              <a:rPr lang="de-DE" sz="1601" dirty="0"/>
              <a:t> </a:t>
            </a:r>
            <a:r>
              <a:rPr lang="de-DE" sz="1601" dirty="0" err="1"/>
              <a:t>Machine</a:t>
            </a:r>
            <a:r>
              <a:rPr lang="de-DE" sz="1601" dirty="0"/>
              <a:t>-Learning</a:t>
            </a:r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dirty="0" err="1"/>
              <a:t>risks</a:t>
            </a:r>
            <a:r>
              <a:rPr lang="de-DE" sz="1601" dirty="0"/>
              <a:t> and </a:t>
            </a:r>
            <a:r>
              <a:rPr lang="de-DE" sz="1601" dirty="0" err="1"/>
              <a:t>biases</a:t>
            </a:r>
            <a:r>
              <a:rPr lang="de-DE" sz="1601" dirty="0"/>
              <a:t>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C710BA-8860-E416-150E-5CFB0BB0F290}"/>
              </a:ext>
            </a:extLst>
          </p:cNvPr>
          <p:cNvGrpSpPr/>
          <p:nvPr/>
        </p:nvGrpSpPr>
        <p:grpSpPr>
          <a:xfrm>
            <a:off x="831722" y="4460222"/>
            <a:ext cx="1752600" cy="1739900"/>
            <a:chOff x="465556" y="2280458"/>
            <a:chExt cx="1752600" cy="1739900"/>
          </a:xfrm>
        </p:grpSpPr>
        <p:sp>
          <p:nvSpPr>
            <p:cNvPr id="3" name="Pie 2">
              <a:extLst>
                <a:ext uri="{FF2B5EF4-FFF2-40B4-BE49-F238E27FC236}">
                  <a16:creationId xmlns:a16="http://schemas.microsoft.com/office/drawing/2014/main" id="{034A05CE-E781-8BEA-8EBE-426E801C866B}"/>
                </a:ext>
              </a:extLst>
            </p:cNvPr>
            <p:cNvSpPr/>
            <p:nvPr/>
          </p:nvSpPr>
          <p:spPr>
            <a:xfrm rot="2261570">
              <a:off x="465556" y="2280458"/>
              <a:ext cx="1752600" cy="1739900"/>
            </a:xfrm>
            <a:prstGeom prst="pie">
              <a:avLst>
                <a:gd name="adj1" fmla="val 21409037"/>
                <a:gd name="adj2" fmla="val 1754108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>
                <a:solidFill>
                  <a:schemeClr val="tx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A1C1FD-E8D5-BC41-1441-97D6C78FFFBE}"/>
                </a:ext>
              </a:extLst>
            </p:cNvPr>
            <p:cNvSpPr/>
            <p:nvPr/>
          </p:nvSpPr>
          <p:spPr>
            <a:xfrm>
              <a:off x="1093125" y="2565400"/>
              <a:ext cx="248732" cy="2667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982125-8717-44FF-BA6E-653FEC8B7E81}"/>
              </a:ext>
            </a:extLst>
          </p:cNvPr>
          <p:cNvGrpSpPr/>
          <p:nvPr/>
        </p:nvGrpSpPr>
        <p:grpSpPr>
          <a:xfrm>
            <a:off x="2435760" y="5102947"/>
            <a:ext cx="457200" cy="545120"/>
            <a:chOff x="2425700" y="4687280"/>
            <a:chExt cx="457200" cy="545120"/>
          </a:xfrm>
        </p:grpSpPr>
        <p:sp>
          <p:nvSpPr>
            <p:cNvPr id="8" name="Magnetic Disk 7">
              <a:extLst>
                <a:ext uri="{FF2B5EF4-FFF2-40B4-BE49-F238E27FC236}">
                  <a16:creationId xmlns:a16="http://schemas.microsoft.com/office/drawing/2014/main" id="{01B1C8D0-A9BD-5B02-DC9B-97680482F4B3}"/>
                </a:ext>
              </a:extLst>
            </p:cNvPr>
            <p:cNvSpPr/>
            <p:nvPr/>
          </p:nvSpPr>
          <p:spPr>
            <a:xfrm>
              <a:off x="2425700" y="5016500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9" name="Magnetic Disk 8">
              <a:extLst>
                <a:ext uri="{FF2B5EF4-FFF2-40B4-BE49-F238E27FC236}">
                  <a16:creationId xmlns:a16="http://schemas.microsoft.com/office/drawing/2014/main" id="{26D49E98-3D98-9488-8675-1BC66E3CED4D}"/>
                </a:ext>
              </a:extLst>
            </p:cNvPr>
            <p:cNvSpPr/>
            <p:nvPr/>
          </p:nvSpPr>
          <p:spPr>
            <a:xfrm>
              <a:off x="2425700" y="4854262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0" name="Magnetic Disk 9">
              <a:extLst>
                <a:ext uri="{FF2B5EF4-FFF2-40B4-BE49-F238E27FC236}">
                  <a16:creationId xmlns:a16="http://schemas.microsoft.com/office/drawing/2014/main" id="{590B4103-A218-AF53-CEB7-47C788C2C2BC}"/>
                </a:ext>
              </a:extLst>
            </p:cNvPr>
            <p:cNvSpPr/>
            <p:nvPr/>
          </p:nvSpPr>
          <p:spPr>
            <a:xfrm>
              <a:off x="2425700" y="4687280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499E89-94CB-78E7-FE79-CA495E8563FE}"/>
              </a:ext>
            </a:extLst>
          </p:cNvPr>
          <p:cNvGrpSpPr/>
          <p:nvPr/>
        </p:nvGrpSpPr>
        <p:grpSpPr>
          <a:xfrm>
            <a:off x="3248560" y="5115647"/>
            <a:ext cx="457200" cy="545120"/>
            <a:chOff x="2425700" y="4687280"/>
            <a:chExt cx="457200" cy="545120"/>
          </a:xfrm>
        </p:grpSpPr>
        <p:sp>
          <p:nvSpPr>
            <p:cNvPr id="14" name="Magnetic Disk 13">
              <a:extLst>
                <a:ext uri="{FF2B5EF4-FFF2-40B4-BE49-F238E27FC236}">
                  <a16:creationId xmlns:a16="http://schemas.microsoft.com/office/drawing/2014/main" id="{CE246271-400E-6E2B-770E-0A10EF91746A}"/>
                </a:ext>
              </a:extLst>
            </p:cNvPr>
            <p:cNvSpPr/>
            <p:nvPr/>
          </p:nvSpPr>
          <p:spPr>
            <a:xfrm>
              <a:off x="2425700" y="5016500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5" name="Magnetic Disk 14">
              <a:extLst>
                <a:ext uri="{FF2B5EF4-FFF2-40B4-BE49-F238E27FC236}">
                  <a16:creationId xmlns:a16="http://schemas.microsoft.com/office/drawing/2014/main" id="{EF998C23-FCF7-CBD9-599B-91126726B08F}"/>
                </a:ext>
              </a:extLst>
            </p:cNvPr>
            <p:cNvSpPr/>
            <p:nvPr/>
          </p:nvSpPr>
          <p:spPr>
            <a:xfrm>
              <a:off x="2425700" y="4854262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6" name="Magnetic Disk 15">
              <a:extLst>
                <a:ext uri="{FF2B5EF4-FFF2-40B4-BE49-F238E27FC236}">
                  <a16:creationId xmlns:a16="http://schemas.microsoft.com/office/drawing/2014/main" id="{DE0EC38B-6168-A0AE-13E2-1FC094EEFA0D}"/>
                </a:ext>
              </a:extLst>
            </p:cNvPr>
            <p:cNvSpPr/>
            <p:nvPr/>
          </p:nvSpPr>
          <p:spPr>
            <a:xfrm>
              <a:off x="2425700" y="4687280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C16BC6-1946-EA1B-08A9-910ED6862DEE}"/>
              </a:ext>
            </a:extLst>
          </p:cNvPr>
          <p:cNvGrpSpPr/>
          <p:nvPr/>
        </p:nvGrpSpPr>
        <p:grpSpPr>
          <a:xfrm>
            <a:off x="4114800" y="5102947"/>
            <a:ext cx="457200" cy="545120"/>
            <a:chOff x="2425700" y="4687280"/>
            <a:chExt cx="457200" cy="545120"/>
          </a:xfrm>
        </p:grpSpPr>
        <p:sp>
          <p:nvSpPr>
            <p:cNvPr id="18" name="Magnetic Disk 17">
              <a:extLst>
                <a:ext uri="{FF2B5EF4-FFF2-40B4-BE49-F238E27FC236}">
                  <a16:creationId xmlns:a16="http://schemas.microsoft.com/office/drawing/2014/main" id="{7761B473-EE12-7C4F-F8D4-F079BED4CC51}"/>
                </a:ext>
              </a:extLst>
            </p:cNvPr>
            <p:cNvSpPr/>
            <p:nvPr/>
          </p:nvSpPr>
          <p:spPr>
            <a:xfrm>
              <a:off x="2425700" y="5016500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9" name="Magnetic Disk 18">
              <a:extLst>
                <a:ext uri="{FF2B5EF4-FFF2-40B4-BE49-F238E27FC236}">
                  <a16:creationId xmlns:a16="http://schemas.microsoft.com/office/drawing/2014/main" id="{95E3B08A-8B36-630D-EA52-F380C18C099A}"/>
                </a:ext>
              </a:extLst>
            </p:cNvPr>
            <p:cNvSpPr/>
            <p:nvPr/>
          </p:nvSpPr>
          <p:spPr>
            <a:xfrm>
              <a:off x="2425700" y="4854262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20" name="Magnetic Disk 19">
              <a:extLst>
                <a:ext uri="{FF2B5EF4-FFF2-40B4-BE49-F238E27FC236}">
                  <a16:creationId xmlns:a16="http://schemas.microsoft.com/office/drawing/2014/main" id="{D85BDBED-6DCC-CCA2-C23A-36642E2E994C}"/>
                </a:ext>
              </a:extLst>
            </p:cNvPr>
            <p:cNvSpPr/>
            <p:nvPr/>
          </p:nvSpPr>
          <p:spPr>
            <a:xfrm>
              <a:off x="2425700" y="4687280"/>
              <a:ext cx="457200" cy="215900"/>
            </a:xfrm>
            <a:prstGeom prst="flowChartMagneticDisk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98D11A5-543D-2B4F-7621-33D543983990}"/>
              </a:ext>
            </a:extLst>
          </p:cNvPr>
          <p:cNvSpPr/>
          <p:nvPr/>
        </p:nvSpPr>
        <p:spPr>
          <a:xfrm rot="1678704">
            <a:off x="562707" y="2541832"/>
            <a:ext cx="18148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65368851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Job </a:t>
            </a:r>
            <a:r>
              <a:rPr lang="de-DE" dirty="0" err="1"/>
              <a:t>descriptions</a:t>
            </a:r>
            <a:r>
              <a:rPr lang="de-DE" dirty="0"/>
              <a:t> and </a:t>
            </a:r>
            <a:r>
              <a:rPr lang="de-DE" dirty="0" err="1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41" y="1528664"/>
            <a:ext cx="9006526" cy="3656657"/>
          </a:xfrm>
        </p:spPr>
        <p:txBody>
          <a:bodyPr/>
          <a:lstStyle/>
          <a:p>
            <a:r>
              <a:rPr lang="en-US" dirty="0"/>
              <a:t>Data Science skills and base knowledge have become important at all levels,       </a:t>
            </a:r>
            <a:r>
              <a:rPr lang="en-US" b="1" dirty="0"/>
              <a:t>incl. the executive level!</a:t>
            </a:r>
          </a:p>
          <a:p>
            <a:pPr lvl="1"/>
            <a:r>
              <a:rPr lang="en-US" dirty="0"/>
              <a:t>Dat Scientist</a:t>
            </a:r>
          </a:p>
          <a:p>
            <a:pPr lvl="1"/>
            <a:r>
              <a:rPr lang="en-US" dirty="0"/>
              <a:t>Data Stewards</a:t>
            </a:r>
          </a:p>
          <a:p>
            <a:pPr lvl="1"/>
            <a:r>
              <a:rPr lang="en-US" dirty="0"/>
              <a:t>Chief Data Officer</a:t>
            </a:r>
          </a:p>
          <a:p>
            <a:pPr lvl="1"/>
            <a:r>
              <a:rPr lang="en-US" dirty="0"/>
              <a:t>Chief Digital Officer</a:t>
            </a:r>
          </a:p>
          <a:p>
            <a:pPr lvl="1"/>
            <a:r>
              <a:rPr lang="en-US" dirty="0"/>
              <a:t>Chief Information Officer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8591574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new thing about Data Science?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" y="1456186"/>
            <a:ext cx="1752448" cy="3657600"/>
          </a:xfrm>
        </p:spPr>
      </p:pic>
      <p:sp>
        <p:nvSpPr>
          <p:cNvPr id="7" name="Rectangle 6"/>
          <p:cNvSpPr/>
          <p:nvPr/>
        </p:nvSpPr>
        <p:spPr>
          <a:xfrm>
            <a:off x="1913866" y="1590875"/>
            <a:ext cx="4458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charset="0"/>
              </a:rPr>
              <a:t>Die </a:t>
            </a:r>
            <a:r>
              <a:rPr lang="en-US" sz="1400" i="1" dirty="0" err="1">
                <a:latin typeface="Arial" charset="0"/>
              </a:rPr>
              <a:t>Schlüsselposition</a:t>
            </a:r>
            <a:r>
              <a:rPr lang="en-US" sz="1400" i="1" dirty="0">
                <a:latin typeface="Arial" charset="0"/>
              </a:rPr>
              <a:t> „Data Scientist“ </a:t>
            </a:r>
            <a:r>
              <a:rPr lang="en-US" sz="1400" i="1" dirty="0" err="1">
                <a:latin typeface="Arial" charset="0"/>
              </a:rPr>
              <a:t>ist</a:t>
            </a:r>
            <a:r>
              <a:rPr lang="en-US" sz="1400" i="1" dirty="0">
                <a:latin typeface="Arial" charset="0"/>
              </a:rPr>
              <a:t> </a:t>
            </a:r>
          </a:p>
          <a:p>
            <a:r>
              <a:rPr lang="en-US" sz="1400" i="1" dirty="0" err="1">
                <a:latin typeface="Arial" charset="0"/>
              </a:rPr>
              <a:t>für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Unternehmen</a:t>
            </a:r>
            <a:r>
              <a:rPr lang="en-US" sz="1400" i="1" dirty="0">
                <a:latin typeface="Arial" charset="0"/>
              </a:rPr>
              <a:t> da, wo innovative </a:t>
            </a:r>
            <a:r>
              <a:rPr lang="en-US" sz="1400" i="1" dirty="0" err="1">
                <a:latin typeface="Arial" charset="0"/>
              </a:rPr>
              <a:t>neue</a:t>
            </a:r>
            <a:r>
              <a:rPr lang="en-US" sz="1400" i="1" dirty="0">
                <a:latin typeface="Arial" charset="0"/>
              </a:rPr>
              <a:t> </a:t>
            </a:r>
          </a:p>
          <a:p>
            <a:r>
              <a:rPr lang="en-US" sz="1400" i="1" dirty="0" err="1">
                <a:latin typeface="Arial" charset="0"/>
              </a:rPr>
              <a:t>Lösungen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entwickelt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werden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müssen</a:t>
            </a:r>
            <a:r>
              <a:rPr lang="en-US" sz="1400" i="1" dirty="0">
                <a:latin typeface="Arial" charset="0"/>
              </a:rPr>
              <a:t>, </a:t>
            </a:r>
          </a:p>
          <a:p>
            <a:r>
              <a:rPr lang="en-US" sz="1400" i="1" dirty="0" err="1">
                <a:latin typeface="Arial" charset="0"/>
              </a:rPr>
              <a:t>abseits</a:t>
            </a:r>
            <a:r>
              <a:rPr lang="en-US" sz="1400" i="1" dirty="0">
                <a:latin typeface="Arial" charset="0"/>
              </a:rPr>
              <a:t> des „</a:t>
            </a:r>
            <a:r>
              <a:rPr lang="en-US" sz="1400" i="1" dirty="0" err="1">
                <a:latin typeface="Arial" charset="0"/>
              </a:rPr>
              <a:t>Tagesgeschäfts</a:t>
            </a:r>
            <a:r>
              <a:rPr lang="en-US" sz="1400" i="1" dirty="0">
                <a:latin typeface="Arial" charset="0"/>
              </a:rPr>
              <a:t>“.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258" y="5113786"/>
            <a:ext cx="3636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http://www.ocg.at/sites/ocg.at/files/medien/pdfs/OCG-Journal1503.pdf#13</a:t>
            </a:r>
            <a:r>
              <a:rPr lang="en-US" sz="12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866" y="2542923"/>
            <a:ext cx="2818100" cy="1147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75693" y="2801592"/>
            <a:ext cx="1073768" cy="210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05FF1-C449-CB4F-BB24-8EFF979FD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8"/>
          <a:stretch>
            <a:fillRect/>
          </a:stretch>
        </p:blipFill>
        <p:spPr>
          <a:xfrm rot="874516">
            <a:off x="4477212" y="2952963"/>
            <a:ext cx="4771898" cy="29321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9FEA00-F27D-9E46-AD01-8D602F182853}"/>
              </a:ext>
            </a:extLst>
          </p:cNvPr>
          <p:cNvSpPr/>
          <p:nvPr/>
        </p:nvSpPr>
        <p:spPr>
          <a:xfrm>
            <a:off x="115980" y="615345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T" sz="1200" dirty="0">
                <a:hlinkClick r:id="rId6"/>
              </a:rPr>
              <a:t>https://executiveacademy.at/en/news/detail/data-governance-vs-data-science-twins-but-nothing-alike</a:t>
            </a:r>
            <a:endParaRPr lang="en-AT" sz="1200" dirty="0"/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94FC5563-8654-6246-9104-43EA4BD5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57680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German Austria"/>
</p:tagLst>
</file>

<file path=ppt/theme/theme1.xml><?xml version="1.0" encoding="utf-8"?>
<a:theme xmlns:a="http://schemas.openxmlformats.org/drawingml/2006/main" name="WU 4:3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Musterpräsentation 4x3 V1.1.potx" id="{12B037A8-F364-4044-85A7-E4ED59DA0BBA}" vid="{DB8FCA3B-4E9B-45B7-84A3-04CA99A87FF0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dde413db-0745-4f3a-8dca-564dc7ff6f7d">Präsentationen</Kategorie>
    <Beschreibung xmlns="dde413db-0745-4f3a-8dca-564dc7ff6f7d">Musterpräsentation im Format 4:3</Beschreibung>
    <TaxCatchAll xmlns="08b0a3ee-3d2a-451c-9a1a-7e5d5b0c9c77">
      <Value>266</Value>
      <Value>403</Value>
    </TaxCatchAll>
    <Dokumentenart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Vorlagen</TermName>
          <TermId xmlns="http://schemas.microsoft.com/office/infopath/2007/PartnerControls">17fc50ed-8ad1-47be-ab12-04243fd74ddb</TermId>
        </TermInfo>
      </Terms>
    </DokumentenartTaxHTField0>
    <WU_x0020_Thema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Design</TermName>
          <TermId xmlns="http://schemas.microsoft.com/office/infopath/2007/PartnerControls">19895bcd-b158-45ae-ab7b-f5ca217dfcec</TermId>
        </TermInfo>
      </Terms>
    </WU_x0020_ThemaTaxHTField0>
    <Format xmlns="dde413db-0745-4f3a-8dca-564dc7ff6f7d">Microsoft Office 2013/2016</Forma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F651A35DF3154DB01328AF51148DAE" ma:contentTypeVersion="1" ma:contentTypeDescription="Ein neues Dokument erstellen." ma:contentTypeScope="" ma:versionID="458c1b80f8d593bdc96b60ff34dd40b4">
  <xsd:schema xmlns:xsd="http://www.w3.org/2001/XMLSchema" xmlns:xs="http://www.w3.org/2001/XMLSchema" xmlns:p="http://schemas.microsoft.com/office/2006/metadata/properties" xmlns:ns2="1a8d9a65-8471-4209-a900-f8e11db75e0a" xmlns:ns3="08b0a3ee-3d2a-451c-9a1a-7e5d5b0c9c77" xmlns:ns4="dde413db-0745-4f3a-8dca-564dc7ff6f7d" targetNamespace="http://schemas.microsoft.com/office/2006/metadata/properties" ma:root="true" ma:fieldsID="2d31116d1a6b5af1b4a8b1ba7152d57a" ns2:_="" ns3:_="" ns4:_="">
    <xsd:import namespace="1a8d9a65-8471-4209-a900-f8e11db75e0a"/>
    <xsd:import namespace="08b0a3ee-3d2a-451c-9a1a-7e5d5b0c9c77"/>
    <xsd:import namespace="dde413db-0745-4f3a-8dca-564dc7ff6f7d"/>
    <xsd:element name="properties">
      <xsd:complexType>
        <xsd:sequence>
          <xsd:element name="documentManagement">
            <xsd:complexType>
              <xsd:all>
                <xsd:element ref="ns2:WU_x0020_ThemaTaxHTField0" minOccurs="0"/>
                <xsd:element ref="ns3:TaxCatchAll" minOccurs="0"/>
                <xsd:element ref="ns2:DokumentenartTaxHTField0" minOccurs="0"/>
                <xsd:element ref="ns4:Beschreibung" minOccurs="0"/>
                <xsd:element ref="ns4:Format" minOccurs="0"/>
                <xsd:element ref="ns4:Kategori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d9a65-8471-4209-a900-f8e11db75e0a" elementFormDefault="qualified">
    <xsd:import namespace="http://schemas.microsoft.com/office/2006/documentManagement/types"/>
    <xsd:import namespace="http://schemas.microsoft.com/office/infopath/2007/PartnerControls"/>
    <xsd:element name="WU_x0020_ThemaTaxHTField0" ma:index="9" nillable="true" ma:taxonomy="true" ma:internalName="WU_x0020_ThemaTaxHTField0" ma:taxonomyFieldName="WU_x0020_Thema" ma:displayName="Schlagwort" ma:default="" ma:fieldId="{a2eb3201-e251-4055-97e9-466604fc777f}" ma:taxonomyMulti="true" ma:sspId="59da4ae5-1217-4de6-bd64-b7a740f353bb" ma:termSetId="c1edca97-812b-4584-b6b5-1e5cade81ca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okumentenartTaxHTField0" ma:index="12" nillable="true" ma:taxonomy="true" ma:internalName="DokumentenartTaxHTField0" ma:taxonomyFieldName="Dokumentenart" ma:displayName="Dokumentenart" ma:default="" ma:fieldId="{0f2e647f-32b7-4850-b6be-ae358ed71e70}" ma:taxonomyMulti="true" ma:sspId="59da4ae5-1217-4de6-bd64-b7a740f353bb" ma:termSetId="325756d7-e24e-4b6f-ba71-3f779d34c1e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0a3ee-3d2a-451c-9a1a-7e5d5b0c9c7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6a103bb8-3913-4e3b-a229-080a76572464}" ma:internalName="TaxCatchAll" ma:showField="CatchAllData" ma:web="08b0a3ee-3d2a-451c-9a1a-7e5d5b0c9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413db-0745-4f3a-8dca-564dc7ff6f7d" elementFormDefault="qualified">
    <xsd:import namespace="http://schemas.microsoft.com/office/2006/documentManagement/types"/>
    <xsd:import namespace="http://schemas.microsoft.com/office/infopath/2007/PartnerControls"/>
    <xsd:element name="Beschreibung" ma:index="13" nillable="true" ma:displayName="Beschreibung" ma:internalName="Beschreibung">
      <xsd:simpleType>
        <xsd:restriction base="dms:Note">
          <xsd:maxLength value="255"/>
        </xsd:restriction>
      </xsd:simpleType>
    </xsd:element>
    <xsd:element name="Format" ma:index="14" nillable="true" ma:displayName="Format" ma:format="Dropdown" ma:internalName="Format">
      <xsd:simpleType>
        <xsd:union memberTypes="dms:Text">
          <xsd:simpleType>
            <xsd:restriction base="dms:Choice">
              <xsd:enumeration value="LaTeX"/>
              <xsd:enumeration value="Microsoft Office 2003"/>
              <xsd:enumeration value="Microsoft Office 2007-2013"/>
              <xsd:enumeration value="Microsoft Office 2013/2016"/>
              <xsd:enumeration value="OpenOffice 3.0"/>
            </xsd:restriction>
          </xsd:simpleType>
        </xsd:union>
      </xsd:simpleType>
    </xsd:element>
    <xsd:element name="Kategorie" ma:index="15" nillable="true" ma:displayName="Kategorie" ma:default="Anleitungen" ma:format="Dropdown" ma:internalName="Kategorie">
      <xsd:simpleType>
        <xsd:union memberTypes="dms:Text">
          <xsd:simpleType>
            <xsd:restriction base="dms:Choice">
              <xsd:enumeration value="Anleitungen"/>
              <xsd:enumeration value="Aushänge für Lift und Tür"/>
              <xsd:enumeration value="Basisvorlagen"/>
              <xsd:enumeration value="Brief-/Faxvorlagen"/>
              <xsd:enumeration value="Einladungen"/>
              <xsd:enumeration value="Etiketten"/>
              <xsd:enumeration value="Musterdateien"/>
              <xsd:enumeration value="Namensschilder"/>
              <xsd:enumeration value="Präsentationen"/>
              <xsd:enumeration value="Skripten-Cover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7D6B3F-5577-476F-86B7-640F22A7303E}">
  <ds:schemaRefs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dde413db-0745-4f3a-8dca-564dc7ff6f7d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8b0a3ee-3d2a-451c-9a1a-7e5d5b0c9c77"/>
    <ds:schemaRef ds:uri="1a8d9a65-8471-4209-a900-f8e11db75e0a"/>
  </ds:schemaRefs>
</ds:datastoreItem>
</file>

<file path=customXml/itemProps2.xml><?xml version="1.0" encoding="utf-8"?>
<ds:datastoreItem xmlns:ds="http://schemas.openxmlformats.org/officeDocument/2006/customXml" ds:itemID="{F81A55E1-CBDB-4240-BA15-C352899040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d9a65-8471-4209-a900-f8e11db75e0a"/>
    <ds:schemaRef ds:uri="08b0a3ee-3d2a-451c-9a1a-7e5d5b0c9c77"/>
    <ds:schemaRef ds:uri="dde413db-0745-4f3a-8dca-564dc7ff6f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CB9B64-E4F9-4EC0-BA15-F56C2B2730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2018001_DataScience-SBWL-Messe_WU_New</Template>
  <TotalTime>0</TotalTime>
  <Words>1616</Words>
  <Application>Microsoft Macintosh PowerPoint</Application>
  <PresentationFormat>On-screen Show (4:3)</PresentationFormat>
  <Paragraphs>276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Georgia</vt:lpstr>
      <vt:lpstr>GT America</vt:lpstr>
      <vt:lpstr>Quicksand</vt:lpstr>
      <vt:lpstr>Verdana</vt:lpstr>
      <vt:lpstr>Wingdings</vt:lpstr>
      <vt:lpstr>WU 4:3</vt:lpstr>
      <vt:lpstr>Why you should learn about  Data Science @WU?</vt:lpstr>
      <vt:lpstr>SBWL Web page:</vt:lpstr>
      <vt:lpstr>Where to find this Slidedeck &amp; Key Dates?</vt:lpstr>
      <vt:lpstr>Why you should learn about  Data Science @WU?</vt:lpstr>
      <vt:lpstr>Why you should learn about  Data Science @WU?</vt:lpstr>
      <vt:lpstr>Data-driven Businesses everywhere:</vt:lpstr>
      <vt:lpstr>Last, but not least… AI is data-hungry</vt:lpstr>
      <vt:lpstr>Job descriptions and roles</vt:lpstr>
      <vt:lpstr>What is the new thing about Data Science?</vt:lpstr>
      <vt:lpstr>Data Scientists' Skills – What does it take?</vt:lpstr>
      <vt:lpstr>Data Science SBWL – How do you get there? https://www.wu.ac.at/dpkm/teaching/sbwl-data-science/</vt:lpstr>
      <vt:lpstr>Data Science SBWL: Organisation https://www.wu.ac.at/dpkm/teaching/sbwl-data-science/</vt:lpstr>
      <vt:lpstr>Steep Learning curve?  Well, yes but… high reward!</vt:lpstr>
      <vt:lpstr>Data Science Lab – news!</vt:lpstr>
      <vt:lpstr>Data Science SBWL: Organisation https://www.wu.ac.at/dpkm/teaching/sbwl-data-science/</vt:lpstr>
      <vt:lpstr>Our Data Science@WU Community:</vt:lpstr>
      <vt:lpstr>Our Data Science@WU Community:</vt:lpstr>
      <vt:lpstr>Data Science SBWL: Organisation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/>
  <cp:revision>1</cp:revision>
  <cp:lastPrinted>2022-12-05T12:04:27Z</cp:lastPrinted>
  <dcterms:created xsi:type="dcterms:W3CDTF">2018-01-16T07:23:44Z</dcterms:created>
  <dcterms:modified xsi:type="dcterms:W3CDTF">2026-01-11T15:37:11Z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U Thema">
    <vt:lpwstr>403;#Corporate Design|19895bcd-b158-45ae-ab7b-f5ca217dfcec</vt:lpwstr>
  </property>
  <property fmtid="{D5CDD505-2E9C-101B-9397-08002B2CF9AE}" pid="3" name="Dokumentenart">
    <vt:lpwstr>266;#Vorlagen|17fc50ed-8ad1-47be-ab12-04243fd74ddb</vt:lpwstr>
  </property>
  <property fmtid="{D5CDD505-2E9C-101B-9397-08002B2CF9AE}" pid="4" name="ContentTypeId">
    <vt:lpwstr>0x010100BCF651A35DF3154DB01328AF51148DAE</vt:lpwstr>
  </property>
</Properties>
</file>