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 id="2147483708" r:id="rId3"/>
  </p:sldMasterIdLst>
  <p:notesMasterIdLst>
    <p:notesMasterId r:id="rId59"/>
  </p:notesMasterIdLst>
  <p:sldIdLst>
    <p:sldId id="397" r:id="rId4"/>
    <p:sldId id="570" r:id="rId5"/>
    <p:sldId id="571" r:id="rId6"/>
    <p:sldId id="258" r:id="rId7"/>
    <p:sldId id="1041" r:id="rId8"/>
    <p:sldId id="1046" r:id="rId9"/>
    <p:sldId id="273" r:id="rId10"/>
    <p:sldId id="1042" r:id="rId11"/>
    <p:sldId id="1048" r:id="rId12"/>
    <p:sldId id="1045" r:id="rId13"/>
    <p:sldId id="359" r:id="rId14"/>
    <p:sldId id="361" r:id="rId15"/>
    <p:sldId id="1047" r:id="rId16"/>
    <p:sldId id="679" r:id="rId17"/>
    <p:sldId id="678" r:id="rId18"/>
    <p:sldId id="1051" r:id="rId19"/>
    <p:sldId id="1038" r:id="rId20"/>
    <p:sldId id="1040" r:id="rId21"/>
    <p:sldId id="659" r:id="rId22"/>
    <p:sldId id="680" r:id="rId23"/>
    <p:sldId id="775" r:id="rId24"/>
    <p:sldId id="1003" r:id="rId25"/>
    <p:sldId id="1039" r:id="rId26"/>
    <p:sldId id="376" r:id="rId27"/>
    <p:sldId id="1004" r:id="rId28"/>
    <p:sldId id="1005" r:id="rId29"/>
    <p:sldId id="1044" r:id="rId30"/>
    <p:sldId id="1049" r:id="rId31"/>
    <p:sldId id="1010" r:id="rId32"/>
    <p:sldId id="1013" r:id="rId33"/>
    <p:sldId id="1014" r:id="rId34"/>
    <p:sldId id="1011" r:id="rId35"/>
    <p:sldId id="1007" r:id="rId36"/>
    <p:sldId id="1015" r:id="rId37"/>
    <p:sldId id="1052" r:id="rId38"/>
    <p:sldId id="332" r:id="rId39"/>
    <p:sldId id="322" r:id="rId40"/>
    <p:sldId id="1053" r:id="rId41"/>
    <p:sldId id="266" r:id="rId42"/>
    <p:sldId id="267" r:id="rId43"/>
    <p:sldId id="1054" r:id="rId44"/>
    <p:sldId id="1055" r:id="rId45"/>
    <p:sldId id="261" r:id="rId46"/>
    <p:sldId id="262" r:id="rId47"/>
    <p:sldId id="260" r:id="rId48"/>
    <p:sldId id="1030" r:id="rId49"/>
    <p:sldId id="1057" r:id="rId50"/>
    <p:sldId id="269" r:id="rId51"/>
    <p:sldId id="264" r:id="rId52"/>
    <p:sldId id="1056" r:id="rId53"/>
    <p:sldId id="1036" r:id="rId54"/>
    <p:sldId id="270" r:id="rId55"/>
    <p:sldId id="265" r:id="rId56"/>
    <p:sldId id="1020" r:id="rId57"/>
    <p:sldId id="103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7E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76"/>
    <p:restoredTop sz="73878"/>
  </p:normalViewPr>
  <p:slideViewPr>
    <p:cSldViewPr snapToGrid="0" snapToObjects="1">
      <p:cViewPr varScale="1">
        <p:scale>
          <a:sx n="93" d="100"/>
          <a:sy n="93" d="100"/>
        </p:scale>
        <p:origin x="11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B33E1-A0FE-114A-9E14-2D2A5AAC3D7D}" type="datetimeFigureOut">
              <a:rPr lang="en-US" smtClean="0"/>
              <a:t>1/13/26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426DA-C8FF-4D4D-87EC-17D3D100C2E6}" type="slidenum">
              <a:rPr lang="en-US" smtClean="0"/>
              <a:t>‹#›</a:t>
            </a:fld>
            <a:endParaRPr lang="en-US"/>
          </a:p>
        </p:txBody>
      </p:sp>
    </p:spTree>
    <p:extLst>
      <p:ext uri="{BB962C8B-B14F-4D97-AF65-F5344CB8AC3E}">
        <p14:creationId xmlns:p14="http://schemas.microsoft.com/office/powerpoint/2010/main" val="721346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37809c27c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437809c27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145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Remarkable: Big companies so far had largely ignored Semantic Web…. </a:t>
            </a:r>
          </a:p>
        </p:txBody>
      </p:sp>
      <p:sp>
        <p:nvSpPr>
          <p:cNvPr id="4" name="Slide Number Placeholder 3"/>
          <p:cNvSpPr>
            <a:spLocks noGrp="1"/>
          </p:cNvSpPr>
          <p:nvPr>
            <p:ph type="sldNum" sz="quarter" idx="5"/>
          </p:nvPr>
        </p:nvSpPr>
        <p:spPr/>
        <p:txBody>
          <a:bodyPr/>
          <a:lstStyle/>
          <a:p>
            <a:fld id="{CD5426DA-C8FF-4D4D-87EC-17D3D100C2E6}" type="slidenum">
              <a:rPr lang="en-US" smtClean="0"/>
              <a:t>14</a:t>
            </a:fld>
            <a:endParaRPr lang="en-US"/>
          </a:p>
        </p:txBody>
      </p:sp>
    </p:spTree>
    <p:extLst>
      <p:ext uri="{BB962C8B-B14F-4D97-AF65-F5344CB8AC3E}">
        <p14:creationId xmlns:p14="http://schemas.microsoft.com/office/powerpoint/2010/main" val="235447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www.slideshare.net</a:t>
            </a:r>
            <a:r>
              <a:rPr lang="en-GB" dirty="0"/>
              <a:t>/</a:t>
            </a:r>
            <a:r>
              <a:rPr lang="en-GB" dirty="0" err="1"/>
              <a:t>Frank.van.Harmelen</a:t>
            </a:r>
            <a:r>
              <a:rPr lang="en-GB" dirty="0"/>
              <a:t>/adoption-of-knowledge-graphs-late-2019 </a:t>
            </a:r>
            <a:endParaRPr lang="en-AT" dirty="0"/>
          </a:p>
        </p:txBody>
      </p:sp>
      <p:sp>
        <p:nvSpPr>
          <p:cNvPr id="4" name="Slide Number Placeholder 3"/>
          <p:cNvSpPr>
            <a:spLocks noGrp="1"/>
          </p:cNvSpPr>
          <p:nvPr>
            <p:ph type="sldNum" sz="quarter" idx="5"/>
          </p:nvPr>
        </p:nvSpPr>
        <p:spPr/>
        <p:txBody>
          <a:bodyPr/>
          <a:lstStyle/>
          <a:p>
            <a:fld id="{9195B04B-03F7-4715-B718-D01188AC89AD}" type="slidenum">
              <a:rPr lang="de-AT" smtClean="0"/>
              <a:t>15</a:t>
            </a:fld>
            <a:endParaRPr lang="de-AT"/>
          </a:p>
        </p:txBody>
      </p:sp>
    </p:spTree>
    <p:extLst>
      <p:ext uri="{BB962C8B-B14F-4D97-AF65-F5344CB8AC3E}">
        <p14:creationId xmlns:p14="http://schemas.microsoft.com/office/powerpoint/2010/main" val="4088008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18</a:t>
            </a:fld>
            <a:endParaRPr lang="en-US"/>
          </a:p>
        </p:txBody>
      </p:sp>
    </p:spTree>
    <p:extLst>
      <p:ext uri="{BB962C8B-B14F-4D97-AF65-F5344CB8AC3E}">
        <p14:creationId xmlns:p14="http://schemas.microsoft.com/office/powerpoint/2010/main" val="549297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19</a:t>
            </a:fld>
            <a:endParaRPr lang="en-US"/>
          </a:p>
        </p:txBody>
      </p:sp>
    </p:spTree>
    <p:extLst>
      <p:ext uri="{BB962C8B-B14F-4D97-AF65-F5344CB8AC3E}">
        <p14:creationId xmlns:p14="http://schemas.microsoft.com/office/powerpoint/2010/main" val="3952116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27</a:t>
            </a:fld>
            <a:endParaRPr lang="en-US"/>
          </a:p>
        </p:txBody>
      </p:sp>
    </p:spTree>
    <p:extLst>
      <p:ext uri="{BB962C8B-B14F-4D97-AF65-F5344CB8AC3E}">
        <p14:creationId xmlns:p14="http://schemas.microsoft.com/office/powerpoint/2010/main" val="1852143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4BC32-3EC7-7C0F-9392-99B34AD9D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D296A-6103-900C-94F3-0578FA877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E8FC3-AE1C-F419-F01B-E8559D5168C3}"/>
              </a:ext>
            </a:extLst>
          </p:cNvPr>
          <p:cNvSpPr>
            <a:spLocks noGrp="1"/>
          </p:cNvSpPr>
          <p:nvPr>
            <p:ph type="body" idx="1"/>
          </p:nvPr>
        </p:nvSpPr>
        <p:spPr/>
        <p:txBody>
          <a:bodyPr/>
          <a:lstStyle/>
          <a:p>
            <a:endParaRPr lang="en-AT" dirty="0"/>
          </a:p>
        </p:txBody>
      </p:sp>
      <p:sp>
        <p:nvSpPr>
          <p:cNvPr id="4" name="Slide Number Placeholder 3">
            <a:extLst>
              <a:ext uri="{FF2B5EF4-FFF2-40B4-BE49-F238E27FC236}">
                <a16:creationId xmlns:a16="http://schemas.microsoft.com/office/drawing/2014/main" id="{4F07698C-CFE8-E6EB-4F41-8B97318040F8}"/>
              </a:ext>
            </a:extLst>
          </p:cNvPr>
          <p:cNvSpPr>
            <a:spLocks noGrp="1"/>
          </p:cNvSpPr>
          <p:nvPr>
            <p:ph type="sldNum" sz="quarter" idx="5"/>
          </p:nvPr>
        </p:nvSpPr>
        <p:spPr/>
        <p:txBody>
          <a:bodyPr/>
          <a:lstStyle/>
          <a:p>
            <a:fld id="{CD5426DA-C8FF-4D4D-87EC-17D3D100C2E6}" type="slidenum">
              <a:rPr lang="en-US" smtClean="0"/>
              <a:t>28</a:t>
            </a:fld>
            <a:endParaRPr lang="en-US"/>
          </a:p>
        </p:txBody>
      </p:sp>
    </p:spTree>
    <p:extLst>
      <p:ext uri="{BB962C8B-B14F-4D97-AF65-F5344CB8AC3E}">
        <p14:creationId xmlns:p14="http://schemas.microsoft.com/office/powerpoint/2010/main" val="145248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29</a:t>
            </a:fld>
            <a:endParaRPr lang="en-US"/>
          </a:p>
        </p:txBody>
      </p:sp>
    </p:spTree>
    <p:extLst>
      <p:ext uri="{BB962C8B-B14F-4D97-AF65-F5344CB8AC3E}">
        <p14:creationId xmlns:p14="http://schemas.microsoft.com/office/powerpoint/2010/main" val="100086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35</a:t>
            </a:fld>
            <a:endParaRPr lang="en-US"/>
          </a:p>
        </p:txBody>
      </p:sp>
    </p:spTree>
    <p:extLst>
      <p:ext uri="{BB962C8B-B14F-4D97-AF65-F5344CB8AC3E}">
        <p14:creationId xmlns:p14="http://schemas.microsoft.com/office/powerpoint/2010/main" val="1959626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dirty="0"/>
              <a:t>Methods: </a:t>
            </a:r>
          </a:p>
          <a:p>
            <a:pPr>
              <a:defRPr/>
            </a:pPr>
            <a:r>
              <a:rPr lang="de-DE" dirty="0"/>
              <a:t> </a:t>
            </a:r>
            <a:r>
              <a:rPr lang="de-DE" dirty="0" err="1"/>
              <a:t>Foundation</a:t>
            </a:r>
            <a:r>
              <a:rPr lang="de-DE" dirty="0"/>
              <a:t> Models (e.g. </a:t>
            </a:r>
            <a:r>
              <a:rPr lang="de-DE" dirty="0" err="1"/>
              <a:t>xLSTMS</a:t>
            </a:r>
            <a:r>
              <a:rPr lang="de-DE" dirty="0"/>
              <a:t>)</a:t>
            </a:r>
          </a:p>
          <a:p>
            <a:pPr>
              <a:defRPr/>
            </a:pPr>
            <a:r>
              <a:rPr lang="de-DE" dirty="0"/>
              <a:t> </a:t>
            </a:r>
            <a:r>
              <a:rPr lang="de-DE" dirty="0" err="1"/>
              <a:t>Knowledfe</a:t>
            </a:r>
            <a:r>
              <a:rPr lang="de-DE" dirty="0"/>
              <a:t> Graphs</a:t>
            </a:r>
          </a:p>
          <a:p>
            <a:pPr>
              <a:defRPr/>
            </a:pPr>
            <a:r>
              <a:rPr lang="de-DE" dirty="0"/>
              <a:t> </a:t>
            </a:r>
            <a:r>
              <a:rPr lang="de-DE" dirty="0" err="1"/>
              <a:t>Advanced</a:t>
            </a:r>
            <a:r>
              <a:rPr lang="de-DE" dirty="0"/>
              <a:t> </a:t>
            </a:r>
            <a:r>
              <a:rPr lang="de-DE" dirty="0" err="1"/>
              <a:t>lofical</a:t>
            </a:r>
            <a:r>
              <a:rPr lang="de-DE" dirty="0"/>
              <a:t> </a:t>
            </a:r>
            <a:r>
              <a:rPr lang="de-DE" dirty="0" err="1"/>
              <a:t>Reasoning</a:t>
            </a:r>
            <a:r>
              <a:rPr lang="de-DE" dirty="0"/>
              <a:t>, incl. E.g. </a:t>
            </a:r>
            <a:r>
              <a:rPr lang="de-DE" dirty="0" err="1"/>
              <a:t>Deontic</a:t>
            </a:r>
            <a:r>
              <a:rPr lang="de-DE" dirty="0"/>
              <a:t> </a:t>
            </a:r>
            <a:r>
              <a:rPr lang="de-DE" dirty="0" err="1"/>
              <a:t>Reasoning</a:t>
            </a:r>
            <a:r>
              <a:rPr lang="de-DE" dirty="0"/>
              <a:t>, </a:t>
            </a:r>
            <a:r>
              <a:rPr lang="de-DE" dirty="0" err="1"/>
              <a:t>Norms</a:t>
            </a:r>
            <a:endParaRPr lang="de-DE" dirty="0"/>
          </a:p>
          <a:p>
            <a:pPr>
              <a:defRPr/>
            </a:pPr>
            <a:r>
              <a:rPr lang="de-DE" dirty="0"/>
              <a:t> </a:t>
            </a:r>
            <a:r>
              <a:rPr lang="de-DE" dirty="0" err="1"/>
              <a:t>Automata</a:t>
            </a:r>
            <a:r>
              <a:rPr lang="de-DE" dirty="0"/>
              <a:t> &amp; </a:t>
            </a:r>
            <a:r>
              <a:rPr lang="de-DE" dirty="0" err="1"/>
              <a:t>Architectures</a:t>
            </a:r>
            <a:endParaRPr lang="de-DE" dirty="0"/>
          </a:p>
          <a:p>
            <a:pPr>
              <a:defRPr/>
            </a:pPr>
            <a:r>
              <a:rPr lang="de-DE" dirty="0"/>
              <a:t> </a:t>
            </a:r>
            <a:r>
              <a:rPr lang="de-DE" dirty="0" err="1"/>
              <a:t>Causality</a:t>
            </a:r>
            <a:r>
              <a:rPr lang="de-DE" dirty="0"/>
              <a:t> and Simulation</a:t>
            </a:r>
          </a:p>
          <a:p>
            <a:pPr>
              <a:defRPr/>
            </a:pPr>
            <a:endParaRPr lang="de-DE" dirty="0"/>
          </a:p>
          <a:p>
            <a:pPr>
              <a:defRPr/>
            </a:pPr>
            <a:r>
              <a:rPr lang="de-DE" dirty="0"/>
              <a:t>Industry Board:</a:t>
            </a:r>
          </a:p>
          <a:p>
            <a:pPr>
              <a:defRPr/>
            </a:pPr>
            <a:r>
              <a:rPr lang="de-DE" dirty="0"/>
              <a:t> </a:t>
            </a:r>
          </a:p>
          <a:p>
            <a:pPr>
              <a:defRPr/>
            </a:pPr>
            <a:r>
              <a:rPr lang="de-DE" dirty="0"/>
              <a:t> </a:t>
            </a:r>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36</a:t>
            </a:fld>
            <a:endParaRPr lang="de-DE"/>
          </a:p>
        </p:txBody>
      </p:sp>
    </p:spTree>
    <p:extLst>
      <p:ext uri="{BB962C8B-B14F-4D97-AF65-F5344CB8AC3E}">
        <p14:creationId xmlns:p14="http://schemas.microsoft.com/office/powerpoint/2010/main" val="3649989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37</a:t>
            </a:fld>
            <a:endParaRPr lang="de-DE"/>
          </a:p>
        </p:txBody>
      </p:sp>
    </p:spTree>
    <p:extLst>
      <p:ext uri="{BB962C8B-B14F-4D97-AF65-F5344CB8AC3E}">
        <p14:creationId xmlns:p14="http://schemas.microsoft.com/office/powerpoint/2010/main" val="70406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2</a:t>
            </a:fld>
            <a:endParaRPr lang="en-US"/>
          </a:p>
        </p:txBody>
      </p:sp>
    </p:spTree>
    <p:extLst>
      <p:ext uri="{BB962C8B-B14F-4D97-AF65-F5344CB8AC3E}">
        <p14:creationId xmlns:p14="http://schemas.microsoft.com/office/powerpoint/2010/main" val="2464380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39</a:t>
            </a:fld>
            <a:endParaRPr lang="en-US"/>
          </a:p>
        </p:txBody>
      </p:sp>
    </p:spTree>
    <p:extLst>
      <p:ext uri="{BB962C8B-B14F-4D97-AF65-F5344CB8AC3E}">
        <p14:creationId xmlns:p14="http://schemas.microsoft.com/office/powerpoint/2010/main" val="4108299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Sepp Hochreiter: an LLM is actually a “database”… </a:t>
            </a:r>
            <a:r>
              <a:rPr lang="en-AT" b="1" dirty="0"/>
              <a:t>and the past slide example has shown, that this is not yet the end of the story… still room for improvement. We need to rethink this architecture, but we may also need to rethink our databases, because there’s another problem!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40</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4821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But this is a “chat-</a:t>
            </a:r>
            <a:r>
              <a:rPr lang="en-GB" dirty="0"/>
              <a:t>t</a:t>
            </a:r>
            <a:r>
              <a:rPr lang="en-AT" dirty="0"/>
              <a:t>o-your-data use case”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41</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1193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t>
            </a:r>
            <a:r>
              <a:rPr lang="en-AT" dirty="0"/>
              <a:t>earn from hisrotical data” </a:t>
            </a:r>
            <a:r>
              <a:rPr lang="en-AT" dirty="0">
                <a:sym typeface="Wingdings" pitchFamily="2" charset="2"/>
              </a:rPr>
              <a:t> We would be happy for your use cases</a:t>
            </a:r>
            <a:endParaRPr lang="en-AT"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45</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9519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We’re also starting to use embeddings for repairs</a:t>
            </a:r>
          </a:p>
        </p:txBody>
      </p:sp>
      <p:sp>
        <p:nvSpPr>
          <p:cNvPr id="4" name="Slide Number Placeholder 3"/>
          <p:cNvSpPr>
            <a:spLocks noGrp="1"/>
          </p:cNvSpPr>
          <p:nvPr>
            <p:ph type="sldNum" sz="quarter" idx="5"/>
          </p:nvPr>
        </p:nvSpPr>
        <p:spPr/>
        <p:txBody>
          <a:bodyPr/>
          <a:lstStyle/>
          <a:p>
            <a:fld id="{CD5426DA-C8FF-4D4D-87EC-17D3D100C2E6}" type="slidenum">
              <a:rPr lang="en-US" smtClean="0"/>
              <a:t>46</a:t>
            </a:fld>
            <a:endParaRPr lang="en-US"/>
          </a:p>
        </p:txBody>
      </p:sp>
    </p:spTree>
    <p:extLst>
      <p:ext uri="{BB962C8B-B14F-4D97-AF65-F5344CB8AC3E}">
        <p14:creationId xmlns:p14="http://schemas.microsoft.com/office/powerpoint/2010/main" val="2139329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47</a:t>
            </a:fld>
            <a:endParaRPr lang="en-US"/>
          </a:p>
        </p:txBody>
      </p:sp>
    </p:spTree>
    <p:extLst>
      <p:ext uri="{BB962C8B-B14F-4D97-AF65-F5344CB8AC3E}">
        <p14:creationId xmlns:p14="http://schemas.microsoft.com/office/powerpoint/2010/main" val="569833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54</a:t>
            </a:fld>
            <a:endParaRPr lang="en-US"/>
          </a:p>
        </p:txBody>
      </p:sp>
    </p:spTree>
    <p:extLst>
      <p:ext uri="{BB962C8B-B14F-4D97-AF65-F5344CB8AC3E}">
        <p14:creationId xmlns:p14="http://schemas.microsoft.com/office/powerpoint/2010/main" val="333459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5</a:t>
            </a:fld>
            <a:endParaRPr lang="en-US"/>
          </a:p>
        </p:txBody>
      </p:sp>
    </p:spTree>
    <p:extLst>
      <p:ext uri="{BB962C8B-B14F-4D97-AF65-F5344CB8AC3E}">
        <p14:creationId xmlns:p14="http://schemas.microsoft.com/office/powerpoint/2010/main" val="410058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E605-6FFD-54E6-6534-6065B4BA4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B8B0F-4039-EA41-3C5A-18D0BAB68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EE04-4869-022C-7D02-E63ACC674D9C}"/>
              </a:ext>
            </a:extLst>
          </p:cNvPr>
          <p:cNvSpPr>
            <a:spLocks noGrp="1"/>
          </p:cNvSpPr>
          <p:nvPr>
            <p:ph type="body" idx="1"/>
          </p:nvPr>
        </p:nvSpPr>
        <p:spPr/>
        <p:txBody>
          <a:bodyPr/>
          <a:lstStyle/>
          <a:p>
            <a:endParaRPr lang="en-AT" dirty="0"/>
          </a:p>
        </p:txBody>
      </p:sp>
      <p:sp>
        <p:nvSpPr>
          <p:cNvPr id="4" name="Slide Number Placeholder 3">
            <a:extLst>
              <a:ext uri="{FF2B5EF4-FFF2-40B4-BE49-F238E27FC236}">
                <a16:creationId xmlns:a16="http://schemas.microsoft.com/office/drawing/2014/main" id="{FFCB8E13-FFF4-4989-4070-8CAF05959361}"/>
              </a:ext>
            </a:extLst>
          </p:cNvPr>
          <p:cNvSpPr>
            <a:spLocks noGrp="1"/>
          </p:cNvSpPr>
          <p:nvPr>
            <p:ph type="sldNum" sz="quarter" idx="5"/>
          </p:nvPr>
        </p:nvSpPr>
        <p:spPr/>
        <p:txBody>
          <a:bodyPr/>
          <a:lstStyle/>
          <a:p>
            <a:fld id="{CD5426DA-C8FF-4D4D-87EC-17D3D100C2E6}" type="slidenum">
              <a:rPr lang="en-US" smtClean="0"/>
              <a:t>6</a:t>
            </a:fld>
            <a:endParaRPr lang="en-US"/>
          </a:p>
        </p:txBody>
      </p:sp>
    </p:spTree>
    <p:extLst>
      <p:ext uri="{BB962C8B-B14F-4D97-AF65-F5344CB8AC3E}">
        <p14:creationId xmlns:p14="http://schemas.microsoft.com/office/powerpoint/2010/main" val="394346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Goal: Make Data on the Web machine readable… enabled by declarative inference</a:t>
            </a:r>
          </a:p>
        </p:txBody>
      </p:sp>
      <p:sp>
        <p:nvSpPr>
          <p:cNvPr id="4" name="Slide Number Placeholder 3"/>
          <p:cNvSpPr>
            <a:spLocks noGrp="1"/>
          </p:cNvSpPr>
          <p:nvPr>
            <p:ph type="sldNum" sz="quarter" idx="5"/>
          </p:nvPr>
        </p:nvSpPr>
        <p:spPr/>
        <p:txBody>
          <a:bodyPr/>
          <a:lstStyle/>
          <a:p>
            <a:fld id="{CD5426DA-C8FF-4D4D-87EC-17D3D100C2E6}" type="slidenum">
              <a:rPr lang="en-US" smtClean="0"/>
              <a:t>7</a:t>
            </a:fld>
            <a:endParaRPr lang="en-US"/>
          </a:p>
        </p:txBody>
      </p:sp>
    </p:spTree>
    <p:extLst>
      <p:ext uri="{BB962C8B-B14F-4D97-AF65-F5344CB8AC3E}">
        <p14:creationId xmlns:p14="http://schemas.microsoft.com/office/powerpoint/2010/main" val="178049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Still with </a:t>
            </a:r>
            <a:r>
              <a:rPr lang="en-GB" dirty="0" err="1"/>
              <a:t>theWeb</a:t>
            </a:r>
            <a:r>
              <a:rPr lang="en-GB" dirty="0"/>
              <a:t> in mind – completely </a:t>
            </a:r>
            <a:r>
              <a:rPr lang="en-GB" b="1" dirty="0"/>
              <a:t>D</a:t>
            </a:r>
            <a:r>
              <a:rPr lang="en-AT" b="1" dirty="0"/>
              <a:t>ecentalized </a:t>
            </a:r>
            <a:r>
              <a:rPr lang="en-AT" dirty="0"/>
              <a:t>inference.</a:t>
            </a:r>
          </a:p>
        </p:txBody>
      </p:sp>
      <p:sp>
        <p:nvSpPr>
          <p:cNvPr id="4" name="Slide Number Placeholder 3"/>
          <p:cNvSpPr>
            <a:spLocks noGrp="1"/>
          </p:cNvSpPr>
          <p:nvPr>
            <p:ph type="sldNum" sz="quarter" idx="5"/>
          </p:nvPr>
        </p:nvSpPr>
        <p:spPr/>
        <p:txBody>
          <a:bodyPr/>
          <a:lstStyle/>
          <a:p>
            <a:fld id="{CD5426DA-C8FF-4D4D-87EC-17D3D100C2E6}" type="slidenum">
              <a:rPr lang="en-US" smtClean="0"/>
              <a:t>8</a:t>
            </a:fld>
            <a:endParaRPr lang="en-US"/>
          </a:p>
        </p:txBody>
      </p:sp>
    </p:spTree>
    <p:extLst>
      <p:ext uri="{BB962C8B-B14F-4D97-AF65-F5344CB8AC3E}">
        <p14:creationId xmlns:p14="http://schemas.microsoft.com/office/powerpoint/2010/main" val="173972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AF496-EC05-6BD8-FE5B-5B69306C3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988B8-FB30-6F4C-0A16-1E8C8B05A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99862-D21F-CE54-1CD7-01531714378C}"/>
              </a:ext>
            </a:extLst>
          </p:cNvPr>
          <p:cNvSpPr>
            <a:spLocks noGrp="1"/>
          </p:cNvSpPr>
          <p:nvPr>
            <p:ph type="body" idx="1"/>
          </p:nvPr>
        </p:nvSpPr>
        <p:spPr/>
        <p:txBody>
          <a:bodyPr/>
          <a:lstStyle/>
          <a:p>
            <a:r>
              <a:rPr lang="en-GB" dirty="0"/>
              <a:t>Still with </a:t>
            </a:r>
            <a:r>
              <a:rPr lang="en-GB" dirty="0" err="1"/>
              <a:t>theWeb</a:t>
            </a:r>
            <a:r>
              <a:rPr lang="en-GB" dirty="0"/>
              <a:t> in mind – completely </a:t>
            </a:r>
            <a:r>
              <a:rPr lang="en-GB" b="1" dirty="0"/>
              <a:t>D</a:t>
            </a:r>
            <a:r>
              <a:rPr lang="en-AT" b="1" dirty="0"/>
              <a:t>ecentalized </a:t>
            </a:r>
            <a:r>
              <a:rPr lang="en-AT" dirty="0"/>
              <a:t>inference.</a:t>
            </a:r>
          </a:p>
        </p:txBody>
      </p:sp>
      <p:sp>
        <p:nvSpPr>
          <p:cNvPr id="4" name="Slide Number Placeholder 3">
            <a:extLst>
              <a:ext uri="{FF2B5EF4-FFF2-40B4-BE49-F238E27FC236}">
                <a16:creationId xmlns:a16="http://schemas.microsoft.com/office/drawing/2014/main" id="{76B53F6A-6776-E961-575D-DCE6CC6F995C}"/>
              </a:ext>
            </a:extLst>
          </p:cNvPr>
          <p:cNvSpPr>
            <a:spLocks noGrp="1"/>
          </p:cNvSpPr>
          <p:nvPr>
            <p:ph type="sldNum" sz="quarter" idx="5"/>
          </p:nvPr>
        </p:nvSpPr>
        <p:spPr/>
        <p:txBody>
          <a:bodyPr/>
          <a:lstStyle/>
          <a:p>
            <a:fld id="{CD5426DA-C8FF-4D4D-87EC-17D3D100C2E6}" type="slidenum">
              <a:rPr lang="en-US" smtClean="0"/>
              <a:t>9</a:t>
            </a:fld>
            <a:endParaRPr lang="en-US"/>
          </a:p>
        </p:txBody>
      </p:sp>
    </p:spTree>
    <p:extLst>
      <p:ext uri="{BB962C8B-B14F-4D97-AF65-F5344CB8AC3E}">
        <p14:creationId xmlns:p14="http://schemas.microsoft.com/office/powerpoint/2010/main" val="1345315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10</a:t>
            </a:fld>
            <a:endParaRPr lang="en-US"/>
          </a:p>
        </p:txBody>
      </p:sp>
    </p:spTree>
    <p:extLst>
      <p:ext uri="{BB962C8B-B14F-4D97-AF65-F5344CB8AC3E}">
        <p14:creationId xmlns:p14="http://schemas.microsoft.com/office/powerpoint/2010/main" val="3167934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this work? Strong reliance on standards and standard formats and query languages, such as SPARQL which make it </a:t>
            </a:r>
            <a:r>
              <a:rPr lang="en-US" dirty="0" err="1"/>
              <a:t>eas</a:t>
            </a:r>
            <a:r>
              <a:rPr lang="en-US" dirty="0"/>
              <a:t> to compile and aggregate these connected knowledge graphs to new special purpose knowledge graphs for your application!</a:t>
            </a:r>
          </a:p>
        </p:txBody>
      </p:sp>
      <p:sp>
        <p:nvSpPr>
          <p:cNvPr id="4" name="Slide Number Placeholder 3"/>
          <p:cNvSpPr>
            <a:spLocks noGrp="1"/>
          </p:cNvSpPr>
          <p:nvPr>
            <p:ph type="sldNum" sz="quarter" idx="10"/>
          </p:nvPr>
        </p:nvSpPr>
        <p:spPr/>
        <p:txBody>
          <a:bodyPr/>
          <a:lstStyle/>
          <a:p>
            <a:fld id="{EB4AA2B0-3FF2-4AD7-B641-4608F5682954}" type="slidenum">
              <a:rPr lang="de-AT" smtClean="0"/>
              <a:pPr/>
              <a:t>11</a:t>
            </a:fld>
            <a:endParaRPr lang="de-AT"/>
          </a:p>
        </p:txBody>
      </p:sp>
    </p:spTree>
    <p:extLst>
      <p:ext uri="{BB962C8B-B14F-4D97-AF65-F5344CB8AC3E}">
        <p14:creationId xmlns:p14="http://schemas.microsoft.com/office/powerpoint/2010/main" val="33518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3.emf"/><Relationship Id="rId4" Type="http://schemas.openxmlformats.org/officeDocument/2006/relationships/oleObject" Target="../embeddings/oleObject2.bin"/><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2.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6.emf"/><Relationship Id="rId4" Type="http://schemas.openxmlformats.org/officeDocument/2006/relationships/oleObject" Target="../embeddings/oleObject3.bin"/><Relationship Id="rId9"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8.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2.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12.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10" Type="http://schemas.openxmlformats.org/officeDocument/2006/relationships/image" Target="../media/image32.emf"/><Relationship Id="rId4" Type="http://schemas.openxmlformats.org/officeDocument/2006/relationships/tags" Target="../tags/tag9.xml"/><Relationship Id="rId9" Type="http://schemas.openxmlformats.org/officeDocument/2006/relationships/oleObject" Target="../embeddings/oleObject6.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image" Target="../media/image32.emf"/><Relationship Id="rId4" Type="http://schemas.openxmlformats.org/officeDocument/2006/relationships/tags" Target="../tags/tag16.xml"/><Relationship Id="rId9" Type="http://schemas.openxmlformats.org/officeDocument/2006/relationships/oleObject" Target="../embeddings/oleObject7.bin"/></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2.xml"/><Relationship Id="rId5" Type="http://schemas.openxmlformats.org/officeDocument/2006/relationships/tags" Target="../tags/tag24.xml"/><Relationship Id="rId4" Type="http://schemas.openxmlformats.org/officeDocument/2006/relationships/tags" Target="../tags/tag2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g"/><Relationship Id="rId1" Type="http://schemas.openxmlformats.org/officeDocument/2006/relationships/slideMaster" Target="../slideMasters/slideMaster3.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0940-F9AC-8546-8D3B-7360D21533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FDF939-DEAE-F342-B3F5-7A38FC81FB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EE00BF-A4CE-F946-9453-C6228C465B9A}"/>
              </a:ext>
            </a:extLst>
          </p:cNvPr>
          <p:cNvSpPr>
            <a:spLocks noGrp="1"/>
          </p:cNvSpPr>
          <p:nvPr>
            <p:ph type="dt" sz="half" idx="10"/>
          </p:nvPr>
        </p:nvSpPr>
        <p:spPr/>
        <p:txBody>
          <a:bodyPr/>
          <a:lstStyle/>
          <a:p>
            <a:fld id="{0A705619-85A9-264E-BE42-FAFF8C7FB9B7}" type="datetimeFigureOut">
              <a:rPr lang="en-US" smtClean="0"/>
              <a:t>1/13/26</a:t>
            </a:fld>
            <a:endParaRPr lang="en-US"/>
          </a:p>
        </p:txBody>
      </p:sp>
      <p:sp>
        <p:nvSpPr>
          <p:cNvPr id="5" name="Footer Placeholder 4">
            <a:extLst>
              <a:ext uri="{FF2B5EF4-FFF2-40B4-BE49-F238E27FC236}">
                <a16:creationId xmlns:a16="http://schemas.microsoft.com/office/drawing/2014/main" id="{237A7246-6747-9D4B-9352-53BE45F57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10630-14C8-DA40-97C9-53AE4FB508A7}"/>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359313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9207-921A-4A4B-9A21-4E994C40A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F4F634-BA49-714B-AB28-EA9931471CF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D117-B912-A649-876B-033CBD5E5D58}"/>
              </a:ext>
            </a:extLst>
          </p:cNvPr>
          <p:cNvSpPr>
            <a:spLocks noGrp="1"/>
          </p:cNvSpPr>
          <p:nvPr>
            <p:ph type="dt" sz="half" idx="10"/>
          </p:nvPr>
        </p:nvSpPr>
        <p:spPr/>
        <p:txBody>
          <a:bodyPr/>
          <a:lstStyle/>
          <a:p>
            <a:fld id="{0A705619-85A9-264E-BE42-FAFF8C7FB9B7}" type="datetimeFigureOut">
              <a:rPr lang="en-US" smtClean="0"/>
              <a:t>1/13/26</a:t>
            </a:fld>
            <a:endParaRPr lang="en-US"/>
          </a:p>
        </p:txBody>
      </p:sp>
      <p:sp>
        <p:nvSpPr>
          <p:cNvPr id="5" name="Footer Placeholder 4">
            <a:extLst>
              <a:ext uri="{FF2B5EF4-FFF2-40B4-BE49-F238E27FC236}">
                <a16:creationId xmlns:a16="http://schemas.microsoft.com/office/drawing/2014/main" id="{A46BD070-F0AE-7240-B7B1-FB2E8FE6B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6CB0-F6C2-E542-A814-CA4B0067CE1F}"/>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2005203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1F005-6D8F-E14B-A5B0-B910128859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DB0ADA-ACD5-2E47-A5C7-AA5E6C0BAB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CEF57-A05E-A348-B00C-464043AD1479}"/>
              </a:ext>
            </a:extLst>
          </p:cNvPr>
          <p:cNvSpPr>
            <a:spLocks noGrp="1"/>
          </p:cNvSpPr>
          <p:nvPr>
            <p:ph type="dt" sz="half" idx="10"/>
          </p:nvPr>
        </p:nvSpPr>
        <p:spPr/>
        <p:txBody>
          <a:bodyPr/>
          <a:lstStyle/>
          <a:p>
            <a:fld id="{0A705619-85A9-264E-BE42-FAFF8C7FB9B7}" type="datetimeFigureOut">
              <a:rPr lang="en-US" smtClean="0"/>
              <a:t>1/13/26</a:t>
            </a:fld>
            <a:endParaRPr lang="en-US"/>
          </a:p>
        </p:txBody>
      </p:sp>
      <p:sp>
        <p:nvSpPr>
          <p:cNvPr id="5" name="Footer Placeholder 4">
            <a:extLst>
              <a:ext uri="{FF2B5EF4-FFF2-40B4-BE49-F238E27FC236}">
                <a16:creationId xmlns:a16="http://schemas.microsoft.com/office/drawing/2014/main" id="{1C0B93F1-6B1B-AF48-9305-716C96E04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EC916-E0AD-984F-A764-4B18D6E38A83}"/>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759111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elfolie Bild 3 kurz">
  <p:cSld name="Titelfolie Bild 3 kurz">
    <p:bg>
      <p:bgPr>
        <a:blipFill>
          <a:blip r:embed="rId2">
            <a:alphaModFix/>
          </a:blip>
          <a:stretch>
            <a:fillRect/>
          </a:stretch>
        </a:blipFill>
        <a:effectLst/>
      </p:bgPr>
    </p:bg>
    <p:spTree>
      <p:nvGrpSpPr>
        <p:cNvPr id="1" name="Shape 101"/>
        <p:cNvGrpSpPr/>
        <p:nvPr/>
      </p:nvGrpSpPr>
      <p:grpSpPr>
        <a:xfrm>
          <a:off x="0" y="0"/>
          <a:ext cx="0" cy="0"/>
          <a:chOff x="0" y="0"/>
          <a:chExt cx="0" cy="0"/>
        </a:xfrm>
      </p:grpSpPr>
      <p:pic>
        <p:nvPicPr>
          <p:cNvPr id="102" name="Google Shape;102;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14462" y="6153219"/>
            <a:ext cx="1944001" cy="401894"/>
          </a:xfrm>
          <a:prstGeom prst="rect">
            <a:avLst/>
          </a:prstGeom>
          <a:noFill/>
          <a:ln>
            <a:noFill/>
          </a:ln>
        </p:spPr>
      </p:pic>
      <p:sp>
        <p:nvSpPr>
          <p:cNvPr id="103" name="Google Shape;103;p13"/>
          <p:cNvSpPr txBox="1"/>
          <p:nvPr/>
        </p:nvSpPr>
        <p:spPr>
          <a:xfrm>
            <a:off x="1268393" y="6301850"/>
            <a:ext cx="6124213" cy="406080"/>
          </a:xfrm>
          <a:prstGeom prst="rect">
            <a:avLst/>
          </a:prstGeom>
          <a:noFill/>
          <a:ln>
            <a:noFill/>
          </a:ln>
        </p:spPr>
        <p:txBody>
          <a:bodyPr spcFirstLastPara="1" wrap="square" lIns="109710" tIns="54840" rIns="109710" bIns="54840" anchor="t" anchorCtr="0">
            <a:noAutofit/>
          </a:bodyPr>
          <a:lstStyle/>
          <a:p>
            <a:pPr marL="0" marR="0" lvl="0" indent="0" algn="l" rtl="0">
              <a:spcBef>
                <a:spcPts val="0"/>
              </a:spcBef>
              <a:spcAft>
                <a:spcPts val="0"/>
              </a:spcAft>
              <a:buNone/>
            </a:pPr>
            <a:r>
              <a:rPr lang="en-US" sz="1320" b="1" i="0" u="none" strike="noStrike" cap="none" dirty="0">
                <a:solidFill>
                  <a:schemeClr val="lt1"/>
                </a:solidFill>
                <a:latin typeface="Verdana"/>
                <a:ea typeface="Verdana"/>
                <a:cs typeface="Verdana"/>
                <a:sym typeface="Verdana"/>
              </a:rPr>
              <a:t>Institute for Data , Process and Knowledge Management</a:t>
            </a:r>
            <a:endParaRPr sz="1440" b="1" i="0" u="none" strike="noStrike" cap="none" dirty="0">
              <a:solidFill>
                <a:schemeClr val="lt1"/>
              </a:solidFill>
              <a:latin typeface="Verdana"/>
              <a:ea typeface="Verdana"/>
              <a:cs typeface="Verdana"/>
              <a:sym typeface="Verdana"/>
            </a:endParaRPr>
          </a:p>
        </p:txBody>
      </p:sp>
      <p:grpSp>
        <p:nvGrpSpPr>
          <p:cNvPr id="104" name="Google Shape;104;p13"/>
          <p:cNvGrpSpPr/>
          <p:nvPr/>
        </p:nvGrpSpPr>
        <p:grpSpPr>
          <a:xfrm>
            <a:off x="394100" y="750745"/>
            <a:ext cx="11403683" cy="2445120"/>
            <a:chOff x="287338" y="603319"/>
            <a:chExt cx="8552762" cy="2037600"/>
          </a:xfrm>
        </p:grpSpPr>
        <p:sp>
          <p:nvSpPr>
            <p:cNvPr id="105" name="Google Shape;105;p13"/>
            <p:cNvSpPr/>
            <p:nvPr/>
          </p:nvSpPr>
          <p:spPr>
            <a:xfrm>
              <a:off x="6192000" y="603319"/>
              <a:ext cx="2648100" cy="203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60" b="0" i="0" u="none" strike="noStrike" cap="none">
                <a:solidFill>
                  <a:schemeClr val="lt1"/>
                </a:solidFill>
                <a:latin typeface="Verdana"/>
                <a:ea typeface="Verdana"/>
                <a:cs typeface="Verdana"/>
                <a:sym typeface="Verdana"/>
              </a:endParaRPr>
            </a:p>
          </p:txBody>
        </p:sp>
        <p:sp>
          <p:nvSpPr>
            <p:cNvPr id="106" name="Google Shape;106;p13"/>
            <p:cNvSpPr/>
            <p:nvPr/>
          </p:nvSpPr>
          <p:spPr>
            <a:xfrm>
              <a:off x="287338" y="603319"/>
              <a:ext cx="5904600" cy="2037600"/>
            </a:xfrm>
            <a:prstGeom prst="rect">
              <a:avLst/>
            </a:prstGeom>
            <a:solidFill>
              <a:srgbClr val="0096D3">
                <a:alpha val="8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60" b="0" i="0" u="none" strike="noStrike" cap="none">
                <a:solidFill>
                  <a:schemeClr val="lt1"/>
                </a:solidFill>
                <a:latin typeface="Verdana"/>
                <a:ea typeface="Verdana"/>
                <a:cs typeface="Verdana"/>
                <a:sym typeface="Verdana"/>
              </a:endParaRPr>
            </a:p>
          </p:txBody>
        </p:sp>
      </p:grpSp>
      <p:pic>
        <p:nvPicPr>
          <p:cNvPr id="107" name="Google Shape;107;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42657" y="1279710"/>
            <a:ext cx="2082248" cy="975100"/>
          </a:xfrm>
          <a:prstGeom prst="rect">
            <a:avLst/>
          </a:prstGeom>
          <a:noFill/>
          <a:ln>
            <a:noFill/>
          </a:ln>
        </p:spPr>
      </p:pic>
      <p:sp>
        <p:nvSpPr>
          <p:cNvPr id="108" name="Google Shape;108;p13"/>
          <p:cNvSpPr txBox="1">
            <a:spLocks noGrp="1"/>
          </p:cNvSpPr>
          <p:nvPr>
            <p:ph type="subTitle" idx="1"/>
          </p:nvPr>
        </p:nvSpPr>
        <p:spPr>
          <a:xfrm>
            <a:off x="807208" y="1191696"/>
            <a:ext cx="7248000" cy="42192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accent1"/>
              </a:buClr>
              <a:buSzPts val="1800"/>
              <a:buFont typeface="Noto Sans Symbols"/>
              <a:buNone/>
              <a:defRPr sz="2160" b="1" i="0" u="none" strike="noStrike" cap="none">
                <a:solidFill>
                  <a:schemeClr val="dk1"/>
                </a:solidFill>
                <a:latin typeface="Verdana"/>
                <a:ea typeface="Verdana"/>
                <a:cs typeface="Verdana"/>
                <a:sym typeface="Verdana"/>
              </a:defRPr>
            </a:lvl1pPr>
            <a:lvl2pPr marR="0" lvl="1" algn="ctr" rtl="0">
              <a:lnSpc>
                <a:spcPct val="100000"/>
              </a:lnSpc>
              <a:spcBef>
                <a:spcPts val="720"/>
              </a:spcBef>
              <a:spcAft>
                <a:spcPts val="0"/>
              </a:spcAft>
              <a:buClr>
                <a:schemeClr val="accent1"/>
              </a:buClr>
              <a:buSzPts val="1500"/>
              <a:buFont typeface="Noto Sans Symbols"/>
              <a:buNone/>
              <a:defRPr sz="1800" b="0" i="0" u="none" strike="noStrike" cap="none">
                <a:solidFill>
                  <a:srgbClr val="888888"/>
                </a:solidFill>
                <a:latin typeface="Verdana"/>
                <a:ea typeface="Verdana"/>
                <a:cs typeface="Verdana"/>
                <a:sym typeface="Verdana"/>
              </a:defRPr>
            </a:lvl2pPr>
            <a:lvl3pPr marR="0" lvl="2" algn="ctr" rtl="0">
              <a:lnSpc>
                <a:spcPct val="100000"/>
              </a:lnSpc>
              <a:spcBef>
                <a:spcPts val="480"/>
              </a:spcBef>
              <a:spcAft>
                <a:spcPts val="0"/>
              </a:spcAft>
              <a:buClr>
                <a:schemeClr val="accent1"/>
              </a:buClr>
              <a:buSzPts val="1400"/>
              <a:buFont typeface="Noto Sans Symbols"/>
              <a:buNone/>
              <a:defRPr sz="1680" b="0" i="0" u="none" strike="noStrike" cap="none">
                <a:solidFill>
                  <a:srgbClr val="888888"/>
                </a:solidFill>
                <a:latin typeface="Verdana"/>
                <a:ea typeface="Verdana"/>
                <a:cs typeface="Verdana"/>
                <a:sym typeface="Verdana"/>
              </a:defRPr>
            </a:lvl3pPr>
            <a:lvl4pPr marR="0" lvl="3" algn="ctr" rtl="0">
              <a:lnSpc>
                <a:spcPct val="100000"/>
              </a:lnSpc>
              <a:spcBef>
                <a:spcPts val="480"/>
              </a:spcBef>
              <a:spcAft>
                <a:spcPts val="0"/>
              </a:spcAft>
              <a:buClr>
                <a:schemeClr val="accent1"/>
              </a:buClr>
              <a:buSzPts val="1200"/>
              <a:buFont typeface="Noto Sans Symbols"/>
              <a:buNone/>
              <a:defRPr sz="1440" b="0" i="0" u="none" strike="noStrike" cap="none">
                <a:solidFill>
                  <a:srgbClr val="888888"/>
                </a:solidFill>
                <a:latin typeface="Verdana"/>
                <a:ea typeface="Verdana"/>
                <a:cs typeface="Verdana"/>
                <a:sym typeface="Verdana"/>
              </a:defRPr>
            </a:lvl4pPr>
            <a:lvl5pPr marR="0" lvl="4" algn="ctr" rtl="0">
              <a:lnSpc>
                <a:spcPct val="100000"/>
              </a:lnSpc>
              <a:spcBef>
                <a:spcPts val="480"/>
              </a:spcBef>
              <a:spcAft>
                <a:spcPts val="0"/>
              </a:spcAft>
              <a:buClr>
                <a:schemeClr val="accent1"/>
              </a:buClr>
              <a:buSzPts val="1200"/>
              <a:buFont typeface="Noto Sans Symbols"/>
              <a:buNone/>
              <a:defRPr sz="1440" b="0" i="0" u="none" strike="noStrike" cap="none">
                <a:solidFill>
                  <a:srgbClr val="888888"/>
                </a:solidFill>
                <a:latin typeface="Verdana"/>
                <a:ea typeface="Verdana"/>
                <a:cs typeface="Verdana"/>
                <a:sym typeface="Verdana"/>
              </a:defRPr>
            </a:lvl5pPr>
            <a:lvl6pPr marR="0" lvl="5"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6pPr>
            <a:lvl7pPr marR="0" lvl="6"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7pPr>
            <a:lvl8pPr marR="0" lvl="7"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8pPr>
            <a:lvl9pPr marR="0" lvl="8"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9pPr>
          </a:lstStyle>
          <a:p>
            <a:endParaRPr/>
          </a:p>
        </p:txBody>
      </p:sp>
      <p:sp>
        <p:nvSpPr>
          <p:cNvPr id="109" name="Google Shape;109;p13"/>
          <p:cNvSpPr txBox="1">
            <a:spLocks noGrp="1"/>
          </p:cNvSpPr>
          <p:nvPr>
            <p:ph type="ctrTitle"/>
          </p:nvPr>
        </p:nvSpPr>
        <p:spPr>
          <a:xfrm>
            <a:off x="807208" y="1561638"/>
            <a:ext cx="7248000" cy="1231200"/>
          </a:xfrm>
          <a:prstGeom prst="rect">
            <a:avLst/>
          </a:prstGeom>
          <a:noFill/>
          <a:ln>
            <a:noFill/>
          </a:ln>
        </p:spPr>
        <p:txBody>
          <a:bodyPr spcFirstLastPara="1" wrap="square" lIns="0" tIns="0" rIns="0" bIns="0" anchor="ctr" anchorCtr="0"/>
          <a:lstStyle>
            <a:lvl1pPr marR="0" lvl="0" algn="l" rtl="0">
              <a:lnSpc>
                <a:spcPct val="100000"/>
              </a:lnSpc>
              <a:spcBef>
                <a:spcPts val="0"/>
              </a:spcBef>
              <a:spcAft>
                <a:spcPts val="0"/>
              </a:spcAft>
              <a:buClr>
                <a:schemeClr val="lt1"/>
              </a:buClr>
              <a:buSzPts val="3200"/>
              <a:buFont typeface="Georgia"/>
              <a:buNone/>
              <a:defRPr sz="3840" b="1" i="0" u="none" strike="noStrike" cap="none">
                <a:solidFill>
                  <a:schemeClr val="lt1"/>
                </a:solidFill>
                <a:latin typeface="Georgia"/>
                <a:ea typeface="Georgia"/>
                <a:cs typeface="Georgia"/>
                <a:sym typeface="Georgia"/>
              </a:defRPr>
            </a:lvl1pPr>
            <a:lvl2pPr lvl="1" rtl="0">
              <a:spcBef>
                <a:spcPts val="0"/>
              </a:spcBef>
              <a:spcAft>
                <a:spcPts val="0"/>
              </a:spcAft>
              <a:buSzPts val="1400"/>
              <a:buNone/>
              <a:defRPr sz="2160"/>
            </a:lvl2pPr>
            <a:lvl3pPr lvl="2" rtl="0">
              <a:spcBef>
                <a:spcPts val="0"/>
              </a:spcBef>
              <a:spcAft>
                <a:spcPts val="0"/>
              </a:spcAft>
              <a:buSzPts val="1400"/>
              <a:buNone/>
              <a:defRPr sz="2160"/>
            </a:lvl3pPr>
            <a:lvl4pPr lvl="3" rtl="0">
              <a:spcBef>
                <a:spcPts val="0"/>
              </a:spcBef>
              <a:spcAft>
                <a:spcPts val="0"/>
              </a:spcAft>
              <a:buSzPts val="1400"/>
              <a:buNone/>
              <a:defRPr sz="2160"/>
            </a:lvl4pPr>
            <a:lvl5pPr lvl="4" rtl="0">
              <a:spcBef>
                <a:spcPts val="0"/>
              </a:spcBef>
              <a:spcAft>
                <a:spcPts val="0"/>
              </a:spcAft>
              <a:buSzPts val="1400"/>
              <a:buNone/>
              <a:defRPr sz="2160"/>
            </a:lvl5pPr>
            <a:lvl6pPr lvl="5" rtl="0">
              <a:spcBef>
                <a:spcPts val="0"/>
              </a:spcBef>
              <a:spcAft>
                <a:spcPts val="0"/>
              </a:spcAft>
              <a:buSzPts val="1400"/>
              <a:buNone/>
              <a:defRPr sz="2160"/>
            </a:lvl6pPr>
            <a:lvl7pPr lvl="6" rtl="0">
              <a:spcBef>
                <a:spcPts val="0"/>
              </a:spcBef>
              <a:spcAft>
                <a:spcPts val="0"/>
              </a:spcAft>
              <a:buSzPts val="1400"/>
              <a:buNone/>
              <a:defRPr sz="2160"/>
            </a:lvl7pPr>
            <a:lvl8pPr lvl="7" rtl="0">
              <a:spcBef>
                <a:spcPts val="0"/>
              </a:spcBef>
              <a:spcAft>
                <a:spcPts val="0"/>
              </a:spcAft>
              <a:buSzPts val="1400"/>
              <a:buNone/>
              <a:defRPr sz="2160"/>
            </a:lvl8pPr>
            <a:lvl9pPr lvl="8" rtl="0">
              <a:spcBef>
                <a:spcPts val="0"/>
              </a:spcBef>
              <a:spcAft>
                <a:spcPts val="0"/>
              </a:spcAft>
              <a:buSzPts val="1400"/>
              <a:buNone/>
              <a:defRPr sz="2160"/>
            </a:lvl9pPr>
          </a:lstStyle>
          <a:p>
            <a:endParaRPr/>
          </a:p>
        </p:txBody>
      </p:sp>
      <p:pic>
        <p:nvPicPr>
          <p:cNvPr id="110" name="Google Shape;110;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31138" y="6027611"/>
            <a:ext cx="865968" cy="548479"/>
          </a:xfrm>
          <a:prstGeom prst="rect">
            <a:avLst/>
          </a:prstGeom>
          <a:noFill/>
          <a:ln>
            <a:noFill/>
          </a:ln>
        </p:spPr>
      </p:pic>
      <p:sp>
        <p:nvSpPr>
          <p:cNvPr id="111" name="Google Shape;111;p13"/>
          <p:cNvSpPr txBox="1">
            <a:spLocks noGrp="1"/>
          </p:cNvSpPr>
          <p:nvPr>
            <p:ph type="body" idx="2"/>
          </p:nvPr>
        </p:nvSpPr>
        <p:spPr>
          <a:xfrm>
            <a:off x="383117" y="3529966"/>
            <a:ext cx="5712800" cy="966600"/>
          </a:xfrm>
          <a:prstGeom prst="rect">
            <a:avLst/>
          </a:prstGeom>
          <a:solidFill>
            <a:schemeClr val="lt1">
              <a:alpha val="89800"/>
            </a:schemeClr>
          </a:solidFill>
          <a:ln>
            <a:noFill/>
          </a:ln>
        </p:spPr>
        <p:txBody>
          <a:bodyPr spcFirstLastPara="1" wrap="square" lIns="324000" tIns="216000" rIns="324000" bIns="216000" anchor="t" anchorCtr="0"/>
          <a:lstStyle>
            <a:lvl1pPr marL="548640" marR="0" lvl="0" indent="-274320" algn="l" rtl="0">
              <a:lnSpc>
                <a:spcPct val="100000"/>
              </a:lnSpc>
              <a:spcBef>
                <a:spcPts val="0"/>
              </a:spcBef>
              <a:spcAft>
                <a:spcPts val="0"/>
              </a:spcAft>
              <a:buClr>
                <a:schemeClr val="accent1"/>
              </a:buClr>
              <a:buSzPts val="1200"/>
              <a:buFont typeface="Noto Sans Symbols"/>
              <a:buNone/>
              <a:defRPr sz="1440" b="0" i="0" u="none" strike="noStrike" cap="none">
                <a:solidFill>
                  <a:schemeClr val="dk1"/>
                </a:solidFill>
                <a:latin typeface="Verdana"/>
                <a:ea typeface="Verdana"/>
                <a:cs typeface="Verdana"/>
                <a:sym typeface="Verdana"/>
              </a:defRPr>
            </a:lvl1pPr>
            <a:lvl2pPr marL="1097280" marR="0" lvl="1" indent="-388620" algn="l" rtl="0">
              <a:lnSpc>
                <a:spcPct val="100000"/>
              </a:lnSpc>
              <a:spcBef>
                <a:spcPts val="720"/>
              </a:spcBef>
              <a:spcAft>
                <a:spcPts val="0"/>
              </a:spcAft>
              <a:buClr>
                <a:schemeClr val="accent1"/>
              </a:buClr>
              <a:buSzPts val="1500"/>
              <a:buFont typeface="Noto Sans Symbols"/>
              <a:buChar char="▪"/>
              <a:defRPr sz="1800" b="0" i="0" u="none" strike="noStrike" cap="none">
                <a:solidFill>
                  <a:schemeClr val="dk1"/>
                </a:solidFill>
                <a:latin typeface="Verdana"/>
                <a:ea typeface="Verdana"/>
                <a:cs typeface="Verdana"/>
                <a:sym typeface="Verdana"/>
              </a:defRPr>
            </a:lvl2pPr>
            <a:lvl3pPr marL="1645920" marR="0" lvl="2" indent="-381000" algn="l" rtl="0">
              <a:lnSpc>
                <a:spcPct val="100000"/>
              </a:lnSpc>
              <a:spcBef>
                <a:spcPts val="480"/>
              </a:spcBef>
              <a:spcAft>
                <a:spcPts val="0"/>
              </a:spcAft>
              <a:buClr>
                <a:schemeClr val="accent1"/>
              </a:buClr>
              <a:buSzPts val="1400"/>
              <a:buFont typeface="Noto Sans Symbols"/>
              <a:buChar char="▪"/>
              <a:defRPr sz="1680" b="0" i="0" u="none" strike="noStrike" cap="none">
                <a:solidFill>
                  <a:schemeClr val="dk1"/>
                </a:solidFill>
                <a:latin typeface="Verdana"/>
                <a:ea typeface="Verdana"/>
                <a:cs typeface="Verdana"/>
                <a:sym typeface="Verdana"/>
              </a:defRPr>
            </a:lvl3pPr>
            <a:lvl4pPr marL="2194560" marR="0" lvl="3" indent="-365760" algn="l" rtl="0">
              <a:lnSpc>
                <a:spcPct val="100000"/>
              </a:lnSpc>
              <a:spcBef>
                <a:spcPts val="480"/>
              </a:spcBef>
              <a:spcAft>
                <a:spcPts val="0"/>
              </a:spcAft>
              <a:buClr>
                <a:schemeClr val="accent1"/>
              </a:buClr>
              <a:buSzPts val="1200"/>
              <a:buFont typeface="Noto Sans Symbols"/>
              <a:buChar char="▪"/>
              <a:defRPr sz="1440" b="0" i="0" u="none" strike="noStrike" cap="none">
                <a:solidFill>
                  <a:schemeClr val="dk1"/>
                </a:solidFill>
                <a:latin typeface="Verdana"/>
                <a:ea typeface="Verdana"/>
                <a:cs typeface="Verdana"/>
                <a:sym typeface="Verdana"/>
              </a:defRPr>
            </a:lvl4pPr>
            <a:lvl5pPr marL="2743200" marR="0" lvl="4" indent="-365760" algn="l" rtl="0">
              <a:lnSpc>
                <a:spcPct val="100000"/>
              </a:lnSpc>
              <a:spcBef>
                <a:spcPts val="480"/>
              </a:spcBef>
              <a:spcAft>
                <a:spcPts val="0"/>
              </a:spcAft>
              <a:buClr>
                <a:schemeClr val="accent1"/>
              </a:buClr>
              <a:buSzPts val="1200"/>
              <a:buFont typeface="Noto Sans Symbols"/>
              <a:buChar char="▪"/>
              <a:defRPr sz="1440" b="0" i="0" u="none" strike="noStrike" cap="none">
                <a:solidFill>
                  <a:schemeClr val="dk1"/>
                </a:solidFill>
                <a:latin typeface="Verdana"/>
                <a:ea typeface="Verdana"/>
                <a:cs typeface="Verdana"/>
                <a:sym typeface="Verdana"/>
              </a:defRPr>
            </a:lvl5pPr>
            <a:lvl6pPr marL="3291840" marR="0" lvl="5"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6pPr>
            <a:lvl7pPr marL="3840480" marR="0" lvl="6"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7pPr>
            <a:lvl8pPr marL="4389120" marR="0" lvl="7"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8pPr>
            <a:lvl9pPr marL="4937760" marR="0" lvl="8"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786608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ur Titel">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0230" y="430318"/>
            <a:ext cx="8373553" cy="1143000"/>
          </a:xfrm>
          <a:prstGeom prst="rect">
            <a:avLst/>
          </a:prstGeom>
        </p:spPr>
        <p:txBody>
          <a:bodyPr/>
          <a:lstStyle/>
          <a:p>
            <a:r>
              <a:rPr lang="de-DE"/>
              <a:t>Titelmasterformat durch Klicken bearbeiten</a:t>
            </a:r>
            <a:endParaRPr lang="de-AT" dirty="0"/>
          </a:p>
        </p:txBody>
      </p:sp>
      <p:sp>
        <p:nvSpPr>
          <p:cNvPr id="7" name="Inhaltsplatzhalter 6"/>
          <p:cNvSpPr>
            <a:spLocks noGrp="1"/>
          </p:cNvSpPr>
          <p:nvPr>
            <p:ph sz="quarter" idx="10" hasCustomPrompt="1"/>
          </p:nvPr>
        </p:nvSpPr>
        <p:spPr>
          <a:xfrm>
            <a:off x="624418" y="1857376"/>
            <a:ext cx="11313583" cy="4797425"/>
          </a:xfrm>
        </p:spPr>
        <p:txBody>
          <a:bodyPr/>
          <a:lstStyle>
            <a:lvl1pPr>
              <a:buNone/>
              <a:defRPr/>
            </a:lvl1pPr>
          </a:lstStyle>
          <a:p>
            <a:pPr lvl="0"/>
            <a:r>
              <a:rPr lang="de-AT" dirty="0"/>
              <a:t>Platzhalter für Objekte</a:t>
            </a:r>
          </a:p>
        </p:txBody>
      </p:sp>
    </p:spTree>
    <p:extLst>
      <p:ext uri="{BB962C8B-B14F-4D97-AF65-F5344CB8AC3E}">
        <p14:creationId xmlns:p14="http://schemas.microsoft.com/office/powerpoint/2010/main" val="23465643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6025" y="1613536"/>
            <a:ext cx="10346192" cy="4304461"/>
          </a:xfrm>
        </p:spPr>
        <p:txBody>
          <a:bodyPr lIns="0" rIns="0">
            <a:normAutofit/>
          </a:bodyPr>
          <a:lstStyle>
            <a:lvl1pPr>
              <a:defRPr sz="1920"/>
            </a:lvl1pPr>
            <a:lvl2pPr>
              <a:defRPr sz="1800"/>
            </a:lvl2pPr>
            <a:lvl3pPr>
              <a:defRPr sz="1680"/>
            </a:lvl3pPr>
            <a:lvl4pPr>
              <a:defRPr sz="1440"/>
            </a:lvl4pPr>
            <a:lvl5pPr>
              <a:defRPr sz="1440"/>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2" name="Titel 1"/>
          <p:cNvSpPr>
            <a:spLocks noGrp="1"/>
          </p:cNvSpPr>
          <p:nvPr>
            <p:ph type="title"/>
          </p:nvPr>
        </p:nvSpPr>
        <p:spPr/>
        <p:txBody>
          <a:bodyPr/>
          <a:lstStyle/>
          <a:p>
            <a:r>
              <a:rPr lang="en-US"/>
              <a:t>Click to edit Master title style</a:t>
            </a:r>
            <a:endParaRPr lang="en-GB" dirty="0"/>
          </a:p>
        </p:txBody>
      </p:sp>
      <p:sp>
        <p:nvSpPr>
          <p:cNvPr id="6" name="Foliennummernplatzhalter 9"/>
          <p:cNvSpPr>
            <a:spLocks noGrp="1"/>
          </p:cNvSpPr>
          <p:nvPr>
            <p:ph type="sldNum" sz="quarter" idx="12"/>
          </p:nvPr>
        </p:nvSpPr>
        <p:spPr>
          <a:xfrm>
            <a:off x="10586505" y="6279307"/>
            <a:ext cx="751425" cy="309702"/>
          </a:xfrm>
        </p:spPr>
        <p:txBody>
          <a:bodyPr/>
          <a:lstStyle>
            <a:lvl1pPr>
              <a:defRPr sz="1260"/>
            </a:lvl1pPr>
          </a:lstStyle>
          <a:p>
            <a:fld id="{BE3DC40E-DBBE-4E2D-9EEC-FBF0DA0E9179}" type="slidenum">
              <a:rPr lang="en-GB" smtClean="0"/>
              <a:pPr/>
              <a:t>‹#›</a:t>
            </a:fld>
            <a:endParaRPr lang="en-GB" dirty="0"/>
          </a:p>
        </p:txBody>
      </p:sp>
    </p:spTree>
    <p:extLst>
      <p:ext uri="{BB962C8B-B14F-4D97-AF65-F5344CB8AC3E}">
        <p14:creationId xmlns:p14="http://schemas.microsoft.com/office/powerpoint/2010/main" val="41885006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userDrawn="1">
  <p:cSld name="4_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27077" y="822121"/>
            <a:ext cx="11051060" cy="1003504"/>
          </a:xfrm>
        </p:spPr>
        <p:txBody>
          <a:bodyPr anchor="t" anchorCtr="0">
            <a:normAutofit/>
          </a:bodyPr>
          <a:lstStyle>
            <a:lvl1pPr>
              <a:lnSpc>
                <a:spcPct val="80000"/>
              </a:lnSpc>
              <a:defRPr sz="4000" b="1">
                <a:solidFill>
                  <a:schemeClr val="tx2"/>
                </a:solidFill>
              </a:defRPr>
            </a:lvl1pPr>
          </a:lstStyle>
          <a:p>
            <a:pPr>
              <a:defRPr/>
            </a:pPr>
            <a:r>
              <a:rPr lang="de-DE"/>
              <a:t>Mastertitelformat bearbeiten</a:t>
            </a:r>
            <a:endParaRPr/>
          </a:p>
        </p:txBody>
      </p:sp>
      <p:sp>
        <p:nvSpPr>
          <p:cNvPr id="4" name="Datumsplatzhalter 3"/>
          <p:cNvSpPr>
            <a:spLocks noGrp="1"/>
          </p:cNvSpPr>
          <p:nvPr>
            <p:ph type="dt" sz="half" idx="10"/>
          </p:nvPr>
        </p:nvSpPr>
        <p:spPr bwMode="auto">
          <a:xfrm>
            <a:off x="0" y="6356350"/>
            <a:ext cx="1056904" cy="365125"/>
          </a:xfrm>
          <a:prstGeom prst="rect">
            <a:avLst/>
          </a:prstGeom>
        </p:spPr>
        <p:txBody>
          <a:bodyPr/>
          <a:lstStyle>
            <a:lvl1pPr algn="r">
              <a:defRPr>
                <a:solidFill>
                  <a:schemeClr val="tx2"/>
                </a:solidFill>
              </a:defRPr>
            </a:lvl1pPr>
          </a:lstStyle>
          <a:p>
            <a:pPr>
              <a:defRPr/>
            </a:pPr>
            <a:r>
              <a:rPr lang="de-AT"/>
              <a:t>30.11.2024</a:t>
            </a:r>
            <a:endParaRPr lang="de-DE"/>
          </a:p>
        </p:txBody>
      </p:sp>
      <p:sp>
        <p:nvSpPr>
          <p:cNvPr id="5" name="Fußzeilenplatzhalter 4"/>
          <p:cNvSpPr>
            <a:spLocks noGrp="1"/>
          </p:cNvSpPr>
          <p:nvPr>
            <p:ph type="ftr" sz="quarter" idx="11"/>
          </p:nvPr>
        </p:nvSpPr>
        <p:spPr bwMode="auto">
          <a:xfrm>
            <a:off x="1380353" y="6356350"/>
            <a:ext cx="4715647" cy="365125"/>
          </a:xfrm>
          <a:prstGeom prst="rect">
            <a:avLst/>
          </a:prstGeom>
        </p:spPr>
        <p:txBody>
          <a:bodyPr/>
          <a:lstStyle>
            <a:lvl1pPr algn="l">
              <a:defRPr>
                <a:solidFill>
                  <a:schemeClr val="tx2"/>
                </a:solidFill>
              </a:defRPr>
            </a:lvl1pPr>
          </a:lstStyle>
          <a:p>
            <a:pPr>
              <a:defRPr/>
            </a:pPr>
            <a:r>
              <a:rPr lang="de-DE"/>
              <a:t>Logo-Manual</a:t>
            </a:r>
          </a:p>
        </p:txBody>
      </p:sp>
      <p:grpSp>
        <p:nvGrpSpPr>
          <p:cNvPr id="7" name="Gruppieren 6"/>
          <p:cNvGrpSpPr/>
          <p:nvPr userDrawn="1"/>
        </p:nvGrpSpPr>
        <p:grpSpPr bwMode="auto">
          <a:xfrm rot="10800000">
            <a:off x="229332" y="222662"/>
            <a:ext cx="468140" cy="911285"/>
            <a:chOff x="487095" y="681975"/>
            <a:chExt cx="468140" cy="911285"/>
          </a:xfrm>
          <a:solidFill>
            <a:srgbClr val="CFC700"/>
          </a:solidFill>
        </p:grpSpPr>
        <p:sp>
          <p:nvSpPr>
            <p:cNvPr id="9" name="Oval 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10" name="Oval 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8" name="Gerade Verbindung 7"/>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grpSp>
      <p:sp>
        <p:nvSpPr>
          <p:cNvPr id="6" name="Foliennummernplatzhalter 5"/>
          <p:cNvSpPr>
            <a:spLocks noGrp="1"/>
          </p:cNvSpPr>
          <p:nvPr>
            <p:ph type="sldNum" sz="quarter" idx="12"/>
          </p:nvPr>
        </p:nvSpPr>
        <p:spPr bwMode="auto">
          <a:xfrm>
            <a:off x="203200" y="268293"/>
            <a:ext cx="523876" cy="365125"/>
          </a:xfrm>
          <a:prstGeom prst="rect">
            <a:avLst/>
          </a:prstGeom>
        </p:spPr>
        <p:txBody>
          <a:bodyPr lIns="0" tIns="0" rIns="0" bIns="0"/>
          <a:lstStyle>
            <a:lvl1pPr algn="ctr">
              <a:defRPr sz="1400">
                <a:solidFill>
                  <a:schemeClr val="tx2"/>
                </a:solidFill>
              </a:defRPr>
            </a:lvl1pPr>
          </a:lstStyle>
          <a:p>
            <a:pPr>
              <a:defRPr/>
            </a:pPr>
            <a:fld id="{78D28EF7-E4EA-6347-AA01-C9F5606D62FC}" type="slidenum">
              <a:rPr lang="de-DE"/>
              <a:t>‹#›</a:t>
            </a:fld>
            <a:endParaRPr lang="de-DE"/>
          </a:p>
        </p:txBody>
      </p:sp>
      <p:grpSp>
        <p:nvGrpSpPr>
          <p:cNvPr id="11" name="Gruppieren 10"/>
          <p:cNvGrpSpPr/>
          <p:nvPr userDrawn="1"/>
        </p:nvGrpSpPr>
        <p:grpSpPr bwMode="auto">
          <a:xfrm rot="5400000">
            <a:off x="1131859" y="6377188"/>
            <a:ext cx="175689" cy="325599"/>
            <a:chOff x="487095" y="725670"/>
            <a:chExt cx="468140" cy="867590"/>
          </a:xfrm>
          <a:solidFill>
            <a:srgbClr val="384147"/>
          </a:solidFill>
        </p:grpSpPr>
        <p:cxnSp>
          <p:nvCxnSpPr>
            <p:cNvPr id="12" name="Gerade Verbindung 11"/>
            <p:cNvCxnSpPr>
              <a:cxnSpLocks/>
            </p:cNvCxnSpPr>
            <p:nvPr/>
          </p:nvCxnSpPr>
          <p:spPr bwMode="auto">
            <a:xfrm flipV="1">
              <a:off x="721165" y="779868"/>
              <a:ext cx="0" cy="419671"/>
            </a:xfrm>
            <a:prstGeom prst="line">
              <a:avLst/>
            </a:prstGeom>
            <a:grpFill/>
            <a:ln w="9525">
              <a:solidFill>
                <a:srgbClr val="384147"/>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bwMode="auto">
            <a:xfrm>
              <a:off x="637470" y="725670"/>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14" name="Oval 13"/>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8" name="Textplatzhalter 17"/>
          <p:cNvSpPr>
            <a:spLocks noGrp="1"/>
          </p:cNvSpPr>
          <p:nvPr>
            <p:ph type="body" sz="quarter" idx="13" hasCustomPrompt="1"/>
          </p:nvPr>
        </p:nvSpPr>
        <p:spPr bwMode="auto">
          <a:xfrm>
            <a:off x="749377" y="268288"/>
            <a:ext cx="7713663" cy="374445"/>
          </a:xfrm>
        </p:spPr>
        <p:txBody>
          <a:bodyPr anchor="ctr" anchorCtr="0">
            <a:normAutofit/>
          </a:bodyPr>
          <a:lstStyle>
            <a:lvl1pPr marL="0" indent="0">
              <a:buNone/>
              <a:defRPr sz="1600">
                <a:solidFill>
                  <a:schemeClr val="tx2"/>
                </a:solidFill>
              </a:defRPr>
            </a:lvl1pPr>
          </a:lstStyle>
          <a:p>
            <a:pPr lvl="0">
              <a:defRPr/>
            </a:pPr>
            <a:r>
              <a:rPr lang="de-DE"/>
              <a:t>Optional Kapitel/Thema/etc.</a:t>
            </a:r>
            <a:endParaRPr/>
          </a:p>
        </p:txBody>
      </p:sp>
    </p:spTree>
    <p:extLst>
      <p:ext uri="{BB962C8B-B14F-4D97-AF65-F5344CB8AC3E}">
        <p14:creationId xmlns:p14="http://schemas.microsoft.com/office/powerpoint/2010/main" val="1650875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6B5EB6CC-4363-9D27-9F5A-5A60937B67CF}"/>
              </a:ext>
            </a:extLst>
          </p:cNvPr>
          <p:cNvPicPr>
            <a:picLocks noChangeAspect="1"/>
          </p:cNvPicPr>
          <p:nvPr userDrawn="1"/>
        </p:nvPicPr>
        <p:blipFill>
          <a:blip r:embed="rId3">
            <a:alphaModFix/>
          </a:blip>
          <a:srcRect l="7723" r="6012" b="34965"/>
          <a:stretch/>
        </p:blipFill>
        <p:spPr>
          <a:xfrm>
            <a:off x="1" y="3620600"/>
            <a:ext cx="12192000" cy="3237401"/>
          </a:xfrm>
          <a:prstGeom prst="rect">
            <a:avLst/>
          </a:prstGeom>
        </p:spPr>
      </p:pic>
      <p:sp>
        <p:nvSpPr>
          <p:cNvPr id="18" name="Google Shape;18;p7"/>
          <p:cNvSpPr txBox="1">
            <a:spLocks noGrp="1"/>
          </p:cNvSpPr>
          <p:nvPr>
            <p:ph type="ctrTitle"/>
          </p:nvPr>
        </p:nvSpPr>
        <p:spPr>
          <a:xfrm>
            <a:off x="609608" y="166097"/>
            <a:ext cx="8518894" cy="1042771"/>
          </a:xfrm>
          <a:prstGeom prst="rect">
            <a:avLst/>
          </a:prstGeom>
          <a:solidFill>
            <a:schemeClr val="tx1">
              <a:lumMod val="95000"/>
              <a:lumOff val="5000"/>
              <a:alpha val="41952"/>
            </a:schemeClr>
          </a:solid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19" name="Google Shape;19;p7"/>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22" name="Google Shape;22;p7"/>
          <p:cNvPicPr preferRelativeResize="0"/>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90803"/>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3" name="Grafik 2">
            <a:extLst>
              <a:ext uri="{FF2B5EF4-FFF2-40B4-BE49-F238E27FC236}">
                <a16:creationId xmlns:a16="http://schemas.microsoft.com/office/drawing/2014/main" id="{4D1F36AD-4D01-FD7B-06C3-93238930EFAF}"/>
              </a:ext>
            </a:extLst>
          </p:cNvPr>
          <p:cNvPicPr>
            <a:picLocks noChangeAspect="1"/>
          </p:cNvPicPr>
          <p:nvPr userDrawn="1"/>
        </p:nvPicPr>
        <p:blipFill>
          <a:blip r:embed="rId6"/>
          <a:srcRect/>
          <a:stretch/>
        </p:blipFill>
        <p:spPr>
          <a:xfrm>
            <a:off x="9406136" y="4814178"/>
            <a:ext cx="2239412" cy="358476"/>
          </a:xfrm>
          <a:prstGeom prst="rect">
            <a:avLst/>
          </a:prstGeom>
        </p:spPr>
      </p:pic>
    </p:spTree>
    <p:extLst>
      <p:ext uri="{BB962C8B-B14F-4D97-AF65-F5344CB8AC3E}">
        <p14:creationId xmlns:p14="http://schemas.microsoft.com/office/powerpoint/2010/main" val="1557077192"/>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3">
            <a:lum/>
          </a:blip>
          <a:srcRect/>
          <a:stretch>
            <a:fillRect/>
          </a:stretch>
        </a:blipFill>
        <a:effectLst/>
      </p:bgPr>
    </p:bg>
    <p:spTree>
      <p:nvGrpSpPr>
        <p:cNvPr id="1" name="Shape 17"/>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95453FC-AC01-23BF-06E4-16425ABA6DA1}"/>
              </a:ext>
            </a:extLst>
          </p:cNvPr>
          <p:cNvGraphicFramePr>
            <a:graphicFrameLocks noChangeAspect="1"/>
          </p:cNvGraphicFramePr>
          <p:nvPr userDrawn="1">
            <p:custDataLst>
              <p:tags r:id="rId1"/>
            </p:custDataLst>
            <p:extLst>
              <p:ext uri="{D42A27DB-BD31-4B8C-83A1-F6EECF244321}">
                <p14:modId xmlns:p14="http://schemas.microsoft.com/office/powerpoint/2010/main" val="16328278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C95453FC-AC01-23BF-06E4-16425ABA6DA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2" name="Google Shape;22;p7"/>
          <p:cNvPicPr preferRelativeResize="0"/>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7" name="Grafik 6" descr="Ein Bild, das Quadrat, Rechteck, Screenshot, Reihe enthält.&#10;&#10;KI-generierte Inhalte können fehlerhaft sein.">
            <a:extLst>
              <a:ext uri="{FF2B5EF4-FFF2-40B4-BE49-F238E27FC236}">
                <a16:creationId xmlns:a16="http://schemas.microsoft.com/office/drawing/2014/main" id="{4D0E02F8-B30B-A8B7-3B40-A00A73D41E61}"/>
              </a:ext>
            </a:extLst>
          </p:cNvPr>
          <p:cNvPicPr>
            <a:picLocks noChangeAspect="1"/>
          </p:cNvPicPr>
          <p:nvPr userDrawn="1"/>
        </p:nvPicPr>
        <p:blipFill>
          <a:blip r:embed="rId8">
            <a:alphaModFix/>
          </a:blip>
          <a:srcRect l="11380" b="61447"/>
          <a:stretch/>
        </p:blipFill>
        <p:spPr>
          <a:xfrm>
            <a:off x="-1" y="3989069"/>
            <a:ext cx="11199682" cy="2868931"/>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9"/>
          <a:srcRect/>
          <a:stretch/>
        </p:blipFill>
        <p:spPr>
          <a:xfrm>
            <a:off x="9419478" y="3995777"/>
            <a:ext cx="2212726" cy="354204"/>
          </a:xfrm>
          <a:prstGeom prst="rect">
            <a:avLst/>
          </a:prstGeom>
        </p:spPr>
      </p:pic>
      <p:sp>
        <p:nvSpPr>
          <p:cNvPr id="3" name="Google Shape;18;p7">
            <a:extLst>
              <a:ext uri="{FF2B5EF4-FFF2-40B4-BE49-F238E27FC236}">
                <a16:creationId xmlns:a16="http://schemas.microsoft.com/office/drawing/2014/main" id="{2A921676-CEC8-ADC8-B565-3EF15F59668B}"/>
              </a:ext>
            </a:extLst>
          </p:cNvPr>
          <p:cNvSpPr txBox="1">
            <a:spLocks noGrp="1"/>
          </p:cNvSpPr>
          <p:nvPr>
            <p:ph type="ctrTitle"/>
          </p:nvPr>
        </p:nvSpPr>
        <p:spPr>
          <a:xfrm>
            <a:off x="609608" y="170676"/>
            <a:ext cx="8224426" cy="1231200"/>
          </a:xfrm>
          <a:prstGeom prst="rect">
            <a:avLst/>
          </a:prstGeom>
          <a:solidFill>
            <a:schemeClr val="tx2">
              <a:lumMod val="25000"/>
              <a:alpha val="50000"/>
            </a:schemeClr>
          </a:solid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Tree>
    <p:extLst>
      <p:ext uri="{BB962C8B-B14F-4D97-AF65-F5344CB8AC3E}">
        <p14:creationId xmlns:p14="http://schemas.microsoft.com/office/powerpoint/2010/main" val="3262360685"/>
      </p:ext>
    </p:extLst>
  </p:cSld>
  <p:clrMapOvr>
    <a:masterClrMapping/>
  </p:clrMapOvr>
  <p:transition>
    <p:fade/>
  </p:transition>
  <p:extLst>
    <p:ext uri="{DCECCB84-F9BA-43D5-87BE-67443E8EF086}">
      <p15:sldGuideLst xmlns:p15="http://schemas.microsoft.com/office/powerpoint/2012/main">
        <p15:guide id="1" orient="horz" pos="258">
          <p15:clr>
            <a:srgbClr val="E46962"/>
          </p15:clr>
        </p15:guide>
        <p15:guide id="2" orient="horz" pos="3456">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5"/>
          <a:srcRect/>
          <a:stretch/>
        </p:blipFill>
        <p:spPr>
          <a:xfrm>
            <a:off x="610033" y="6220482"/>
            <a:ext cx="2212726" cy="354204"/>
          </a:xfrm>
          <a:prstGeom prst="rect">
            <a:avLst/>
          </a:prstGeom>
        </p:spPr>
      </p:pic>
      <p:pic>
        <p:nvPicPr>
          <p:cNvPr id="4" name="Grafik 3" descr="Ein Bild, das Reihe, Schwarzweiß, weiß, Design enthält.&#10;&#10;KI-generierte Inhalte können fehlerhaft sein.">
            <a:extLst>
              <a:ext uri="{FF2B5EF4-FFF2-40B4-BE49-F238E27FC236}">
                <a16:creationId xmlns:a16="http://schemas.microsoft.com/office/drawing/2014/main" id="{126289E0-18B8-4892-8A79-CC38300DC12E}"/>
              </a:ext>
            </a:extLst>
          </p:cNvPr>
          <p:cNvPicPr>
            <a:picLocks noChangeAspect="1"/>
          </p:cNvPicPr>
          <p:nvPr userDrawn="1"/>
        </p:nvPicPr>
        <p:blipFill>
          <a:blip r:embed="rId6">
            <a:alphaModFix/>
          </a:blip>
          <a:srcRect r="8508" b="26627"/>
          <a:stretch/>
        </p:blipFill>
        <p:spPr>
          <a:xfrm>
            <a:off x="3167859" y="2418203"/>
            <a:ext cx="9024143" cy="4439797"/>
          </a:xfrm>
          <a:prstGeom prst="rect">
            <a:avLst/>
          </a:prstGeom>
        </p:spPr>
      </p:pic>
    </p:spTree>
    <p:extLst>
      <p:ext uri="{BB962C8B-B14F-4D97-AF65-F5344CB8AC3E}">
        <p14:creationId xmlns:p14="http://schemas.microsoft.com/office/powerpoint/2010/main" val="766685390"/>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3">
            <a:lum/>
          </a:blip>
          <a:srcRect/>
          <a:stretch>
            <a:fillRect/>
          </a:stretch>
        </a:blipFill>
        <a:effectLst/>
      </p:bgPr>
    </p:bg>
    <p:spTree>
      <p:nvGrpSpPr>
        <p:cNvPr id="1" name="Shape 17"/>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6F71AE2-1D30-6AE9-C104-C83FC6BCAB41}"/>
              </a:ext>
            </a:extLst>
          </p:cNvPr>
          <p:cNvGraphicFramePr>
            <a:graphicFrameLocks noChangeAspect="1"/>
          </p:cNvGraphicFramePr>
          <p:nvPr userDrawn="1">
            <p:custDataLst>
              <p:tags r:id="rId1"/>
            </p:custDataLst>
            <p:extLst>
              <p:ext uri="{D42A27DB-BD31-4B8C-83A1-F6EECF244321}">
                <p14:modId xmlns:p14="http://schemas.microsoft.com/office/powerpoint/2010/main" val="8066188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F6F71AE2-1D30-6AE9-C104-C83FC6BCAB4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8" name="Google Shape;18;p7"/>
          <p:cNvSpPr txBox="1">
            <a:spLocks noGrp="1"/>
          </p:cNvSpPr>
          <p:nvPr>
            <p:ph type="ctrTitle"/>
          </p:nvPr>
        </p:nvSpPr>
        <p:spPr>
          <a:xfrm>
            <a:off x="609608" y="170676"/>
            <a:ext cx="8224426" cy="1231200"/>
          </a:xfrm>
          <a:prstGeom prst="rect">
            <a:avLst/>
          </a:prstGeom>
          <a:solidFill>
            <a:schemeClr val="tx2">
              <a:lumMod val="25000"/>
              <a:alpha val="50000"/>
            </a:schemeClr>
          </a:solid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pic>
        <p:nvPicPr>
          <p:cNvPr id="22" name="Google Shape;22;p7"/>
          <p:cNvPicPr preferRelativeResize="0"/>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8"/>
          <a:srcRect/>
          <a:stretch/>
        </p:blipFill>
        <p:spPr>
          <a:xfrm>
            <a:off x="620732" y="5888250"/>
            <a:ext cx="2212726" cy="354204"/>
          </a:xfrm>
          <a:prstGeom prst="rect">
            <a:avLst/>
          </a:prstGeom>
        </p:spPr>
      </p:pic>
      <p:pic>
        <p:nvPicPr>
          <p:cNvPr id="8" name="Grafik 7" descr="Ein Bild, das Quadrat, Reihe, Schwarzweiß, Schwarz enthält.&#10;&#10;KI-generierte Inhalte können fehlerhaft sein.">
            <a:extLst>
              <a:ext uri="{FF2B5EF4-FFF2-40B4-BE49-F238E27FC236}">
                <a16:creationId xmlns:a16="http://schemas.microsoft.com/office/drawing/2014/main" id="{593188AC-66BE-7558-17B0-021E7823306C}"/>
              </a:ext>
            </a:extLst>
          </p:cNvPr>
          <p:cNvPicPr>
            <a:picLocks noChangeAspect="1"/>
          </p:cNvPicPr>
          <p:nvPr userDrawn="1"/>
        </p:nvPicPr>
        <p:blipFill>
          <a:blip r:embed="rId9">
            <a:alphaModFix/>
          </a:blip>
          <a:srcRect l="4500" b="39467"/>
          <a:stretch/>
        </p:blipFill>
        <p:spPr>
          <a:xfrm flipH="1">
            <a:off x="2875281" y="2211006"/>
            <a:ext cx="9316720" cy="4646996"/>
          </a:xfrm>
          <a:prstGeom prst="rect">
            <a:avLst/>
          </a:prstGeom>
        </p:spPr>
      </p:pic>
    </p:spTree>
    <p:extLst>
      <p:ext uri="{BB962C8B-B14F-4D97-AF65-F5344CB8AC3E}">
        <p14:creationId xmlns:p14="http://schemas.microsoft.com/office/powerpoint/2010/main" val="550984720"/>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E146-C164-E647-9834-45D720913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7CEBD-451D-E14A-9263-CCA5E31239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BCEFC-504F-2D41-8500-9FF714AAF81E}"/>
              </a:ext>
            </a:extLst>
          </p:cNvPr>
          <p:cNvSpPr>
            <a:spLocks noGrp="1"/>
          </p:cNvSpPr>
          <p:nvPr>
            <p:ph type="dt" sz="half" idx="10"/>
          </p:nvPr>
        </p:nvSpPr>
        <p:spPr/>
        <p:txBody>
          <a:bodyPr/>
          <a:lstStyle/>
          <a:p>
            <a:fld id="{0A705619-85A9-264E-BE42-FAFF8C7FB9B7}" type="datetimeFigureOut">
              <a:rPr lang="en-US" smtClean="0"/>
              <a:t>1/13/26</a:t>
            </a:fld>
            <a:endParaRPr lang="en-US"/>
          </a:p>
        </p:txBody>
      </p:sp>
      <p:sp>
        <p:nvSpPr>
          <p:cNvPr id="5" name="Footer Placeholder 4">
            <a:extLst>
              <a:ext uri="{FF2B5EF4-FFF2-40B4-BE49-F238E27FC236}">
                <a16:creationId xmlns:a16="http://schemas.microsoft.com/office/drawing/2014/main" id="{5D6F95A4-FB31-4A49-9773-6AAC2672E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61B67-49C9-144E-ABCD-9B65D1528E0F}"/>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199706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5" name="Grafik 4" descr="Ein Bild, das Schatten, Reihe, Kunst, Schwarz enthält.&#10;&#10;KI-generierte Inhalte können fehlerhaft sein.">
            <a:extLst>
              <a:ext uri="{FF2B5EF4-FFF2-40B4-BE49-F238E27FC236}">
                <a16:creationId xmlns:a16="http://schemas.microsoft.com/office/drawing/2014/main" id="{B6CA5C30-5C0D-9BA8-93AA-5AF15897A12C}"/>
              </a:ext>
            </a:extLst>
          </p:cNvPr>
          <p:cNvPicPr>
            <a:picLocks noChangeAspect="1"/>
          </p:cNvPicPr>
          <p:nvPr userDrawn="1"/>
        </p:nvPicPr>
        <p:blipFill>
          <a:blip r:embed="rId5">
            <a:alphaModFix/>
          </a:blip>
          <a:srcRect l="2166" t="-1887" r="969" b="33850"/>
          <a:stretch/>
        </p:blipFill>
        <p:spPr>
          <a:xfrm flipH="1">
            <a:off x="-2" y="3429003"/>
            <a:ext cx="12192002" cy="3428999"/>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6"/>
          <a:srcRect/>
          <a:stretch/>
        </p:blipFill>
        <p:spPr>
          <a:xfrm>
            <a:off x="626024" y="4922203"/>
            <a:ext cx="2212726" cy="354204"/>
          </a:xfrm>
          <a:prstGeom prst="rect">
            <a:avLst/>
          </a:prstGeom>
        </p:spPr>
      </p:pic>
    </p:spTree>
    <p:extLst>
      <p:ext uri="{BB962C8B-B14F-4D97-AF65-F5344CB8AC3E}">
        <p14:creationId xmlns:p14="http://schemas.microsoft.com/office/powerpoint/2010/main" val="1152361962"/>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5"/>
          <a:srcRect/>
          <a:stretch/>
        </p:blipFill>
        <p:spPr>
          <a:xfrm>
            <a:off x="644312" y="5880756"/>
            <a:ext cx="2212726" cy="354204"/>
          </a:xfrm>
          <a:prstGeom prst="rect">
            <a:avLst/>
          </a:prstGeom>
        </p:spPr>
      </p:pic>
      <p:pic>
        <p:nvPicPr>
          <p:cNvPr id="4" name="Grafik 3" descr="Ein Bild, das Muster, Quadrat, Symmetrie, Kunst enthält.&#10;&#10;KI-generierte Inhalte können fehlerhaft sein.">
            <a:extLst>
              <a:ext uri="{FF2B5EF4-FFF2-40B4-BE49-F238E27FC236}">
                <a16:creationId xmlns:a16="http://schemas.microsoft.com/office/drawing/2014/main" id="{2712B3F1-CE6F-9543-A11A-A79FC2F81422}"/>
              </a:ext>
            </a:extLst>
          </p:cNvPr>
          <p:cNvPicPr>
            <a:picLocks noChangeAspect="1"/>
          </p:cNvPicPr>
          <p:nvPr userDrawn="1"/>
        </p:nvPicPr>
        <p:blipFill>
          <a:blip r:embed="rId6">
            <a:alphaModFix/>
          </a:blip>
          <a:srcRect r="2244" b="50864"/>
          <a:stretch/>
        </p:blipFill>
        <p:spPr>
          <a:xfrm>
            <a:off x="3463081" y="3292047"/>
            <a:ext cx="8728921" cy="3565954"/>
          </a:xfrm>
          <a:prstGeom prst="rect">
            <a:avLst/>
          </a:prstGeom>
        </p:spPr>
      </p:pic>
    </p:spTree>
    <p:extLst>
      <p:ext uri="{BB962C8B-B14F-4D97-AF65-F5344CB8AC3E}">
        <p14:creationId xmlns:p14="http://schemas.microsoft.com/office/powerpoint/2010/main" val="3320057452"/>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Ref idx="1001">
        <a:schemeClr val="bg1"/>
      </p:bgRef>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tx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2"/>
          <a:srcRect/>
          <a:stretch/>
        </p:blipFill>
        <p:spPr>
          <a:xfrm>
            <a:off x="10729729" y="233925"/>
            <a:ext cx="872489" cy="648134"/>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70"/>
            <a:ext cx="5712883" cy="657818"/>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3" name="Grafik 2">
            <a:extLst>
              <a:ext uri="{FF2B5EF4-FFF2-40B4-BE49-F238E27FC236}">
                <a16:creationId xmlns:a16="http://schemas.microsoft.com/office/drawing/2014/main" id="{E4C4C044-BBD5-66A9-77D6-2345EDA09CEC}"/>
              </a:ext>
            </a:extLst>
          </p:cNvPr>
          <p:cNvPicPr>
            <a:picLocks noChangeAspect="1"/>
          </p:cNvPicPr>
          <p:nvPr userDrawn="1"/>
        </p:nvPicPr>
        <p:blipFill>
          <a:blip r:embed="rId3"/>
          <a:srcRect/>
          <a:stretch/>
        </p:blipFill>
        <p:spPr>
          <a:xfrm>
            <a:off x="9251596" y="5893432"/>
            <a:ext cx="2193707" cy="351160"/>
          </a:xfrm>
          <a:prstGeom prst="rect">
            <a:avLst/>
          </a:prstGeom>
        </p:spPr>
      </p:pic>
    </p:spTree>
    <p:extLst>
      <p:ext uri="{BB962C8B-B14F-4D97-AF65-F5344CB8AC3E}">
        <p14:creationId xmlns:p14="http://schemas.microsoft.com/office/powerpoint/2010/main" val="28940757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el und Inhalt" preserve="1" userDrawn="1">
  <p:cSld name="Titel und Inhalt">
    <p:spTree>
      <p:nvGrpSpPr>
        <p:cNvPr id="1" name="Shape 30"/>
        <p:cNvGrpSpPr/>
        <p:nvPr/>
      </p:nvGrpSpPr>
      <p:grpSpPr>
        <a:xfrm>
          <a:off x="0" y="0"/>
          <a:ext cx="0" cy="0"/>
          <a:chOff x="0" y="0"/>
          <a:chExt cx="0" cy="0"/>
        </a:xfrm>
      </p:grpSpPr>
      <p:sp>
        <p:nvSpPr>
          <p:cNvPr id="31" name="Google Shape;31;p9"/>
          <p:cNvSpPr txBox="1">
            <a:spLocks noGrp="1"/>
          </p:cNvSpPr>
          <p:nvPr>
            <p:ph type="body" idx="1"/>
          </p:nvPr>
        </p:nvSpPr>
        <p:spPr>
          <a:xfrm>
            <a:off x="616026" y="1613536"/>
            <a:ext cx="10346192" cy="4624686"/>
          </a:xfrm>
          <a:prstGeom prst="rect">
            <a:avLst/>
          </a:prstGeom>
          <a:noFill/>
          <a:ln>
            <a:noFill/>
          </a:ln>
        </p:spPr>
        <p:txBody>
          <a:bodyPr spcFirstLastPara="1" wrap="square" lIns="0" tIns="45700" rIns="0" bIns="45700" anchor="t" anchorCtr="0">
            <a:normAutofit/>
          </a:bodyPr>
          <a:lstStyle>
            <a:lvl1pPr marL="548640" lvl="0" indent="-396240" algn="l">
              <a:lnSpc>
                <a:spcPct val="100000"/>
              </a:lnSpc>
              <a:spcBef>
                <a:spcPts val="0"/>
              </a:spcBef>
              <a:spcAft>
                <a:spcPts val="0"/>
              </a:spcAft>
              <a:buClr>
                <a:srgbClr val="3399CC"/>
              </a:buClr>
              <a:buSzPts val="1600"/>
              <a:buFont typeface="Wingdings" pitchFamily="2" charset="2"/>
              <a:buChar char="§"/>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SzPts val="1500"/>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6" name="Rechteck 5">
            <a:extLst>
              <a:ext uri="{FF2B5EF4-FFF2-40B4-BE49-F238E27FC236}">
                <a16:creationId xmlns:a16="http://schemas.microsoft.com/office/drawing/2014/main" id="{D9E8DC80-38BC-5574-0619-49A4629563DB}"/>
              </a:ext>
            </a:extLst>
          </p:cNvPr>
          <p:cNvSpPr/>
          <p:nvPr userDrawn="1"/>
        </p:nvSpPr>
        <p:spPr>
          <a:xfrm>
            <a:off x="609601" y="1195797"/>
            <a:ext cx="1030856" cy="66260"/>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5" name="Google Shape;40;p10">
            <a:extLst>
              <a:ext uri="{FF2B5EF4-FFF2-40B4-BE49-F238E27FC236}">
                <a16:creationId xmlns:a16="http://schemas.microsoft.com/office/drawing/2014/main" id="{49A2EF83-E1DB-803E-1FE2-E9B5D5D3BBEC}"/>
              </a:ext>
            </a:extLst>
          </p:cNvPr>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7" name="Google Shape;41;p10">
            <a:extLst>
              <a:ext uri="{FF2B5EF4-FFF2-40B4-BE49-F238E27FC236}">
                <a16:creationId xmlns:a16="http://schemas.microsoft.com/office/drawing/2014/main" id="{CB9EF35A-9C13-3F59-CB7F-73BF9D75B393}"/>
              </a:ext>
            </a:extLst>
          </p:cNvPr>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8" name="Google Shape;42;p10">
            <a:extLst>
              <a:ext uri="{FF2B5EF4-FFF2-40B4-BE49-F238E27FC236}">
                <a16:creationId xmlns:a16="http://schemas.microsoft.com/office/drawing/2014/main" id="{BB1884AC-1C66-9F49-E656-BF6B3765FA89}"/>
              </a:ext>
            </a:extLst>
          </p:cNvPr>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lvl="0" indent="0" algn="l">
              <a:spcBef>
                <a:spcPts val="0"/>
              </a:spcBef>
              <a:buNone/>
              <a:defRPr b="0" i="0">
                <a:latin typeface="Verdana" panose="020B0604030504040204" pitchFamily="34" charset="0"/>
                <a:ea typeface="Verdana" panose="020B0604030504040204" pitchFamily="34" charset="0"/>
                <a:cs typeface="Verdana" panose="020B0604030504040204" pitchFamily="34" charset="0"/>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de-AT" smtClean="0"/>
              <a:pPr/>
              <a:t>‹#›</a:t>
            </a:fld>
            <a:endParaRPr dirty="0"/>
          </a:p>
        </p:txBody>
      </p:sp>
      <p:sp>
        <p:nvSpPr>
          <p:cNvPr id="2" name="Google Shape;29;p8">
            <a:extLst>
              <a:ext uri="{FF2B5EF4-FFF2-40B4-BE49-F238E27FC236}">
                <a16:creationId xmlns:a16="http://schemas.microsoft.com/office/drawing/2014/main" id="{E18CB0ED-C96B-B07F-224A-C6366718EA1A}"/>
              </a:ext>
            </a:extLst>
          </p:cNvPr>
          <p:cNvSpPr txBox="1">
            <a:spLocks noGrp="1"/>
          </p:cNvSpPr>
          <p:nvPr>
            <p:ph type="title" hasCustomPrompt="1"/>
          </p:nvPr>
        </p:nvSpPr>
        <p:spPr>
          <a:xfrm>
            <a:off x="616544" y="149352"/>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br>
              <a:rPr lang="de-DE" dirty="0"/>
            </a:br>
            <a:r>
              <a:rPr lang="de-DE" dirty="0"/>
              <a:t>Zeile 2</a:t>
            </a:r>
            <a:endParaRPr dirty="0"/>
          </a:p>
        </p:txBody>
      </p:sp>
    </p:spTree>
    <p:extLst>
      <p:ext uri="{BB962C8B-B14F-4D97-AF65-F5344CB8AC3E}">
        <p14:creationId xmlns:p14="http://schemas.microsoft.com/office/powerpoint/2010/main" val="426359464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3_Zwei Inhalte">
    <p:spTree>
      <p:nvGrpSpPr>
        <p:cNvPr id="1" name=""/>
        <p:cNvGrpSpPr/>
        <p:nvPr/>
      </p:nvGrpSpPr>
      <p:grpSpPr bwMode="auto">
        <a:xfrm>
          <a:off x="0" y="0"/>
          <a:ext cx="0" cy="0"/>
          <a:chOff x="0" y="0"/>
          <a:chExt cx="0" cy="0"/>
        </a:xfrm>
      </p:grpSpPr>
      <p:graphicFrame>
        <p:nvGraphicFramePr>
          <p:cNvPr id="4" name="think-cell data - do not delete" hidden="1">
            <a:extLst>
              <a:ext uri="{FF2B5EF4-FFF2-40B4-BE49-F238E27FC236}">
                <a16:creationId xmlns:a16="http://schemas.microsoft.com/office/drawing/2014/main" id="{9C1CE130-F71B-24F6-0CC4-34FFCB8A1DFC}"/>
              </a:ext>
            </a:extLst>
          </p:cNvPr>
          <p:cNvGraphicFramePr>
            <a:graphicFrameLocks noChangeAspect="1"/>
          </p:cNvGraphicFramePr>
          <p:nvPr userDrawn="1">
            <p:custDataLst>
              <p:tags r:id="rId1"/>
            </p:custDataLst>
            <p:extLst>
              <p:ext uri="{D42A27DB-BD31-4B8C-83A1-F6EECF244321}">
                <p14:modId xmlns:p14="http://schemas.microsoft.com/office/powerpoint/2010/main" val="2248523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9C1CE130-F71B-24F6-0CC4-34FFCB8A1DF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D466B2C-D6B9-AE0E-BAC2-1CE82EA4B184}"/>
              </a:ext>
            </a:extLst>
          </p:cNvPr>
          <p:cNvSpPr/>
          <p:nvPr userDrawn="1"/>
        </p:nvSpPr>
        <p:spPr>
          <a:xfrm>
            <a:off x="9736545" y="0"/>
            <a:ext cx="2455456" cy="6858000"/>
          </a:xfrm>
          <a:prstGeom prst="rect">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008490" name="Datumsplatzhalter 4"/>
          <p:cNvSpPr>
            <a:spLocks noGrp="1"/>
          </p:cNvSpPr>
          <p:nvPr>
            <p:ph type="dt" sz="half" idx="10"/>
          </p:nvPr>
        </p:nvSpPr>
        <p:spPr bwMode="auto"/>
        <p:txBody>
          <a:bodyPr/>
          <a:lstStyle/>
          <a:p>
            <a:pPr>
              <a:defRPr/>
            </a:pPr>
            <a:fld id="{DC0C0548-BB61-4975-B080-1B6E0D52ECC3}" type="datetime1">
              <a:rPr lang="de-AT"/>
              <a:t>13.01.26</a:t>
            </a:fld>
            <a:endParaRPr lang="de-AT"/>
          </a:p>
        </p:txBody>
      </p:sp>
      <p:sp>
        <p:nvSpPr>
          <p:cNvPr id="500788093" name="Fußzeilenplatzhalter 8"/>
          <p:cNvSpPr>
            <a:spLocks noGrp="1"/>
          </p:cNvSpPr>
          <p:nvPr>
            <p:ph type="ftr" sz="quarter" idx="11"/>
          </p:nvPr>
        </p:nvSpPr>
        <p:spPr bwMode="auto"/>
        <p:txBody>
          <a:bodyPr/>
          <a:lstStyle/>
          <a:p>
            <a:pPr>
              <a:defRPr/>
            </a:pPr>
            <a:r>
              <a:rPr lang="de-AT"/>
              <a:t>Fusszeile</a:t>
            </a:r>
            <a:endParaRPr/>
          </a:p>
        </p:txBody>
      </p:sp>
      <p:sp>
        <p:nvSpPr>
          <p:cNvPr id="932713537" name="Foliennummernplatzhalter 9"/>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567607115" name="Titel 1"/>
          <p:cNvSpPr>
            <a:spLocks noGrp="1"/>
          </p:cNvSpPr>
          <p:nvPr>
            <p:ph type="title"/>
          </p:nvPr>
        </p:nvSpPr>
        <p:spPr bwMode="auto"/>
        <p:txBody>
          <a:bodyPr vert="horz"/>
          <a:lstStyle/>
          <a:p>
            <a:pPr>
              <a:defRPr/>
            </a:pPr>
            <a:r>
              <a:rPr lang="en-US"/>
              <a:t>Click to edit Master title style</a:t>
            </a:r>
            <a:endParaRPr lang="de-AT"/>
          </a:p>
        </p:txBody>
      </p:sp>
      <p:pic>
        <p:nvPicPr>
          <p:cNvPr id="5" name="Google Shape;16;p6">
            <a:extLst>
              <a:ext uri="{FF2B5EF4-FFF2-40B4-BE49-F238E27FC236}">
                <a16:creationId xmlns:a16="http://schemas.microsoft.com/office/drawing/2014/main" id="{35E7DD4A-0CEB-CF3C-B134-1528CE3CBA8A}"/>
              </a:ext>
            </a:extLst>
          </p:cNvPr>
          <p:cNvPicPr preferRelativeResize="0"/>
          <p:nvPr userDrawn="1"/>
        </p:nvPicPr>
        <p:blipFill>
          <a:blip r:embed="rId5"/>
          <a:srcRect/>
          <a:stretch/>
        </p:blipFill>
        <p:spPr>
          <a:xfrm>
            <a:off x="10530519" y="212730"/>
            <a:ext cx="1151122" cy="855119"/>
          </a:xfrm>
          <a:prstGeom prst="rect">
            <a:avLst/>
          </a:prstGeom>
          <a:noFill/>
          <a:ln>
            <a:noFill/>
          </a:ln>
        </p:spPr>
      </p:pic>
      <p:pic>
        <p:nvPicPr>
          <p:cNvPr id="6" name="Grafik 3">
            <a:extLst>
              <a:ext uri="{FF2B5EF4-FFF2-40B4-BE49-F238E27FC236}">
                <a16:creationId xmlns:a16="http://schemas.microsoft.com/office/drawing/2014/main" id="{A2B1CC8C-0C68-5464-465A-703DC4339795}"/>
              </a:ext>
            </a:extLst>
          </p:cNvPr>
          <p:cNvPicPr>
            <a:picLocks noChangeAspect="1"/>
          </p:cNvPicPr>
          <p:nvPr userDrawn="1"/>
        </p:nvPicPr>
        <p:blipFill>
          <a:blip r:embed="rId6"/>
          <a:srcRect/>
          <a:stretch/>
        </p:blipFill>
        <p:spPr>
          <a:xfrm>
            <a:off x="10020807" y="6402926"/>
            <a:ext cx="1900262" cy="304186"/>
          </a:xfrm>
          <a:prstGeom prst="rect">
            <a:avLst/>
          </a:prstGeom>
        </p:spPr>
      </p:pic>
    </p:spTree>
    <p:extLst>
      <p:ext uri="{BB962C8B-B14F-4D97-AF65-F5344CB8AC3E}">
        <p14:creationId xmlns:p14="http://schemas.microsoft.com/office/powerpoint/2010/main" val="1369320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Zwei Inhalte" preserve="1">
  <p:cSld name="Zwei Inhalte">
    <p:spTree>
      <p:nvGrpSpPr>
        <p:cNvPr id="1" name="Shape 23"/>
        <p:cNvGrpSpPr/>
        <p:nvPr/>
      </p:nvGrpSpPr>
      <p:grpSpPr>
        <a:xfrm>
          <a:off x="0" y="0"/>
          <a:ext cx="0" cy="0"/>
          <a:chOff x="0" y="0"/>
          <a:chExt cx="0" cy="0"/>
        </a:xfrm>
      </p:grpSpPr>
      <p:sp>
        <p:nvSpPr>
          <p:cNvPr id="24" name="Google Shape;24;p8"/>
          <p:cNvSpPr txBox="1">
            <a:spLocks noGrp="1"/>
          </p:cNvSpPr>
          <p:nvPr>
            <p:ph type="body" idx="1"/>
          </p:nvPr>
        </p:nvSpPr>
        <p:spPr>
          <a:xfrm>
            <a:off x="616540" y="1613536"/>
            <a:ext cx="5280000" cy="4631054"/>
          </a:xfrm>
          <a:prstGeom prst="rect">
            <a:avLst/>
          </a:prstGeom>
          <a:noFill/>
          <a:ln>
            <a:noFill/>
          </a:ln>
        </p:spPr>
        <p:txBody>
          <a:bodyPr spcFirstLastPara="1" wrap="square" lIns="0" tIns="45700" rIns="0" bIns="45700" anchor="t" anchorCtr="0">
            <a:normAutofit/>
          </a:bodyPr>
          <a:lstStyle>
            <a:lvl1pPr marL="548640" lvl="0" indent="-396240" algn="l">
              <a:lnSpc>
                <a:spcPct val="100000"/>
              </a:lnSpc>
              <a:spcBef>
                <a:spcPts val="0"/>
              </a:spcBef>
              <a:spcAft>
                <a:spcPts val="0"/>
              </a:spcAft>
              <a:buSzPts val="1600"/>
              <a:buFont typeface="Wingdings" pitchFamily="2" charset="2"/>
              <a:buChar char="§"/>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5" name="Google Shape;25;p8"/>
          <p:cNvSpPr txBox="1">
            <a:spLocks noGrp="1"/>
          </p:cNvSpPr>
          <p:nvPr>
            <p:ph type="body" idx="2"/>
          </p:nvPr>
        </p:nvSpPr>
        <p:spPr>
          <a:xfrm>
            <a:off x="6287584" y="1613536"/>
            <a:ext cx="5280000" cy="4631054"/>
          </a:xfrm>
          <a:prstGeom prst="rect">
            <a:avLst/>
          </a:prstGeom>
          <a:noFill/>
          <a:ln>
            <a:noFill/>
          </a:ln>
        </p:spPr>
        <p:txBody>
          <a:bodyPr spcFirstLastPara="1" wrap="square" lIns="0" tIns="45700" rIns="0" bIns="45700" anchor="t" anchorCtr="0">
            <a:normAutofit/>
          </a:bodyPr>
          <a:lstStyle>
            <a:lvl1pPr marL="548640" lvl="0" indent="-396240" algn="l">
              <a:lnSpc>
                <a:spcPct val="100000"/>
              </a:lnSpc>
              <a:spcBef>
                <a:spcPts val="0"/>
              </a:spcBef>
              <a:spcAft>
                <a:spcPts val="0"/>
              </a:spcAft>
              <a:buClr>
                <a:schemeClr val="accent1"/>
              </a:buClr>
              <a:buSzPts val="1600"/>
              <a:buFont typeface="Wingdings" pitchFamily="2" charset="2"/>
              <a:buChar char="§"/>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Clr>
                <a:schemeClr val="accent1"/>
              </a:buClr>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9" name="Google Shape;29;p8"/>
          <p:cNvSpPr txBox="1">
            <a:spLocks noGrp="1"/>
          </p:cNvSpPr>
          <p:nvPr>
            <p:ph type="title" hasCustomPrompt="1"/>
          </p:nvPr>
        </p:nvSpPr>
        <p:spPr>
          <a:xfrm>
            <a:off x="616544" y="140208"/>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br>
              <a:rPr lang="de-DE" dirty="0"/>
            </a:br>
            <a:r>
              <a:rPr lang="de-DE" dirty="0"/>
              <a:t>Zeile 2</a:t>
            </a:r>
            <a:endParaRPr dirty="0"/>
          </a:p>
        </p:txBody>
      </p:sp>
      <p:sp>
        <p:nvSpPr>
          <p:cNvPr id="2" name="Google Shape;40;p10">
            <a:extLst>
              <a:ext uri="{FF2B5EF4-FFF2-40B4-BE49-F238E27FC236}">
                <a16:creationId xmlns:a16="http://schemas.microsoft.com/office/drawing/2014/main" id="{6DF24133-9242-1231-40C5-FA5B6857EFFA}"/>
              </a:ext>
            </a:extLst>
          </p:cNvPr>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3" name="Google Shape;41;p10">
            <a:extLst>
              <a:ext uri="{FF2B5EF4-FFF2-40B4-BE49-F238E27FC236}">
                <a16:creationId xmlns:a16="http://schemas.microsoft.com/office/drawing/2014/main" id="{5D19DDF9-6FDB-5207-DDC5-F857A91496A7}"/>
              </a:ext>
            </a:extLst>
          </p:cNvPr>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4" name="Google Shape;42;p10">
            <a:extLst>
              <a:ext uri="{FF2B5EF4-FFF2-40B4-BE49-F238E27FC236}">
                <a16:creationId xmlns:a16="http://schemas.microsoft.com/office/drawing/2014/main" id="{9FAA3736-714F-B016-A42B-2385B9868C9B}"/>
              </a:ext>
            </a:extLst>
          </p:cNvPr>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lvl="0" indent="0" algn="l">
              <a:spcBef>
                <a:spcPts val="0"/>
              </a:spcBef>
              <a:buNone/>
              <a:defRPr b="0" i="0">
                <a:latin typeface="Verdana" panose="020B0604030504040204" pitchFamily="34" charset="0"/>
                <a:ea typeface="Verdana" panose="020B0604030504040204" pitchFamily="34" charset="0"/>
                <a:cs typeface="Verdana" panose="020B0604030504040204" pitchFamily="34" charset="0"/>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de-AT" smtClean="0"/>
              <a:pPr/>
              <a:t>‹#›</a:t>
            </a:fld>
            <a:endParaRPr dirty="0"/>
          </a:p>
        </p:txBody>
      </p:sp>
      <p:sp>
        <p:nvSpPr>
          <p:cNvPr id="6" name="Rechteck 5">
            <a:extLst>
              <a:ext uri="{FF2B5EF4-FFF2-40B4-BE49-F238E27FC236}">
                <a16:creationId xmlns:a16="http://schemas.microsoft.com/office/drawing/2014/main" id="{80CC81F7-6724-5B18-B870-292A3D25EB72}"/>
              </a:ext>
            </a:extLst>
          </p:cNvPr>
          <p:cNvSpPr/>
          <p:nvPr userDrawn="1"/>
        </p:nvSpPr>
        <p:spPr>
          <a:xfrm>
            <a:off x="609601" y="1195797"/>
            <a:ext cx="1030856" cy="66260"/>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Tree>
    <p:extLst>
      <p:ext uri="{BB962C8B-B14F-4D97-AF65-F5344CB8AC3E}">
        <p14:creationId xmlns:p14="http://schemas.microsoft.com/office/powerpoint/2010/main" val="66726426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userDrawn="1"/>
        </p:nvPicPr>
        <p:blipFill>
          <a:blip r:embed="rId3"/>
          <a:srcRect/>
          <a:stretch/>
        </p:blipFill>
        <p:spPr>
          <a:xfrm>
            <a:off x="628043" y="3447821"/>
            <a:ext cx="2205469" cy="353042"/>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3" name="Grafik 2">
            <a:extLst>
              <a:ext uri="{FF2B5EF4-FFF2-40B4-BE49-F238E27FC236}">
                <a16:creationId xmlns:a16="http://schemas.microsoft.com/office/drawing/2014/main" id="{CBD08128-0E87-92E6-1B48-EF751120962A}"/>
              </a:ext>
            </a:extLst>
          </p:cNvPr>
          <p:cNvPicPr>
            <a:picLocks noChangeAspect="1"/>
          </p:cNvPicPr>
          <p:nvPr userDrawn="1"/>
        </p:nvPicPr>
        <p:blipFill>
          <a:blip r:embed="rId4"/>
          <a:srcRect l="4728" t="-1847" r="3659" b="26400"/>
          <a:stretch/>
        </p:blipFill>
        <p:spPr>
          <a:xfrm>
            <a:off x="0" y="3800864"/>
            <a:ext cx="12192000" cy="3057137"/>
          </a:xfrm>
          <a:prstGeom prst="rect">
            <a:avLst/>
          </a:prstGeom>
        </p:spPr>
      </p:pic>
    </p:spTree>
    <p:extLst>
      <p:ext uri="{BB962C8B-B14F-4D97-AF65-F5344CB8AC3E}">
        <p14:creationId xmlns:p14="http://schemas.microsoft.com/office/powerpoint/2010/main" val="431423047"/>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6FC1DC55-6588-196E-71B5-BC25BB38193C}"/>
              </a:ext>
            </a:extLst>
          </p:cNvPr>
          <p:cNvPicPr>
            <a:picLocks noChangeAspect="1"/>
          </p:cNvPicPr>
          <p:nvPr userDrawn="1"/>
        </p:nvPicPr>
        <p:blipFill>
          <a:blip r:embed="rId2"/>
          <a:srcRect l="10650" t="-1136" r="-894" b="61882"/>
          <a:stretch/>
        </p:blipFill>
        <p:spPr>
          <a:xfrm>
            <a:off x="0" y="3670745"/>
            <a:ext cx="11199682" cy="3187255"/>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5" name="Grafik 4">
            <a:extLst>
              <a:ext uri="{FF2B5EF4-FFF2-40B4-BE49-F238E27FC236}">
                <a16:creationId xmlns:a16="http://schemas.microsoft.com/office/drawing/2014/main" id="{48B27441-3590-7274-FE2E-6C0745EA8608}"/>
              </a:ext>
            </a:extLst>
          </p:cNvPr>
          <p:cNvPicPr>
            <a:picLocks noChangeAspect="1"/>
          </p:cNvPicPr>
          <p:nvPr userDrawn="1"/>
        </p:nvPicPr>
        <p:blipFill>
          <a:blip r:embed="rId4"/>
          <a:srcRect/>
          <a:stretch/>
        </p:blipFill>
        <p:spPr>
          <a:xfrm>
            <a:off x="9419478" y="3985660"/>
            <a:ext cx="2212726" cy="354204"/>
          </a:xfrm>
          <a:prstGeom prst="rect">
            <a:avLst/>
          </a:prstGeom>
        </p:spPr>
      </p:pic>
    </p:spTree>
    <p:extLst>
      <p:ext uri="{BB962C8B-B14F-4D97-AF65-F5344CB8AC3E}">
        <p14:creationId xmlns:p14="http://schemas.microsoft.com/office/powerpoint/2010/main" val="1267461286"/>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89F6DFF8-9C45-CF7E-CF2C-24F793A3F500}"/>
              </a:ext>
            </a:extLst>
          </p:cNvPr>
          <p:cNvPicPr>
            <a:picLocks noChangeAspect="1"/>
          </p:cNvPicPr>
          <p:nvPr userDrawn="1"/>
        </p:nvPicPr>
        <p:blipFill>
          <a:blip r:embed="rId2"/>
          <a:srcRect l="789" t="2621" r="8558" b="29633"/>
          <a:stretch/>
        </p:blipFill>
        <p:spPr>
          <a:xfrm>
            <a:off x="3167859" y="2261064"/>
            <a:ext cx="9024142" cy="4596936"/>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70591"/>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6" name="Grafik 5">
            <a:extLst>
              <a:ext uri="{FF2B5EF4-FFF2-40B4-BE49-F238E27FC236}">
                <a16:creationId xmlns:a16="http://schemas.microsoft.com/office/drawing/2014/main" id="{40F5BAA8-A3B5-7A28-069A-F0D30CB58EB5}"/>
              </a:ext>
            </a:extLst>
          </p:cNvPr>
          <p:cNvPicPr>
            <a:picLocks noChangeAspect="1"/>
          </p:cNvPicPr>
          <p:nvPr userDrawn="1"/>
        </p:nvPicPr>
        <p:blipFill>
          <a:blip r:embed="rId4"/>
          <a:srcRect/>
          <a:stretch/>
        </p:blipFill>
        <p:spPr>
          <a:xfrm>
            <a:off x="619177" y="6219952"/>
            <a:ext cx="2212726" cy="354204"/>
          </a:xfrm>
          <a:prstGeom prst="rect">
            <a:avLst/>
          </a:prstGeom>
        </p:spPr>
      </p:pic>
    </p:spTree>
    <p:extLst>
      <p:ext uri="{BB962C8B-B14F-4D97-AF65-F5344CB8AC3E}">
        <p14:creationId xmlns:p14="http://schemas.microsoft.com/office/powerpoint/2010/main" val="3722382572"/>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7EB66B13-41D6-8B73-671F-4240F16DE955}"/>
              </a:ext>
            </a:extLst>
          </p:cNvPr>
          <p:cNvPicPr>
            <a:picLocks noChangeAspect="1"/>
          </p:cNvPicPr>
          <p:nvPr userDrawn="1"/>
        </p:nvPicPr>
        <p:blipFill>
          <a:blip r:embed="rId2"/>
          <a:srcRect l="403" t="-3867" r="1666" b="40866"/>
          <a:stretch/>
        </p:blipFill>
        <p:spPr>
          <a:xfrm flipH="1">
            <a:off x="3139489" y="1766332"/>
            <a:ext cx="9052511" cy="5091668"/>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5" name="Grafik 4">
            <a:extLst>
              <a:ext uri="{FF2B5EF4-FFF2-40B4-BE49-F238E27FC236}">
                <a16:creationId xmlns:a16="http://schemas.microsoft.com/office/drawing/2014/main" id="{FE0D8876-224F-3BC3-9CB5-D521E79A707E}"/>
              </a:ext>
            </a:extLst>
          </p:cNvPr>
          <p:cNvPicPr>
            <a:picLocks noChangeAspect="1"/>
          </p:cNvPicPr>
          <p:nvPr userDrawn="1"/>
        </p:nvPicPr>
        <p:blipFill>
          <a:blip r:embed="rId4"/>
          <a:srcRect/>
          <a:stretch/>
        </p:blipFill>
        <p:spPr>
          <a:xfrm>
            <a:off x="620732" y="5888250"/>
            <a:ext cx="2212726" cy="354204"/>
          </a:xfrm>
          <a:prstGeom prst="rect">
            <a:avLst/>
          </a:prstGeom>
        </p:spPr>
      </p:pic>
    </p:spTree>
    <p:extLst>
      <p:ext uri="{BB962C8B-B14F-4D97-AF65-F5344CB8AC3E}">
        <p14:creationId xmlns:p14="http://schemas.microsoft.com/office/powerpoint/2010/main" val="3527594093"/>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389D-C097-5E4E-A7EB-35B3AFAB11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76797-F9C8-4D4A-84A7-3AACD8C5B1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534CC7-5001-134E-9291-05C5AE78F541}"/>
              </a:ext>
            </a:extLst>
          </p:cNvPr>
          <p:cNvSpPr>
            <a:spLocks noGrp="1"/>
          </p:cNvSpPr>
          <p:nvPr>
            <p:ph type="dt" sz="half" idx="10"/>
          </p:nvPr>
        </p:nvSpPr>
        <p:spPr/>
        <p:txBody>
          <a:bodyPr/>
          <a:lstStyle/>
          <a:p>
            <a:fld id="{0A705619-85A9-264E-BE42-FAFF8C7FB9B7}" type="datetimeFigureOut">
              <a:rPr lang="en-US" smtClean="0"/>
              <a:t>1/13/26</a:t>
            </a:fld>
            <a:endParaRPr lang="en-US"/>
          </a:p>
        </p:txBody>
      </p:sp>
      <p:sp>
        <p:nvSpPr>
          <p:cNvPr id="5" name="Footer Placeholder 4">
            <a:extLst>
              <a:ext uri="{FF2B5EF4-FFF2-40B4-BE49-F238E27FC236}">
                <a16:creationId xmlns:a16="http://schemas.microsoft.com/office/drawing/2014/main" id="{6D0CBC07-3C2B-BE46-A82E-036D0D27F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BFF01-81E3-DE45-863C-F7C2A73ABFA4}"/>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63919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8FE8515E-A660-2558-7651-ED6807FBF886}"/>
              </a:ext>
            </a:extLst>
          </p:cNvPr>
          <p:cNvPicPr>
            <a:picLocks noChangeAspect="1"/>
          </p:cNvPicPr>
          <p:nvPr userDrawn="1"/>
        </p:nvPicPr>
        <p:blipFill>
          <a:blip r:embed="rId2"/>
          <a:srcRect l="640" t="-2074" r="640" b="43648"/>
          <a:stretch/>
        </p:blipFill>
        <p:spPr>
          <a:xfrm flipH="1">
            <a:off x="-1" y="2685012"/>
            <a:ext cx="12191998" cy="4172989"/>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6" name="Grafik 5">
            <a:extLst>
              <a:ext uri="{FF2B5EF4-FFF2-40B4-BE49-F238E27FC236}">
                <a16:creationId xmlns:a16="http://schemas.microsoft.com/office/drawing/2014/main" id="{694019FB-6E6B-570B-3A92-B18FC001DDF7}"/>
              </a:ext>
            </a:extLst>
          </p:cNvPr>
          <p:cNvPicPr>
            <a:picLocks noChangeAspect="1"/>
          </p:cNvPicPr>
          <p:nvPr userDrawn="1"/>
        </p:nvPicPr>
        <p:blipFill>
          <a:blip r:embed="rId4"/>
          <a:srcRect/>
          <a:stretch/>
        </p:blipFill>
        <p:spPr>
          <a:xfrm>
            <a:off x="626024" y="4922203"/>
            <a:ext cx="2212726" cy="354204"/>
          </a:xfrm>
          <a:prstGeom prst="rect">
            <a:avLst/>
          </a:prstGeom>
        </p:spPr>
      </p:pic>
    </p:spTree>
    <p:extLst>
      <p:ext uri="{BB962C8B-B14F-4D97-AF65-F5344CB8AC3E}">
        <p14:creationId xmlns:p14="http://schemas.microsoft.com/office/powerpoint/2010/main" val="3629759355"/>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B1CEE246-251F-E385-ECA2-03D97EC66B52}"/>
              </a:ext>
            </a:extLst>
          </p:cNvPr>
          <p:cNvPicPr>
            <a:picLocks noChangeAspect="1"/>
          </p:cNvPicPr>
          <p:nvPr userDrawn="1"/>
        </p:nvPicPr>
        <p:blipFill>
          <a:blip r:embed="rId2"/>
          <a:srcRect l="-2210" r="2054" b="51973"/>
          <a:stretch/>
        </p:blipFill>
        <p:spPr>
          <a:xfrm>
            <a:off x="3291840" y="3003925"/>
            <a:ext cx="8900160" cy="3854076"/>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5" name="Grafik 4">
            <a:extLst>
              <a:ext uri="{FF2B5EF4-FFF2-40B4-BE49-F238E27FC236}">
                <a16:creationId xmlns:a16="http://schemas.microsoft.com/office/drawing/2014/main" id="{FC937A25-622A-ED0B-A4CA-6F05B644E457}"/>
              </a:ext>
            </a:extLst>
          </p:cNvPr>
          <p:cNvPicPr>
            <a:picLocks noChangeAspect="1"/>
          </p:cNvPicPr>
          <p:nvPr userDrawn="1"/>
        </p:nvPicPr>
        <p:blipFill>
          <a:blip r:embed="rId4"/>
          <a:srcRect/>
          <a:stretch/>
        </p:blipFill>
        <p:spPr>
          <a:xfrm>
            <a:off x="619283" y="5890386"/>
            <a:ext cx="2212726" cy="354204"/>
          </a:xfrm>
          <a:prstGeom prst="rect">
            <a:avLst/>
          </a:prstGeom>
        </p:spPr>
      </p:pic>
    </p:spTree>
    <p:extLst>
      <p:ext uri="{BB962C8B-B14F-4D97-AF65-F5344CB8AC3E}">
        <p14:creationId xmlns:p14="http://schemas.microsoft.com/office/powerpoint/2010/main" val="2083906954"/>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Abschlussfolie" preserve="1">
  <p:cSld name="Abschlussfolie">
    <p:spTree>
      <p:nvGrpSpPr>
        <p:cNvPr id="1" name="Shape 36"/>
        <p:cNvGrpSpPr/>
        <p:nvPr/>
      </p:nvGrpSpPr>
      <p:grpSpPr>
        <a:xfrm>
          <a:off x="0" y="0"/>
          <a:ext cx="0" cy="0"/>
          <a:chOff x="0" y="0"/>
          <a:chExt cx="0" cy="0"/>
        </a:xfrm>
      </p:grpSpPr>
      <p:sp>
        <p:nvSpPr>
          <p:cNvPr id="37" name="Google Shape;37;p10"/>
          <p:cNvSpPr/>
          <p:nvPr/>
        </p:nvSpPr>
        <p:spPr>
          <a:xfrm>
            <a:off x="623392" y="2357436"/>
            <a:ext cx="5759616" cy="3260345"/>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109710" tIns="54840" rIns="109710" bIns="54840" anchor="ctr" anchorCtr="0">
            <a:noAutofit/>
          </a:bodyPr>
          <a:lstStyle/>
          <a:p>
            <a:pPr marL="0" marR="0" lvl="0" indent="0" algn="ctr" rtl="0">
              <a:spcBef>
                <a:spcPts val="0"/>
              </a:spcBef>
              <a:spcAft>
                <a:spcPts val="0"/>
              </a:spcAft>
              <a:buNone/>
            </a:pPr>
            <a:endParaRPr sz="2160" b="0" i="0" u="none" strike="noStrike" cap="none">
              <a:solidFill>
                <a:schemeClr val="dk1"/>
              </a:solidFill>
              <a:latin typeface="Verdana"/>
              <a:ea typeface="Verdana"/>
              <a:cs typeface="Verdana"/>
              <a:sym typeface="Verdana"/>
            </a:endParaRPr>
          </a:p>
        </p:txBody>
      </p:sp>
      <p:pic>
        <p:nvPicPr>
          <p:cNvPr id="38" name="Google Shape;38;p10" descr="Logo-für-VK.png"/>
          <p:cNvPicPr preferRelativeResize="0"/>
          <p:nvPr/>
        </p:nvPicPr>
        <p:blipFill rotWithShape="1">
          <a:blip r:embed="rId2">
            <a:alphaModFix/>
          </a:blip>
          <a:srcRect/>
          <a:stretch/>
        </p:blipFill>
        <p:spPr>
          <a:xfrm>
            <a:off x="815415" y="2552702"/>
            <a:ext cx="656591" cy="2703196"/>
          </a:xfrm>
          <a:prstGeom prst="rect">
            <a:avLst/>
          </a:prstGeom>
          <a:noFill/>
          <a:ln>
            <a:noFill/>
          </a:ln>
        </p:spPr>
      </p:pic>
      <p:sp>
        <p:nvSpPr>
          <p:cNvPr id="39" name="Google Shape;39;p10"/>
          <p:cNvSpPr txBox="1">
            <a:spLocks noGrp="1"/>
          </p:cNvSpPr>
          <p:nvPr>
            <p:ph type="body" idx="1"/>
          </p:nvPr>
        </p:nvSpPr>
        <p:spPr>
          <a:xfrm>
            <a:off x="2245360" y="3071813"/>
            <a:ext cx="3685235" cy="2173549"/>
          </a:xfrm>
          <a:prstGeom prst="rect">
            <a:avLst/>
          </a:prstGeom>
          <a:noFill/>
          <a:ln>
            <a:noFill/>
          </a:ln>
        </p:spPr>
        <p:txBody>
          <a:bodyPr spcFirstLastPara="1" wrap="square" lIns="0" tIns="45700" rIns="0" bIns="45700" anchor="t" anchorCtr="0">
            <a:normAutofit/>
          </a:bodyPr>
          <a:lstStyle>
            <a:lvl1pPr marL="548640" marR="0" lvl="0" indent="-274320" algn="l">
              <a:lnSpc>
                <a:spcPct val="100000"/>
              </a:lnSpc>
              <a:spcBef>
                <a:spcPts val="0"/>
              </a:spcBef>
              <a:spcAft>
                <a:spcPts val="0"/>
              </a:spcAft>
              <a:buClr>
                <a:srgbClr val="4B2582"/>
              </a:buClr>
              <a:buSzPts val="1100"/>
              <a:buFont typeface="Noto Sans Symbols"/>
              <a:buNone/>
              <a:defRPr sz="1320" b="0" i="0">
                <a:latin typeface="Verdana" panose="020B0604030504040204" pitchFamily="34" charset="0"/>
                <a:ea typeface="Verdana" panose="020B0604030504040204" pitchFamily="34" charset="0"/>
                <a:cs typeface="Verdana" panose="020B0604030504040204" pitchFamily="34" charset="0"/>
              </a:defRPr>
            </a:lvl1pPr>
            <a:lvl2pPr marL="1097280" lvl="1" indent="-274320" algn="l">
              <a:lnSpc>
                <a:spcPct val="100000"/>
              </a:lnSpc>
              <a:spcBef>
                <a:spcPts val="0"/>
              </a:spcBef>
              <a:spcAft>
                <a:spcPts val="0"/>
              </a:spcAft>
              <a:buSzPts val="1500"/>
              <a:buNone/>
              <a:defRPr/>
            </a:lvl2pPr>
            <a:lvl3pPr marL="1645920" lvl="2" indent="-274320" algn="l">
              <a:lnSpc>
                <a:spcPct val="100000"/>
              </a:lnSpc>
              <a:spcBef>
                <a:spcPts val="480"/>
              </a:spcBef>
              <a:spcAft>
                <a:spcPts val="0"/>
              </a:spcAft>
              <a:buSzPts val="1400"/>
              <a:buNone/>
              <a:defRPr/>
            </a:lvl3pPr>
            <a:lvl4pPr marL="2194560" lvl="3" indent="-274320" algn="l">
              <a:lnSpc>
                <a:spcPct val="100000"/>
              </a:lnSpc>
              <a:spcBef>
                <a:spcPts val="480"/>
              </a:spcBef>
              <a:spcAft>
                <a:spcPts val="0"/>
              </a:spcAft>
              <a:buSzPts val="1200"/>
              <a:buNone/>
              <a:defRPr/>
            </a:lvl4pPr>
            <a:lvl5pPr marL="2743200" lvl="4" indent="-274320" algn="l">
              <a:lnSpc>
                <a:spcPct val="100000"/>
              </a:lnSpc>
              <a:spcBef>
                <a:spcPts val="480"/>
              </a:spcBef>
              <a:spcAft>
                <a:spcPts val="0"/>
              </a:spcAft>
              <a:buSzPts val="1200"/>
              <a:buNone/>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2" name="Google Shape;40;p10">
            <a:extLst>
              <a:ext uri="{FF2B5EF4-FFF2-40B4-BE49-F238E27FC236}">
                <a16:creationId xmlns:a16="http://schemas.microsoft.com/office/drawing/2014/main" id="{BB570118-122D-29FC-4050-56589BC1A24C}"/>
              </a:ext>
            </a:extLst>
          </p:cNvPr>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3" name="Google Shape;41;p10">
            <a:extLst>
              <a:ext uri="{FF2B5EF4-FFF2-40B4-BE49-F238E27FC236}">
                <a16:creationId xmlns:a16="http://schemas.microsoft.com/office/drawing/2014/main" id="{8DAF9B45-F98F-7007-605A-F1A38B60F2E9}"/>
              </a:ext>
            </a:extLst>
          </p:cNvPr>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4" name="Google Shape;42;p10">
            <a:extLst>
              <a:ext uri="{FF2B5EF4-FFF2-40B4-BE49-F238E27FC236}">
                <a16:creationId xmlns:a16="http://schemas.microsoft.com/office/drawing/2014/main" id="{D4E77216-32C0-45C7-1D42-C43E77CAE4A6}"/>
              </a:ext>
            </a:extLst>
          </p:cNvPr>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lvl="0" indent="0" algn="l">
              <a:spcBef>
                <a:spcPts val="0"/>
              </a:spcBef>
              <a:buNone/>
              <a:defRPr b="0" i="0">
                <a:latin typeface="Verdana" panose="020B0604030504040204" pitchFamily="34" charset="0"/>
                <a:ea typeface="Verdana" panose="020B0604030504040204" pitchFamily="34" charset="0"/>
                <a:cs typeface="Verdana" panose="020B0604030504040204" pitchFamily="34" charset="0"/>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r>
              <a:rPr lang="de-AT"/>
              <a:t>Seite </a:t>
            </a:r>
            <a:fld id="{00000000-1234-1234-1234-123412341234}" type="slidenum">
              <a:rPr lang="de-AT" smtClean="0"/>
              <a:pPr/>
              <a:t>‹#›</a:t>
            </a:fld>
            <a:endParaRPr dirty="0"/>
          </a:p>
        </p:txBody>
      </p:sp>
    </p:spTree>
    <p:extLst>
      <p:ext uri="{BB962C8B-B14F-4D97-AF65-F5344CB8AC3E}">
        <p14:creationId xmlns:p14="http://schemas.microsoft.com/office/powerpoint/2010/main" val="207303134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rgbClr val="3399CC"/>
        </a:solidFill>
        <a:effectLst/>
      </p:bgPr>
    </p:bg>
    <p:spTree>
      <p:nvGrpSpPr>
        <p:cNvPr id="1" name="Shape 17"/>
        <p:cNvGrpSpPr/>
        <p:nvPr/>
      </p:nvGrpSpPr>
      <p:grpSpPr>
        <a:xfrm>
          <a:off x="0" y="0"/>
          <a:ext cx="0" cy="0"/>
          <a:chOff x="0" y="0"/>
          <a:chExt cx="0" cy="0"/>
        </a:xfrm>
      </p:grpSpPr>
      <p:pic>
        <p:nvPicPr>
          <p:cNvPr id="6" name="Grafik 5" descr="Ein Bild, das Logo, Grafiken, Symbol, weiß enthält.&#10;&#10;KI-generierte Inhalte können fehlerhaft sein.">
            <a:extLst>
              <a:ext uri="{FF2B5EF4-FFF2-40B4-BE49-F238E27FC236}">
                <a16:creationId xmlns:a16="http://schemas.microsoft.com/office/drawing/2014/main" id="{C8CBC80C-05B5-E892-4CE7-976E7498F668}"/>
              </a:ext>
            </a:extLst>
          </p:cNvPr>
          <p:cNvPicPr>
            <a:picLocks noChangeAspect="1"/>
          </p:cNvPicPr>
          <p:nvPr userDrawn="1"/>
        </p:nvPicPr>
        <p:blipFill>
          <a:blip r:embed="rId2"/>
          <a:srcRect r="8433" b="33609"/>
          <a:stretch/>
        </p:blipFill>
        <p:spPr>
          <a:xfrm>
            <a:off x="-1236763" y="3429001"/>
            <a:ext cx="13428763" cy="3428999"/>
          </a:xfrm>
          <a:prstGeom prst="rect">
            <a:avLst/>
          </a:prstGeom>
        </p:spPr>
      </p:pic>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p:nvPr>
        </p:nvSpPr>
        <p:spPr>
          <a:xfrm>
            <a:off x="616544" y="-90678"/>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bg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userDrawn="1"/>
        </p:nvPicPr>
        <p:blipFill>
          <a:blip r:embed="rId5"/>
          <a:srcRect/>
          <a:stretch/>
        </p:blipFill>
        <p:spPr>
          <a:xfrm>
            <a:off x="623879" y="3447156"/>
            <a:ext cx="2213797" cy="354376"/>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Tree>
    <p:extLst>
      <p:ext uri="{BB962C8B-B14F-4D97-AF65-F5344CB8AC3E}">
        <p14:creationId xmlns:p14="http://schemas.microsoft.com/office/powerpoint/2010/main" val="3912280345"/>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8B1F-D679-767C-94AD-AD0B728CEC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02605F-A4BC-DA3F-B3BB-89BCB2114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2BCF69-B3FB-D2C4-1D97-CF85593BD7A2}"/>
              </a:ext>
            </a:extLst>
          </p:cNvPr>
          <p:cNvSpPr>
            <a:spLocks noGrp="1"/>
          </p:cNvSpPr>
          <p:nvPr>
            <p:ph type="dt" sz="half" idx="10"/>
          </p:nvPr>
        </p:nvSpPr>
        <p:spPr/>
        <p:txBody>
          <a:bodyPr/>
          <a:lstStyle/>
          <a:p>
            <a:fld id="{76A2B0AA-7262-C34F-8CF6-48C420A56E8A}" type="datetimeFigureOut">
              <a:rPr lang="en-US" smtClean="0"/>
              <a:t>1/13/26</a:t>
            </a:fld>
            <a:endParaRPr lang="en-US"/>
          </a:p>
        </p:txBody>
      </p:sp>
      <p:sp>
        <p:nvSpPr>
          <p:cNvPr id="5" name="Footer Placeholder 4">
            <a:extLst>
              <a:ext uri="{FF2B5EF4-FFF2-40B4-BE49-F238E27FC236}">
                <a16:creationId xmlns:a16="http://schemas.microsoft.com/office/drawing/2014/main" id="{1AADEC3D-B6BA-FE4A-89E5-1E2D1EE33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470B5-C90C-9522-4F7A-DF8AAEC5DCF7}"/>
              </a:ext>
            </a:extLst>
          </p:cNvPr>
          <p:cNvSpPr>
            <a:spLocks noGrp="1"/>
          </p:cNvSpPr>
          <p:nvPr>
            <p:ph type="sldNum" sz="quarter" idx="12"/>
          </p:nvPr>
        </p:nvSpPr>
        <p:spPr/>
        <p:txBody>
          <a:bodyPr/>
          <a:lstStyle/>
          <a:p>
            <a:fld id="{C037FC58-085C-5F45-AE52-B3C1020016AA}" type="slidenum">
              <a:rPr lang="en-US" smtClean="0"/>
              <a:t>‹#›</a:t>
            </a:fld>
            <a:endParaRPr lang="en-US"/>
          </a:p>
        </p:txBody>
      </p:sp>
    </p:spTree>
    <p:extLst>
      <p:ext uri="{BB962C8B-B14F-4D97-AF65-F5344CB8AC3E}">
        <p14:creationId xmlns:p14="http://schemas.microsoft.com/office/powerpoint/2010/main" val="2568226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userDrawn="1">
  <p:cSld name="1_Titel und Inhalt">
    <p:spTree>
      <p:nvGrpSpPr>
        <p:cNvPr id="1" name=""/>
        <p:cNvGrpSpPr/>
        <p:nvPr/>
      </p:nvGrpSpPr>
      <p:grpSpPr bwMode="auto">
        <a:xfrm>
          <a:off x="0" y="0"/>
          <a:ext cx="0" cy="0"/>
          <a:chOff x="0" y="0"/>
          <a:chExt cx="0" cy="0"/>
        </a:xfrm>
      </p:grpSpPr>
      <p:sp>
        <p:nvSpPr>
          <p:cNvPr id="600165229" name="Inhaltsplatzhalter 2"/>
          <p:cNvSpPr>
            <a:spLocks noGrp="1"/>
          </p:cNvSpPr>
          <p:nvPr>
            <p:ph idx="1" hasCustomPrompt="1"/>
          </p:nvPr>
        </p:nvSpPr>
        <p:spPr bwMode="auto">
          <a:xfrm>
            <a:off x="616024" y="1613536"/>
            <a:ext cx="10346192" cy="4624686"/>
          </a:xfrm>
        </p:spPr>
        <p:txBody>
          <a:bodyPr lIns="0" rIns="0">
            <a:normAutofit/>
          </a:bodyPr>
          <a:lstStyle>
            <a:lvl1pPr>
              <a:defRPr sz="1920"/>
            </a:lvl1pPr>
            <a:lvl2pPr>
              <a:defRPr sz="1800"/>
            </a:lvl2pPr>
            <a:lvl3pPr>
              <a:defRPr sz="1680"/>
            </a:lvl3pPr>
            <a:lvl4pPr>
              <a:defRPr sz="1440"/>
            </a:lvl4pPr>
            <a:lvl5pPr>
              <a:defRPr sz="1440"/>
            </a:lvl5pPr>
          </a:lstStyle>
          <a:p>
            <a:pPr lvl="0">
              <a:defRPr/>
            </a:pPr>
            <a:r>
              <a:rPr lang="de-AT"/>
              <a:t>Textmasterformat durch Klicken bearbeiten</a:t>
            </a:r>
            <a:endParaRPr/>
          </a:p>
          <a:p>
            <a:pPr lvl="1">
              <a:defRPr/>
            </a:pPr>
            <a:r>
              <a:rPr lang="de-AT"/>
              <a:t>Zweite Ebene</a:t>
            </a:r>
            <a:endParaRPr/>
          </a:p>
          <a:p>
            <a:pPr lvl="2">
              <a:defRPr/>
            </a:pPr>
            <a:r>
              <a:rPr lang="de-AT"/>
              <a:t>Dritte Ebene</a:t>
            </a:r>
            <a:endParaRPr/>
          </a:p>
          <a:p>
            <a:pPr lvl="3">
              <a:defRPr/>
            </a:pPr>
            <a:r>
              <a:rPr lang="de-AT"/>
              <a:t>Vierte Ebene</a:t>
            </a:r>
            <a:endParaRPr/>
          </a:p>
          <a:p>
            <a:pPr lvl="4">
              <a:defRPr/>
            </a:pPr>
            <a:r>
              <a:rPr lang="de-AT"/>
              <a:t>Fünfte Ebene</a:t>
            </a:r>
            <a:endParaRPr/>
          </a:p>
        </p:txBody>
      </p:sp>
      <p:sp>
        <p:nvSpPr>
          <p:cNvPr id="1308735731" name="Datumsplatzhalter 3"/>
          <p:cNvSpPr>
            <a:spLocks noGrp="1"/>
          </p:cNvSpPr>
          <p:nvPr>
            <p:ph type="dt" sz="half" idx="10"/>
          </p:nvPr>
        </p:nvSpPr>
        <p:spPr bwMode="auto"/>
        <p:txBody>
          <a:bodyPr/>
          <a:lstStyle/>
          <a:p>
            <a:pPr>
              <a:defRPr/>
            </a:pPr>
            <a:fld id="{BCE4B0F6-B814-432F-A5EF-779CD4E3E58E}" type="datetime1">
              <a:rPr lang="de-AT"/>
              <a:t>13.01.26</a:t>
            </a:fld>
            <a:endParaRPr lang="de-AT"/>
          </a:p>
        </p:txBody>
      </p:sp>
      <p:sp>
        <p:nvSpPr>
          <p:cNvPr id="9617476" name="Fußzeilenplatzhalter 7"/>
          <p:cNvSpPr>
            <a:spLocks noGrp="1"/>
          </p:cNvSpPr>
          <p:nvPr>
            <p:ph type="ftr" sz="quarter" idx="11"/>
          </p:nvPr>
        </p:nvSpPr>
        <p:spPr bwMode="auto"/>
        <p:txBody>
          <a:bodyPr/>
          <a:lstStyle/>
          <a:p>
            <a:pPr>
              <a:defRPr/>
            </a:pPr>
            <a:r>
              <a:rPr lang="de-AT"/>
              <a:t>Fusszeile</a:t>
            </a:r>
            <a:endParaRPr/>
          </a:p>
        </p:txBody>
      </p:sp>
      <p:sp>
        <p:nvSpPr>
          <p:cNvPr id="1188422010" name="Foliennummernplatzhalter 8"/>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246177042" name="Titel 1"/>
          <p:cNvSpPr>
            <a:spLocks noGrp="1"/>
          </p:cNvSpPr>
          <p:nvPr>
            <p:ph type="title"/>
          </p:nvPr>
        </p:nvSpPr>
        <p:spPr bwMode="auto"/>
        <p:txBody>
          <a:bodyPr/>
          <a:lstStyle/>
          <a:p>
            <a:pPr>
              <a:defRPr/>
            </a:pPr>
            <a:r>
              <a:rPr lang="en-US"/>
              <a:t>Click to edit Master title style</a:t>
            </a:r>
            <a:endParaRPr lang="de-AT"/>
          </a:p>
        </p:txBody>
      </p:sp>
    </p:spTree>
    <p:extLst>
      <p:ext uri="{BB962C8B-B14F-4D97-AF65-F5344CB8AC3E}">
        <p14:creationId xmlns:p14="http://schemas.microsoft.com/office/powerpoint/2010/main" val="2163337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userDrawn="1">
  <p:cSld name="1_Zwei Inhalte">
    <p:spTree>
      <p:nvGrpSpPr>
        <p:cNvPr id="1" name=""/>
        <p:cNvGrpSpPr/>
        <p:nvPr/>
      </p:nvGrpSpPr>
      <p:grpSpPr bwMode="auto">
        <a:xfrm>
          <a:off x="0" y="0"/>
          <a:ext cx="0" cy="0"/>
          <a:chOff x="0" y="0"/>
          <a:chExt cx="0" cy="0"/>
        </a:xfrm>
      </p:grpSpPr>
      <p:sp>
        <p:nvSpPr>
          <p:cNvPr id="1625584126" name="Inhaltsplatzhalter 2"/>
          <p:cNvSpPr>
            <a:spLocks noGrp="1"/>
          </p:cNvSpPr>
          <p:nvPr>
            <p:ph sz="half" idx="1" hasCustomPrompt="1"/>
          </p:nvPr>
        </p:nvSpPr>
        <p:spPr bwMode="auto">
          <a:xfrm>
            <a:off x="616540" y="1613536"/>
            <a:ext cx="5280000" cy="4631054"/>
          </a:xfrm>
        </p:spPr>
        <p:txBody>
          <a:bodyPr>
            <a:normAutofit/>
          </a:bodyPr>
          <a:lstStyle>
            <a:lvl1pPr>
              <a:defRPr sz="1920"/>
            </a:lvl1pPr>
            <a:lvl2pPr marL="649574" indent="-342900">
              <a:buClr>
                <a:schemeClr val="accent1"/>
              </a:buClr>
              <a:buFont typeface="Wingdings"/>
              <a:buChar char="§"/>
              <a:defRPr sz="1800"/>
            </a:lvl2pPr>
            <a:lvl3pPr>
              <a:defRPr sz="1680"/>
            </a:lvl3pPr>
            <a:lvl4pPr>
              <a:buClr>
                <a:schemeClr val="accent1"/>
              </a:buClr>
              <a:defRPr sz="1440"/>
            </a:lvl4pPr>
            <a:lvl5pP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1603004083" name="Inhaltsplatzhalter 3"/>
          <p:cNvSpPr>
            <a:spLocks noGrp="1"/>
          </p:cNvSpPr>
          <p:nvPr>
            <p:ph sz="half" idx="2" hasCustomPrompt="1"/>
          </p:nvPr>
        </p:nvSpPr>
        <p:spPr bwMode="auto">
          <a:xfrm>
            <a:off x="6287584" y="1613536"/>
            <a:ext cx="5280000" cy="4631054"/>
          </a:xfrm>
        </p:spPr>
        <p:txBody>
          <a:bodyPr>
            <a:normAutofit/>
          </a:bodyPr>
          <a:lstStyle>
            <a:lvl1pPr>
              <a:buClr>
                <a:schemeClr val="accent1"/>
              </a:buClr>
              <a:defRPr sz="1920"/>
            </a:lvl1pPr>
            <a:lvl2pPr marL="649574" indent="-342900">
              <a:buClr>
                <a:schemeClr val="accent1"/>
              </a:buClr>
              <a:buFont typeface="Wingdings"/>
              <a:buChar char="§"/>
              <a:defRPr sz="1800"/>
            </a:lvl2pPr>
            <a:lvl3pPr>
              <a:defRPr sz="1680"/>
            </a:lvl3pPr>
            <a:lvl4pPr>
              <a:buClr>
                <a:schemeClr val="accent1"/>
              </a:buClr>
              <a:defRPr sz="1440"/>
            </a:lvl4pPr>
            <a:lvl5pPr>
              <a:buClr>
                <a:schemeClr val="accent1"/>
              </a:buCl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669008490" name="Datumsplatzhalter 4"/>
          <p:cNvSpPr>
            <a:spLocks noGrp="1"/>
          </p:cNvSpPr>
          <p:nvPr>
            <p:ph type="dt" sz="half" idx="10"/>
          </p:nvPr>
        </p:nvSpPr>
        <p:spPr bwMode="auto"/>
        <p:txBody>
          <a:bodyPr/>
          <a:lstStyle/>
          <a:p>
            <a:pPr>
              <a:defRPr/>
            </a:pPr>
            <a:fld id="{DC0C0548-BB61-4975-B080-1B6E0D52ECC3}" type="datetime1">
              <a:rPr lang="de-AT"/>
              <a:t>13.01.26</a:t>
            </a:fld>
            <a:endParaRPr lang="de-AT"/>
          </a:p>
        </p:txBody>
      </p:sp>
      <p:sp>
        <p:nvSpPr>
          <p:cNvPr id="500788093" name="Fußzeilenplatzhalter 8"/>
          <p:cNvSpPr>
            <a:spLocks noGrp="1"/>
          </p:cNvSpPr>
          <p:nvPr>
            <p:ph type="ftr" sz="quarter" idx="11"/>
          </p:nvPr>
        </p:nvSpPr>
        <p:spPr bwMode="auto"/>
        <p:txBody>
          <a:bodyPr/>
          <a:lstStyle/>
          <a:p>
            <a:pPr>
              <a:defRPr/>
            </a:pPr>
            <a:r>
              <a:rPr lang="de-AT"/>
              <a:t>Fusszeile</a:t>
            </a:r>
            <a:endParaRPr/>
          </a:p>
        </p:txBody>
      </p:sp>
      <p:sp>
        <p:nvSpPr>
          <p:cNvPr id="932713537" name="Foliennummernplatzhalter 9"/>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567607115" name="Titel 1"/>
          <p:cNvSpPr>
            <a:spLocks noGrp="1"/>
          </p:cNvSpPr>
          <p:nvPr>
            <p:ph type="title"/>
          </p:nvPr>
        </p:nvSpPr>
        <p:spPr bwMode="auto"/>
        <p:txBody>
          <a:bodyPr/>
          <a:lstStyle/>
          <a:p>
            <a:pPr>
              <a:defRPr/>
            </a:pPr>
            <a:r>
              <a:rPr lang="en-US"/>
              <a:t>Click to edit Master title style</a:t>
            </a:r>
            <a:endParaRPr lang="de-AT"/>
          </a:p>
        </p:txBody>
      </p:sp>
    </p:spTree>
    <p:extLst>
      <p:ext uri="{BB962C8B-B14F-4D97-AF65-F5344CB8AC3E}">
        <p14:creationId xmlns:p14="http://schemas.microsoft.com/office/powerpoint/2010/main" val="4036586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2_Zwei Inhalte">
    <p:spTree>
      <p:nvGrpSpPr>
        <p:cNvPr id="1" name=""/>
        <p:cNvGrpSpPr/>
        <p:nvPr/>
      </p:nvGrpSpPr>
      <p:grpSpPr bwMode="auto">
        <a:xfrm>
          <a:off x="0" y="0"/>
          <a:ext cx="0" cy="0"/>
          <a:chOff x="0" y="0"/>
          <a:chExt cx="0" cy="0"/>
        </a:xfrm>
      </p:grpSpPr>
      <p:graphicFrame>
        <p:nvGraphicFramePr>
          <p:cNvPr id="4" name="think-cell data - do not delete" hidden="1">
            <a:extLst>
              <a:ext uri="{FF2B5EF4-FFF2-40B4-BE49-F238E27FC236}">
                <a16:creationId xmlns:a16="http://schemas.microsoft.com/office/drawing/2014/main" id="{9C1CE130-F71B-24F6-0CC4-34FFCB8A1DFC}"/>
              </a:ext>
            </a:extLst>
          </p:cNvPr>
          <p:cNvGraphicFramePr>
            <a:graphicFrameLocks noChangeAspect="1"/>
          </p:cNvGraphicFramePr>
          <p:nvPr userDrawn="1">
            <p:custDataLst>
              <p:tags r:id="rId1"/>
            </p:custDataLst>
            <p:extLst>
              <p:ext uri="{D42A27DB-BD31-4B8C-83A1-F6EECF244321}">
                <p14:modId xmlns:p14="http://schemas.microsoft.com/office/powerpoint/2010/main" val="2248523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9C1CE130-F71B-24F6-0CC4-34FFCB8A1DF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D466B2C-D6B9-AE0E-BAC2-1CE82EA4B184}"/>
              </a:ext>
            </a:extLst>
          </p:cNvPr>
          <p:cNvSpPr/>
          <p:nvPr userDrawn="1"/>
        </p:nvSpPr>
        <p:spPr>
          <a:xfrm>
            <a:off x="9736545" y="0"/>
            <a:ext cx="2455456" cy="6858000"/>
          </a:xfrm>
          <a:prstGeom prst="rect">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5584126" name="Inhaltsplatzhalter 2"/>
          <p:cNvSpPr>
            <a:spLocks noGrp="1"/>
          </p:cNvSpPr>
          <p:nvPr>
            <p:ph sz="half" idx="1" hasCustomPrompt="1"/>
          </p:nvPr>
        </p:nvSpPr>
        <p:spPr bwMode="auto">
          <a:xfrm>
            <a:off x="616540" y="1613536"/>
            <a:ext cx="5280000" cy="4631054"/>
          </a:xfrm>
        </p:spPr>
        <p:txBody>
          <a:bodyPr>
            <a:normAutofit/>
          </a:bodyPr>
          <a:lstStyle>
            <a:lvl1pPr>
              <a:defRPr sz="1920"/>
            </a:lvl1pPr>
            <a:lvl2pPr marL="649574" indent="-342900">
              <a:buClr>
                <a:schemeClr val="accent1"/>
              </a:buClr>
              <a:buFont typeface="Wingdings"/>
              <a:buChar char="§"/>
              <a:defRPr sz="1800"/>
            </a:lvl2pPr>
            <a:lvl3pPr>
              <a:defRPr sz="1680"/>
            </a:lvl3pPr>
            <a:lvl4pPr>
              <a:buClr>
                <a:schemeClr val="accent1"/>
              </a:buClr>
              <a:defRPr sz="1440"/>
            </a:lvl4pPr>
            <a:lvl5pP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1603004083" name="Inhaltsplatzhalter 3"/>
          <p:cNvSpPr>
            <a:spLocks noGrp="1"/>
          </p:cNvSpPr>
          <p:nvPr>
            <p:ph sz="half" idx="2" hasCustomPrompt="1"/>
          </p:nvPr>
        </p:nvSpPr>
        <p:spPr bwMode="auto">
          <a:xfrm>
            <a:off x="6287584" y="1613536"/>
            <a:ext cx="5280000" cy="4631054"/>
          </a:xfrm>
        </p:spPr>
        <p:txBody>
          <a:bodyPr>
            <a:normAutofit/>
          </a:bodyPr>
          <a:lstStyle>
            <a:lvl1pPr>
              <a:buClr>
                <a:schemeClr val="accent1"/>
              </a:buClr>
              <a:defRPr sz="1920"/>
            </a:lvl1pPr>
            <a:lvl2pPr marL="649574" indent="-342900">
              <a:buClr>
                <a:schemeClr val="accent1"/>
              </a:buClr>
              <a:buFont typeface="Wingdings"/>
              <a:buChar char="§"/>
              <a:defRPr sz="1800"/>
            </a:lvl2pPr>
            <a:lvl3pPr>
              <a:defRPr sz="1680"/>
            </a:lvl3pPr>
            <a:lvl4pPr>
              <a:buClr>
                <a:schemeClr val="accent1"/>
              </a:buClr>
              <a:defRPr sz="1440"/>
            </a:lvl4pPr>
            <a:lvl5pPr>
              <a:buClr>
                <a:schemeClr val="accent1"/>
              </a:buCl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669008490" name="Datumsplatzhalter 4"/>
          <p:cNvSpPr>
            <a:spLocks noGrp="1"/>
          </p:cNvSpPr>
          <p:nvPr>
            <p:ph type="dt" sz="half" idx="10"/>
          </p:nvPr>
        </p:nvSpPr>
        <p:spPr bwMode="auto"/>
        <p:txBody>
          <a:bodyPr/>
          <a:lstStyle/>
          <a:p>
            <a:pPr>
              <a:defRPr/>
            </a:pPr>
            <a:fld id="{DC0C0548-BB61-4975-B080-1B6E0D52ECC3}" type="datetime1">
              <a:rPr lang="de-AT"/>
              <a:t>13.01.26</a:t>
            </a:fld>
            <a:endParaRPr lang="de-AT"/>
          </a:p>
        </p:txBody>
      </p:sp>
      <p:sp>
        <p:nvSpPr>
          <p:cNvPr id="500788093" name="Fußzeilenplatzhalter 8"/>
          <p:cNvSpPr>
            <a:spLocks noGrp="1"/>
          </p:cNvSpPr>
          <p:nvPr>
            <p:ph type="ftr" sz="quarter" idx="11"/>
          </p:nvPr>
        </p:nvSpPr>
        <p:spPr bwMode="auto"/>
        <p:txBody>
          <a:bodyPr/>
          <a:lstStyle/>
          <a:p>
            <a:pPr>
              <a:defRPr/>
            </a:pPr>
            <a:r>
              <a:rPr lang="de-AT"/>
              <a:t>Fusszeile</a:t>
            </a:r>
            <a:endParaRPr/>
          </a:p>
        </p:txBody>
      </p:sp>
      <p:sp>
        <p:nvSpPr>
          <p:cNvPr id="932713537" name="Foliennummernplatzhalter 9"/>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567607115" name="Titel 1"/>
          <p:cNvSpPr>
            <a:spLocks noGrp="1"/>
          </p:cNvSpPr>
          <p:nvPr>
            <p:ph type="title"/>
          </p:nvPr>
        </p:nvSpPr>
        <p:spPr bwMode="auto"/>
        <p:txBody>
          <a:bodyPr vert="horz"/>
          <a:lstStyle/>
          <a:p>
            <a:pPr>
              <a:defRPr/>
            </a:pPr>
            <a:r>
              <a:rPr lang="en-US"/>
              <a:t>Click to edit Master title style</a:t>
            </a:r>
            <a:endParaRPr lang="de-AT"/>
          </a:p>
        </p:txBody>
      </p:sp>
      <p:pic>
        <p:nvPicPr>
          <p:cNvPr id="5" name="Google Shape;16;p6">
            <a:extLst>
              <a:ext uri="{FF2B5EF4-FFF2-40B4-BE49-F238E27FC236}">
                <a16:creationId xmlns:a16="http://schemas.microsoft.com/office/drawing/2014/main" id="{35E7DD4A-0CEB-CF3C-B134-1528CE3CBA8A}"/>
              </a:ext>
            </a:extLst>
          </p:cNvPr>
          <p:cNvPicPr preferRelativeResize="0"/>
          <p:nvPr userDrawn="1"/>
        </p:nvPicPr>
        <p:blipFill>
          <a:blip r:embed="rId5"/>
          <a:srcRect/>
          <a:stretch/>
        </p:blipFill>
        <p:spPr>
          <a:xfrm>
            <a:off x="10530519" y="212730"/>
            <a:ext cx="1151122" cy="855119"/>
          </a:xfrm>
          <a:prstGeom prst="rect">
            <a:avLst/>
          </a:prstGeom>
          <a:noFill/>
          <a:ln>
            <a:noFill/>
          </a:ln>
        </p:spPr>
      </p:pic>
      <p:pic>
        <p:nvPicPr>
          <p:cNvPr id="6" name="Grafik 3">
            <a:extLst>
              <a:ext uri="{FF2B5EF4-FFF2-40B4-BE49-F238E27FC236}">
                <a16:creationId xmlns:a16="http://schemas.microsoft.com/office/drawing/2014/main" id="{A2B1CC8C-0C68-5464-465A-703DC4339795}"/>
              </a:ext>
            </a:extLst>
          </p:cNvPr>
          <p:cNvPicPr>
            <a:picLocks noChangeAspect="1"/>
          </p:cNvPicPr>
          <p:nvPr userDrawn="1"/>
        </p:nvPicPr>
        <p:blipFill>
          <a:blip r:embed="rId6"/>
          <a:srcRect/>
          <a:stretch/>
        </p:blipFill>
        <p:spPr>
          <a:xfrm>
            <a:off x="10020807" y="6402926"/>
            <a:ext cx="1900262" cy="304186"/>
          </a:xfrm>
          <a:prstGeom prst="rect">
            <a:avLst/>
          </a:prstGeom>
        </p:spPr>
      </p:pic>
    </p:spTree>
    <p:extLst>
      <p:ext uri="{BB962C8B-B14F-4D97-AF65-F5344CB8AC3E}">
        <p14:creationId xmlns:p14="http://schemas.microsoft.com/office/powerpoint/2010/main" val="874694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showMasterPhAnim="0" userDrawn="1">
  <p:cSld name="1_Titelfolie">
    <p:bg>
      <p:bgPr>
        <a:blipFill>
          <a:blip r:embed="rId2">
            <a:lum/>
          </a:blip>
          <a:stretch/>
        </a:blipFill>
        <a:effectLst/>
      </p:bgPr>
    </p:bg>
    <p:spTree>
      <p:nvGrpSpPr>
        <p:cNvPr id="1" name=""/>
        <p:cNvGrpSpPr/>
        <p:nvPr/>
      </p:nvGrpSpPr>
      <p:grpSpPr bwMode="auto">
        <a:xfrm>
          <a:off x="0" y="0"/>
          <a:ext cx="0" cy="0"/>
          <a:chOff x="0" y="0"/>
          <a:chExt cx="0" cy="0"/>
        </a:xfrm>
      </p:grpSpPr>
      <p:grpSp>
        <p:nvGrpSpPr>
          <p:cNvPr id="1966264456" name="Gruppieren 10"/>
          <p:cNvGrpSpPr/>
          <p:nvPr userDrawn="1"/>
        </p:nvGrpSpPr>
        <p:grpSpPr bwMode="auto">
          <a:xfrm>
            <a:off x="383117" y="723983"/>
            <a:ext cx="11403800" cy="2445120"/>
            <a:chOff x="287338" y="603319"/>
            <a:chExt cx="8552850" cy="2037600"/>
          </a:xfrm>
        </p:grpSpPr>
        <p:sp>
          <p:nvSpPr>
            <p:cNvPr id="14" name="Rechteck 13"/>
            <p:cNvSpPr/>
            <p:nvPr userDrawn="1"/>
          </p:nvSpPr>
          <p:spPr bwMode="auto">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de-AT" sz="2160"/>
            </a:p>
          </p:txBody>
        </p:sp>
        <p:sp>
          <p:nvSpPr>
            <p:cNvPr id="15" name="Rechteck 14"/>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de-AT" sz="2160"/>
            </a:p>
          </p:txBody>
        </p:sp>
      </p:grpSp>
      <p:pic>
        <p:nvPicPr>
          <p:cNvPr id="1263968973" name="Grafik 15"/>
          <p:cNvPicPr>
            <a:picLocks noChangeAspect="1"/>
          </p:cNvPicPr>
          <p:nvPr userDrawn="1"/>
        </p:nvPicPr>
        <p:blipFill>
          <a:blip r:embed="rId3"/>
          <a:stretch/>
        </p:blipFill>
        <p:spPr bwMode="auto">
          <a:xfrm>
            <a:off x="8772501" y="1279092"/>
            <a:ext cx="2465553" cy="1170720"/>
          </a:xfrm>
          <a:prstGeom prst="rect">
            <a:avLst/>
          </a:prstGeom>
        </p:spPr>
      </p:pic>
      <p:sp>
        <p:nvSpPr>
          <p:cNvPr id="335563288" name="Titel 1"/>
          <p:cNvSpPr>
            <a:spLocks noGrp="1"/>
          </p:cNvSpPr>
          <p:nvPr userDrawn="1">
            <p:ph type="ctrTitle" hasCustomPrompt="1"/>
          </p:nvPr>
        </p:nvSpPr>
        <p:spPr bwMode="black">
          <a:xfrm>
            <a:off x="807208" y="1561638"/>
            <a:ext cx="7248000" cy="1231200"/>
          </a:xfrm>
          <a:prstGeom prst="rect">
            <a:avLst/>
          </a:prstGeom>
        </p:spPr>
        <p:txBody>
          <a:bodyPr tIns="0" anchor="ctr" anchorCtr="0">
            <a:noAutofit/>
          </a:bodyPr>
          <a:lstStyle>
            <a:lvl1pPr algn="l">
              <a:lnSpc>
                <a:spcPct val="100000"/>
              </a:lnSpc>
              <a:defRPr sz="3840" b="1" i="0">
                <a:solidFill>
                  <a:schemeClr val="bg1"/>
                </a:solidFill>
                <a:latin typeface="Georgia"/>
                <a:ea typeface="Georgia"/>
                <a:cs typeface="Georgia"/>
              </a:defRPr>
            </a:lvl1pPr>
          </a:lstStyle>
          <a:p>
            <a:pPr>
              <a:defRPr/>
            </a:pPr>
            <a:r>
              <a:rPr lang="de-AT"/>
              <a:t>Maximal zweizeiligen </a:t>
            </a:r>
            <a:br>
              <a:rPr lang="de-AT"/>
            </a:br>
            <a:r>
              <a:rPr lang="de-AT"/>
              <a:t>Titel eingeben</a:t>
            </a:r>
            <a:endParaRPr/>
          </a:p>
        </p:txBody>
      </p:sp>
      <p:sp>
        <p:nvSpPr>
          <p:cNvPr id="2145753306" name="Untertitel 2"/>
          <p:cNvSpPr>
            <a:spLocks noGrp="1"/>
          </p:cNvSpPr>
          <p:nvPr userDrawn="1">
            <p:ph type="subTitle" idx="1" hasCustomPrompt="1"/>
          </p:nvPr>
        </p:nvSpPr>
        <p:spPr bwMode="black">
          <a:xfrm>
            <a:off x="807208" y="1191696"/>
            <a:ext cx="7248000" cy="421840"/>
          </a:xfrm>
        </p:spPr>
        <p:txBody>
          <a:bodyPr tIns="0" bIns="0">
            <a:noAutofit/>
          </a:bodyPr>
          <a:lstStyle>
            <a:lvl1pPr marL="0" indent="0" algn="l">
              <a:lnSpc>
                <a:spcPct val="100000"/>
              </a:lnSpc>
              <a:buNone/>
              <a:defRPr sz="2160" b="1" i="0">
                <a:solidFill>
                  <a:schemeClr val="tx1"/>
                </a:solidFill>
                <a:latin typeface="Verdana"/>
                <a:ea typeface="Verdana"/>
                <a:cs typeface="Verdana"/>
              </a:defRPr>
            </a:lvl1pPr>
            <a:lvl2pPr marL="548582" indent="0" algn="ctr">
              <a:buNone/>
              <a:defRPr>
                <a:solidFill>
                  <a:schemeClr val="tx1">
                    <a:tint val="75000"/>
                  </a:schemeClr>
                </a:solidFill>
              </a:defRPr>
            </a:lvl2pPr>
            <a:lvl3pPr marL="1097166" indent="0" algn="ctr">
              <a:buNone/>
              <a:defRPr>
                <a:solidFill>
                  <a:schemeClr val="tx1">
                    <a:tint val="75000"/>
                  </a:schemeClr>
                </a:solidFill>
              </a:defRPr>
            </a:lvl3pPr>
            <a:lvl4pPr marL="1645752" indent="0" algn="ctr">
              <a:buNone/>
              <a:defRPr>
                <a:solidFill>
                  <a:schemeClr val="tx1">
                    <a:tint val="75000"/>
                  </a:schemeClr>
                </a:solidFill>
              </a:defRPr>
            </a:lvl4pPr>
            <a:lvl5pPr marL="2194336" indent="0" algn="ctr">
              <a:buNone/>
              <a:defRPr>
                <a:solidFill>
                  <a:schemeClr val="tx1">
                    <a:tint val="75000"/>
                  </a:schemeClr>
                </a:solidFill>
              </a:defRPr>
            </a:lvl5pPr>
            <a:lvl6pPr marL="2742920" indent="0" algn="ctr">
              <a:buNone/>
              <a:defRPr>
                <a:solidFill>
                  <a:schemeClr val="tx1">
                    <a:tint val="75000"/>
                  </a:schemeClr>
                </a:solidFill>
              </a:defRPr>
            </a:lvl6pPr>
            <a:lvl7pPr marL="3291504" indent="0" algn="ctr">
              <a:buNone/>
              <a:defRPr>
                <a:solidFill>
                  <a:schemeClr val="tx1">
                    <a:tint val="75000"/>
                  </a:schemeClr>
                </a:solidFill>
              </a:defRPr>
            </a:lvl7pPr>
            <a:lvl8pPr marL="3840088" indent="0" algn="ctr">
              <a:buNone/>
              <a:defRPr>
                <a:solidFill>
                  <a:schemeClr val="tx1">
                    <a:tint val="75000"/>
                  </a:schemeClr>
                </a:solidFill>
              </a:defRPr>
            </a:lvl8pPr>
            <a:lvl9pPr marL="4388672" indent="0" algn="ctr">
              <a:buNone/>
              <a:defRPr>
                <a:solidFill>
                  <a:schemeClr val="tx1">
                    <a:tint val="75000"/>
                  </a:schemeClr>
                </a:solidFill>
              </a:defRPr>
            </a:lvl9pPr>
          </a:lstStyle>
          <a:p>
            <a:pPr>
              <a:defRPr/>
            </a:pPr>
            <a:r>
              <a:rPr lang="de-AT"/>
              <a:t>Bei Bedarf Untertitel hier eingeben</a:t>
            </a:r>
            <a:endParaRPr/>
          </a:p>
        </p:txBody>
      </p:sp>
      <p:sp>
        <p:nvSpPr>
          <p:cNvPr id="2064761622" name="Textplatzhalter 9"/>
          <p:cNvSpPr>
            <a:spLocks noGrp="1"/>
          </p:cNvSpPr>
          <p:nvPr>
            <p:ph type="body" sz="quarter" idx="11"/>
          </p:nvPr>
        </p:nvSpPr>
        <p:spPr bwMode="white">
          <a:xfrm>
            <a:off x="383117" y="3529965"/>
            <a:ext cx="5712883" cy="657818"/>
          </a:xfrm>
          <a:prstGeom prst="rect">
            <a:avLst/>
          </a:prstGeom>
          <a:solidFill>
            <a:schemeClr val="bg1">
              <a:alpha val="90000"/>
            </a:schemeClr>
          </a:solidFill>
        </p:spPr>
        <p:txBody>
          <a:bodyPr wrap="square" lIns="324000" tIns="216000" rIns="324000" bIns="216000" rtlCol="0" anchor="t" anchorCtr="0">
            <a:spAutoFit/>
          </a:bodyPr>
          <a:lstStyle>
            <a:lvl1pPr marL="0" indent="0">
              <a:buNone/>
              <a:defRPr lang="de-DE" sz="1440"/>
            </a:lvl1pPr>
          </a:lstStyle>
          <a:p>
            <a:pPr marL="0" lvl="0" defTabSz="1097280">
              <a:defRPr/>
            </a:pPr>
            <a:r>
              <a:rPr lang="en-US"/>
              <a:t>Edit Master text styles</a:t>
            </a:r>
            <a:endParaRPr/>
          </a:p>
        </p:txBody>
      </p:sp>
      <p:sp>
        <p:nvSpPr>
          <p:cNvPr id="1074814948" name="Textplatzhalter 7"/>
          <p:cNvSpPr>
            <a:spLocks noGrp="1"/>
          </p:cNvSpPr>
          <p:nvPr>
            <p:ph type="body" sz="quarter" idx="12" hasCustomPrompt="1"/>
          </p:nvPr>
        </p:nvSpPr>
        <p:spPr bwMode="auto">
          <a:xfrm>
            <a:off x="609600" y="6512312"/>
            <a:ext cx="2184400" cy="292348"/>
          </a:xfrm>
        </p:spPr>
        <p:txBody>
          <a:bodyPr>
            <a:noAutofit/>
          </a:bodyPr>
          <a:lstStyle>
            <a:lvl1pPr marL="0" indent="0">
              <a:buNone/>
              <a:defRPr sz="1080" cap="all">
                <a:solidFill>
                  <a:schemeClr val="bg1"/>
                </a:solidFill>
              </a:defRPr>
            </a:lvl1pPr>
            <a:lvl2pPr marL="320040" indent="0">
              <a:buNone/>
              <a:defRPr sz="1260"/>
            </a:lvl2pPr>
            <a:lvl3pPr marL="649606" indent="0">
              <a:buNone/>
              <a:defRPr sz="1260"/>
            </a:lvl3pPr>
            <a:lvl4pPr marL="969646" indent="0">
              <a:buNone/>
              <a:defRPr sz="1200"/>
            </a:lvl4pPr>
            <a:lvl5pPr marL="1293496" indent="0">
              <a:buNone/>
              <a:defRPr sz="1200"/>
            </a:lvl5pPr>
          </a:lstStyle>
          <a:p>
            <a:pPr lvl="0">
              <a:defRPr/>
            </a:pPr>
            <a:r>
              <a:rPr lang="de-AT"/>
              <a:t>Stand: xx.xx.xxxx</a:t>
            </a:r>
          </a:p>
        </p:txBody>
      </p:sp>
      <p:pic>
        <p:nvPicPr>
          <p:cNvPr id="651500224" name="Grafik 16"/>
          <p:cNvPicPr>
            <a:picLocks noChangeAspect="1"/>
          </p:cNvPicPr>
          <p:nvPr userDrawn="1"/>
        </p:nvPicPr>
        <p:blipFill>
          <a:blip r:embed="rId4"/>
          <a:stretch/>
        </p:blipFill>
        <p:spPr bwMode="auto">
          <a:xfrm>
            <a:off x="8820151" y="6155953"/>
            <a:ext cx="2447923" cy="381097"/>
          </a:xfrm>
          <a:prstGeom prst="rect">
            <a:avLst/>
          </a:prstGeom>
        </p:spPr>
      </p:pic>
    </p:spTree>
    <p:extLst>
      <p:ext uri="{BB962C8B-B14F-4D97-AF65-F5344CB8AC3E}">
        <p14:creationId xmlns:p14="http://schemas.microsoft.com/office/powerpoint/2010/main" val="701818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2046339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27EF-9A91-0942-8081-139D572C7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CECEC3-0696-204C-936E-03F65DF7E7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CABEF7-AB48-CD48-9C40-CDDE520872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5B62C3-810E-3041-B26C-BD82FD00B4C0}"/>
              </a:ext>
            </a:extLst>
          </p:cNvPr>
          <p:cNvSpPr>
            <a:spLocks noGrp="1"/>
          </p:cNvSpPr>
          <p:nvPr>
            <p:ph type="dt" sz="half" idx="10"/>
          </p:nvPr>
        </p:nvSpPr>
        <p:spPr/>
        <p:txBody>
          <a:bodyPr/>
          <a:lstStyle/>
          <a:p>
            <a:fld id="{0A705619-85A9-264E-BE42-FAFF8C7FB9B7}" type="datetimeFigureOut">
              <a:rPr lang="en-US" smtClean="0"/>
              <a:t>1/13/26</a:t>
            </a:fld>
            <a:endParaRPr lang="en-US"/>
          </a:p>
        </p:txBody>
      </p:sp>
      <p:sp>
        <p:nvSpPr>
          <p:cNvPr id="6" name="Footer Placeholder 5">
            <a:extLst>
              <a:ext uri="{FF2B5EF4-FFF2-40B4-BE49-F238E27FC236}">
                <a16:creationId xmlns:a16="http://schemas.microsoft.com/office/drawing/2014/main" id="{3748F940-1966-FA48-BD6F-817CAFC53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D9F1B5-78D5-2A46-A9D4-DB0B6E9F3884}"/>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206945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824670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Default">
    <p:spTree>
      <p:nvGrpSpPr>
        <p:cNvPr id="1" name=""/>
        <p:cNvGrpSpPr/>
        <p:nvPr/>
      </p:nvGrpSpPr>
      <p:grpSpPr>
        <a:xfrm>
          <a:off x="0" y="0"/>
          <a:ext cx="0" cy="0"/>
          <a:chOff x="0" y="0"/>
          <a:chExt cx="0" cy="0"/>
        </a:xfrm>
      </p:grpSpPr>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1"/>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2"/>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7" name="1. On-page tracker">
            <a:extLst>
              <a:ext uri="{FF2B5EF4-FFF2-40B4-BE49-F238E27FC236}">
                <a16:creationId xmlns:a16="http://schemas.microsoft.com/office/drawing/2014/main" id="{113DFDDF-7DA2-4E92-8555-8B9DB1295FAA}"/>
              </a:ext>
            </a:extLst>
          </p:cNvPr>
          <p:cNvSpPr>
            <a:spLocks noGrp="1"/>
          </p:cNvSpPr>
          <p:nvPr>
            <p:ph type="body" sz="quarter" idx="16" hasCustomPrompt="1"/>
            <p:custDataLst>
              <p:tags r:id="rId4"/>
            </p:custDataLst>
          </p:nvPr>
        </p:nvSpPr>
        <p:spPr>
          <a:xfrm>
            <a:off x="7159752" y="89320"/>
            <a:ext cx="4480560" cy="123111"/>
          </a:xfrm>
        </p:spPr>
        <p:txBody>
          <a:bodyPr vert="horz" wrap="square" lIns="0" tIns="0" rIns="0" bIns="0" rtlCol="0" anchor="ctr" anchorCtr="0">
            <a:spAutoFit/>
          </a:bodyPr>
          <a:lstStyle>
            <a:lvl1pPr algn="r">
              <a:defRPr lang="en-US" sz="800" dirty="0"/>
            </a:lvl1pPr>
          </a:lstStyle>
          <a:p>
            <a:pPr lvl="0" algn="r"/>
            <a:r>
              <a:rPr lang="en-US"/>
              <a:t>Chapter › Topic</a:t>
            </a:r>
          </a:p>
        </p:txBody>
      </p:sp>
      <p:sp>
        <p:nvSpPr>
          <p:cNvPr id="2" name="5. Source" hidden="1">
            <a:extLst>
              <a:ext uri="{FF2B5EF4-FFF2-40B4-BE49-F238E27FC236}">
                <a16:creationId xmlns:a16="http://schemas.microsoft.com/office/drawing/2014/main" id="{6720A4E8-B593-401D-B8A0-A0E4CC4281C0}"/>
              </a:ext>
            </a:extLst>
          </p:cNvPr>
          <p:cNvSpPr txBox="1"/>
          <p:nvPr userDrawn="1">
            <p:custDataLst>
              <p:tags r:id="rId5"/>
            </p:custDataLst>
          </p:nvPr>
        </p:nvSpPr>
        <p:spPr>
          <a:xfrm>
            <a:off x="554736" y="6501669"/>
            <a:ext cx="7277861" cy="123111"/>
          </a:xfrm>
          <a:prstGeom prst="rect">
            <a:avLst/>
          </a:prstGeom>
          <a:ln w="6350">
            <a:noFill/>
            <a:miter lim="800000"/>
          </a:ln>
        </p:spPr>
        <p:txBody>
          <a:bodyPr vert="horz" wrap="square" lIns="0" tIns="0" rIns="0" bIns="0" rtlCol="0">
            <a:spAutoFit/>
          </a:bodyPr>
          <a:lstStyle/>
          <a:p>
            <a:pPr algn="l">
              <a:spcBef>
                <a:spcPts val="300"/>
              </a:spcBef>
              <a:spcAft>
                <a:spcPts val="300"/>
              </a:spcAft>
              <a:buNone/>
            </a:pPr>
            <a:r>
              <a:rPr lang="en-US" sz="900"/>
              <a:t>Source: ...</a:t>
            </a:r>
          </a:p>
        </p:txBody>
      </p:sp>
    </p:spTree>
    <p:extLst>
      <p:ext uri="{BB962C8B-B14F-4D97-AF65-F5344CB8AC3E}">
        <p14:creationId xmlns:p14="http://schemas.microsoft.com/office/powerpoint/2010/main" val="890793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elfolie" type="title">
  <p:cSld name="Titelfolie">
    <p:spTree>
      <p:nvGrpSpPr>
        <p:cNvPr id="1" name="Shape 45"/>
        <p:cNvGrpSpPr/>
        <p:nvPr/>
      </p:nvGrpSpPr>
      <p:grpSpPr>
        <a:xfrm>
          <a:off x="0" y="0"/>
          <a:ext cx="0" cy="0"/>
          <a:chOff x="0" y="0"/>
          <a:chExt cx="0" cy="0"/>
        </a:xfrm>
      </p:grpSpPr>
      <p:sp>
        <p:nvSpPr>
          <p:cNvPr id="46" name="Google Shape;46;p3"/>
          <p:cNvSpPr/>
          <p:nvPr/>
        </p:nvSpPr>
        <p:spPr>
          <a:xfrm rot="10800000">
            <a:off x="8611" y="5240"/>
            <a:ext cx="12192000" cy="6900362"/>
          </a:xfrm>
          <a:prstGeom prst="rect">
            <a:avLst/>
          </a:prstGeom>
          <a:gradFill>
            <a:gsLst>
              <a:gs pos="0">
                <a:srgbClr val="CFC700"/>
              </a:gs>
              <a:gs pos="73000">
                <a:srgbClr val="8F8A06"/>
              </a:gs>
              <a:gs pos="100000">
                <a:srgbClr val="8F8A0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47;p3"/>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8" name="Google Shape;48;p3"/>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600"/>
              <a:buFont typeface="Play"/>
              <a:buNone/>
              <a:defRPr sz="4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0" name="Google Shape;50;p3"/>
          <p:cNvGrpSpPr/>
          <p:nvPr/>
        </p:nvGrpSpPr>
        <p:grpSpPr>
          <a:xfrm>
            <a:off x="6818243" y="526847"/>
            <a:ext cx="4874476" cy="3115844"/>
            <a:chOff x="6513074" y="825017"/>
            <a:chExt cx="5139889" cy="3285500"/>
          </a:xfrm>
        </p:grpSpPr>
        <p:grpSp>
          <p:nvGrpSpPr>
            <p:cNvPr id="51" name="Google Shape;51;p3"/>
            <p:cNvGrpSpPr/>
            <p:nvPr/>
          </p:nvGrpSpPr>
          <p:grpSpPr>
            <a:xfrm>
              <a:off x="8367461" y="825017"/>
              <a:ext cx="3285502" cy="3285500"/>
              <a:chOff x="492253" y="543708"/>
              <a:chExt cx="4280054" cy="4280052"/>
            </a:xfrm>
          </p:grpSpPr>
          <p:sp>
            <p:nvSpPr>
              <p:cNvPr id="52" name="Google Shape;52;p3"/>
              <p:cNvSpPr/>
              <p:nvPr/>
            </p:nvSpPr>
            <p:spPr>
              <a:xfrm>
                <a:off x="492253" y="543708"/>
                <a:ext cx="4280054" cy="4280052"/>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3" name="Google Shape;53;p3"/>
              <p:cNvPicPr preferRelativeResize="0"/>
              <p:nvPr/>
            </p:nvPicPr>
            <p:blipFill rotWithShape="1">
              <a:blip r:embed="rId2">
                <a:alphaModFix/>
              </a:blip>
              <a:srcRect b="11224"/>
              <a:stretch/>
            </p:blipFill>
            <p:spPr>
              <a:xfrm>
                <a:off x="1578379" y="1619608"/>
                <a:ext cx="2107801" cy="2197481"/>
              </a:xfrm>
              <a:prstGeom prst="rect">
                <a:avLst/>
              </a:prstGeom>
              <a:noFill/>
              <a:ln>
                <a:noFill/>
              </a:ln>
            </p:spPr>
          </p:pic>
        </p:grpSp>
        <p:cxnSp>
          <p:nvCxnSpPr>
            <p:cNvPr id="54" name="Google Shape;54;p3"/>
            <p:cNvCxnSpPr/>
            <p:nvPr/>
          </p:nvCxnSpPr>
          <p:spPr>
            <a:xfrm>
              <a:off x="7583499" y="2324284"/>
              <a:ext cx="1642751"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pic>
          <p:nvPicPr>
            <p:cNvPr id="55" name="Google Shape;55;p3"/>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pic>
        <p:nvPicPr>
          <p:cNvPr id="56" name="Google Shape;56;p3" descr="Ein Bild, das Logo, Symbol, Schrift, Grafiken enthält.&#10;&#10;Automatisch generierte Beschreibung"/>
          <p:cNvPicPr preferRelativeResize="0"/>
          <p:nvPr/>
        </p:nvPicPr>
        <p:blipFill rotWithShape="1">
          <a:blip r:embed="rId4">
            <a:alphaModFix/>
          </a:blip>
          <a:srcRect/>
          <a:stretch/>
        </p:blipFill>
        <p:spPr>
          <a:xfrm>
            <a:off x="7609148" y="5767153"/>
            <a:ext cx="1432005" cy="902497"/>
          </a:xfrm>
          <a:prstGeom prst="rect">
            <a:avLst/>
          </a:prstGeom>
          <a:noFill/>
          <a:ln>
            <a:noFill/>
          </a:ln>
        </p:spPr>
      </p:pic>
      <p:sp>
        <p:nvSpPr>
          <p:cNvPr id="57" name="Google Shape;57;p3"/>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384147"/>
              </a:buClr>
              <a:buSzPts val="1800"/>
              <a:buFont typeface="Arial"/>
              <a:buNone/>
            </a:pPr>
            <a:r>
              <a:rPr lang="de-DE" sz="1800" b="0" i="0" u="none" strike="noStrike" cap="none">
                <a:solidFill>
                  <a:srgbClr val="384147"/>
                </a:solidFill>
                <a:latin typeface="Arial"/>
                <a:ea typeface="Arial"/>
                <a:cs typeface="Arial"/>
                <a:sym typeface="Arial"/>
              </a:rPr>
              <a:t>bilateral-ai.net</a:t>
            </a:r>
            <a:endParaRPr/>
          </a:p>
        </p:txBody>
      </p:sp>
      <p:grpSp>
        <p:nvGrpSpPr>
          <p:cNvPr id="58" name="Google Shape;58;p3"/>
          <p:cNvGrpSpPr/>
          <p:nvPr/>
        </p:nvGrpSpPr>
        <p:grpSpPr>
          <a:xfrm rot="10800000">
            <a:off x="10780707" y="6127064"/>
            <a:ext cx="557594" cy="162884"/>
            <a:chOff x="7921933" y="6295685"/>
            <a:chExt cx="557594" cy="162884"/>
          </a:xfrm>
        </p:grpSpPr>
        <p:cxnSp>
          <p:nvCxnSpPr>
            <p:cNvPr id="59" name="Google Shape;59;p3"/>
            <p:cNvCxnSpPr/>
            <p:nvPr/>
          </p:nvCxnSpPr>
          <p:spPr>
            <a:xfrm>
              <a:off x="7921933" y="6377127"/>
              <a:ext cx="481837"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60" name="Google Shape;60;p3"/>
            <p:cNvSpPr/>
            <p:nvPr/>
          </p:nvSpPr>
          <p:spPr>
            <a:xfrm>
              <a:off x="8316642" y="6295685"/>
              <a:ext cx="162885" cy="162884"/>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61" name="Google Shape;61;p3"/>
          <p:cNvPicPr preferRelativeResize="0"/>
          <p:nvPr/>
        </p:nvPicPr>
        <p:blipFill rotWithShape="1">
          <a:blip r:embed="rId5">
            <a:alphaModFix amt="60000"/>
          </a:blip>
          <a:srcRect/>
          <a:stretch/>
        </p:blipFill>
        <p:spPr>
          <a:xfrm>
            <a:off x="426864" y="6051646"/>
            <a:ext cx="6125164" cy="300253"/>
          </a:xfrm>
          <a:prstGeom prst="rect">
            <a:avLst/>
          </a:prstGeom>
          <a:noFill/>
          <a:ln>
            <a:noFill/>
          </a:ln>
        </p:spPr>
      </p:pic>
      <p:sp>
        <p:nvSpPr>
          <p:cNvPr id="62" name="Google Shape;62;p3"/>
          <p:cNvSpPr txBox="1"/>
          <p:nvPr/>
        </p:nvSpPr>
        <p:spPr>
          <a:xfrm>
            <a:off x="5460507" y="5975813"/>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pic>
        <p:nvPicPr>
          <p:cNvPr id="63" name="Google Shape;63;p3"/>
          <p:cNvPicPr preferRelativeResize="0"/>
          <p:nvPr/>
        </p:nvPicPr>
        <p:blipFill rotWithShape="1">
          <a:blip r:embed="rId6">
            <a:alphaModFix/>
          </a:blip>
          <a:srcRect l="-10423"/>
          <a:stretch/>
        </p:blipFill>
        <p:spPr>
          <a:xfrm>
            <a:off x="11056496" y="5872808"/>
            <a:ext cx="708640" cy="756001"/>
          </a:xfrm>
          <a:prstGeom prst="rect">
            <a:avLst/>
          </a:prstGeom>
          <a:noFill/>
          <a:ln>
            <a:noFill/>
          </a:ln>
        </p:spPr>
      </p:pic>
    </p:spTree>
    <p:extLst>
      <p:ext uri="{BB962C8B-B14F-4D97-AF65-F5344CB8AC3E}">
        <p14:creationId xmlns:p14="http://schemas.microsoft.com/office/powerpoint/2010/main" val="3421668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_Titelfolie">
  <p:cSld name="5_Titelfolie">
    <p:spTree>
      <p:nvGrpSpPr>
        <p:cNvPr id="1" name="Shape 84"/>
        <p:cNvGrpSpPr/>
        <p:nvPr/>
      </p:nvGrpSpPr>
      <p:grpSpPr>
        <a:xfrm>
          <a:off x="0" y="0"/>
          <a:ext cx="0" cy="0"/>
          <a:chOff x="0" y="0"/>
          <a:chExt cx="0" cy="0"/>
        </a:xfrm>
      </p:grpSpPr>
      <p:sp>
        <p:nvSpPr>
          <p:cNvPr id="85" name="Google Shape;85;p5"/>
          <p:cNvSpPr/>
          <p:nvPr/>
        </p:nvSpPr>
        <p:spPr>
          <a:xfrm rot="10800000">
            <a:off x="0" y="0"/>
            <a:ext cx="12192000" cy="69003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6" name="Google Shape;86;p5"/>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gradFill>
            <a:gsLst>
              <a:gs pos="0">
                <a:schemeClr val="lt2"/>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7" name="Google Shape;87;p5"/>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600"/>
              <a:buFont typeface="Play"/>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89" name="Google Shape;89;p5"/>
          <p:cNvGrpSpPr/>
          <p:nvPr/>
        </p:nvGrpSpPr>
        <p:grpSpPr>
          <a:xfrm>
            <a:off x="6818243" y="526847"/>
            <a:ext cx="4874476" cy="3115844"/>
            <a:chOff x="6513074" y="825017"/>
            <a:chExt cx="5139889" cy="3285500"/>
          </a:xfrm>
        </p:grpSpPr>
        <p:cxnSp>
          <p:nvCxnSpPr>
            <p:cNvPr id="90" name="Google Shape;90;p5"/>
            <p:cNvCxnSpPr/>
            <p:nvPr/>
          </p:nvCxnSpPr>
          <p:spPr>
            <a:xfrm>
              <a:off x="7583499" y="2324284"/>
              <a:ext cx="1642751" cy="0"/>
            </a:xfrm>
            <a:prstGeom prst="straightConnector1">
              <a:avLst/>
            </a:prstGeom>
            <a:noFill/>
            <a:ln w="19050"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grpSp>
          <p:nvGrpSpPr>
            <p:cNvPr id="91" name="Google Shape;91;p5"/>
            <p:cNvGrpSpPr/>
            <p:nvPr/>
          </p:nvGrpSpPr>
          <p:grpSpPr>
            <a:xfrm>
              <a:off x="8367461" y="825017"/>
              <a:ext cx="3285502" cy="3285500"/>
              <a:chOff x="492253" y="543708"/>
              <a:chExt cx="4280054" cy="4280052"/>
            </a:xfrm>
          </p:grpSpPr>
          <p:sp>
            <p:nvSpPr>
              <p:cNvPr id="92" name="Google Shape;92;p5"/>
              <p:cNvSpPr/>
              <p:nvPr/>
            </p:nvSpPr>
            <p:spPr>
              <a:xfrm>
                <a:off x="492253" y="543708"/>
                <a:ext cx="4280054" cy="42800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3" name="Google Shape;93;p5"/>
              <p:cNvPicPr preferRelativeResize="0"/>
              <p:nvPr/>
            </p:nvPicPr>
            <p:blipFill rotWithShape="1">
              <a:blip r:embed="rId2">
                <a:alphaModFix/>
              </a:blip>
              <a:srcRect t="-166"/>
              <a:stretch/>
            </p:blipFill>
            <p:spPr>
              <a:xfrm>
                <a:off x="1578379" y="1619608"/>
                <a:ext cx="2107801" cy="2199723"/>
              </a:xfrm>
              <a:prstGeom prst="rect">
                <a:avLst/>
              </a:prstGeom>
              <a:noFill/>
              <a:ln>
                <a:noFill/>
              </a:ln>
            </p:spPr>
          </p:pic>
        </p:grpSp>
        <p:pic>
          <p:nvPicPr>
            <p:cNvPr id="94" name="Google Shape;94;p5"/>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sp>
        <p:nvSpPr>
          <p:cNvPr id="95" name="Google Shape;95;p5"/>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1"/>
              </a:buClr>
              <a:buSzPts val="1800"/>
              <a:buFont typeface="Arial"/>
              <a:buNone/>
            </a:pPr>
            <a:r>
              <a:rPr lang="de-DE" sz="1800" b="0" i="0" u="none" strike="noStrike" cap="none">
                <a:solidFill>
                  <a:schemeClr val="lt1"/>
                </a:solidFill>
                <a:latin typeface="Arial"/>
                <a:ea typeface="Arial"/>
                <a:cs typeface="Arial"/>
                <a:sym typeface="Arial"/>
              </a:rPr>
              <a:t>bilateral-ai.net</a:t>
            </a:r>
            <a:endParaRPr/>
          </a:p>
        </p:txBody>
      </p:sp>
      <p:pic>
        <p:nvPicPr>
          <p:cNvPr id="96" name="Google Shape;96;p5"/>
          <p:cNvPicPr preferRelativeResize="0"/>
          <p:nvPr/>
        </p:nvPicPr>
        <p:blipFill rotWithShape="1">
          <a:blip r:embed="rId4">
            <a:alphaModFix/>
          </a:blip>
          <a:srcRect r="-2217"/>
          <a:stretch/>
        </p:blipFill>
        <p:spPr>
          <a:xfrm>
            <a:off x="7643724" y="5767590"/>
            <a:ext cx="1425472" cy="898379"/>
          </a:xfrm>
          <a:prstGeom prst="rect">
            <a:avLst/>
          </a:prstGeom>
          <a:noFill/>
          <a:ln>
            <a:noFill/>
          </a:ln>
        </p:spPr>
      </p:pic>
      <p:grpSp>
        <p:nvGrpSpPr>
          <p:cNvPr id="97" name="Google Shape;97;p5"/>
          <p:cNvGrpSpPr/>
          <p:nvPr/>
        </p:nvGrpSpPr>
        <p:grpSpPr>
          <a:xfrm rot="10800000">
            <a:off x="10780707" y="5817971"/>
            <a:ext cx="976481" cy="756000"/>
            <a:chOff x="7503046" y="6011662"/>
            <a:chExt cx="976481" cy="756000"/>
          </a:xfrm>
        </p:grpSpPr>
        <p:cxnSp>
          <p:nvCxnSpPr>
            <p:cNvPr id="98" name="Google Shape;98;p5"/>
            <p:cNvCxnSpPr/>
            <p:nvPr/>
          </p:nvCxnSpPr>
          <p:spPr>
            <a:xfrm>
              <a:off x="7921933" y="6377127"/>
              <a:ext cx="481837" cy="0"/>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99" name="Google Shape;99;p5"/>
            <p:cNvSpPr/>
            <p:nvPr/>
          </p:nvSpPr>
          <p:spPr>
            <a:xfrm>
              <a:off x="8316642" y="6295685"/>
              <a:ext cx="162885" cy="162884"/>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0" name="Google Shape;100;p5"/>
            <p:cNvPicPr preferRelativeResize="0"/>
            <p:nvPr/>
          </p:nvPicPr>
          <p:blipFill rotWithShape="1">
            <a:blip r:embed="rId5">
              <a:alphaModFix/>
            </a:blip>
            <a:srcRect l="-8632"/>
            <a:stretch/>
          </p:blipFill>
          <p:spPr>
            <a:xfrm>
              <a:off x="7503046" y="6011662"/>
              <a:ext cx="648411" cy="756000"/>
            </a:xfrm>
            <a:prstGeom prst="rect">
              <a:avLst/>
            </a:prstGeom>
            <a:noFill/>
            <a:ln>
              <a:noFill/>
            </a:ln>
          </p:spPr>
        </p:pic>
      </p:grpSp>
      <p:grpSp>
        <p:nvGrpSpPr>
          <p:cNvPr id="101" name="Google Shape;101;p5"/>
          <p:cNvGrpSpPr/>
          <p:nvPr/>
        </p:nvGrpSpPr>
        <p:grpSpPr>
          <a:xfrm>
            <a:off x="310678" y="5961621"/>
            <a:ext cx="6376799" cy="578415"/>
            <a:chOff x="336078" y="6082239"/>
            <a:chExt cx="6220335" cy="564223"/>
          </a:xfrm>
        </p:grpSpPr>
        <p:pic>
          <p:nvPicPr>
            <p:cNvPr id="102" name="Google Shape;102;p5"/>
            <p:cNvPicPr preferRelativeResize="0"/>
            <p:nvPr/>
          </p:nvPicPr>
          <p:blipFill rotWithShape="1">
            <a:blip r:embed="rId6">
              <a:alphaModFix amt="50000"/>
            </a:blip>
            <a:srcRect/>
            <a:stretch/>
          </p:blipFill>
          <p:spPr>
            <a:xfrm>
              <a:off x="336078" y="6148354"/>
              <a:ext cx="6220335" cy="498108"/>
            </a:xfrm>
            <a:prstGeom prst="rect">
              <a:avLst/>
            </a:prstGeom>
            <a:noFill/>
            <a:ln>
              <a:noFill/>
            </a:ln>
          </p:spPr>
        </p:pic>
        <p:sp>
          <p:nvSpPr>
            <p:cNvPr id="103" name="Google Shape;103;p5"/>
            <p:cNvSpPr txBox="1"/>
            <p:nvPr/>
          </p:nvSpPr>
          <p:spPr>
            <a:xfrm>
              <a:off x="5394891"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947657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el und Inhalt">
  <p:cSld name="1_Titel und Inhalt">
    <p:spTree>
      <p:nvGrpSpPr>
        <p:cNvPr id="1" name="Shape 104"/>
        <p:cNvGrpSpPr/>
        <p:nvPr/>
      </p:nvGrpSpPr>
      <p:grpSpPr>
        <a:xfrm>
          <a:off x="0" y="0"/>
          <a:ext cx="0" cy="0"/>
          <a:chOff x="0" y="0"/>
          <a:chExt cx="0" cy="0"/>
        </a:xfrm>
      </p:grpSpPr>
      <p:sp>
        <p:nvSpPr>
          <p:cNvPr id="105" name="Google Shape;105;p6"/>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6"/>
          <p:cNvSpPr txBox="1">
            <a:spLocks noGrp="1"/>
          </p:cNvSpPr>
          <p:nvPr>
            <p:ph type="body" idx="1"/>
          </p:nvPr>
        </p:nvSpPr>
        <p:spPr>
          <a:xfrm>
            <a:off x="727076" y="1912688"/>
            <a:ext cx="11051060" cy="4264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a:lvl1pPr>
            <a:lvl2pPr marL="914400" lvl="1" indent="-381000" algn="l">
              <a:lnSpc>
                <a:spcPct val="90000"/>
              </a:lnSpc>
              <a:spcBef>
                <a:spcPts val="10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6"/>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9" name="Google Shape;109;p6"/>
          <p:cNvGrpSpPr/>
          <p:nvPr/>
        </p:nvGrpSpPr>
        <p:grpSpPr>
          <a:xfrm rot="10800000">
            <a:off x="229332" y="222662"/>
            <a:ext cx="468140" cy="911285"/>
            <a:chOff x="487095" y="681975"/>
            <a:chExt cx="468140" cy="911285"/>
          </a:xfrm>
        </p:grpSpPr>
        <p:sp>
          <p:nvSpPr>
            <p:cNvPr id="110" name="Google Shape;110;p6"/>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11" name="Google Shape;111;p6"/>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12" name="Google Shape;112;p6"/>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13" name="Google Shape;113;p6"/>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14" name="Google Shape;114;p6"/>
          <p:cNvGrpSpPr/>
          <p:nvPr/>
        </p:nvGrpSpPr>
        <p:grpSpPr>
          <a:xfrm rot="5400000">
            <a:off x="1131859" y="6377188"/>
            <a:ext cx="175689" cy="325599"/>
            <a:chOff x="487095" y="725670"/>
            <a:chExt cx="468140" cy="867590"/>
          </a:xfrm>
        </p:grpSpPr>
        <p:cxnSp>
          <p:nvCxnSpPr>
            <p:cNvPr id="115" name="Google Shape;115;p6"/>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16" name="Google Shape;116;p6"/>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17" name="Google Shape;117;p6"/>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18" name="Google Shape;118;p6"/>
          <p:cNvSpPr txBox="1">
            <a:spLocks noGrp="1"/>
          </p:cNvSpPr>
          <p:nvPr>
            <p:ph type="body" idx="2"/>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18748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_Titel und Inhalt">
  <p:cSld name="5_Titel und Inhalt">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7"/>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7"/>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23" name="Google Shape;123;p7"/>
          <p:cNvGrpSpPr/>
          <p:nvPr/>
        </p:nvGrpSpPr>
        <p:grpSpPr>
          <a:xfrm rot="10800000">
            <a:off x="229332" y="222662"/>
            <a:ext cx="468140" cy="911285"/>
            <a:chOff x="487095" y="681975"/>
            <a:chExt cx="468140" cy="911285"/>
          </a:xfrm>
        </p:grpSpPr>
        <p:sp>
          <p:nvSpPr>
            <p:cNvPr id="124" name="Google Shape;124;p7"/>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25" name="Google Shape;125;p7"/>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26" name="Google Shape;126;p7"/>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27" name="Google Shape;127;p7"/>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28" name="Google Shape;128;p7"/>
          <p:cNvGrpSpPr/>
          <p:nvPr/>
        </p:nvGrpSpPr>
        <p:grpSpPr>
          <a:xfrm rot="5400000">
            <a:off x="1131859" y="6377188"/>
            <a:ext cx="175689" cy="325599"/>
            <a:chOff x="487095" y="725670"/>
            <a:chExt cx="468140" cy="867590"/>
          </a:xfrm>
        </p:grpSpPr>
        <p:cxnSp>
          <p:nvCxnSpPr>
            <p:cNvPr id="129" name="Google Shape;129;p7"/>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30" name="Google Shape;130;p7"/>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31" name="Google Shape;131;p7"/>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32" name="Google Shape;132;p7"/>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7"/>
          <p:cNvSpPr txBox="1">
            <a:spLocks noGrp="1"/>
          </p:cNvSpPr>
          <p:nvPr>
            <p:ph type="body" idx="2"/>
          </p:nvPr>
        </p:nvSpPr>
        <p:spPr>
          <a:xfrm>
            <a:off x="727075" y="1912688"/>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7"/>
          <p:cNvSpPr txBox="1">
            <a:spLocks noGrp="1"/>
          </p:cNvSpPr>
          <p:nvPr>
            <p:ph type="body" idx="3"/>
          </p:nvPr>
        </p:nvSpPr>
        <p:spPr>
          <a:xfrm>
            <a:off x="6391894" y="1912688"/>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67356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ld mit Überschrift">
  <p:cSld name="Bild mit Überschrift">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839788" y="828338"/>
            <a:ext cx="3932237" cy="140925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
          <p:cNvSpPr>
            <a:spLocks noGrp="1"/>
          </p:cNvSpPr>
          <p:nvPr>
            <p:ph type="pic" idx="2"/>
          </p:nvPr>
        </p:nvSpPr>
        <p:spPr>
          <a:xfrm>
            <a:off x="5183188" y="828339"/>
            <a:ext cx="6594948" cy="5032712"/>
          </a:xfrm>
          <a:prstGeom prst="rect">
            <a:avLst/>
          </a:prstGeom>
          <a:noFill/>
          <a:ln>
            <a:noFill/>
          </a:ln>
        </p:spPr>
      </p:sp>
      <p:sp>
        <p:nvSpPr>
          <p:cNvPr id="138" name="Google Shape;138;p8"/>
          <p:cNvSpPr txBox="1">
            <a:spLocks noGrp="1"/>
          </p:cNvSpPr>
          <p:nvPr>
            <p:ph type="body" idx="1"/>
          </p:nvPr>
        </p:nvSpPr>
        <p:spPr>
          <a:xfrm>
            <a:off x="839788" y="2237591"/>
            <a:ext cx="3932237" cy="36313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9" name="Google Shape;139;p8"/>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8"/>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42" name="Google Shape;142;p8"/>
          <p:cNvSpPr txBox="1">
            <a:spLocks noGrp="1"/>
          </p:cNvSpPr>
          <p:nvPr>
            <p:ph type="body" idx="3"/>
          </p:nvPr>
        </p:nvSpPr>
        <p:spPr>
          <a:xfrm>
            <a:off x="5183188" y="5971093"/>
            <a:ext cx="6594475" cy="2032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dk2"/>
              </a:buClr>
              <a:buSzPts val="1000"/>
              <a:buNone/>
              <a:defRPr sz="100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8"/>
          <p:cNvSpPr txBox="1">
            <a:spLocks noGrp="1"/>
          </p:cNvSpPr>
          <p:nvPr>
            <p:ph type="body" idx="4"/>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20489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Titel und Inhalt">
  <p:cSld name="3_Titel und Inhalt">
    <p:spTree>
      <p:nvGrpSpPr>
        <p:cNvPr id="1" name="Shape 144"/>
        <p:cNvGrpSpPr/>
        <p:nvPr/>
      </p:nvGrpSpPr>
      <p:grpSpPr>
        <a:xfrm>
          <a:off x="0" y="0"/>
          <a:ext cx="0" cy="0"/>
          <a:chOff x="0" y="0"/>
          <a:chExt cx="0" cy="0"/>
        </a:xfrm>
      </p:grpSpPr>
      <p:sp>
        <p:nvSpPr>
          <p:cNvPr id="145" name="Google Shape;145;p9"/>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9"/>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9"/>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8" name="Google Shape;148;p9"/>
          <p:cNvGrpSpPr/>
          <p:nvPr/>
        </p:nvGrpSpPr>
        <p:grpSpPr>
          <a:xfrm rot="10800000">
            <a:off x="229332" y="222662"/>
            <a:ext cx="468140" cy="911285"/>
            <a:chOff x="487095" y="681975"/>
            <a:chExt cx="468140" cy="911285"/>
          </a:xfrm>
        </p:grpSpPr>
        <p:sp>
          <p:nvSpPr>
            <p:cNvPr id="149" name="Google Shape;149;p9"/>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50" name="Google Shape;150;p9"/>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51" name="Google Shape;151;p9"/>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52" name="Google Shape;152;p9"/>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53" name="Google Shape;153;p9"/>
          <p:cNvGrpSpPr/>
          <p:nvPr/>
        </p:nvGrpSpPr>
        <p:grpSpPr>
          <a:xfrm rot="5400000">
            <a:off x="1131859" y="6377188"/>
            <a:ext cx="175689" cy="325599"/>
            <a:chOff x="487095" y="725670"/>
            <a:chExt cx="468140" cy="867590"/>
          </a:xfrm>
        </p:grpSpPr>
        <p:cxnSp>
          <p:nvCxnSpPr>
            <p:cNvPr id="154" name="Google Shape;154;p9"/>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55" name="Google Shape;155;p9"/>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56" name="Google Shape;156;p9"/>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57" name="Google Shape;157;p9"/>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46243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Abschnitts-&#10;überschrift">
  <p:cSld name="2_Abschnitts-&#10;überschrift">
    <p:spTree>
      <p:nvGrpSpPr>
        <p:cNvPr id="1" name="Shape 158"/>
        <p:cNvGrpSpPr/>
        <p:nvPr/>
      </p:nvGrpSpPr>
      <p:grpSpPr>
        <a:xfrm>
          <a:off x="0" y="0"/>
          <a:ext cx="0" cy="0"/>
          <a:chOff x="0" y="0"/>
          <a:chExt cx="0" cy="0"/>
        </a:xfrm>
      </p:grpSpPr>
      <p:sp>
        <p:nvSpPr>
          <p:cNvPr id="159" name="Google Shape;159;p10"/>
          <p:cNvSpPr/>
          <p:nvPr/>
        </p:nvSpPr>
        <p:spPr>
          <a:xfrm>
            <a:off x="1" y="-391"/>
            <a:ext cx="7917365" cy="690036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0" name="Google Shape;160;p10"/>
          <p:cNvSpPr/>
          <p:nvPr/>
        </p:nvSpPr>
        <p:spPr>
          <a:xfrm rot="10800000">
            <a:off x="3151533" y="-390"/>
            <a:ext cx="9040463"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1" name="Google Shape;161;p10"/>
          <p:cNvSpPr txBox="1">
            <a:spLocks noGrp="1"/>
          </p:cNvSpPr>
          <p:nvPr>
            <p:ph type="title"/>
          </p:nvPr>
        </p:nvSpPr>
        <p:spPr>
          <a:xfrm>
            <a:off x="6040245" y="1717289"/>
            <a:ext cx="5682137" cy="19291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Pla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10"/>
          <p:cNvSpPr txBox="1">
            <a:spLocks noGrp="1"/>
          </p:cNvSpPr>
          <p:nvPr>
            <p:ph type="body" idx="1"/>
          </p:nvPr>
        </p:nvSpPr>
        <p:spPr>
          <a:xfrm>
            <a:off x="6040245" y="3792341"/>
            <a:ext cx="5424149" cy="17397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228600" algn="l">
              <a:lnSpc>
                <a:spcPct val="90000"/>
              </a:lnSpc>
              <a:spcBef>
                <a:spcPts val="10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grpSp>
        <p:nvGrpSpPr>
          <p:cNvPr id="163" name="Google Shape;163;p10"/>
          <p:cNvGrpSpPr/>
          <p:nvPr/>
        </p:nvGrpSpPr>
        <p:grpSpPr>
          <a:xfrm rot="5400000">
            <a:off x="2501325" y="1280542"/>
            <a:ext cx="2644085" cy="4029293"/>
            <a:chOff x="487095" y="879866"/>
            <a:chExt cx="468140" cy="713394"/>
          </a:xfrm>
        </p:grpSpPr>
        <p:cxnSp>
          <p:nvCxnSpPr>
            <p:cNvPr id="164" name="Google Shape;164;p10"/>
            <p:cNvCxnSpPr/>
            <p:nvPr/>
          </p:nvCxnSpPr>
          <p:spPr>
            <a:xfrm rot="-5400001">
              <a:off x="567639" y="1046014"/>
              <a:ext cx="307051" cy="0"/>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165" name="Google Shape;165;p10"/>
            <p:cNvSpPr/>
            <p:nvPr/>
          </p:nvSpPr>
          <p:spPr>
            <a:xfrm rot="-5400001">
              <a:off x="666870" y="879866"/>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166" name="Google Shape;166;p10"/>
            <p:cNvSpPr/>
            <p:nvPr/>
          </p:nvSpPr>
          <p:spPr>
            <a:xfrm rot="-5400001">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167" name="Google Shape;167;p10"/>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10"/>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0"/>
          <p:cNvSpPr txBox="1">
            <a:spLocks noGrp="1"/>
          </p:cNvSpPr>
          <p:nvPr>
            <p:ph type="body" idx="2"/>
          </p:nvPr>
        </p:nvSpPr>
        <p:spPr>
          <a:xfrm>
            <a:off x="2097088" y="2508250"/>
            <a:ext cx="2073275" cy="15509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4000"/>
              <a:buNone/>
              <a:defRPr sz="40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0" name="Google Shape;170;p10"/>
          <p:cNvPicPr preferRelativeResize="0"/>
          <p:nvPr/>
        </p:nvPicPr>
        <p:blipFill rotWithShape="1">
          <a:blip r:embed="rId2">
            <a:alphaModFix/>
          </a:blip>
          <a:srcRect/>
          <a:stretch/>
        </p:blipFill>
        <p:spPr>
          <a:xfrm>
            <a:off x="10685636" y="232005"/>
            <a:ext cx="1102258" cy="449032"/>
          </a:xfrm>
          <a:prstGeom prst="rect">
            <a:avLst/>
          </a:prstGeom>
          <a:noFill/>
          <a:ln>
            <a:noFill/>
          </a:ln>
        </p:spPr>
      </p:pic>
      <p:grpSp>
        <p:nvGrpSpPr>
          <p:cNvPr id="171" name="Google Shape;171;p10"/>
          <p:cNvGrpSpPr/>
          <p:nvPr/>
        </p:nvGrpSpPr>
        <p:grpSpPr>
          <a:xfrm rot="10800000">
            <a:off x="229332" y="222662"/>
            <a:ext cx="468140" cy="911285"/>
            <a:chOff x="487095" y="681975"/>
            <a:chExt cx="468140" cy="911285"/>
          </a:xfrm>
        </p:grpSpPr>
        <p:sp>
          <p:nvSpPr>
            <p:cNvPr id="172" name="Google Shape;172;p10"/>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73" name="Google Shape;173;p10"/>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74" name="Google Shape;174;p10"/>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75" name="Google Shape;175;p10"/>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176" name="Google Shape;176;p10"/>
          <p:cNvGrpSpPr/>
          <p:nvPr/>
        </p:nvGrpSpPr>
        <p:grpSpPr>
          <a:xfrm>
            <a:off x="6162649" y="6315978"/>
            <a:ext cx="5852279" cy="530838"/>
            <a:chOff x="336078" y="6082239"/>
            <a:chExt cx="6220335" cy="564223"/>
          </a:xfrm>
        </p:grpSpPr>
        <p:pic>
          <p:nvPicPr>
            <p:cNvPr id="177" name="Google Shape;177;p10"/>
            <p:cNvPicPr preferRelativeResize="0"/>
            <p:nvPr/>
          </p:nvPicPr>
          <p:blipFill rotWithShape="1">
            <a:blip r:embed="rId3">
              <a:alphaModFix amt="50000"/>
            </a:blip>
            <a:srcRect/>
            <a:stretch/>
          </p:blipFill>
          <p:spPr>
            <a:xfrm>
              <a:off x="336078" y="6148354"/>
              <a:ext cx="6220335" cy="498108"/>
            </a:xfrm>
            <a:prstGeom prst="rect">
              <a:avLst/>
            </a:prstGeom>
            <a:noFill/>
            <a:ln>
              <a:noFill/>
            </a:ln>
          </p:spPr>
        </p:pic>
        <p:sp>
          <p:nvSpPr>
            <p:cNvPr id="178" name="Google Shape;178;p10"/>
            <p:cNvSpPr txBox="1"/>
            <p:nvPr/>
          </p:nvSpPr>
          <p:spPr>
            <a:xfrm>
              <a:off x="5370956"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grpSp>
        <p:nvGrpSpPr>
          <p:cNvPr id="179" name="Google Shape;179;p10"/>
          <p:cNvGrpSpPr/>
          <p:nvPr/>
        </p:nvGrpSpPr>
        <p:grpSpPr>
          <a:xfrm rot="5400000">
            <a:off x="1131859" y="6377188"/>
            <a:ext cx="175689" cy="325599"/>
            <a:chOff x="487095" y="725670"/>
            <a:chExt cx="468140" cy="867590"/>
          </a:xfrm>
        </p:grpSpPr>
        <p:cxnSp>
          <p:nvCxnSpPr>
            <p:cNvPr id="180" name="Google Shape;180;p10"/>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81" name="Google Shape;181;p10"/>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82" name="Google Shape;182;p10"/>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280726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Abschnitts-&#10;überschrift">
  <p:cSld name="3_Abschnitts-&#10;überschrift">
    <p:spTree>
      <p:nvGrpSpPr>
        <p:cNvPr id="1" name="Shape 183"/>
        <p:cNvGrpSpPr/>
        <p:nvPr/>
      </p:nvGrpSpPr>
      <p:grpSpPr>
        <a:xfrm>
          <a:off x="0" y="0"/>
          <a:ext cx="0" cy="0"/>
          <a:chOff x="0" y="0"/>
          <a:chExt cx="0" cy="0"/>
        </a:xfrm>
      </p:grpSpPr>
      <p:grpSp>
        <p:nvGrpSpPr>
          <p:cNvPr id="184" name="Google Shape;184;p11"/>
          <p:cNvGrpSpPr/>
          <p:nvPr/>
        </p:nvGrpSpPr>
        <p:grpSpPr>
          <a:xfrm rot="-5400001">
            <a:off x="2804190" y="-117225"/>
            <a:ext cx="5122814" cy="6624105"/>
            <a:chOff x="447267" y="924755"/>
            <a:chExt cx="547796" cy="708333"/>
          </a:xfrm>
        </p:grpSpPr>
        <p:cxnSp>
          <p:nvCxnSpPr>
            <p:cNvPr id="185" name="Google Shape;185;p11"/>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186" name="Google Shape;186;p11"/>
            <p:cNvSpPr/>
            <p:nvPr/>
          </p:nvSpPr>
          <p:spPr>
            <a:xfrm rot="-5400001">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187" name="Google Shape;187;p11"/>
            <p:cNvSpPr/>
            <p:nvPr/>
          </p:nvSpPr>
          <p:spPr>
            <a:xfrm rot="-5400001">
              <a:off x="447267" y="1085292"/>
              <a:ext cx="547796" cy="547796"/>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188" name="Google Shape;188;p11"/>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1"/>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1"/>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1" name="Google Shape;191;p11"/>
          <p:cNvPicPr preferRelativeResize="0"/>
          <p:nvPr/>
        </p:nvPicPr>
        <p:blipFill rotWithShape="1">
          <a:blip r:embed="rId2">
            <a:alphaModFix/>
          </a:blip>
          <a:srcRect/>
          <a:stretch/>
        </p:blipFill>
        <p:spPr>
          <a:xfrm>
            <a:off x="10685636" y="232005"/>
            <a:ext cx="1102258" cy="449032"/>
          </a:xfrm>
          <a:prstGeom prst="rect">
            <a:avLst/>
          </a:prstGeom>
          <a:noFill/>
          <a:ln>
            <a:noFill/>
          </a:ln>
        </p:spPr>
      </p:pic>
      <p:grpSp>
        <p:nvGrpSpPr>
          <p:cNvPr id="192" name="Google Shape;192;p11"/>
          <p:cNvGrpSpPr/>
          <p:nvPr/>
        </p:nvGrpSpPr>
        <p:grpSpPr>
          <a:xfrm rot="10800000">
            <a:off x="229332" y="222662"/>
            <a:ext cx="468140" cy="911285"/>
            <a:chOff x="487095" y="681975"/>
            <a:chExt cx="468140" cy="911285"/>
          </a:xfrm>
        </p:grpSpPr>
        <p:sp>
          <p:nvSpPr>
            <p:cNvPr id="193" name="Google Shape;193;p11"/>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94" name="Google Shape;194;p11"/>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95" name="Google Shape;195;p11"/>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96" name="Google Shape;196;p1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197" name="Google Shape;197;p11"/>
          <p:cNvGrpSpPr/>
          <p:nvPr/>
        </p:nvGrpSpPr>
        <p:grpSpPr>
          <a:xfrm rot="5400000">
            <a:off x="1131859" y="6377188"/>
            <a:ext cx="175689" cy="325599"/>
            <a:chOff x="487095" y="725670"/>
            <a:chExt cx="468140" cy="867590"/>
          </a:xfrm>
        </p:grpSpPr>
        <p:cxnSp>
          <p:nvCxnSpPr>
            <p:cNvPr id="198" name="Google Shape;198;p11"/>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99" name="Google Shape;199;p11"/>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00" name="Google Shape;200;p11"/>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01" name="Google Shape;201;p11"/>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85444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5034-FE1E-464C-9891-0034426AC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87BA4-897D-E648-B0E8-2AC6DB5F4C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2FEB2C-06E1-9B40-9340-7291DC1294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B24618-A6CF-A840-955E-81A1A3DB3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7510D4-8A48-D74B-A5DD-7CEC357D7B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A1CB26-A0BB-FC4E-B8F3-D6C0843E19D1}"/>
              </a:ext>
            </a:extLst>
          </p:cNvPr>
          <p:cNvSpPr>
            <a:spLocks noGrp="1"/>
          </p:cNvSpPr>
          <p:nvPr>
            <p:ph type="dt" sz="half" idx="10"/>
          </p:nvPr>
        </p:nvSpPr>
        <p:spPr/>
        <p:txBody>
          <a:bodyPr/>
          <a:lstStyle/>
          <a:p>
            <a:fld id="{0A705619-85A9-264E-BE42-FAFF8C7FB9B7}" type="datetimeFigureOut">
              <a:rPr lang="en-US" smtClean="0"/>
              <a:t>1/13/26</a:t>
            </a:fld>
            <a:endParaRPr lang="en-US"/>
          </a:p>
        </p:txBody>
      </p:sp>
      <p:sp>
        <p:nvSpPr>
          <p:cNvPr id="8" name="Footer Placeholder 7">
            <a:extLst>
              <a:ext uri="{FF2B5EF4-FFF2-40B4-BE49-F238E27FC236}">
                <a16:creationId xmlns:a16="http://schemas.microsoft.com/office/drawing/2014/main" id="{3D59107E-08EA-8642-9327-BFCF64D6F8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5B656D-AB21-BA42-88C7-0BA01A2C7D74}"/>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4143858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8_Abschnitts-&#10;überschrift">
  <p:cSld name="8_Abschnitts-&#10;überschrift">
    <p:bg>
      <p:bgPr>
        <a:solidFill>
          <a:schemeClr val="lt1"/>
        </a:solidFill>
        <a:effectLst/>
      </p:bgPr>
    </p:bg>
    <p:spTree>
      <p:nvGrpSpPr>
        <p:cNvPr id="1" name="Shape 202"/>
        <p:cNvGrpSpPr/>
        <p:nvPr/>
      </p:nvGrpSpPr>
      <p:grpSpPr>
        <a:xfrm>
          <a:off x="0" y="0"/>
          <a:ext cx="0" cy="0"/>
          <a:chOff x="0" y="0"/>
          <a:chExt cx="0" cy="0"/>
        </a:xfrm>
      </p:grpSpPr>
      <p:sp>
        <p:nvSpPr>
          <p:cNvPr id="203" name="Google Shape;203;p12"/>
          <p:cNvSpPr/>
          <p:nvPr/>
        </p:nvSpPr>
        <p:spPr>
          <a:xfrm>
            <a:off x="0" y="780"/>
            <a:ext cx="12192000" cy="68572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04" name="Google Shape;204;p12"/>
          <p:cNvGrpSpPr/>
          <p:nvPr/>
        </p:nvGrpSpPr>
        <p:grpSpPr>
          <a:xfrm rot="-5400001">
            <a:off x="2804187" y="-117228"/>
            <a:ext cx="5122823" cy="6624109"/>
            <a:chOff x="447266" y="924755"/>
            <a:chExt cx="547797" cy="708334"/>
          </a:xfrm>
        </p:grpSpPr>
        <p:cxnSp>
          <p:nvCxnSpPr>
            <p:cNvPr id="205" name="Google Shape;205;p12"/>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206" name="Google Shape;206;p12"/>
            <p:cNvSpPr/>
            <p:nvPr/>
          </p:nvSpPr>
          <p:spPr>
            <a:xfrm rot="-5400001">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207" name="Google Shape;207;p12"/>
            <p:cNvSpPr/>
            <p:nvPr/>
          </p:nvSpPr>
          <p:spPr>
            <a:xfrm rot="-5400001">
              <a:off x="447267" y="1085292"/>
              <a:ext cx="547796" cy="547797"/>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208" name="Google Shape;208;p12"/>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9" name="Google Shape;209;p12"/>
          <p:cNvGrpSpPr/>
          <p:nvPr/>
        </p:nvGrpSpPr>
        <p:grpSpPr>
          <a:xfrm rot="10800000">
            <a:off x="229332" y="222662"/>
            <a:ext cx="468140" cy="911285"/>
            <a:chOff x="487095" y="681975"/>
            <a:chExt cx="468140" cy="911285"/>
          </a:xfrm>
        </p:grpSpPr>
        <p:sp>
          <p:nvSpPr>
            <p:cNvPr id="210" name="Google Shape;210;p12"/>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11" name="Google Shape;211;p12"/>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12" name="Google Shape;212;p12"/>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13" name="Google Shape;213;p12"/>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14" name="Google Shape;214;p12"/>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5" name="Google Shape;215;p12"/>
          <p:cNvPicPr preferRelativeResize="0"/>
          <p:nvPr/>
        </p:nvPicPr>
        <p:blipFill rotWithShape="1">
          <a:blip r:embed="rId2">
            <a:alphaModFix/>
          </a:blip>
          <a:srcRect/>
          <a:stretch/>
        </p:blipFill>
        <p:spPr>
          <a:xfrm>
            <a:off x="10681511" y="232005"/>
            <a:ext cx="1106383" cy="507770"/>
          </a:xfrm>
          <a:prstGeom prst="rect">
            <a:avLst/>
          </a:prstGeom>
          <a:noFill/>
          <a:ln>
            <a:noFill/>
          </a:ln>
        </p:spPr>
      </p:pic>
      <p:sp>
        <p:nvSpPr>
          <p:cNvPr id="216" name="Google Shape;216;p12"/>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2"/>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18" name="Google Shape;218;p12"/>
          <p:cNvPicPr preferRelativeResize="0"/>
          <p:nvPr/>
        </p:nvPicPr>
        <p:blipFill rotWithShape="1">
          <a:blip r:embed="rId3">
            <a:alphaModFix amt="60000"/>
          </a:blip>
          <a:srcRect/>
          <a:stretch/>
        </p:blipFill>
        <p:spPr>
          <a:xfrm>
            <a:off x="6337299" y="6383305"/>
            <a:ext cx="5556250" cy="272365"/>
          </a:xfrm>
          <a:prstGeom prst="rect">
            <a:avLst/>
          </a:prstGeom>
          <a:noFill/>
          <a:ln>
            <a:noFill/>
          </a:ln>
        </p:spPr>
      </p:pic>
      <p:sp>
        <p:nvSpPr>
          <p:cNvPr id="219" name="Google Shape;219;p12"/>
          <p:cNvSpPr txBox="1"/>
          <p:nvPr/>
        </p:nvSpPr>
        <p:spPr>
          <a:xfrm>
            <a:off x="10899614" y="6315981"/>
            <a:ext cx="83619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nvGrpSpPr>
          <p:cNvPr id="220" name="Google Shape;220;p12"/>
          <p:cNvGrpSpPr/>
          <p:nvPr/>
        </p:nvGrpSpPr>
        <p:grpSpPr>
          <a:xfrm rot="5400000">
            <a:off x="1131859" y="6377188"/>
            <a:ext cx="175689" cy="325599"/>
            <a:chOff x="487095" y="725670"/>
            <a:chExt cx="468140" cy="867590"/>
          </a:xfrm>
        </p:grpSpPr>
        <p:cxnSp>
          <p:nvCxnSpPr>
            <p:cNvPr id="221" name="Google Shape;221;p12"/>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22" name="Google Shape;222;p12"/>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23" name="Google Shape;223;p12"/>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2086466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7_Titel und Inhalt">
  <p:cSld name="7_Titel und Inhalt">
    <p:spTree>
      <p:nvGrpSpPr>
        <p:cNvPr id="1" name="Shape 224"/>
        <p:cNvGrpSpPr/>
        <p:nvPr/>
      </p:nvGrpSpPr>
      <p:grpSpPr>
        <a:xfrm>
          <a:off x="0" y="0"/>
          <a:ext cx="0" cy="0"/>
          <a:chOff x="0" y="0"/>
          <a:chExt cx="0" cy="0"/>
        </a:xfrm>
      </p:grpSpPr>
      <p:sp>
        <p:nvSpPr>
          <p:cNvPr id="225" name="Google Shape;225;p13"/>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3"/>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7" name="Google Shape;227;p13"/>
          <p:cNvGrpSpPr/>
          <p:nvPr/>
        </p:nvGrpSpPr>
        <p:grpSpPr>
          <a:xfrm rot="10800000">
            <a:off x="229332" y="222662"/>
            <a:ext cx="468140" cy="911285"/>
            <a:chOff x="487095" y="681975"/>
            <a:chExt cx="468140" cy="911285"/>
          </a:xfrm>
        </p:grpSpPr>
        <p:sp>
          <p:nvSpPr>
            <p:cNvPr id="228" name="Google Shape;228;p13"/>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29" name="Google Shape;229;p13"/>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30" name="Google Shape;230;p13"/>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31" name="Google Shape;231;p13"/>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32" name="Google Shape;232;p13"/>
          <p:cNvGrpSpPr/>
          <p:nvPr/>
        </p:nvGrpSpPr>
        <p:grpSpPr>
          <a:xfrm rot="5400000">
            <a:off x="1131859" y="6377188"/>
            <a:ext cx="175689" cy="325599"/>
            <a:chOff x="487095" y="725670"/>
            <a:chExt cx="468140" cy="867590"/>
          </a:xfrm>
        </p:grpSpPr>
        <p:cxnSp>
          <p:nvCxnSpPr>
            <p:cNvPr id="233" name="Google Shape;233;p13"/>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234" name="Google Shape;234;p13"/>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35" name="Google Shape;235;p13"/>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845371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9_Abschnitts-&#10;überschrift">
  <p:cSld name="9_Abschnitts-&#10;überschrift">
    <p:bg>
      <p:bgPr>
        <a:solidFill>
          <a:schemeClr val="lt1"/>
        </a:solidFill>
        <a:effectLst/>
      </p:bgPr>
    </p:bg>
    <p:spTree>
      <p:nvGrpSpPr>
        <p:cNvPr id="1" name="Shape 236"/>
        <p:cNvGrpSpPr/>
        <p:nvPr/>
      </p:nvGrpSpPr>
      <p:grpSpPr>
        <a:xfrm>
          <a:off x="0" y="0"/>
          <a:ext cx="0" cy="0"/>
          <a:chOff x="0" y="0"/>
          <a:chExt cx="0" cy="0"/>
        </a:xfrm>
      </p:grpSpPr>
      <p:sp>
        <p:nvSpPr>
          <p:cNvPr id="237" name="Google Shape;237;p1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38" name="Google Shape;238;p14"/>
          <p:cNvGrpSpPr/>
          <p:nvPr/>
        </p:nvGrpSpPr>
        <p:grpSpPr>
          <a:xfrm rot="-5400001">
            <a:off x="2804187" y="-117228"/>
            <a:ext cx="5122823" cy="6624109"/>
            <a:chOff x="447266" y="924755"/>
            <a:chExt cx="547797" cy="708334"/>
          </a:xfrm>
        </p:grpSpPr>
        <p:cxnSp>
          <p:nvCxnSpPr>
            <p:cNvPr id="239" name="Google Shape;239;p14"/>
            <p:cNvCxnSpPr/>
            <p:nvPr/>
          </p:nvCxnSpPr>
          <p:spPr>
            <a:xfrm rot="-5400000">
              <a:off x="592490" y="1070865"/>
              <a:ext cx="257349" cy="0"/>
            </a:xfrm>
            <a:prstGeom prst="straightConnector1">
              <a:avLst/>
            </a:prstGeom>
            <a:noFill/>
            <a:ln w="222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40" name="Google Shape;240;p14"/>
            <p:cNvSpPr/>
            <p:nvPr/>
          </p:nvSpPr>
          <p:spPr>
            <a:xfrm rot="-5400001">
              <a:off x="666870" y="924755"/>
              <a:ext cx="108589" cy="1085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241" name="Google Shape;241;p14"/>
            <p:cNvSpPr/>
            <p:nvPr/>
          </p:nvSpPr>
          <p:spPr>
            <a:xfrm rot="-5400001">
              <a:off x="447267" y="1085292"/>
              <a:ext cx="547796" cy="54779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242" name="Google Shape;242;p14"/>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3" name="Google Shape;243;p14"/>
          <p:cNvGrpSpPr/>
          <p:nvPr/>
        </p:nvGrpSpPr>
        <p:grpSpPr>
          <a:xfrm rot="10800000">
            <a:off x="229332" y="222662"/>
            <a:ext cx="468140" cy="911285"/>
            <a:chOff x="487095" y="681975"/>
            <a:chExt cx="468140" cy="911285"/>
          </a:xfrm>
        </p:grpSpPr>
        <p:sp>
          <p:nvSpPr>
            <p:cNvPr id="244" name="Google Shape;244;p14"/>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45" name="Google Shape;245;p14"/>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46" name="Google Shape;246;p14"/>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47" name="Google Shape;247;p14"/>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48" name="Google Shape;248;p14"/>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9" name="Google Shape;249;p14"/>
          <p:cNvPicPr preferRelativeResize="0"/>
          <p:nvPr/>
        </p:nvPicPr>
        <p:blipFill rotWithShape="1">
          <a:blip r:embed="rId2">
            <a:alphaModFix/>
          </a:blip>
          <a:srcRect/>
          <a:stretch/>
        </p:blipFill>
        <p:spPr>
          <a:xfrm>
            <a:off x="10681511" y="232005"/>
            <a:ext cx="1106383" cy="507770"/>
          </a:xfrm>
          <a:prstGeom prst="rect">
            <a:avLst/>
          </a:prstGeom>
          <a:noFill/>
          <a:ln>
            <a:noFill/>
          </a:ln>
        </p:spPr>
      </p:pic>
      <p:sp>
        <p:nvSpPr>
          <p:cNvPr id="250" name="Google Shape;250;p14"/>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4"/>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52" name="Google Shape;252;p14"/>
          <p:cNvPicPr preferRelativeResize="0"/>
          <p:nvPr/>
        </p:nvPicPr>
        <p:blipFill rotWithShape="1">
          <a:blip r:embed="rId3">
            <a:alphaModFix amt="60000"/>
          </a:blip>
          <a:srcRect/>
          <a:stretch/>
        </p:blipFill>
        <p:spPr>
          <a:xfrm>
            <a:off x="6337299" y="6383305"/>
            <a:ext cx="5556250" cy="272365"/>
          </a:xfrm>
          <a:prstGeom prst="rect">
            <a:avLst/>
          </a:prstGeom>
          <a:noFill/>
          <a:ln>
            <a:noFill/>
          </a:ln>
        </p:spPr>
      </p:pic>
      <p:sp>
        <p:nvSpPr>
          <p:cNvPr id="253" name="Google Shape;253;p14"/>
          <p:cNvSpPr txBox="1"/>
          <p:nvPr/>
        </p:nvSpPr>
        <p:spPr>
          <a:xfrm>
            <a:off x="10899614" y="6315981"/>
            <a:ext cx="83619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nvGrpSpPr>
          <p:cNvPr id="254" name="Google Shape;254;p14"/>
          <p:cNvGrpSpPr/>
          <p:nvPr/>
        </p:nvGrpSpPr>
        <p:grpSpPr>
          <a:xfrm rot="5400000">
            <a:off x="1131859" y="6377188"/>
            <a:ext cx="175689" cy="325599"/>
            <a:chOff x="487095" y="725670"/>
            <a:chExt cx="468140" cy="867590"/>
          </a:xfrm>
        </p:grpSpPr>
        <p:cxnSp>
          <p:nvCxnSpPr>
            <p:cNvPr id="255" name="Google Shape;255;p14"/>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56" name="Google Shape;256;p14"/>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57" name="Google Shape;257;p14"/>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8965234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258"/>
        <p:cNvGrpSpPr/>
        <p:nvPr/>
      </p:nvGrpSpPr>
      <p:grpSpPr>
        <a:xfrm>
          <a:off x="0" y="0"/>
          <a:ext cx="0" cy="0"/>
          <a:chOff x="0" y="0"/>
          <a:chExt cx="0" cy="0"/>
        </a:xfrm>
      </p:grpSpPr>
      <p:sp>
        <p:nvSpPr>
          <p:cNvPr id="259" name="Google Shape;259;p15"/>
          <p:cNvSpPr txBox="1">
            <a:spLocks noGrp="1"/>
          </p:cNvSpPr>
          <p:nvPr>
            <p:ph type="title"/>
          </p:nvPr>
        </p:nvSpPr>
        <p:spPr>
          <a:xfrm>
            <a:off x="486000" y="575999"/>
            <a:ext cx="11124000" cy="990000"/>
          </a:xfrm>
          <a:prstGeom prst="rect">
            <a:avLst/>
          </a:prstGeom>
          <a:noFill/>
          <a:ln>
            <a:noFill/>
          </a:ln>
        </p:spPr>
        <p:txBody>
          <a:bodyPr spcFirstLastPara="1" wrap="square" lIns="121900" tIns="60925" rIns="121900" bIns="60925" anchor="t" anchorCtr="0">
            <a:noAutofit/>
          </a:bodyPr>
          <a:lstStyle>
            <a:lvl1pPr lvl="0" algn="l">
              <a:lnSpc>
                <a:spcPct val="83000"/>
              </a:lnSpc>
              <a:spcBef>
                <a:spcPts val="0"/>
              </a:spcBef>
              <a:spcAft>
                <a:spcPts val="0"/>
              </a:spcAft>
              <a:buClr>
                <a:schemeClr val="dk1"/>
              </a:buClr>
              <a:buSzPts val="4000"/>
              <a:buFont typeface="Arial Black"/>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60" name="Google Shape;260;p15"/>
          <p:cNvSpPr txBox="1">
            <a:spLocks noGrp="1"/>
          </p:cNvSpPr>
          <p:nvPr>
            <p:ph type="body" idx="1"/>
          </p:nvPr>
        </p:nvSpPr>
        <p:spPr>
          <a:xfrm>
            <a:off x="471600" y="1621584"/>
            <a:ext cx="11138400" cy="4516800"/>
          </a:xfrm>
          <a:prstGeom prst="rect">
            <a:avLst/>
          </a:prstGeom>
          <a:noFill/>
          <a:ln>
            <a:noFill/>
          </a:ln>
        </p:spPr>
        <p:txBody>
          <a:bodyPr spcFirstLastPara="1" wrap="square" lIns="121900" tIns="60925" rIns="121900" bIns="60925" anchor="t" anchorCtr="0">
            <a:noAutofit/>
          </a:bodyPr>
          <a:lstStyle>
            <a:lvl1pPr marL="457200" lvl="0" indent="-431800" algn="l">
              <a:lnSpc>
                <a:spcPct val="105000"/>
              </a:lnSpc>
              <a:spcBef>
                <a:spcPts val="800"/>
              </a:spcBef>
              <a:spcAft>
                <a:spcPts val="0"/>
              </a:spcAft>
              <a:buClr>
                <a:schemeClr val="dk1"/>
              </a:buClr>
              <a:buSzPts val="3200"/>
              <a:buChar char="•"/>
              <a:defRPr/>
            </a:lvl1pPr>
            <a:lvl2pPr marL="914400" lvl="1" indent="-438150" algn="l">
              <a:lnSpc>
                <a:spcPct val="105000"/>
              </a:lnSpc>
              <a:spcBef>
                <a:spcPts val="0"/>
              </a:spcBef>
              <a:spcAft>
                <a:spcPts val="0"/>
              </a:spcAft>
              <a:buClr>
                <a:schemeClr val="dk1"/>
              </a:buClr>
              <a:buSzPts val="3300"/>
              <a:buChar char="◦"/>
              <a:defRPr/>
            </a:lvl2pPr>
            <a:lvl3pPr marL="1371600" lvl="2" indent="-355600" algn="l">
              <a:lnSpc>
                <a:spcPct val="105000"/>
              </a:lnSpc>
              <a:spcBef>
                <a:spcPts val="0"/>
              </a:spcBef>
              <a:spcAft>
                <a:spcPts val="0"/>
              </a:spcAft>
              <a:buClr>
                <a:schemeClr val="dk1"/>
              </a:buClr>
              <a:buSzPts val="2000"/>
              <a:buChar char="▪"/>
              <a:defRPr/>
            </a:lvl3pPr>
            <a:lvl4pPr marL="1828800" lvl="3" indent="-393700" algn="l">
              <a:lnSpc>
                <a:spcPct val="105000"/>
              </a:lnSpc>
              <a:spcBef>
                <a:spcPts val="0"/>
              </a:spcBef>
              <a:spcAft>
                <a:spcPts val="0"/>
              </a:spcAft>
              <a:buClr>
                <a:schemeClr val="dk1"/>
              </a:buClr>
              <a:buSzPts val="2600"/>
              <a:buChar char="-"/>
              <a:defRPr/>
            </a:lvl4pPr>
            <a:lvl5pPr marL="2286000" lvl="4" indent="-330200" algn="l">
              <a:lnSpc>
                <a:spcPct val="105000"/>
              </a:lnSpc>
              <a:spcBef>
                <a:spcPts val="0"/>
              </a:spcBef>
              <a:spcAft>
                <a:spcPts val="0"/>
              </a:spcAft>
              <a:buClr>
                <a:schemeClr val="dk1"/>
              </a:buClr>
              <a:buSzPts val="16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61" name="Google Shape;261;p15"/>
          <p:cNvSpPr txBox="1">
            <a:spLocks noGrp="1"/>
          </p:cNvSpPr>
          <p:nvPr>
            <p:ph type="body" idx="2"/>
          </p:nvPr>
        </p:nvSpPr>
        <p:spPr>
          <a:xfrm>
            <a:off x="471600" y="5858821"/>
            <a:ext cx="11138400" cy="278100"/>
          </a:xfrm>
          <a:prstGeom prst="rect">
            <a:avLst/>
          </a:prstGeom>
          <a:noFill/>
          <a:ln>
            <a:noFill/>
          </a:ln>
        </p:spPr>
        <p:txBody>
          <a:bodyPr spcFirstLastPara="1" wrap="square" lIns="121900" tIns="60925" rIns="121900" bIns="60925" anchor="b" anchorCtr="0">
            <a:noAutofit/>
          </a:bodyPr>
          <a:lstStyle>
            <a:lvl1pPr marL="457200" lvl="0" indent="-228600" algn="l">
              <a:lnSpc>
                <a:spcPct val="83000"/>
              </a:lnSpc>
              <a:spcBef>
                <a:spcPts val="800"/>
              </a:spcBef>
              <a:spcAft>
                <a:spcPts val="0"/>
              </a:spcAft>
              <a:buClr>
                <a:schemeClr val="dk1"/>
              </a:buClr>
              <a:buSzPts val="1300"/>
              <a:buNone/>
              <a:defRPr sz="800" b="0">
                <a:latin typeface="Arial"/>
                <a:ea typeface="Arial"/>
                <a:cs typeface="Arial"/>
                <a:sym typeface="Arial"/>
              </a:defRPr>
            </a:lvl1pPr>
            <a:lvl2pPr marL="914400" lvl="1" indent="-228600" algn="l">
              <a:lnSpc>
                <a:spcPct val="133333"/>
              </a:lnSpc>
              <a:spcBef>
                <a:spcPts val="0"/>
              </a:spcBef>
              <a:spcAft>
                <a:spcPts val="0"/>
              </a:spcAft>
              <a:buClr>
                <a:schemeClr val="dk1"/>
              </a:buClr>
              <a:buSzPts val="1300"/>
              <a:buNone/>
              <a:defRPr sz="800"/>
            </a:lvl2pPr>
            <a:lvl3pPr marL="1371600" lvl="2" indent="-228600" algn="l">
              <a:lnSpc>
                <a:spcPct val="133333"/>
              </a:lnSpc>
              <a:spcBef>
                <a:spcPts val="0"/>
              </a:spcBef>
              <a:spcAft>
                <a:spcPts val="0"/>
              </a:spcAft>
              <a:buClr>
                <a:schemeClr val="dk1"/>
              </a:buClr>
              <a:buSzPts val="900"/>
              <a:buNone/>
              <a:defRPr sz="800"/>
            </a:lvl3pPr>
            <a:lvl4pPr marL="1828800" lvl="3" indent="-228600" algn="l">
              <a:lnSpc>
                <a:spcPct val="133333"/>
              </a:lnSpc>
              <a:spcBef>
                <a:spcPts val="0"/>
              </a:spcBef>
              <a:spcAft>
                <a:spcPts val="0"/>
              </a:spcAft>
              <a:buClr>
                <a:schemeClr val="dk1"/>
              </a:buClr>
              <a:buSzPts val="1100"/>
              <a:buNone/>
              <a:defRPr sz="800"/>
            </a:lvl4pPr>
            <a:lvl5pPr marL="2286000" lvl="4" indent="-228600" algn="l">
              <a:lnSpc>
                <a:spcPct val="133333"/>
              </a:lnSpc>
              <a:spcBef>
                <a:spcPts val="0"/>
              </a:spcBef>
              <a:spcAft>
                <a:spcPts val="0"/>
              </a:spcAft>
              <a:buClr>
                <a:schemeClr val="dk1"/>
              </a:buClr>
              <a:buSzPts val="700"/>
              <a:buNone/>
              <a:defRPr sz="800"/>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62" name="Google Shape;262;p15"/>
          <p:cNvSpPr txBox="1">
            <a:spLocks noGrp="1"/>
          </p:cNvSpPr>
          <p:nvPr>
            <p:ph type="dt" idx="10"/>
          </p:nvPr>
        </p:nvSpPr>
        <p:spPr>
          <a:xfrm>
            <a:off x="9424800" y="6357600"/>
            <a:ext cx="817200" cy="365100"/>
          </a:xfrm>
          <a:prstGeom prst="rect">
            <a:avLst/>
          </a:prstGeom>
          <a:noFill/>
          <a:ln>
            <a:noFill/>
          </a:ln>
        </p:spPr>
        <p:txBody>
          <a:bodyPr spcFirstLastPara="1" wrap="square" lIns="121900" tIns="60925" rIns="121900" bIns="60925" anchor="b" anchorCtr="0">
            <a:noAutofit/>
          </a:bodyPr>
          <a:lstStyle>
            <a:lvl1pPr lvl="0" algn="r">
              <a:spcBef>
                <a:spcPts val="0"/>
              </a:spcBef>
              <a:spcAft>
                <a:spcPts val="0"/>
              </a:spcAft>
              <a:buClr>
                <a:srgbClr val="888888"/>
              </a:buClr>
              <a:buSzPts val="1900"/>
              <a:buFont typeface="Calibri"/>
              <a:buNone/>
              <a:defRPr/>
            </a:lvl1pPr>
            <a:lvl2pPr lvl="1" algn="l">
              <a:spcBef>
                <a:spcPts val="0"/>
              </a:spcBef>
              <a:spcAft>
                <a:spcPts val="0"/>
              </a:spcAft>
              <a:buClr>
                <a:schemeClr val="dk1"/>
              </a:buClr>
              <a:buSzPts val="1900"/>
              <a:buFont typeface="Calibri"/>
              <a:buNone/>
              <a:defRPr/>
            </a:lvl2pPr>
            <a:lvl3pPr lvl="2" algn="l">
              <a:spcBef>
                <a:spcPts val="0"/>
              </a:spcBef>
              <a:spcAft>
                <a:spcPts val="0"/>
              </a:spcAft>
              <a:buClr>
                <a:schemeClr val="dk1"/>
              </a:buClr>
              <a:buSzPts val="1900"/>
              <a:buFont typeface="Calibri"/>
              <a:buNone/>
              <a:defRPr/>
            </a:lvl3pPr>
            <a:lvl4pPr lvl="3" algn="l">
              <a:spcBef>
                <a:spcPts val="0"/>
              </a:spcBef>
              <a:spcAft>
                <a:spcPts val="0"/>
              </a:spcAft>
              <a:buClr>
                <a:schemeClr val="dk1"/>
              </a:buClr>
              <a:buSzPts val="1900"/>
              <a:buFont typeface="Calibri"/>
              <a:buNone/>
              <a:defRPr/>
            </a:lvl4pPr>
            <a:lvl5pPr lvl="4" algn="l">
              <a:spcBef>
                <a:spcPts val="0"/>
              </a:spcBef>
              <a:spcAft>
                <a:spcPts val="0"/>
              </a:spcAft>
              <a:buClr>
                <a:schemeClr val="dk1"/>
              </a:buClr>
              <a:buSzPts val="1900"/>
              <a:buFont typeface="Calibri"/>
              <a:buNone/>
              <a:defRPr/>
            </a:lvl5pPr>
            <a:lvl6pPr lvl="5" algn="l">
              <a:spcBef>
                <a:spcPts val="0"/>
              </a:spcBef>
              <a:spcAft>
                <a:spcPts val="0"/>
              </a:spcAft>
              <a:buClr>
                <a:schemeClr val="dk1"/>
              </a:buClr>
              <a:buSzPts val="1900"/>
              <a:buFont typeface="Calibri"/>
              <a:buNone/>
              <a:defRPr/>
            </a:lvl6pPr>
            <a:lvl7pPr lvl="6" algn="l">
              <a:spcBef>
                <a:spcPts val="0"/>
              </a:spcBef>
              <a:spcAft>
                <a:spcPts val="0"/>
              </a:spcAft>
              <a:buClr>
                <a:schemeClr val="dk1"/>
              </a:buClr>
              <a:buSzPts val="1900"/>
              <a:buFont typeface="Calibri"/>
              <a:buNone/>
              <a:defRPr/>
            </a:lvl7pPr>
            <a:lvl8pPr lvl="7" algn="l">
              <a:spcBef>
                <a:spcPts val="0"/>
              </a:spcBef>
              <a:spcAft>
                <a:spcPts val="0"/>
              </a:spcAft>
              <a:buClr>
                <a:schemeClr val="dk1"/>
              </a:buClr>
              <a:buSzPts val="1900"/>
              <a:buFont typeface="Calibri"/>
              <a:buNone/>
              <a:defRPr/>
            </a:lvl8pPr>
            <a:lvl9pPr lvl="8" algn="l">
              <a:spcBef>
                <a:spcPts val="0"/>
              </a:spcBef>
              <a:spcAft>
                <a:spcPts val="0"/>
              </a:spcAft>
              <a:buClr>
                <a:schemeClr val="dk1"/>
              </a:buClr>
              <a:buSzPts val="1900"/>
              <a:buFont typeface="Calibri"/>
              <a:buNone/>
              <a:defRPr/>
            </a:lvl9pPr>
          </a:lstStyle>
          <a:p>
            <a:endParaRPr/>
          </a:p>
        </p:txBody>
      </p:sp>
      <p:sp>
        <p:nvSpPr>
          <p:cNvPr id="263" name="Google Shape;263;p15"/>
          <p:cNvSpPr txBox="1">
            <a:spLocks noGrp="1"/>
          </p:cNvSpPr>
          <p:nvPr>
            <p:ph type="ftr" idx="11"/>
          </p:nvPr>
        </p:nvSpPr>
        <p:spPr>
          <a:xfrm>
            <a:off x="5889600" y="6350400"/>
            <a:ext cx="2426400" cy="365100"/>
          </a:xfrm>
          <a:prstGeom prst="rect">
            <a:avLst/>
          </a:prstGeom>
          <a:noFill/>
          <a:ln>
            <a:noFill/>
          </a:ln>
        </p:spPr>
        <p:txBody>
          <a:bodyPr spcFirstLastPara="1" wrap="square" lIns="121900" tIns="60925" rIns="121900" bIns="60925" anchor="b" anchorCtr="0">
            <a:noAutofit/>
          </a:bodyPr>
          <a:lstStyle>
            <a:lvl1pPr lvl="0" algn="r">
              <a:spcBef>
                <a:spcPts val="0"/>
              </a:spcBef>
              <a:spcAft>
                <a:spcPts val="0"/>
              </a:spcAft>
              <a:buClr>
                <a:srgbClr val="888888"/>
              </a:buClr>
              <a:buSzPts val="1900"/>
              <a:buFont typeface="Calibri"/>
              <a:buNone/>
              <a:defRPr/>
            </a:lvl1pPr>
            <a:lvl2pPr lvl="1" algn="l">
              <a:spcBef>
                <a:spcPts val="0"/>
              </a:spcBef>
              <a:spcAft>
                <a:spcPts val="0"/>
              </a:spcAft>
              <a:buClr>
                <a:schemeClr val="dk1"/>
              </a:buClr>
              <a:buSzPts val="1900"/>
              <a:buFont typeface="Calibri"/>
              <a:buNone/>
              <a:defRPr/>
            </a:lvl2pPr>
            <a:lvl3pPr lvl="2" algn="l">
              <a:spcBef>
                <a:spcPts val="0"/>
              </a:spcBef>
              <a:spcAft>
                <a:spcPts val="0"/>
              </a:spcAft>
              <a:buClr>
                <a:schemeClr val="dk1"/>
              </a:buClr>
              <a:buSzPts val="1900"/>
              <a:buFont typeface="Calibri"/>
              <a:buNone/>
              <a:defRPr/>
            </a:lvl3pPr>
            <a:lvl4pPr lvl="3" algn="l">
              <a:spcBef>
                <a:spcPts val="0"/>
              </a:spcBef>
              <a:spcAft>
                <a:spcPts val="0"/>
              </a:spcAft>
              <a:buClr>
                <a:schemeClr val="dk1"/>
              </a:buClr>
              <a:buSzPts val="1900"/>
              <a:buFont typeface="Calibri"/>
              <a:buNone/>
              <a:defRPr/>
            </a:lvl4pPr>
            <a:lvl5pPr lvl="4" algn="l">
              <a:spcBef>
                <a:spcPts val="0"/>
              </a:spcBef>
              <a:spcAft>
                <a:spcPts val="0"/>
              </a:spcAft>
              <a:buClr>
                <a:schemeClr val="dk1"/>
              </a:buClr>
              <a:buSzPts val="1900"/>
              <a:buFont typeface="Calibri"/>
              <a:buNone/>
              <a:defRPr/>
            </a:lvl5pPr>
            <a:lvl6pPr lvl="5" algn="l">
              <a:spcBef>
                <a:spcPts val="0"/>
              </a:spcBef>
              <a:spcAft>
                <a:spcPts val="0"/>
              </a:spcAft>
              <a:buClr>
                <a:schemeClr val="dk1"/>
              </a:buClr>
              <a:buSzPts val="1900"/>
              <a:buFont typeface="Calibri"/>
              <a:buNone/>
              <a:defRPr/>
            </a:lvl6pPr>
            <a:lvl7pPr lvl="6" algn="l">
              <a:spcBef>
                <a:spcPts val="0"/>
              </a:spcBef>
              <a:spcAft>
                <a:spcPts val="0"/>
              </a:spcAft>
              <a:buClr>
                <a:schemeClr val="dk1"/>
              </a:buClr>
              <a:buSzPts val="1900"/>
              <a:buFont typeface="Calibri"/>
              <a:buNone/>
              <a:defRPr/>
            </a:lvl7pPr>
            <a:lvl8pPr lvl="7" algn="l">
              <a:spcBef>
                <a:spcPts val="0"/>
              </a:spcBef>
              <a:spcAft>
                <a:spcPts val="0"/>
              </a:spcAft>
              <a:buClr>
                <a:schemeClr val="dk1"/>
              </a:buClr>
              <a:buSzPts val="1900"/>
              <a:buFont typeface="Calibri"/>
              <a:buNone/>
              <a:defRPr/>
            </a:lvl8pPr>
            <a:lvl9pPr lvl="8" algn="l">
              <a:spcBef>
                <a:spcPts val="0"/>
              </a:spcBef>
              <a:spcAft>
                <a:spcPts val="0"/>
              </a:spcAft>
              <a:buClr>
                <a:schemeClr val="dk1"/>
              </a:buClr>
              <a:buSzPts val="1900"/>
              <a:buFont typeface="Calibri"/>
              <a:buNone/>
              <a:defRPr/>
            </a:lvl9pPr>
          </a:lstStyle>
          <a:p>
            <a:endParaRPr/>
          </a:p>
        </p:txBody>
      </p:sp>
      <p:sp>
        <p:nvSpPr>
          <p:cNvPr id="264" name="Google Shape;264;p15"/>
          <p:cNvSpPr txBox="1">
            <a:spLocks noGrp="1"/>
          </p:cNvSpPr>
          <p:nvPr>
            <p:ph type="sldNum" idx="12"/>
          </p:nvPr>
        </p:nvSpPr>
        <p:spPr>
          <a:xfrm>
            <a:off x="11019600" y="6357600"/>
            <a:ext cx="686100" cy="365100"/>
          </a:xfrm>
          <a:prstGeom prst="rect">
            <a:avLst/>
          </a:prstGeom>
          <a:noFill/>
          <a:ln>
            <a:noFill/>
          </a:ln>
        </p:spPr>
        <p:txBody>
          <a:bodyPr spcFirstLastPara="1" wrap="square" lIns="121900" tIns="60925" rIns="121900" bIns="60925" anchor="b" anchorCtr="0">
            <a:noAutofit/>
          </a:bodyPr>
          <a:lstStyle>
            <a:lvl1pPr marL="0" lvl="0"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extLst>
      <p:ext uri="{BB962C8B-B14F-4D97-AF65-F5344CB8AC3E}">
        <p14:creationId xmlns:p14="http://schemas.microsoft.com/office/powerpoint/2010/main" val="502931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5"/>
        <p:cNvGrpSpPr/>
        <p:nvPr/>
      </p:nvGrpSpPr>
      <p:grpSpPr>
        <a:xfrm>
          <a:off x="0" y="0"/>
          <a:ext cx="0" cy="0"/>
          <a:chOff x="0" y="0"/>
          <a:chExt cx="0" cy="0"/>
        </a:xfrm>
      </p:grpSpPr>
      <p:sp>
        <p:nvSpPr>
          <p:cNvPr id="266" name="Google Shape;266;p16"/>
          <p:cNvSpPr txBox="1">
            <a:spLocks noGrp="1"/>
          </p:cNvSpPr>
          <p:nvPr>
            <p:ph type="sldNum" idx="12"/>
          </p:nvPr>
        </p:nvSpPr>
        <p:spPr>
          <a:xfrm>
            <a:off x="11296610" y="6217622"/>
            <a:ext cx="731700" cy="524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de-DE"/>
              <a:t>‹#›</a:t>
            </a:fld>
            <a:endParaRPr/>
          </a:p>
        </p:txBody>
      </p:sp>
    </p:spTree>
    <p:extLst>
      <p:ext uri="{BB962C8B-B14F-4D97-AF65-F5344CB8AC3E}">
        <p14:creationId xmlns:p14="http://schemas.microsoft.com/office/powerpoint/2010/main" val="397903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E1559-2D86-0F4B-A83B-E13535BD20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EBF47-1083-F848-895D-83DA67B06E94}"/>
              </a:ext>
            </a:extLst>
          </p:cNvPr>
          <p:cNvSpPr>
            <a:spLocks noGrp="1"/>
          </p:cNvSpPr>
          <p:nvPr>
            <p:ph type="dt" sz="half" idx="10"/>
          </p:nvPr>
        </p:nvSpPr>
        <p:spPr/>
        <p:txBody>
          <a:bodyPr/>
          <a:lstStyle/>
          <a:p>
            <a:fld id="{0A705619-85A9-264E-BE42-FAFF8C7FB9B7}" type="datetimeFigureOut">
              <a:rPr lang="en-US" smtClean="0"/>
              <a:t>1/13/26</a:t>
            </a:fld>
            <a:endParaRPr lang="en-US"/>
          </a:p>
        </p:txBody>
      </p:sp>
      <p:sp>
        <p:nvSpPr>
          <p:cNvPr id="4" name="Footer Placeholder 3">
            <a:extLst>
              <a:ext uri="{FF2B5EF4-FFF2-40B4-BE49-F238E27FC236}">
                <a16:creationId xmlns:a16="http://schemas.microsoft.com/office/drawing/2014/main" id="{8069D8F8-5C95-514A-858D-111F7ECAE9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8428E0-98B1-EC4A-83D5-515440249169}"/>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521555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CA0B2-A4D1-DD44-9C2A-466D04EB61E6}"/>
              </a:ext>
            </a:extLst>
          </p:cNvPr>
          <p:cNvSpPr>
            <a:spLocks noGrp="1"/>
          </p:cNvSpPr>
          <p:nvPr>
            <p:ph type="dt" sz="half" idx="10"/>
          </p:nvPr>
        </p:nvSpPr>
        <p:spPr/>
        <p:txBody>
          <a:bodyPr/>
          <a:lstStyle/>
          <a:p>
            <a:fld id="{0A705619-85A9-264E-BE42-FAFF8C7FB9B7}" type="datetimeFigureOut">
              <a:rPr lang="en-US" smtClean="0"/>
              <a:t>1/13/26</a:t>
            </a:fld>
            <a:endParaRPr lang="en-US"/>
          </a:p>
        </p:txBody>
      </p:sp>
      <p:sp>
        <p:nvSpPr>
          <p:cNvPr id="3" name="Footer Placeholder 2">
            <a:extLst>
              <a:ext uri="{FF2B5EF4-FFF2-40B4-BE49-F238E27FC236}">
                <a16:creationId xmlns:a16="http://schemas.microsoft.com/office/drawing/2014/main" id="{C9019ED8-587A-6542-A75B-B7274D1F2F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657133-30E2-9D4D-A701-E1E7479C9F80}"/>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27073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17B4B-2583-EA4C-BE3E-02B439088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A57F35-66D7-D545-B3F6-84FA095697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3FA81-72C5-A24F-8924-13A6F1F92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C37CC5-BDF5-0B49-9B0E-9CFBBB272ABC}"/>
              </a:ext>
            </a:extLst>
          </p:cNvPr>
          <p:cNvSpPr>
            <a:spLocks noGrp="1"/>
          </p:cNvSpPr>
          <p:nvPr>
            <p:ph type="dt" sz="half" idx="10"/>
          </p:nvPr>
        </p:nvSpPr>
        <p:spPr/>
        <p:txBody>
          <a:bodyPr/>
          <a:lstStyle/>
          <a:p>
            <a:fld id="{0A705619-85A9-264E-BE42-FAFF8C7FB9B7}" type="datetimeFigureOut">
              <a:rPr lang="en-US" smtClean="0"/>
              <a:t>1/13/26</a:t>
            </a:fld>
            <a:endParaRPr lang="en-US"/>
          </a:p>
        </p:txBody>
      </p:sp>
      <p:sp>
        <p:nvSpPr>
          <p:cNvPr id="6" name="Footer Placeholder 5">
            <a:extLst>
              <a:ext uri="{FF2B5EF4-FFF2-40B4-BE49-F238E27FC236}">
                <a16:creationId xmlns:a16="http://schemas.microsoft.com/office/drawing/2014/main" id="{F8026C58-9DA5-C34D-AACD-22EC61846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42636-3871-FF45-8011-EBC3F707BC30}"/>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898928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12F5-8A48-6A42-B0FA-A052A2432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9E29B0-4ADD-E04B-9266-0CD55E2EB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0B286A-4E5D-0A48-A19D-0C47A5B63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679AA4-5911-9641-8F10-C325960AE7E0}"/>
              </a:ext>
            </a:extLst>
          </p:cNvPr>
          <p:cNvSpPr>
            <a:spLocks noGrp="1"/>
          </p:cNvSpPr>
          <p:nvPr>
            <p:ph type="dt" sz="half" idx="10"/>
          </p:nvPr>
        </p:nvSpPr>
        <p:spPr/>
        <p:txBody>
          <a:bodyPr/>
          <a:lstStyle/>
          <a:p>
            <a:fld id="{0A705619-85A9-264E-BE42-FAFF8C7FB9B7}" type="datetimeFigureOut">
              <a:rPr lang="en-US" smtClean="0"/>
              <a:t>1/13/26</a:t>
            </a:fld>
            <a:endParaRPr lang="en-US"/>
          </a:p>
        </p:txBody>
      </p:sp>
      <p:sp>
        <p:nvSpPr>
          <p:cNvPr id="6" name="Footer Placeholder 5">
            <a:extLst>
              <a:ext uri="{FF2B5EF4-FFF2-40B4-BE49-F238E27FC236}">
                <a16:creationId xmlns:a16="http://schemas.microsoft.com/office/drawing/2014/main" id="{1E3BE302-C021-DD45-8DE8-032C80A10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5E7974-B903-E043-A8AA-7335D9A93367}"/>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2021826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oleObject" Target="../embeddings/oleObject1.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image" Target="../media/image8.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ags" Target="../tags/tag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image" Target="../media/image7.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heme" Target="../theme/theme2.xml"/><Relationship Id="rId30" Type="http://schemas.openxmlformats.org/officeDocument/2006/relationships/image" Target="../media/image6.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34.jp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3.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818FC1-0980-284E-8A93-4E4C7FC06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8B451D-0B1C-C044-A99C-33C9B36C8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5E31C-CF38-914B-9A6B-B964B9F1E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05619-85A9-264E-BE42-FAFF8C7FB9B7}" type="datetimeFigureOut">
              <a:rPr lang="en-US" smtClean="0"/>
              <a:t>1/13/26</a:t>
            </a:fld>
            <a:endParaRPr lang="en-US"/>
          </a:p>
        </p:txBody>
      </p:sp>
      <p:sp>
        <p:nvSpPr>
          <p:cNvPr id="5" name="Footer Placeholder 4">
            <a:extLst>
              <a:ext uri="{FF2B5EF4-FFF2-40B4-BE49-F238E27FC236}">
                <a16:creationId xmlns:a16="http://schemas.microsoft.com/office/drawing/2014/main" id="{622E6744-9C78-8E47-A886-8A6D382156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86C368-2AE7-234D-9844-D9E01BD15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B0D9A-9654-E04E-91F1-17FDB90F49E6}" type="slidenum">
              <a:rPr lang="en-US" smtClean="0"/>
              <a:t>‹#›</a:t>
            </a:fld>
            <a:endParaRPr lang="en-US"/>
          </a:p>
        </p:txBody>
      </p:sp>
    </p:spTree>
    <p:extLst>
      <p:ext uri="{BB962C8B-B14F-4D97-AF65-F5344CB8AC3E}">
        <p14:creationId xmlns:p14="http://schemas.microsoft.com/office/powerpoint/2010/main" val="75110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70" r:id="rId14"/>
    <p:sldLayoutId id="214748367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D1B9179-FF9A-F789-4DF3-3199C3BE7C3D}"/>
              </a:ext>
            </a:extLst>
          </p:cNvPr>
          <p:cNvGraphicFramePr>
            <a:graphicFrameLocks noChangeAspect="1"/>
          </p:cNvGraphicFramePr>
          <p:nvPr userDrawn="1">
            <p:custDataLst>
              <p:tags r:id="rId28"/>
            </p:custDataLst>
            <p:extLst>
              <p:ext uri="{D42A27DB-BD31-4B8C-83A1-F6EECF244321}">
                <p14:modId xmlns:p14="http://schemas.microsoft.com/office/powerpoint/2010/main" val="41246173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9" imgW="7772400" imgH="10058400" progId="TCLayout.ActiveDocument.1">
                  <p:embed/>
                </p:oleObj>
              </mc:Choice>
              <mc:Fallback>
                <p:oleObj name="think-cell Slide" r:id="rId29" imgW="7772400" imgH="10058400" progId="TCLayout.ActiveDocument.1">
                  <p:embed/>
                  <p:pic>
                    <p:nvPicPr>
                      <p:cNvPr id="5" name="think-cell data - do not delete" hidden="1">
                        <a:extLst>
                          <a:ext uri="{FF2B5EF4-FFF2-40B4-BE49-F238E27FC236}">
                            <a16:creationId xmlns:a16="http://schemas.microsoft.com/office/drawing/2014/main" id="{8D1B9179-FF9A-F789-4DF3-3199C3BE7C3D}"/>
                          </a:ext>
                        </a:extLst>
                      </p:cNvPr>
                      <p:cNvPicPr/>
                      <p:nvPr/>
                    </p:nvPicPr>
                    <p:blipFill>
                      <a:blip r:embed="rId30"/>
                      <a:stretch>
                        <a:fillRect/>
                      </a:stretch>
                    </p:blipFill>
                    <p:spPr>
                      <a:xfrm>
                        <a:off x="1588" y="1588"/>
                        <a:ext cx="1227" cy="1588"/>
                      </a:xfrm>
                      <a:prstGeom prst="rect">
                        <a:avLst/>
                      </a:prstGeom>
                    </p:spPr>
                  </p:pic>
                </p:oleObj>
              </mc:Fallback>
            </mc:AlternateContent>
          </a:graphicData>
        </a:graphic>
      </p:graphicFrame>
      <p:sp>
        <p:nvSpPr>
          <p:cNvPr id="10" name="Google Shape;10;p6"/>
          <p:cNvSpPr txBox="1">
            <a:spLocks noGrp="1"/>
          </p:cNvSpPr>
          <p:nvPr>
            <p:ph type="body" idx="1"/>
          </p:nvPr>
        </p:nvSpPr>
        <p:spPr>
          <a:xfrm>
            <a:off x="609602" y="1613536"/>
            <a:ext cx="10352617" cy="4631054"/>
          </a:xfrm>
          <a:prstGeom prst="rect">
            <a:avLst/>
          </a:prstGeom>
          <a:noFill/>
          <a:ln>
            <a:noFill/>
          </a:ln>
        </p:spPr>
        <p:txBody>
          <a:bodyPr spcFirstLastPara="1" wrap="square" lIns="0" tIns="45700" rIns="0" bIns="45700" anchor="t" anchorCtr="0">
            <a:normAutofit/>
          </a:bodyPr>
          <a:lstStyle>
            <a:lvl1pPr marL="457200" marR="0" lvl="0" indent="-330200" algn="l" rtl="0">
              <a:lnSpc>
                <a:spcPct val="100000"/>
              </a:lnSpc>
              <a:spcBef>
                <a:spcPts val="0"/>
              </a:spcBef>
              <a:spcAft>
                <a:spcPts val="0"/>
              </a:spcAft>
              <a:buClr>
                <a:schemeClr val="accent1"/>
              </a:buClr>
              <a:buSzPts val="1600"/>
              <a:buFont typeface="Avenir"/>
              <a:buChar char="▪"/>
              <a:defRPr sz="1600" i="0" u="none" strike="noStrike" cap="none">
                <a:solidFill>
                  <a:schemeClr val="dk1"/>
                </a:solidFill>
                <a:latin typeface="Avenir"/>
                <a:ea typeface="Avenir"/>
                <a:cs typeface="Avenir"/>
                <a:sym typeface="Avenir"/>
              </a:defRPr>
            </a:lvl1pPr>
            <a:lvl2pPr marL="914400" marR="0" lvl="1" indent="-323850" algn="l" rtl="0">
              <a:lnSpc>
                <a:spcPct val="100000"/>
              </a:lnSpc>
              <a:spcBef>
                <a:spcPts val="600"/>
              </a:spcBef>
              <a:spcAft>
                <a:spcPts val="0"/>
              </a:spcAft>
              <a:buClr>
                <a:schemeClr val="accent1"/>
              </a:buClr>
              <a:buSzPts val="1500"/>
              <a:buFont typeface="Avenir"/>
              <a:buChar char="▪"/>
              <a:defRPr sz="1500" i="0" u="none" strike="noStrike" cap="none">
                <a:solidFill>
                  <a:schemeClr val="dk1"/>
                </a:solidFill>
                <a:latin typeface="Avenir"/>
                <a:ea typeface="Avenir"/>
                <a:cs typeface="Avenir"/>
                <a:sym typeface="Avenir"/>
              </a:defRPr>
            </a:lvl2pPr>
            <a:lvl3pPr marL="1371600" marR="0" lvl="2" indent="-317500" algn="l" rtl="0">
              <a:lnSpc>
                <a:spcPct val="100000"/>
              </a:lnSpc>
              <a:spcBef>
                <a:spcPts val="400"/>
              </a:spcBef>
              <a:spcAft>
                <a:spcPts val="0"/>
              </a:spcAft>
              <a:buClr>
                <a:schemeClr val="accent1"/>
              </a:buClr>
              <a:buSzPts val="1400"/>
              <a:buFont typeface="Avenir"/>
              <a:buChar char="▪"/>
              <a:defRPr sz="1400" i="0" u="none" strike="noStrike" cap="none">
                <a:solidFill>
                  <a:schemeClr val="dk1"/>
                </a:solidFill>
                <a:latin typeface="Avenir"/>
                <a:ea typeface="Avenir"/>
                <a:cs typeface="Avenir"/>
                <a:sym typeface="Avenir"/>
              </a:defRPr>
            </a:lvl3pPr>
            <a:lvl4pPr marL="1828800" marR="0" lvl="3"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4pPr>
            <a:lvl5pPr marL="2286000" marR="0" lvl="4"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5pPr>
            <a:lvl6pPr marL="2743200" marR="0" lvl="5"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6pPr>
            <a:lvl7pPr marL="3200400" marR="0" lvl="6"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7pPr>
            <a:lvl8pPr marL="3657600" marR="0" lvl="7"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8pPr>
            <a:lvl9pPr marL="4114800" marR="0" lvl="8"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9pPr>
          </a:lstStyle>
          <a:p>
            <a:endParaRPr dirty="0"/>
          </a:p>
        </p:txBody>
      </p:sp>
      <p:sp>
        <p:nvSpPr>
          <p:cNvPr id="11" name="Google Shape;11;p6"/>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6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9pPr>
          </a:lstStyle>
          <a:p>
            <a:endParaRPr/>
          </a:p>
        </p:txBody>
      </p:sp>
      <p:sp>
        <p:nvSpPr>
          <p:cNvPr id="12" name="Google Shape;12;p6"/>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marR="0" lvl="0" indent="0" algn="l" rtl="0">
              <a:spcBef>
                <a:spcPts val="0"/>
              </a:spcBef>
              <a:buNone/>
              <a:defRPr sz="960" b="0" i="0" u="none" strike="noStrike" cap="none">
                <a:solidFill>
                  <a:srgbClr val="888888"/>
                </a:solidFill>
                <a:latin typeface="Verdana"/>
                <a:ea typeface="Verdana"/>
                <a:cs typeface="Verdana"/>
                <a:sym typeface="Verdana"/>
              </a:defRPr>
            </a:lvl1pPr>
            <a:lvl2pPr marL="0" marR="0" lvl="1" indent="0" algn="l" rtl="0">
              <a:spcBef>
                <a:spcPts val="0"/>
              </a:spcBef>
              <a:buNone/>
              <a:defRPr sz="960" b="0" i="0" u="none" strike="noStrike" cap="none">
                <a:solidFill>
                  <a:srgbClr val="888888"/>
                </a:solidFill>
                <a:latin typeface="Verdana"/>
                <a:ea typeface="Verdana"/>
                <a:cs typeface="Verdana"/>
                <a:sym typeface="Verdana"/>
              </a:defRPr>
            </a:lvl2pPr>
            <a:lvl3pPr marL="0" marR="0" lvl="2" indent="0" algn="l" rtl="0">
              <a:spcBef>
                <a:spcPts val="0"/>
              </a:spcBef>
              <a:buNone/>
              <a:defRPr sz="960" b="0" i="0" u="none" strike="noStrike" cap="none">
                <a:solidFill>
                  <a:srgbClr val="888888"/>
                </a:solidFill>
                <a:latin typeface="Verdana"/>
                <a:ea typeface="Verdana"/>
                <a:cs typeface="Verdana"/>
                <a:sym typeface="Verdana"/>
              </a:defRPr>
            </a:lvl3pPr>
            <a:lvl4pPr marL="0" marR="0" lvl="3" indent="0" algn="l" rtl="0">
              <a:spcBef>
                <a:spcPts val="0"/>
              </a:spcBef>
              <a:buNone/>
              <a:defRPr sz="960" b="0" i="0" u="none" strike="noStrike" cap="none">
                <a:solidFill>
                  <a:srgbClr val="888888"/>
                </a:solidFill>
                <a:latin typeface="Verdana"/>
                <a:ea typeface="Verdana"/>
                <a:cs typeface="Verdana"/>
                <a:sym typeface="Verdana"/>
              </a:defRPr>
            </a:lvl4pPr>
            <a:lvl5pPr marL="0" marR="0" lvl="4" indent="0" algn="l" rtl="0">
              <a:spcBef>
                <a:spcPts val="0"/>
              </a:spcBef>
              <a:buNone/>
              <a:defRPr sz="960" b="0" i="0" u="none" strike="noStrike" cap="none">
                <a:solidFill>
                  <a:srgbClr val="888888"/>
                </a:solidFill>
                <a:latin typeface="Verdana"/>
                <a:ea typeface="Verdana"/>
                <a:cs typeface="Verdana"/>
                <a:sym typeface="Verdana"/>
              </a:defRPr>
            </a:lvl5pPr>
            <a:lvl6pPr marL="0" marR="0" lvl="5" indent="0" algn="l" rtl="0">
              <a:spcBef>
                <a:spcPts val="0"/>
              </a:spcBef>
              <a:buNone/>
              <a:defRPr sz="960" b="0" i="0" u="none" strike="noStrike" cap="none">
                <a:solidFill>
                  <a:srgbClr val="888888"/>
                </a:solidFill>
                <a:latin typeface="Verdana"/>
                <a:ea typeface="Verdana"/>
                <a:cs typeface="Verdana"/>
                <a:sym typeface="Verdana"/>
              </a:defRPr>
            </a:lvl6pPr>
            <a:lvl7pPr marL="0" marR="0" lvl="6" indent="0" algn="l" rtl="0">
              <a:spcBef>
                <a:spcPts val="0"/>
              </a:spcBef>
              <a:buNone/>
              <a:defRPr sz="960" b="0" i="0" u="none" strike="noStrike" cap="none">
                <a:solidFill>
                  <a:srgbClr val="888888"/>
                </a:solidFill>
                <a:latin typeface="Verdana"/>
                <a:ea typeface="Verdana"/>
                <a:cs typeface="Verdana"/>
                <a:sym typeface="Verdana"/>
              </a:defRPr>
            </a:lvl7pPr>
            <a:lvl8pPr marL="0" marR="0" lvl="7" indent="0" algn="l" rtl="0">
              <a:spcBef>
                <a:spcPts val="0"/>
              </a:spcBef>
              <a:buNone/>
              <a:defRPr sz="960" b="0" i="0" u="none" strike="noStrike" cap="none">
                <a:solidFill>
                  <a:srgbClr val="888888"/>
                </a:solidFill>
                <a:latin typeface="Verdana"/>
                <a:ea typeface="Verdana"/>
                <a:cs typeface="Verdana"/>
                <a:sym typeface="Verdana"/>
              </a:defRPr>
            </a:lvl8pPr>
            <a:lvl9pPr marL="0" marR="0" lvl="8" indent="0" algn="l" rtl="0">
              <a:spcBef>
                <a:spcPts val="0"/>
              </a:spcBef>
              <a:buNone/>
              <a:defRPr sz="960" b="0" i="0" u="none" strike="noStrike" cap="none">
                <a:solidFill>
                  <a:srgbClr val="888888"/>
                </a:solidFill>
                <a:latin typeface="Verdana"/>
                <a:ea typeface="Verdana"/>
                <a:cs typeface="Verdana"/>
                <a:sym typeface="Verdana"/>
              </a:defRPr>
            </a:lvl9pPr>
          </a:lstStyle>
          <a:p>
            <a:fld id="{00000000-1234-1234-1234-123412341234}" type="slidenum">
              <a:rPr lang="de-AT" smtClean="0"/>
              <a:pPr/>
              <a:t>‹#›</a:t>
            </a:fld>
            <a:endParaRPr dirty="0"/>
          </a:p>
        </p:txBody>
      </p:sp>
      <p:sp>
        <p:nvSpPr>
          <p:cNvPr id="13" name="Google Shape;13;p6"/>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marR="0" lvl="0" algn="r" rtl="0">
              <a:spcBef>
                <a:spcPts val="0"/>
              </a:spcBef>
              <a:spcAft>
                <a:spcPts val="0"/>
              </a:spcAft>
              <a:buSzPts val="1400"/>
              <a:buNone/>
              <a:defRPr sz="96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9pPr>
          </a:lstStyle>
          <a:p>
            <a:endParaRPr/>
          </a:p>
        </p:txBody>
      </p:sp>
      <p:sp>
        <p:nvSpPr>
          <p:cNvPr id="14" name="Google Shape;14;p6"/>
          <p:cNvSpPr txBox="1">
            <a:spLocks noGrp="1"/>
          </p:cNvSpPr>
          <p:nvPr>
            <p:ph type="title"/>
          </p:nvPr>
        </p:nvSpPr>
        <p:spPr>
          <a:xfrm>
            <a:off x="616544" y="167640"/>
            <a:ext cx="9120000" cy="1084586"/>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dk1"/>
              </a:buClr>
              <a:buSzPts val="2400"/>
              <a:buFont typeface="Georgia"/>
              <a:buNone/>
              <a:defRPr sz="24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16" name="Google Shape;16;p6"/>
          <p:cNvPicPr preferRelativeResize="0"/>
          <p:nvPr/>
        </p:nvPicPr>
        <p:blipFill>
          <a:blip r:embed="rId31"/>
          <a:srcRect/>
          <a:stretch/>
        </p:blipFill>
        <p:spPr>
          <a:xfrm>
            <a:off x="10530519" y="212730"/>
            <a:ext cx="1151122" cy="855119"/>
          </a:xfrm>
          <a:prstGeom prst="rect">
            <a:avLst/>
          </a:prstGeom>
          <a:noFill/>
          <a:ln>
            <a:noFill/>
          </a:ln>
        </p:spPr>
      </p:pic>
      <p:pic>
        <p:nvPicPr>
          <p:cNvPr id="4" name="Grafik 3">
            <a:extLst>
              <a:ext uri="{FF2B5EF4-FFF2-40B4-BE49-F238E27FC236}">
                <a16:creationId xmlns:a16="http://schemas.microsoft.com/office/drawing/2014/main" id="{8360E246-A612-2441-89E8-7206FB6EA69D}"/>
              </a:ext>
            </a:extLst>
          </p:cNvPr>
          <p:cNvPicPr>
            <a:picLocks noChangeAspect="1"/>
          </p:cNvPicPr>
          <p:nvPr userDrawn="1"/>
        </p:nvPicPr>
        <p:blipFill>
          <a:blip r:embed="rId32"/>
          <a:srcRect/>
          <a:stretch/>
        </p:blipFill>
        <p:spPr>
          <a:xfrm>
            <a:off x="10020807" y="6402926"/>
            <a:ext cx="1900262" cy="304186"/>
          </a:xfrm>
          <a:prstGeom prst="rect">
            <a:avLst/>
          </a:prstGeom>
        </p:spPr>
      </p:pic>
    </p:spTree>
    <p:extLst>
      <p:ext uri="{BB962C8B-B14F-4D97-AF65-F5344CB8AC3E}">
        <p14:creationId xmlns:p14="http://schemas.microsoft.com/office/powerpoint/2010/main" val="3920511600"/>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700" r:id="rId20"/>
    <p:sldLayoutId id="2147483701" r:id="rId21"/>
    <p:sldLayoutId id="2147483702" r:id="rId22"/>
    <p:sldLayoutId id="2147483703" r:id="rId23"/>
    <p:sldLayoutId id="2147483704" r:id="rId24"/>
    <p:sldLayoutId id="2147483705" r:id="rId25"/>
    <p:sldLayoutId id="2147483706" r:id="rId26"/>
  </p:sldLayoutIdLst>
  <p:transition>
    <p:fade/>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Clarendon LT Std" panose="02040704040505020204" pitchFamily="18" charset="0"/>
          <a:ea typeface="Clarendon LT Std" panose="02040704040505020204" pitchFamily="18" charset="0"/>
          <a:cs typeface="Arial"/>
          <a:sym typeface="Arial"/>
        </a:defRPr>
      </a:lvl1pPr>
      <a:lvl2pPr marR="0" lvl="1"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48640" marR="0" lvl="0" indent="-396240" algn="l" rtl="0" eaLnBrk="1" hangingPunct="1">
        <a:lnSpc>
          <a:spcPct val="100000"/>
        </a:lnSpc>
        <a:spcBef>
          <a:spcPts val="0"/>
        </a:spcBef>
        <a:spcAft>
          <a:spcPts val="0"/>
        </a:spcAft>
        <a:buClr>
          <a:srgbClr val="000000"/>
        </a:buClr>
        <a:buFont typeface="Wingdings" pitchFamily="2" charset="2"/>
        <a:buChar char="§"/>
        <a:defRPr sz="168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200">
          <p15:clr>
            <a:srgbClr val="F26B43"/>
          </p15:clr>
        </p15:guide>
        <p15:guide id="2" pos="320">
          <p15:clr>
            <a:srgbClr val="F26B43"/>
          </p15:clr>
        </p15:guide>
        <p15:guide id="3" pos="5754">
          <p15:clr>
            <a:srgbClr val="F26B43"/>
          </p15:clr>
        </p15:guide>
        <p15:guide id="4" pos="6074">
          <p15:clr>
            <a:srgbClr val="F26B43"/>
          </p15:clr>
        </p15:guide>
        <p15:guide id="5" orient="horz" pos="3278">
          <p15:clr>
            <a:srgbClr val="F26B43"/>
          </p15:clr>
        </p15:guide>
        <p15:guide id="6" orient="horz" pos="182">
          <p15:clr>
            <a:srgbClr val="F26B43"/>
          </p15:clr>
        </p15:guide>
        <p15:guide id="7" orient="horz" pos="847">
          <p15:clr>
            <a:srgbClr val="F26B43"/>
          </p15:clr>
        </p15:guide>
        <p15:guide id="8" orient="horz" pos="35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27075" y="833265"/>
            <a:ext cx="11051059" cy="98578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4400"/>
              <a:buFont typeface="Play"/>
              <a:buNone/>
              <a:defRPr sz="4400" b="1" i="0" u="none" strike="noStrike" cap="none">
                <a:solidFill>
                  <a:schemeClr val="dk2"/>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27074" y="1921419"/>
            <a:ext cx="11060820" cy="42555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81000" algn="l" rtl="0">
              <a:lnSpc>
                <a:spcPct val="90000"/>
              </a:lnSpc>
              <a:spcBef>
                <a:spcPts val="1000"/>
              </a:spcBef>
              <a:spcAft>
                <a:spcPts val="0"/>
              </a:spcAft>
              <a:buClr>
                <a:schemeClr val="accent1"/>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1"/>
          <p:cNvPicPr preferRelativeResize="0"/>
          <p:nvPr/>
        </p:nvPicPr>
        <p:blipFill rotWithShape="1">
          <a:blip r:embed="rId15">
            <a:alphaModFix/>
          </a:blip>
          <a:srcRect/>
          <a:stretch/>
        </p:blipFill>
        <p:spPr>
          <a:xfrm>
            <a:off x="10685636" y="232005"/>
            <a:ext cx="1102258" cy="449032"/>
          </a:xfrm>
          <a:prstGeom prst="rect">
            <a:avLst/>
          </a:prstGeom>
          <a:noFill/>
          <a:ln>
            <a:noFill/>
          </a:ln>
        </p:spPr>
      </p:pic>
      <p:sp>
        <p:nvSpPr>
          <p:cNvPr id="13" name="Google Shape;13;p1"/>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15" name="Google Shape;15;p1"/>
          <p:cNvGrpSpPr/>
          <p:nvPr/>
        </p:nvGrpSpPr>
        <p:grpSpPr>
          <a:xfrm rot="5400000">
            <a:off x="1131859" y="6377188"/>
            <a:ext cx="175689" cy="325599"/>
            <a:chOff x="487095" y="725670"/>
            <a:chExt cx="468140" cy="867590"/>
          </a:xfrm>
        </p:grpSpPr>
        <p:cxnSp>
          <p:nvCxnSpPr>
            <p:cNvPr id="16" name="Google Shape;16;p1"/>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7" name="Google Shape;17;p1"/>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8" name="Google Shape;18;p1"/>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19" name="Google Shape;19;p1"/>
          <p:cNvGrpSpPr/>
          <p:nvPr/>
        </p:nvGrpSpPr>
        <p:grpSpPr>
          <a:xfrm rot="10800000">
            <a:off x="229332" y="222662"/>
            <a:ext cx="468140" cy="911285"/>
            <a:chOff x="487095" y="681975"/>
            <a:chExt cx="468140" cy="911285"/>
          </a:xfrm>
        </p:grpSpPr>
        <p:sp>
          <p:nvSpPr>
            <p:cNvPr id="20" name="Google Shape;20;p1"/>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1" name="Google Shape;21;p1"/>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2" name="Google Shape;22;p1"/>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3" name="Google Shape;23;p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400" b="0" i="0" u="none" strike="noStrike" cap="none">
                <a:solidFill>
                  <a:schemeClr val="dk2"/>
                </a:solidFill>
                <a:latin typeface="Arial"/>
                <a:ea typeface="Arial"/>
                <a:cs typeface="Arial"/>
                <a:sym typeface="Arial"/>
              </a:defRPr>
            </a:lvl1pPr>
            <a:lvl2pPr marL="0" marR="0" lvl="1" indent="0" algn="ctr" rtl="0">
              <a:spcBef>
                <a:spcPts val="0"/>
              </a:spcBef>
              <a:buNone/>
              <a:defRPr sz="1400" b="0" i="0" u="none" strike="noStrike" cap="none">
                <a:solidFill>
                  <a:schemeClr val="dk2"/>
                </a:solidFill>
                <a:latin typeface="Arial"/>
                <a:ea typeface="Arial"/>
                <a:cs typeface="Arial"/>
                <a:sym typeface="Arial"/>
              </a:defRPr>
            </a:lvl2pPr>
            <a:lvl3pPr marL="0" marR="0" lvl="2" indent="0" algn="ctr" rtl="0">
              <a:spcBef>
                <a:spcPts val="0"/>
              </a:spcBef>
              <a:buNone/>
              <a:defRPr sz="1400" b="0" i="0" u="none" strike="noStrike" cap="none">
                <a:solidFill>
                  <a:schemeClr val="dk2"/>
                </a:solidFill>
                <a:latin typeface="Arial"/>
                <a:ea typeface="Arial"/>
                <a:cs typeface="Arial"/>
                <a:sym typeface="Arial"/>
              </a:defRPr>
            </a:lvl3pPr>
            <a:lvl4pPr marL="0" marR="0" lvl="3" indent="0" algn="ctr" rtl="0">
              <a:spcBef>
                <a:spcPts val="0"/>
              </a:spcBef>
              <a:buNone/>
              <a:defRPr sz="1400" b="0" i="0" u="none" strike="noStrike" cap="none">
                <a:solidFill>
                  <a:schemeClr val="dk2"/>
                </a:solidFill>
                <a:latin typeface="Arial"/>
                <a:ea typeface="Arial"/>
                <a:cs typeface="Arial"/>
                <a:sym typeface="Arial"/>
              </a:defRPr>
            </a:lvl4pPr>
            <a:lvl5pPr marL="0" marR="0" lvl="4" indent="0" algn="ctr" rtl="0">
              <a:spcBef>
                <a:spcPts val="0"/>
              </a:spcBef>
              <a:buNone/>
              <a:defRPr sz="1400" b="0" i="0" u="none" strike="noStrike" cap="none">
                <a:solidFill>
                  <a:schemeClr val="dk2"/>
                </a:solidFill>
                <a:latin typeface="Arial"/>
                <a:ea typeface="Arial"/>
                <a:cs typeface="Arial"/>
                <a:sym typeface="Arial"/>
              </a:defRPr>
            </a:lvl5pPr>
            <a:lvl6pPr marL="0" marR="0" lvl="5" indent="0" algn="ctr" rtl="0">
              <a:spcBef>
                <a:spcPts val="0"/>
              </a:spcBef>
              <a:buNone/>
              <a:defRPr sz="1400" b="0" i="0" u="none" strike="noStrike" cap="none">
                <a:solidFill>
                  <a:schemeClr val="dk2"/>
                </a:solidFill>
                <a:latin typeface="Arial"/>
                <a:ea typeface="Arial"/>
                <a:cs typeface="Arial"/>
                <a:sym typeface="Arial"/>
              </a:defRPr>
            </a:lvl6pPr>
            <a:lvl7pPr marL="0" marR="0" lvl="6" indent="0" algn="ctr" rtl="0">
              <a:spcBef>
                <a:spcPts val="0"/>
              </a:spcBef>
              <a:buNone/>
              <a:defRPr sz="1400" b="0" i="0" u="none" strike="noStrike" cap="none">
                <a:solidFill>
                  <a:schemeClr val="dk2"/>
                </a:solidFill>
                <a:latin typeface="Arial"/>
                <a:ea typeface="Arial"/>
                <a:cs typeface="Arial"/>
                <a:sym typeface="Arial"/>
              </a:defRPr>
            </a:lvl7pPr>
            <a:lvl8pPr marL="0" marR="0" lvl="7" indent="0" algn="ctr" rtl="0">
              <a:spcBef>
                <a:spcPts val="0"/>
              </a:spcBef>
              <a:buNone/>
              <a:defRPr sz="1400" b="0" i="0" u="none" strike="noStrike" cap="none">
                <a:solidFill>
                  <a:schemeClr val="dk2"/>
                </a:solidFill>
                <a:latin typeface="Arial"/>
                <a:ea typeface="Arial"/>
                <a:cs typeface="Arial"/>
                <a:sym typeface="Arial"/>
              </a:defRPr>
            </a:lvl8pPr>
            <a:lvl9pPr marL="0" marR="0" lvl="8" indent="0" algn="ctr" rtl="0">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4" name="Google Shape;24;p1"/>
          <p:cNvGrpSpPr/>
          <p:nvPr/>
        </p:nvGrpSpPr>
        <p:grpSpPr>
          <a:xfrm>
            <a:off x="6162649" y="6315981"/>
            <a:ext cx="5852279" cy="427331"/>
            <a:chOff x="336078" y="6082239"/>
            <a:chExt cx="6220335" cy="454205"/>
          </a:xfrm>
        </p:grpSpPr>
        <p:pic>
          <p:nvPicPr>
            <p:cNvPr id="25" name="Google Shape;25;p1"/>
            <p:cNvPicPr preferRelativeResize="0"/>
            <p:nvPr/>
          </p:nvPicPr>
          <p:blipFill rotWithShape="1">
            <a:blip r:embed="rId16">
              <a:alphaModFix amt="50000"/>
            </a:blip>
            <a:srcRect t="-2"/>
            <a:stretch/>
          </p:blipFill>
          <p:spPr>
            <a:xfrm>
              <a:off x="336078" y="6148355"/>
              <a:ext cx="6220335" cy="388089"/>
            </a:xfrm>
            <a:prstGeom prst="rect">
              <a:avLst/>
            </a:prstGeom>
            <a:noFill/>
            <a:ln>
              <a:noFill/>
            </a:ln>
          </p:spPr>
        </p:pic>
        <p:sp>
          <p:nvSpPr>
            <p:cNvPr id="26" name="Google Shape;26;p1"/>
            <p:cNvSpPr txBox="1"/>
            <p:nvPr/>
          </p:nvSpPr>
          <p:spPr>
            <a:xfrm>
              <a:off x="5370956"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327615030"/>
      </p:ext>
    </p:extLst>
  </p:cSld>
  <p:clrMap bg1="lt1" tx1="dk1" bg2="dk2" tx2="lt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gif"/></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www.w3.org/DesignIssues/LinkedData.html" TargetMode="External"/><Relationship Id="rId7"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66.jpeg"/><Relationship Id="rId11" Type="http://schemas.openxmlformats.org/officeDocument/2006/relationships/image" Target="../media/image69.jpeg"/><Relationship Id="rId5" Type="http://schemas.openxmlformats.org/officeDocument/2006/relationships/hyperlink" Target="https://www.cs.rpi.edu/~hendler/LittleSemanticsWeb.html" TargetMode="External"/><Relationship Id="rId10" Type="http://schemas.openxmlformats.org/officeDocument/2006/relationships/image" Target="../media/image68.jpeg"/><Relationship Id="rId4" Type="http://schemas.openxmlformats.org/officeDocument/2006/relationships/image" Target="../media/image65.jpe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hyperlink" Target="http://lod-cloud.net/" TargetMode="External"/><Relationship Id="rId1" Type="http://schemas.openxmlformats.org/officeDocument/2006/relationships/slideLayout" Target="../slideLayouts/slideLayout14.xml"/><Relationship Id="rId6" Type="http://schemas.openxmlformats.org/officeDocument/2006/relationships/hyperlink" Target="http://epub.wu.ac.at/6371/" TargetMode="External"/><Relationship Id="rId5" Type="http://schemas.openxmlformats.org/officeDocument/2006/relationships/image" Target="../media/image72.png"/><Relationship Id="rId4" Type="http://schemas.openxmlformats.org/officeDocument/2006/relationships/image" Target="../media/image71.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1.png"/><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hyperlink" Target="https://iswc2017.semanticweb.org/program/keynotes/keynote-taylor/"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www.dbpedia.org/" TargetMode="External"/><Relationship Id="rId5" Type="http://schemas.openxmlformats.org/officeDocument/2006/relationships/image" Target="../media/image80.png"/><Relationship Id="rId10" Type="http://schemas.openxmlformats.org/officeDocument/2006/relationships/hyperlink" Target="https://www.slideshare.net/Frank.van.Harmelen/adoption-of-knowledge-graphs-late-2019" TargetMode="External"/><Relationship Id="rId4" Type="http://schemas.openxmlformats.org/officeDocument/2006/relationships/image" Target="../media/image79.png"/><Relationship Id="rId9" Type="http://schemas.openxmlformats.org/officeDocument/2006/relationships/image" Target="../media/image83.jpe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hyperlink" Target="https://iswc2017.semanticweb.org/program/keynotes/keynote-taylor/"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jpeg"/><Relationship Id="rId7" Type="http://schemas.microsoft.com/office/2007/relationships/hdphoto" Target="../media/hdphoto3.wdp"/><Relationship Id="rId12"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48.jpeg"/><Relationship Id="rId11" Type="http://schemas.microsoft.com/office/2007/relationships/hdphoto" Target="../media/hdphoto5.wdp"/><Relationship Id="rId5" Type="http://schemas.openxmlformats.org/officeDocument/2006/relationships/image" Target="../media/image47.png"/><Relationship Id="rId10" Type="http://schemas.openxmlformats.org/officeDocument/2006/relationships/image" Target="../media/image50.jpeg"/><Relationship Id="rId4" Type="http://schemas.microsoft.com/office/2007/relationships/hdphoto" Target="../media/hdphoto2.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London" TargetMode="External"/><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hyperlink" Target="https://api.triplydb.com/s/gZZskqRpQ" TargetMode="External"/><Relationship Id="rId5" Type="http://schemas.openxmlformats.org/officeDocument/2006/relationships/hyperlink" Target="http://dbpedia.org/resource/London" TargetMode="External"/><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1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www.polleres.net/publications/bisc-etal-2014iswc.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hyperlink" Target="https://query.wikidata.org/#SELECT DISTINCT %3Fcity WHERE { %0A%09%3Fcity wdt%3AP31%2Fwdt%3AP279* wd%3AQ515.%0A %09%3Fcity wdt%3AP1082 %3Fpopulation .%0A %09%3Fcity wdt%3AP17 wd%3AQ145 .%0A %09FILTER (%3Fpopulation > 1000000) }%0A" TargetMode="External"/>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iki/BqRX" TargetMode="Externa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iki/BqRj" TargetMode="External"/><Relationship Id="rId1" Type="http://schemas.openxmlformats.org/officeDocument/2006/relationships/slideLayout" Target="../slideLayouts/slideLayout14.xml"/><Relationship Id="rId4" Type="http://schemas.openxmlformats.org/officeDocument/2006/relationships/hyperlink" Target="https://ww101.ai.wu.ac.a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cadenaser.com/ser/2005/09/26/deportes/1127690892_850215.html" TargetMode="External"/><Relationship Id="rId5" Type="http://schemas.openxmlformats.org/officeDocument/2006/relationships/image" Target="../media/image90.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jpeg"/><Relationship Id="rId7" Type="http://schemas.microsoft.com/office/2007/relationships/hdphoto" Target="../media/hdphoto3.wdp"/><Relationship Id="rId12"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8.jpeg"/><Relationship Id="rId11" Type="http://schemas.microsoft.com/office/2007/relationships/hdphoto" Target="../media/hdphoto5.wdp"/><Relationship Id="rId5" Type="http://schemas.openxmlformats.org/officeDocument/2006/relationships/image" Target="../media/image47.png"/><Relationship Id="rId10" Type="http://schemas.openxmlformats.org/officeDocument/2006/relationships/image" Target="../media/image50.jpeg"/><Relationship Id="rId4" Type="http://schemas.microsoft.com/office/2007/relationships/hdphoto" Target="../media/hdphoto2.wdp"/><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hyperlink" Target="https://youtu.be/P0Obm0DBvwI?t=951"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2" Type="http://schemas.openxmlformats.org/officeDocument/2006/relationships/hyperlink" Target="http://polleres.net/presentations/" TargetMode="Externa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youtube.com/watch?v=ww99npDh4cg" TargetMode="External"/><Relationship Id="rId1" Type="http://schemas.openxmlformats.org/officeDocument/2006/relationships/slideLayout" Target="../slideLayouts/slideLayout14.xml"/><Relationship Id="rId5" Type="http://schemas.openxmlformats.org/officeDocument/2006/relationships/image" Target="../media/image122.png"/><Relationship Id="rId4" Type="http://schemas.openxmlformats.org/officeDocument/2006/relationships/image" Target="../media/image121.jpg"/></Relationships>
</file>

<file path=ppt/slides/_rels/slide34.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4.jpeg"/><Relationship Id="rId7" Type="http://schemas.openxmlformats.org/officeDocument/2006/relationships/image" Target="../media/image121.jpg"/><Relationship Id="rId2" Type="http://schemas.openxmlformats.org/officeDocument/2006/relationships/image" Target="../media/image123.png"/><Relationship Id="rId1" Type="http://schemas.openxmlformats.org/officeDocument/2006/relationships/slideLayout" Target="../slideLayouts/slideLayout14.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130.png"/><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jpeg"/><Relationship Id="rId3" Type="http://schemas.openxmlformats.org/officeDocument/2006/relationships/image" Target="../media/image33.jpg"/><Relationship Id="rId7" Type="http://schemas.openxmlformats.org/officeDocument/2006/relationships/image" Target="../media/image134.jpg"/><Relationship Id="rId12" Type="http://schemas.openxmlformats.org/officeDocument/2006/relationships/image" Target="../media/image139.jp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33.jpg"/><Relationship Id="rId11" Type="http://schemas.openxmlformats.org/officeDocument/2006/relationships/image" Target="../media/image138.jpg"/><Relationship Id="rId5" Type="http://schemas.openxmlformats.org/officeDocument/2006/relationships/image" Target="../media/image132.jpg"/><Relationship Id="rId10" Type="http://schemas.openxmlformats.org/officeDocument/2006/relationships/image" Target="../media/image137.jpg"/><Relationship Id="rId4" Type="http://schemas.openxmlformats.org/officeDocument/2006/relationships/image" Target="../media/image131.png"/><Relationship Id="rId9" Type="http://schemas.openxmlformats.org/officeDocument/2006/relationships/image" Target="../media/image136.jpg"/></Relationships>
</file>

<file path=ppt/slides/_rels/slide3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33.jpg"/><Relationship Id="rId7"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jpg"/></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Layout" Target="../slideLayouts/slideLayout2.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44.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4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www.wikidata.org/wiki/Q127236" TargetMode="External"/><Relationship Id="rId1" Type="http://schemas.openxmlformats.org/officeDocument/2006/relationships/slideLayout" Target="../slideLayouts/slideLayout44.xml"/><Relationship Id="rId6" Type="http://schemas.openxmlformats.org/officeDocument/2006/relationships/hyperlink" Target="https://www.wikidata.org/wiki/Q16" TargetMode="External"/><Relationship Id="rId5" Type="http://schemas.openxmlformats.org/officeDocument/2006/relationships/hyperlink" Target="https://www.wikidata.org/wiki/Property:P17" TargetMode="External"/><Relationship Id="rId4" Type="http://schemas.openxmlformats.org/officeDocument/2006/relationships/hyperlink" Target="https://www.wikidata.org/wiki/Property:P804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image" Target="../media/image161.jpeg"/><Relationship Id="rId5" Type="http://schemas.openxmlformats.org/officeDocument/2006/relationships/image" Target="../media/image160.png"/><Relationship Id="rId4" Type="http://schemas.openxmlformats.org/officeDocument/2006/relationships/image" Target="../media/image159.png"/></Relationships>
</file>

<file path=ppt/slides/_rels/slide4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140.jpeg"/><Relationship Id="rId5" Type="http://schemas.openxmlformats.org/officeDocument/2006/relationships/image" Target="../media/image164.png"/><Relationship Id="rId4" Type="http://schemas.openxmlformats.org/officeDocument/2006/relationships/image" Target="../media/image16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0.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0.jpe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hyperlink" Target="https://doi.org/10.3233/SW-243571" TargetMode="External"/><Relationship Id="rId4" Type="http://schemas.openxmlformats.org/officeDocument/2006/relationships/image" Target="../media/image168.png"/></Relationships>
</file>

<file path=ppt/slides/_rels/slide5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172.png"/><Relationship Id="rId4" Type="http://schemas.openxmlformats.org/officeDocument/2006/relationships/hyperlink" Target="https://www.lassila.org/publications/2024/lassila-iswc2024-keynote.pd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hyperlink" Target="https://www.bilateral-ai.net/jobs/" TargetMode="External"/><Relationship Id="rId2" Type="http://schemas.openxmlformats.org/officeDocument/2006/relationships/notesSlide" Target="../notesSlides/notesSlide26.xml"/><Relationship Id="rId1" Type="http://schemas.openxmlformats.org/officeDocument/2006/relationships/slideLayout" Target="../slideLayouts/slideLayout44.xml"/><Relationship Id="rId6" Type="http://schemas.openxmlformats.org/officeDocument/2006/relationships/image" Target="../media/image174.png"/><Relationship Id="rId5" Type="http://schemas.openxmlformats.org/officeDocument/2006/relationships/image" Target="../media/image149.png"/><Relationship Id="rId4" Type="http://schemas.openxmlformats.org/officeDocument/2006/relationships/image" Target="../media/image33.jpg"/></Relationships>
</file>

<file path=ppt/slides/_rels/slide5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www.bilateral-ai.net/jobs/" TargetMode="External"/><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ctrTitle"/>
          </p:nvPr>
        </p:nvSpPr>
        <p:spPr>
          <a:xfrm>
            <a:off x="606637" y="544470"/>
            <a:ext cx="8518894" cy="1802123"/>
          </a:xfrm>
          <a:prstGeom prst="rect">
            <a:avLst/>
          </a:prstGeom>
          <a:noFill/>
          <a:ln>
            <a:noFill/>
          </a:ln>
        </p:spPr>
        <p:txBody>
          <a:bodyPr spcFirstLastPara="1" vert="horz" wrap="square" lIns="0" tIns="0" rIns="0" bIns="0" rtlCol="0" anchor="ctr" anchorCtr="0">
            <a:noAutofit/>
          </a:bodyPr>
          <a:lstStyle/>
          <a:p>
            <a:pPr>
              <a:buClr>
                <a:schemeClr val="dk1"/>
              </a:buClr>
              <a:buSzPts val="1100"/>
            </a:pPr>
            <a:r>
              <a:rPr lang="en-US" sz="3600" dirty="0">
                <a:solidFill>
                  <a:schemeClr val="bg1"/>
                </a:solidFill>
                <a:latin typeface="Verdana"/>
                <a:ea typeface="Verdana"/>
                <a:cs typeface="Verdana"/>
                <a:sym typeface="Verdana"/>
              </a:rPr>
              <a:t>Knowledge Graphs as a backbone for Bilateral AI and Intelligent Data Management</a:t>
            </a:r>
            <a:endParaRPr sz="3600" i="1" dirty="0">
              <a:latin typeface="Verdana"/>
              <a:ea typeface="Verdana"/>
              <a:cs typeface="Verdana"/>
              <a:sym typeface="Verdana"/>
            </a:endParaRPr>
          </a:p>
        </p:txBody>
      </p:sp>
      <p:sp>
        <p:nvSpPr>
          <p:cNvPr id="155" name="Google Shape;155;p20"/>
          <p:cNvSpPr txBox="1">
            <a:spLocks noGrp="1"/>
          </p:cNvSpPr>
          <p:nvPr>
            <p:ph type="body" idx="1"/>
          </p:nvPr>
        </p:nvSpPr>
        <p:spPr>
          <a:prstGeom prst="rect">
            <a:avLst/>
          </a:prstGeom>
          <a:solidFill>
            <a:schemeClr val="lt1">
              <a:alpha val="89800"/>
            </a:schemeClr>
          </a:solidFill>
          <a:ln>
            <a:noFill/>
          </a:ln>
        </p:spPr>
        <p:txBody>
          <a:bodyPr spcFirstLastPara="1" vert="horz" wrap="square" lIns="274320" tIns="259200" rIns="274320" bIns="259200" rtlCol="0" anchor="t" anchorCtr="0">
            <a:noAutofit/>
          </a:bodyPr>
          <a:lstStyle/>
          <a:p>
            <a:pPr marL="0" indent="0">
              <a:buSzPts val="2000"/>
            </a:pPr>
            <a:r>
              <a:rPr lang="en-US" sz="2160" dirty="0"/>
              <a:t>Axel Polleres</a:t>
            </a:r>
          </a:p>
        </p:txBody>
      </p:sp>
    </p:spTree>
    <p:extLst>
      <p:ext uri="{BB962C8B-B14F-4D97-AF65-F5344CB8AC3E}">
        <p14:creationId xmlns:p14="http://schemas.microsoft.com/office/powerpoint/2010/main" val="30079164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E2831-BE61-B218-F217-56DFE076223D}"/>
              </a:ext>
            </a:extLst>
          </p:cNvPr>
          <p:cNvSpPr>
            <a:spLocks noGrp="1"/>
          </p:cNvSpPr>
          <p:nvPr>
            <p:ph type="title"/>
          </p:nvPr>
        </p:nvSpPr>
        <p:spPr/>
        <p:txBody>
          <a:bodyPr/>
          <a:lstStyle/>
          <a:p>
            <a:r>
              <a:rPr lang="en-AT" dirty="0"/>
              <a:t>Phase 2 “interlude”</a:t>
            </a:r>
          </a:p>
        </p:txBody>
      </p:sp>
      <p:sp>
        <p:nvSpPr>
          <p:cNvPr id="3" name="Content Placeholder 2">
            <a:extLst>
              <a:ext uri="{FF2B5EF4-FFF2-40B4-BE49-F238E27FC236}">
                <a16:creationId xmlns:a16="http://schemas.microsoft.com/office/drawing/2014/main" id="{B19BFC09-F6E8-DE26-3FFB-5243B81AB27C}"/>
              </a:ext>
            </a:extLst>
          </p:cNvPr>
          <p:cNvSpPr>
            <a:spLocks noGrp="1"/>
          </p:cNvSpPr>
          <p:nvPr>
            <p:ph idx="1"/>
          </p:nvPr>
        </p:nvSpPr>
        <p:spPr>
          <a:xfrm>
            <a:off x="838200" y="1825625"/>
            <a:ext cx="9118600" cy="4351338"/>
          </a:xfrm>
          <a:noFill/>
        </p:spPr>
        <p:txBody>
          <a:bodyPr/>
          <a:lstStyle/>
          <a:p>
            <a:r>
              <a:rPr lang="en-AT" b="1" i="1" dirty="0"/>
              <a:t>Semantic Web Services</a:t>
            </a:r>
            <a:r>
              <a:rPr lang="en-AT" dirty="0"/>
              <a:t>: We cannot only describe Websites and Metadata, but also Services and APIs! (~2002-2007)</a:t>
            </a:r>
          </a:p>
          <a:p>
            <a:endParaRPr lang="en-AT" dirty="0"/>
          </a:p>
          <a:p>
            <a:pPr lvl="6"/>
            <a:r>
              <a:rPr lang="en-AT" dirty="0"/>
              <a:t>Main Idea: </a:t>
            </a:r>
          </a:p>
          <a:p>
            <a:pPr lvl="7"/>
            <a:r>
              <a:rPr lang="en-AT" dirty="0"/>
              <a:t>Describing </a:t>
            </a:r>
            <a:r>
              <a:rPr lang="en-AT" b="1" dirty="0"/>
              <a:t>Services &amp; Agents </a:t>
            </a:r>
            <a:r>
              <a:rPr lang="en-AT" dirty="0"/>
              <a:t>in a </a:t>
            </a:r>
            <a:r>
              <a:rPr lang="en-AT" b="1" dirty="0"/>
              <a:t>declarative manner </a:t>
            </a:r>
          </a:p>
          <a:p>
            <a:pPr lvl="7"/>
            <a:r>
              <a:rPr lang="en-AT" dirty="0"/>
              <a:t>using ontologies…</a:t>
            </a:r>
          </a:p>
          <a:p>
            <a:pPr lvl="7"/>
            <a:r>
              <a:rPr lang="en-AT" dirty="0"/>
              <a:t>… should enable </a:t>
            </a:r>
            <a:r>
              <a:rPr lang="en-AT" b="1" dirty="0"/>
              <a:t>automated composition, execution</a:t>
            </a:r>
          </a:p>
          <a:p>
            <a:pPr lvl="7"/>
            <a:endParaRPr lang="en-AT" b="1" dirty="0"/>
          </a:p>
        </p:txBody>
      </p:sp>
      <p:pic>
        <p:nvPicPr>
          <p:cNvPr id="1026" name="Picture 2" descr="Lightbox view of the cover for Enabling Semantic Web Services">
            <a:extLst>
              <a:ext uri="{FF2B5EF4-FFF2-40B4-BE49-F238E27FC236}">
                <a16:creationId xmlns:a16="http://schemas.microsoft.com/office/drawing/2014/main" id="{930F4976-B656-7DD2-A4FD-D6D2784B2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9515">
            <a:off x="9437431" y="2264035"/>
            <a:ext cx="2269598" cy="36059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0EC46315-7234-7A29-8396-51A5A8E15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57" y="2830432"/>
            <a:ext cx="3197855" cy="36624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A29C73C-648F-B3BF-ADB0-9794BD85A0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7475" y="-762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5C89DB-A1D8-C9CB-DDDE-01752BE1B9C4}"/>
              </a:ext>
            </a:extLst>
          </p:cNvPr>
          <p:cNvSpPr txBox="1"/>
          <p:nvPr/>
        </p:nvSpPr>
        <p:spPr>
          <a:xfrm>
            <a:off x="485783" y="6311900"/>
            <a:ext cx="6098458" cy="60016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AT" sz="1100" b="0" i="0" u="none" strike="noStrike" cap="none" normalizeH="0" baseline="0" dirty="0">
                <a:ln>
                  <a:noFill/>
                </a:ln>
                <a:effectLst/>
                <a:latin typeface="Open Sans" panose="020B0606030504020204" pitchFamily="34" charset="0"/>
              </a:rPr>
              <a:t>Mark H. Burstein, Jerry R. Hobbs, Ora Lassila, David L. Martin, Drew V. McDermott, Sheila A. McIlraith, Srini Narayanan, Massimo Paolucci, Terry R. Payne , Katia P. </a:t>
            </a:r>
            <a:r>
              <a:rPr kumimoji="0" lang="en-GB" altLang="en-AT" sz="1100" b="0" i="0" u="none" strike="noStrike" cap="none" normalizeH="0" baseline="0" dirty="0" err="1">
                <a:ln>
                  <a:noFill/>
                </a:ln>
                <a:effectLst/>
                <a:latin typeface="Open Sans" panose="020B0606030504020204" pitchFamily="34" charset="0"/>
              </a:rPr>
              <a:t>Sycara</a:t>
            </a:r>
            <a:r>
              <a:rPr kumimoji="0" lang="en-GB" altLang="en-AT" sz="1100" b="0" i="0" u="none" strike="noStrike" cap="none" normalizeH="0" baseline="0" dirty="0">
                <a:ln>
                  <a:noFill/>
                </a:ln>
                <a:effectLst/>
                <a:latin typeface="Open Sans" panose="020B0606030504020204" pitchFamily="34" charset="0"/>
              </a:rPr>
              <a:t>:</a:t>
            </a:r>
            <a:br>
              <a:rPr kumimoji="0" lang="en-GB" altLang="en-AT" sz="1100" b="0" i="0" u="none" strike="noStrike" cap="none" normalizeH="0" baseline="0" dirty="0">
                <a:ln>
                  <a:noFill/>
                </a:ln>
                <a:effectLst/>
                <a:latin typeface="Open Sans" panose="020B0606030504020204" pitchFamily="34" charset="0"/>
              </a:rPr>
            </a:br>
            <a:r>
              <a:rPr kumimoji="0" lang="en-GB" altLang="en-AT" sz="1100" b="0" i="0" u="none" strike="noStrike" cap="none" normalizeH="0" baseline="0" dirty="0">
                <a:ln>
                  <a:noFill/>
                </a:ln>
                <a:effectLst/>
                <a:latin typeface="Open Sans" panose="020B0606030504020204" pitchFamily="34" charset="0"/>
              </a:rPr>
              <a:t>DAML-S: Web Service Description for the Semantic Web. ISWC 2002: 348-363</a:t>
            </a:r>
          </a:p>
        </p:txBody>
      </p:sp>
      <p:sp>
        <p:nvSpPr>
          <p:cNvPr id="7" name="Oval 6">
            <a:extLst>
              <a:ext uri="{FF2B5EF4-FFF2-40B4-BE49-F238E27FC236}">
                <a16:creationId xmlns:a16="http://schemas.microsoft.com/office/drawing/2014/main" id="{2368AA64-05FC-09C1-452C-02899D4C2B1F}"/>
              </a:ext>
            </a:extLst>
          </p:cNvPr>
          <p:cNvSpPr/>
          <p:nvPr/>
        </p:nvSpPr>
        <p:spPr>
          <a:xfrm>
            <a:off x="601785" y="2695496"/>
            <a:ext cx="1533628" cy="9941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1" name="TextBox 10">
            <a:extLst>
              <a:ext uri="{FF2B5EF4-FFF2-40B4-BE49-F238E27FC236}">
                <a16:creationId xmlns:a16="http://schemas.microsoft.com/office/drawing/2014/main" id="{C9A42D10-8323-E817-83C8-1E02898DC843}"/>
              </a:ext>
            </a:extLst>
          </p:cNvPr>
          <p:cNvSpPr txBox="1"/>
          <p:nvPr/>
        </p:nvSpPr>
        <p:spPr>
          <a:xfrm>
            <a:off x="7112000" y="6257836"/>
            <a:ext cx="5164016" cy="646331"/>
          </a:xfrm>
          <a:prstGeom prst="rect">
            <a:avLst/>
          </a:prstGeom>
          <a:noFill/>
        </p:spPr>
        <p:txBody>
          <a:bodyPr wrap="square">
            <a:spAutoFit/>
          </a:bodyPr>
          <a:lstStyle/>
          <a:p>
            <a:r>
              <a:rPr lang="en-GB" sz="1200" dirty="0"/>
              <a:t>Dumitru Roman, Uwe Keller, Holger Lausen, Jos de Bruijn, Rubén Lara, Michael Stollberg, Axel Polleres, Cristina Feier, Christoph Bussler, </a:t>
            </a:r>
            <a:r>
              <a:rPr lang="en-GB" sz="1200" b="1" dirty="0"/>
              <a:t>Dieter Fensel</a:t>
            </a:r>
            <a:r>
              <a:rPr lang="en-GB" sz="1200" dirty="0"/>
              <a:t>:</a:t>
            </a:r>
            <a:br>
              <a:rPr lang="en-GB" sz="1200" dirty="0"/>
            </a:br>
            <a:r>
              <a:rPr lang="en-GB" sz="1200" dirty="0"/>
              <a:t>Web Service </a:t>
            </a:r>
            <a:r>
              <a:rPr lang="en-GB" sz="1200" dirty="0" err="1"/>
              <a:t>Modeling</a:t>
            </a:r>
            <a:r>
              <a:rPr lang="en-GB" sz="1200" dirty="0"/>
              <a:t> Ontology. Appl. Ontology 1(1): 77-106 (2005)</a:t>
            </a:r>
          </a:p>
        </p:txBody>
      </p:sp>
      <p:sp>
        <p:nvSpPr>
          <p:cNvPr id="12" name="Rounded Rectangular Callout 11">
            <a:extLst>
              <a:ext uri="{FF2B5EF4-FFF2-40B4-BE49-F238E27FC236}">
                <a16:creationId xmlns:a16="http://schemas.microsoft.com/office/drawing/2014/main" id="{BF04B35C-F38E-9992-5AEE-2ABD2BE11C45}"/>
              </a:ext>
            </a:extLst>
          </p:cNvPr>
          <p:cNvSpPr/>
          <p:nvPr/>
        </p:nvSpPr>
        <p:spPr>
          <a:xfrm>
            <a:off x="5228492" y="4783015"/>
            <a:ext cx="3040185" cy="1371423"/>
          </a:xfrm>
          <a:prstGeom prst="wedgeRoundRectCallout">
            <a:avLst>
              <a:gd name="adj1" fmla="val -58611"/>
              <a:gd name="adj2" fmla="val -7484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dirty="0"/>
              <a:t>On hindsight: </a:t>
            </a:r>
            <a:r>
              <a:rPr lang="en-AT" i="1" dirty="0"/>
              <a:t>automated composition by purely symbolic inference … was maybe “ahead of its time”…</a:t>
            </a:r>
          </a:p>
        </p:txBody>
      </p:sp>
    </p:spTree>
    <p:extLst>
      <p:ext uri="{BB962C8B-B14F-4D97-AF65-F5344CB8AC3E}">
        <p14:creationId xmlns:p14="http://schemas.microsoft.com/office/powerpoint/2010/main" val="289078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6107" y="2797244"/>
            <a:ext cx="4592346" cy="1551982"/>
          </a:xfrm>
        </p:spPr>
        <p:txBody>
          <a:bodyPr>
            <a:normAutofit/>
          </a:bodyPr>
          <a:lstStyle/>
          <a:p>
            <a:pPr marL="0" indent="0">
              <a:buNone/>
            </a:pPr>
            <a:r>
              <a:rPr lang="en-US" sz="1100" b="1" dirty="0"/>
              <a:t>Linked Data Principles</a:t>
            </a:r>
          </a:p>
          <a:p>
            <a:r>
              <a:rPr lang="en-US" sz="1100" b="1" dirty="0"/>
              <a:t>LDP1: </a:t>
            </a:r>
            <a:r>
              <a:rPr lang="en-US" sz="1100" dirty="0"/>
              <a:t>use URIs as names for things</a:t>
            </a:r>
          </a:p>
          <a:p>
            <a:r>
              <a:rPr lang="en-US" sz="1100" b="1" dirty="0"/>
              <a:t>LDP2: </a:t>
            </a:r>
            <a:r>
              <a:rPr lang="en-US" sz="1100" dirty="0"/>
              <a:t>use HTTP URIs so those names can be dereferenced</a:t>
            </a:r>
          </a:p>
          <a:p>
            <a:r>
              <a:rPr lang="en-US" sz="1100" b="1" dirty="0"/>
              <a:t>LDP3: </a:t>
            </a:r>
            <a:r>
              <a:rPr lang="en-US" sz="1100" dirty="0"/>
              <a:t>return useful – RDF? – information upon dereferencing those URIs</a:t>
            </a:r>
          </a:p>
          <a:p>
            <a:r>
              <a:rPr lang="en-US" sz="1100" b="1" dirty="0"/>
              <a:t>LDP4: </a:t>
            </a:r>
            <a:r>
              <a:rPr lang="en-US" sz="1100" dirty="0"/>
              <a:t>include links using externally </a:t>
            </a:r>
            <a:r>
              <a:rPr lang="en-US" sz="1100" dirty="0" err="1"/>
              <a:t>dereferenceable</a:t>
            </a:r>
            <a:r>
              <a:rPr lang="en-US" sz="1100" dirty="0"/>
              <a:t> URIs.</a:t>
            </a:r>
          </a:p>
          <a:p>
            <a:endParaRPr lang="en-US" sz="1100" dirty="0"/>
          </a:p>
        </p:txBody>
      </p:sp>
      <p:sp>
        <p:nvSpPr>
          <p:cNvPr id="8" name="Rectangle 7"/>
          <p:cNvSpPr/>
          <p:nvPr/>
        </p:nvSpPr>
        <p:spPr>
          <a:xfrm>
            <a:off x="2087091" y="4128784"/>
            <a:ext cx="6785447" cy="338554"/>
          </a:xfrm>
          <a:prstGeom prst="rect">
            <a:avLst/>
          </a:prstGeom>
        </p:spPr>
        <p:txBody>
          <a:bodyPr wrap="square">
            <a:spAutoFit/>
          </a:bodyPr>
          <a:lstStyle/>
          <a:p>
            <a:r>
              <a:rPr lang="en-US" sz="1440" dirty="0">
                <a:hlinkClick r:id="rId3"/>
              </a:rPr>
              <a:t>https://www.w3.org/DesignIssues/LinkedData.html</a:t>
            </a:r>
            <a:r>
              <a:rPr lang="en-US" sz="1440" dirty="0"/>
              <a:t> (originally published </a:t>
            </a:r>
            <a:r>
              <a:rPr lang="en-US" sz="1600" dirty="0"/>
              <a:t>2006-07-27)</a:t>
            </a:r>
            <a:r>
              <a:rPr lang="en-US" sz="1440" dirty="0"/>
              <a:t> </a:t>
            </a:r>
          </a:p>
        </p:txBody>
      </p:sp>
      <p:sp>
        <p:nvSpPr>
          <p:cNvPr id="10" name="Slide Number Placeholder 3">
            <a:extLst>
              <a:ext uri="{FF2B5EF4-FFF2-40B4-BE49-F238E27FC236}">
                <a16:creationId xmlns:a16="http://schemas.microsoft.com/office/drawing/2014/main" id="{AD2FE9CB-A955-834E-B3DA-F5004D2098F1}"/>
              </a:ext>
            </a:extLst>
          </p:cNvPr>
          <p:cNvSpPr>
            <a:spLocks noGrp="1"/>
          </p:cNvSpPr>
          <p:nvPr>
            <p:ph type="sldNum" sz="quarter" idx="12"/>
          </p:nvPr>
        </p:nvSpPr>
        <p:spPr>
          <a:xfrm>
            <a:off x="10137454" y="6279307"/>
            <a:ext cx="676283" cy="309702"/>
          </a:xfrm>
        </p:spPr>
        <p:txBody>
          <a:bodyPr/>
          <a:lstStyle/>
          <a:p>
            <a:fld id="{BE3DC40E-DBBE-4E2D-9EEC-FBF0DA0E9179}" type="slidenum">
              <a:rPr lang="en-GB" smtClean="0"/>
              <a:pPr/>
              <a:t>11</a:t>
            </a:fld>
            <a:endParaRPr lang="en-GB" dirty="0"/>
          </a:p>
        </p:txBody>
      </p:sp>
      <p:sp>
        <p:nvSpPr>
          <p:cNvPr id="11" name="Title 1">
            <a:extLst>
              <a:ext uri="{FF2B5EF4-FFF2-40B4-BE49-F238E27FC236}">
                <a16:creationId xmlns:a16="http://schemas.microsoft.com/office/drawing/2014/main" id="{E2B23265-66BC-0445-95FB-0527FC1BF299}"/>
              </a:ext>
            </a:extLst>
          </p:cNvPr>
          <p:cNvSpPr>
            <a:spLocks noGrp="1"/>
          </p:cNvSpPr>
          <p:nvPr>
            <p:ph type="title"/>
          </p:nvPr>
        </p:nvSpPr>
        <p:spPr>
          <a:xfrm>
            <a:off x="838200" y="365125"/>
            <a:ext cx="10515600" cy="1325563"/>
          </a:xfrm>
        </p:spPr>
        <p:txBody>
          <a:bodyPr/>
          <a:lstStyle/>
          <a:p>
            <a:r>
              <a:rPr lang="en-US" dirty="0"/>
              <a:t>Focus on </a:t>
            </a:r>
            <a:r>
              <a:rPr lang="en-US" b="1" u="sng" dirty="0"/>
              <a:t>Data: </a:t>
            </a:r>
            <a:r>
              <a:rPr lang="en-US" dirty="0"/>
              <a:t>Linked Data</a:t>
            </a:r>
            <a:endParaRPr lang="en-US" b="1" u="sng" dirty="0"/>
          </a:p>
        </p:txBody>
      </p:sp>
      <p:sp>
        <p:nvSpPr>
          <p:cNvPr id="12" name="Content Placeholder 2">
            <a:extLst>
              <a:ext uri="{FF2B5EF4-FFF2-40B4-BE49-F238E27FC236}">
                <a16:creationId xmlns:a16="http://schemas.microsoft.com/office/drawing/2014/main" id="{B9C2E34F-B0A6-7E4C-9409-403855F50B4B}"/>
              </a:ext>
            </a:extLst>
          </p:cNvPr>
          <p:cNvSpPr txBox="1">
            <a:spLocks/>
          </p:cNvSpPr>
          <p:nvPr/>
        </p:nvSpPr>
        <p:spPr>
          <a:xfrm>
            <a:off x="939100" y="1825625"/>
            <a:ext cx="10515600" cy="4351338"/>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(ca. 2006/7 – ca. 2013)</a:t>
            </a:r>
          </a:p>
          <a:p>
            <a:endParaRPr lang="en-US" sz="1800" dirty="0">
              <a:solidFill>
                <a:schemeClr val="bg1">
                  <a:lumMod val="50000"/>
                </a:schemeClr>
              </a:solidFill>
            </a:endParaRPr>
          </a:p>
          <a:p>
            <a:endParaRPr lang="en-US" sz="1800" dirty="0"/>
          </a:p>
        </p:txBody>
      </p:sp>
      <p:sp>
        <p:nvSpPr>
          <p:cNvPr id="13" name="Rectangle 12">
            <a:extLst>
              <a:ext uri="{FF2B5EF4-FFF2-40B4-BE49-F238E27FC236}">
                <a16:creationId xmlns:a16="http://schemas.microsoft.com/office/drawing/2014/main" id="{A33FF64E-835D-D242-8D14-6E3C6A3393CE}"/>
              </a:ext>
            </a:extLst>
          </p:cNvPr>
          <p:cNvSpPr/>
          <p:nvPr/>
        </p:nvSpPr>
        <p:spPr>
          <a:xfrm>
            <a:off x="838200" y="2228578"/>
            <a:ext cx="10294257" cy="424732"/>
          </a:xfrm>
          <a:prstGeom prst="rect">
            <a:avLst/>
          </a:prstGeom>
          <a:solidFill>
            <a:schemeClr val="bg1"/>
          </a:solidFill>
        </p:spPr>
        <p:txBody>
          <a:bodyPr wrap="square">
            <a:spAutoFit/>
          </a:bodyPr>
          <a:lstStyle/>
          <a:p>
            <a:pPr marL="685800" lvl="1" indent="-228600">
              <a:lnSpc>
                <a:spcPct val="90000"/>
              </a:lnSpc>
              <a:spcBef>
                <a:spcPts val="500"/>
              </a:spcBef>
              <a:buFont typeface="Arial" panose="020B0604020202020204" pitchFamily="34" charset="0"/>
              <a:buChar char="•"/>
            </a:pPr>
            <a:r>
              <a:rPr lang="en-US" sz="2400" dirty="0">
                <a:solidFill>
                  <a:prstClr val="black"/>
                </a:solidFill>
              </a:rPr>
              <a:t>Main question: How can I </a:t>
            </a:r>
            <a:r>
              <a:rPr lang="en-US" sz="2400" b="1" dirty="0">
                <a:solidFill>
                  <a:prstClr val="black"/>
                </a:solidFill>
              </a:rPr>
              <a:t>publish</a:t>
            </a:r>
            <a:r>
              <a:rPr lang="en-US" sz="2400" dirty="0">
                <a:solidFill>
                  <a:prstClr val="black"/>
                </a:solidFill>
              </a:rPr>
              <a:t> “Knowledge on the Web” …</a:t>
            </a:r>
          </a:p>
        </p:txBody>
      </p:sp>
      <p:sp>
        <p:nvSpPr>
          <p:cNvPr id="5" name="Rectangle 4">
            <a:extLst>
              <a:ext uri="{FF2B5EF4-FFF2-40B4-BE49-F238E27FC236}">
                <a16:creationId xmlns:a16="http://schemas.microsoft.com/office/drawing/2014/main" id="{8D9ABBC1-5D0B-844D-B55F-BBFDAA65FBAF}"/>
              </a:ext>
            </a:extLst>
          </p:cNvPr>
          <p:cNvSpPr/>
          <p:nvPr/>
        </p:nvSpPr>
        <p:spPr>
          <a:xfrm rot="20308655">
            <a:off x="8865581" y="5650389"/>
            <a:ext cx="3386297" cy="307777"/>
          </a:xfrm>
          <a:prstGeom prst="rect">
            <a:avLst/>
          </a:prstGeom>
        </p:spPr>
        <p:txBody>
          <a:bodyPr wrap="square">
            <a:spAutoFit/>
          </a:bodyPr>
          <a:lstStyle/>
          <a:p>
            <a:r>
              <a:rPr lang="en-US" sz="1400" dirty="0"/>
              <a:t>http://</a:t>
            </a:r>
            <a:r>
              <a:rPr lang="en-US" sz="1400" dirty="0" err="1"/>
              <a:t>linkeddatabook.com</a:t>
            </a:r>
            <a:r>
              <a:rPr lang="en-US" sz="1400" dirty="0"/>
              <a:t>/editions/1.0/</a:t>
            </a:r>
          </a:p>
        </p:txBody>
      </p:sp>
      <p:pic>
        <p:nvPicPr>
          <p:cNvPr id="1030" name="Picture 6" descr="Sir Tim Berners Lee arriving at the Guildhall to receive the Honorary Freedom of the City of London">
            <a:extLst>
              <a:ext uri="{FF2B5EF4-FFF2-40B4-BE49-F238E27FC236}">
                <a16:creationId xmlns:a16="http://schemas.microsoft.com/office/drawing/2014/main" id="{B3D69D88-A9DD-2046-8F51-9E8A6194A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53" y="2852597"/>
            <a:ext cx="1197303" cy="14966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5B82A6D-9A71-C245-AF60-3360939735C1}"/>
              </a:ext>
            </a:extLst>
          </p:cNvPr>
          <p:cNvSpPr/>
          <p:nvPr/>
        </p:nvSpPr>
        <p:spPr>
          <a:xfrm>
            <a:off x="2064502" y="6064826"/>
            <a:ext cx="5737276" cy="369332"/>
          </a:xfrm>
          <a:prstGeom prst="rect">
            <a:avLst/>
          </a:prstGeom>
        </p:spPr>
        <p:txBody>
          <a:bodyPr wrap="none">
            <a:spAutoFit/>
          </a:bodyPr>
          <a:lstStyle/>
          <a:p>
            <a:r>
              <a:rPr lang="en-US" dirty="0">
                <a:hlinkClick r:id="rId5"/>
              </a:rPr>
              <a:t>https://www.cs.rpi.edu/~hendler/LittleSemanticsWeb.html</a:t>
            </a:r>
            <a:r>
              <a:rPr lang="en-US" dirty="0"/>
              <a:t> </a:t>
            </a:r>
          </a:p>
        </p:txBody>
      </p:sp>
      <p:sp>
        <p:nvSpPr>
          <p:cNvPr id="15" name="Rectangle 14">
            <a:extLst>
              <a:ext uri="{FF2B5EF4-FFF2-40B4-BE49-F238E27FC236}">
                <a16:creationId xmlns:a16="http://schemas.microsoft.com/office/drawing/2014/main" id="{7FF514EF-938E-5B48-8117-FB93806DC067}"/>
              </a:ext>
            </a:extLst>
          </p:cNvPr>
          <p:cNvSpPr/>
          <p:nvPr/>
        </p:nvSpPr>
        <p:spPr>
          <a:xfrm>
            <a:off x="2050983" y="5688394"/>
            <a:ext cx="4974952" cy="369332"/>
          </a:xfrm>
          <a:prstGeom prst="rect">
            <a:avLst/>
          </a:prstGeom>
        </p:spPr>
        <p:txBody>
          <a:bodyPr wrap="square">
            <a:spAutoFit/>
          </a:bodyPr>
          <a:lstStyle/>
          <a:p>
            <a:r>
              <a:rPr lang="en-US" i="1" dirty="0"/>
              <a:t>“A Little Semantics Goes a Long Way” (Jim </a:t>
            </a:r>
            <a:r>
              <a:rPr lang="en-US" i="1" dirty="0" err="1"/>
              <a:t>Hendler</a:t>
            </a:r>
            <a:r>
              <a:rPr lang="en-US" i="1" dirty="0"/>
              <a:t>)</a:t>
            </a:r>
          </a:p>
        </p:txBody>
      </p:sp>
      <p:pic>
        <p:nvPicPr>
          <p:cNvPr id="1032" name="Picture 8" descr="https://www.cs.rpi.edu/~hendler/hendler2008.jpg">
            <a:extLst>
              <a:ext uri="{FF2B5EF4-FFF2-40B4-BE49-F238E27FC236}">
                <a16:creationId xmlns:a16="http://schemas.microsoft.com/office/drawing/2014/main" id="{5D764590-18F9-0B41-A300-DA07917BAA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545" y="4863565"/>
            <a:ext cx="1234811" cy="15092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i1.rgstatic.net/ii/profile.image/272557790199822-1441994249541_Q512/Tom_Heath.jpg">
            <a:extLst>
              <a:ext uri="{FF2B5EF4-FFF2-40B4-BE49-F238E27FC236}">
                <a16:creationId xmlns:a16="http://schemas.microsoft.com/office/drawing/2014/main" id="{2A5CF7FD-6019-D543-B954-D7FAA234D1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2749" y="1080766"/>
            <a:ext cx="1424532" cy="1424532"/>
          </a:xfrm>
          <a:prstGeom prst="rect">
            <a:avLst/>
          </a:prstGeom>
          <a:noFill/>
          <a:extLst>
            <a:ext uri="{909E8E84-426E-40DD-AFC4-6F175D3DCCD1}">
              <a14:hiddenFill xmlns:a14="http://schemas.microsoft.com/office/drawing/2010/main">
                <a:solidFill>
                  <a:srgbClr val="FFFFFF"/>
                </a:solidFill>
              </a14:hiddenFill>
            </a:ext>
          </a:extLst>
        </p:spPr>
      </p:pic>
      <p:pic>
        <p:nvPicPr>
          <p:cNvPr id="2" name="Bild 4">
            <a:extLst>
              <a:ext uri="{FF2B5EF4-FFF2-40B4-BE49-F238E27FC236}">
                <a16:creationId xmlns:a16="http://schemas.microsoft.com/office/drawing/2014/main" id="{D51118D5-AB04-B877-18B0-8A797E5ADCFB}"/>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0661914" y="18323"/>
            <a:ext cx="1510734" cy="1005582"/>
          </a:xfrm>
          <a:prstGeom prst="rect">
            <a:avLst/>
          </a:prstGeom>
        </p:spPr>
      </p:pic>
      <p:pic>
        <p:nvPicPr>
          <p:cNvPr id="1028" name="Picture 4" descr="http://linkeddatabook.com/editions/1.0/images/LinkedDataBookCoverCropped.jpg">
            <a:extLst>
              <a:ext uri="{FF2B5EF4-FFF2-40B4-BE49-F238E27FC236}">
                <a16:creationId xmlns:a16="http://schemas.microsoft.com/office/drawing/2014/main" id="{339E5FF2-D3C3-4D42-A108-37BBE7D923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240427">
            <a:off x="8796937" y="2779203"/>
            <a:ext cx="2661121" cy="327187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4" name="Picture 10" descr="Image result for Chris Bizer">
            <a:extLst>
              <a:ext uri="{FF2B5EF4-FFF2-40B4-BE49-F238E27FC236}">
                <a16:creationId xmlns:a16="http://schemas.microsoft.com/office/drawing/2014/main" id="{403BC84E-8DBB-5A4F-83BB-91BF6FADBF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36692" y="2423863"/>
            <a:ext cx="1422772" cy="142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67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664BF9-F3A9-5E41-824A-89D6E21D3BF4}"/>
              </a:ext>
            </a:extLst>
          </p:cNvPr>
          <p:cNvSpPr>
            <a:spLocks noGrp="1"/>
          </p:cNvSpPr>
          <p:nvPr>
            <p:ph type="title"/>
          </p:nvPr>
        </p:nvSpPr>
        <p:spPr>
          <a:xfrm>
            <a:off x="195232" y="204039"/>
            <a:ext cx="10488399" cy="1325563"/>
          </a:xfrm>
        </p:spPr>
        <p:txBody>
          <a:bodyPr>
            <a:normAutofit/>
          </a:bodyPr>
          <a:lstStyle/>
          <a:p>
            <a:r>
              <a:rPr lang="en-US" sz="3600" dirty="0"/>
              <a:t>Phase3: From Semantic Web to Linked (Open) Data</a:t>
            </a:r>
          </a:p>
        </p:txBody>
      </p:sp>
      <p:sp>
        <p:nvSpPr>
          <p:cNvPr id="8" name="Content Placeholder 2">
            <a:extLst>
              <a:ext uri="{FF2B5EF4-FFF2-40B4-BE49-F238E27FC236}">
                <a16:creationId xmlns:a16="http://schemas.microsoft.com/office/drawing/2014/main" id="{091D6A83-B2E6-8340-914A-89488D4FF921}"/>
              </a:ext>
            </a:extLst>
          </p:cNvPr>
          <p:cNvSpPr txBox="1">
            <a:spLocks/>
          </p:cNvSpPr>
          <p:nvPr/>
        </p:nvSpPr>
        <p:spPr>
          <a:xfrm>
            <a:off x="529195" y="1546076"/>
            <a:ext cx="8640329" cy="4351338"/>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(ca. 2006/7 – 2012)</a:t>
            </a:r>
          </a:p>
          <a:p>
            <a:pPr lvl="1"/>
            <a:r>
              <a:rPr lang="en-US" sz="2400" dirty="0">
                <a:solidFill>
                  <a:prstClr val="black"/>
                </a:solidFill>
              </a:rPr>
              <a:t>Main question: How can I </a:t>
            </a:r>
            <a:r>
              <a:rPr lang="en-US" sz="2400" b="1" dirty="0">
                <a:solidFill>
                  <a:prstClr val="black"/>
                </a:solidFill>
              </a:rPr>
              <a:t>publish</a:t>
            </a:r>
            <a:r>
              <a:rPr lang="en-US" sz="2400" dirty="0">
                <a:solidFill>
                  <a:prstClr val="black"/>
                </a:solidFill>
              </a:rPr>
              <a:t> “Knowledge on the Web” …</a:t>
            </a:r>
          </a:p>
          <a:p>
            <a:pPr lvl="2"/>
            <a:r>
              <a:rPr lang="en-US" sz="1880" dirty="0"/>
              <a:t>Linked </a:t>
            </a:r>
            <a:r>
              <a:rPr lang="en-US" sz="1880" b="1" dirty="0"/>
              <a:t>Open </a:t>
            </a:r>
            <a:r>
              <a:rPr lang="en-US" sz="1880" dirty="0"/>
              <a:t>Data</a:t>
            </a:r>
            <a:r>
              <a:rPr lang="mr-IN" sz="1880" dirty="0"/>
              <a:t>…</a:t>
            </a:r>
            <a:r>
              <a:rPr lang="en-US" sz="1880" dirty="0"/>
              <a:t> growth slowed down a bit</a:t>
            </a:r>
          </a:p>
          <a:p>
            <a:pPr lvl="2"/>
            <a:r>
              <a:rPr lang="en-US" sz="1880" dirty="0"/>
              <a:t>A lot of active developments to publish and link RDF Data</a:t>
            </a:r>
          </a:p>
          <a:p>
            <a:pPr lvl="2"/>
            <a:r>
              <a:rPr lang="en-US" sz="1880" dirty="0"/>
              <a:t>also in Enterprises (“Enterprise Linked Data”)</a:t>
            </a:r>
          </a:p>
          <a:p>
            <a:pPr marL="457200" lvl="1" indent="0">
              <a:buNone/>
            </a:pPr>
            <a:endParaRPr lang="en-US" sz="2680" dirty="0"/>
          </a:p>
          <a:p>
            <a:pPr lvl="1"/>
            <a:endParaRPr lang="en-US" sz="2680" dirty="0"/>
          </a:p>
          <a:p>
            <a:endParaRPr lang="en-US" sz="1800" dirty="0">
              <a:solidFill>
                <a:schemeClr val="bg1">
                  <a:lumMod val="50000"/>
                </a:schemeClr>
              </a:solidFill>
            </a:endParaRPr>
          </a:p>
          <a:p>
            <a:endParaRPr lang="en-US" sz="1800" dirty="0"/>
          </a:p>
        </p:txBody>
      </p:sp>
      <p:sp>
        <p:nvSpPr>
          <p:cNvPr id="9" name="Rectangle 8">
            <a:extLst>
              <a:ext uri="{FF2B5EF4-FFF2-40B4-BE49-F238E27FC236}">
                <a16:creationId xmlns:a16="http://schemas.microsoft.com/office/drawing/2014/main" id="{8648EAD4-3D3D-8B4F-8F80-2FA81AC7AA05}"/>
              </a:ext>
            </a:extLst>
          </p:cNvPr>
          <p:cNvSpPr/>
          <p:nvPr/>
        </p:nvSpPr>
        <p:spPr>
          <a:xfrm>
            <a:off x="8174874" y="5800190"/>
            <a:ext cx="4291936" cy="258532"/>
          </a:xfrm>
          <a:prstGeom prst="rect">
            <a:avLst/>
          </a:prstGeom>
        </p:spPr>
        <p:txBody>
          <a:bodyPr wrap="square">
            <a:spAutoFit/>
          </a:bodyPr>
          <a:lstStyle/>
          <a:p>
            <a:r>
              <a:rPr lang="en-US" sz="1080" dirty="0">
                <a:hlinkClick r:id="rId2"/>
              </a:rPr>
              <a:t>http://lod-cloud.net/</a:t>
            </a:r>
            <a:r>
              <a:rPr lang="en-US" sz="1080" dirty="0"/>
              <a:t> </a:t>
            </a:r>
          </a:p>
        </p:txBody>
      </p:sp>
      <p:pic>
        <p:nvPicPr>
          <p:cNvPr id="10" name="Picture 2" descr="ttp://lod-cloud.net/versions/2007-05-01/lod-cloud.png">
            <a:extLst>
              <a:ext uri="{FF2B5EF4-FFF2-40B4-BE49-F238E27FC236}">
                <a16:creationId xmlns:a16="http://schemas.microsoft.com/office/drawing/2014/main" id="{9CC10C70-8179-EE4B-AA12-BA29076D0A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22255" y="3390811"/>
            <a:ext cx="2463043" cy="1527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E9818F5-FA55-9844-85C1-93CEE1BC4A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4874" y="2639124"/>
            <a:ext cx="3867597" cy="3219822"/>
          </a:xfrm>
          <a:prstGeom prst="rect">
            <a:avLst/>
          </a:prstGeom>
        </p:spPr>
      </p:pic>
      <p:sp>
        <p:nvSpPr>
          <p:cNvPr id="12" name="Right Arrow 11">
            <a:extLst>
              <a:ext uri="{FF2B5EF4-FFF2-40B4-BE49-F238E27FC236}">
                <a16:creationId xmlns:a16="http://schemas.microsoft.com/office/drawing/2014/main" id="{8F7E0267-0E1D-5442-9B01-249E1BE801A0}"/>
              </a:ext>
            </a:extLst>
          </p:cNvPr>
          <p:cNvSpPr/>
          <p:nvPr/>
        </p:nvSpPr>
        <p:spPr>
          <a:xfrm>
            <a:off x="6709637" y="3765119"/>
            <a:ext cx="1296144" cy="324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3" name="Picture 2" descr="https://writelatex.s3.amazonaws.com/hfdqrzxggqmw/uploads/559/21885465/1.png?X-Amz-Expires=14400&amp;X-Amz-Date=20180404T034419Z&amp;X-Amz-Algorithm=AWS4-HMAC-SHA256&amp;X-Amz-Credential=AKIAJF667VKUK4OW3LCA/20180404/us-east-1/s3/aws4_request&amp;X-Amz-SignedHeaders=host&amp;X-Amz-Signature=8c6638a9905ab0069931d81a230f4d9ec637ce5397c6a387a14986a406bb587a">
            <a:extLst>
              <a:ext uri="{FF2B5EF4-FFF2-40B4-BE49-F238E27FC236}">
                <a16:creationId xmlns:a16="http://schemas.microsoft.com/office/drawing/2014/main" id="{C00FF8CE-FD8C-D54E-A9EF-7DFF7955F9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0524" y="4859893"/>
            <a:ext cx="4852064" cy="19981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AC4BBB7-6762-844F-9297-02CA3F384EF1}"/>
              </a:ext>
            </a:extLst>
          </p:cNvPr>
          <p:cNvSpPr/>
          <p:nvPr/>
        </p:nvSpPr>
        <p:spPr>
          <a:xfrm>
            <a:off x="4957781" y="6442502"/>
            <a:ext cx="7084690" cy="415498"/>
          </a:xfrm>
          <a:prstGeom prst="rect">
            <a:avLst/>
          </a:prstGeom>
        </p:spPr>
        <p:txBody>
          <a:bodyPr wrap="square">
            <a:spAutoFit/>
          </a:bodyPr>
          <a:lstStyle/>
          <a:p>
            <a:r>
              <a:rPr lang="en-US" sz="1050" dirty="0"/>
              <a:t>Axel Polleres, </a:t>
            </a:r>
            <a:r>
              <a:rPr lang="en-US" sz="1050" dirty="0" err="1"/>
              <a:t>Maulik</a:t>
            </a:r>
            <a:r>
              <a:rPr lang="en-US" sz="1050" dirty="0"/>
              <a:t> R. </a:t>
            </a:r>
            <a:r>
              <a:rPr lang="en-US" sz="1050" dirty="0" err="1"/>
              <a:t>Kamdar</a:t>
            </a:r>
            <a:r>
              <a:rPr lang="en-US" sz="1050" dirty="0"/>
              <a:t>, Javier D. Fernández, Tania </a:t>
            </a:r>
            <a:r>
              <a:rPr lang="en-US" sz="1050" dirty="0" err="1"/>
              <a:t>Tudorache</a:t>
            </a:r>
            <a:r>
              <a:rPr lang="en-US" sz="1050" dirty="0"/>
              <a:t>, and Mark A. </a:t>
            </a:r>
            <a:r>
              <a:rPr lang="en-US" sz="1050" dirty="0" err="1"/>
              <a:t>Musen</a:t>
            </a:r>
            <a:r>
              <a:rPr lang="en-US" sz="1050" dirty="0"/>
              <a:t>. </a:t>
            </a:r>
            <a:r>
              <a:rPr lang="en-US" sz="1050" dirty="0">
                <a:hlinkClick r:id="rId6"/>
              </a:rPr>
              <a:t>A more decentralized vision for linked data</a:t>
            </a:r>
            <a:r>
              <a:rPr lang="en-US" sz="1050" dirty="0"/>
              <a:t>. In </a:t>
            </a:r>
            <a:r>
              <a:rPr lang="en-US" sz="1050" i="1" dirty="0"/>
              <a:t>Decentralizing the Semantic Web (Workshop of ISWC2018).</a:t>
            </a:r>
            <a:endParaRPr lang="en-US" sz="1050" dirty="0"/>
          </a:p>
        </p:txBody>
      </p:sp>
      <p:grpSp>
        <p:nvGrpSpPr>
          <p:cNvPr id="17" name="Group 16">
            <a:extLst>
              <a:ext uri="{FF2B5EF4-FFF2-40B4-BE49-F238E27FC236}">
                <a16:creationId xmlns:a16="http://schemas.microsoft.com/office/drawing/2014/main" id="{ADAD9C22-575B-9F42-92BF-EF858715B3A2}"/>
              </a:ext>
            </a:extLst>
          </p:cNvPr>
          <p:cNvGrpSpPr/>
          <p:nvPr/>
        </p:nvGrpSpPr>
        <p:grpSpPr>
          <a:xfrm>
            <a:off x="1513956" y="3516352"/>
            <a:ext cx="3823554" cy="970950"/>
            <a:chOff x="1513956" y="3516352"/>
            <a:chExt cx="3823554" cy="970950"/>
          </a:xfrm>
        </p:grpSpPr>
        <p:pic>
          <p:nvPicPr>
            <p:cNvPr id="14" name="Picture 6" descr="Image result for dbpedia logo">
              <a:extLst>
                <a:ext uri="{FF2B5EF4-FFF2-40B4-BE49-F238E27FC236}">
                  <a16:creationId xmlns:a16="http://schemas.microsoft.com/office/drawing/2014/main" id="{163A58CB-BACF-544A-A28D-4B15C9C9B3F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13956" y="3516352"/>
              <a:ext cx="1577793" cy="9709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976A872-015B-6245-AAD4-08F2AA8CA5FE}"/>
                </a:ext>
              </a:extLst>
            </p:cNvPr>
            <p:cNvCxnSpPr>
              <a:cxnSpLocks/>
            </p:cNvCxnSpPr>
            <p:nvPr/>
          </p:nvCxnSpPr>
          <p:spPr>
            <a:xfrm flipH="1" flipV="1">
              <a:off x="2486934" y="3516352"/>
              <a:ext cx="2772330" cy="410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B5B72C-DD25-ED48-9F54-AA481E14A799}"/>
                </a:ext>
              </a:extLst>
            </p:cNvPr>
            <p:cNvCxnSpPr>
              <a:cxnSpLocks/>
            </p:cNvCxnSpPr>
            <p:nvPr/>
          </p:nvCxnSpPr>
          <p:spPr>
            <a:xfrm flipH="1">
              <a:off x="3091749" y="4249035"/>
              <a:ext cx="2245761" cy="61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Bild 5">
            <a:extLst>
              <a:ext uri="{FF2B5EF4-FFF2-40B4-BE49-F238E27FC236}">
                <a16:creationId xmlns:a16="http://schemas.microsoft.com/office/drawing/2014/main" id="{39FC9588-A1A9-17F3-415C-9909E7BFD9CE}"/>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b="5116"/>
          <a:stretch/>
        </p:blipFill>
        <p:spPr>
          <a:xfrm>
            <a:off x="10843421" y="0"/>
            <a:ext cx="1348579" cy="1006974"/>
          </a:xfrm>
          <a:prstGeom prst="rect">
            <a:avLst/>
          </a:prstGeom>
        </p:spPr>
      </p:pic>
    </p:spTree>
    <p:extLst>
      <p:ext uri="{BB962C8B-B14F-4D97-AF65-F5344CB8AC3E}">
        <p14:creationId xmlns:p14="http://schemas.microsoft.com/office/powerpoint/2010/main" val="2089365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BE6B1-75B9-7B03-C070-2A9D681EC5C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4136648-6953-041B-C876-D42B23879C72}"/>
              </a:ext>
            </a:extLst>
          </p:cNvPr>
          <p:cNvSpPr>
            <a:spLocks noGrp="1"/>
          </p:cNvSpPr>
          <p:nvPr>
            <p:ph type="title"/>
          </p:nvPr>
        </p:nvSpPr>
        <p:spPr>
          <a:xfrm>
            <a:off x="195232" y="204039"/>
            <a:ext cx="10488399" cy="1325563"/>
          </a:xfrm>
        </p:spPr>
        <p:txBody>
          <a:bodyPr>
            <a:normAutofit/>
          </a:bodyPr>
          <a:lstStyle/>
          <a:p>
            <a:r>
              <a:rPr lang="en-US" sz="3600" dirty="0"/>
              <a:t>Phase3: From Semantic Web to Linked (Open) Data</a:t>
            </a:r>
          </a:p>
        </p:txBody>
      </p:sp>
      <p:sp>
        <p:nvSpPr>
          <p:cNvPr id="8" name="Content Placeholder 2">
            <a:extLst>
              <a:ext uri="{FF2B5EF4-FFF2-40B4-BE49-F238E27FC236}">
                <a16:creationId xmlns:a16="http://schemas.microsoft.com/office/drawing/2014/main" id="{090B7377-2077-736C-172F-C51986BBE547}"/>
              </a:ext>
            </a:extLst>
          </p:cNvPr>
          <p:cNvSpPr txBox="1">
            <a:spLocks/>
          </p:cNvSpPr>
          <p:nvPr/>
        </p:nvSpPr>
        <p:spPr>
          <a:xfrm>
            <a:off x="529195" y="1546076"/>
            <a:ext cx="8669513" cy="4351338"/>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(ca. 2006/7 – 2013)</a:t>
            </a:r>
          </a:p>
          <a:p>
            <a:pPr lvl="1"/>
            <a:r>
              <a:rPr lang="en-US" sz="2400" dirty="0">
                <a:solidFill>
                  <a:prstClr val="black"/>
                </a:solidFill>
              </a:rPr>
              <a:t>Main question: How can I </a:t>
            </a:r>
            <a:r>
              <a:rPr lang="en-US" sz="2400" b="1" dirty="0">
                <a:solidFill>
                  <a:prstClr val="black"/>
                </a:solidFill>
              </a:rPr>
              <a:t>publish</a:t>
            </a:r>
            <a:r>
              <a:rPr lang="en-US" sz="2400" dirty="0">
                <a:solidFill>
                  <a:prstClr val="black"/>
                </a:solidFill>
              </a:rPr>
              <a:t> “Knowledge on the Web” …</a:t>
            </a:r>
          </a:p>
          <a:p>
            <a:pPr lvl="1"/>
            <a:endParaRPr lang="en-US" sz="2680" dirty="0"/>
          </a:p>
          <a:p>
            <a:pPr lvl="1"/>
            <a:r>
              <a:rPr lang="en-US" sz="2680" i="1" dirty="0"/>
              <a:t>Side question(s): </a:t>
            </a:r>
          </a:p>
          <a:p>
            <a:pPr marL="457200" lvl="1" indent="0">
              <a:buNone/>
            </a:pPr>
            <a:r>
              <a:rPr lang="en-US" sz="2680" dirty="0"/>
              <a:t> </a:t>
            </a:r>
            <a:r>
              <a:rPr lang="en-US" sz="2440" dirty="0"/>
              <a:t>Can deductive symbolic inference and queries scale to a </a:t>
            </a:r>
          </a:p>
          <a:p>
            <a:pPr marL="457200" lvl="1" indent="0">
              <a:buNone/>
            </a:pPr>
            <a:r>
              <a:rPr lang="en-US" sz="2440" dirty="0"/>
              <a:t> decentralized </a:t>
            </a:r>
          </a:p>
          <a:p>
            <a:pPr marL="457200" lvl="1" indent="0">
              <a:buNone/>
            </a:pPr>
            <a:r>
              <a:rPr lang="en-US" sz="2440" dirty="0"/>
              <a:t> Web?</a:t>
            </a:r>
          </a:p>
          <a:p>
            <a:endParaRPr lang="en-US" sz="1800" dirty="0">
              <a:solidFill>
                <a:schemeClr val="bg1">
                  <a:lumMod val="50000"/>
                </a:schemeClr>
              </a:solidFill>
            </a:endParaRPr>
          </a:p>
          <a:p>
            <a:endParaRPr lang="en-US" sz="1800" dirty="0"/>
          </a:p>
        </p:txBody>
      </p:sp>
      <p:pic>
        <p:nvPicPr>
          <p:cNvPr id="11" name="Picture 10">
            <a:extLst>
              <a:ext uri="{FF2B5EF4-FFF2-40B4-BE49-F238E27FC236}">
                <a16:creationId xmlns:a16="http://schemas.microsoft.com/office/drawing/2014/main" id="{4756CB2D-69B2-BDF2-52C5-5ADB9F6ADE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4874" y="2639124"/>
            <a:ext cx="3867597" cy="3219822"/>
          </a:xfrm>
          <a:prstGeom prst="rect">
            <a:avLst/>
          </a:prstGeom>
        </p:spPr>
      </p:pic>
      <p:pic>
        <p:nvPicPr>
          <p:cNvPr id="2" name="Bild 5">
            <a:extLst>
              <a:ext uri="{FF2B5EF4-FFF2-40B4-BE49-F238E27FC236}">
                <a16:creationId xmlns:a16="http://schemas.microsoft.com/office/drawing/2014/main" id="{9AD4CD8A-9C08-F0D1-89D6-793EEAB209C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5116"/>
          <a:stretch/>
        </p:blipFill>
        <p:spPr>
          <a:xfrm>
            <a:off x="10843421" y="0"/>
            <a:ext cx="1348579" cy="1006974"/>
          </a:xfrm>
          <a:prstGeom prst="rect">
            <a:avLst/>
          </a:prstGeom>
        </p:spPr>
      </p:pic>
      <p:pic>
        <p:nvPicPr>
          <p:cNvPr id="4" name="Picture 3">
            <a:extLst>
              <a:ext uri="{FF2B5EF4-FFF2-40B4-BE49-F238E27FC236}">
                <a16:creationId xmlns:a16="http://schemas.microsoft.com/office/drawing/2014/main" id="{DCA60B21-685E-5D3C-E1C1-60DC5D311307}"/>
              </a:ext>
            </a:extLst>
          </p:cNvPr>
          <p:cNvPicPr>
            <a:picLocks noChangeAspect="1"/>
          </p:cNvPicPr>
          <p:nvPr/>
        </p:nvPicPr>
        <p:blipFill>
          <a:blip r:embed="rId5"/>
          <a:stretch>
            <a:fillRect/>
          </a:stretch>
        </p:blipFill>
        <p:spPr>
          <a:xfrm rot="550993">
            <a:off x="3087306" y="3918361"/>
            <a:ext cx="4391130" cy="3678844"/>
          </a:xfrm>
          <a:prstGeom prst="rect">
            <a:avLst/>
          </a:prstGeom>
        </p:spPr>
      </p:pic>
      <p:sp>
        <p:nvSpPr>
          <p:cNvPr id="6" name="TextBox 5">
            <a:extLst>
              <a:ext uri="{FF2B5EF4-FFF2-40B4-BE49-F238E27FC236}">
                <a16:creationId xmlns:a16="http://schemas.microsoft.com/office/drawing/2014/main" id="{BBB4F6E1-CFE6-9C4C-8E7E-0C39F3B025C2}"/>
              </a:ext>
            </a:extLst>
          </p:cNvPr>
          <p:cNvSpPr txBox="1"/>
          <p:nvPr/>
        </p:nvSpPr>
        <p:spPr>
          <a:xfrm rot="569592">
            <a:off x="3129181" y="4127425"/>
            <a:ext cx="5059398" cy="253916"/>
          </a:xfrm>
          <a:prstGeom prst="rect">
            <a:avLst/>
          </a:prstGeom>
          <a:noFill/>
        </p:spPr>
        <p:txBody>
          <a:bodyPr wrap="none" rtlCol="0">
            <a:spAutoFit/>
          </a:bodyPr>
          <a:lstStyle/>
          <a:p>
            <a:r>
              <a:rPr lang="en-GB" sz="1050" i="1" dirty="0">
                <a:solidFill>
                  <a:srgbClr val="FF0000"/>
                </a:solidFill>
              </a:rPr>
              <a:t>Reasoning Web. Semantic Technologies for Intelligent Data Access (Reasoning Web 2013)</a:t>
            </a:r>
            <a:endParaRPr lang="en-AT" sz="1050" dirty="0">
              <a:solidFill>
                <a:srgbClr val="FF0000"/>
              </a:solidFill>
            </a:endParaRPr>
          </a:p>
        </p:txBody>
      </p:sp>
      <p:grpSp>
        <p:nvGrpSpPr>
          <p:cNvPr id="10" name="Group 9">
            <a:extLst>
              <a:ext uri="{FF2B5EF4-FFF2-40B4-BE49-F238E27FC236}">
                <a16:creationId xmlns:a16="http://schemas.microsoft.com/office/drawing/2014/main" id="{6AC2C028-1856-AE64-AF67-92AA47553424}"/>
              </a:ext>
            </a:extLst>
          </p:cNvPr>
          <p:cNvGrpSpPr/>
          <p:nvPr/>
        </p:nvGrpSpPr>
        <p:grpSpPr>
          <a:xfrm>
            <a:off x="-21456" y="4604536"/>
            <a:ext cx="4064331" cy="3485322"/>
            <a:chOff x="-21456" y="4604536"/>
            <a:chExt cx="4064331" cy="3485322"/>
          </a:xfrm>
        </p:grpSpPr>
        <p:pic>
          <p:nvPicPr>
            <p:cNvPr id="3" name="Picture 2">
              <a:extLst>
                <a:ext uri="{FF2B5EF4-FFF2-40B4-BE49-F238E27FC236}">
                  <a16:creationId xmlns:a16="http://schemas.microsoft.com/office/drawing/2014/main" id="{01EA30E8-9FF6-1302-D22B-A79CC8C02DDE}"/>
                </a:ext>
              </a:extLst>
            </p:cNvPr>
            <p:cNvPicPr>
              <a:picLocks noChangeAspect="1"/>
            </p:cNvPicPr>
            <p:nvPr/>
          </p:nvPicPr>
          <p:blipFill>
            <a:blip r:embed="rId6"/>
            <a:stretch>
              <a:fillRect/>
            </a:stretch>
          </p:blipFill>
          <p:spPr>
            <a:xfrm rot="20479928">
              <a:off x="340264" y="4604536"/>
              <a:ext cx="3702611" cy="3485322"/>
            </a:xfrm>
            <a:prstGeom prst="rect">
              <a:avLst/>
            </a:prstGeom>
          </p:spPr>
        </p:pic>
        <p:sp>
          <p:nvSpPr>
            <p:cNvPr id="9" name="TextBox 8">
              <a:extLst>
                <a:ext uri="{FF2B5EF4-FFF2-40B4-BE49-F238E27FC236}">
                  <a16:creationId xmlns:a16="http://schemas.microsoft.com/office/drawing/2014/main" id="{A20F0CD5-52BB-BB89-C10B-CDAE66B84877}"/>
                </a:ext>
              </a:extLst>
            </p:cNvPr>
            <p:cNvSpPr txBox="1"/>
            <p:nvPr/>
          </p:nvSpPr>
          <p:spPr>
            <a:xfrm rot="20439030">
              <a:off x="-21456" y="4615026"/>
              <a:ext cx="3156256" cy="276999"/>
            </a:xfrm>
            <a:prstGeom prst="rect">
              <a:avLst/>
            </a:prstGeom>
            <a:noFill/>
          </p:spPr>
          <p:txBody>
            <a:bodyPr wrap="square">
              <a:spAutoFit/>
            </a:bodyPr>
            <a:lstStyle/>
            <a:p>
              <a:r>
                <a:rPr lang="en-GB" sz="1200" i="1" dirty="0">
                  <a:solidFill>
                    <a:srgbClr val="FF0000"/>
                  </a:solidFill>
                </a:rPr>
                <a:t>International Semantic Web Conference (2014)</a:t>
              </a:r>
              <a:endParaRPr lang="en-AT" sz="1200" dirty="0">
                <a:solidFill>
                  <a:srgbClr val="FF0000"/>
                </a:solidFill>
              </a:endParaRPr>
            </a:p>
          </p:txBody>
        </p:sp>
      </p:grpSp>
    </p:spTree>
    <p:extLst>
      <p:ext uri="{BB962C8B-B14F-4D97-AF65-F5344CB8AC3E}">
        <p14:creationId xmlns:p14="http://schemas.microsoft.com/office/powerpoint/2010/main" val="2538556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AE0B-9A99-FC9F-ACFB-FE4933C4EFA5}"/>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6B0E04AE-83C4-B79F-869F-D46C3C56C6C1}"/>
              </a:ext>
            </a:extLst>
          </p:cNvPr>
          <p:cNvSpPr txBox="1">
            <a:spLocks/>
          </p:cNvSpPr>
          <p:nvPr/>
        </p:nvSpPr>
        <p:spPr>
          <a:xfrm>
            <a:off x="259084" y="1029805"/>
            <a:ext cx="6254536" cy="4624686"/>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2013</a:t>
            </a:r>
            <a:r>
              <a:rPr lang="en-US" dirty="0"/>
              <a:t>: Google adopts Semantic Web ideas under a new name</a:t>
            </a:r>
          </a:p>
          <a:p>
            <a:r>
              <a:rPr lang="en-US" dirty="0"/>
              <a:t>Jamie Taylor, Google, Inc., Keynote </a:t>
            </a:r>
            <a:r>
              <a:rPr lang="en-US" dirty="0">
                <a:hlinkClick r:id="rId3"/>
              </a:rPr>
              <a:t>ISWC2017</a:t>
            </a:r>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4D0F396C-80C4-97B8-1106-429A12C3F563}"/>
              </a:ext>
            </a:extLst>
          </p:cNvPr>
          <p:cNvSpPr>
            <a:spLocks noGrp="1"/>
          </p:cNvSpPr>
          <p:nvPr>
            <p:ph type="title"/>
          </p:nvPr>
        </p:nvSpPr>
        <p:spPr>
          <a:xfrm>
            <a:off x="133401" y="164801"/>
            <a:ext cx="11258746" cy="1325563"/>
          </a:xfrm>
        </p:spPr>
        <p:txBody>
          <a:bodyPr/>
          <a:lstStyle/>
          <a:p>
            <a:r>
              <a:rPr lang="en-US" dirty="0"/>
              <a:t>From Linked Open Data to Knowledge Graphs:</a:t>
            </a:r>
            <a:br>
              <a:rPr lang="en-US" dirty="0"/>
            </a:br>
            <a:endParaRPr lang="en-US" dirty="0"/>
          </a:p>
        </p:txBody>
      </p:sp>
      <p:pic>
        <p:nvPicPr>
          <p:cNvPr id="13" name="Picture 12">
            <a:extLst>
              <a:ext uri="{FF2B5EF4-FFF2-40B4-BE49-F238E27FC236}">
                <a16:creationId xmlns:a16="http://schemas.microsoft.com/office/drawing/2014/main" id="{2976EB22-D7BF-08C3-C502-1C04E83B20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246" y="1841774"/>
            <a:ext cx="6136640" cy="2494737"/>
          </a:xfrm>
          <a:prstGeom prst="rect">
            <a:avLst/>
          </a:prstGeom>
        </p:spPr>
      </p:pic>
      <p:pic>
        <p:nvPicPr>
          <p:cNvPr id="14" name="Picture 13">
            <a:extLst>
              <a:ext uri="{FF2B5EF4-FFF2-40B4-BE49-F238E27FC236}">
                <a16:creationId xmlns:a16="http://schemas.microsoft.com/office/drawing/2014/main" id="{A0ABACEF-C282-555E-6C01-BDDDAD2ACC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0594" y="1832552"/>
            <a:ext cx="4207754" cy="2503959"/>
          </a:xfrm>
          <a:prstGeom prst="rect">
            <a:avLst/>
          </a:prstGeom>
        </p:spPr>
      </p:pic>
      <p:sp>
        <p:nvSpPr>
          <p:cNvPr id="15" name="Rectangle 14">
            <a:extLst>
              <a:ext uri="{FF2B5EF4-FFF2-40B4-BE49-F238E27FC236}">
                <a16:creationId xmlns:a16="http://schemas.microsoft.com/office/drawing/2014/main" id="{127B0658-D947-0B20-27DB-BE9474CCD7B7}"/>
              </a:ext>
            </a:extLst>
          </p:cNvPr>
          <p:cNvSpPr/>
          <p:nvPr/>
        </p:nvSpPr>
        <p:spPr>
          <a:xfrm>
            <a:off x="4333928" y="4919675"/>
            <a:ext cx="4572000" cy="1836400"/>
          </a:xfrm>
          <a:prstGeom prst="rect">
            <a:avLst/>
          </a:prstGeom>
        </p:spPr>
        <p:txBody>
          <a:bodyPr>
            <a:spAutoFit/>
          </a:bodyPr>
          <a:lstStyle/>
          <a:p>
            <a:pPr marL="457200" indent="-342900">
              <a:spcBef>
                <a:spcPts val="700"/>
              </a:spcBef>
              <a:buSzPts val="1800"/>
              <a:buChar char="●"/>
            </a:pPr>
            <a:r>
              <a:rPr lang="de-AT" dirty="0"/>
              <a:t>Music Albums &amp; Music Groups</a:t>
            </a:r>
          </a:p>
          <a:p>
            <a:pPr marL="457200" indent="-342900">
              <a:spcBef>
                <a:spcPts val="700"/>
              </a:spcBef>
              <a:buSzPts val="1800"/>
              <a:buChar char="●"/>
            </a:pPr>
            <a:r>
              <a:rPr lang="de-AT" dirty="0" err="1"/>
              <a:t>Planets</a:t>
            </a:r>
            <a:r>
              <a:rPr lang="de-AT" dirty="0"/>
              <a:t> &amp; </a:t>
            </a:r>
            <a:r>
              <a:rPr lang="de-AT" dirty="0" err="1"/>
              <a:t>Spacecraft</a:t>
            </a:r>
            <a:endParaRPr lang="de-AT" dirty="0"/>
          </a:p>
          <a:p>
            <a:pPr marL="457200" indent="-342900">
              <a:spcBef>
                <a:spcPts val="700"/>
              </a:spcBef>
              <a:buSzPts val="1800"/>
              <a:buChar char="●"/>
            </a:pPr>
            <a:r>
              <a:rPr lang="de-AT" dirty="0"/>
              <a:t>Roller </a:t>
            </a:r>
            <a:r>
              <a:rPr lang="de-AT" dirty="0" err="1"/>
              <a:t>Coasters</a:t>
            </a:r>
            <a:r>
              <a:rPr lang="de-AT" dirty="0"/>
              <a:t> &amp; Skyscrapers</a:t>
            </a:r>
          </a:p>
          <a:p>
            <a:pPr marL="457200" indent="-342900">
              <a:spcBef>
                <a:spcPts val="700"/>
              </a:spcBef>
              <a:buSzPts val="1800"/>
              <a:buChar char="●"/>
            </a:pPr>
            <a:r>
              <a:rPr lang="de-AT" dirty="0"/>
              <a:t>Sports Teams			[...]</a:t>
            </a:r>
          </a:p>
          <a:p>
            <a:pPr marL="457200" indent="-266700">
              <a:spcBef>
                <a:spcPts val="700"/>
              </a:spcBef>
            </a:pPr>
            <a:endParaRPr lang="de-AT" dirty="0"/>
          </a:p>
        </p:txBody>
      </p:sp>
      <p:sp>
        <p:nvSpPr>
          <p:cNvPr id="16" name="Rectangle 15">
            <a:extLst>
              <a:ext uri="{FF2B5EF4-FFF2-40B4-BE49-F238E27FC236}">
                <a16:creationId xmlns:a16="http://schemas.microsoft.com/office/drawing/2014/main" id="{FF3C2178-D83D-66C2-7787-F4444BA32B65}"/>
              </a:ext>
            </a:extLst>
          </p:cNvPr>
          <p:cNvSpPr/>
          <p:nvPr/>
        </p:nvSpPr>
        <p:spPr>
          <a:xfrm>
            <a:off x="372246" y="4919675"/>
            <a:ext cx="4572000" cy="1469633"/>
          </a:xfrm>
          <a:prstGeom prst="rect">
            <a:avLst/>
          </a:prstGeom>
        </p:spPr>
        <p:txBody>
          <a:bodyPr>
            <a:spAutoFit/>
          </a:bodyPr>
          <a:lstStyle/>
          <a:p>
            <a:pPr marL="457200" indent="-342900">
              <a:spcBef>
                <a:spcPts val="700"/>
              </a:spcBef>
              <a:buSzPts val="1800"/>
              <a:buChar char="●"/>
            </a:pPr>
            <a:r>
              <a:rPr lang="de-AT" dirty="0" err="1"/>
              <a:t>Actors</a:t>
            </a:r>
            <a:r>
              <a:rPr lang="de-AT" dirty="0"/>
              <a:t>, </a:t>
            </a:r>
            <a:r>
              <a:rPr lang="de-AT" dirty="0" err="1"/>
              <a:t>Directors</a:t>
            </a:r>
            <a:r>
              <a:rPr lang="de-AT" dirty="0"/>
              <a:t>, Movies</a:t>
            </a:r>
          </a:p>
          <a:p>
            <a:pPr marL="457200" indent="-342900">
              <a:spcBef>
                <a:spcPts val="700"/>
              </a:spcBef>
              <a:buSzPts val="1800"/>
              <a:buChar char="●"/>
            </a:pPr>
            <a:r>
              <a:rPr lang="de-AT" dirty="0"/>
              <a:t>Art Works &amp; Museums</a:t>
            </a:r>
          </a:p>
          <a:p>
            <a:pPr marL="457200" indent="-342900">
              <a:spcBef>
                <a:spcPts val="700"/>
              </a:spcBef>
              <a:buSzPts val="1800"/>
              <a:buChar char="●"/>
            </a:pPr>
            <a:r>
              <a:rPr lang="de-AT" dirty="0"/>
              <a:t>Cities &amp; Countries</a:t>
            </a:r>
          </a:p>
          <a:p>
            <a:pPr marL="457200" indent="-342900">
              <a:spcBef>
                <a:spcPts val="700"/>
              </a:spcBef>
              <a:buSzPts val="1800"/>
              <a:buChar char="●"/>
            </a:pPr>
            <a:r>
              <a:rPr lang="de-AT" dirty="0"/>
              <a:t>Islands, </a:t>
            </a:r>
            <a:r>
              <a:rPr lang="de-AT" dirty="0" err="1"/>
              <a:t>Lakes</a:t>
            </a:r>
            <a:r>
              <a:rPr lang="de-AT" dirty="0"/>
              <a:t>, </a:t>
            </a:r>
            <a:r>
              <a:rPr lang="de-AT" dirty="0" err="1"/>
              <a:t>Lighthouses</a:t>
            </a:r>
            <a:endParaRPr lang="de-AT" dirty="0"/>
          </a:p>
        </p:txBody>
      </p:sp>
      <p:pic>
        <p:nvPicPr>
          <p:cNvPr id="2" name="Picture 2" descr="https://tse3.mm.bing.net/th?id=OIP.Ar821mGbV3SMicg0SibpAwHaFi&amp;pid=Api">
            <a:extLst>
              <a:ext uri="{FF2B5EF4-FFF2-40B4-BE49-F238E27FC236}">
                <a16:creationId xmlns:a16="http://schemas.microsoft.com/office/drawing/2014/main" id="{B904E362-15C7-8928-FB4B-40B51EDD6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8066" y="-48576"/>
            <a:ext cx="1443934" cy="107838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95E36208-182A-57B3-9BC0-6065F2F2D3F2}"/>
              </a:ext>
            </a:extLst>
          </p:cNvPr>
          <p:cNvSpPr/>
          <p:nvPr/>
        </p:nvSpPr>
        <p:spPr>
          <a:xfrm>
            <a:off x="8489727" y="4678699"/>
            <a:ext cx="3443189" cy="1376186"/>
          </a:xfrm>
          <a:prstGeom prst="wedgeRoundRectCallout">
            <a:avLst>
              <a:gd name="adj1" fmla="val -50084"/>
              <a:gd name="adj2" fmla="val -14618"/>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Answer whether (something like RDF and/or triple stores are used under the hood answered vaguely…</a:t>
            </a:r>
          </a:p>
        </p:txBody>
      </p:sp>
    </p:spTree>
    <p:extLst>
      <p:ext uri="{BB962C8B-B14F-4D97-AF65-F5344CB8AC3E}">
        <p14:creationId xmlns:p14="http://schemas.microsoft.com/office/powerpoint/2010/main" val="1231679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D5E6421-DF65-AD4F-9AED-9BB93892AC2E}"/>
              </a:ext>
            </a:extLst>
          </p:cNvPr>
          <p:cNvGrpSpPr/>
          <p:nvPr/>
        </p:nvGrpSpPr>
        <p:grpSpPr>
          <a:xfrm>
            <a:off x="4043587" y="3979562"/>
            <a:ext cx="7538813" cy="2567160"/>
            <a:chOff x="139700" y="3467100"/>
            <a:chExt cx="7586413" cy="2362200"/>
          </a:xfrm>
        </p:grpSpPr>
        <p:pic>
          <p:nvPicPr>
            <p:cNvPr id="6" name="Picture 5">
              <a:extLst>
                <a:ext uri="{FF2B5EF4-FFF2-40B4-BE49-F238E27FC236}">
                  <a16:creationId xmlns:a16="http://schemas.microsoft.com/office/drawing/2014/main" id="{72B91394-6731-D049-9974-2406DC3FE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08" y="3543300"/>
              <a:ext cx="7454900" cy="2286000"/>
            </a:xfrm>
            <a:prstGeom prst="rect">
              <a:avLst/>
            </a:prstGeom>
          </p:spPr>
        </p:pic>
        <p:sp>
          <p:nvSpPr>
            <p:cNvPr id="7" name="Rectangle 6">
              <a:extLst>
                <a:ext uri="{FF2B5EF4-FFF2-40B4-BE49-F238E27FC236}">
                  <a16:creationId xmlns:a16="http://schemas.microsoft.com/office/drawing/2014/main" id="{A2A47C49-1A26-B24F-A5C9-C352B46B3AE0}"/>
                </a:ext>
              </a:extLst>
            </p:cNvPr>
            <p:cNvSpPr/>
            <p:nvPr/>
          </p:nvSpPr>
          <p:spPr>
            <a:xfrm>
              <a:off x="139700" y="3467100"/>
              <a:ext cx="3950758" cy="674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sp>
          <p:nvSpPr>
            <p:cNvPr id="8" name="Rectangle 7">
              <a:extLst>
                <a:ext uri="{FF2B5EF4-FFF2-40B4-BE49-F238E27FC236}">
                  <a16:creationId xmlns:a16="http://schemas.microsoft.com/office/drawing/2014/main" id="{92374011-9562-5046-BB65-2142F65DB17F}"/>
                </a:ext>
              </a:extLst>
            </p:cNvPr>
            <p:cNvSpPr/>
            <p:nvPr/>
          </p:nvSpPr>
          <p:spPr>
            <a:xfrm>
              <a:off x="155789" y="3530600"/>
              <a:ext cx="299016" cy="185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sp>
          <p:nvSpPr>
            <p:cNvPr id="9" name="Rectangle 8">
              <a:extLst>
                <a:ext uri="{FF2B5EF4-FFF2-40B4-BE49-F238E27FC236}">
                  <a16:creationId xmlns:a16="http://schemas.microsoft.com/office/drawing/2014/main" id="{3B7FB4CA-03AF-CB49-9FFF-61E452551012}"/>
                </a:ext>
              </a:extLst>
            </p:cNvPr>
            <p:cNvSpPr/>
            <p:nvPr/>
          </p:nvSpPr>
          <p:spPr>
            <a:xfrm>
              <a:off x="3879078" y="3524052"/>
              <a:ext cx="211381" cy="185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sp>
          <p:nvSpPr>
            <p:cNvPr id="10" name="Rectangle 9">
              <a:extLst>
                <a:ext uri="{FF2B5EF4-FFF2-40B4-BE49-F238E27FC236}">
                  <a16:creationId xmlns:a16="http://schemas.microsoft.com/office/drawing/2014/main" id="{9FD8544D-B5A0-9D41-9D8C-D42C5DA76D1D}"/>
                </a:ext>
              </a:extLst>
            </p:cNvPr>
            <p:cNvSpPr/>
            <p:nvPr/>
          </p:nvSpPr>
          <p:spPr>
            <a:xfrm>
              <a:off x="7514732" y="3541117"/>
              <a:ext cx="211381" cy="185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grpSp>
      <p:pic>
        <p:nvPicPr>
          <p:cNvPr id="19" name="Picture 18">
            <a:extLst>
              <a:ext uri="{FF2B5EF4-FFF2-40B4-BE49-F238E27FC236}">
                <a16:creationId xmlns:a16="http://schemas.microsoft.com/office/drawing/2014/main" id="{9E3047D0-49A9-3B48-B04D-F3198AE80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828" y="2572586"/>
            <a:ext cx="1856998" cy="1900224"/>
          </a:xfrm>
          <a:prstGeom prst="rect">
            <a:avLst/>
          </a:prstGeom>
        </p:spPr>
      </p:pic>
      <p:sp>
        <p:nvSpPr>
          <p:cNvPr id="2" name="Content Placeholder 1">
            <a:extLst>
              <a:ext uri="{FF2B5EF4-FFF2-40B4-BE49-F238E27FC236}">
                <a16:creationId xmlns:a16="http://schemas.microsoft.com/office/drawing/2014/main" id="{6F967934-E203-C14E-9E3B-43167818F1B9}"/>
              </a:ext>
            </a:extLst>
          </p:cNvPr>
          <p:cNvSpPr>
            <a:spLocks noGrp="1"/>
          </p:cNvSpPr>
          <p:nvPr>
            <p:ph idx="1"/>
          </p:nvPr>
        </p:nvSpPr>
        <p:spPr>
          <a:xfrm>
            <a:off x="620868" y="1490246"/>
            <a:ext cx="11266332" cy="4162218"/>
          </a:xfrm>
        </p:spPr>
        <p:txBody>
          <a:bodyPr/>
          <a:lstStyle/>
          <a:p>
            <a:pPr marL="457200" lvl="1" indent="0">
              <a:buNone/>
            </a:pPr>
            <a:r>
              <a:rPr lang="en-AT" dirty="0"/>
              <a:t>Success stories of mainly monolithic (but huge) Knowledge Graphs rather than a network of Linked small KGs:</a:t>
            </a:r>
          </a:p>
          <a:p>
            <a:endParaRPr lang="en-AT" dirty="0"/>
          </a:p>
        </p:txBody>
      </p:sp>
      <p:pic>
        <p:nvPicPr>
          <p:cNvPr id="1026" name="Picture 2">
            <a:extLst>
              <a:ext uri="{FF2B5EF4-FFF2-40B4-BE49-F238E27FC236}">
                <a16:creationId xmlns:a16="http://schemas.microsoft.com/office/drawing/2014/main" id="{2E48EEB7-1317-2D45-B1CD-E529CC389A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696" b="9135"/>
          <a:stretch/>
        </p:blipFill>
        <p:spPr bwMode="auto">
          <a:xfrm>
            <a:off x="609601" y="2572586"/>
            <a:ext cx="4658790" cy="20664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578C001-5C6E-8A4E-A8A0-DD25ECE3F9E2}"/>
              </a:ext>
            </a:extLst>
          </p:cNvPr>
          <p:cNvSpPr/>
          <p:nvPr/>
        </p:nvSpPr>
        <p:spPr>
          <a:xfrm>
            <a:off x="739305" y="4662165"/>
            <a:ext cx="2219134" cy="286232"/>
          </a:xfrm>
          <a:prstGeom prst="rect">
            <a:avLst/>
          </a:prstGeom>
        </p:spPr>
        <p:txBody>
          <a:bodyPr wrap="none">
            <a:spAutoFit/>
          </a:bodyPr>
          <a:lstStyle/>
          <a:p>
            <a:r>
              <a:rPr lang="en-AT" sz="1260" dirty="0">
                <a:hlinkClick r:id="rId6"/>
              </a:rPr>
              <a:t>https://www.dbpedia.org</a:t>
            </a:r>
            <a:r>
              <a:rPr lang="en-AT" sz="1260" dirty="0"/>
              <a:t> 2021</a:t>
            </a:r>
          </a:p>
        </p:txBody>
      </p:sp>
      <p:pic>
        <p:nvPicPr>
          <p:cNvPr id="16" name="Picture 4">
            <a:extLst>
              <a:ext uri="{FF2B5EF4-FFF2-40B4-BE49-F238E27FC236}">
                <a16:creationId xmlns:a16="http://schemas.microsoft.com/office/drawing/2014/main" id="{3FF3E302-454A-1840-B5B0-1B5F03DC70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561" y="5048998"/>
            <a:ext cx="1037863" cy="7338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0689F39-D6F8-7244-AC99-B0C6FB6712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8972" y="5107192"/>
            <a:ext cx="1093225" cy="675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option of Knowledge Graphs, late 2019">
            <a:extLst>
              <a:ext uri="{FF2B5EF4-FFF2-40B4-BE49-F238E27FC236}">
                <a16:creationId xmlns:a16="http://schemas.microsoft.com/office/drawing/2014/main" id="{DCA7E94C-5B45-F54D-8757-A3B147AE0A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8737" y="2487234"/>
            <a:ext cx="5269526" cy="39562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3267BB3-62B2-CD46-82EA-7F90A5AA30B3}"/>
              </a:ext>
            </a:extLst>
          </p:cNvPr>
          <p:cNvSpPr/>
          <p:nvPr/>
        </p:nvSpPr>
        <p:spPr>
          <a:xfrm>
            <a:off x="6138737" y="2114357"/>
            <a:ext cx="5908120" cy="276999"/>
          </a:xfrm>
          <a:prstGeom prst="rect">
            <a:avLst/>
          </a:prstGeom>
        </p:spPr>
        <p:txBody>
          <a:bodyPr wrap="square">
            <a:spAutoFit/>
          </a:bodyPr>
          <a:lstStyle/>
          <a:p>
            <a:r>
              <a:rPr lang="en-GB" sz="1200" dirty="0">
                <a:hlinkClick r:id="rId10"/>
              </a:rPr>
              <a:t>https://www.slideshare.net/Frank.van.Harmelen/adoption-of-knowledge-graphs-late-2019</a:t>
            </a:r>
            <a:r>
              <a:rPr lang="en-GB" sz="1200" dirty="0"/>
              <a:t>  </a:t>
            </a:r>
            <a:endParaRPr lang="en-AT" sz="1200" dirty="0"/>
          </a:p>
        </p:txBody>
      </p:sp>
      <p:sp>
        <p:nvSpPr>
          <p:cNvPr id="18" name="Title 3">
            <a:extLst>
              <a:ext uri="{FF2B5EF4-FFF2-40B4-BE49-F238E27FC236}">
                <a16:creationId xmlns:a16="http://schemas.microsoft.com/office/drawing/2014/main" id="{96F8D035-517A-0E46-9360-C27EAA1D8ACF}"/>
              </a:ext>
            </a:extLst>
          </p:cNvPr>
          <p:cNvSpPr>
            <a:spLocks noGrp="1"/>
          </p:cNvSpPr>
          <p:nvPr>
            <p:ph type="title"/>
          </p:nvPr>
        </p:nvSpPr>
        <p:spPr>
          <a:xfrm>
            <a:off x="1164490" y="167640"/>
            <a:ext cx="9850672" cy="1084586"/>
          </a:xfrm>
        </p:spPr>
        <p:txBody>
          <a:bodyPr>
            <a:normAutofit fontScale="90000"/>
          </a:bodyPr>
          <a:lstStyle/>
          <a:p>
            <a:r>
              <a:rPr lang="en-US" dirty="0"/>
              <a:t>From Linked Open Data to Knowledge Graphs:</a:t>
            </a:r>
            <a:endParaRPr lang="en-AT" dirty="0"/>
          </a:p>
        </p:txBody>
      </p:sp>
      <p:sp>
        <p:nvSpPr>
          <p:cNvPr id="20" name="Slide Number Placeholder 2">
            <a:extLst>
              <a:ext uri="{FF2B5EF4-FFF2-40B4-BE49-F238E27FC236}">
                <a16:creationId xmlns:a16="http://schemas.microsoft.com/office/drawing/2014/main" id="{3925329D-F938-724E-B688-5FBE2565E7DF}"/>
              </a:ext>
            </a:extLst>
          </p:cNvPr>
          <p:cNvSpPr>
            <a:spLocks noGrp="1"/>
          </p:cNvSpPr>
          <p:nvPr>
            <p:ph type="sldNum" sz="quarter" idx="12"/>
          </p:nvPr>
        </p:nvSpPr>
        <p:spPr>
          <a:xfrm>
            <a:off x="1164488" y="6494471"/>
            <a:ext cx="1070580" cy="309702"/>
          </a:xfrm>
        </p:spPr>
        <p:txBody>
          <a:bodyPr/>
          <a:lstStyle/>
          <a:p>
            <a:r>
              <a:rPr lang="en-GB"/>
              <a:t>Page </a:t>
            </a:r>
            <a:fld id="{BE3DC40E-DBBE-4E2D-9EEC-FBF0DA0E9179}" type="slidenum">
              <a:rPr lang="en-GB" smtClean="0"/>
              <a:t>15</a:t>
            </a:fld>
            <a:endParaRPr lang="en-GB" dirty="0"/>
          </a:p>
        </p:txBody>
      </p:sp>
    </p:spTree>
    <p:extLst>
      <p:ext uri="{BB962C8B-B14F-4D97-AF65-F5344CB8AC3E}">
        <p14:creationId xmlns:p14="http://schemas.microsoft.com/office/powerpoint/2010/main" val="190394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8C1864-508F-9868-89C4-7BA737183F5F}"/>
              </a:ext>
            </a:extLst>
          </p:cNvPr>
          <p:cNvSpPr>
            <a:spLocks noGrp="1"/>
          </p:cNvSpPr>
          <p:nvPr>
            <p:ph type="title"/>
          </p:nvPr>
        </p:nvSpPr>
        <p:spPr/>
        <p:txBody>
          <a:bodyPr>
            <a:normAutofit/>
          </a:bodyPr>
          <a:lstStyle/>
          <a:p>
            <a:r>
              <a:rPr lang="en-AT" dirty="0"/>
              <a:t>Sice then, industry has become a main driver in scaling and using KG Technologies…</a:t>
            </a:r>
          </a:p>
        </p:txBody>
      </p:sp>
      <p:pic>
        <p:nvPicPr>
          <p:cNvPr id="4" name="Picture 3">
            <a:extLst>
              <a:ext uri="{FF2B5EF4-FFF2-40B4-BE49-F238E27FC236}">
                <a16:creationId xmlns:a16="http://schemas.microsoft.com/office/drawing/2014/main" id="{74183B37-7923-F276-5E21-FD0660EBC16F}"/>
              </a:ext>
            </a:extLst>
          </p:cNvPr>
          <p:cNvPicPr>
            <a:picLocks noChangeAspect="1"/>
          </p:cNvPicPr>
          <p:nvPr/>
        </p:nvPicPr>
        <p:blipFill>
          <a:blip r:embed="rId2"/>
          <a:stretch>
            <a:fillRect/>
          </a:stretch>
        </p:blipFill>
        <p:spPr>
          <a:xfrm>
            <a:off x="206858" y="2498137"/>
            <a:ext cx="5488621" cy="3928698"/>
          </a:xfrm>
          <a:prstGeom prst="rect">
            <a:avLst/>
          </a:prstGeom>
          <a:ln>
            <a:solidFill>
              <a:schemeClr val="accent1"/>
            </a:solidFill>
          </a:ln>
        </p:spPr>
      </p:pic>
      <p:pic>
        <p:nvPicPr>
          <p:cNvPr id="6" name="Picture 5">
            <a:extLst>
              <a:ext uri="{FF2B5EF4-FFF2-40B4-BE49-F238E27FC236}">
                <a16:creationId xmlns:a16="http://schemas.microsoft.com/office/drawing/2014/main" id="{DBDD3DAE-377B-D69C-6CF8-54D93AAF9CB4}"/>
              </a:ext>
            </a:extLst>
          </p:cNvPr>
          <p:cNvPicPr>
            <a:picLocks noChangeAspect="1"/>
          </p:cNvPicPr>
          <p:nvPr/>
        </p:nvPicPr>
        <p:blipFill>
          <a:blip r:embed="rId3"/>
          <a:stretch>
            <a:fillRect/>
          </a:stretch>
        </p:blipFill>
        <p:spPr>
          <a:xfrm>
            <a:off x="6010150" y="2498137"/>
            <a:ext cx="5974992" cy="3554389"/>
          </a:xfrm>
          <a:prstGeom prst="rect">
            <a:avLst/>
          </a:prstGeom>
          <a:ln>
            <a:solidFill>
              <a:schemeClr val="accent1"/>
            </a:solidFill>
          </a:ln>
        </p:spPr>
      </p:pic>
      <p:sp>
        <p:nvSpPr>
          <p:cNvPr id="5" name="TextBox 4">
            <a:extLst>
              <a:ext uri="{FF2B5EF4-FFF2-40B4-BE49-F238E27FC236}">
                <a16:creationId xmlns:a16="http://schemas.microsoft.com/office/drawing/2014/main" id="{1E0E6C92-2F77-154E-9653-E24EDDA5F408}"/>
              </a:ext>
            </a:extLst>
          </p:cNvPr>
          <p:cNvSpPr txBox="1"/>
          <p:nvPr/>
        </p:nvSpPr>
        <p:spPr>
          <a:xfrm>
            <a:off x="838200" y="1771247"/>
            <a:ext cx="10363200" cy="369332"/>
          </a:xfrm>
          <a:prstGeom prst="rect">
            <a:avLst/>
          </a:prstGeom>
          <a:noFill/>
        </p:spPr>
        <p:txBody>
          <a:bodyPr wrap="square">
            <a:spAutoFit/>
          </a:bodyPr>
          <a:lstStyle/>
          <a:p>
            <a:r>
              <a:rPr lang="en-AT" dirty="0"/>
              <a:t>It’s not only Search – Oviously… User Recommendation, Language Technologies, …</a:t>
            </a:r>
          </a:p>
        </p:txBody>
      </p:sp>
    </p:spTree>
    <p:extLst>
      <p:ext uri="{BB962C8B-B14F-4D97-AF65-F5344CB8AC3E}">
        <p14:creationId xmlns:p14="http://schemas.microsoft.com/office/powerpoint/2010/main" val="224093107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35305-63FD-44F4-5336-A867C5877BAF}"/>
              </a:ext>
            </a:extLst>
          </p:cNvPr>
          <p:cNvSpPr>
            <a:spLocks noGrp="1"/>
          </p:cNvSpPr>
          <p:nvPr>
            <p:ph type="title"/>
          </p:nvPr>
        </p:nvSpPr>
        <p:spPr/>
        <p:txBody>
          <a:bodyPr/>
          <a:lstStyle/>
          <a:p>
            <a:r>
              <a:rPr lang="en-AT" dirty="0"/>
              <a:t>Collaborative, Open Knowledge Graphs:</a:t>
            </a:r>
          </a:p>
        </p:txBody>
      </p:sp>
      <p:pic>
        <p:nvPicPr>
          <p:cNvPr id="1026" name="Picture 2">
            <a:extLst>
              <a:ext uri="{FF2B5EF4-FFF2-40B4-BE49-F238E27FC236}">
                <a16:creationId xmlns:a16="http://schemas.microsoft.com/office/drawing/2014/main" id="{97B448C0-44E3-559A-1883-11B276E51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042" y="1806958"/>
            <a:ext cx="8849710" cy="49088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D6192C4-6D61-5711-0B60-40BF389D3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45" y="1690688"/>
            <a:ext cx="1093225" cy="67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45124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DEFD-7B65-0A1A-578A-6DE291A06F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BB3E97-A432-192A-AD1E-C5B7C48AA96C}"/>
              </a:ext>
            </a:extLst>
          </p:cNvPr>
          <p:cNvSpPr>
            <a:spLocks noGrp="1"/>
          </p:cNvSpPr>
          <p:nvPr>
            <p:ph type="title"/>
          </p:nvPr>
        </p:nvSpPr>
        <p:spPr>
          <a:xfrm>
            <a:off x="446683" y="197697"/>
            <a:ext cx="10515600" cy="1325563"/>
          </a:xfrm>
        </p:spPr>
        <p:txBody>
          <a:bodyPr/>
          <a:lstStyle/>
          <a:p>
            <a:r>
              <a:rPr lang="en-AT" dirty="0"/>
              <a:t>Collaborative, Open Knowledge Graphs:</a:t>
            </a:r>
          </a:p>
        </p:txBody>
      </p:sp>
      <p:pic>
        <p:nvPicPr>
          <p:cNvPr id="5" name="Picture 4">
            <a:extLst>
              <a:ext uri="{FF2B5EF4-FFF2-40B4-BE49-F238E27FC236}">
                <a16:creationId xmlns:a16="http://schemas.microsoft.com/office/drawing/2014/main" id="{A4FE4BBB-96AD-049B-E71A-3120427D98C5}"/>
              </a:ext>
            </a:extLst>
          </p:cNvPr>
          <p:cNvPicPr>
            <a:picLocks noChangeAspect="1"/>
          </p:cNvPicPr>
          <p:nvPr/>
        </p:nvPicPr>
        <p:blipFill>
          <a:blip r:embed="rId3"/>
          <a:stretch>
            <a:fillRect/>
          </a:stretch>
        </p:blipFill>
        <p:spPr>
          <a:xfrm>
            <a:off x="933198" y="4566867"/>
            <a:ext cx="6121414" cy="741187"/>
          </a:xfrm>
          <a:prstGeom prst="rect">
            <a:avLst/>
          </a:prstGeom>
        </p:spPr>
      </p:pic>
      <p:pic>
        <p:nvPicPr>
          <p:cNvPr id="6" name="Picture 5">
            <a:extLst>
              <a:ext uri="{FF2B5EF4-FFF2-40B4-BE49-F238E27FC236}">
                <a16:creationId xmlns:a16="http://schemas.microsoft.com/office/drawing/2014/main" id="{25B415EE-2A69-DDC1-1C67-6864AFB1B719}"/>
              </a:ext>
            </a:extLst>
          </p:cNvPr>
          <p:cNvPicPr>
            <a:picLocks noChangeAspect="1"/>
          </p:cNvPicPr>
          <p:nvPr/>
        </p:nvPicPr>
        <p:blipFill>
          <a:blip r:embed="rId4"/>
          <a:stretch>
            <a:fillRect/>
          </a:stretch>
        </p:blipFill>
        <p:spPr>
          <a:xfrm>
            <a:off x="933198" y="4003272"/>
            <a:ext cx="6121414" cy="663208"/>
          </a:xfrm>
          <a:prstGeom prst="rect">
            <a:avLst/>
          </a:prstGeom>
        </p:spPr>
      </p:pic>
      <p:pic>
        <p:nvPicPr>
          <p:cNvPr id="7" name="Picture 6">
            <a:extLst>
              <a:ext uri="{FF2B5EF4-FFF2-40B4-BE49-F238E27FC236}">
                <a16:creationId xmlns:a16="http://schemas.microsoft.com/office/drawing/2014/main" id="{45DDFB32-5D93-56AA-34DB-B7128ACEA4B4}"/>
              </a:ext>
            </a:extLst>
          </p:cNvPr>
          <p:cNvPicPr>
            <a:picLocks noChangeAspect="1"/>
          </p:cNvPicPr>
          <p:nvPr/>
        </p:nvPicPr>
        <p:blipFill>
          <a:blip r:embed="rId5"/>
          <a:stretch>
            <a:fillRect/>
          </a:stretch>
        </p:blipFill>
        <p:spPr>
          <a:xfrm>
            <a:off x="909004" y="1910146"/>
            <a:ext cx="6121414" cy="2093126"/>
          </a:xfrm>
          <a:prstGeom prst="rect">
            <a:avLst/>
          </a:prstGeom>
        </p:spPr>
      </p:pic>
      <p:pic>
        <p:nvPicPr>
          <p:cNvPr id="8" name="Picture 7">
            <a:extLst>
              <a:ext uri="{FF2B5EF4-FFF2-40B4-BE49-F238E27FC236}">
                <a16:creationId xmlns:a16="http://schemas.microsoft.com/office/drawing/2014/main" id="{9BD34A72-9CA3-5779-0C81-B6F08FCEC416}"/>
              </a:ext>
            </a:extLst>
          </p:cNvPr>
          <p:cNvPicPr>
            <a:picLocks noChangeAspect="1"/>
          </p:cNvPicPr>
          <p:nvPr/>
        </p:nvPicPr>
        <p:blipFill>
          <a:blip r:embed="rId6"/>
          <a:stretch>
            <a:fillRect/>
          </a:stretch>
        </p:blipFill>
        <p:spPr>
          <a:xfrm>
            <a:off x="964728" y="5230076"/>
            <a:ext cx="6089884" cy="1627924"/>
          </a:xfrm>
          <a:prstGeom prst="rect">
            <a:avLst/>
          </a:prstGeom>
        </p:spPr>
      </p:pic>
      <p:pic>
        <p:nvPicPr>
          <p:cNvPr id="2" name="Picture 4">
            <a:extLst>
              <a:ext uri="{FF2B5EF4-FFF2-40B4-BE49-F238E27FC236}">
                <a16:creationId xmlns:a16="http://schemas.microsoft.com/office/drawing/2014/main" id="{9046F151-DE77-FC52-C9A7-1364CE4311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49" y="1358329"/>
            <a:ext cx="1037863" cy="7338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262F2FB-537F-BE24-3BFA-CE1B446F525E}"/>
              </a:ext>
            </a:extLst>
          </p:cNvPr>
          <p:cNvPicPr>
            <a:picLocks noChangeAspect="1"/>
          </p:cNvPicPr>
          <p:nvPr/>
        </p:nvPicPr>
        <p:blipFill>
          <a:blip r:embed="rId8"/>
          <a:stretch>
            <a:fillRect/>
          </a:stretch>
        </p:blipFill>
        <p:spPr>
          <a:xfrm>
            <a:off x="878025" y="1135102"/>
            <a:ext cx="2301759" cy="792103"/>
          </a:xfrm>
          <a:prstGeom prst="rect">
            <a:avLst/>
          </a:prstGeom>
        </p:spPr>
      </p:pic>
      <p:pic>
        <p:nvPicPr>
          <p:cNvPr id="9" name="Picture 8">
            <a:extLst>
              <a:ext uri="{FF2B5EF4-FFF2-40B4-BE49-F238E27FC236}">
                <a16:creationId xmlns:a16="http://schemas.microsoft.com/office/drawing/2014/main" id="{4A4CEF16-9E2E-DD46-58A8-652AA75B3D0D}"/>
              </a:ext>
            </a:extLst>
          </p:cNvPr>
          <p:cNvPicPr>
            <a:picLocks noChangeAspect="1"/>
          </p:cNvPicPr>
          <p:nvPr/>
        </p:nvPicPr>
        <p:blipFill>
          <a:blip r:embed="rId9"/>
          <a:stretch>
            <a:fillRect/>
          </a:stretch>
        </p:blipFill>
        <p:spPr>
          <a:xfrm>
            <a:off x="6655452" y="1523260"/>
            <a:ext cx="5089865" cy="3811480"/>
          </a:xfrm>
          <a:prstGeom prst="rect">
            <a:avLst/>
          </a:prstGeom>
        </p:spPr>
      </p:pic>
    </p:spTree>
    <p:extLst>
      <p:ext uri="{BB962C8B-B14F-4D97-AF65-F5344CB8AC3E}">
        <p14:creationId xmlns:p14="http://schemas.microsoft.com/office/powerpoint/2010/main" val="32576961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2AB32770-8995-3C46-B025-55D49F906DEB}"/>
              </a:ext>
            </a:extLst>
          </p:cNvPr>
          <p:cNvSpPr txBox="1">
            <a:spLocks/>
          </p:cNvSpPr>
          <p:nvPr/>
        </p:nvSpPr>
        <p:spPr>
          <a:xfrm>
            <a:off x="514425" y="1484842"/>
            <a:ext cx="10346192" cy="4624686"/>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Jamie Taylor, Google, Inc., Keynote </a:t>
            </a:r>
            <a:r>
              <a:rPr lang="en-US" dirty="0">
                <a:hlinkClick r:id="rId3"/>
              </a:rPr>
              <a:t>ISWC2017</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A4B4BEBA-8B3A-5840-A6A8-3EC8587AAEC4}"/>
              </a:ext>
            </a:extLst>
          </p:cNvPr>
          <p:cNvSpPr>
            <a:spLocks noGrp="1"/>
          </p:cNvSpPr>
          <p:nvPr>
            <p:ph type="title"/>
          </p:nvPr>
        </p:nvSpPr>
        <p:spPr>
          <a:xfrm>
            <a:off x="637898" y="149444"/>
            <a:ext cx="11258746" cy="1325563"/>
          </a:xfrm>
        </p:spPr>
        <p:txBody>
          <a:bodyPr/>
          <a:lstStyle/>
          <a:p>
            <a:r>
              <a:rPr lang="en-US" dirty="0"/>
              <a:t>From Linked Open Data to Knowledge Graphs:</a:t>
            </a:r>
            <a:br>
              <a:rPr lang="en-US" dirty="0"/>
            </a:br>
            <a:r>
              <a:rPr lang="en-US" dirty="0"/>
              <a:t>What’s the state of affairs?</a:t>
            </a:r>
          </a:p>
        </p:txBody>
      </p:sp>
      <p:pic>
        <p:nvPicPr>
          <p:cNvPr id="13" name="Picture 12">
            <a:extLst>
              <a:ext uri="{FF2B5EF4-FFF2-40B4-BE49-F238E27FC236}">
                <a16:creationId xmlns:a16="http://schemas.microsoft.com/office/drawing/2014/main" id="{260D0E86-B20A-444D-9745-C070D1FE28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246" y="1841774"/>
            <a:ext cx="6136640" cy="2494737"/>
          </a:xfrm>
          <a:prstGeom prst="rect">
            <a:avLst/>
          </a:prstGeom>
        </p:spPr>
      </p:pic>
      <p:pic>
        <p:nvPicPr>
          <p:cNvPr id="14" name="Picture 13">
            <a:extLst>
              <a:ext uri="{FF2B5EF4-FFF2-40B4-BE49-F238E27FC236}">
                <a16:creationId xmlns:a16="http://schemas.microsoft.com/office/drawing/2014/main" id="{18153D9A-A6BA-0C4A-AEB6-DF856C3BB1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8886" y="1426466"/>
            <a:ext cx="5588060" cy="3325354"/>
          </a:xfrm>
          <a:prstGeom prst="rect">
            <a:avLst/>
          </a:prstGeom>
        </p:spPr>
      </p:pic>
      <p:sp>
        <p:nvSpPr>
          <p:cNvPr id="15" name="Rectangle 14">
            <a:extLst>
              <a:ext uri="{FF2B5EF4-FFF2-40B4-BE49-F238E27FC236}">
                <a16:creationId xmlns:a16="http://schemas.microsoft.com/office/drawing/2014/main" id="{E0D1CE28-EBFA-E849-A309-DD000A6F1C83}"/>
              </a:ext>
            </a:extLst>
          </p:cNvPr>
          <p:cNvSpPr/>
          <p:nvPr/>
        </p:nvSpPr>
        <p:spPr>
          <a:xfrm>
            <a:off x="4333928" y="4919675"/>
            <a:ext cx="4572000" cy="1836400"/>
          </a:xfrm>
          <a:prstGeom prst="rect">
            <a:avLst/>
          </a:prstGeom>
        </p:spPr>
        <p:txBody>
          <a:bodyPr>
            <a:spAutoFit/>
          </a:bodyPr>
          <a:lstStyle/>
          <a:p>
            <a:pPr marL="457200" indent="-342900">
              <a:spcBef>
                <a:spcPts val="700"/>
              </a:spcBef>
              <a:buSzPts val="1800"/>
              <a:buChar char="●"/>
            </a:pPr>
            <a:r>
              <a:rPr lang="de-AT" dirty="0"/>
              <a:t>Music Albums &amp; Music Groups</a:t>
            </a:r>
          </a:p>
          <a:p>
            <a:pPr marL="457200" indent="-342900">
              <a:spcBef>
                <a:spcPts val="700"/>
              </a:spcBef>
              <a:buSzPts val="1800"/>
              <a:buChar char="●"/>
            </a:pPr>
            <a:r>
              <a:rPr lang="de-AT" dirty="0" err="1"/>
              <a:t>Planets</a:t>
            </a:r>
            <a:r>
              <a:rPr lang="de-AT" dirty="0"/>
              <a:t> &amp; </a:t>
            </a:r>
            <a:r>
              <a:rPr lang="de-AT" dirty="0" err="1"/>
              <a:t>Spacecraft</a:t>
            </a:r>
            <a:endParaRPr lang="de-AT" dirty="0"/>
          </a:p>
          <a:p>
            <a:pPr marL="457200" indent="-342900">
              <a:spcBef>
                <a:spcPts val="700"/>
              </a:spcBef>
              <a:buSzPts val="1800"/>
              <a:buChar char="●"/>
            </a:pPr>
            <a:r>
              <a:rPr lang="de-AT" dirty="0"/>
              <a:t>Roller </a:t>
            </a:r>
            <a:r>
              <a:rPr lang="de-AT" dirty="0" err="1"/>
              <a:t>Coasters</a:t>
            </a:r>
            <a:r>
              <a:rPr lang="de-AT" dirty="0"/>
              <a:t> &amp; Skyscrapers</a:t>
            </a:r>
          </a:p>
          <a:p>
            <a:pPr marL="457200" indent="-342900">
              <a:spcBef>
                <a:spcPts val="700"/>
              </a:spcBef>
              <a:buSzPts val="1800"/>
              <a:buChar char="●"/>
            </a:pPr>
            <a:r>
              <a:rPr lang="de-AT" dirty="0"/>
              <a:t>Sports Teams			[...]</a:t>
            </a:r>
          </a:p>
          <a:p>
            <a:pPr marL="457200" indent="-266700">
              <a:spcBef>
                <a:spcPts val="700"/>
              </a:spcBef>
            </a:pPr>
            <a:endParaRPr lang="de-AT" dirty="0"/>
          </a:p>
        </p:txBody>
      </p:sp>
      <p:sp>
        <p:nvSpPr>
          <p:cNvPr id="16" name="Rectangle 15">
            <a:extLst>
              <a:ext uri="{FF2B5EF4-FFF2-40B4-BE49-F238E27FC236}">
                <a16:creationId xmlns:a16="http://schemas.microsoft.com/office/drawing/2014/main" id="{FDFDEA76-78FA-A242-B35D-60E0E8CEC519}"/>
              </a:ext>
            </a:extLst>
          </p:cNvPr>
          <p:cNvSpPr/>
          <p:nvPr/>
        </p:nvSpPr>
        <p:spPr>
          <a:xfrm>
            <a:off x="372246" y="4919675"/>
            <a:ext cx="4572000" cy="1469633"/>
          </a:xfrm>
          <a:prstGeom prst="rect">
            <a:avLst/>
          </a:prstGeom>
        </p:spPr>
        <p:txBody>
          <a:bodyPr>
            <a:spAutoFit/>
          </a:bodyPr>
          <a:lstStyle/>
          <a:p>
            <a:pPr marL="457200" indent="-342900">
              <a:spcBef>
                <a:spcPts val="700"/>
              </a:spcBef>
              <a:buSzPts val="1800"/>
              <a:buChar char="●"/>
            </a:pPr>
            <a:r>
              <a:rPr lang="de-AT" dirty="0" err="1"/>
              <a:t>Actors</a:t>
            </a:r>
            <a:r>
              <a:rPr lang="de-AT" dirty="0"/>
              <a:t>, </a:t>
            </a:r>
            <a:r>
              <a:rPr lang="de-AT" dirty="0" err="1"/>
              <a:t>Directors</a:t>
            </a:r>
            <a:r>
              <a:rPr lang="de-AT" dirty="0"/>
              <a:t>, Movies</a:t>
            </a:r>
          </a:p>
          <a:p>
            <a:pPr marL="457200" indent="-342900">
              <a:spcBef>
                <a:spcPts val="700"/>
              </a:spcBef>
              <a:buSzPts val="1800"/>
              <a:buChar char="●"/>
            </a:pPr>
            <a:r>
              <a:rPr lang="de-AT" dirty="0"/>
              <a:t>Art Works &amp; Museums</a:t>
            </a:r>
          </a:p>
          <a:p>
            <a:pPr marL="457200" indent="-342900">
              <a:spcBef>
                <a:spcPts val="700"/>
              </a:spcBef>
              <a:buSzPts val="1800"/>
              <a:buChar char="●"/>
            </a:pPr>
            <a:r>
              <a:rPr lang="de-AT" dirty="0"/>
              <a:t>Cities &amp; Countries</a:t>
            </a:r>
          </a:p>
          <a:p>
            <a:pPr marL="457200" indent="-342900">
              <a:spcBef>
                <a:spcPts val="700"/>
              </a:spcBef>
              <a:buSzPts val="1800"/>
              <a:buChar char="●"/>
            </a:pPr>
            <a:r>
              <a:rPr lang="de-AT" dirty="0"/>
              <a:t>Islands, </a:t>
            </a:r>
            <a:r>
              <a:rPr lang="de-AT" dirty="0" err="1"/>
              <a:t>Lakes</a:t>
            </a:r>
            <a:r>
              <a:rPr lang="de-AT" dirty="0"/>
              <a:t>, </a:t>
            </a:r>
            <a:r>
              <a:rPr lang="de-AT" dirty="0" err="1"/>
              <a:t>Lighthouses</a:t>
            </a:r>
            <a:endParaRPr lang="de-AT" dirty="0"/>
          </a:p>
        </p:txBody>
      </p:sp>
      <p:sp>
        <p:nvSpPr>
          <p:cNvPr id="9" name="Rectangle 8">
            <a:extLst>
              <a:ext uri="{FF2B5EF4-FFF2-40B4-BE49-F238E27FC236}">
                <a16:creationId xmlns:a16="http://schemas.microsoft.com/office/drawing/2014/main" id="{162F3DEA-8A93-2B4C-8645-D18BEC8CB1CA}"/>
              </a:ext>
            </a:extLst>
          </p:cNvPr>
          <p:cNvSpPr/>
          <p:nvPr/>
        </p:nvSpPr>
        <p:spPr>
          <a:xfrm>
            <a:off x="290087" y="1352918"/>
            <a:ext cx="11806859" cy="6250429"/>
          </a:xfrm>
          <a:prstGeom prst="rect">
            <a:avLst/>
          </a:prstGeom>
          <a:solidFill>
            <a:schemeClr val="bg1">
              <a:alpha val="87000"/>
            </a:schemeClr>
          </a:solidFill>
        </p:spPr>
        <p:txBody>
          <a:bodyPr wrap="square">
            <a:spAutoFit/>
          </a:bodyPr>
          <a:lstStyle/>
          <a:p>
            <a:pPr marL="1371600" lvl="2" indent="-342900">
              <a:spcBef>
                <a:spcPts val="700"/>
              </a:spcBef>
              <a:buSzPts val="1800"/>
              <a:buChar char="●"/>
            </a:pPr>
            <a:r>
              <a:rPr lang="de-AT" sz="2800" dirty="0"/>
              <a:t>Large-</a:t>
            </a:r>
            <a:r>
              <a:rPr lang="de-AT" sz="2800" dirty="0" err="1"/>
              <a:t>scale</a:t>
            </a:r>
            <a:r>
              <a:rPr lang="de-AT" sz="2800" dirty="0"/>
              <a:t>, still </a:t>
            </a:r>
            <a:r>
              <a:rPr lang="de-AT" sz="2800" dirty="0" err="1"/>
              <a:t>data-focused</a:t>
            </a:r>
            <a:r>
              <a:rPr lang="de-AT" sz="2800" dirty="0"/>
              <a:t> (</a:t>
            </a:r>
            <a:r>
              <a:rPr lang="de-AT" sz="2800" dirty="0" err="1"/>
              <a:t>rather</a:t>
            </a:r>
            <a:r>
              <a:rPr lang="de-AT" sz="2800" dirty="0"/>
              <a:t> </a:t>
            </a:r>
            <a:r>
              <a:rPr lang="de-AT" sz="2800" dirty="0" err="1"/>
              <a:t>than</a:t>
            </a:r>
            <a:r>
              <a:rPr lang="de-AT" sz="2800" dirty="0"/>
              <a:t> schema-</a:t>
            </a:r>
            <a:r>
              <a:rPr lang="de-AT" sz="2800" dirty="0" err="1"/>
              <a:t>focused</a:t>
            </a:r>
            <a:r>
              <a:rPr lang="de-AT" sz="2800" dirty="0"/>
              <a:t>)</a:t>
            </a:r>
          </a:p>
          <a:p>
            <a:pPr marL="1371600" lvl="2" indent="-342900">
              <a:spcBef>
                <a:spcPts val="700"/>
              </a:spcBef>
              <a:buSzPts val="1800"/>
              <a:buChar char="●"/>
            </a:pPr>
            <a:r>
              <a:rPr lang="de-AT" sz="2800" dirty="0" err="1"/>
              <a:t>Often</a:t>
            </a:r>
            <a:r>
              <a:rPr lang="de-AT" sz="2800" dirty="0"/>
              <a:t> </a:t>
            </a:r>
            <a:r>
              <a:rPr lang="de-AT" sz="2800" dirty="0" err="1"/>
              <a:t>monolithic</a:t>
            </a:r>
            <a:r>
              <a:rPr lang="de-AT" sz="2800" dirty="0"/>
              <a:t>, </a:t>
            </a:r>
            <a:r>
              <a:rPr lang="de-AT" sz="2800" dirty="0" err="1"/>
              <a:t>rather</a:t>
            </a:r>
            <a:r>
              <a:rPr lang="de-AT" sz="2800" dirty="0"/>
              <a:t> </a:t>
            </a:r>
            <a:r>
              <a:rPr lang="de-AT" sz="2800" dirty="0" err="1"/>
              <a:t>than</a:t>
            </a:r>
            <a:r>
              <a:rPr lang="de-AT" sz="2800" dirty="0"/>
              <a:t> </a:t>
            </a:r>
            <a:r>
              <a:rPr lang="de-AT" sz="2800" dirty="0" err="1"/>
              <a:t>linked</a:t>
            </a:r>
            <a:r>
              <a:rPr lang="de-AT" sz="2800" dirty="0"/>
              <a:t>/</a:t>
            </a:r>
            <a:r>
              <a:rPr lang="de-AT" sz="2800" dirty="0" err="1"/>
              <a:t>decentralised</a:t>
            </a:r>
            <a:endParaRPr lang="de-AT" sz="2800" dirty="0"/>
          </a:p>
          <a:p>
            <a:pPr marL="1371600" lvl="2" indent="-342900">
              <a:spcBef>
                <a:spcPts val="700"/>
              </a:spcBef>
              <a:buSzPts val="1800"/>
              <a:buFontTx/>
              <a:buChar char="●"/>
            </a:pPr>
            <a:r>
              <a:rPr lang="de-AT" sz="2800" dirty="0"/>
              <a:t>Knowledge </a:t>
            </a:r>
            <a:r>
              <a:rPr lang="de-AT" sz="2800" dirty="0" err="1"/>
              <a:t>extraction</a:t>
            </a:r>
            <a:r>
              <a:rPr lang="de-AT" sz="2800" dirty="0"/>
              <a:t> </a:t>
            </a:r>
            <a:r>
              <a:rPr lang="de-AT" sz="2800" dirty="0" err="1"/>
              <a:t>rather</a:t>
            </a:r>
            <a:r>
              <a:rPr lang="de-AT" sz="2800" dirty="0"/>
              <a:t> </a:t>
            </a:r>
            <a:r>
              <a:rPr lang="de-AT" sz="2800" dirty="0" err="1"/>
              <a:t>than</a:t>
            </a:r>
            <a:r>
              <a:rPr lang="de-AT" sz="2800" dirty="0"/>
              <a:t> Knowledge </a:t>
            </a:r>
            <a:r>
              <a:rPr lang="de-AT" sz="2800" dirty="0" err="1"/>
              <a:t>engineering</a:t>
            </a:r>
            <a:endParaRPr lang="de-AT" sz="2800" dirty="0"/>
          </a:p>
          <a:p>
            <a:pPr marL="1371600" lvl="2" indent="-342900">
              <a:spcBef>
                <a:spcPts val="700"/>
              </a:spcBef>
              <a:buSzPts val="1800"/>
              <a:buFontTx/>
              <a:buChar char="●"/>
            </a:pPr>
            <a:r>
              <a:rPr lang="de-AT" sz="2800" dirty="0"/>
              <a:t>Collaborative large-</a:t>
            </a:r>
            <a:r>
              <a:rPr lang="de-AT" sz="2800" dirty="0" err="1"/>
              <a:t>scale</a:t>
            </a:r>
            <a:r>
              <a:rPr lang="de-AT" sz="2800" dirty="0"/>
              <a:t> KGs:</a:t>
            </a:r>
          </a:p>
          <a:p>
            <a:pPr marL="1828800" lvl="3" indent="-342900">
              <a:spcBef>
                <a:spcPts val="700"/>
              </a:spcBef>
              <a:buSzPts val="1800"/>
              <a:buFontTx/>
              <a:buChar char="●"/>
            </a:pPr>
            <a:r>
              <a:rPr lang="de-AT" sz="2400" dirty="0" err="1"/>
              <a:t>Collectively</a:t>
            </a:r>
            <a:r>
              <a:rPr lang="de-AT" sz="2400" dirty="0"/>
              <a:t> </a:t>
            </a:r>
            <a:r>
              <a:rPr lang="de-AT" sz="2400" dirty="0" err="1"/>
              <a:t>created</a:t>
            </a:r>
            <a:r>
              <a:rPr lang="de-AT" sz="2400" dirty="0"/>
              <a:t> (</a:t>
            </a:r>
            <a:r>
              <a:rPr lang="de-AT" sz="2400" dirty="0" err="1"/>
              <a:t>automated</a:t>
            </a:r>
            <a:r>
              <a:rPr lang="de-AT" sz="2400" dirty="0"/>
              <a:t> </a:t>
            </a:r>
            <a:r>
              <a:rPr lang="de-AT" sz="2400" dirty="0" err="1"/>
              <a:t>or</a:t>
            </a:r>
            <a:r>
              <a:rPr lang="de-AT" sz="2400" dirty="0"/>
              <a:t> </a:t>
            </a:r>
            <a:r>
              <a:rPr lang="de-AT" sz="2400" dirty="0" err="1"/>
              <a:t>curated</a:t>
            </a:r>
            <a:r>
              <a:rPr lang="de-AT" sz="2400" dirty="0"/>
              <a:t>)</a:t>
            </a:r>
          </a:p>
          <a:p>
            <a:pPr marL="1828800" lvl="3" indent="-342900">
              <a:spcBef>
                <a:spcPts val="700"/>
              </a:spcBef>
              <a:buSzPts val="1800"/>
              <a:buFontTx/>
              <a:buChar char="●"/>
            </a:pPr>
            <a:r>
              <a:rPr lang="de-AT" sz="2400" dirty="0" err="1"/>
              <a:t>Notoriously</a:t>
            </a:r>
            <a:r>
              <a:rPr lang="de-AT" sz="2400" dirty="0"/>
              <a:t> </a:t>
            </a:r>
            <a:r>
              <a:rPr lang="de-AT" sz="2400" dirty="0" err="1"/>
              <a:t>incomplete</a:t>
            </a:r>
            <a:endParaRPr lang="de-AT" sz="2400" dirty="0"/>
          </a:p>
          <a:p>
            <a:pPr marL="1828800" lvl="3" indent="-342900">
              <a:spcBef>
                <a:spcPts val="700"/>
              </a:spcBef>
              <a:buSzPts val="1800"/>
              <a:buFontTx/>
              <a:buChar char="●"/>
            </a:pPr>
            <a:r>
              <a:rPr lang="de-AT" sz="2400" dirty="0"/>
              <a:t>(Logical) </a:t>
            </a:r>
            <a:r>
              <a:rPr lang="de-AT" sz="2400" b="1" dirty="0" err="1"/>
              <a:t>consistency</a:t>
            </a:r>
            <a:r>
              <a:rPr lang="de-AT" sz="2400" dirty="0"/>
              <a:t> not a </a:t>
            </a:r>
            <a:r>
              <a:rPr lang="de-AT" sz="2400" dirty="0" err="1"/>
              <a:t>must</a:t>
            </a:r>
            <a:endParaRPr lang="de-AT" sz="2400" dirty="0"/>
          </a:p>
          <a:p>
            <a:pPr marL="1371600" lvl="2" indent="-342900">
              <a:spcBef>
                <a:spcPts val="700"/>
              </a:spcBef>
              <a:buSzPts val="1800"/>
              <a:buChar char="●"/>
            </a:pPr>
            <a:r>
              <a:rPr lang="de-AT" sz="2800" dirty="0"/>
              <a:t>Enterprise KGs: </a:t>
            </a:r>
            <a:r>
              <a:rPr lang="de-AT" sz="2800" dirty="0" err="1"/>
              <a:t>knowledge</a:t>
            </a:r>
            <a:r>
              <a:rPr lang="de-AT" sz="2800" dirty="0"/>
              <a:t> </a:t>
            </a:r>
            <a:r>
              <a:rPr lang="de-AT" sz="2800" dirty="0" err="1"/>
              <a:t>necessary</a:t>
            </a:r>
            <a:r>
              <a:rPr lang="de-AT" sz="2800" dirty="0"/>
              <a:t> </a:t>
            </a:r>
            <a:r>
              <a:rPr lang="de-AT" sz="2800" dirty="0" err="1"/>
              <a:t>to</a:t>
            </a:r>
            <a:r>
              <a:rPr lang="de-AT" sz="2800" dirty="0"/>
              <a:t> power </a:t>
            </a:r>
            <a:r>
              <a:rPr lang="de-AT" sz="2800" dirty="0" err="1"/>
              <a:t>applications</a:t>
            </a:r>
            <a:endParaRPr lang="de-AT" sz="2800" dirty="0"/>
          </a:p>
          <a:p>
            <a:pPr marL="1371600" lvl="2" indent="-342900">
              <a:spcBef>
                <a:spcPts val="700"/>
              </a:spcBef>
              <a:buSzPts val="1800"/>
              <a:buChar char="●"/>
            </a:pPr>
            <a:r>
              <a:rPr lang="de-AT" sz="2800" i="1" dirty="0" err="1"/>
              <a:t>Ontological</a:t>
            </a:r>
            <a:r>
              <a:rPr lang="de-AT" sz="2800" i="1" dirty="0"/>
              <a:t> </a:t>
            </a:r>
            <a:r>
              <a:rPr lang="de-AT" sz="2800" i="1" dirty="0" err="1"/>
              <a:t>expressivity</a:t>
            </a:r>
            <a:r>
              <a:rPr lang="de-AT" sz="2800" i="1" dirty="0"/>
              <a:t> </a:t>
            </a:r>
            <a:r>
              <a:rPr lang="de-AT" sz="2800" dirty="0"/>
              <a:t>not </a:t>
            </a:r>
            <a:r>
              <a:rPr lang="de-AT" sz="2800" dirty="0" err="1"/>
              <a:t>central</a:t>
            </a:r>
            <a:r>
              <a:rPr lang="de-AT" sz="2800" dirty="0"/>
              <a:t> – BUT: </a:t>
            </a:r>
            <a:r>
              <a:rPr lang="de-AT" sz="2800" b="1" i="1" dirty="0"/>
              <a:t>Expresssing </a:t>
            </a:r>
            <a:r>
              <a:rPr lang="de-AT" sz="2800" b="1" i="1" dirty="0" err="1"/>
              <a:t>context</a:t>
            </a:r>
            <a:r>
              <a:rPr lang="de-AT" sz="2800" b="1" i="1" dirty="0"/>
              <a:t> </a:t>
            </a:r>
            <a:r>
              <a:rPr lang="de-AT" sz="2800" dirty="0" err="1"/>
              <a:t>is</a:t>
            </a:r>
            <a:r>
              <a:rPr lang="de-AT" sz="2800" dirty="0"/>
              <a:t>!</a:t>
            </a:r>
          </a:p>
          <a:p>
            <a:pPr marL="1371600" lvl="2" indent="-342900">
              <a:spcBef>
                <a:spcPts val="700"/>
              </a:spcBef>
              <a:buSzPts val="1800"/>
              <a:buChar char="●"/>
            </a:pPr>
            <a:endParaRPr lang="de-AT" sz="2800" dirty="0"/>
          </a:p>
          <a:p>
            <a:pPr marL="1371600" lvl="2" indent="-342900">
              <a:spcBef>
                <a:spcPts val="700"/>
              </a:spcBef>
              <a:buSzPts val="1800"/>
              <a:buChar char="●"/>
            </a:pPr>
            <a:endParaRPr lang="de-AT" sz="2800" dirty="0"/>
          </a:p>
          <a:p>
            <a:pPr marL="1371600" lvl="2" indent="-342900">
              <a:spcBef>
                <a:spcPts val="700"/>
              </a:spcBef>
              <a:buSzPts val="1800"/>
              <a:buChar char="●"/>
            </a:pPr>
            <a:endParaRPr lang="de-AT" sz="2800" dirty="0"/>
          </a:p>
        </p:txBody>
      </p:sp>
      <p:sp>
        <p:nvSpPr>
          <p:cNvPr id="10" name="Rounded Rectangular Callout 9">
            <a:extLst>
              <a:ext uri="{FF2B5EF4-FFF2-40B4-BE49-F238E27FC236}">
                <a16:creationId xmlns:a16="http://schemas.microsoft.com/office/drawing/2014/main" id="{7F7285E1-B24E-D747-A51C-BC3F1575D2E8}"/>
              </a:ext>
            </a:extLst>
          </p:cNvPr>
          <p:cNvSpPr/>
          <p:nvPr/>
        </p:nvSpPr>
        <p:spPr>
          <a:xfrm>
            <a:off x="8670656" y="5735894"/>
            <a:ext cx="3266994" cy="1122106"/>
          </a:xfrm>
          <a:prstGeom prst="wedgeRoundRectCallout">
            <a:avLst>
              <a:gd name="adj1" fmla="val -60579"/>
              <a:gd name="adj2" fmla="val -54710"/>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For instance:</a:t>
            </a:r>
          </a:p>
          <a:p>
            <a:pPr marL="285750" indent="-285750">
              <a:buFont typeface="Arial" panose="020B0604020202020204" pitchFamily="34" charset="0"/>
              <a:buChar char="•"/>
            </a:pPr>
            <a:r>
              <a:rPr lang="en-US" i="1" dirty="0"/>
              <a:t>Provenance</a:t>
            </a:r>
          </a:p>
          <a:p>
            <a:pPr marL="285750" indent="-285750">
              <a:buFont typeface="Arial" panose="020B0604020202020204" pitchFamily="34" charset="0"/>
              <a:buChar char="•"/>
            </a:pPr>
            <a:r>
              <a:rPr lang="en-US" i="1" dirty="0"/>
              <a:t>Temporal context</a:t>
            </a:r>
          </a:p>
          <a:p>
            <a:pPr marL="285750" indent="-285750">
              <a:buFont typeface="Arial" panose="020B0604020202020204" pitchFamily="34" charset="0"/>
              <a:buChar char="•"/>
            </a:pPr>
            <a:r>
              <a:rPr lang="en-US" i="1" dirty="0"/>
              <a:t>Confidence</a:t>
            </a:r>
          </a:p>
        </p:txBody>
      </p:sp>
    </p:spTree>
    <p:extLst>
      <p:ext uri="{BB962C8B-B14F-4D97-AF65-F5344CB8AC3E}">
        <p14:creationId xmlns:p14="http://schemas.microsoft.com/office/powerpoint/2010/main" val="282464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b="1" noProof="0" dirty="0"/>
              <a:t>My background…</a:t>
            </a:r>
          </a:p>
        </p:txBody>
      </p:sp>
      <p:sp>
        <p:nvSpPr>
          <p:cNvPr id="8" name="Text Box 3">
            <a:extLst>
              <a:ext uri="{FF2B5EF4-FFF2-40B4-BE49-F238E27FC236}">
                <a16:creationId xmlns:a16="http://schemas.microsoft.com/office/drawing/2014/main" id="{876970CA-B953-A043-8566-88BA718EA4CC}"/>
              </a:ext>
            </a:extLst>
          </p:cNvPr>
          <p:cNvSpPr txBox="1">
            <a:spLocks noChangeArrowheads="1"/>
          </p:cNvSpPr>
          <p:nvPr/>
        </p:nvSpPr>
        <p:spPr bwMode="auto">
          <a:xfrm>
            <a:off x="2619234" y="5686876"/>
            <a:ext cx="230425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Rey Juan Carlos Madrid</a:t>
            </a:r>
          </a:p>
        </p:txBody>
      </p:sp>
      <p:sp>
        <p:nvSpPr>
          <p:cNvPr id="9" name="Text Box 5">
            <a:extLst>
              <a:ext uri="{FF2B5EF4-FFF2-40B4-BE49-F238E27FC236}">
                <a16:creationId xmlns:a16="http://schemas.microsoft.com/office/drawing/2014/main" id="{2A1457A2-588F-7643-AFE6-EC516DE91C32}"/>
              </a:ext>
            </a:extLst>
          </p:cNvPr>
          <p:cNvSpPr txBox="1">
            <a:spLocks noChangeArrowheads="1"/>
          </p:cNvSpPr>
          <p:nvPr/>
        </p:nvSpPr>
        <p:spPr bwMode="auto">
          <a:xfrm>
            <a:off x="144818" y="5700259"/>
            <a:ext cx="1178273" cy="340735"/>
          </a:xfrm>
          <a:prstGeom prst="rect">
            <a:avLst/>
          </a:prstGeom>
          <a:solidFill>
            <a:schemeClr val="bg1"/>
          </a:solid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TU Vienna</a:t>
            </a:r>
          </a:p>
        </p:txBody>
      </p:sp>
      <p:sp>
        <p:nvSpPr>
          <p:cNvPr id="10" name="Text Box 7">
            <a:extLst>
              <a:ext uri="{FF2B5EF4-FFF2-40B4-BE49-F238E27FC236}">
                <a16:creationId xmlns:a16="http://schemas.microsoft.com/office/drawing/2014/main" id="{862EA76F-DE8B-DA41-9ABD-A17A2D556676}"/>
              </a:ext>
            </a:extLst>
          </p:cNvPr>
          <p:cNvSpPr txBox="1">
            <a:spLocks noChangeArrowheads="1"/>
          </p:cNvSpPr>
          <p:nvPr/>
        </p:nvSpPr>
        <p:spPr bwMode="auto">
          <a:xfrm>
            <a:off x="1363550" y="5715856"/>
            <a:ext cx="1687732"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Innsbruck</a:t>
            </a:r>
          </a:p>
        </p:txBody>
      </p:sp>
      <p:sp>
        <p:nvSpPr>
          <p:cNvPr id="11" name="Text Box 13">
            <a:extLst>
              <a:ext uri="{FF2B5EF4-FFF2-40B4-BE49-F238E27FC236}">
                <a16:creationId xmlns:a16="http://schemas.microsoft.com/office/drawing/2014/main" id="{CC088EFD-C53D-C843-AEDA-9C157E8DCCC7}"/>
              </a:ext>
            </a:extLst>
          </p:cNvPr>
          <p:cNvSpPr txBox="1">
            <a:spLocks noChangeArrowheads="1"/>
          </p:cNvSpPr>
          <p:nvPr/>
        </p:nvSpPr>
        <p:spPr bwMode="auto">
          <a:xfrm>
            <a:off x="6162522" y="5628251"/>
            <a:ext cx="171329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Siemens AG </a:t>
            </a:r>
            <a:r>
              <a:rPr lang="en-AU" sz="1600" dirty="0" err="1">
                <a:solidFill>
                  <a:srgbClr val="000000"/>
                </a:solidFill>
              </a:rPr>
              <a:t>Österreich</a:t>
            </a:r>
            <a:endParaRPr lang="en-AU" sz="1600" dirty="0">
              <a:solidFill>
                <a:srgbClr val="000000"/>
              </a:solidFill>
            </a:endParaRPr>
          </a:p>
        </p:txBody>
      </p:sp>
      <p:sp>
        <p:nvSpPr>
          <p:cNvPr id="12" name="Text Box 19">
            <a:extLst>
              <a:ext uri="{FF2B5EF4-FFF2-40B4-BE49-F238E27FC236}">
                <a16:creationId xmlns:a16="http://schemas.microsoft.com/office/drawing/2014/main" id="{C03652A7-26AE-A646-8806-7D41027DD41E}"/>
              </a:ext>
            </a:extLst>
          </p:cNvPr>
          <p:cNvSpPr txBox="1">
            <a:spLocks noChangeArrowheads="1"/>
          </p:cNvSpPr>
          <p:nvPr/>
        </p:nvSpPr>
        <p:spPr bwMode="auto">
          <a:xfrm>
            <a:off x="4469332" y="5686876"/>
            <a:ext cx="1966327"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600" dirty="0">
                <a:solidFill>
                  <a:srgbClr val="000000"/>
                </a:solidFill>
              </a:rPr>
              <a:t>DERI, NUI Galway, </a:t>
            </a:r>
            <a:r>
              <a:rPr lang="de-DE" sz="1600" dirty="0" err="1">
                <a:solidFill>
                  <a:srgbClr val="000000"/>
                </a:solidFill>
              </a:rPr>
              <a:t>Ireland</a:t>
            </a:r>
            <a:endParaRPr lang="de-DE" sz="1600" dirty="0">
              <a:solidFill>
                <a:srgbClr val="000000"/>
              </a:solidFill>
            </a:endParaRPr>
          </a:p>
        </p:txBody>
      </p:sp>
      <p:pic>
        <p:nvPicPr>
          <p:cNvPr id="13" name="Bild 1">
            <a:extLst>
              <a:ext uri="{FF2B5EF4-FFF2-40B4-BE49-F238E27FC236}">
                <a16:creationId xmlns:a16="http://schemas.microsoft.com/office/drawing/2014/main" id="{8E33CFA5-44F6-484F-A822-38374A3C87B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4700294"/>
            <a:ext cx="1539115" cy="1032917"/>
          </a:xfrm>
          <a:prstGeom prst="rect">
            <a:avLst/>
          </a:prstGeom>
        </p:spPr>
      </p:pic>
      <p:pic>
        <p:nvPicPr>
          <p:cNvPr id="14" name="Bild 2">
            <a:extLst>
              <a:ext uri="{FF2B5EF4-FFF2-40B4-BE49-F238E27FC236}">
                <a16:creationId xmlns:a16="http://schemas.microsoft.com/office/drawing/2014/main" id="{4E263707-E1E0-3C42-95FF-DAEF91EB021B}"/>
              </a:ext>
            </a:extLst>
          </p:cNvPr>
          <p:cNvPicPr>
            <a:picLocks noChangeAspect="1"/>
          </p:cNvPicPr>
          <p:nvPr/>
        </p:nvPicPr>
        <p:blipFill>
          <a:blip r:embed="rId5"/>
          <a:stretch>
            <a:fillRect/>
          </a:stretch>
        </p:blipFill>
        <p:spPr>
          <a:xfrm>
            <a:off x="3063446" y="4714250"/>
            <a:ext cx="1500004" cy="1005003"/>
          </a:xfrm>
          <a:prstGeom prst="rect">
            <a:avLst/>
          </a:prstGeom>
        </p:spPr>
      </p:pic>
      <p:pic>
        <p:nvPicPr>
          <p:cNvPr id="15" name="Bild 3">
            <a:extLst>
              <a:ext uri="{FF2B5EF4-FFF2-40B4-BE49-F238E27FC236}">
                <a16:creationId xmlns:a16="http://schemas.microsoft.com/office/drawing/2014/main" id="{FB8745B2-0203-584C-BFCB-AE5FB928C38E}"/>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b="8639"/>
          <a:stretch/>
        </p:blipFill>
        <p:spPr>
          <a:xfrm>
            <a:off x="1586410" y="4721539"/>
            <a:ext cx="1464873" cy="1003738"/>
          </a:xfrm>
          <a:prstGeom prst="rect">
            <a:avLst/>
          </a:prstGeom>
        </p:spPr>
      </p:pic>
      <p:pic>
        <p:nvPicPr>
          <p:cNvPr id="16" name="Bild 4">
            <a:extLst>
              <a:ext uri="{FF2B5EF4-FFF2-40B4-BE49-F238E27FC236}">
                <a16:creationId xmlns:a16="http://schemas.microsoft.com/office/drawing/2014/main" id="{781133B0-EF44-5B46-855A-2DC3277600AE}"/>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4636892" y="4721539"/>
            <a:ext cx="1510734" cy="1005582"/>
          </a:xfrm>
          <a:prstGeom prst="rect">
            <a:avLst/>
          </a:prstGeom>
        </p:spPr>
      </p:pic>
      <p:pic>
        <p:nvPicPr>
          <p:cNvPr id="17" name="Bild 5">
            <a:extLst>
              <a:ext uri="{FF2B5EF4-FFF2-40B4-BE49-F238E27FC236}">
                <a16:creationId xmlns:a16="http://schemas.microsoft.com/office/drawing/2014/main" id="{567ECA14-E0DF-1D4B-BA8A-7DF3D7316240}"/>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b="5116"/>
          <a:stretch/>
        </p:blipFill>
        <p:spPr>
          <a:xfrm>
            <a:off x="6239208" y="4712279"/>
            <a:ext cx="1348579" cy="1006974"/>
          </a:xfrm>
          <a:prstGeom prst="rect">
            <a:avLst/>
          </a:prstGeom>
        </p:spPr>
      </p:pic>
      <p:cxnSp>
        <p:nvCxnSpPr>
          <p:cNvPr id="5" name="Straight Arrow Connector 4">
            <a:extLst>
              <a:ext uri="{FF2B5EF4-FFF2-40B4-BE49-F238E27FC236}">
                <a16:creationId xmlns:a16="http://schemas.microsoft.com/office/drawing/2014/main" id="{2BB51D62-7FBA-544D-AABC-4E6095E52F00}"/>
              </a:ext>
            </a:extLst>
          </p:cNvPr>
          <p:cNvCxnSpPr>
            <a:cxnSpLocks/>
          </p:cNvCxnSpPr>
          <p:nvPr/>
        </p:nvCxnSpPr>
        <p:spPr>
          <a:xfrm>
            <a:off x="297945" y="4105071"/>
            <a:ext cx="117000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AD638E-EBF7-7844-87D6-E49689287641}"/>
              </a:ext>
            </a:extLst>
          </p:cNvPr>
          <p:cNvCxnSpPr/>
          <p:nvPr/>
        </p:nvCxnSpPr>
        <p:spPr>
          <a:xfrm>
            <a:off x="1746725"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5ED268A-E0CE-A443-9023-7C675C9CB963}"/>
              </a:ext>
            </a:extLst>
          </p:cNvPr>
          <p:cNvSpPr txBox="1"/>
          <p:nvPr/>
        </p:nvSpPr>
        <p:spPr>
          <a:xfrm>
            <a:off x="1367558" y="4258953"/>
            <a:ext cx="652743" cy="369332"/>
          </a:xfrm>
          <a:prstGeom prst="rect">
            <a:avLst/>
          </a:prstGeom>
          <a:noFill/>
        </p:spPr>
        <p:txBody>
          <a:bodyPr wrap="none" rtlCol="0">
            <a:spAutoFit/>
          </a:bodyPr>
          <a:lstStyle/>
          <a:p>
            <a:r>
              <a:rPr lang="en-US" dirty="0"/>
              <a:t>2003</a:t>
            </a:r>
          </a:p>
        </p:txBody>
      </p:sp>
      <p:cxnSp>
        <p:nvCxnSpPr>
          <p:cNvPr id="22" name="Straight Connector 21">
            <a:extLst>
              <a:ext uri="{FF2B5EF4-FFF2-40B4-BE49-F238E27FC236}">
                <a16:creationId xmlns:a16="http://schemas.microsoft.com/office/drawing/2014/main" id="{ABA892C6-5F58-1F4A-9C6C-4794432A7A35}"/>
              </a:ext>
            </a:extLst>
          </p:cNvPr>
          <p:cNvCxnSpPr/>
          <p:nvPr/>
        </p:nvCxnSpPr>
        <p:spPr>
          <a:xfrm>
            <a:off x="3591983" y="397414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9C69847-FEAA-414B-84EE-9E49E25A876E}"/>
              </a:ext>
            </a:extLst>
          </p:cNvPr>
          <p:cNvSpPr txBox="1"/>
          <p:nvPr/>
        </p:nvSpPr>
        <p:spPr>
          <a:xfrm>
            <a:off x="3212816" y="4258953"/>
            <a:ext cx="652743" cy="369332"/>
          </a:xfrm>
          <a:prstGeom prst="rect">
            <a:avLst/>
          </a:prstGeom>
          <a:noFill/>
        </p:spPr>
        <p:txBody>
          <a:bodyPr wrap="none" rtlCol="0">
            <a:spAutoFit/>
          </a:bodyPr>
          <a:lstStyle/>
          <a:p>
            <a:r>
              <a:rPr lang="en-US" dirty="0"/>
              <a:t>2005</a:t>
            </a:r>
          </a:p>
        </p:txBody>
      </p:sp>
      <p:sp>
        <p:nvSpPr>
          <p:cNvPr id="24" name="TextBox 23">
            <a:extLst>
              <a:ext uri="{FF2B5EF4-FFF2-40B4-BE49-F238E27FC236}">
                <a16:creationId xmlns:a16="http://schemas.microsoft.com/office/drawing/2014/main" id="{B3A36439-20BC-0D4C-85CF-E1F0C9C77AD3}"/>
              </a:ext>
            </a:extLst>
          </p:cNvPr>
          <p:cNvSpPr txBox="1"/>
          <p:nvPr/>
        </p:nvSpPr>
        <p:spPr>
          <a:xfrm>
            <a:off x="4724984" y="4258953"/>
            <a:ext cx="652743" cy="369332"/>
          </a:xfrm>
          <a:prstGeom prst="rect">
            <a:avLst/>
          </a:prstGeom>
          <a:noFill/>
        </p:spPr>
        <p:txBody>
          <a:bodyPr wrap="none" rtlCol="0">
            <a:spAutoFit/>
          </a:bodyPr>
          <a:lstStyle/>
          <a:p>
            <a:r>
              <a:rPr lang="en-US" dirty="0"/>
              <a:t>2007</a:t>
            </a:r>
          </a:p>
        </p:txBody>
      </p:sp>
      <p:cxnSp>
        <p:nvCxnSpPr>
          <p:cNvPr id="27" name="Straight Connector 26">
            <a:extLst>
              <a:ext uri="{FF2B5EF4-FFF2-40B4-BE49-F238E27FC236}">
                <a16:creationId xmlns:a16="http://schemas.microsoft.com/office/drawing/2014/main" id="{F1713508-F0DF-454D-AB31-56C146081ABA}"/>
              </a:ext>
            </a:extLst>
          </p:cNvPr>
          <p:cNvCxnSpPr/>
          <p:nvPr/>
        </p:nvCxnSpPr>
        <p:spPr>
          <a:xfrm>
            <a:off x="5067506" y="3980213"/>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55FA43F-E1BE-2844-8C35-B62550DB7C94}"/>
              </a:ext>
            </a:extLst>
          </p:cNvPr>
          <p:cNvSpPr txBox="1"/>
          <p:nvPr/>
        </p:nvSpPr>
        <p:spPr>
          <a:xfrm>
            <a:off x="6455232" y="4259586"/>
            <a:ext cx="652743" cy="369332"/>
          </a:xfrm>
          <a:prstGeom prst="rect">
            <a:avLst/>
          </a:prstGeom>
          <a:noFill/>
        </p:spPr>
        <p:txBody>
          <a:bodyPr wrap="none" rtlCol="0">
            <a:spAutoFit/>
          </a:bodyPr>
          <a:lstStyle/>
          <a:p>
            <a:r>
              <a:rPr lang="en-US" dirty="0"/>
              <a:t>2011</a:t>
            </a:r>
          </a:p>
        </p:txBody>
      </p:sp>
      <p:cxnSp>
        <p:nvCxnSpPr>
          <p:cNvPr id="29" name="Straight Connector 28">
            <a:extLst>
              <a:ext uri="{FF2B5EF4-FFF2-40B4-BE49-F238E27FC236}">
                <a16:creationId xmlns:a16="http://schemas.microsoft.com/office/drawing/2014/main" id="{843856E7-3D9E-6242-984A-1DD3946A3CAB}"/>
              </a:ext>
            </a:extLst>
          </p:cNvPr>
          <p:cNvCxnSpPr/>
          <p:nvPr/>
        </p:nvCxnSpPr>
        <p:spPr>
          <a:xfrm>
            <a:off x="6797754" y="3980846"/>
            <a:ext cx="0" cy="216024"/>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s://tse3.mm.bing.net/th?id=OIP.Ar821mGbV3SMicg0SibpAwHaFi&amp;pid=Api">
            <a:extLst>
              <a:ext uri="{FF2B5EF4-FFF2-40B4-BE49-F238E27FC236}">
                <a16:creationId xmlns:a16="http://schemas.microsoft.com/office/drawing/2014/main" id="{1EE08119-6CCF-EA4B-A2F5-BFE064CD8B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31290" y="4654830"/>
            <a:ext cx="1443934" cy="107838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6814AF4-587B-7145-ACB5-C4A0143B12AF}"/>
              </a:ext>
            </a:extLst>
          </p:cNvPr>
          <p:cNvSpPr txBox="1"/>
          <p:nvPr/>
        </p:nvSpPr>
        <p:spPr>
          <a:xfrm>
            <a:off x="7875819" y="4260098"/>
            <a:ext cx="652743" cy="369332"/>
          </a:xfrm>
          <a:prstGeom prst="rect">
            <a:avLst/>
          </a:prstGeom>
          <a:noFill/>
        </p:spPr>
        <p:txBody>
          <a:bodyPr wrap="none" rtlCol="0">
            <a:spAutoFit/>
          </a:bodyPr>
          <a:lstStyle/>
          <a:p>
            <a:r>
              <a:rPr lang="en-US" dirty="0"/>
              <a:t>2013</a:t>
            </a:r>
          </a:p>
        </p:txBody>
      </p:sp>
      <p:cxnSp>
        <p:nvCxnSpPr>
          <p:cNvPr id="35" name="Straight Connector 34">
            <a:extLst>
              <a:ext uri="{FF2B5EF4-FFF2-40B4-BE49-F238E27FC236}">
                <a16:creationId xmlns:a16="http://schemas.microsoft.com/office/drawing/2014/main" id="{D8B485C1-B80D-7849-BD6F-8B76B4C8A5CF}"/>
              </a:ext>
            </a:extLst>
          </p:cNvPr>
          <p:cNvCxnSpPr/>
          <p:nvPr/>
        </p:nvCxnSpPr>
        <p:spPr>
          <a:xfrm>
            <a:off x="8235858" y="3972066"/>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 Box 13">
            <a:extLst>
              <a:ext uri="{FF2B5EF4-FFF2-40B4-BE49-F238E27FC236}">
                <a16:creationId xmlns:a16="http://schemas.microsoft.com/office/drawing/2014/main" id="{5FBB72BF-56AD-3246-8206-80B3B3BE21F1}"/>
              </a:ext>
            </a:extLst>
          </p:cNvPr>
          <p:cNvSpPr txBox="1">
            <a:spLocks noChangeArrowheads="1"/>
          </p:cNvSpPr>
          <p:nvPr/>
        </p:nvSpPr>
        <p:spPr bwMode="auto">
          <a:xfrm>
            <a:off x="7536828" y="5823369"/>
            <a:ext cx="1713296"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WU Vienna</a:t>
            </a:r>
          </a:p>
        </p:txBody>
      </p:sp>
      <p:sp>
        <p:nvSpPr>
          <p:cNvPr id="21" name="TextBox 20">
            <a:extLst>
              <a:ext uri="{FF2B5EF4-FFF2-40B4-BE49-F238E27FC236}">
                <a16:creationId xmlns:a16="http://schemas.microsoft.com/office/drawing/2014/main" id="{8B48C0BD-CA50-F242-239B-63B946431123}"/>
              </a:ext>
            </a:extLst>
          </p:cNvPr>
          <p:cNvSpPr txBox="1"/>
          <p:nvPr/>
        </p:nvSpPr>
        <p:spPr>
          <a:xfrm>
            <a:off x="10132642" y="4286992"/>
            <a:ext cx="768159" cy="369332"/>
          </a:xfrm>
          <a:prstGeom prst="rect">
            <a:avLst/>
          </a:prstGeom>
          <a:noFill/>
        </p:spPr>
        <p:txBody>
          <a:bodyPr wrap="none" rtlCol="0">
            <a:spAutoFit/>
          </a:bodyPr>
          <a:lstStyle/>
          <a:p>
            <a:r>
              <a:rPr lang="en-US" dirty="0"/>
              <a:t>~2020</a:t>
            </a:r>
          </a:p>
        </p:txBody>
      </p:sp>
      <p:cxnSp>
        <p:nvCxnSpPr>
          <p:cNvPr id="25" name="Straight Connector 24">
            <a:extLst>
              <a:ext uri="{FF2B5EF4-FFF2-40B4-BE49-F238E27FC236}">
                <a16:creationId xmlns:a16="http://schemas.microsoft.com/office/drawing/2014/main" id="{9D4433DF-CB72-2B1C-746E-41F0E99E9E15}"/>
              </a:ext>
            </a:extLst>
          </p:cNvPr>
          <p:cNvCxnSpPr/>
          <p:nvPr/>
        </p:nvCxnSpPr>
        <p:spPr>
          <a:xfrm>
            <a:off x="10571494"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BE20FEE-B5B4-7BC0-3AD9-BD723AB54714}"/>
              </a:ext>
            </a:extLst>
          </p:cNvPr>
          <p:cNvSpPr txBox="1"/>
          <p:nvPr/>
        </p:nvSpPr>
        <p:spPr>
          <a:xfrm rot="19236537">
            <a:off x="400175" y="2463521"/>
            <a:ext cx="3115220" cy="646331"/>
          </a:xfrm>
          <a:prstGeom prst="rect">
            <a:avLst/>
          </a:prstGeom>
          <a:noFill/>
        </p:spPr>
        <p:txBody>
          <a:bodyPr wrap="square" rtlCol="0">
            <a:spAutoFit/>
          </a:bodyPr>
          <a:lstStyle/>
          <a:p>
            <a:r>
              <a:rPr lang="en-US" dirty="0">
                <a:cs typeface="Arial" charset="0"/>
              </a:rPr>
              <a:t>Logic Programming, “Symbolic” Artificial Intelligence</a:t>
            </a:r>
            <a:endParaRPr lang="en-US" sz="1100" dirty="0">
              <a:cs typeface="Arial" charset="0"/>
            </a:endParaRPr>
          </a:p>
        </p:txBody>
      </p:sp>
      <p:sp>
        <p:nvSpPr>
          <p:cNvPr id="44" name="TextBox 43">
            <a:extLst>
              <a:ext uri="{FF2B5EF4-FFF2-40B4-BE49-F238E27FC236}">
                <a16:creationId xmlns:a16="http://schemas.microsoft.com/office/drawing/2014/main" id="{BE5DEADF-7BDA-A9F8-8A6E-5DF9D370C444}"/>
              </a:ext>
            </a:extLst>
          </p:cNvPr>
          <p:cNvSpPr txBox="1"/>
          <p:nvPr/>
        </p:nvSpPr>
        <p:spPr>
          <a:xfrm rot="19181857">
            <a:off x="1990084" y="2484617"/>
            <a:ext cx="2817710" cy="646331"/>
          </a:xfrm>
          <a:prstGeom prst="rect">
            <a:avLst/>
          </a:prstGeom>
          <a:noFill/>
        </p:spPr>
        <p:txBody>
          <a:bodyPr wrap="square" rtlCol="0">
            <a:spAutoFit/>
          </a:bodyPr>
          <a:lstStyle/>
          <a:p>
            <a:r>
              <a:rPr lang="en-US" b="1" dirty="0">
                <a:cs typeface="Arial" charset="0"/>
              </a:rPr>
              <a:t>Semantic Web</a:t>
            </a:r>
            <a:r>
              <a:rPr lang="en-US" dirty="0">
                <a:cs typeface="Arial" charset="0"/>
              </a:rPr>
              <a:t>, Knowledge Representation &amp; Reasoning</a:t>
            </a:r>
          </a:p>
        </p:txBody>
      </p:sp>
      <p:sp>
        <p:nvSpPr>
          <p:cNvPr id="46" name="TextBox 45">
            <a:extLst>
              <a:ext uri="{FF2B5EF4-FFF2-40B4-BE49-F238E27FC236}">
                <a16:creationId xmlns:a16="http://schemas.microsoft.com/office/drawing/2014/main" id="{5EB3E2BC-583D-4BAE-BDE3-4E00E96DF9D0}"/>
              </a:ext>
            </a:extLst>
          </p:cNvPr>
          <p:cNvSpPr txBox="1"/>
          <p:nvPr/>
        </p:nvSpPr>
        <p:spPr>
          <a:xfrm rot="19174818">
            <a:off x="3751060" y="2546435"/>
            <a:ext cx="2640622" cy="646331"/>
          </a:xfrm>
          <a:prstGeom prst="rect">
            <a:avLst/>
          </a:prstGeom>
          <a:noFill/>
        </p:spPr>
        <p:txBody>
          <a:bodyPr wrap="square">
            <a:spAutoFit/>
          </a:bodyPr>
          <a:lstStyle/>
          <a:p>
            <a:r>
              <a:rPr lang="en-US" dirty="0">
                <a:cs typeface="Arial" charset="0"/>
              </a:rPr>
              <a:t>Web Standard</a:t>
            </a:r>
          </a:p>
          <a:p>
            <a:r>
              <a:rPr lang="en-US" dirty="0">
                <a:cs typeface="Arial" charset="0"/>
              </a:rPr>
              <a:t>Query Language (SPARQL)</a:t>
            </a:r>
            <a:endParaRPr lang="en-AT" dirty="0"/>
          </a:p>
        </p:txBody>
      </p:sp>
      <p:sp>
        <p:nvSpPr>
          <p:cNvPr id="50" name="TextBox 49">
            <a:extLst>
              <a:ext uri="{FF2B5EF4-FFF2-40B4-BE49-F238E27FC236}">
                <a16:creationId xmlns:a16="http://schemas.microsoft.com/office/drawing/2014/main" id="{EC3BA241-A510-08C1-492F-6F81AFC259A0}"/>
              </a:ext>
            </a:extLst>
          </p:cNvPr>
          <p:cNvSpPr txBox="1"/>
          <p:nvPr/>
        </p:nvSpPr>
        <p:spPr>
          <a:xfrm rot="18951544">
            <a:off x="5636205" y="2961434"/>
            <a:ext cx="1297240" cy="369332"/>
          </a:xfrm>
          <a:prstGeom prst="rect">
            <a:avLst/>
          </a:prstGeom>
          <a:noFill/>
        </p:spPr>
        <p:txBody>
          <a:bodyPr wrap="square">
            <a:spAutoFit/>
          </a:bodyPr>
          <a:lstStyle/>
          <a:p>
            <a:r>
              <a:rPr lang="en-US" dirty="0">
                <a:cs typeface="Arial" charset="0"/>
              </a:rPr>
              <a:t>Linked Data</a:t>
            </a:r>
            <a:endParaRPr lang="en-AT" dirty="0"/>
          </a:p>
        </p:txBody>
      </p:sp>
      <p:sp>
        <p:nvSpPr>
          <p:cNvPr id="52" name="TextBox 51">
            <a:extLst>
              <a:ext uri="{FF2B5EF4-FFF2-40B4-BE49-F238E27FC236}">
                <a16:creationId xmlns:a16="http://schemas.microsoft.com/office/drawing/2014/main" id="{74656325-13AA-1FA0-2AD3-08ACA823E188}"/>
              </a:ext>
            </a:extLst>
          </p:cNvPr>
          <p:cNvSpPr txBox="1"/>
          <p:nvPr/>
        </p:nvSpPr>
        <p:spPr>
          <a:xfrm rot="18838843">
            <a:off x="7040202" y="2605005"/>
            <a:ext cx="2227254" cy="646331"/>
          </a:xfrm>
          <a:prstGeom prst="rect">
            <a:avLst/>
          </a:prstGeom>
          <a:noFill/>
        </p:spPr>
        <p:txBody>
          <a:bodyPr wrap="square">
            <a:spAutoFit/>
          </a:bodyPr>
          <a:lstStyle/>
          <a:p>
            <a:r>
              <a:rPr lang="en-US" dirty="0">
                <a:cs typeface="Arial" charset="0"/>
              </a:rPr>
              <a:t>Data Integration, Open Data</a:t>
            </a:r>
            <a:endParaRPr lang="en-AT" dirty="0"/>
          </a:p>
        </p:txBody>
      </p:sp>
      <p:sp>
        <p:nvSpPr>
          <p:cNvPr id="53" name="TextBox 52">
            <a:extLst>
              <a:ext uri="{FF2B5EF4-FFF2-40B4-BE49-F238E27FC236}">
                <a16:creationId xmlns:a16="http://schemas.microsoft.com/office/drawing/2014/main" id="{B6D59F3E-5B2F-1FE9-E698-9C6947CF4409}"/>
              </a:ext>
            </a:extLst>
          </p:cNvPr>
          <p:cNvSpPr txBox="1"/>
          <p:nvPr/>
        </p:nvSpPr>
        <p:spPr>
          <a:xfrm rot="18633286">
            <a:off x="8847811" y="2809789"/>
            <a:ext cx="1940018" cy="369332"/>
          </a:xfrm>
          <a:prstGeom prst="rect">
            <a:avLst/>
          </a:prstGeom>
          <a:noFill/>
        </p:spPr>
        <p:txBody>
          <a:bodyPr wrap="none" rtlCol="0">
            <a:spAutoFit/>
          </a:bodyPr>
          <a:lstStyle/>
          <a:p>
            <a:r>
              <a:rPr lang="en-US" dirty="0">
                <a:cs typeface="Arial" charset="0"/>
              </a:rPr>
              <a:t>Knowledge Graphs</a:t>
            </a:r>
            <a:endParaRPr lang="en-AT" dirty="0"/>
          </a:p>
        </p:txBody>
      </p:sp>
      <p:sp>
        <p:nvSpPr>
          <p:cNvPr id="55" name="TextBox 54">
            <a:extLst>
              <a:ext uri="{FF2B5EF4-FFF2-40B4-BE49-F238E27FC236}">
                <a16:creationId xmlns:a16="http://schemas.microsoft.com/office/drawing/2014/main" id="{18661517-F6B3-A802-562D-A9BD9417F578}"/>
              </a:ext>
            </a:extLst>
          </p:cNvPr>
          <p:cNvSpPr txBox="1"/>
          <p:nvPr/>
        </p:nvSpPr>
        <p:spPr>
          <a:xfrm rot="18606243">
            <a:off x="10965198" y="2822938"/>
            <a:ext cx="1421327" cy="369332"/>
          </a:xfrm>
          <a:prstGeom prst="rect">
            <a:avLst/>
          </a:prstGeom>
          <a:noFill/>
        </p:spPr>
        <p:txBody>
          <a:bodyPr wrap="square">
            <a:spAutoFit/>
          </a:bodyPr>
          <a:lstStyle/>
          <a:p>
            <a:r>
              <a:rPr lang="en-US" dirty="0">
                <a:cs typeface="Arial" charset="0"/>
              </a:rPr>
              <a:t>“Bilateral” AI</a:t>
            </a:r>
            <a:endParaRPr lang="en-AT" dirty="0"/>
          </a:p>
        </p:txBody>
      </p:sp>
      <p:sp>
        <p:nvSpPr>
          <p:cNvPr id="56" name="TextBox 55">
            <a:extLst>
              <a:ext uri="{FF2B5EF4-FFF2-40B4-BE49-F238E27FC236}">
                <a16:creationId xmlns:a16="http://schemas.microsoft.com/office/drawing/2014/main" id="{160BB6E1-3D29-4CB2-9D2F-FC1142D47112}"/>
              </a:ext>
            </a:extLst>
          </p:cNvPr>
          <p:cNvSpPr txBox="1"/>
          <p:nvPr/>
        </p:nvSpPr>
        <p:spPr>
          <a:xfrm rot="16200000">
            <a:off x="10338790" y="4610782"/>
            <a:ext cx="1095862" cy="369332"/>
          </a:xfrm>
          <a:prstGeom prst="rect">
            <a:avLst/>
          </a:prstGeom>
          <a:noFill/>
        </p:spPr>
        <p:txBody>
          <a:bodyPr wrap="square">
            <a:spAutoFit/>
          </a:bodyPr>
          <a:lstStyle/>
          <a:p>
            <a:r>
              <a:rPr lang="en-US" b="1" dirty="0">
                <a:cs typeface="Arial" charset="0"/>
              </a:rPr>
              <a:t>LLMs</a:t>
            </a:r>
            <a:endParaRPr lang="en-AT" b="1" dirty="0"/>
          </a:p>
        </p:txBody>
      </p:sp>
      <p:cxnSp>
        <p:nvCxnSpPr>
          <p:cNvPr id="57" name="Straight Connector 56">
            <a:extLst>
              <a:ext uri="{FF2B5EF4-FFF2-40B4-BE49-F238E27FC236}">
                <a16:creationId xmlns:a16="http://schemas.microsoft.com/office/drawing/2014/main" id="{F412BD5D-174F-A1DA-9A48-86DAB83E2F1E}"/>
              </a:ext>
            </a:extLst>
          </p:cNvPr>
          <p:cNvCxnSpPr>
            <a:cxnSpLocks/>
          </p:cNvCxnSpPr>
          <p:nvPr/>
        </p:nvCxnSpPr>
        <p:spPr>
          <a:xfrm>
            <a:off x="10847719" y="2195141"/>
            <a:ext cx="17338" cy="25263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8079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E82730-1BB0-7B40-016C-357AD04FCE0F}"/>
              </a:ext>
            </a:extLst>
          </p:cNvPr>
          <p:cNvSpPr>
            <a:spLocks noGrp="1"/>
          </p:cNvSpPr>
          <p:nvPr>
            <p:ph idx="1"/>
          </p:nvPr>
        </p:nvSpPr>
        <p:spPr>
          <a:xfrm>
            <a:off x="700729" y="1823244"/>
            <a:ext cx="10346192" cy="4304461"/>
          </a:xfrm>
        </p:spPr>
        <p:txBody>
          <a:bodyPr/>
          <a:lstStyle/>
          <a:p>
            <a:r>
              <a:rPr lang="en-AT" dirty="0"/>
              <a:t>DBPedia (since 2007) 			vs. 			Wikidata (since 2012)</a:t>
            </a:r>
          </a:p>
        </p:txBody>
      </p:sp>
      <p:sp>
        <p:nvSpPr>
          <p:cNvPr id="3" name="Title 2">
            <a:extLst>
              <a:ext uri="{FF2B5EF4-FFF2-40B4-BE49-F238E27FC236}">
                <a16:creationId xmlns:a16="http://schemas.microsoft.com/office/drawing/2014/main" id="{A7E0920F-25BB-F325-C4EB-7013BB2E8761}"/>
              </a:ext>
            </a:extLst>
          </p:cNvPr>
          <p:cNvSpPr>
            <a:spLocks noGrp="1"/>
          </p:cNvSpPr>
          <p:nvPr>
            <p:ph type="title"/>
          </p:nvPr>
        </p:nvSpPr>
        <p:spPr>
          <a:xfrm>
            <a:off x="531321" y="287973"/>
            <a:ext cx="10515600" cy="1325563"/>
          </a:xfrm>
        </p:spPr>
        <p:txBody>
          <a:bodyPr/>
          <a:lstStyle/>
          <a:p>
            <a:r>
              <a:rPr lang="en-AT" dirty="0"/>
              <a:t>L</a:t>
            </a:r>
            <a:r>
              <a:rPr lang="en-GB" dirty="0"/>
              <a:t>e</a:t>
            </a:r>
            <a:r>
              <a:rPr lang="en-AT" dirty="0"/>
              <a:t>t’s have a look at practical examples of such collaboratively curated Knowledge Graphs:</a:t>
            </a:r>
          </a:p>
        </p:txBody>
      </p:sp>
      <p:pic>
        <p:nvPicPr>
          <p:cNvPr id="4" name="Picture 3">
            <a:extLst>
              <a:ext uri="{FF2B5EF4-FFF2-40B4-BE49-F238E27FC236}">
                <a16:creationId xmlns:a16="http://schemas.microsoft.com/office/drawing/2014/main" id="{C186F282-98CE-8C62-10D9-2D5DCB2B1607}"/>
              </a:ext>
            </a:extLst>
          </p:cNvPr>
          <p:cNvPicPr>
            <a:picLocks noChangeAspect="1"/>
          </p:cNvPicPr>
          <p:nvPr/>
        </p:nvPicPr>
        <p:blipFill>
          <a:blip r:embed="rId2"/>
          <a:stretch>
            <a:fillRect/>
          </a:stretch>
        </p:blipFill>
        <p:spPr>
          <a:xfrm>
            <a:off x="83378" y="2555895"/>
            <a:ext cx="3054927" cy="3583664"/>
          </a:xfrm>
          <a:prstGeom prst="rect">
            <a:avLst/>
          </a:prstGeom>
        </p:spPr>
      </p:pic>
      <p:pic>
        <p:nvPicPr>
          <p:cNvPr id="5" name="Picture 4">
            <a:extLst>
              <a:ext uri="{FF2B5EF4-FFF2-40B4-BE49-F238E27FC236}">
                <a16:creationId xmlns:a16="http://schemas.microsoft.com/office/drawing/2014/main" id="{B538D1FF-286E-0E06-646D-E2A1088EDC5C}"/>
              </a:ext>
            </a:extLst>
          </p:cNvPr>
          <p:cNvPicPr>
            <a:picLocks noChangeAspect="1"/>
          </p:cNvPicPr>
          <p:nvPr/>
        </p:nvPicPr>
        <p:blipFill>
          <a:blip r:embed="rId3"/>
          <a:stretch>
            <a:fillRect/>
          </a:stretch>
        </p:blipFill>
        <p:spPr>
          <a:xfrm>
            <a:off x="8014299" y="2163275"/>
            <a:ext cx="3054926" cy="4553569"/>
          </a:xfrm>
          <a:prstGeom prst="rect">
            <a:avLst/>
          </a:prstGeom>
        </p:spPr>
      </p:pic>
      <p:sp>
        <p:nvSpPr>
          <p:cNvPr id="6" name="TextBox 5">
            <a:extLst>
              <a:ext uri="{FF2B5EF4-FFF2-40B4-BE49-F238E27FC236}">
                <a16:creationId xmlns:a16="http://schemas.microsoft.com/office/drawing/2014/main" id="{3C8A1AD0-643A-91C9-3226-9168BD3C577C}"/>
              </a:ext>
            </a:extLst>
          </p:cNvPr>
          <p:cNvSpPr txBox="1"/>
          <p:nvPr/>
        </p:nvSpPr>
        <p:spPr>
          <a:xfrm>
            <a:off x="3639003" y="3470564"/>
            <a:ext cx="4102020"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t>RDF</a:t>
            </a:r>
          </a:p>
          <a:p>
            <a:pPr marL="285750" indent="-285750">
              <a:buFont typeface="Arial" panose="020B0604020202020204" pitchFamily="34" charset="0"/>
              <a:buChar char="•"/>
            </a:pPr>
            <a:r>
              <a:rPr lang="en-US" sz="2000" dirty="0"/>
              <a:t>Standard ontology language (OWL)</a:t>
            </a:r>
          </a:p>
          <a:p>
            <a:pPr marL="285750" indent="-285750">
              <a:buFont typeface="Arial" panose="020B0604020202020204" pitchFamily="34" charset="0"/>
              <a:buChar char="•"/>
            </a:pPr>
            <a:r>
              <a:rPr lang="en-US" sz="2000" dirty="0"/>
              <a:t>SPARQL endpoint</a:t>
            </a:r>
          </a:p>
          <a:p>
            <a:pPr marL="285750" indent="-285750">
              <a:buFont typeface="Arial" panose="020B0604020202020204" pitchFamily="34" charset="0"/>
              <a:buChar char="•"/>
            </a:pPr>
            <a:r>
              <a:rPr lang="en-US" sz="2000" dirty="0"/>
              <a:t>Consistent</a:t>
            </a:r>
          </a:p>
          <a:p>
            <a:pPr marL="285750" indent="-285750">
              <a:buFont typeface="Arial" panose="020B0604020202020204" pitchFamily="34" charset="0"/>
              <a:buChar char="•"/>
            </a:pPr>
            <a:r>
              <a:rPr lang="en-US" sz="2000" dirty="0"/>
              <a:t>Context</a:t>
            </a:r>
          </a:p>
        </p:txBody>
      </p:sp>
      <p:pic>
        <p:nvPicPr>
          <p:cNvPr id="1026" name="Picture 2">
            <a:extLst>
              <a:ext uri="{FF2B5EF4-FFF2-40B4-BE49-F238E27FC236}">
                <a16:creationId xmlns:a16="http://schemas.microsoft.com/office/drawing/2014/main" id="{BBB4EC75-096C-4C19-48B4-84E3E691B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8103" y="3567549"/>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F58F7C-7B07-5F2A-036E-934CBC13C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400" y="3849236"/>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5E94684-3F67-BB1C-46AA-A2B5F23DF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400" y="4143805"/>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red circle with a x in the middle | Premium AI-generated vector">
            <a:extLst>
              <a:ext uri="{FF2B5EF4-FFF2-40B4-BE49-F238E27FC236}">
                <a16:creationId xmlns:a16="http://schemas.microsoft.com/office/drawing/2014/main" id="{80301EC7-E3DA-1BFA-100F-65D2B09B8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629" y="4752375"/>
            <a:ext cx="237412" cy="2374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A red circle with a x in the middle | Premium AI-generated vector">
            <a:extLst>
              <a:ext uri="{FF2B5EF4-FFF2-40B4-BE49-F238E27FC236}">
                <a16:creationId xmlns:a16="http://schemas.microsoft.com/office/drawing/2014/main" id="{23495E93-963D-7018-F36D-31196E620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629" y="4465526"/>
            <a:ext cx="237412" cy="2374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9AE1D73-B7E8-4849-BBE7-6963D7DFE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899" y="3567549"/>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8A52485C-1C03-1045-A481-8727EECE3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9196" y="4164676"/>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6123D0AD-D8D3-6EB1-56D8-DFD4FCB1A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2425" y="4746162"/>
            <a:ext cx="244676" cy="2446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A red circle with a x in the middle | Premium AI-generated vector">
            <a:extLst>
              <a:ext uri="{FF2B5EF4-FFF2-40B4-BE49-F238E27FC236}">
                <a16:creationId xmlns:a16="http://schemas.microsoft.com/office/drawing/2014/main" id="{5DCF4F65-8A7A-C36E-4134-A3ECB05C1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2425" y="4465526"/>
            <a:ext cx="237412" cy="2374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A red circle with a x in the middle | Premium AI-generated vector">
            <a:extLst>
              <a:ext uri="{FF2B5EF4-FFF2-40B4-BE49-F238E27FC236}">
                <a16:creationId xmlns:a16="http://schemas.microsoft.com/office/drawing/2014/main" id="{E3BC29E8-90C3-9A19-FA47-A86ED3804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588" y="3866657"/>
            <a:ext cx="237412" cy="23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3527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F7BB-D1B0-6B48-B669-BF733D7F6E26}"/>
              </a:ext>
            </a:extLst>
          </p:cNvPr>
          <p:cNvSpPr>
            <a:spLocks noGrp="1"/>
          </p:cNvSpPr>
          <p:nvPr>
            <p:ph type="title"/>
          </p:nvPr>
        </p:nvSpPr>
        <p:spPr/>
        <p:txBody>
          <a:bodyPr>
            <a:normAutofit/>
          </a:bodyPr>
          <a:lstStyle/>
          <a:p>
            <a:r>
              <a:rPr lang="en-US" dirty="0"/>
              <a:t>SPARQL: Using KGs to answer questions:</a:t>
            </a:r>
          </a:p>
        </p:txBody>
      </p:sp>
      <p:sp>
        <p:nvSpPr>
          <p:cNvPr id="3" name="Content Placeholder 2">
            <a:extLst>
              <a:ext uri="{FF2B5EF4-FFF2-40B4-BE49-F238E27FC236}">
                <a16:creationId xmlns:a16="http://schemas.microsoft.com/office/drawing/2014/main" id="{0646A28E-F70D-B047-AECA-5DD36F737BA7}"/>
              </a:ext>
            </a:extLst>
          </p:cNvPr>
          <p:cNvSpPr>
            <a:spLocks noGrp="1"/>
          </p:cNvSpPr>
          <p:nvPr>
            <p:ph idx="1"/>
          </p:nvPr>
        </p:nvSpPr>
        <p:spPr>
          <a:xfrm>
            <a:off x="2056957" y="1770208"/>
            <a:ext cx="7886700" cy="4351338"/>
          </a:xfrm>
        </p:spPr>
        <p:txBody>
          <a:bodyPr/>
          <a:lstStyle/>
          <a:p>
            <a:r>
              <a:rPr lang="en-US" dirty="0"/>
              <a:t>E.g. from</a:t>
            </a:r>
          </a:p>
        </p:txBody>
      </p:sp>
      <p:sp>
        <p:nvSpPr>
          <p:cNvPr id="4" name="Inhaltsplatzhalter 2">
            <a:extLst>
              <a:ext uri="{FF2B5EF4-FFF2-40B4-BE49-F238E27FC236}">
                <a16:creationId xmlns:a16="http://schemas.microsoft.com/office/drawing/2014/main" id="{CDEDDA13-2515-6340-BAD5-1B4B564A33EC}"/>
              </a:ext>
            </a:extLst>
          </p:cNvPr>
          <p:cNvSpPr txBox="1">
            <a:spLocks/>
          </p:cNvSpPr>
          <p:nvPr/>
        </p:nvSpPr>
        <p:spPr>
          <a:xfrm>
            <a:off x="3540114" y="2460486"/>
            <a:ext cx="7119916" cy="3473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20" dirty="0" err="1"/>
              <a:t>One</a:t>
            </a:r>
            <a:r>
              <a:rPr lang="de-DE" sz="1620" dirty="0"/>
              <a:t> </a:t>
            </a:r>
            <a:r>
              <a:rPr lang="de-DE" sz="1620" dirty="0" err="1"/>
              <a:t>of</a:t>
            </a:r>
            <a:r>
              <a:rPr lang="de-DE" sz="1620" dirty="0"/>
              <a:t> </a:t>
            </a:r>
            <a:r>
              <a:rPr lang="de-DE" sz="1620" dirty="0" err="1"/>
              <a:t>the</a:t>
            </a:r>
            <a:r>
              <a:rPr lang="de-DE" sz="1620" dirty="0"/>
              <a:t> </a:t>
            </a:r>
            <a:r>
              <a:rPr lang="de-DE" sz="1620" dirty="0" err="1"/>
              <a:t>central</a:t>
            </a:r>
            <a:r>
              <a:rPr lang="de-DE" sz="1620" dirty="0"/>
              <a:t> </a:t>
            </a:r>
            <a:r>
              <a:rPr lang="de-DE" sz="1620" dirty="0" err="1"/>
              <a:t>datasets</a:t>
            </a:r>
            <a:r>
              <a:rPr lang="de-DE" sz="1620" dirty="0"/>
              <a:t> </a:t>
            </a:r>
            <a:r>
              <a:rPr lang="de-DE" sz="1620" dirty="0" err="1"/>
              <a:t>of</a:t>
            </a:r>
            <a:r>
              <a:rPr lang="de-DE" sz="1620" dirty="0"/>
              <a:t> </a:t>
            </a:r>
            <a:r>
              <a:rPr lang="de-DE" sz="1620" dirty="0" err="1"/>
              <a:t>the</a:t>
            </a:r>
            <a:r>
              <a:rPr lang="de-DE" sz="1620" dirty="0"/>
              <a:t> </a:t>
            </a:r>
            <a:r>
              <a:rPr lang="de-DE" sz="1620" dirty="0" err="1"/>
              <a:t>Linked</a:t>
            </a:r>
            <a:r>
              <a:rPr lang="de-DE" sz="1620" dirty="0"/>
              <a:t> Open Data-Cloud</a:t>
            </a:r>
          </a:p>
          <a:p>
            <a:r>
              <a:rPr lang="de-DE" sz="1620" dirty="0"/>
              <a:t>RDF </a:t>
            </a:r>
            <a:r>
              <a:rPr lang="de-DE" sz="1620" dirty="0" err="1"/>
              <a:t>extracted</a:t>
            </a:r>
            <a:r>
              <a:rPr lang="de-DE" sz="1620" dirty="0"/>
              <a:t> </a:t>
            </a:r>
            <a:r>
              <a:rPr lang="de-DE" sz="1620" dirty="0" err="1"/>
              <a:t>from</a:t>
            </a:r>
            <a:r>
              <a:rPr lang="de-DE" sz="1620" dirty="0"/>
              <a:t> Wikipedia-Infoboxes</a:t>
            </a:r>
          </a:p>
          <a:p>
            <a:r>
              <a:rPr lang="de-DE" sz="1620" dirty="0" err="1"/>
              <a:t>You</a:t>
            </a:r>
            <a:r>
              <a:rPr lang="de-DE" sz="1620" dirty="0"/>
              <a:t> </a:t>
            </a:r>
            <a:r>
              <a:rPr lang="de-DE" sz="1620" dirty="0" err="1"/>
              <a:t>can</a:t>
            </a:r>
            <a:r>
              <a:rPr lang="de-DE" sz="1620" dirty="0"/>
              <a:t> </a:t>
            </a:r>
            <a:r>
              <a:rPr lang="de-DE" sz="1620" dirty="0" err="1"/>
              <a:t>use</a:t>
            </a:r>
            <a:r>
              <a:rPr lang="de-DE" sz="1620" dirty="0"/>
              <a:t> a </a:t>
            </a:r>
            <a:r>
              <a:rPr lang="de-DE" sz="1620" dirty="0" err="1"/>
              <a:t>language</a:t>
            </a:r>
            <a:r>
              <a:rPr lang="de-DE" sz="1620" dirty="0"/>
              <a:t> </a:t>
            </a:r>
            <a:r>
              <a:rPr lang="de-DE" sz="1620" dirty="0" err="1"/>
              <a:t>called</a:t>
            </a:r>
            <a:r>
              <a:rPr lang="de-DE" sz="1620" dirty="0"/>
              <a:t> SPARQL </a:t>
            </a:r>
            <a:r>
              <a:rPr lang="de-DE" sz="1620" dirty="0" err="1"/>
              <a:t>endpoint</a:t>
            </a:r>
            <a:r>
              <a:rPr lang="de-DE" sz="1620" dirty="0"/>
              <a:t> (</a:t>
            </a:r>
            <a:r>
              <a:rPr lang="de-DE" sz="1620" dirty="0" err="1"/>
              <a:t>roughly</a:t>
            </a:r>
            <a:r>
              <a:rPr lang="de-DE" sz="1620" dirty="0"/>
              <a:t>: SQL </a:t>
            </a:r>
            <a:r>
              <a:rPr lang="de-DE" sz="1620" dirty="0" err="1"/>
              <a:t>for</a:t>
            </a:r>
            <a:r>
              <a:rPr lang="de-DE" sz="1620" dirty="0"/>
              <a:t> RDF) </a:t>
            </a:r>
            <a:r>
              <a:rPr lang="de-DE" sz="1620" dirty="0" err="1"/>
              <a:t>to</a:t>
            </a:r>
            <a:r>
              <a:rPr lang="de-DE" sz="1620" dirty="0"/>
              <a:t> do </a:t>
            </a:r>
            <a:r>
              <a:rPr lang="de-DE" sz="1620" b="1" i="1" dirty="0" err="1"/>
              <a:t>structured</a:t>
            </a:r>
            <a:r>
              <a:rPr lang="de-DE" sz="1620" b="1" i="1" dirty="0"/>
              <a:t> </a:t>
            </a:r>
            <a:r>
              <a:rPr lang="de-DE" sz="1620" b="1" i="1" dirty="0" err="1"/>
              <a:t>queries</a:t>
            </a:r>
            <a:r>
              <a:rPr lang="de-DE" sz="1620" b="1" i="1" dirty="0"/>
              <a:t> </a:t>
            </a:r>
            <a:r>
              <a:rPr lang="de-DE" sz="1620" dirty="0" err="1"/>
              <a:t>over</a:t>
            </a:r>
            <a:r>
              <a:rPr lang="de-DE" sz="1620" dirty="0"/>
              <a:t> RDF: </a:t>
            </a:r>
          </a:p>
          <a:p>
            <a:pPr lvl="1"/>
            <a:r>
              <a:rPr lang="de-DE" sz="1440" dirty="0"/>
              <a:t>„Cities in </a:t>
            </a:r>
            <a:r>
              <a:rPr lang="de-DE" sz="1440" dirty="0" err="1"/>
              <a:t>the</a:t>
            </a:r>
            <a:r>
              <a:rPr lang="de-DE" sz="1440" dirty="0"/>
              <a:t> UK </a:t>
            </a:r>
            <a:r>
              <a:rPr lang="de-DE" sz="1440" dirty="0" err="1"/>
              <a:t>with</a:t>
            </a:r>
            <a:r>
              <a:rPr lang="de-DE" sz="1440" dirty="0"/>
              <a:t> </a:t>
            </a:r>
            <a:r>
              <a:rPr lang="de-DE" sz="1440" dirty="0" err="1"/>
              <a:t>more</a:t>
            </a:r>
            <a:r>
              <a:rPr lang="de-DE" sz="1440" dirty="0"/>
              <a:t> </a:t>
            </a:r>
            <a:r>
              <a:rPr lang="de-DE" sz="1440" dirty="0" err="1"/>
              <a:t>than</a:t>
            </a:r>
            <a:r>
              <a:rPr lang="de-DE" sz="1440" dirty="0"/>
              <a:t> 1M </a:t>
            </a:r>
            <a:r>
              <a:rPr lang="de-DE" sz="1440" dirty="0" err="1"/>
              <a:t>population</a:t>
            </a:r>
            <a:r>
              <a:rPr lang="de-DE" sz="1440" dirty="0"/>
              <a:t>“:</a:t>
            </a:r>
          </a:p>
          <a:p>
            <a:pPr lvl="2"/>
            <a:endParaRPr lang="de-DE" sz="1260" dirty="0"/>
          </a:p>
        </p:txBody>
      </p:sp>
      <p:pic>
        <p:nvPicPr>
          <p:cNvPr id="5" name="Picture 4">
            <a:extLst>
              <a:ext uri="{FF2B5EF4-FFF2-40B4-BE49-F238E27FC236}">
                <a16:creationId xmlns:a16="http://schemas.microsoft.com/office/drawing/2014/main" id="{0ECE4A44-EC86-2445-9604-4A1D0E7B1B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2427534"/>
            <a:ext cx="2016112" cy="4062316"/>
          </a:xfrm>
          <a:prstGeom prst="rect">
            <a:avLst/>
          </a:prstGeom>
          <a:ln>
            <a:solidFill>
              <a:srgbClr val="5B9BD5"/>
            </a:solidFill>
          </a:ln>
        </p:spPr>
      </p:pic>
      <p:sp>
        <p:nvSpPr>
          <p:cNvPr id="6" name="Rectangle 5">
            <a:extLst>
              <a:ext uri="{FF2B5EF4-FFF2-40B4-BE49-F238E27FC236}">
                <a16:creationId xmlns:a16="http://schemas.microsoft.com/office/drawing/2014/main" id="{B121CEA0-D1E0-A244-B0AE-41DC89CBD32E}"/>
              </a:ext>
            </a:extLst>
          </p:cNvPr>
          <p:cNvSpPr/>
          <p:nvPr/>
        </p:nvSpPr>
        <p:spPr>
          <a:xfrm>
            <a:off x="1565300" y="4775607"/>
            <a:ext cx="1616148" cy="203133"/>
          </a:xfrm>
          <a:prstGeom prst="rect">
            <a:avLst/>
          </a:prstGeom>
          <a:solidFill>
            <a:schemeClr val="bg1"/>
          </a:solidFill>
        </p:spPr>
        <p:txBody>
          <a:bodyPr wrap="none">
            <a:spAutoFit/>
          </a:bodyPr>
          <a:lstStyle/>
          <a:p>
            <a:r>
              <a:rPr lang="en-US" sz="720" dirty="0">
                <a:hlinkClick r:id="rId3"/>
              </a:rPr>
              <a:t>https://en.wikipedia.org/wiki/London</a:t>
            </a:r>
            <a:r>
              <a:rPr lang="en-US" sz="720" dirty="0"/>
              <a:t> </a:t>
            </a:r>
          </a:p>
        </p:txBody>
      </p:sp>
      <p:grpSp>
        <p:nvGrpSpPr>
          <p:cNvPr id="7" name="Group 6">
            <a:extLst>
              <a:ext uri="{FF2B5EF4-FFF2-40B4-BE49-F238E27FC236}">
                <a16:creationId xmlns:a16="http://schemas.microsoft.com/office/drawing/2014/main" id="{10D47B51-06FF-F448-8B45-72C5035C583F}"/>
              </a:ext>
            </a:extLst>
          </p:cNvPr>
          <p:cNvGrpSpPr/>
          <p:nvPr/>
        </p:nvGrpSpPr>
        <p:grpSpPr>
          <a:xfrm>
            <a:off x="3322027" y="4215579"/>
            <a:ext cx="3180646" cy="1905967"/>
            <a:chOff x="1997807" y="3429113"/>
            <a:chExt cx="3534051" cy="2117741"/>
          </a:xfrm>
        </p:grpSpPr>
        <p:pic>
          <p:nvPicPr>
            <p:cNvPr id="8" name="Picture 7">
              <a:extLst>
                <a:ext uri="{FF2B5EF4-FFF2-40B4-BE49-F238E27FC236}">
                  <a16:creationId xmlns:a16="http://schemas.microsoft.com/office/drawing/2014/main" id="{1601B5F5-814D-8F41-A541-BB74AFED84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7249" y="3429113"/>
              <a:ext cx="2514609" cy="2117741"/>
            </a:xfrm>
            <a:prstGeom prst="rect">
              <a:avLst/>
            </a:prstGeom>
            <a:ln>
              <a:solidFill>
                <a:srgbClr val="5B9BD5"/>
              </a:solidFill>
            </a:ln>
          </p:spPr>
        </p:pic>
        <p:sp>
          <p:nvSpPr>
            <p:cNvPr id="9" name="Rectangle 8">
              <a:extLst>
                <a:ext uri="{FF2B5EF4-FFF2-40B4-BE49-F238E27FC236}">
                  <a16:creationId xmlns:a16="http://schemas.microsoft.com/office/drawing/2014/main" id="{E8558CDE-6C14-2D48-8367-D800C4544A59}"/>
                </a:ext>
              </a:extLst>
            </p:cNvPr>
            <p:cNvSpPr/>
            <p:nvPr/>
          </p:nvSpPr>
          <p:spPr>
            <a:xfrm>
              <a:off x="3063776" y="4045342"/>
              <a:ext cx="2350783" cy="241091"/>
            </a:xfrm>
            <a:prstGeom prst="rect">
              <a:avLst/>
            </a:prstGeom>
            <a:solidFill>
              <a:schemeClr val="bg1"/>
            </a:solidFill>
          </p:spPr>
          <p:txBody>
            <a:bodyPr wrap="square">
              <a:spAutoFit/>
            </a:bodyPr>
            <a:lstStyle/>
            <a:p>
              <a:pPr algn="ctr"/>
              <a:r>
                <a:rPr lang="en-US" sz="810" dirty="0">
                  <a:hlinkClick r:id="rId5"/>
                </a:rPr>
                <a:t>http://dbpedia.org/resource/London</a:t>
              </a:r>
              <a:endParaRPr lang="en-US" sz="810" dirty="0"/>
            </a:p>
          </p:txBody>
        </p:sp>
        <p:sp>
          <p:nvSpPr>
            <p:cNvPr id="10" name="Right Arrow 9">
              <a:extLst>
                <a:ext uri="{FF2B5EF4-FFF2-40B4-BE49-F238E27FC236}">
                  <a16:creationId xmlns:a16="http://schemas.microsoft.com/office/drawing/2014/main" id="{181E339C-7A90-ED4E-B72F-C5A6CEC9CB38}"/>
                </a:ext>
              </a:extLst>
            </p:cNvPr>
            <p:cNvSpPr/>
            <p:nvPr/>
          </p:nvSpPr>
          <p:spPr>
            <a:xfrm>
              <a:off x="1997807" y="4273589"/>
              <a:ext cx="1257219" cy="91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44" dirty="0"/>
                <a:t>Automatic </a:t>
              </a:r>
              <a:r>
                <a:rPr lang="en-US" sz="944" dirty="0" err="1"/>
                <a:t>Exctractors</a:t>
              </a:r>
              <a:endParaRPr lang="en-US" sz="944" dirty="0"/>
            </a:p>
          </p:txBody>
        </p:sp>
      </p:grpSp>
      <p:grpSp>
        <p:nvGrpSpPr>
          <p:cNvPr id="11" name="Group 10">
            <a:extLst>
              <a:ext uri="{FF2B5EF4-FFF2-40B4-BE49-F238E27FC236}">
                <a16:creationId xmlns:a16="http://schemas.microsoft.com/office/drawing/2014/main" id="{A0DCE6F5-9778-C54F-908B-37A65428A400}"/>
              </a:ext>
            </a:extLst>
          </p:cNvPr>
          <p:cNvGrpSpPr/>
          <p:nvPr/>
        </p:nvGrpSpPr>
        <p:grpSpPr>
          <a:xfrm>
            <a:off x="6831813" y="4047716"/>
            <a:ext cx="3828218" cy="2440668"/>
            <a:chOff x="5897568" y="3001516"/>
            <a:chExt cx="4253575" cy="2711854"/>
          </a:xfrm>
        </p:grpSpPr>
        <p:sp>
          <p:nvSpPr>
            <p:cNvPr id="12" name="TextBox 11">
              <a:extLst>
                <a:ext uri="{FF2B5EF4-FFF2-40B4-BE49-F238E27FC236}">
                  <a16:creationId xmlns:a16="http://schemas.microsoft.com/office/drawing/2014/main" id="{E0DB4D36-4441-0E44-89BF-FA5A5A63C866}"/>
                </a:ext>
              </a:extLst>
            </p:cNvPr>
            <p:cNvSpPr txBox="1"/>
            <p:nvPr/>
          </p:nvSpPr>
          <p:spPr>
            <a:xfrm>
              <a:off x="6329048" y="3918006"/>
              <a:ext cx="3822095" cy="1795364"/>
            </a:xfrm>
            <a:prstGeom prst="rect">
              <a:avLst/>
            </a:prstGeom>
            <a:solidFill>
              <a:schemeClr val="bg1"/>
            </a:solidFill>
            <a:ln>
              <a:solidFill>
                <a:srgbClr val="5B9BD5"/>
              </a:solidFill>
            </a:ln>
          </p:spPr>
          <p:txBody>
            <a:bodyPr wrap="square" rtlCol="0">
              <a:spAutoFit/>
            </a:bodyPr>
            <a:lstStyle/>
            <a:p>
              <a:r>
                <a:rPr lang="en-US" sz="900" dirty="0">
                  <a:latin typeface="Courier New" charset="0"/>
                  <a:ea typeface="Courier New" charset="0"/>
                  <a:cs typeface="Courier New" charset="0"/>
                </a:rPr>
                <a:t>PREFIX : &lt;http://</a:t>
              </a:r>
              <a:r>
                <a:rPr lang="en-US" sz="900" dirty="0" err="1">
                  <a:latin typeface="Courier New" charset="0"/>
                  <a:ea typeface="Courier New" charset="0"/>
                  <a:cs typeface="Courier New" charset="0"/>
                </a:rPr>
                <a:t>dbpedia.org</a:t>
              </a:r>
              <a:r>
                <a:rPr lang="en-US" sz="900" dirty="0">
                  <a:latin typeface="Courier New" charset="0"/>
                  <a:ea typeface="Courier New" charset="0"/>
                  <a:cs typeface="Courier New" charset="0"/>
                </a:rPr>
                <a:t>/resource/&gt;</a:t>
              </a:r>
            </a:p>
            <a:p>
              <a:r>
                <a:rPr lang="en-US" sz="900" dirty="0">
                  <a:latin typeface="Courier New" charset="0"/>
                  <a:ea typeface="Courier New" charset="0"/>
                  <a:cs typeface="Courier New" charset="0"/>
                </a:rPr>
                <a:t>PREFIX </a:t>
              </a:r>
              <a:r>
                <a:rPr lang="en-US" sz="900" dirty="0" err="1">
                  <a:latin typeface="Courier New" charset="0"/>
                  <a:ea typeface="Courier New" charset="0"/>
                  <a:cs typeface="Courier New" charset="0"/>
                </a:rPr>
                <a:t>dbo</a:t>
              </a:r>
              <a:r>
                <a:rPr lang="en-US" sz="900" dirty="0">
                  <a:latin typeface="Courier New" charset="0"/>
                  <a:ea typeface="Courier New" charset="0"/>
                  <a:cs typeface="Courier New" charset="0"/>
                </a:rPr>
                <a:t>: &lt;http://dbpedia.org/ontology/&gt;</a:t>
              </a:r>
            </a:p>
            <a:p>
              <a:r>
                <a:rPr lang="en-US" sz="900" dirty="0">
                  <a:latin typeface="Courier New" charset="0"/>
                  <a:ea typeface="Courier New" charset="0"/>
                  <a:cs typeface="Courier New" charset="0"/>
                </a:rPr>
                <a:t>PREFIX </a:t>
              </a:r>
              <a:r>
                <a:rPr lang="en-US" sz="900" dirty="0" err="1">
                  <a:latin typeface="Courier New" charset="0"/>
                  <a:ea typeface="Courier New" charset="0"/>
                  <a:cs typeface="Courier New" charset="0"/>
                </a:rPr>
                <a:t>yago</a:t>
              </a:r>
              <a:r>
                <a:rPr lang="en-US" sz="900" dirty="0">
                  <a:latin typeface="Courier New" charset="0"/>
                  <a:ea typeface="Courier New" charset="0"/>
                  <a:cs typeface="Courier New" charset="0"/>
                </a:rPr>
                <a:t>: &lt;http://</a:t>
              </a:r>
              <a:r>
                <a:rPr lang="en-US" sz="900" dirty="0" err="1">
                  <a:latin typeface="Courier New" charset="0"/>
                  <a:ea typeface="Courier New" charset="0"/>
                  <a:cs typeface="Courier New" charset="0"/>
                </a:rPr>
                <a:t>dbpedia.org</a:t>
              </a:r>
              <a:r>
                <a:rPr lang="en-US" sz="900" dirty="0">
                  <a:latin typeface="Courier New" charset="0"/>
                  <a:ea typeface="Courier New" charset="0"/>
                  <a:cs typeface="Courier New" charset="0"/>
                </a:rPr>
                <a:t>/class/</a:t>
              </a:r>
              <a:r>
                <a:rPr lang="en-US" sz="900" dirty="0" err="1">
                  <a:latin typeface="Courier New" charset="0"/>
                  <a:ea typeface="Courier New" charset="0"/>
                  <a:cs typeface="Courier New" charset="0"/>
                </a:rPr>
                <a:t>yago</a:t>
              </a:r>
              <a:r>
                <a:rPr lang="en-US" sz="900" dirty="0">
                  <a:latin typeface="Courier New" charset="0"/>
                  <a:ea typeface="Courier New" charset="0"/>
                  <a:cs typeface="Courier New" charset="0"/>
                </a:rPr>
                <a:t>/&gt;</a:t>
              </a:r>
            </a:p>
            <a:p>
              <a:endParaRPr lang="en-US" sz="900" dirty="0">
                <a:latin typeface="Courier New" charset="0"/>
                <a:ea typeface="Courier New" charset="0"/>
                <a:cs typeface="Courier New" charset="0"/>
              </a:endParaRPr>
            </a:p>
            <a:p>
              <a:r>
                <a:rPr lang="en-US" sz="900" dirty="0">
                  <a:latin typeface="Courier New" charset="0"/>
                  <a:ea typeface="Courier New" charset="0"/>
                  <a:cs typeface="Courier New" charset="0"/>
                </a:rPr>
                <a:t>SELECT DISTINCT ?city ?pop WHERE { </a:t>
              </a:r>
            </a:p>
            <a:p>
              <a:r>
                <a:rPr lang="en-US" sz="900" dirty="0">
                  <a:latin typeface="Courier New" charset="0"/>
                  <a:ea typeface="Courier New" charset="0"/>
                  <a:cs typeface="Courier New" charset="0"/>
                </a:rPr>
                <a:t>   ?city a </a:t>
              </a:r>
              <a:r>
                <a:rPr lang="en-US" sz="900" dirty="0" err="1">
                  <a:latin typeface="Courier New" charset="0"/>
                  <a:ea typeface="Courier New" charset="0"/>
                  <a:cs typeface="Courier New" charset="0"/>
                </a:rPr>
                <a:t>schema:City</a:t>
              </a:r>
              <a:r>
                <a:rPr lang="en-US" sz="900" dirty="0">
                  <a:latin typeface="Courier New" charset="0"/>
                  <a:ea typeface="Courier New" charset="0"/>
                  <a:cs typeface="Courier New" charset="0"/>
                </a:rPr>
                <a:t> . </a:t>
              </a:r>
            </a:p>
            <a:p>
              <a:r>
                <a:rPr lang="en-US" sz="900" dirty="0">
                  <a:latin typeface="Courier New" charset="0"/>
                  <a:ea typeface="Courier New" charset="0"/>
                  <a:cs typeface="Courier New" charset="0"/>
                </a:rPr>
                <a:t>   ?city </a:t>
              </a:r>
              <a:r>
                <a:rPr lang="en-US" sz="900" dirty="0" err="1">
                  <a:latin typeface="Courier New" charset="0"/>
                  <a:ea typeface="Courier New" charset="0"/>
                  <a:cs typeface="Courier New" charset="0"/>
                </a:rPr>
                <a:t>dbo:country</a:t>
              </a:r>
              <a:r>
                <a:rPr lang="en-US" sz="900" dirty="0">
                  <a:latin typeface="Courier New" charset="0"/>
                  <a:ea typeface="Courier New" charset="0"/>
                  <a:cs typeface="Courier New" charset="0"/>
                </a:rPr>
                <a:t> :</a:t>
              </a:r>
              <a:r>
                <a:rPr lang="en-US" sz="900" dirty="0" err="1">
                  <a:latin typeface="Courier New" charset="0"/>
                  <a:ea typeface="Courier New" charset="0"/>
                  <a:cs typeface="Courier New" charset="0"/>
                </a:rPr>
                <a:t>United_Kingdom</a:t>
              </a:r>
              <a:r>
                <a:rPr lang="en-US" sz="900" dirty="0">
                  <a:latin typeface="Courier New" charset="0"/>
                  <a:ea typeface="Courier New" charset="0"/>
                  <a:cs typeface="Courier New" charset="0"/>
                </a:rPr>
                <a:t>.</a:t>
              </a:r>
            </a:p>
            <a:p>
              <a:r>
                <a:rPr lang="en-US" sz="900" dirty="0">
                  <a:latin typeface="Courier New" charset="0"/>
                  <a:ea typeface="Courier New" charset="0"/>
                  <a:cs typeface="Courier New" charset="0"/>
                </a:rPr>
                <a:t>   ?city </a:t>
              </a:r>
              <a:r>
                <a:rPr lang="en-US" sz="900" dirty="0" err="1">
                  <a:latin typeface="Courier New" charset="0"/>
                  <a:ea typeface="Courier New" charset="0"/>
                  <a:cs typeface="Courier New" charset="0"/>
                </a:rPr>
                <a:t>dbo:populationTotal</a:t>
              </a:r>
              <a:r>
                <a:rPr lang="en-US" sz="900" dirty="0">
                  <a:latin typeface="Courier New" charset="0"/>
                  <a:ea typeface="Courier New" charset="0"/>
                  <a:cs typeface="Courier New" charset="0"/>
                </a:rPr>
                <a:t> ?pop </a:t>
              </a:r>
            </a:p>
            <a:p>
              <a:endParaRPr lang="en-US" sz="900" dirty="0">
                <a:latin typeface="Courier New" charset="0"/>
                <a:ea typeface="Courier New" charset="0"/>
                <a:cs typeface="Courier New" charset="0"/>
              </a:endParaRPr>
            </a:p>
            <a:p>
              <a:r>
                <a:rPr lang="en-US" sz="900" dirty="0">
                  <a:latin typeface="Courier New" charset="0"/>
                  <a:ea typeface="Courier New" charset="0"/>
                  <a:cs typeface="Courier New" charset="0"/>
                </a:rPr>
                <a:t>   FILTER ( ?pop &gt; 1000000 )</a:t>
              </a:r>
            </a:p>
            <a:p>
              <a:r>
                <a:rPr lang="en-US" sz="900" dirty="0">
                  <a:latin typeface="Courier New" charset="0"/>
                  <a:ea typeface="Courier New" charset="0"/>
                  <a:cs typeface="Courier New" charset="0"/>
                </a:rPr>
                <a:t>} </a:t>
              </a:r>
            </a:p>
          </p:txBody>
        </p:sp>
        <p:sp>
          <p:nvSpPr>
            <p:cNvPr id="13" name="Rectangle 12">
              <a:extLst>
                <a:ext uri="{FF2B5EF4-FFF2-40B4-BE49-F238E27FC236}">
                  <a16:creationId xmlns:a16="http://schemas.microsoft.com/office/drawing/2014/main" id="{5809F8A7-E069-514D-99DD-0FF77013E2D8}"/>
                </a:ext>
              </a:extLst>
            </p:cNvPr>
            <p:cNvSpPr/>
            <p:nvPr/>
          </p:nvSpPr>
          <p:spPr>
            <a:xfrm>
              <a:off x="6329048" y="3001516"/>
              <a:ext cx="3132452" cy="576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20" dirty="0"/>
                <a:t>Structured queries (</a:t>
              </a:r>
              <a:r>
                <a:rPr lang="en-US" sz="1620" b="1" dirty="0"/>
                <a:t>SPARQL</a:t>
              </a:r>
              <a:r>
                <a:rPr lang="en-US" sz="1620" dirty="0"/>
                <a:t>):</a:t>
              </a:r>
            </a:p>
          </p:txBody>
        </p:sp>
        <p:sp>
          <p:nvSpPr>
            <p:cNvPr id="14" name="Rectangle 13">
              <a:extLst>
                <a:ext uri="{FF2B5EF4-FFF2-40B4-BE49-F238E27FC236}">
                  <a16:creationId xmlns:a16="http://schemas.microsoft.com/office/drawing/2014/main" id="{2A1E1693-3823-F549-99E0-F4F0C4856FA3}"/>
                </a:ext>
              </a:extLst>
            </p:cNvPr>
            <p:cNvSpPr/>
            <p:nvPr/>
          </p:nvSpPr>
          <p:spPr>
            <a:xfrm>
              <a:off x="5897568" y="3632378"/>
              <a:ext cx="2514609" cy="241091"/>
            </a:xfrm>
            <a:prstGeom prst="rect">
              <a:avLst/>
            </a:prstGeom>
            <a:solidFill>
              <a:schemeClr val="bg1"/>
            </a:solidFill>
          </p:spPr>
          <p:txBody>
            <a:bodyPr wrap="square">
              <a:spAutoFit/>
            </a:bodyPr>
            <a:lstStyle/>
            <a:p>
              <a:pPr algn="ctr"/>
              <a:r>
                <a:rPr lang="en-US" sz="810" dirty="0">
                  <a:hlinkClick r:id="rId6"/>
                </a:rPr>
                <a:t>https://api.triplydb.com/s/gZZskqRpQ</a:t>
              </a:r>
              <a:r>
                <a:rPr lang="en-US" sz="810" dirty="0"/>
                <a:t>  </a:t>
              </a:r>
            </a:p>
          </p:txBody>
        </p:sp>
      </p:grpSp>
      <p:pic>
        <p:nvPicPr>
          <p:cNvPr id="2050" name="Picture 2" descr="Image result for dbpedia logo">
            <a:extLst>
              <a:ext uri="{FF2B5EF4-FFF2-40B4-BE49-F238E27FC236}">
                <a16:creationId xmlns:a16="http://schemas.microsoft.com/office/drawing/2014/main" id="{7E86F9F5-570F-1946-9737-876528AB2F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49105" y="1555713"/>
            <a:ext cx="1064590" cy="65472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2">
            <a:extLst>
              <a:ext uri="{FF2B5EF4-FFF2-40B4-BE49-F238E27FC236}">
                <a16:creationId xmlns:a16="http://schemas.microsoft.com/office/drawing/2014/main" id="{D0D01786-D884-DA42-AB2A-67DA6ACDAB29}"/>
              </a:ext>
            </a:extLst>
          </p:cNvPr>
          <p:cNvSpPr>
            <a:spLocks noGrp="1"/>
          </p:cNvSpPr>
          <p:nvPr>
            <p:ph type="sldNum" sz="quarter" idx="12"/>
          </p:nvPr>
        </p:nvSpPr>
        <p:spPr>
          <a:xfrm>
            <a:off x="1164488" y="6494471"/>
            <a:ext cx="1070580" cy="309702"/>
          </a:xfrm>
        </p:spPr>
        <p:txBody>
          <a:bodyPr/>
          <a:lstStyle/>
          <a:p>
            <a:r>
              <a:rPr lang="en-GB"/>
              <a:t>Page </a:t>
            </a:r>
            <a:fld id="{BE3DC40E-DBBE-4E2D-9EEC-FBF0DA0E9179}" type="slidenum">
              <a:rPr lang="en-GB" smtClean="0"/>
              <a:t>21</a:t>
            </a:fld>
            <a:endParaRPr lang="en-GB" dirty="0"/>
          </a:p>
        </p:txBody>
      </p:sp>
    </p:spTree>
    <p:extLst>
      <p:ext uri="{BB962C8B-B14F-4D97-AF65-F5344CB8AC3E}">
        <p14:creationId xmlns:p14="http://schemas.microsoft.com/office/powerpoint/2010/main" val="3790716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F7BB-D1B0-6B48-B669-BF733D7F6E26}"/>
              </a:ext>
            </a:extLst>
          </p:cNvPr>
          <p:cNvSpPr>
            <a:spLocks noGrp="1"/>
          </p:cNvSpPr>
          <p:nvPr>
            <p:ph type="title"/>
          </p:nvPr>
        </p:nvSpPr>
        <p:spPr>
          <a:xfrm>
            <a:off x="-27711" y="269725"/>
            <a:ext cx="12330545" cy="1325563"/>
          </a:xfrm>
        </p:spPr>
        <p:txBody>
          <a:bodyPr>
            <a:normAutofit/>
          </a:bodyPr>
          <a:lstStyle/>
          <a:p>
            <a:r>
              <a:rPr lang="en-AT" sz="3600" dirty="0"/>
              <a:t>Knowledge Graphs like D</a:t>
            </a:r>
            <a:r>
              <a:rPr lang="en-GB" sz="3600" dirty="0"/>
              <a:t>b</a:t>
            </a:r>
            <a:r>
              <a:rPr lang="en-AT" sz="3600" dirty="0"/>
              <a:t>pedia are not logically consistent!</a:t>
            </a:r>
            <a:r>
              <a:rPr lang="en-US" sz="3600" dirty="0"/>
              <a:t> </a:t>
            </a:r>
            <a:r>
              <a:rPr lang="en-US" sz="3600" dirty="0">
                <a:sym typeface="Wingdings" pitchFamily="2" charset="2"/>
              </a:rPr>
              <a:t>  [1]</a:t>
            </a:r>
            <a:endParaRPr lang="en-US" sz="3600" dirty="0"/>
          </a:p>
        </p:txBody>
      </p:sp>
      <p:sp>
        <p:nvSpPr>
          <p:cNvPr id="3" name="Content Placeholder 2">
            <a:extLst>
              <a:ext uri="{FF2B5EF4-FFF2-40B4-BE49-F238E27FC236}">
                <a16:creationId xmlns:a16="http://schemas.microsoft.com/office/drawing/2014/main" id="{0646A28E-F70D-B047-AECA-5DD36F737BA7}"/>
              </a:ext>
            </a:extLst>
          </p:cNvPr>
          <p:cNvSpPr>
            <a:spLocks noGrp="1"/>
          </p:cNvSpPr>
          <p:nvPr>
            <p:ph idx="1"/>
          </p:nvPr>
        </p:nvSpPr>
        <p:spPr>
          <a:xfrm>
            <a:off x="2056957" y="1770208"/>
            <a:ext cx="7886700" cy="4351338"/>
          </a:xfrm>
        </p:spPr>
        <p:txBody>
          <a:bodyPr/>
          <a:lstStyle/>
          <a:p>
            <a:r>
              <a:rPr lang="en-US" dirty="0"/>
              <a:t>E.g. </a:t>
            </a:r>
          </a:p>
        </p:txBody>
      </p:sp>
      <p:pic>
        <p:nvPicPr>
          <p:cNvPr id="2050" name="Picture 2" descr="Image result for dbpedia logo">
            <a:extLst>
              <a:ext uri="{FF2B5EF4-FFF2-40B4-BE49-F238E27FC236}">
                <a16:creationId xmlns:a16="http://schemas.microsoft.com/office/drawing/2014/main" id="{7E86F9F5-570F-1946-9737-876528AB2FD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5457" y="1535387"/>
            <a:ext cx="1064590" cy="6547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6167CE-3CDD-B040-9C9D-D8C156889E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2138" y="2301694"/>
            <a:ext cx="3439531" cy="3660014"/>
          </a:xfrm>
          <a:prstGeom prst="rect">
            <a:avLst/>
          </a:prstGeom>
        </p:spPr>
      </p:pic>
      <p:sp>
        <p:nvSpPr>
          <p:cNvPr id="8" name="Rectangle 7">
            <a:extLst>
              <a:ext uri="{FF2B5EF4-FFF2-40B4-BE49-F238E27FC236}">
                <a16:creationId xmlns:a16="http://schemas.microsoft.com/office/drawing/2014/main" id="{62EEC787-6341-5D4F-9CC6-7D4397CEE81D}"/>
              </a:ext>
            </a:extLst>
          </p:cNvPr>
          <p:cNvSpPr/>
          <p:nvPr/>
        </p:nvSpPr>
        <p:spPr>
          <a:xfrm>
            <a:off x="837405" y="5997890"/>
            <a:ext cx="9524902" cy="1015663"/>
          </a:xfrm>
          <a:prstGeom prst="rect">
            <a:avLst/>
          </a:prstGeom>
        </p:spPr>
        <p:txBody>
          <a:bodyPr wrap="square">
            <a:spAutoFit/>
          </a:bodyPr>
          <a:lstStyle/>
          <a:p>
            <a:pPr marL="342887" indent="-342887">
              <a:buAutoNum type="arabicPeriod"/>
            </a:pPr>
            <a:r>
              <a:rPr lang="en-US" sz="1400" dirty="0"/>
              <a:t>Stefan </a:t>
            </a:r>
            <a:r>
              <a:rPr lang="en-US" sz="1400" dirty="0" err="1"/>
              <a:t>Bischof</a:t>
            </a:r>
            <a:r>
              <a:rPr lang="en-US" sz="1400" dirty="0"/>
              <a:t>, Markus </a:t>
            </a:r>
            <a:r>
              <a:rPr lang="en-US" sz="1400" dirty="0" err="1"/>
              <a:t>Krötzsch</a:t>
            </a:r>
            <a:r>
              <a:rPr lang="en-US" sz="1400" dirty="0"/>
              <a:t>, Axel Polleres, and Sebastian Rudolph. Schema-agnostic query rewriting in SPARQL 1.1. In </a:t>
            </a:r>
            <a:r>
              <a:rPr lang="en-US" sz="1400" i="1" dirty="0"/>
              <a:t>Proceedings of the 13th International Semantic Web Conference (ISWC 2014)</a:t>
            </a:r>
            <a:r>
              <a:rPr lang="en-US" sz="1400" dirty="0"/>
              <a:t>, Lecture Notes in Computer Science (LNCS). Springer, October 2014. [ </a:t>
            </a:r>
            <a:r>
              <a:rPr lang="en-US" sz="1400" dirty="0">
                <a:hlinkClick r:id="rId4"/>
              </a:rPr>
              <a:t>.pdf</a:t>
            </a:r>
            <a:r>
              <a:rPr lang="en-US" sz="1400" dirty="0"/>
              <a:t> ]</a:t>
            </a:r>
          </a:p>
          <a:p>
            <a:endParaRPr lang="en-US" dirty="0"/>
          </a:p>
        </p:txBody>
      </p:sp>
      <p:pic>
        <p:nvPicPr>
          <p:cNvPr id="18" name="Picture 17">
            <a:extLst>
              <a:ext uri="{FF2B5EF4-FFF2-40B4-BE49-F238E27FC236}">
                <a16:creationId xmlns:a16="http://schemas.microsoft.com/office/drawing/2014/main" id="{DF3782B5-A873-2A4B-B080-24D55191A2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2650" y="5111150"/>
            <a:ext cx="3319018" cy="911624"/>
          </a:xfrm>
          <a:prstGeom prst="rect">
            <a:avLst/>
          </a:prstGeom>
        </p:spPr>
      </p:pic>
      <p:grpSp>
        <p:nvGrpSpPr>
          <p:cNvPr id="21" name="Group 20">
            <a:extLst>
              <a:ext uri="{FF2B5EF4-FFF2-40B4-BE49-F238E27FC236}">
                <a16:creationId xmlns:a16="http://schemas.microsoft.com/office/drawing/2014/main" id="{5F734BD5-27A2-C346-B29D-E048211308FC}"/>
              </a:ext>
            </a:extLst>
          </p:cNvPr>
          <p:cNvGrpSpPr/>
          <p:nvPr/>
        </p:nvGrpSpPr>
        <p:grpSpPr>
          <a:xfrm>
            <a:off x="2116011" y="3360370"/>
            <a:ext cx="3380478" cy="2653304"/>
            <a:chOff x="592010" y="4188990"/>
            <a:chExt cx="2195948" cy="1824683"/>
          </a:xfrm>
        </p:grpSpPr>
        <p:pic>
          <p:nvPicPr>
            <p:cNvPr id="23" name="Picture 22">
              <a:extLst>
                <a:ext uri="{FF2B5EF4-FFF2-40B4-BE49-F238E27FC236}">
                  <a16:creationId xmlns:a16="http://schemas.microsoft.com/office/drawing/2014/main" id="{F6FD8793-A467-0D4F-B2B6-B25CB25B76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2010" y="4198090"/>
              <a:ext cx="667534" cy="1815583"/>
            </a:xfrm>
            <a:prstGeom prst="rect">
              <a:avLst/>
            </a:prstGeom>
          </p:spPr>
        </p:pic>
        <p:pic>
          <p:nvPicPr>
            <p:cNvPr id="24" name="Picture 23">
              <a:extLst>
                <a:ext uri="{FF2B5EF4-FFF2-40B4-BE49-F238E27FC236}">
                  <a16:creationId xmlns:a16="http://schemas.microsoft.com/office/drawing/2014/main" id="{20472FE5-69D0-A34B-B4C9-AA5E123F5D5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59544" y="4188990"/>
              <a:ext cx="1528414" cy="1815583"/>
            </a:xfrm>
            <a:prstGeom prst="rect">
              <a:avLst/>
            </a:prstGeom>
          </p:spPr>
        </p:pic>
      </p:grpSp>
      <p:sp>
        <p:nvSpPr>
          <p:cNvPr id="27" name="Oval 26">
            <a:extLst>
              <a:ext uri="{FF2B5EF4-FFF2-40B4-BE49-F238E27FC236}">
                <a16:creationId xmlns:a16="http://schemas.microsoft.com/office/drawing/2014/main" id="{1719EA32-38C5-8848-9534-CAC241BDAAE6}"/>
              </a:ext>
            </a:extLst>
          </p:cNvPr>
          <p:cNvSpPr/>
          <p:nvPr/>
        </p:nvSpPr>
        <p:spPr>
          <a:xfrm>
            <a:off x="3108256" y="4995395"/>
            <a:ext cx="1943580" cy="3938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13D894D-3448-084D-BF50-4DEC84CBA0C3}"/>
              </a:ext>
            </a:extLst>
          </p:cNvPr>
          <p:cNvSpPr/>
          <p:nvPr/>
        </p:nvSpPr>
        <p:spPr>
          <a:xfrm>
            <a:off x="3083438" y="4673199"/>
            <a:ext cx="1888007" cy="344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88B55E9-056A-A942-8043-998CF648F43E}"/>
              </a:ext>
            </a:extLst>
          </p:cNvPr>
          <p:cNvSpPr txBox="1"/>
          <p:nvPr/>
        </p:nvSpPr>
        <p:spPr>
          <a:xfrm>
            <a:off x="7063564" y="2041452"/>
            <a:ext cx="1943609" cy="369332"/>
          </a:xfrm>
          <a:prstGeom prst="rect">
            <a:avLst/>
          </a:prstGeom>
          <a:noFill/>
        </p:spPr>
        <p:txBody>
          <a:bodyPr wrap="none" rtlCol="0">
            <a:spAutoFit/>
          </a:bodyPr>
          <a:lstStyle/>
          <a:p>
            <a:r>
              <a:rPr lang="en-US" dirty="0" err="1"/>
              <a:t>Dbpedia</a:t>
            </a:r>
            <a:r>
              <a:rPr lang="en-US" dirty="0"/>
              <a:t> Ontology:</a:t>
            </a:r>
          </a:p>
        </p:txBody>
      </p:sp>
      <p:sp>
        <p:nvSpPr>
          <p:cNvPr id="30" name="Rectangle 29">
            <a:extLst>
              <a:ext uri="{FF2B5EF4-FFF2-40B4-BE49-F238E27FC236}">
                <a16:creationId xmlns:a16="http://schemas.microsoft.com/office/drawing/2014/main" id="{5FBCE15F-55A1-024F-A366-9F13F153AFF2}"/>
              </a:ext>
            </a:extLst>
          </p:cNvPr>
          <p:cNvSpPr/>
          <p:nvPr/>
        </p:nvSpPr>
        <p:spPr>
          <a:xfrm>
            <a:off x="6724460" y="2846999"/>
            <a:ext cx="3900235" cy="369332"/>
          </a:xfrm>
          <a:prstGeom prst="rect">
            <a:avLst/>
          </a:prstGeom>
        </p:spPr>
        <p:txBody>
          <a:bodyPr wrap="none">
            <a:spAutoFit/>
          </a:bodyPr>
          <a:lstStyle/>
          <a:p>
            <a:pPr algn="r"/>
            <a:r>
              <a:rPr lang="en-US" dirty="0" err="1"/>
              <a:t>dbo:Agent</a:t>
            </a:r>
            <a:r>
              <a:rPr lang="en-US" dirty="0"/>
              <a:t> </a:t>
            </a:r>
            <a:r>
              <a:rPr lang="en-US" b="1" dirty="0" err="1"/>
              <a:t>owl:disjointWith</a:t>
            </a:r>
            <a:r>
              <a:rPr lang="en-US" b="1" dirty="0"/>
              <a:t> </a:t>
            </a:r>
            <a:r>
              <a:rPr lang="en-US" dirty="0" err="1"/>
              <a:t>dbo:Place</a:t>
            </a:r>
            <a:r>
              <a:rPr lang="en-US" dirty="0"/>
              <a:t>. </a:t>
            </a:r>
          </a:p>
        </p:txBody>
      </p:sp>
      <p:sp>
        <p:nvSpPr>
          <p:cNvPr id="32" name="Rectangle 31">
            <a:extLst>
              <a:ext uri="{FF2B5EF4-FFF2-40B4-BE49-F238E27FC236}">
                <a16:creationId xmlns:a16="http://schemas.microsoft.com/office/drawing/2014/main" id="{F9B8E3B9-40FD-1648-8845-1F58304425E7}"/>
              </a:ext>
            </a:extLst>
          </p:cNvPr>
          <p:cNvSpPr/>
          <p:nvPr/>
        </p:nvSpPr>
        <p:spPr>
          <a:xfrm>
            <a:off x="6068679" y="4629143"/>
            <a:ext cx="4388894" cy="738664"/>
          </a:xfrm>
          <a:prstGeom prst="rect">
            <a:avLst/>
          </a:prstGeom>
        </p:spPr>
        <p:txBody>
          <a:bodyPr wrap="none">
            <a:spAutoFit/>
          </a:bodyPr>
          <a:lstStyle/>
          <a:p>
            <a:pPr algn="r"/>
            <a:r>
              <a:rPr lang="en-US" dirty="0" err="1"/>
              <a:t>dbo:Country</a:t>
            </a:r>
            <a:r>
              <a:rPr lang="en-US" dirty="0"/>
              <a:t> </a:t>
            </a:r>
            <a:r>
              <a:rPr lang="en-US" dirty="0" err="1"/>
              <a:t>rdfs:subClassOf</a:t>
            </a:r>
            <a:r>
              <a:rPr lang="en-US" dirty="0"/>
              <a:t> </a:t>
            </a:r>
            <a:r>
              <a:rPr lang="en-US" dirty="0" err="1"/>
              <a:t>dbo:Place</a:t>
            </a:r>
            <a:r>
              <a:rPr lang="en-US" dirty="0"/>
              <a:t>. </a:t>
            </a:r>
          </a:p>
          <a:p>
            <a:pPr algn="r"/>
            <a:endParaRPr lang="en-US" sz="600" dirty="0"/>
          </a:p>
          <a:p>
            <a:pPr algn="r"/>
            <a:r>
              <a:rPr lang="en-US" dirty="0" err="1"/>
              <a:t>dbo:Organisation</a:t>
            </a:r>
            <a:r>
              <a:rPr lang="en-US" dirty="0"/>
              <a:t> </a:t>
            </a:r>
            <a:r>
              <a:rPr lang="en-US" dirty="0" err="1"/>
              <a:t>rdfs:subClassOf</a:t>
            </a:r>
            <a:r>
              <a:rPr lang="en-US" dirty="0"/>
              <a:t> </a:t>
            </a:r>
            <a:r>
              <a:rPr lang="en-US" dirty="0" err="1"/>
              <a:t>dbo:Agent</a:t>
            </a:r>
            <a:r>
              <a:rPr lang="en-US" dirty="0"/>
              <a:t>.</a:t>
            </a:r>
          </a:p>
        </p:txBody>
      </p:sp>
      <p:sp>
        <p:nvSpPr>
          <p:cNvPr id="33" name="Gewitterblitz 60">
            <a:extLst>
              <a:ext uri="{FF2B5EF4-FFF2-40B4-BE49-F238E27FC236}">
                <a16:creationId xmlns:a16="http://schemas.microsoft.com/office/drawing/2014/main" id="{2A963D97-7FBA-0143-AC93-36D7B4FA60FA}"/>
              </a:ext>
            </a:extLst>
          </p:cNvPr>
          <p:cNvSpPr/>
          <p:nvPr/>
        </p:nvSpPr>
        <p:spPr>
          <a:xfrm>
            <a:off x="10553276" y="4595698"/>
            <a:ext cx="344488" cy="790576"/>
          </a:xfrm>
          <a:prstGeom prst="lightningBol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57182" eaLnBrk="1" fontAlgn="base" hangingPunct="1">
              <a:spcBef>
                <a:spcPct val="0"/>
              </a:spcBef>
              <a:spcAft>
                <a:spcPct val="0"/>
              </a:spcAft>
              <a:defRPr/>
            </a:pPr>
            <a:endParaRPr lang="de-DE" altLang="de-DE" sz="1800">
              <a:solidFill>
                <a:srgbClr val="FFFFFF"/>
              </a:solidFill>
              <a:latin typeface="Calibri" panose="020F0502020204030204" pitchFamily="34" charset="0"/>
            </a:endParaRPr>
          </a:p>
        </p:txBody>
      </p:sp>
      <p:sp>
        <p:nvSpPr>
          <p:cNvPr id="19" name="Slide Number Placeholder 2">
            <a:extLst>
              <a:ext uri="{FF2B5EF4-FFF2-40B4-BE49-F238E27FC236}">
                <a16:creationId xmlns:a16="http://schemas.microsoft.com/office/drawing/2014/main" id="{0786BDC0-3C18-1849-8A8C-FA042C41C240}"/>
              </a:ext>
            </a:extLst>
          </p:cNvPr>
          <p:cNvSpPr>
            <a:spLocks noGrp="1"/>
          </p:cNvSpPr>
          <p:nvPr>
            <p:ph type="sldNum" sz="quarter" idx="12"/>
          </p:nvPr>
        </p:nvSpPr>
        <p:spPr>
          <a:xfrm>
            <a:off x="671407" y="6552495"/>
            <a:ext cx="1070580" cy="309702"/>
          </a:xfrm>
        </p:spPr>
        <p:txBody>
          <a:bodyPr/>
          <a:lstStyle/>
          <a:p>
            <a:r>
              <a:rPr lang="en-GB"/>
              <a:t>Page </a:t>
            </a:r>
            <a:fld id="{BE3DC40E-DBBE-4E2D-9EEC-FBF0DA0E9179}" type="slidenum">
              <a:rPr lang="en-GB" smtClean="0"/>
              <a:t>22</a:t>
            </a:fld>
            <a:endParaRPr lang="en-GB" dirty="0"/>
          </a:p>
        </p:txBody>
      </p:sp>
    </p:spTree>
    <p:extLst>
      <p:ext uri="{BB962C8B-B14F-4D97-AF65-F5344CB8AC3E}">
        <p14:creationId xmlns:p14="http://schemas.microsoft.com/office/powerpoint/2010/main" val="21036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35311-636F-FD89-7776-1C929C8ADEBC}"/>
              </a:ext>
            </a:extLst>
          </p:cNvPr>
          <p:cNvSpPr>
            <a:spLocks noGrp="1"/>
          </p:cNvSpPr>
          <p:nvPr>
            <p:ph type="title"/>
          </p:nvPr>
        </p:nvSpPr>
        <p:spPr>
          <a:xfrm>
            <a:off x="107731" y="365125"/>
            <a:ext cx="11979166" cy="1325563"/>
          </a:xfrm>
        </p:spPr>
        <p:txBody>
          <a:bodyPr>
            <a:normAutofit/>
          </a:bodyPr>
          <a:lstStyle/>
          <a:p>
            <a:r>
              <a:rPr lang="en-AT" sz="4000" dirty="0"/>
              <a:t>Wikidata is also not “consistent”, but doesn’t use OWL</a:t>
            </a:r>
          </a:p>
        </p:txBody>
      </p:sp>
      <p:pic>
        <p:nvPicPr>
          <p:cNvPr id="6" name="Picture 5">
            <a:extLst>
              <a:ext uri="{FF2B5EF4-FFF2-40B4-BE49-F238E27FC236}">
                <a16:creationId xmlns:a16="http://schemas.microsoft.com/office/drawing/2014/main" id="{676DBC9F-DD0B-9A43-0C7B-D28FE064C6B7}"/>
              </a:ext>
            </a:extLst>
          </p:cNvPr>
          <p:cNvPicPr>
            <a:picLocks noChangeAspect="1"/>
          </p:cNvPicPr>
          <p:nvPr/>
        </p:nvPicPr>
        <p:blipFill>
          <a:blip r:embed="rId2"/>
          <a:stretch>
            <a:fillRect/>
          </a:stretch>
        </p:blipFill>
        <p:spPr>
          <a:xfrm>
            <a:off x="76200" y="4040724"/>
            <a:ext cx="6121414" cy="741187"/>
          </a:xfrm>
          <a:prstGeom prst="rect">
            <a:avLst/>
          </a:prstGeom>
        </p:spPr>
      </p:pic>
      <p:pic>
        <p:nvPicPr>
          <p:cNvPr id="7" name="Picture 6">
            <a:extLst>
              <a:ext uri="{FF2B5EF4-FFF2-40B4-BE49-F238E27FC236}">
                <a16:creationId xmlns:a16="http://schemas.microsoft.com/office/drawing/2014/main" id="{1AA585EB-BD31-2ABF-B551-5AD4A2B2D91B}"/>
              </a:ext>
            </a:extLst>
          </p:cNvPr>
          <p:cNvPicPr>
            <a:picLocks noChangeAspect="1"/>
          </p:cNvPicPr>
          <p:nvPr/>
        </p:nvPicPr>
        <p:blipFill>
          <a:blip r:embed="rId3"/>
          <a:stretch>
            <a:fillRect/>
          </a:stretch>
        </p:blipFill>
        <p:spPr>
          <a:xfrm>
            <a:off x="76200" y="3477129"/>
            <a:ext cx="6121414" cy="663208"/>
          </a:xfrm>
          <a:prstGeom prst="rect">
            <a:avLst/>
          </a:prstGeom>
        </p:spPr>
      </p:pic>
      <p:pic>
        <p:nvPicPr>
          <p:cNvPr id="8" name="Picture 7">
            <a:extLst>
              <a:ext uri="{FF2B5EF4-FFF2-40B4-BE49-F238E27FC236}">
                <a16:creationId xmlns:a16="http://schemas.microsoft.com/office/drawing/2014/main" id="{8BFCCFF1-8624-D1D8-3C6C-D0EA113FDAFE}"/>
              </a:ext>
            </a:extLst>
          </p:cNvPr>
          <p:cNvPicPr>
            <a:picLocks noChangeAspect="1"/>
          </p:cNvPicPr>
          <p:nvPr/>
        </p:nvPicPr>
        <p:blipFill>
          <a:blip r:embed="rId4"/>
          <a:stretch>
            <a:fillRect/>
          </a:stretch>
        </p:blipFill>
        <p:spPr>
          <a:xfrm>
            <a:off x="9966" y="1345531"/>
            <a:ext cx="6187648" cy="2131598"/>
          </a:xfrm>
          <a:prstGeom prst="rect">
            <a:avLst/>
          </a:prstGeom>
        </p:spPr>
      </p:pic>
      <p:pic>
        <p:nvPicPr>
          <p:cNvPr id="9" name="Picture 8">
            <a:extLst>
              <a:ext uri="{FF2B5EF4-FFF2-40B4-BE49-F238E27FC236}">
                <a16:creationId xmlns:a16="http://schemas.microsoft.com/office/drawing/2014/main" id="{7EAB832C-6982-7142-C2F8-F216729EEF82}"/>
              </a:ext>
            </a:extLst>
          </p:cNvPr>
          <p:cNvPicPr>
            <a:picLocks noChangeAspect="1"/>
          </p:cNvPicPr>
          <p:nvPr/>
        </p:nvPicPr>
        <p:blipFill>
          <a:blip r:embed="rId5"/>
          <a:stretch>
            <a:fillRect/>
          </a:stretch>
        </p:blipFill>
        <p:spPr>
          <a:xfrm>
            <a:off x="107730" y="4703933"/>
            <a:ext cx="6089884" cy="1627924"/>
          </a:xfrm>
          <a:prstGeom prst="rect">
            <a:avLst/>
          </a:prstGeom>
        </p:spPr>
      </p:pic>
    </p:spTree>
    <p:extLst>
      <p:ext uri="{BB962C8B-B14F-4D97-AF65-F5344CB8AC3E}">
        <p14:creationId xmlns:p14="http://schemas.microsoft.com/office/powerpoint/2010/main" val="35400200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8700" y="1913229"/>
            <a:ext cx="9172872" cy="3732494"/>
          </a:xfrm>
        </p:spPr>
        <p:txBody>
          <a:bodyPr>
            <a:normAutofit/>
          </a:bodyPr>
          <a:lstStyle/>
          <a:p>
            <a:r>
              <a:rPr lang="en-US" dirty="0"/>
              <a:t>“Simple” surface </a:t>
            </a:r>
            <a:r>
              <a:rPr lang="en-US" dirty="0">
                <a:hlinkClick r:id="rId2"/>
              </a:rPr>
              <a:t>query</a:t>
            </a:r>
            <a:r>
              <a:rPr lang="en-US" dirty="0"/>
              <a:t>:</a:t>
            </a:r>
          </a:p>
          <a:p>
            <a:pPr marL="0" indent="0">
              <a:buNone/>
            </a:pPr>
            <a:r>
              <a:rPr lang="en-US" dirty="0"/>
              <a:t>	</a:t>
            </a:r>
            <a:r>
              <a:rPr lang="en-US" b="1" dirty="0"/>
              <a:t>Which cities in the UK have more than 1M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What’s this?</a:t>
            </a:r>
          </a:p>
        </p:txBody>
      </p:sp>
      <p:sp>
        <p:nvSpPr>
          <p:cNvPr id="5" name="Slide Number Placeholder 4"/>
          <p:cNvSpPr>
            <a:spLocks noGrp="1"/>
          </p:cNvSpPr>
          <p:nvPr>
            <p:ph type="sldNum" sz="quarter" idx="12"/>
          </p:nvPr>
        </p:nvSpPr>
        <p:spPr/>
        <p:txBody>
          <a:bodyPr/>
          <a:lstStyle/>
          <a:p>
            <a:r>
              <a:rPr lang="de-AT" dirty="0"/>
              <a:t> </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27782" y="5364091"/>
            <a:ext cx="1923790" cy="666602"/>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445788" y="4747376"/>
            <a:ext cx="1845260" cy="616716"/>
          </a:xfrm>
          <a:prstGeom prst="rect">
            <a:avLst/>
          </a:prstGeom>
        </p:spPr>
      </p:pic>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467828" y="3543113"/>
            <a:ext cx="2297414" cy="1211692"/>
          </a:xfrm>
          <a:prstGeom prst="rect">
            <a:avLst/>
          </a:prstGeom>
        </p:spPr>
      </p:pic>
      <p:pic>
        <p:nvPicPr>
          <p:cNvPr id="11" name="Picture 10"/>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479576" y="2632279"/>
            <a:ext cx="2285666" cy="942446"/>
          </a:xfrm>
          <a:prstGeom prst="rect">
            <a:avLst/>
          </a:prstGeom>
        </p:spPr>
      </p:pic>
      <p:pic>
        <p:nvPicPr>
          <p:cNvPr id="12" name="Picture 11"/>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964938" y="4175332"/>
            <a:ext cx="2282004" cy="1638175"/>
          </a:xfrm>
          <a:prstGeom prst="rect">
            <a:avLst/>
          </a:prstGeom>
        </p:spPr>
      </p:pic>
      <p:pic>
        <p:nvPicPr>
          <p:cNvPr id="13" name="Picture 1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650747" y="4175331"/>
            <a:ext cx="2314192" cy="1783415"/>
          </a:xfrm>
          <a:prstGeom prst="rect">
            <a:avLst/>
          </a:prstGeom>
        </p:spPr>
      </p:pic>
      <p:sp>
        <p:nvSpPr>
          <p:cNvPr id="6" name="Rectangle 5">
            <a:extLst>
              <a:ext uri="{FF2B5EF4-FFF2-40B4-BE49-F238E27FC236}">
                <a16:creationId xmlns:a16="http://schemas.microsoft.com/office/drawing/2014/main" id="{306C474F-45B0-D740-BECF-3FFE52A5F8CB}"/>
              </a:ext>
            </a:extLst>
          </p:cNvPr>
          <p:cNvSpPr/>
          <p:nvPr/>
        </p:nvSpPr>
        <p:spPr>
          <a:xfrm>
            <a:off x="3081044" y="2795145"/>
            <a:ext cx="5141704" cy="1131079"/>
          </a:xfrm>
          <a:prstGeom prst="rect">
            <a:avLst/>
          </a:prstGeom>
        </p:spPr>
        <p:txBody>
          <a:bodyPr wrap="square">
            <a:spAutoFit/>
          </a:bodyPr>
          <a:lstStyle/>
          <a:p>
            <a:r>
              <a:rPr lang="en-US" sz="1350" b="1" dirty="0">
                <a:solidFill>
                  <a:srgbClr val="C00000"/>
                </a:solidFill>
                <a:latin typeface="Courier New" panose="02070309020205020404" pitchFamily="49" charset="0"/>
                <a:cs typeface="Courier New" panose="02070309020205020404" pitchFamily="49" charset="0"/>
              </a:rPr>
              <a:t>SELECT DISTINCT</a:t>
            </a:r>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solidFill>
                  <a:srgbClr val="C00000"/>
                </a:solidFill>
                <a:latin typeface="Courier New" panose="02070309020205020404" pitchFamily="49" charset="0"/>
                <a:cs typeface="Courier New" panose="02070309020205020404" pitchFamily="49" charset="0"/>
              </a:rPr>
              <a:t>WHERE</a:t>
            </a:r>
            <a:r>
              <a:rPr lang="en-US" sz="1350" b="1" dirty="0">
                <a:latin typeface="Courier New" panose="02070309020205020404" pitchFamily="49" charset="0"/>
                <a:cs typeface="Courier New" panose="02070309020205020404" pitchFamily="49" charset="0"/>
              </a:rPr>
              <a:t> { </a:t>
            </a:r>
          </a:p>
          <a:p>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latin typeface="Courier New" panose="02070309020205020404" pitchFamily="49" charset="0"/>
                <a:cs typeface="Courier New" panose="02070309020205020404" pitchFamily="49" charset="0"/>
              </a:rPr>
              <a:t>wdt:P31/wdt:P279* wd:Q515.</a:t>
            </a:r>
          </a:p>
          <a:p>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latin typeface="Courier New" panose="02070309020205020404" pitchFamily="49" charset="0"/>
                <a:cs typeface="Courier New" panose="02070309020205020404" pitchFamily="49" charset="0"/>
              </a:rPr>
              <a:t>wdt:P1082 </a:t>
            </a:r>
            <a:r>
              <a:rPr lang="en-US" sz="1350" b="1" dirty="0">
                <a:solidFill>
                  <a:schemeClr val="accent6">
                    <a:lumMod val="75000"/>
                  </a:schemeClr>
                </a:solidFill>
                <a:latin typeface="Courier New" panose="02070309020205020404" pitchFamily="49" charset="0"/>
                <a:cs typeface="Courier New" panose="02070309020205020404" pitchFamily="49" charset="0"/>
              </a:rPr>
              <a:t>?population </a:t>
            </a:r>
            <a:r>
              <a:rPr lang="en-US" sz="1350" b="1" dirty="0">
                <a:latin typeface="Courier New" panose="02070309020205020404" pitchFamily="49" charset="0"/>
                <a:cs typeface="Courier New" panose="02070309020205020404" pitchFamily="49" charset="0"/>
              </a:rPr>
              <a:t>.</a:t>
            </a:r>
          </a:p>
          <a:p>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latin typeface="Courier New" panose="02070309020205020404" pitchFamily="49" charset="0"/>
                <a:cs typeface="Courier New" panose="02070309020205020404" pitchFamily="49" charset="0"/>
              </a:rPr>
              <a:t>wdt:P17 wd:Q38 .</a:t>
            </a:r>
          </a:p>
          <a:p>
            <a:r>
              <a:rPr lang="en-US" sz="1350" b="1" dirty="0">
                <a:latin typeface="Courier New" panose="02070309020205020404" pitchFamily="49" charset="0"/>
                <a:cs typeface="Courier New" panose="02070309020205020404" pitchFamily="49" charset="0"/>
              </a:rPr>
              <a:t> 	</a:t>
            </a:r>
            <a:r>
              <a:rPr lang="en-US" sz="1350" b="1" dirty="0">
                <a:solidFill>
                  <a:srgbClr val="C00000"/>
                </a:solidFill>
                <a:latin typeface="Courier New" panose="02070309020205020404" pitchFamily="49" charset="0"/>
                <a:cs typeface="Courier New" panose="02070309020205020404" pitchFamily="49" charset="0"/>
              </a:rPr>
              <a:t>FILTER</a:t>
            </a:r>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?population </a:t>
            </a:r>
            <a:r>
              <a:rPr lang="en-US" sz="1350" b="1" dirty="0">
                <a:latin typeface="Courier New" panose="02070309020205020404" pitchFamily="49" charset="0"/>
                <a:cs typeface="Courier New" panose="02070309020205020404" pitchFamily="49" charset="0"/>
              </a:rPr>
              <a:t>&gt; 1000000) }</a:t>
            </a:r>
          </a:p>
        </p:txBody>
      </p:sp>
      <p:sp>
        <p:nvSpPr>
          <p:cNvPr id="14" name="Title 3">
            <a:extLst>
              <a:ext uri="{FF2B5EF4-FFF2-40B4-BE49-F238E27FC236}">
                <a16:creationId xmlns:a16="http://schemas.microsoft.com/office/drawing/2014/main" id="{D6C52CA7-DDB9-BE45-B2F5-0CC8E4EF211C}"/>
              </a:ext>
            </a:extLst>
          </p:cNvPr>
          <p:cNvSpPr>
            <a:spLocks noGrp="1"/>
          </p:cNvSpPr>
          <p:nvPr>
            <p:ph type="title"/>
          </p:nvPr>
        </p:nvSpPr>
        <p:spPr>
          <a:xfrm>
            <a:off x="565040" y="139193"/>
            <a:ext cx="8824637" cy="1084586"/>
          </a:xfrm>
        </p:spPr>
        <p:txBody>
          <a:bodyPr>
            <a:normAutofit fontScale="90000"/>
          </a:bodyPr>
          <a:lstStyle/>
          <a:p>
            <a:r>
              <a:rPr lang="en-AT" dirty="0"/>
              <a:t>The same question as before in Wikidata:</a:t>
            </a:r>
          </a:p>
        </p:txBody>
      </p:sp>
      <p:sp>
        <p:nvSpPr>
          <p:cNvPr id="15" name="Slide Number Placeholder 2">
            <a:extLst>
              <a:ext uri="{FF2B5EF4-FFF2-40B4-BE49-F238E27FC236}">
                <a16:creationId xmlns:a16="http://schemas.microsoft.com/office/drawing/2014/main" id="{C314159A-1954-EB4D-A8AE-E842D1A05EA5}"/>
              </a:ext>
            </a:extLst>
          </p:cNvPr>
          <p:cNvSpPr txBox="1">
            <a:spLocks/>
          </p:cNvSpPr>
          <p:nvPr/>
        </p:nvSpPr>
        <p:spPr>
          <a:xfrm>
            <a:off x="1057080" y="6524758"/>
            <a:ext cx="1070580" cy="309702"/>
          </a:xfrm>
          <a:prstGeom prst="rect">
            <a:avLst/>
          </a:prstGeom>
        </p:spPr>
        <p:txBody>
          <a:bodyPr vert="horz" lIns="0" tIns="54858" rIns="0" bIns="54858" rtlCol="0" anchor="ctr"/>
          <a:lstStyle>
            <a:defPPr>
              <a:defRPr lang="de-DE"/>
            </a:defPPr>
            <a:lvl1pPr marL="0" algn="l" defTabSz="914400" rtl="0" eaLnBrk="1" latinLnBrk="0" hangingPunct="1">
              <a:defRPr sz="8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
              <a:t>Page </a:t>
            </a:r>
            <a:fld id="{BE3DC40E-DBBE-4E2D-9EEC-FBF0DA0E9179}" type="slidenum">
              <a:rPr lang="en-GB" sz="960"/>
              <a:pPr/>
              <a:t>24</a:t>
            </a:fld>
            <a:endParaRPr lang="en-GB" sz="960" dirty="0"/>
          </a:p>
        </p:txBody>
      </p:sp>
      <p:sp>
        <p:nvSpPr>
          <p:cNvPr id="7" name="Rounded Rectangular Callout 6">
            <a:extLst>
              <a:ext uri="{FF2B5EF4-FFF2-40B4-BE49-F238E27FC236}">
                <a16:creationId xmlns:a16="http://schemas.microsoft.com/office/drawing/2014/main" id="{32766B80-A769-74EA-5FE3-E65FE616DD31}"/>
              </a:ext>
            </a:extLst>
          </p:cNvPr>
          <p:cNvSpPr/>
          <p:nvPr/>
        </p:nvSpPr>
        <p:spPr>
          <a:xfrm>
            <a:off x="9507215" y="50324"/>
            <a:ext cx="2119745" cy="1357382"/>
          </a:xfrm>
          <a:prstGeom prst="wedgeRoundRectCallout">
            <a:avLst>
              <a:gd name="adj1" fmla="val -196650"/>
              <a:gd name="adj2" fmla="val 17477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Note: </a:t>
            </a:r>
            <a:r>
              <a:rPr lang="en-US" sz="1800" dirty="0" err="1"/>
              <a:t>Wikidata</a:t>
            </a:r>
            <a:r>
              <a:rPr lang="en-US" sz="1800" dirty="0"/>
              <a:t> does not even use </a:t>
            </a:r>
            <a:r>
              <a:rPr lang="en-US" dirty="0"/>
              <a:t>standard</a:t>
            </a:r>
            <a:r>
              <a:rPr lang="en-US" sz="1800" dirty="0"/>
              <a:t> OWL</a:t>
            </a:r>
          </a:p>
        </p:txBody>
      </p:sp>
      <p:sp>
        <p:nvSpPr>
          <p:cNvPr id="16" name="Rounded Rectangular Callout 15">
            <a:extLst>
              <a:ext uri="{FF2B5EF4-FFF2-40B4-BE49-F238E27FC236}">
                <a16:creationId xmlns:a16="http://schemas.microsoft.com/office/drawing/2014/main" id="{FF8FE415-BF0D-8298-BC8F-F4F3AF6AA268}"/>
              </a:ext>
            </a:extLst>
          </p:cNvPr>
          <p:cNvSpPr/>
          <p:nvPr/>
        </p:nvSpPr>
        <p:spPr>
          <a:xfrm>
            <a:off x="10231448" y="1696041"/>
            <a:ext cx="2119745" cy="802229"/>
          </a:xfrm>
          <a:prstGeom prst="wedgeRoundRectCallout">
            <a:avLst>
              <a:gd name="adj1" fmla="val -191422"/>
              <a:gd name="adj2" fmla="val 12336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Note: </a:t>
            </a:r>
            <a:r>
              <a:rPr lang="en-US" sz="1800" dirty="0" err="1"/>
              <a:t>Wikidata</a:t>
            </a:r>
            <a:r>
              <a:rPr lang="en-US" dirty="0"/>
              <a:t> uses numeric IDs</a:t>
            </a:r>
            <a:endParaRPr lang="en-US" sz="1800" dirty="0"/>
          </a:p>
        </p:txBody>
      </p:sp>
    </p:spTree>
    <p:extLst>
      <p:ext uri="{BB962C8B-B14F-4D97-AF65-F5344CB8AC3E}">
        <p14:creationId xmlns:p14="http://schemas.microsoft.com/office/powerpoint/2010/main" val="3822057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6875A-451F-AA23-CC0A-3F8B8CDB6F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7F588C-C574-655F-17F9-A84D2F108610}"/>
              </a:ext>
            </a:extLst>
          </p:cNvPr>
          <p:cNvSpPr>
            <a:spLocks noGrp="1"/>
          </p:cNvSpPr>
          <p:nvPr>
            <p:ph idx="1"/>
          </p:nvPr>
        </p:nvSpPr>
        <p:spPr>
          <a:xfrm>
            <a:off x="1178700" y="1913229"/>
            <a:ext cx="9172872" cy="3732494"/>
          </a:xfrm>
        </p:spPr>
        <p:txBody>
          <a:bodyPr>
            <a:normAutofit/>
          </a:bodyPr>
          <a:lstStyle/>
          <a:p>
            <a:pPr marL="0" indent="0">
              <a:buNone/>
            </a:pPr>
            <a:r>
              <a:rPr lang="en-GB" dirty="0">
                <a:hlinkClick r:id="rId2"/>
              </a:rPr>
              <a:t>https://w.wiki/BqRX</a:t>
            </a:r>
            <a:r>
              <a:rPr lang="en-GB" dirty="0"/>
              <a:t> </a:t>
            </a:r>
            <a:endParaRPr lang="en-US" dirty="0"/>
          </a:p>
          <a:p>
            <a:pPr marL="0" indent="0">
              <a:buNone/>
            </a:pPr>
            <a:r>
              <a:rPr lang="en-US" dirty="0"/>
              <a:t>	</a:t>
            </a:r>
            <a:r>
              <a:rPr lang="en-US" b="1" dirty="0"/>
              <a:t>Which cities in the Austria have more than 1M/2M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t>So, WHEN did Vienna have 2M inhabitants?</a:t>
            </a:r>
          </a:p>
        </p:txBody>
      </p:sp>
      <p:sp>
        <p:nvSpPr>
          <p:cNvPr id="5" name="Slide Number Placeholder 4">
            <a:extLst>
              <a:ext uri="{FF2B5EF4-FFF2-40B4-BE49-F238E27FC236}">
                <a16:creationId xmlns:a16="http://schemas.microsoft.com/office/drawing/2014/main" id="{42C94B2B-F3A0-D17F-EBB9-0CA2EDAEE852}"/>
              </a:ext>
            </a:extLst>
          </p:cNvPr>
          <p:cNvSpPr>
            <a:spLocks noGrp="1"/>
          </p:cNvSpPr>
          <p:nvPr>
            <p:ph type="sldNum" sz="quarter" idx="12"/>
          </p:nvPr>
        </p:nvSpPr>
        <p:spPr/>
        <p:txBody>
          <a:bodyPr/>
          <a:lstStyle/>
          <a:p>
            <a:r>
              <a:rPr lang="de-AT" dirty="0"/>
              <a:t> </a:t>
            </a:r>
          </a:p>
        </p:txBody>
      </p:sp>
      <p:sp>
        <p:nvSpPr>
          <p:cNvPr id="14" name="Title 3">
            <a:extLst>
              <a:ext uri="{FF2B5EF4-FFF2-40B4-BE49-F238E27FC236}">
                <a16:creationId xmlns:a16="http://schemas.microsoft.com/office/drawing/2014/main" id="{CBBF58F9-E217-BC2B-E49A-F5D3F57EF08D}"/>
              </a:ext>
            </a:extLst>
          </p:cNvPr>
          <p:cNvSpPr>
            <a:spLocks noGrp="1"/>
          </p:cNvSpPr>
          <p:nvPr>
            <p:ph type="title"/>
          </p:nvPr>
        </p:nvSpPr>
        <p:spPr>
          <a:xfrm>
            <a:off x="565040" y="139193"/>
            <a:ext cx="8824637" cy="1084586"/>
          </a:xfrm>
        </p:spPr>
        <p:txBody>
          <a:bodyPr>
            <a:normAutofit fontScale="90000"/>
          </a:bodyPr>
          <a:lstStyle/>
          <a:p>
            <a:r>
              <a:rPr lang="en-AT" dirty="0"/>
              <a:t>The same question as before in Wikidata:</a:t>
            </a:r>
          </a:p>
        </p:txBody>
      </p:sp>
      <p:sp>
        <p:nvSpPr>
          <p:cNvPr id="15" name="Slide Number Placeholder 2">
            <a:extLst>
              <a:ext uri="{FF2B5EF4-FFF2-40B4-BE49-F238E27FC236}">
                <a16:creationId xmlns:a16="http://schemas.microsoft.com/office/drawing/2014/main" id="{8905A2F7-73C4-7717-6E15-00A9B0F0E1A6}"/>
              </a:ext>
            </a:extLst>
          </p:cNvPr>
          <p:cNvSpPr txBox="1">
            <a:spLocks/>
          </p:cNvSpPr>
          <p:nvPr/>
        </p:nvSpPr>
        <p:spPr>
          <a:xfrm>
            <a:off x="1057080" y="6524758"/>
            <a:ext cx="1070580" cy="309702"/>
          </a:xfrm>
          <a:prstGeom prst="rect">
            <a:avLst/>
          </a:prstGeom>
        </p:spPr>
        <p:txBody>
          <a:bodyPr vert="horz" lIns="0" tIns="54858" rIns="0" bIns="54858" rtlCol="0" anchor="ctr"/>
          <a:lstStyle>
            <a:defPPr>
              <a:defRPr lang="de-DE"/>
            </a:defPPr>
            <a:lvl1pPr marL="0" algn="l" defTabSz="914400" rtl="0" eaLnBrk="1" latinLnBrk="0" hangingPunct="1">
              <a:defRPr sz="8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
              <a:t>Page </a:t>
            </a:r>
            <a:fld id="{BE3DC40E-DBBE-4E2D-9EEC-FBF0DA0E9179}" type="slidenum">
              <a:rPr lang="en-GB" sz="960"/>
              <a:pPr/>
              <a:t>25</a:t>
            </a:fld>
            <a:endParaRPr lang="en-GB" sz="960" dirty="0"/>
          </a:p>
        </p:txBody>
      </p:sp>
      <p:pic>
        <p:nvPicPr>
          <p:cNvPr id="17" name="Picture 16">
            <a:extLst>
              <a:ext uri="{FF2B5EF4-FFF2-40B4-BE49-F238E27FC236}">
                <a16:creationId xmlns:a16="http://schemas.microsoft.com/office/drawing/2014/main" id="{DA5A36EC-39FA-5ED9-64EF-BE6EB3AECFC2}"/>
              </a:ext>
            </a:extLst>
          </p:cNvPr>
          <p:cNvPicPr>
            <a:picLocks noChangeAspect="1"/>
          </p:cNvPicPr>
          <p:nvPr/>
        </p:nvPicPr>
        <p:blipFill>
          <a:blip r:embed="rId3"/>
          <a:stretch>
            <a:fillRect/>
          </a:stretch>
        </p:blipFill>
        <p:spPr>
          <a:xfrm>
            <a:off x="2127660" y="2788228"/>
            <a:ext cx="5689264" cy="2033154"/>
          </a:xfrm>
          <a:prstGeom prst="rect">
            <a:avLst/>
          </a:prstGeom>
        </p:spPr>
      </p:pic>
      <p:sp>
        <p:nvSpPr>
          <p:cNvPr id="18" name="Rounded Rectangular Callout 17">
            <a:extLst>
              <a:ext uri="{FF2B5EF4-FFF2-40B4-BE49-F238E27FC236}">
                <a16:creationId xmlns:a16="http://schemas.microsoft.com/office/drawing/2014/main" id="{126B3469-98F0-A070-E4BB-3732D4485DDA}"/>
              </a:ext>
            </a:extLst>
          </p:cNvPr>
          <p:cNvSpPr/>
          <p:nvPr/>
        </p:nvSpPr>
        <p:spPr>
          <a:xfrm>
            <a:off x="0" y="3100785"/>
            <a:ext cx="1846359" cy="1357382"/>
          </a:xfrm>
          <a:prstGeom prst="wedgeRoundRectCallout">
            <a:avLst>
              <a:gd name="adj1" fmla="val 41491"/>
              <a:gd name="adj2" fmla="val 10332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Note: </a:t>
            </a:r>
            <a:r>
              <a:rPr lang="en-US" sz="1800" dirty="0" err="1"/>
              <a:t>Wikidata</a:t>
            </a:r>
            <a:r>
              <a:rPr lang="en-US" sz="1800" dirty="0"/>
              <a:t> also has such contextual information!!!!</a:t>
            </a:r>
          </a:p>
        </p:txBody>
      </p:sp>
      <p:pic>
        <p:nvPicPr>
          <p:cNvPr id="19" name="Picture 18">
            <a:extLst>
              <a:ext uri="{FF2B5EF4-FFF2-40B4-BE49-F238E27FC236}">
                <a16:creationId xmlns:a16="http://schemas.microsoft.com/office/drawing/2014/main" id="{DECBCB3B-1C86-17E4-0501-B278060FB252}"/>
              </a:ext>
            </a:extLst>
          </p:cNvPr>
          <p:cNvPicPr>
            <a:picLocks noChangeAspect="1"/>
          </p:cNvPicPr>
          <p:nvPr/>
        </p:nvPicPr>
        <p:blipFill>
          <a:blip r:embed="rId4"/>
          <a:stretch>
            <a:fillRect/>
          </a:stretch>
        </p:blipFill>
        <p:spPr>
          <a:xfrm>
            <a:off x="7446918" y="2641559"/>
            <a:ext cx="4600846" cy="1999714"/>
          </a:xfrm>
          <a:prstGeom prst="rect">
            <a:avLst/>
          </a:prstGeom>
        </p:spPr>
      </p:pic>
      <p:pic>
        <p:nvPicPr>
          <p:cNvPr id="20" name="Picture 19">
            <a:extLst>
              <a:ext uri="{FF2B5EF4-FFF2-40B4-BE49-F238E27FC236}">
                <a16:creationId xmlns:a16="http://schemas.microsoft.com/office/drawing/2014/main" id="{7C933FBD-B8C3-DA89-06A7-5614057C5A04}"/>
              </a:ext>
            </a:extLst>
          </p:cNvPr>
          <p:cNvPicPr>
            <a:picLocks noChangeAspect="1"/>
          </p:cNvPicPr>
          <p:nvPr/>
        </p:nvPicPr>
        <p:blipFill>
          <a:blip r:embed="rId5"/>
          <a:stretch>
            <a:fillRect/>
          </a:stretch>
        </p:blipFill>
        <p:spPr>
          <a:xfrm>
            <a:off x="7475702" y="4698408"/>
            <a:ext cx="4600846" cy="1039348"/>
          </a:xfrm>
          <a:prstGeom prst="rect">
            <a:avLst/>
          </a:prstGeom>
        </p:spPr>
      </p:pic>
      <p:pic>
        <p:nvPicPr>
          <p:cNvPr id="21" name="Picture 20">
            <a:extLst>
              <a:ext uri="{FF2B5EF4-FFF2-40B4-BE49-F238E27FC236}">
                <a16:creationId xmlns:a16="http://schemas.microsoft.com/office/drawing/2014/main" id="{F5332E0F-396C-B4E2-8DD8-496965112F69}"/>
              </a:ext>
            </a:extLst>
          </p:cNvPr>
          <p:cNvPicPr>
            <a:picLocks noChangeAspect="1"/>
          </p:cNvPicPr>
          <p:nvPr/>
        </p:nvPicPr>
        <p:blipFill>
          <a:blip r:embed="rId6"/>
          <a:stretch>
            <a:fillRect/>
          </a:stretch>
        </p:blipFill>
        <p:spPr>
          <a:xfrm>
            <a:off x="7475702" y="5753179"/>
            <a:ext cx="3386262" cy="850049"/>
          </a:xfrm>
          <a:prstGeom prst="rect">
            <a:avLst/>
          </a:prstGeom>
        </p:spPr>
      </p:pic>
      <p:sp>
        <p:nvSpPr>
          <p:cNvPr id="22" name="Rectangle 21">
            <a:extLst>
              <a:ext uri="{FF2B5EF4-FFF2-40B4-BE49-F238E27FC236}">
                <a16:creationId xmlns:a16="http://schemas.microsoft.com/office/drawing/2014/main" id="{B69611D2-CF92-E8C8-331B-49F35F7DFD0B}"/>
              </a:ext>
            </a:extLst>
          </p:cNvPr>
          <p:cNvSpPr/>
          <p:nvPr/>
        </p:nvSpPr>
        <p:spPr>
          <a:xfrm>
            <a:off x="7447992" y="2641559"/>
            <a:ext cx="4600846" cy="407724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Tree>
    <p:extLst>
      <p:ext uri="{BB962C8B-B14F-4D97-AF65-F5344CB8AC3E}">
        <p14:creationId xmlns:p14="http://schemas.microsoft.com/office/powerpoint/2010/main" val="389714999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5A8E7-9209-48E7-C325-0AD4718F89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D1EB14-54ED-AF9F-AEF3-6EAF604935A3}"/>
              </a:ext>
            </a:extLst>
          </p:cNvPr>
          <p:cNvSpPr>
            <a:spLocks noGrp="1"/>
          </p:cNvSpPr>
          <p:nvPr>
            <p:ph idx="1"/>
          </p:nvPr>
        </p:nvSpPr>
        <p:spPr>
          <a:xfrm>
            <a:off x="1178700" y="1913228"/>
            <a:ext cx="9956220" cy="4921231"/>
          </a:xfrm>
        </p:spPr>
        <p:txBody>
          <a:bodyPr>
            <a:normAutofit/>
          </a:bodyPr>
          <a:lstStyle/>
          <a:p>
            <a:pPr marL="0" indent="0">
              <a:buNone/>
            </a:pPr>
            <a:r>
              <a:rPr lang="en-GB" dirty="0">
                <a:hlinkClick r:id="rId2"/>
              </a:rPr>
              <a:t>https://w.wiki/BqRj</a:t>
            </a:r>
            <a:r>
              <a:rPr lang="en-GB" dirty="0"/>
              <a:t>  </a:t>
            </a:r>
            <a:endParaRPr lang="en-US" dirty="0"/>
          </a:p>
          <a:p>
            <a:pPr marL="0" indent="0">
              <a:buNone/>
            </a:pPr>
            <a:r>
              <a:rPr lang="en-US" dirty="0"/>
              <a:t>	</a:t>
            </a:r>
            <a:r>
              <a:rPr lang="en-US" b="1" dirty="0"/>
              <a:t>Which cities in the Austria have more than 1M/2M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t>So, WHEN did Vienna have 2M inhabitants? Works!!!!</a:t>
            </a:r>
          </a:p>
          <a:p>
            <a:pPr marL="457200" lvl="1" indent="0">
              <a:buNone/>
            </a:pPr>
            <a:endParaRPr lang="en-US" dirty="0"/>
          </a:p>
          <a:p>
            <a:pPr marL="457200" lvl="1" indent="0">
              <a:buNone/>
            </a:pPr>
            <a:r>
              <a:rPr lang="en-US" dirty="0"/>
              <a:t>But needs an understanding of </a:t>
            </a:r>
            <a:r>
              <a:rPr lang="en-US" b="1" dirty="0" err="1"/>
              <a:t>Wikidata’s</a:t>
            </a:r>
            <a:r>
              <a:rPr lang="en-US" b="1" dirty="0"/>
              <a:t> proprietary RDF reification model </a:t>
            </a:r>
            <a:r>
              <a:rPr lang="en-US" dirty="0"/>
              <a:t>to model context!</a:t>
            </a:r>
          </a:p>
          <a:p>
            <a:pPr marL="457200" lvl="1" indent="0">
              <a:buNone/>
            </a:pPr>
            <a:endParaRPr lang="en-US" dirty="0"/>
          </a:p>
        </p:txBody>
      </p:sp>
      <p:sp>
        <p:nvSpPr>
          <p:cNvPr id="5" name="Slide Number Placeholder 4">
            <a:extLst>
              <a:ext uri="{FF2B5EF4-FFF2-40B4-BE49-F238E27FC236}">
                <a16:creationId xmlns:a16="http://schemas.microsoft.com/office/drawing/2014/main" id="{AA343A30-DA97-C1F8-FA0C-D711FD59AA5B}"/>
              </a:ext>
            </a:extLst>
          </p:cNvPr>
          <p:cNvSpPr>
            <a:spLocks noGrp="1"/>
          </p:cNvSpPr>
          <p:nvPr>
            <p:ph type="sldNum" sz="quarter" idx="12"/>
          </p:nvPr>
        </p:nvSpPr>
        <p:spPr/>
        <p:txBody>
          <a:bodyPr/>
          <a:lstStyle/>
          <a:p>
            <a:r>
              <a:rPr lang="de-AT" dirty="0"/>
              <a:t> </a:t>
            </a:r>
          </a:p>
        </p:txBody>
      </p:sp>
      <p:sp>
        <p:nvSpPr>
          <p:cNvPr id="14" name="Title 3">
            <a:extLst>
              <a:ext uri="{FF2B5EF4-FFF2-40B4-BE49-F238E27FC236}">
                <a16:creationId xmlns:a16="http://schemas.microsoft.com/office/drawing/2014/main" id="{17E6D897-7203-65E2-C566-4DEF1276943A}"/>
              </a:ext>
            </a:extLst>
          </p:cNvPr>
          <p:cNvSpPr>
            <a:spLocks noGrp="1"/>
          </p:cNvSpPr>
          <p:nvPr>
            <p:ph type="title"/>
          </p:nvPr>
        </p:nvSpPr>
        <p:spPr>
          <a:xfrm>
            <a:off x="565040" y="139193"/>
            <a:ext cx="8824637" cy="1084586"/>
          </a:xfrm>
        </p:spPr>
        <p:txBody>
          <a:bodyPr>
            <a:normAutofit fontScale="90000"/>
          </a:bodyPr>
          <a:lstStyle/>
          <a:p>
            <a:r>
              <a:rPr lang="en-AT" dirty="0"/>
              <a:t>The same question as before in Wikidata:</a:t>
            </a:r>
          </a:p>
        </p:txBody>
      </p:sp>
      <p:sp>
        <p:nvSpPr>
          <p:cNvPr id="15" name="Slide Number Placeholder 2">
            <a:extLst>
              <a:ext uri="{FF2B5EF4-FFF2-40B4-BE49-F238E27FC236}">
                <a16:creationId xmlns:a16="http://schemas.microsoft.com/office/drawing/2014/main" id="{A28FED10-614F-DAE8-2AEF-5EC14364F4C7}"/>
              </a:ext>
            </a:extLst>
          </p:cNvPr>
          <p:cNvSpPr txBox="1">
            <a:spLocks/>
          </p:cNvSpPr>
          <p:nvPr/>
        </p:nvSpPr>
        <p:spPr>
          <a:xfrm>
            <a:off x="1057080" y="6524758"/>
            <a:ext cx="1070580" cy="309702"/>
          </a:xfrm>
          <a:prstGeom prst="rect">
            <a:avLst/>
          </a:prstGeom>
        </p:spPr>
        <p:txBody>
          <a:bodyPr vert="horz" lIns="0" tIns="54858" rIns="0" bIns="54858" rtlCol="0" anchor="ctr"/>
          <a:lstStyle>
            <a:defPPr>
              <a:defRPr lang="de-DE"/>
            </a:defPPr>
            <a:lvl1pPr marL="0" algn="l" defTabSz="914400" rtl="0" eaLnBrk="1" latinLnBrk="0" hangingPunct="1">
              <a:defRPr sz="8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
              <a:t>Page </a:t>
            </a:r>
            <a:fld id="{BE3DC40E-DBBE-4E2D-9EEC-FBF0DA0E9179}" type="slidenum">
              <a:rPr lang="en-GB" sz="960"/>
              <a:pPr/>
              <a:t>26</a:t>
            </a:fld>
            <a:endParaRPr lang="en-GB" sz="960" dirty="0"/>
          </a:p>
        </p:txBody>
      </p:sp>
      <p:pic>
        <p:nvPicPr>
          <p:cNvPr id="2" name="Picture 1">
            <a:extLst>
              <a:ext uri="{FF2B5EF4-FFF2-40B4-BE49-F238E27FC236}">
                <a16:creationId xmlns:a16="http://schemas.microsoft.com/office/drawing/2014/main" id="{78BA004C-6740-53DC-E1E8-265885A1003B}"/>
              </a:ext>
            </a:extLst>
          </p:cNvPr>
          <p:cNvPicPr>
            <a:picLocks noChangeAspect="1"/>
          </p:cNvPicPr>
          <p:nvPr/>
        </p:nvPicPr>
        <p:blipFill>
          <a:blip r:embed="rId3"/>
          <a:stretch>
            <a:fillRect/>
          </a:stretch>
        </p:blipFill>
        <p:spPr>
          <a:xfrm>
            <a:off x="2127659" y="2688359"/>
            <a:ext cx="5285629" cy="2410114"/>
          </a:xfrm>
          <a:prstGeom prst="rect">
            <a:avLst/>
          </a:prstGeom>
        </p:spPr>
      </p:pic>
      <p:sp>
        <p:nvSpPr>
          <p:cNvPr id="6" name="TextBox 5">
            <a:extLst>
              <a:ext uri="{FF2B5EF4-FFF2-40B4-BE49-F238E27FC236}">
                <a16:creationId xmlns:a16="http://schemas.microsoft.com/office/drawing/2014/main" id="{3DE110C1-5C01-71EB-150A-DA66CBD4A252}"/>
              </a:ext>
            </a:extLst>
          </p:cNvPr>
          <p:cNvSpPr txBox="1"/>
          <p:nvPr/>
        </p:nvSpPr>
        <p:spPr>
          <a:xfrm>
            <a:off x="2564525" y="6340092"/>
            <a:ext cx="6096000" cy="369332"/>
          </a:xfrm>
          <a:prstGeom prst="rect">
            <a:avLst/>
          </a:prstGeom>
          <a:noFill/>
        </p:spPr>
        <p:txBody>
          <a:bodyPr wrap="square">
            <a:spAutoFit/>
          </a:bodyPr>
          <a:lstStyle/>
          <a:p>
            <a:r>
              <a:rPr lang="en-GB" dirty="0"/>
              <a:t>See our recent ISWC2024 tutorial: </a:t>
            </a:r>
            <a:r>
              <a:rPr lang="en-GB" dirty="0">
                <a:hlinkClick r:id="rId4"/>
              </a:rPr>
              <a:t>https://ww101.ai.wu.ac.at/</a:t>
            </a:r>
            <a:r>
              <a:rPr lang="en-GB" dirty="0"/>
              <a:t>  </a:t>
            </a:r>
          </a:p>
        </p:txBody>
      </p:sp>
    </p:spTree>
    <p:extLst>
      <p:ext uri="{BB962C8B-B14F-4D97-AF65-F5344CB8AC3E}">
        <p14:creationId xmlns:p14="http://schemas.microsoft.com/office/powerpoint/2010/main" val="2864192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D0D8AA-3AFE-8455-46ED-63679E9AA068}"/>
              </a:ext>
            </a:extLst>
          </p:cNvPr>
          <p:cNvSpPr>
            <a:spLocks noGrp="1"/>
          </p:cNvSpPr>
          <p:nvPr>
            <p:ph idx="1"/>
          </p:nvPr>
        </p:nvSpPr>
        <p:spPr>
          <a:xfrm>
            <a:off x="3759203" y="1613536"/>
            <a:ext cx="7203014" cy="4304461"/>
          </a:xfrm>
        </p:spPr>
        <p:txBody>
          <a:bodyPr/>
          <a:lstStyle/>
          <a:p>
            <a:r>
              <a:rPr lang="en-GB" dirty="0"/>
              <a:t>A</a:t>
            </a:r>
            <a:r>
              <a:rPr lang="en-AT" dirty="0"/>
              <a:t>ka Labelled property graphs</a:t>
            </a:r>
          </a:p>
        </p:txBody>
      </p:sp>
      <p:sp>
        <p:nvSpPr>
          <p:cNvPr id="3" name="Title 2">
            <a:extLst>
              <a:ext uri="{FF2B5EF4-FFF2-40B4-BE49-F238E27FC236}">
                <a16:creationId xmlns:a16="http://schemas.microsoft.com/office/drawing/2014/main" id="{93262EDF-8B17-1450-0777-D4F93CD5963A}"/>
              </a:ext>
            </a:extLst>
          </p:cNvPr>
          <p:cNvSpPr>
            <a:spLocks noGrp="1"/>
          </p:cNvSpPr>
          <p:nvPr>
            <p:ph type="title"/>
          </p:nvPr>
        </p:nvSpPr>
        <p:spPr/>
        <p:txBody>
          <a:bodyPr>
            <a:normAutofit/>
          </a:bodyPr>
          <a:lstStyle/>
          <a:p>
            <a:r>
              <a:rPr lang="en-AT" dirty="0"/>
              <a:t>Phase 4: Knowledge Graphs: </a:t>
            </a:r>
            <a:br>
              <a:rPr lang="en-AT" dirty="0"/>
            </a:br>
            <a:r>
              <a:rPr lang="en-AT" dirty="0"/>
              <a:t>		      “Graph data with Metadata”</a:t>
            </a:r>
          </a:p>
        </p:txBody>
      </p:sp>
      <p:pic>
        <p:nvPicPr>
          <p:cNvPr id="4" name="Picture 2">
            <a:extLst>
              <a:ext uri="{FF2B5EF4-FFF2-40B4-BE49-F238E27FC236}">
                <a16:creationId xmlns:a16="http://schemas.microsoft.com/office/drawing/2014/main" id="{D1AD99E0-6C0F-F0B9-32A9-4AAEEC49C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1" y="1914178"/>
            <a:ext cx="8033328" cy="3330286"/>
          </a:xfrm>
          <a:prstGeom prst="rect">
            <a:avLst/>
          </a:prstGeom>
          <a:solidFill>
            <a:schemeClr val="bg1"/>
          </a:solidFill>
        </p:spPr>
      </p:pic>
      <p:sp>
        <p:nvSpPr>
          <p:cNvPr id="7" name="TextBox 6">
            <a:extLst>
              <a:ext uri="{FF2B5EF4-FFF2-40B4-BE49-F238E27FC236}">
                <a16:creationId xmlns:a16="http://schemas.microsoft.com/office/drawing/2014/main" id="{E20F25AE-7708-EB9B-FA7D-E107E33E9057}"/>
              </a:ext>
            </a:extLst>
          </p:cNvPr>
          <p:cNvSpPr txBox="1"/>
          <p:nvPr/>
        </p:nvSpPr>
        <p:spPr>
          <a:xfrm>
            <a:off x="445479" y="909183"/>
            <a:ext cx="3313724" cy="769441"/>
          </a:xfrm>
          <a:prstGeom prst="rect">
            <a:avLst/>
          </a:prstGeom>
          <a:solidFill>
            <a:schemeClr val="bg1"/>
          </a:solidFill>
        </p:spPr>
        <p:txBody>
          <a:bodyPr wrap="square">
            <a:spAutoFit/>
          </a:bodyPr>
          <a:lstStyle/>
          <a:p>
            <a:r>
              <a:rPr kumimoji="0" lang="en-AT" sz="4400" b="0" i="0" u="none" strike="noStrike" kern="1200" cap="none" spc="0" normalizeH="0" baseline="0" noProof="0" dirty="0">
                <a:ln>
                  <a:noFill/>
                </a:ln>
                <a:solidFill>
                  <a:prstClr val="black"/>
                </a:solidFill>
                <a:effectLst/>
                <a:uLnTx/>
                <a:uFillTx/>
                <a:latin typeface="Calibri Light" panose="020F0302020204030204"/>
                <a:ea typeface="+mj-ea"/>
                <a:cs typeface="+mj-cs"/>
              </a:rPr>
              <a:t>“(Less Linked)</a:t>
            </a:r>
            <a:endParaRPr lang="en-AT" dirty="0"/>
          </a:p>
        </p:txBody>
      </p:sp>
      <p:pic>
        <p:nvPicPr>
          <p:cNvPr id="9" name="Picture 4">
            <a:extLst>
              <a:ext uri="{FF2B5EF4-FFF2-40B4-BE49-F238E27FC236}">
                <a16:creationId xmlns:a16="http://schemas.microsoft.com/office/drawing/2014/main" id="{34725423-1E47-0ADC-19DE-671DEFF2C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8" y="2193227"/>
            <a:ext cx="1037863" cy="7338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6F73861-47F6-1196-B4B3-D36C949454E0}"/>
              </a:ext>
            </a:extLst>
          </p:cNvPr>
          <p:cNvPicPr>
            <a:picLocks noChangeAspect="1"/>
          </p:cNvPicPr>
          <p:nvPr/>
        </p:nvPicPr>
        <p:blipFill>
          <a:blip r:embed="rId5"/>
          <a:stretch>
            <a:fillRect/>
          </a:stretch>
        </p:blipFill>
        <p:spPr>
          <a:xfrm>
            <a:off x="964728" y="5230076"/>
            <a:ext cx="6089884" cy="1627924"/>
          </a:xfrm>
          <a:prstGeom prst="rect">
            <a:avLst/>
          </a:prstGeom>
        </p:spPr>
      </p:pic>
      <p:sp>
        <p:nvSpPr>
          <p:cNvPr id="11" name="Rectangle 10">
            <a:extLst>
              <a:ext uri="{FF2B5EF4-FFF2-40B4-BE49-F238E27FC236}">
                <a16:creationId xmlns:a16="http://schemas.microsoft.com/office/drawing/2014/main" id="{683A70C8-8F8D-8395-216E-4D21FD453AF3}"/>
              </a:ext>
            </a:extLst>
          </p:cNvPr>
          <p:cNvSpPr/>
          <p:nvPr/>
        </p:nvSpPr>
        <p:spPr>
          <a:xfrm>
            <a:off x="2313354" y="2477477"/>
            <a:ext cx="3962400" cy="2352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2" name="Rectangle 11">
            <a:extLst>
              <a:ext uri="{FF2B5EF4-FFF2-40B4-BE49-F238E27FC236}">
                <a16:creationId xmlns:a16="http://schemas.microsoft.com/office/drawing/2014/main" id="{12388EBA-406E-AAB0-AF4C-E88D2776B636}"/>
              </a:ext>
            </a:extLst>
          </p:cNvPr>
          <p:cNvSpPr/>
          <p:nvPr/>
        </p:nvSpPr>
        <p:spPr>
          <a:xfrm>
            <a:off x="5970953" y="3134173"/>
            <a:ext cx="1083659" cy="294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3" name="Rectangle 12">
            <a:extLst>
              <a:ext uri="{FF2B5EF4-FFF2-40B4-BE49-F238E27FC236}">
                <a16:creationId xmlns:a16="http://schemas.microsoft.com/office/drawing/2014/main" id="{DB6E6717-00C4-A3D0-AB40-DB26407E9BFA}"/>
              </a:ext>
            </a:extLst>
          </p:cNvPr>
          <p:cNvSpPr/>
          <p:nvPr/>
        </p:nvSpPr>
        <p:spPr>
          <a:xfrm>
            <a:off x="5276674" y="3664554"/>
            <a:ext cx="1083659" cy="294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4" name="Rectangle 13">
            <a:extLst>
              <a:ext uri="{FF2B5EF4-FFF2-40B4-BE49-F238E27FC236}">
                <a16:creationId xmlns:a16="http://schemas.microsoft.com/office/drawing/2014/main" id="{F7A24FCA-1F01-ED64-D940-D548A79BCA93}"/>
              </a:ext>
            </a:extLst>
          </p:cNvPr>
          <p:cNvSpPr/>
          <p:nvPr/>
        </p:nvSpPr>
        <p:spPr>
          <a:xfrm>
            <a:off x="5247291" y="2460640"/>
            <a:ext cx="1083659" cy="196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5" name="Rectangle 14">
            <a:extLst>
              <a:ext uri="{FF2B5EF4-FFF2-40B4-BE49-F238E27FC236}">
                <a16:creationId xmlns:a16="http://schemas.microsoft.com/office/drawing/2014/main" id="{F6E2D618-6355-7527-5D0C-F5E00363CB9C}"/>
              </a:ext>
            </a:extLst>
          </p:cNvPr>
          <p:cNvSpPr/>
          <p:nvPr/>
        </p:nvSpPr>
        <p:spPr>
          <a:xfrm>
            <a:off x="2035693" y="2508738"/>
            <a:ext cx="1083659" cy="196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6" name="TextBox 15">
            <a:extLst>
              <a:ext uri="{FF2B5EF4-FFF2-40B4-BE49-F238E27FC236}">
                <a16:creationId xmlns:a16="http://schemas.microsoft.com/office/drawing/2014/main" id="{C4459455-65FC-9FB2-B4F4-138E4F863B8A}"/>
              </a:ext>
            </a:extLst>
          </p:cNvPr>
          <p:cNvSpPr txBox="1"/>
          <p:nvPr/>
        </p:nvSpPr>
        <p:spPr>
          <a:xfrm>
            <a:off x="3060759" y="2346431"/>
            <a:ext cx="1450077" cy="307777"/>
          </a:xfrm>
          <a:prstGeom prst="rect">
            <a:avLst/>
          </a:prstGeom>
          <a:noFill/>
        </p:spPr>
        <p:txBody>
          <a:bodyPr wrap="none" rtlCol="0">
            <a:spAutoFit/>
          </a:bodyPr>
          <a:lstStyle/>
          <a:p>
            <a:r>
              <a:rPr lang="en-AT" sz="1400" dirty="0">
                <a:solidFill>
                  <a:srgbClr val="FF0000"/>
                </a:solidFill>
              </a:rPr>
              <a:t>{startTime: 1987}</a:t>
            </a:r>
          </a:p>
        </p:txBody>
      </p:sp>
      <p:sp>
        <p:nvSpPr>
          <p:cNvPr id="17" name="TextBox 16">
            <a:extLst>
              <a:ext uri="{FF2B5EF4-FFF2-40B4-BE49-F238E27FC236}">
                <a16:creationId xmlns:a16="http://schemas.microsoft.com/office/drawing/2014/main" id="{FB828C0E-EA0F-F28E-E4CB-CE52D789EE9A}"/>
              </a:ext>
            </a:extLst>
          </p:cNvPr>
          <p:cNvSpPr txBox="1"/>
          <p:nvPr/>
        </p:nvSpPr>
        <p:spPr>
          <a:xfrm>
            <a:off x="1813168" y="4547575"/>
            <a:ext cx="5861540" cy="400110"/>
          </a:xfrm>
          <a:prstGeom prst="rect">
            <a:avLst/>
          </a:prstGeom>
          <a:noFill/>
        </p:spPr>
        <p:txBody>
          <a:bodyPr wrap="square" rtlCol="0">
            <a:spAutoFit/>
          </a:bodyPr>
          <a:lstStyle/>
          <a:p>
            <a:r>
              <a:rPr lang="en-AT" sz="1000" dirty="0">
                <a:solidFill>
                  <a:srgbClr val="FF0000"/>
                </a:solidFill>
              </a:rPr>
              <a:t>{startTime: 2005,</a:t>
            </a:r>
          </a:p>
          <a:p>
            <a:r>
              <a:rPr lang="en-AT" sz="1000" dirty="0">
                <a:solidFill>
                  <a:srgbClr val="FF0000"/>
                </a:solidFill>
              </a:rPr>
              <a:t>reference: </a:t>
            </a:r>
            <a:r>
              <a:rPr lang="en-GB" sz="1000" dirty="0">
                <a:solidFill>
                  <a:srgbClr val="0563C1"/>
                </a:solidFill>
                <a:hlinkClick r:id="rId6">
                  <a:extLst>
                    <a:ext uri="{A12FA001-AC4F-418D-AE19-62706E023703}">
                      <ahyp:hlinkClr xmlns:ahyp="http://schemas.microsoft.com/office/drawing/2018/hyperlinkcolor" val="tx"/>
                    </a:ext>
                  </a:extLst>
                </a:hlinkClick>
              </a:rPr>
              <a:t>https://cadenaser.com/ser/2005/09/26/deportes/1127690892_850215.</a:t>
            </a:r>
            <a:r>
              <a:rPr lang="en-GB" sz="1000" dirty="0">
                <a:solidFill>
                  <a:srgbClr val="FF0000"/>
                </a:solidFill>
                <a:hlinkClick r:id="rId6">
                  <a:extLst>
                    <a:ext uri="{A12FA001-AC4F-418D-AE19-62706E023703}">
                      <ahyp:hlinkClr xmlns:ahyp="http://schemas.microsoft.com/office/drawing/2018/hyperlinkcolor" val="tx"/>
                    </a:ext>
                  </a:extLst>
                </a:hlinkClick>
              </a:rPr>
              <a:t>html</a:t>
            </a:r>
            <a:r>
              <a:rPr lang="en-GB" sz="1000" dirty="0">
                <a:solidFill>
                  <a:srgbClr val="FF0000"/>
                </a:solidFill>
              </a:rPr>
              <a:t>}</a:t>
            </a:r>
            <a:endParaRPr lang="en-AT" sz="1000" dirty="0">
              <a:solidFill>
                <a:srgbClr val="FF0000"/>
              </a:solidFill>
            </a:endParaRPr>
          </a:p>
        </p:txBody>
      </p:sp>
    </p:spTree>
    <p:extLst>
      <p:ext uri="{BB962C8B-B14F-4D97-AF65-F5344CB8AC3E}">
        <p14:creationId xmlns:p14="http://schemas.microsoft.com/office/powerpoint/2010/main" val="2715900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p:bldP spid="16" grpId="1"/>
      <p:bldP spid="16" grpId="2"/>
      <p:bldP spid="17" grpId="0"/>
      <p:bldP spid="17" grpId="1"/>
      <p:bldP spid="17"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75E0-0F51-7B9D-87BA-CAD817386882}"/>
            </a:ext>
          </a:extLst>
        </p:cNvPr>
        <p:cNvGrpSpPr/>
        <p:nvPr/>
      </p:nvGrpSpPr>
      <p:grpSpPr>
        <a:xfrm>
          <a:off x="0" y="0"/>
          <a:ext cx="0" cy="0"/>
          <a:chOff x="0" y="0"/>
          <a:chExt cx="0" cy="0"/>
        </a:xfrm>
      </p:grpSpPr>
      <p:sp>
        <p:nvSpPr>
          <p:cNvPr id="8" name="Text Box 3">
            <a:extLst>
              <a:ext uri="{FF2B5EF4-FFF2-40B4-BE49-F238E27FC236}">
                <a16:creationId xmlns:a16="http://schemas.microsoft.com/office/drawing/2014/main" id="{9D88EE44-391D-B62D-CB60-0BC09A304780}"/>
              </a:ext>
            </a:extLst>
          </p:cNvPr>
          <p:cNvSpPr txBox="1">
            <a:spLocks noChangeArrowheads="1"/>
          </p:cNvSpPr>
          <p:nvPr/>
        </p:nvSpPr>
        <p:spPr bwMode="auto">
          <a:xfrm>
            <a:off x="2619234" y="5686876"/>
            <a:ext cx="230425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Rey Juan Carlos Madrid</a:t>
            </a:r>
          </a:p>
        </p:txBody>
      </p:sp>
      <p:sp>
        <p:nvSpPr>
          <p:cNvPr id="9" name="Text Box 5">
            <a:extLst>
              <a:ext uri="{FF2B5EF4-FFF2-40B4-BE49-F238E27FC236}">
                <a16:creationId xmlns:a16="http://schemas.microsoft.com/office/drawing/2014/main" id="{B278DE4D-C58D-11CC-ECDD-7D0FAD319920}"/>
              </a:ext>
            </a:extLst>
          </p:cNvPr>
          <p:cNvSpPr txBox="1">
            <a:spLocks noChangeArrowheads="1"/>
          </p:cNvSpPr>
          <p:nvPr/>
        </p:nvSpPr>
        <p:spPr bwMode="auto">
          <a:xfrm>
            <a:off x="144818" y="5700259"/>
            <a:ext cx="1178273" cy="340735"/>
          </a:xfrm>
          <a:prstGeom prst="rect">
            <a:avLst/>
          </a:prstGeom>
          <a:solidFill>
            <a:schemeClr val="bg1"/>
          </a:solid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TU Vienna</a:t>
            </a:r>
          </a:p>
        </p:txBody>
      </p:sp>
      <p:sp>
        <p:nvSpPr>
          <p:cNvPr id="10" name="Text Box 7">
            <a:extLst>
              <a:ext uri="{FF2B5EF4-FFF2-40B4-BE49-F238E27FC236}">
                <a16:creationId xmlns:a16="http://schemas.microsoft.com/office/drawing/2014/main" id="{8D593948-5478-A8FE-104A-6C6AE6069582}"/>
              </a:ext>
            </a:extLst>
          </p:cNvPr>
          <p:cNvSpPr txBox="1">
            <a:spLocks noChangeArrowheads="1"/>
          </p:cNvSpPr>
          <p:nvPr/>
        </p:nvSpPr>
        <p:spPr bwMode="auto">
          <a:xfrm>
            <a:off x="1363550" y="5715856"/>
            <a:ext cx="1687732"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Innsbruck</a:t>
            </a:r>
          </a:p>
        </p:txBody>
      </p:sp>
      <p:sp>
        <p:nvSpPr>
          <p:cNvPr id="11" name="Text Box 13">
            <a:extLst>
              <a:ext uri="{FF2B5EF4-FFF2-40B4-BE49-F238E27FC236}">
                <a16:creationId xmlns:a16="http://schemas.microsoft.com/office/drawing/2014/main" id="{4E7E5F87-2CAE-9371-F3C7-2A2A4A969697}"/>
              </a:ext>
            </a:extLst>
          </p:cNvPr>
          <p:cNvSpPr txBox="1">
            <a:spLocks noChangeArrowheads="1"/>
          </p:cNvSpPr>
          <p:nvPr/>
        </p:nvSpPr>
        <p:spPr bwMode="auto">
          <a:xfrm>
            <a:off x="6162522" y="5628251"/>
            <a:ext cx="171329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Siemens AG </a:t>
            </a:r>
            <a:r>
              <a:rPr lang="en-AU" sz="1600" dirty="0" err="1">
                <a:solidFill>
                  <a:srgbClr val="000000"/>
                </a:solidFill>
              </a:rPr>
              <a:t>Österreich</a:t>
            </a:r>
            <a:endParaRPr lang="en-AU" sz="1600" dirty="0">
              <a:solidFill>
                <a:srgbClr val="000000"/>
              </a:solidFill>
            </a:endParaRPr>
          </a:p>
        </p:txBody>
      </p:sp>
      <p:sp>
        <p:nvSpPr>
          <p:cNvPr id="12" name="Text Box 19">
            <a:extLst>
              <a:ext uri="{FF2B5EF4-FFF2-40B4-BE49-F238E27FC236}">
                <a16:creationId xmlns:a16="http://schemas.microsoft.com/office/drawing/2014/main" id="{5F9F96C3-26A4-0E54-A02A-18FA6E9BE16A}"/>
              </a:ext>
            </a:extLst>
          </p:cNvPr>
          <p:cNvSpPr txBox="1">
            <a:spLocks noChangeArrowheads="1"/>
          </p:cNvSpPr>
          <p:nvPr/>
        </p:nvSpPr>
        <p:spPr bwMode="auto">
          <a:xfrm>
            <a:off x="4469332" y="5686876"/>
            <a:ext cx="1966327"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600" dirty="0">
                <a:solidFill>
                  <a:srgbClr val="000000"/>
                </a:solidFill>
              </a:rPr>
              <a:t>DERI, NUI Galway, </a:t>
            </a:r>
            <a:r>
              <a:rPr lang="de-DE" sz="1600" dirty="0" err="1">
                <a:solidFill>
                  <a:srgbClr val="000000"/>
                </a:solidFill>
              </a:rPr>
              <a:t>Ireland</a:t>
            </a:r>
            <a:endParaRPr lang="de-DE" sz="1600" dirty="0">
              <a:solidFill>
                <a:srgbClr val="000000"/>
              </a:solidFill>
            </a:endParaRPr>
          </a:p>
        </p:txBody>
      </p:sp>
      <p:pic>
        <p:nvPicPr>
          <p:cNvPr id="13" name="Bild 1">
            <a:extLst>
              <a:ext uri="{FF2B5EF4-FFF2-40B4-BE49-F238E27FC236}">
                <a16:creationId xmlns:a16="http://schemas.microsoft.com/office/drawing/2014/main" id="{D1E5B413-9756-5B30-1C3D-57F01C80102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4700294"/>
            <a:ext cx="1539115" cy="1032917"/>
          </a:xfrm>
          <a:prstGeom prst="rect">
            <a:avLst/>
          </a:prstGeom>
        </p:spPr>
      </p:pic>
      <p:pic>
        <p:nvPicPr>
          <p:cNvPr id="14" name="Bild 2">
            <a:extLst>
              <a:ext uri="{FF2B5EF4-FFF2-40B4-BE49-F238E27FC236}">
                <a16:creationId xmlns:a16="http://schemas.microsoft.com/office/drawing/2014/main" id="{728042EA-D687-F4E2-BF82-19FAE53F9992}"/>
              </a:ext>
            </a:extLst>
          </p:cNvPr>
          <p:cNvPicPr>
            <a:picLocks noChangeAspect="1"/>
          </p:cNvPicPr>
          <p:nvPr/>
        </p:nvPicPr>
        <p:blipFill>
          <a:blip r:embed="rId5"/>
          <a:stretch>
            <a:fillRect/>
          </a:stretch>
        </p:blipFill>
        <p:spPr>
          <a:xfrm>
            <a:off x="3063446" y="4714250"/>
            <a:ext cx="1500004" cy="1005003"/>
          </a:xfrm>
          <a:prstGeom prst="rect">
            <a:avLst/>
          </a:prstGeom>
        </p:spPr>
      </p:pic>
      <p:pic>
        <p:nvPicPr>
          <p:cNvPr id="15" name="Bild 3">
            <a:extLst>
              <a:ext uri="{FF2B5EF4-FFF2-40B4-BE49-F238E27FC236}">
                <a16:creationId xmlns:a16="http://schemas.microsoft.com/office/drawing/2014/main" id="{EC000DAF-FC4A-8AAC-6131-9AEE4EBCE35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b="8639"/>
          <a:stretch/>
        </p:blipFill>
        <p:spPr>
          <a:xfrm>
            <a:off x="1586410" y="4721539"/>
            <a:ext cx="1464873" cy="1003738"/>
          </a:xfrm>
          <a:prstGeom prst="rect">
            <a:avLst/>
          </a:prstGeom>
        </p:spPr>
      </p:pic>
      <p:pic>
        <p:nvPicPr>
          <p:cNvPr id="16" name="Bild 4">
            <a:extLst>
              <a:ext uri="{FF2B5EF4-FFF2-40B4-BE49-F238E27FC236}">
                <a16:creationId xmlns:a16="http://schemas.microsoft.com/office/drawing/2014/main" id="{A086F385-1D8D-739B-21AE-0E8F9106C77D}"/>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4636892" y="4721539"/>
            <a:ext cx="1510734" cy="1005582"/>
          </a:xfrm>
          <a:prstGeom prst="rect">
            <a:avLst/>
          </a:prstGeom>
        </p:spPr>
      </p:pic>
      <p:pic>
        <p:nvPicPr>
          <p:cNvPr id="17" name="Bild 5">
            <a:extLst>
              <a:ext uri="{FF2B5EF4-FFF2-40B4-BE49-F238E27FC236}">
                <a16:creationId xmlns:a16="http://schemas.microsoft.com/office/drawing/2014/main" id="{C2F62A89-82F8-6ECC-175A-780D4BAD3D7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b="5116"/>
          <a:stretch/>
        </p:blipFill>
        <p:spPr>
          <a:xfrm>
            <a:off x="6239208" y="4712279"/>
            <a:ext cx="1348579" cy="1006974"/>
          </a:xfrm>
          <a:prstGeom prst="rect">
            <a:avLst/>
          </a:prstGeom>
        </p:spPr>
      </p:pic>
      <p:cxnSp>
        <p:nvCxnSpPr>
          <p:cNvPr id="5" name="Straight Arrow Connector 4">
            <a:extLst>
              <a:ext uri="{FF2B5EF4-FFF2-40B4-BE49-F238E27FC236}">
                <a16:creationId xmlns:a16="http://schemas.microsoft.com/office/drawing/2014/main" id="{A5627CFD-C697-5CF3-3EDD-0E9AAD43DF74}"/>
              </a:ext>
            </a:extLst>
          </p:cNvPr>
          <p:cNvCxnSpPr>
            <a:cxnSpLocks/>
          </p:cNvCxnSpPr>
          <p:nvPr/>
        </p:nvCxnSpPr>
        <p:spPr>
          <a:xfrm>
            <a:off x="297945" y="4105071"/>
            <a:ext cx="117000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D2844C-C7A6-D00E-43FF-7AB004E2D4A3}"/>
              </a:ext>
            </a:extLst>
          </p:cNvPr>
          <p:cNvCxnSpPr/>
          <p:nvPr/>
        </p:nvCxnSpPr>
        <p:spPr>
          <a:xfrm>
            <a:off x="1746725"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A5B5FE-42E1-8D71-7022-999F0BA5FE5D}"/>
              </a:ext>
            </a:extLst>
          </p:cNvPr>
          <p:cNvSpPr txBox="1"/>
          <p:nvPr/>
        </p:nvSpPr>
        <p:spPr>
          <a:xfrm>
            <a:off x="1367558" y="4258953"/>
            <a:ext cx="652743" cy="369332"/>
          </a:xfrm>
          <a:prstGeom prst="rect">
            <a:avLst/>
          </a:prstGeom>
          <a:noFill/>
        </p:spPr>
        <p:txBody>
          <a:bodyPr wrap="none" rtlCol="0">
            <a:spAutoFit/>
          </a:bodyPr>
          <a:lstStyle/>
          <a:p>
            <a:r>
              <a:rPr lang="en-US" dirty="0"/>
              <a:t>2003</a:t>
            </a:r>
          </a:p>
        </p:txBody>
      </p:sp>
      <p:cxnSp>
        <p:nvCxnSpPr>
          <p:cNvPr id="22" name="Straight Connector 21">
            <a:extLst>
              <a:ext uri="{FF2B5EF4-FFF2-40B4-BE49-F238E27FC236}">
                <a16:creationId xmlns:a16="http://schemas.microsoft.com/office/drawing/2014/main" id="{43708E84-4176-6008-AEB2-744161EAE283}"/>
              </a:ext>
            </a:extLst>
          </p:cNvPr>
          <p:cNvCxnSpPr/>
          <p:nvPr/>
        </p:nvCxnSpPr>
        <p:spPr>
          <a:xfrm>
            <a:off x="3591983" y="397414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C65B7FC-3C41-A512-CEAD-994C8DC8C089}"/>
              </a:ext>
            </a:extLst>
          </p:cNvPr>
          <p:cNvSpPr txBox="1"/>
          <p:nvPr/>
        </p:nvSpPr>
        <p:spPr>
          <a:xfrm>
            <a:off x="3212816" y="4258953"/>
            <a:ext cx="652743" cy="369332"/>
          </a:xfrm>
          <a:prstGeom prst="rect">
            <a:avLst/>
          </a:prstGeom>
          <a:noFill/>
        </p:spPr>
        <p:txBody>
          <a:bodyPr wrap="none" rtlCol="0">
            <a:spAutoFit/>
          </a:bodyPr>
          <a:lstStyle/>
          <a:p>
            <a:r>
              <a:rPr lang="en-US" dirty="0"/>
              <a:t>2005</a:t>
            </a:r>
          </a:p>
        </p:txBody>
      </p:sp>
      <p:sp>
        <p:nvSpPr>
          <p:cNvPr id="24" name="TextBox 23">
            <a:extLst>
              <a:ext uri="{FF2B5EF4-FFF2-40B4-BE49-F238E27FC236}">
                <a16:creationId xmlns:a16="http://schemas.microsoft.com/office/drawing/2014/main" id="{7B0ACA1B-6A4A-12C0-17D7-B0E2C79ECCE9}"/>
              </a:ext>
            </a:extLst>
          </p:cNvPr>
          <p:cNvSpPr txBox="1"/>
          <p:nvPr/>
        </p:nvSpPr>
        <p:spPr>
          <a:xfrm>
            <a:off x="4724984" y="4258953"/>
            <a:ext cx="652743" cy="369332"/>
          </a:xfrm>
          <a:prstGeom prst="rect">
            <a:avLst/>
          </a:prstGeom>
          <a:noFill/>
        </p:spPr>
        <p:txBody>
          <a:bodyPr wrap="none" rtlCol="0">
            <a:spAutoFit/>
          </a:bodyPr>
          <a:lstStyle/>
          <a:p>
            <a:r>
              <a:rPr lang="en-US" dirty="0"/>
              <a:t>2007</a:t>
            </a:r>
          </a:p>
        </p:txBody>
      </p:sp>
      <p:cxnSp>
        <p:nvCxnSpPr>
          <p:cNvPr id="27" name="Straight Connector 26">
            <a:extLst>
              <a:ext uri="{FF2B5EF4-FFF2-40B4-BE49-F238E27FC236}">
                <a16:creationId xmlns:a16="http://schemas.microsoft.com/office/drawing/2014/main" id="{9C242515-3DF0-D5DA-D89E-936D1384F34F}"/>
              </a:ext>
            </a:extLst>
          </p:cNvPr>
          <p:cNvCxnSpPr/>
          <p:nvPr/>
        </p:nvCxnSpPr>
        <p:spPr>
          <a:xfrm>
            <a:off x="5067506" y="3980213"/>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6BA67CA-2E1C-E235-2461-7F8F717B751D}"/>
              </a:ext>
            </a:extLst>
          </p:cNvPr>
          <p:cNvSpPr txBox="1"/>
          <p:nvPr/>
        </p:nvSpPr>
        <p:spPr>
          <a:xfrm>
            <a:off x="6455232" y="4259586"/>
            <a:ext cx="652743" cy="369332"/>
          </a:xfrm>
          <a:prstGeom prst="rect">
            <a:avLst/>
          </a:prstGeom>
          <a:noFill/>
        </p:spPr>
        <p:txBody>
          <a:bodyPr wrap="none" rtlCol="0">
            <a:spAutoFit/>
          </a:bodyPr>
          <a:lstStyle/>
          <a:p>
            <a:r>
              <a:rPr lang="en-US" dirty="0"/>
              <a:t>2011</a:t>
            </a:r>
          </a:p>
        </p:txBody>
      </p:sp>
      <p:cxnSp>
        <p:nvCxnSpPr>
          <p:cNvPr id="29" name="Straight Connector 28">
            <a:extLst>
              <a:ext uri="{FF2B5EF4-FFF2-40B4-BE49-F238E27FC236}">
                <a16:creationId xmlns:a16="http://schemas.microsoft.com/office/drawing/2014/main" id="{72BBA153-6EB7-A8C1-D5F5-033B75BDF6DA}"/>
              </a:ext>
            </a:extLst>
          </p:cNvPr>
          <p:cNvCxnSpPr/>
          <p:nvPr/>
        </p:nvCxnSpPr>
        <p:spPr>
          <a:xfrm>
            <a:off x="6797754" y="3980846"/>
            <a:ext cx="0" cy="216024"/>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s://tse3.mm.bing.net/th?id=OIP.Ar821mGbV3SMicg0SibpAwHaFi&amp;pid=Api">
            <a:extLst>
              <a:ext uri="{FF2B5EF4-FFF2-40B4-BE49-F238E27FC236}">
                <a16:creationId xmlns:a16="http://schemas.microsoft.com/office/drawing/2014/main" id="{9330EFA8-F350-0B80-842E-08F728EC46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31290" y="4654830"/>
            <a:ext cx="1443934" cy="107838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4297766-451E-1EF8-178C-EE7E5B707FCD}"/>
              </a:ext>
            </a:extLst>
          </p:cNvPr>
          <p:cNvSpPr txBox="1"/>
          <p:nvPr/>
        </p:nvSpPr>
        <p:spPr>
          <a:xfrm>
            <a:off x="7875819" y="4260098"/>
            <a:ext cx="652743" cy="369332"/>
          </a:xfrm>
          <a:prstGeom prst="rect">
            <a:avLst/>
          </a:prstGeom>
          <a:noFill/>
        </p:spPr>
        <p:txBody>
          <a:bodyPr wrap="none" rtlCol="0">
            <a:spAutoFit/>
          </a:bodyPr>
          <a:lstStyle/>
          <a:p>
            <a:r>
              <a:rPr lang="en-US" dirty="0"/>
              <a:t>2013</a:t>
            </a:r>
          </a:p>
        </p:txBody>
      </p:sp>
      <p:cxnSp>
        <p:nvCxnSpPr>
          <p:cNvPr id="35" name="Straight Connector 34">
            <a:extLst>
              <a:ext uri="{FF2B5EF4-FFF2-40B4-BE49-F238E27FC236}">
                <a16:creationId xmlns:a16="http://schemas.microsoft.com/office/drawing/2014/main" id="{9BCAD810-8F3C-C5A8-7603-E5A05806EFF8}"/>
              </a:ext>
            </a:extLst>
          </p:cNvPr>
          <p:cNvCxnSpPr/>
          <p:nvPr/>
        </p:nvCxnSpPr>
        <p:spPr>
          <a:xfrm>
            <a:off x="8235858" y="3972066"/>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 Box 13">
            <a:extLst>
              <a:ext uri="{FF2B5EF4-FFF2-40B4-BE49-F238E27FC236}">
                <a16:creationId xmlns:a16="http://schemas.microsoft.com/office/drawing/2014/main" id="{F0F7F4DD-D435-354C-2577-31BDA94A9CF5}"/>
              </a:ext>
            </a:extLst>
          </p:cNvPr>
          <p:cNvSpPr txBox="1">
            <a:spLocks noChangeArrowheads="1"/>
          </p:cNvSpPr>
          <p:nvPr/>
        </p:nvSpPr>
        <p:spPr bwMode="auto">
          <a:xfrm>
            <a:off x="7536828" y="5823369"/>
            <a:ext cx="1713296"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WU Vienna</a:t>
            </a:r>
          </a:p>
        </p:txBody>
      </p:sp>
      <p:sp>
        <p:nvSpPr>
          <p:cNvPr id="21" name="TextBox 20">
            <a:extLst>
              <a:ext uri="{FF2B5EF4-FFF2-40B4-BE49-F238E27FC236}">
                <a16:creationId xmlns:a16="http://schemas.microsoft.com/office/drawing/2014/main" id="{58A7FCA4-EB51-C8B0-8667-85A9F0E93B11}"/>
              </a:ext>
            </a:extLst>
          </p:cNvPr>
          <p:cNvSpPr txBox="1"/>
          <p:nvPr/>
        </p:nvSpPr>
        <p:spPr>
          <a:xfrm>
            <a:off x="10132642" y="4286992"/>
            <a:ext cx="768159" cy="369332"/>
          </a:xfrm>
          <a:prstGeom prst="rect">
            <a:avLst/>
          </a:prstGeom>
          <a:noFill/>
        </p:spPr>
        <p:txBody>
          <a:bodyPr wrap="none" rtlCol="0">
            <a:spAutoFit/>
          </a:bodyPr>
          <a:lstStyle/>
          <a:p>
            <a:r>
              <a:rPr lang="en-US" dirty="0"/>
              <a:t>~2020</a:t>
            </a:r>
          </a:p>
        </p:txBody>
      </p:sp>
      <p:cxnSp>
        <p:nvCxnSpPr>
          <p:cNvPr id="25" name="Straight Connector 24">
            <a:extLst>
              <a:ext uri="{FF2B5EF4-FFF2-40B4-BE49-F238E27FC236}">
                <a16:creationId xmlns:a16="http://schemas.microsoft.com/office/drawing/2014/main" id="{B01C0138-F85C-36AE-4180-EA3BDE3A7839}"/>
              </a:ext>
            </a:extLst>
          </p:cNvPr>
          <p:cNvCxnSpPr/>
          <p:nvPr/>
        </p:nvCxnSpPr>
        <p:spPr>
          <a:xfrm>
            <a:off x="10571494"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8C8178A-2126-F398-AF81-920D8FBF667B}"/>
              </a:ext>
            </a:extLst>
          </p:cNvPr>
          <p:cNvSpPr txBox="1"/>
          <p:nvPr/>
        </p:nvSpPr>
        <p:spPr>
          <a:xfrm rot="19236537">
            <a:off x="400175" y="2237889"/>
            <a:ext cx="3115220" cy="646331"/>
          </a:xfrm>
          <a:prstGeom prst="rect">
            <a:avLst/>
          </a:prstGeom>
          <a:noFill/>
        </p:spPr>
        <p:txBody>
          <a:bodyPr wrap="square" rtlCol="0">
            <a:spAutoFit/>
          </a:bodyPr>
          <a:lstStyle/>
          <a:p>
            <a:r>
              <a:rPr lang="en-US" dirty="0">
                <a:cs typeface="Arial" charset="0"/>
              </a:rPr>
              <a:t>Logic Programming, “Symbolic” Artificial Intelligence</a:t>
            </a:r>
            <a:endParaRPr lang="en-US" sz="1100" dirty="0">
              <a:cs typeface="Arial" charset="0"/>
            </a:endParaRPr>
          </a:p>
        </p:txBody>
      </p:sp>
      <p:sp>
        <p:nvSpPr>
          <p:cNvPr id="44" name="TextBox 43">
            <a:extLst>
              <a:ext uri="{FF2B5EF4-FFF2-40B4-BE49-F238E27FC236}">
                <a16:creationId xmlns:a16="http://schemas.microsoft.com/office/drawing/2014/main" id="{D4740ED2-1060-026F-3D59-4BA5FDBF51D2}"/>
              </a:ext>
            </a:extLst>
          </p:cNvPr>
          <p:cNvSpPr txBox="1"/>
          <p:nvPr/>
        </p:nvSpPr>
        <p:spPr>
          <a:xfrm rot="19181857">
            <a:off x="1990084" y="2258985"/>
            <a:ext cx="2817710" cy="646331"/>
          </a:xfrm>
          <a:prstGeom prst="rect">
            <a:avLst/>
          </a:prstGeom>
          <a:noFill/>
        </p:spPr>
        <p:txBody>
          <a:bodyPr wrap="square" rtlCol="0">
            <a:spAutoFit/>
          </a:bodyPr>
          <a:lstStyle/>
          <a:p>
            <a:r>
              <a:rPr lang="en-US" b="1" dirty="0">
                <a:cs typeface="Arial" charset="0"/>
              </a:rPr>
              <a:t>Semantic Web</a:t>
            </a:r>
            <a:r>
              <a:rPr lang="en-US" dirty="0">
                <a:cs typeface="Arial" charset="0"/>
              </a:rPr>
              <a:t>, Knowledge Representation &amp; Reasoning</a:t>
            </a:r>
          </a:p>
        </p:txBody>
      </p:sp>
      <p:sp>
        <p:nvSpPr>
          <p:cNvPr id="46" name="TextBox 45">
            <a:extLst>
              <a:ext uri="{FF2B5EF4-FFF2-40B4-BE49-F238E27FC236}">
                <a16:creationId xmlns:a16="http://schemas.microsoft.com/office/drawing/2014/main" id="{021CAD76-B204-588A-DEC8-30215D835F25}"/>
              </a:ext>
            </a:extLst>
          </p:cNvPr>
          <p:cNvSpPr txBox="1"/>
          <p:nvPr/>
        </p:nvSpPr>
        <p:spPr>
          <a:xfrm rot="19174818">
            <a:off x="3751060" y="2320803"/>
            <a:ext cx="2640622" cy="646331"/>
          </a:xfrm>
          <a:prstGeom prst="rect">
            <a:avLst/>
          </a:prstGeom>
          <a:noFill/>
        </p:spPr>
        <p:txBody>
          <a:bodyPr wrap="square">
            <a:spAutoFit/>
          </a:bodyPr>
          <a:lstStyle/>
          <a:p>
            <a:r>
              <a:rPr lang="en-US" dirty="0">
                <a:cs typeface="Arial" charset="0"/>
              </a:rPr>
              <a:t>Web Standard</a:t>
            </a:r>
          </a:p>
          <a:p>
            <a:r>
              <a:rPr lang="en-US" dirty="0">
                <a:cs typeface="Arial" charset="0"/>
              </a:rPr>
              <a:t>Query Language (SPARQL)</a:t>
            </a:r>
            <a:endParaRPr lang="en-AT" dirty="0"/>
          </a:p>
        </p:txBody>
      </p:sp>
      <p:sp>
        <p:nvSpPr>
          <p:cNvPr id="50" name="TextBox 49">
            <a:extLst>
              <a:ext uri="{FF2B5EF4-FFF2-40B4-BE49-F238E27FC236}">
                <a16:creationId xmlns:a16="http://schemas.microsoft.com/office/drawing/2014/main" id="{07EAFF08-3228-2C74-B66C-EB31BE062461}"/>
              </a:ext>
            </a:extLst>
          </p:cNvPr>
          <p:cNvSpPr txBox="1"/>
          <p:nvPr/>
        </p:nvSpPr>
        <p:spPr>
          <a:xfrm rot="18951544">
            <a:off x="5636205" y="2735802"/>
            <a:ext cx="1297240" cy="369332"/>
          </a:xfrm>
          <a:prstGeom prst="rect">
            <a:avLst/>
          </a:prstGeom>
          <a:noFill/>
        </p:spPr>
        <p:txBody>
          <a:bodyPr wrap="square">
            <a:spAutoFit/>
          </a:bodyPr>
          <a:lstStyle/>
          <a:p>
            <a:r>
              <a:rPr lang="en-US" dirty="0">
                <a:cs typeface="Arial" charset="0"/>
              </a:rPr>
              <a:t>Linked Data</a:t>
            </a:r>
            <a:endParaRPr lang="en-AT" dirty="0"/>
          </a:p>
        </p:txBody>
      </p:sp>
      <p:sp>
        <p:nvSpPr>
          <p:cNvPr id="52" name="TextBox 51">
            <a:extLst>
              <a:ext uri="{FF2B5EF4-FFF2-40B4-BE49-F238E27FC236}">
                <a16:creationId xmlns:a16="http://schemas.microsoft.com/office/drawing/2014/main" id="{7CB1E2EF-F8AC-F9F6-E52A-F284479E0025}"/>
              </a:ext>
            </a:extLst>
          </p:cNvPr>
          <p:cNvSpPr txBox="1"/>
          <p:nvPr/>
        </p:nvSpPr>
        <p:spPr>
          <a:xfrm rot="18838843">
            <a:off x="7040202" y="2379373"/>
            <a:ext cx="2227254" cy="646331"/>
          </a:xfrm>
          <a:prstGeom prst="rect">
            <a:avLst/>
          </a:prstGeom>
          <a:noFill/>
        </p:spPr>
        <p:txBody>
          <a:bodyPr wrap="square">
            <a:spAutoFit/>
          </a:bodyPr>
          <a:lstStyle/>
          <a:p>
            <a:r>
              <a:rPr lang="en-US" dirty="0">
                <a:cs typeface="Arial" charset="0"/>
              </a:rPr>
              <a:t>Data Integration, Open Data</a:t>
            </a:r>
            <a:endParaRPr lang="en-AT" dirty="0"/>
          </a:p>
        </p:txBody>
      </p:sp>
      <p:sp>
        <p:nvSpPr>
          <p:cNvPr id="53" name="TextBox 52">
            <a:extLst>
              <a:ext uri="{FF2B5EF4-FFF2-40B4-BE49-F238E27FC236}">
                <a16:creationId xmlns:a16="http://schemas.microsoft.com/office/drawing/2014/main" id="{9AC22978-D33E-AD8E-9256-62735E628A43}"/>
              </a:ext>
            </a:extLst>
          </p:cNvPr>
          <p:cNvSpPr txBox="1"/>
          <p:nvPr/>
        </p:nvSpPr>
        <p:spPr>
          <a:xfrm rot="18633286">
            <a:off x="8847811" y="2584157"/>
            <a:ext cx="1940018" cy="369332"/>
          </a:xfrm>
          <a:prstGeom prst="rect">
            <a:avLst/>
          </a:prstGeom>
          <a:noFill/>
        </p:spPr>
        <p:txBody>
          <a:bodyPr wrap="none" rtlCol="0">
            <a:spAutoFit/>
          </a:bodyPr>
          <a:lstStyle/>
          <a:p>
            <a:r>
              <a:rPr lang="en-US" dirty="0">
                <a:cs typeface="Arial" charset="0"/>
              </a:rPr>
              <a:t>Knowledge Graphs</a:t>
            </a:r>
            <a:endParaRPr lang="en-AT" dirty="0"/>
          </a:p>
        </p:txBody>
      </p:sp>
      <p:sp>
        <p:nvSpPr>
          <p:cNvPr id="55" name="TextBox 54">
            <a:extLst>
              <a:ext uri="{FF2B5EF4-FFF2-40B4-BE49-F238E27FC236}">
                <a16:creationId xmlns:a16="http://schemas.microsoft.com/office/drawing/2014/main" id="{C28EB353-FF55-6022-B561-D5F783F86FED}"/>
              </a:ext>
            </a:extLst>
          </p:cNvPr>
          <p:cNvSpPr txBox="1"/>
          <p:nvPr/>
        </p:nvSpPr>
        <p:spPr>
          <a:xfrm rot="18606243">
            <a:off x="10965198" y="2597306"/>
            <a:ext cx="1421327" cy="369332"/>
          </a:xfrm>
          <a:prstGeom prst="rect">
            <a:avLst/>
          </a:prstGeom>
          <a:noFill/>
        </p:spPr>
        <p:txBody>
          <a:bodyPr wrap="square">
            <a:spAutoFit/>
          </a:bodyPr>
          <a:lstStyle/>
          <a:p>
            <a:r>
              <a:rPr lang="en-US" dirty="0">
                <a:cs typeface="Arial" charset="0"/>
              </a:rPr>
              <a:t>“Bilateral” AI</a:t>
            </a:r>
            <a:endParaRPr lang="en-AT" dirty="0"/>
          </a:p>
        </p:txBody>
      </p:sp>
      <p:sp>
        <p:nvSpPr>
          <p:cNvPr id="56" name="TextBox 55">
            <a:extLst>
              <a:ext uri="{FF2B5EF4-FFF2-40B4-BE49-F238E27FC236}">
                <a16:creationId xmlns:a16="http://schemas.microsoft.com/office/drawing/2014/main" id="{92DAAA26-24A5-0296-AD65-C7A5E2275B15}"/>
              </a:ext>
            </a:extLst>
          </p:cNvPr>
          <p:cNvSpPr txBox="1"/>
          <p:nvPr/>
        </p:nvSpPr>
        <p:spPr>
          <a:xfrm rot="16200000">
            <a:off x="10352870" y="4622218"/>
            <a:ext cx="1095862" cy="369332"/>
          </a:xfrm>
          <a:prstGeom prst="rect">
            <a:avLst/>
          </a:prstGeom>
          <a:noFill/>
        </p:spPr>
        <p:txBody>
          <a:bodyPr wrap="square">
            <a:spAutoFit/>
          </a:bodyPr>
          <a:lstStyle/>
          <a:p>
            <a:r>
              <a:rPr lang="en-US" b="1" dirty="0">
                <a:solidFill>
                  <a:srgbClr val="FF0000"/>
                </a:solidFill>
                <a:cs typeface="Arial" charset="0"/>
              </a:rPr>
              <a:t>LLMs</a:t>
            </a:r>
            <a:endParaRPr lang="en-AT" b="1" dirty="0">
              <a:solidFill>
                <a:srgbClr val="FF0000"/>
              </a:solidFill>
            </a:endParaRPr>
          </a:p>
        </p:txBody>
      </p:sp>
      <p:cxnSp>
        <p:nvCxnSpPr>
          <p:cNvPr id="57" name="Straight Connector 56">
            <a:extLst>
              <a:ext uri="{FF2B5EF4-FFF2-40B4-BE49-F238E27FC236}">
                <a16:creationId xmlns:a16="http://schemas.microsoft.com/office/drawing/2014/main" id="{5609705E-0601-26BE-6F41-79B319CA6807}"/>
              </a:ext>
            </a:extLst>
          </p:cNvPr>
          <p:cNvCxnSpPr>
            <a:cxnSpLocks/>
          </p:cNvCxnSpPr>
          <p:nvPr/>
        </p:nvCxnSpPr>
        <p:spPr>
          <a:xfrm>
            <a:off x="10888518" y="1781299"/>
            <a:ext cx="0" cy="2846986"/>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CA77D033-2F9B-16FB-33F1-9D30A05D0BBF}"/>
              </a:ext>
            </a:extLst>
          </p:cNvPr>
          <p:cNvSpPr>
            <a:spLocks noGrp="1"/>
          </p:cNvSpPr>
          <p:nvPr>
            <p:ph type="ctrTitle"/>
          </p:nvPr>
        </p:nvSpPr>
        <p:spPr>
          <a:xfrm>
            <a:off x="609608" y="170676"/>
            <a:ext cx="8843150" cy="1231200"/>
          </a:xfrm>
        </p:spPr>
        <p:txBody>
          <a:bodyPr>
            <a:normAutofit fontScale="90000"/>
          </a:bodyPr>
          <a:lstStyle/>
          <a:p>
            <a:r>
              <a:rPr lang="en-AT" dirty="0"/>
              <a:t>So, what are these KGs actually good for in the age of LLMs </a:t>
            </a:r>
            <a:r>
              <a:rPr lang="en-AT" dirty="0">
                <a:solidFill>
                  <a:schemeClr val="bg1"/>
                </a:solidFill>
              </a:rPr>
              <a:t>and AI? </a:t>
            </a:r>
          </a:p>
        </p:txBody>
      </p:sp>
      <p:sp>
        <p:nvSpPr>
          <p:cNvPr id="7" name="Rounded Rectangular Callout 6">
            <a:extLst>
              <a:ext uri="{FF2B5EF4-FFF2-40B4-BE49-F238E27FC236}">
                <a16:creationId xmlns:a16="http://schemas.microsoft.com/office/drawing/2014/main" id="{1D835ED2-EA4F-C0C2-FEAF-0F7ABE1A5584}"/>
              </a:ext>
            </a:extLst>
          </p:cNvPr>
          <p:cNvSpPr/>
          <p:nvPr/>
        </p:nvSpPr>
        <p:spPr>
          <a:xfrm>
            <a:off x="8380108" y="5424111"/>
            <a:ext cx="3767392" cy="1415601"/>
          </a:xfrm>
          <a:prstGeom prst="wedgeRoundRectCallout">
            <a:avLst>
              <a:gd name="adj1" fmla="val -21477"/>
              <a:gd name="adj2" fmla="val -13862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i.e.,</a:t>
            </a:r>
            <a:r>
              <a:rPr lang="en-GB" dirty="0"/>
              <a:t>L</a:t>
            </a:r>
            <a:r>
              <a:rPr lang="en-AT" dirty="0"/>
              <a:t>arge-scale, partially incomplete, inconsistent, labelled property graphs</a:t>
            </a:r>
          </a:p>
          <a:p>
            <a:pPr algn="ctr"/>
            <a:r>
              <a:rPr lang="en-US" dirty="0"/>
              <a:t>(rather than curated ontologies)</a:t>
            </a:r>
            <a:endParaRPr lang="en-AT" dirty="0"/>
          </a:p>
        </p:txBody>
      </p:sp>
    </p:spTree>
    <p:extLst>
      <p:ext uri="{BB962C8B-B14F-4D97-AF65-F5344CB8AC3E}">
        <p14:creationId xmlns:p14="http://schemas.microsoft.com/office/powerpoint/2010/main" val="2376362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19786-78FA-0BA3-064B-223235AE3D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08CF12-94F4-63C8-B46E-37AF427F2441}"/>
              </a:ext>
            </a:extLst>
          </p:cNvPr>
          <p:cNvSpPr>
            <a:spLocks noGrp="1"/>
          </p:cNvSpPr>
          <p:nvPr>
            <p:ph type="title"/>
          </p:nvPr>
        </p:nvSpPr>
        <p:spPr>
          <a:xfrm>
            <a:off x="616025" y="365125"/>
            <a:ext cx="10737775" cy="1325563"/>
          </a:xfrm>
        </p:spPr>
        <p:txBody>
          <a:bodyPr>
            <a:normAutofit/>
          </a:bodyPr>
          <a:lstStyle/>
          <a:p>
            <a:r>
              <a:rPr lang="en-AT" dirty="0"/>
              <a:t>So, for what are these KGs actually good for in the age of LLMs and AI? </a:t>
            </a:r>
          </a:p>
        </p:txBody>
      </p:sp>
      <p:sp>
        <p:nvSpPr>
          <p:cNvPr id="7" name="Content Placeholder 6">
            <a:extLst>
              <a:ext uri="{FF2B5EF4-FFF2-40B4-BE49-F238E27FC236}">
                <a16:creationId xmlns:a16="http://schemas.microsoft.com/office/drawing/2014/main" id="{1D456719-D29A-8AC2-6252-3AE5940A5CFF}"/>
              </a:ext>
            </a:extLst>
          </p:cNvPr>
          <p:cNvSpPr>
            <a:spLocks noGrp="1"/>
          </p:cNvSpPr>
          <p:nvPr>
            <p:ph idx="1"/>
          </p:nvPr>
        </p:nvSpPr>
        <p:spPr>
          <a:xfrm>
            <a:off x="616025" y="1890627"/>
            <a:ext cx="10346192" cy="4304461"/>
          </a:xfrm>
        </p:spPr>
        <p:txBody>
          <a:bodyPr/>
          <a:lstStyle/>
          <a:p>
            <a:r>
              <a:rPr lang="en-AT" dirty="0"/>
              <a:t>Interesting Note  - IBM Watson  - Jeopardy! (2011) </a:t>
            </a:r>
          </a:p>
          <a:p>
            <a:pPr marL="0" indent="0">
              <a:buNone/>
            </a:pPr>
            <a:r>
              <a:rPr lang="en-AT" dirty="0"/>
              <a:t>      </a:t>
            </a:r>
            <a:r>
              <a:rPr lang="en-AT" b="1" i="1" dirty="0"/>
              <a:t>“Super-human” Question Answering was achieved by Knowledge Graphs before the LLM hype! </a:t>
            </a:r>
          </a:p>
        </p:txBody>
      </p:sp>
      <p:sp>
        <p:nvSpPr>
          <p:cNvPr id="8" name="Rectangle 7">
            <a:extLst>
              <a:ext uri="{FF2B5EF4-FFF2-40B4-BE49-F238E27FC236}">
                <a16:creationId xmlns:a16="http://schemas.microsoft.com/office/drawing/2014/main" id="{B894D3B0-B22C-F249-0802-ED9A43CA435E}"/>
              </a:ext>
            </a:extLst>
          </p:cNvPr>
          <p:cNvSpPr/>
          <p:nvPr/>
        </p:nvSpPr>
        <p:spPr>
          <a:xfrm>
            <a:off x="484488" y="6265137"/>
            <a:ext cx="6606480" cy="369332"/>
          </a:xfrm>
          <a:prstGeom prst="rect">
            <a:avLst/>
          </a:prstGeom>
        </p:spPr>
        <p:txBody>
          <a:bodyPr wrap="square">
            <a:spAutoFit/>
          </a:bodyPr>
          <a:lstStyle/>
          <a:p>
            <a:r>
              <a:rPr lang="en-US" dirty="0">
                <a:hlinkClick r:id="rId3"/>
              </a:rPr>
              <a:t>https://youtu.be/P0Obm0DBvwI?t=951</a:t>
            </a:r>
            <a:r>
              <a:rPr lang="en-US" dirty="0"/>
              <a:t> </a:t>
            </a:r>
          </a:p>
        </p:txBody>
      </p:sp>
      <p:pic>
        <p:nvPicPr>
          <p:cNvPr id="9" name="Picture 8">
            <a:extLst>
              <a:ext uri="{FF2B5EF4-FFF2-40B4-BE49-F238E27FC236}">
                <a16:creationId xmlns:a16="http://schemas.microsoft.com/office/drawing/2014/main" id="{5F82C409-027A-0D99-A9A2-47A4A30B07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8868" y="2745128"/>
            <a:ext cx="6022487" cy="3433552"/>
          </a:xfrm>
          <a:prstGeom prst="rect">
            <a:avLst/>
          </a:prstGeom>
        </p:spPr>
      </p:pic>
      <p:pic>
        <p:nvPicPr>
          <p:cNvPr id="10" name="Picture 9">
            <a:extLst>
              <a:ext uri="{FF2B5EF4-FFF2-40B4-BE49-F238E27FC236}">
                <a16:creationId xmlns:a16="http://schemas.microsoft.com/office/drawing/2014/main" id="{565436FB-07EC-2971-B115-CEBB86349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1030" y="2424545"/>
            <a:ext cx="6792102" cy="4732342"/>
          </a:xfrm>
          <a:prstGeom prst="rect">
            <a:avLst/>
          </a:prstGeom>
        </p:spPr>
      </p:pic>
    </p:spTree>
    <p:extLst>
      <p:ext uri="{BB962C8B-B14F-4D97-AF65-F5344CB8AC3E}">
        <p14:creationId xmlns:p14="http://schemas.microsoft.com/office/powerpoint/2010/main" val="42144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4B4F83-555E-0F1A-71AA-7C227BF75BCF}"/>
              </a:ext>
            </a:extLst>
          </p:cNvPr>
          <p:cNvSpPr>
            <a:spLocks noGrp="1"/>
          </p:cNvSpPr>
          <p:nvPr>
            <p:ph type="body" idx="1"/>
          </p:nvPr>
        </p:nvSpPr>
        <p:spPr/>
        <p:txBody>
          <a:bodyPr>
            <a:normAutofit fontScale="92500" lnSpcReduction="20000"/>
          </a:bodyPr>
          <a:lstStyle/>
          <a:p>
            <a:r>
              <a:rPr lang="en-AT" altLang="en-AT" dirty="0">
                <a:solidFill>
                  <a:srgbClr val="000000"/>
                </a:solidFill>
                <a:latin typeface="Helvetica" pitchFamily="2" charset="0"/>
              </a:rPr>
              <a:t>In the course of the talk I would suggest to first introduce the concept of Knowledge Graphs (KGs) and it’s evolution and (current) applications, and then provide some mixed outlook on own research and trends where KGs are usable Hybrid (Neuro-Symbolic, Agentic) AI applications and systems to power Data Understanding and Data management. As an application case, I will mainly refer to open, collaboratively edited Knowledge Graphs such as Wikidata. In case, you can find materials of several of my prior talks and presentations on my Webpage: </a:t>
            </a:r>
            <a:r>
              <a:rPr lang="en-AT" altLang="en-AT" dirty="0">
                <a:latin typeface="Helvetica" pitchFamily="2" charset="0"/>
                <a:hlinkClick r:id="rId2"/>
              </a:rPr>
              <a:t>http://polleres.net/presentations/</a:t>
            </a:r>
            <a:br>
              <a:rPr lang="en-AT" altLang="en-AT" sz="3200" dirty="0"/>
            </a:br>
            <a:endParaRPr lang="en-GB" dirty="0"/>
          </a:p>
          <a:p>
            <a:r>
              <a:rPr lang="en-GB" dirty="0"/>
              <a:t>The history of the </a:t>
            </a:r>
            <a:r>
              <a:rPr lang="en-GB" b="1" dirty="0"/>
              <a:t>Semantic Web</a:t>
            </a:r>
            <a:r>
              <a:rPr lang="en-GB" dirty="0"/>
              <a:t> and </a:t>
            </a:r>
            <a:r>
              <a:rPr lang="en-GB" b="1" dirty="0"/>
              <a:t>Knowledge Graphs</a:t>
            </a:r>
            <a:r>
              <a:rPr lang="en-GB" dirty="0"/>
              <a:t> is tightly interwoven with applications of different techniques and methods of AI, but also with the idea of </a:t>
            </a:r>
            <a:r>
              <a:rPr lang="en-GB" b="1" i="1" dirty="0"/>
              <a:t>Agents</a:t>
            </a:r>
            <a:r>
              <a:rPr lang="en-GB" dirty="0"/>
              <a:t> collaborating in a </a:t>
            </a:r>
            <a:r>
              <a:rPr lang="en-GB" b="1" i="1" dirty="0"/>
              <a:t>decentralised </a:t>
            </a:r>
            <a:r>
              <a:rPr lang="en-GB" dirty="0"/>
              <a:t>manner. In this talk I will give an overview of this history from predominant symbolic AI methods in the beginning towards the seeming dominance of </a:t>
            </a:r>
            <a:r>
              <a:rPr lang="en-GB" dirty="0" err="1"/>
              <a:t>GenAI</a:t>
            </a:r>
            <a:r>
              <a:rPr lang="en-GB" dirty="0"/>
              <a:t> and </a:t>
            </a:r>
            <a:r>
              <a:rPr lang="en-GB" b="1" dirty="0"/>
              <a:t>LLM</a:t>
            </a:r>
            <a:r>
              <a:rPr lang="en-GB" dirty="0"/>
              <a:t> approaches nowadays.</a:t>
            </a:r>
          </a:p>
          <a:p>
            <a:r>
              <a:rPr lang="en-GB" dirty="0"/>
              <a:t>Yet, as we will see, the still open challenges call for Hybrid or - as we call them - “Bilateral” AI” approaches. In the course of of the talk, we will particularly focus on the central role of graph-based knowledge representation in Knowledge </a:t>
            </a:r>
            <a:r>
              <a:rPr lang="en-GB" b="1" i="1" dirty="0"/>
              <a:t>Graphs</a:t>
            </a:r>
            <a:r>
              <a:rPr lang="en-GB" dirty="0"/>
              <a:t>, which, as we argue, while having been influenced by both, </a:t>
            </a:r>
            <a:r>
              <a:rPr lang="en-GB" b="1" dirty="0"/>
              <a:t>neither</a:t>
            </a:r>
            <a:r>
              <a:rPr lang="en-GB" dirty="0"/>
              <a:t> can be viewed purely as </a:t>
            </a:r>
            <a:r>
              <a:rPr lang="en-GB" b="1" dirty="0"/>
              <a:t>(graph) databases </a:t>
            </a:r>
            <a:r>
              <a:rPr lang="en-GB" dirty="0"/>
              <a:t>nor as </a:t>
            </a:r>
            <a:r>
              <a:rPr lang="en-GB" b="1" dirty="0"/>
              <a:t>ontologies</a:t>
            </a:r>
            <a:r>
              <a:rPr lang="en-GB" dirty="0"/>
              <a:t> in a narrow sense. Lastly, we aim at giving an overview of ongoing trends and our current research in the Knowledge Graphs community with hopefully inspirations for potential collaborations.</a:t>
            </a:r>
          </a:p>
          <a:p>
            <a:endParaRPr lang="en-AT" dirty="0"/>
          </a:p>
        </p:txBody>
      </p:sp>
      <p:sp>
        <p:nvSpPr>
          <p:cNvPr id="2" name="Title 1">
            <a:extLst>
              <a:ext uri="{FF2B5EF4-FFF2-40B4-BE49-F238E27FC236}">
                <a16:creationId xmlns:a16="http://schemas.microsoft.com/office/drawing/2014/main" id="{475D6256-CE94-B51C-144A-56633AD60F20}"/>
              </a:ext>
            </a:extLst>
          </p:cNvPr>
          <p:cNvSpPr>
            <a:spLocks noGrp="1"/>
          </p:cNvSpPr>
          <p:nvPr>
            <p:ph type="title"/>
          </p:nvPr>
        </p:nvSpPr>
        <p:spPr/>
        <p:txBody>
          <a:bodyPr/>
          <a:lstStyle/>
          <a:p>
            <a:r>
              <a:rPr lang="en-AT" dirty="0"/>
              <a:t>Abstract:</a:t>
            </a:r>
          </a:p>
        </p:txBody>
      </p:sp>
    </p:spTree>
    <p:extLst>
      <p:ext uri="{BB962C8B-B14F-4D97-AF65-F5344CB8AC3E}">
        <p14:creationId xmlns:p14="http://schemas.microsoft.com/office/powerpoint/2010/main" val="133321731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CA48B-A807-E463-8912-E4018E26146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646194-3960-69F1-809B-F795C92DCA6A}"/>
              </a:ext>
            </a:extLst>
          </p:cNvPr>
          <p:cNvSpPr>
            <a:spLocks noGrp="1"/>
          </p:cNvSpPr>
          <p:nvPr>
            <p:ph idx="1"/>
          </p:nvPr>
        </p:nvSpPr>
        <p:spPr>
          <a:xfrm>
            <a:off x="599696" y="1629865"/>
            <a:ext cx="10346192" cy="4304461"/>
          </a:xfrm>
        </p:spPr>
        <p:txBody>
          <a:bodyPr>
            <a:normAutofit fontScale="92500" lnSpcReduction="20000"/>
          </a:bodyPr>
          <a:lstStyle/>
          <a:p>
            <a:r>
              <a:rPr lang="en-AT" sz="2400" dirty="0"/>
              <a:t>How good or bad can KGs deal with Question answering?</a:t>
            </a:r>
          </a:p>
          <a:p>
            <a:endParaRPr lang="en-AT" sz="2400" dirty="0"/>
          </a:p>
          <a:p>
            <a:pPr lvl="1"/>
            <a:r>
              <a:rPr lang="en-GB" sz="2100" b="1" i="1" dirty="0"/>
              <a:t>By </a:t>
            </a:r>
            <a:r>
              <a:rPr lang="en-GB" sz="2100" b="1" i="1" dirty="0" err="1"/>
              <a:t>essentiall</a:t>
            </a:r>
            <a:r>
              <a:rPr lang="en-GB" sz="2100" b="1" i="1" dirty="0"/>
              <a:t> y translating Questions to SPARQL queries (Watson)?</a:t>
            </a:r>
          </a:p>
          <a:p>
            <a:pPr lvl="1"/>
            <a:r>
              <a:rPr lang="en-GB" sz="2100" b="1" i="1" dirty="0"/>
              <a:t>By other </a:t>
            </a:r>
            <a:r>
              <a:rPr lang="en-GB" sz="2100" b="1" i="1" dirty="0" err="1"/>
              <a:t>beskpoke</a:t>
            </a:r>
            <a:r>
              <a:rPr lang="en-GB" sz="2100" b="1" i="1" dirty="0"/>
              <a:t> techniques such as Message passing:</a:t>
            </a:r>
          </a:p>
          <a:p>
            <a:pPr lvl="1"/>
            <a:endParaRPr lang="en-GB" sz="2100" b="1" i="1" dirty="0"/>
          </a:p>
          <a:p>
            <a:pPr marL="457200" lvl="1" indent="0">
              <a:buNone/>
            </a:pPr>
            <a:r>
              <a:rPr lang="en-GB" sz="2100" b="1" i="1" dirty="0"/>
              <a:t>Svitlana </a:t>
            </a:r>
            <a:r>
              <a:rPr lang="en-GB" sz="2100" b="1" i="1" dirty="0" err="1"/>
              <a:t>Vakulenko</a:t>
            </a:r>
            <a:r>
              <a:rPr lang="en-GB" sz="2100" i="1" dirty="0"/>
              <a:t>, Javier Fernández, Axel Polleres, Maarten de Rijke, and Michael </a:t>
            </a:r>
            <a:r>
              <a:rPr lang="en-GB" sz="2100" i="1" dirty="0" err="1"/>
              <a:t>Cochez</a:t>
            </a:r>
            <a:r>
              <a:rPr lang="en-GB" sz="2100" i="1" dirty="0"/>
              <a:t>. Message passing for complex question answering over knowledge graphs. In Proceedings of the 28th ACM International Conference on Information and Knowledge Management (CIKM2019, pages 1431--1440, Beijing, China, November 2019. ACM.</a:t>
            </a:r>
            <a:r>
              <a:rPr lang="en-GB" sz="2100" dirty="0"/>
              <a:t> </a:t>
            </a:r>
            <a:endParaRPr lang="en-AT" sz="2100" dirty="0"/>
          </a:p>
          <a:p>
            <a:pPr marL="0" indent="0">
              <a:buNone/>
            </a:pPr>
            <a:endParaRPr lang="en-AT" sz="2400" dirty="0"/>
          </a:p>
          <a:p>
            <a:endParaRPr lang="en-AT" dirty="0"/>
          </a:p>
          <a:p>
            <a:pPr marL="0" indent="0">
              <a:buNone/>
            </a:pPr>
            <a:endParaRPr lang="en-AT" dirty="0"/>
          </a:p>
          <a:p>
            <a:endParaRPr lang="en-AT" dirty="0"/>
          </a:p>
          <a:p>
            <a:pPr marL="0" indent="0">
              <a:buNone/>
            </a:pPr>
            <a:r>
              <a:rPr lang="en-AT" dirty="0"/>
              <a:t> </a:t>
            </a:r>
          </a:p>
        </p:txBody>
      </p:sp>
      <p:sp>
        <p:nvSpPr>
          <p:cNvPr id="3" name="Title 2">
            <a:extLst>
              <a:ext uri="{FF2B5EF4-FFF2-40B4-BE49-F238E27FC236}">
                <a16:creationId xmlns:a16="http://schemas.microsoft.com/office/drawing/2014/main" id="{5E80133B-3E74-8903-1C88-84501C941E52}"/>
              </a:ext>
            </a:extLst>
          </p:cNvPr>
          <p:cNvSpPr>
            <a:spLocks noGrp="1"/>
          </p:cNvSpPr>
          <p:nvPr>
            <p:ph type="title"/>
          </p:nvPr>
        </p:nvSpPr>
        <p:spPr>
          <a:xfrm>
            <a:off x="616025" y="287973"/>
            <a:ext cx="10515600" cy="1325563"/>
          </a:xfrm>
        </p:spPr>
        <p:txBody>
          <a:bodyPr/>
          <a:lstStyle/>
          <a:p>
            <a:r>
              <a:rPr lang="en-AT" dirty="0"/>
              <a:t>Some of our own research in this area:</a:t>
            </a:r>
          </a:p>
        </p:txBody>
      </p:sp>
      <p:sp>
        <p:nvSpPr>
          <p:cNvPr id="4" name="Rectangle 3">
            <a:extLst>
              <a:ext uri="{FF2B5EF4-FFF2-40B4-BE49-F238E27FC236}">
                <a16:creationId xmlns:a16="http://schemas.microsoft.com/office/drawing/2014/main" id="{5E6B6F52-1CA3-A46E-EC41-A8485BF7C780}"/>
              </a:ext>
            </a:extLst>
          </p:cNvPr>
          <p:cNvSpPr/>
          <p:nvPr/>
        </p:nvSpPr>
        <p:spPr>
          <a:xfrm>
            <a:off x="739926" y="3014609"/>
            <a:ext cx="10409435" cy="96062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pic>
        <p:nvPicPr>
          <p:cNvPr id="5122" name="Picture 2">
            <a:extLst>
              <a:ext uri="{FF2B5EF4-FFF2-40B4-BE49-F238E27FC236}">
                <a16:creationId xmlns:a16="http://schemas.microsoft.com/office/drawing/2014/main" id="{6107882C-7A7F-12C5-BABE-26503C046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9361" y="0"/>
            <a:ext cx="1042639" cy="139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83822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2174C-0CF3-C5A4-8DB6-C9CDAD22586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3BD326-93B5-32B2-B967-4821EB842ABE}"/>
              </a:ext>
            </a:extLst>
          </p:cNvPr>
          <p:cNvSpPr>
            <a:spLocks noGrp="1"/>
          </p:cNvSpPr>
          <p:nvPr>
            <p:ph idx="1"/>
          </p:nvPr>
        </p:nvSpPr>
        <p:spPr/>
        <p:txBody>
          <a:bodyPr>
            <a:normAutofit fontScale="92500" lnSpcReduction="20000"/>
          </a:bodyPr>
          <a:lstStyle/>
          <a:p>
            <a:r>
              <a:rPr lang="en-AT" dirty="0"/>
              <a:t>How good or bad can KG swith Question can answering?</a:t>
            </a:r>
          </a:p>
          <a:p>
            <a:endParaRPr lang="en-AT" dirty="0"/>
          </a:p>
          <a:p>
            <a:pPr lvl="1"/>
            <a:r>
              <a:rPr lang="en-GB" i="1" dirty="0"/>
              <a:t>Svitlana </a:t>
            </a:r>
            <a:r>
              <a:rPr lang="en-GB" i="1" dirty="0" err="1"/>
              <a:t>Vakulenko</a:t>
            </a:r>
            <a:r>
              <a:rPr lang="en-GB" i="1" dirty="0"/>
              <a:t>, Javier Fernández, Axel Polleres, Maarten de </a:t>
            </a:r>
            <a:r>
              <a:rPr lang="en-GB" i="1" dirty="0" err="1"/>
              <a:t>Rijke</a:t>
            </a:r>
            <a:r>
              <a:rPr lang="en-GB" i="1" dirty="0"/>
              <a:t>, and Michael </a:t>
            </a:r>
            <a:r>
              <a:rPr lang="en-GB" i="1" dirty="0" err="1"/>
              <a:t>Cochez</a:t>
            </a:r>
            <a:r>
              <a:rPr lang="en-GB" i="1" dirty="0"/>
              <a:t>. Message passing for complex question answering over knowledge graphs. In Proceedings of the 28th ACM International Conference on Information and Knowledge Management (CIKM2019, pages 1431--1440, Beijing, China, November 2019. ACM.</a:t>
            </a:r>
            <a:r>
              <a:rPr lang="en-GB" dirty="0"/>
              <a:t> </a:t>
            </a:r>
            <a:endParaRPr lang="en-AT" dirty="0"/>
          </a:p>
          <a:p>
            <a:pPr marL="0" indent="0">
              <a:buNone/>
            </a:pPr>
            <a:endParaRPr lang="en-AT" dirty="0"/>
          </a:p>
          <a:p>
            <a:endParaRPr lang="en-AT" dirty="0"/>
          </a:p>
          <a:p>
            <a:endParaRPr lang="en-AT" dirty="0"/>
          </a:p>
          <a:p>
            <a:endParaRPr lang="en-AT" dirty="0"/>
          </a:p>
          <a:p>
            <a:endParaRPr lang="en-AT" dirty="0"/>
          </a:p>
          <a:p>
            <a:endParaRPr lang="en-AT" dirty="0"/>
          </a:p>
          <a:p>
            <a:endParaRPr lang="en-AT" dirty="0"/>
          </a:p>
          <a:p>
            <a:pPr marL="0" indent="0">
              <a:buNone/>
            </a:pPr>
            <a:r>
              <a:rPr lang="en-AT" dirty="0"/>
              <a:t> </a:t>
            </a:r>
          </a:p>
        </p:txBody>
      </p:sp>
      <p:sp>
        <p:nvSpPr>
          <p:cNvPr id="3" name="Title 2">
            <a:extLst>
              <a:ext uri="{FF2B5EF4-FFF2-40B4-BE49-F238E27FC236}">
                <a16:creationId xmlns:a16="http://schemas.microsoft.com/office/drawing/2014/main" id="{FBA55ECD-3691-B80E-0351-6AA7F61D45D0}"/>
              </a:ext>
            </a:extLst>
          </p:cNvPr>
          <p:cNvSpPr>
            <a:spLocks noGrp="1"/>
          </p:cNvSpPr>
          <p:nvPr>
            <p:ph type="title"/>
          </p:nvPr>
        </p:nvSpPr>
        <p:spPr>
          <a:xfrm>
            <a:off x="616025" y="287973"/>
            <a:ext cx="10515600" cy="1325563"/>
          </a:xfrm>
        </p:spPr>
        <p:txBody>
          <a:bodyPr/>
          <a:lstStyle/>
          <a:p>
            <a:r>
              <a:rPr lang="en-AT" dirty="0"/>
              <a:t>Some of our own research in this area:</a:t>
            </a:r>
          </a:p>
        </p:txBody>
      </p:sp>
      <p:sp>
        <p:nvSpPr>
          <p:cNvPr id="4" name="Rectangle 3">
            <a:extLst>
              <a:ext uri="{FF2B5EF4-FFF2-40B4-BE49-F238E27FC236}">
                <a16:creationId xmlns:a16="http://schemas.microsoft.com/office/drawing/2014/main" id="{4794DD5B-696B-6A53-0189-2BD27F4368C5}"/>
              </a:ext>
            </a:extLst>
          </p:cNvPr>
          <p:cNvSpPr/>
          <p:nvPr/>
        </p:nvSpPr>
        <p:spPr>
          <a:xfrm>
            <a:off x="1229783" y="2115086"/>
            <a:ext cx="9632181" cy="96062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
        <p:nvSpPr>
          <p:cNvPr id="6" name="Rectangle 5">
            <a:extLst>
              <a:ext uri="{FF2B5EF4-FFF2-40B4-BE49-F238E27FC236}">
                <a16:creationId xmlns:a16="http://schemas.microsoft.com/office/drawing/2014/main" id="{0F2F7CCE-CF5C-85B8-DCA9-2503572BE72B}"/>
              </a:ext>
            </a:extLst>
          </p:cNvPr>
          <p:cNvSpPr/>
          <p:nvPr/>
        </p:nvSpPr>
        <p:spPr>
          <a:xfrm>
            <a:off x="446617" y="566448"/>
            <a:ext cx="3356683" cy="2862322"/>
          </a:xfrm>
          <a:prstGeom prst="rect">
            <a:avLst/>
          </a:prstGeom>
          <a:solidFill>
            <a:schemeClr val="bg1"/>
          </a:solidFill>
        </p:spPr>
        <p:txBody>
          <a:bodyPr wrap="square">
            <a:spAutoFit/>
          </a:bodyPr>
          <a:lstStyle/>
          <a:p>
            <a:r>
              <a:rPr lang="en-GB" i="1" dirty="0"/>
              <a:t>Idea: use </a:t>
            </a:r>
            <a:r>
              <a:rPr lang="en-GB" b="1" i="1" dirty="0"/>
              <a:t>unsupervised message passing </a:t>
            </a:r>
            <a:r>
              <a:rPr lang="en-GB" i="1" dirty="0"/>
              <a:t>to propagate confidence scores obtained by parsing an input question and matching terms in the knowledge graph to a set of possible answers.</a:t>
            </a:r>
          </a:p>
          <a:p>
            <a:endParaRPr lang="en-GB" i="1" dirty="0"/>
          </a:p>
          <a:p>
            <a:endParaRPr lang="en-GB" i="1" dirty="0"/>
          </a:p>
          <a:p>
            <a:endParaRPr lang="en-GB" i="1" dirty="0"/>
          </a:p>
          <a:p>
            <a:endParaRPr lang="en-AT" i="1" dirty="0"/>
          </a:p>
        </p:txBody>
      </p:sp>
      <p:pic>
        <p:nvPicPr>
          <p:cNvPr id="8" name="Picture 7">
            <a:extLst>
              <a:ext uri="{FF2B5EF4-FFF2-40B4-BE49-F238E27FC236}">
                <a16:creationId xmlns:a16="http://schemas.microsoft.com/office/drawing/2014/main" id="{A9489BE9-79DC-018D-97A4-A64BDF2BD985}"/>
              </a:ext>
            </a:extLst>
          </p:cNvPr>
          <p:cNvPicPr>
            <a:picLocks noChangeAspect="1"/>
          </p:cNvPicPr>
          <p:nvPr/>
        </p:nvPicPr>
        <p:blipFill>
          <a:blip r:embed="rId2"/>
          <a:stretch>
            <a:fillRect/>
          </a:stretch>
        </p:blipFill>
        <p:spPr>
          <a:xfrm>
            <a:off x="3750819" y="0"/>
            <a:ext cx="8441181" cy="6858459"/>
          </a:xfrm>
          <a:prstGeom prst="rect">
            <a:avLst/>
          </a:prstGeom>
        </p:spPr>
      </p:pic>
      <p:sp>
        <p:nvSpPr>
          <p:cNvPr id="5" name="Rounded Rectangular Callout 4">
            <a:extLst>
              <a:ext uri="{FF2B5EF4-FFF2-40B4-BE49-F238E27FC236}">
                <a16:creationId xmlns:a16="http://schemas.microsoft.com/office/drawing/2014/main" id="{32129AA5-9092-6678-0CD3-B2C55B91BFA0}"/>
              </a:ext>
            </a:extLst>
          </p:cNvPr>
          <p:cNvSpPr/>
          <p:nvPr/>
        </p:nvSpPr>
        <p:spPr>
          <a:xfrm>
            <a:off x="284480" y="4346036"/>
            <a:ext cx="3001522" cy="2042192"/>
          </a:xfrm>
          <a:prstGeom prst="wedgeRoundRectCallout">
            <a:avLst>
              <a:gd name="adj1" fmla="val 112716"/>
              <a:gd name="adj2" fmla="val -16888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Explanbility “for free”</a:t>
            </a:r>
          </a:p>
        </p:txBody>
      </p:sp>
    </p:spTree>
    <p:extLst>
      <p:ext uri="{BB962C8B-B14F-4D97-AF65-F5344CB8AC3E}">
        <p14:creationId xmlns:p14="http://schemas.microsoft.com/office/powerpoint/2010/main" val="381538838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393A6EF9-938D-F30E-7E1A-2E9AA0702DB2}"/>
              </a:ext>
            </a:extLst>
          </p:cNvPr>
          <p:cNvSpPr txBox="1">
            <a:spLocks/>
          </p:cNvSpPr>
          <p:nvPr/>
        </p:nvSpPr>
        <p:spPr>
          <a:xfrm>
            <a:off x="602755" y="1632340"/>
            <a:ext cx="10346192" cy="4304461"/>
          </a:xfrm>
          <a:prstGeom prst="rect">
            <a:avLst/>
          </a:prstGeom>
        </p:spPr>
        <p:txBody>
          <a:bodyPr vert="horz" lIns="0" tIns="45720" rIns="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T" sz="2400" dirty="0"/>
              <a:t>How good or bad can KGs deal with Question answering?</a:t>
            </a:r>
          </a:p>
          <a:p>
            <a:endParaRPr lang="en-AT" sz="2400" dirty="0"/>
          </a:p>
          <a:p>
            <a:pPr lvl="1"/>
            <a:r>
              <a:rPr lang="en-GB" sz="2100" b="1" i="1" dirty="0"/>
              <a:t>By </a:t>
            </a:r>
            <a:r>
              <a:rPr lang="en-GB" sz="2100" b="1" i="1" dirty="0" err="1"/>
              <a:t>essentiall</a:t>
            </a:r>
            <a:r>
              <a:rPr lang="en-GB" sz="2100" b="1" i="1" dirty="0"/>
              <a:t> y translating Questions to SPARQL queries (Watson)?</a:t>
            </a:r>
          </a:p>
          <a:p>
            <a:pPr lvl="1"/>
            <a:r>
              <a:rPr lang="en-GB" sz="2100" b="1" i="1" dirty="0"/>
              <a:t>By other </a:t>
            </a:r>
            <a:r>
              <a:rPr lang="en-GB" sz="2100" b="1" i="1" dirty="0" err="1"/>
              <a:t>beskpoke</a:t>
            </a:r>
            <a:r>
              <a:rPr lang="en-GB" sz="2100" b="1" i="1" dirty="0"/>
              <a:t> techniques such as Message passing:</a:t>
            </a:r>
          </a:p>
          <a:p>
            <a:pPr lvl="1"/>
            <a:endParaRPr lang="en-GB" sz="2100" b="1" i="1" dirty="0"/>
          </a:p>
          <a:p>
            <a:pPr marL="457200" lvl="1" indent="0">
              <a:buFont typeface="Arial" panose="020B0604020202020204" pitchFamily="34" charset="0"/>
              <a:buNone/>
            </a:pPr>
            <a:r>
              <a:rPr lang="en-GB" sz="2100" b="1" i="1" dirty="0"/>
              <a:t>Svitlana </a:t>
            </a:r>
            <a:r>
              <a:rPr lang="en-GB" sz="2100" b="1" i="1" dirty="0" err="1"/>
              <a:t>Vakulenko</a:t>
            </a:r>
            <a:r>
              <a:rPr lang="en-GB" sz="2100" i="1" dirty="0"/>
              <a:t>, Javier Fernández, Axel Polleres, Maarten de Rijke, and Michael </a:t>
            </a:r>
            <a:r>
              <a:rPr lang="en-GB" sz="2100" i="1" dirty="0" err="1"/>
              <a:t>Cochez</a:t>
            </a:r>
            <a:r>
              <a:rPr lang="en-GB" sz="2100" i="1" dirty="0"/>
              <a:t>. Message passing for complex question answering over knowledge graphs. In Proceedings of the 28th ACM International Conference on Information and Knowledge Management (CIKM2019, pages 1431--1440, Beijing, China, November 2019. ACM.</a:t>
            </a:r>
            <a:r>
              <a:rPr lang="en-GB" sz="2100" dirty="0"/>
              <a:t> </a:t>
            </a:r>
          </a:p>
          <a:p>
            <a:pPr marL="457200" lvl="1" indent="0">
              <a:buFont typeface="Arial" panose="020B0604020202020204" pitchFamily="34" charset="0"/>
              <a:buNone/>
            </a:pPr>
            <a:endParaRPr lang="en-GB" sz="2100" dirty="0"/>
          </a:p>
          <a:p>
            <a:r>
              <a:rPr lang="en-AT" sz="2400" dirty="0"/>
              <a:t>How good or bad are LLMs with Question answering compared with KGs?</a:t>
            </a:r>
          </a:p>
          <a:p>
            <a:pPr marL="457200" lvl="1" indent="0">
              <a:buNone/>
            </a:pPr>
            <a:r>
              <a:rPr lang="en-GB" sz="1980" b="1" i="1" dirty="0"/>
              <a:t>Gerhard Georg Klager and Axel Polleres. </a:t>
            </a:r>
            <a:r>
              <a:rPr lang="en-GB" sz="1980" i="1" dirty="0"/>
              <a:t>Is GPT fit for KGQA? -- preliminary results. In Proceedings of the International Workshop on Knowledge Graph Generation from Text (Text2KG2023), co-located with Extended Semantic Web Conference 2023 (ESWC 2023), May 2023.</a:t>
            </a:r>
            <a:endParaRPr lang="en-AT" dirty="0"/>
          </a:p>
          <a:p>
            <a:pPr marL="0" indent="0">
              <a:buFont typeface="Arial" panose="020B0604020202020204" pitchFamily="34" charset="0"/>
              <a:buNone/>
            </a:pPr>
            <a:r>
              <a:rPr lang="en-AT" dirty="0"/>
              <a:t> </a:t>
            </a:r>
          </a:p>
        </p:txBody>
      </p:sp>
      <p:sp>
        <p:nvSpPr>
          <p:cNvPr id="3" name="Title 2">
            <a:extLst>
              <a:ext uri="{FF2B5EF4-FFF2-40B4-BE49-F238E27FC236}">
                <a16:creationId xmlns:a16="http://schemas.microsoft.com/office/drawing/2014/main" id="{99645AA4-7B32-4C20-4A79-93ADEB2781FD}"/>
              </a:ext>
            </a:extLst>
          </p:cNvPr>
          <p:cNvSpPr>
            <a:spLocks noGrp="1"/>
          </p:cNvSpPr>
          <p:nvPr>
            <p:ph type="title"/>
          </p:nvPr>
        </p:nvSpPr>
        <p:spPr>
          <a:xfrm>
            <a:off x="616025" y="287973"/>
            <a:ext cx="10515600" cy="1325563"/>
          </a:xfrm>
        </p:spPr>
        <p:txBody>
          <a:bodyPr/>
          <a:lstStyle/>
          <a:p>
            <a:r>
              <a:rPr lang="en-AT" dirty="0"/>
              <a:t>Some of our own research in this area:</a:t>
            </a:r>
          </a:p>
        </p:txBody>
      </p:sp>
      <p:sp>
        <p:nvSpPr>
          <p:cNvPr id="5" name="Rectangle 4">
            <a:extLst>
              <a:ext uri="{FF2B5EF4-FFF2-40B4-BE49-F238E27FC236}">
                <a16:creationId xmlns:a16="http://schemas.microsoft.com/office/drawing/2014/main" id="{8542A4E8-4C37-4E65-9F60-0C419FE0789E}"/>
              </a:ext>
            </a:extLst>
          </p:cNvPr>
          <p:cNvSpPr/>
          <p:nvPr/>
        </p:nvSpPr>
        <p:spPr>
          <a:xfrm>
            <a:off x="981389" y="4573741"/>
            <a:ext cx="9967558" cy="75081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
        <p:nvSpPr>
          <p:cNvPr id="6" name="Rounded Rectangular Callout 5">
            <a:extLst>
              <a:ext uri="{FF2B5EF4-FFF2-40B4-BE49-F238E27FC236}">
                <a16:creationId xmlns:a16="http://schemas.microsoft.com/office/drawing/2014/main" id="{25129085-6512-7EA1-E8D3-D734C5448F5B}"/>
              </a:ext>
            </a:extLst>
          </p:cNvPr>
          <p:cNvSpPr/>
          <p:nvPr/>
        </p:nvSpPr>
        <p:spPr>
          <a:xfrm>
            <a:off x="7151913" y="6023813"/>
            <a:ext cx="3461657" cy="834187"/>
          </a:xfrm>
          <a:prstGeom prst="wedgeRoundRectCallout">
            <a:avLst>
              <a:gd name="adj1" fmla="val -90565"/>
              <a:gd name="adj2" fmla="val -13896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Admittedly things have improved dramatically, since then!</a:t>
            </a:r>
          </a:p>
        </p:txBody>
      </p:sp>
      <p:sp>
        <p:nvSpPr>
          <p:cNvPr id="8" name="Rectangle 7">
            <a:extLst>
              <a:ext uri="{FF2B5EF4-FFF2-40B4-BE49-F238E27FC236}">
                <a16:creationId xmlns:a16="http://schemas.microsoft.com/office/drawing/2014/main" id="{C3C687A6-5E1D-F236-C1E3-7DB68DF18702}"/>
              </a:ext>
            </a:extLst>
          </p:cNvPr>
          <p:cNvSpPr/>
          <p:nvPr/>
        </p:nvSpPr>
        <p:spPr>
          <a:xfrm>
            <a:off x="959760" y="2938659"/>
            <a:ext cx="9989187" cy="102283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Tree>
    <p:extLst>
      <p:ext uri="{BB962C8B-B14F-4D97-AF65-F5344CB8AC3E}">
        <p14:creationId xmlns:p14="http://schemas.microsoft.com/office/powerpoint/2010/main" val="740470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78832-83CD-DF4B-40E1-CAC8BF5FC9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87DCF3-2BDA-F411-7613-0A3A8B9072D9}"/>
              </a:ext>
            </a:extLst>
          </p:cNvPr>
          <p:cNvSpPr>
            <a:spLocks noGrp="1"/>
          </p:cNvSpPr>
          <p:nvPr>
            <p:ph idx="1"/>
          </p:nvPr>
        </p:nvSpPr>
        <p:spPr>
          <a:xfrm>
            <a:off x="5450376" y="1690689"/>
            <a:ext cx="6567055" cy="5167312"/>
          </a:xfrm>
        </p:spPr>
        <p:txBody>
          <a:bodyPr>
            <a:normAutofit/>
          </a:bodyPr>
          <a:lstStyle/>
          <a:p>
            <a:pPr marL="0" indent="0">
              <a:buNone/>
            </a:pPr>
            <a:r>
              <a:rPr lang="en-GB" dirty="0"/>
              <a:t>For instance:</a:t>
            </a:r>
          </a:p>
          <a:p>
            <a:r>
              <a:rPr lang="en-GB" dirty="0"/>
              <a:t>Explainable answers, fact-checking against hallucinating</a:t>
            </a:r>
          </a:p>
          <a:p>
            <a:r>
              <a:rPr lang="en-GB" dirty="0"/>
              <a:t>Potentially less resource consumption!</a:t>
            </a:r>
          </a:p>
          <a:p>
            <a:endParaRPr lang="en-GB" dirty="0"/>
          </a:p>
          <a:p>
            <a:endParaRPr lang="en-GB" dirty="0"/>
          </a:p>
          <a:p>
            <a:endParaRPr lang="en-GB" dirty="0"/>
          </a:p>
          <a:p>
            <a:endParaRPr lang="en-GB" dirty="0"/>
          </a:p>
          <a:p>
            <a:endParaRPr lang="en-GB" dirty="0"/>
          </a:p>
          <a:p>
            <a:endParaRPr lang="en-GB" dirty="0"/>
          </a:p>
          <a:p>
            <a:endParaRPr lang="en-GB" dirty="0"/>
          </a:p>
          <a:p>
            <a:r>
              <a:rPr lang="en-GB" dirty="0"/>
              <a:t>KGC23 Keynote: “The Future of Knowledge Graphs in a World of LLMs — Denny </a:t>
            </a:r>
            <a:r>
              <a:rPr lang="en-GB" dirty="0" err="1"/>
              <a:t>Vrandečić</a:t>
            </a:r>
            <a:r>
              <a:rPr lang="en-GB" dirty="0"/>
              <a:t>, Wikimedia”</a:t>
            </a:r>
          </a:p>
          <a:p>
            <a:pPr marL="0" indent="0">
              <a:buNone/>
            </a:pPr>
            <a:r>
              <a:rPr lang="en-GB" dirty="0"/>
              <a:t>     </a:t>
            </a:r>
            <a:r>
              <a:rPr lang="en-GB" dirty="0">
                <a:hlinkClick r:id="rId2"/>
              </a:rPr>
              <a:t>https://www.youtube.com/watch?v=ww99npDh4cg</a:t>
            </a:r>
            <a:r>
              <a:rPr lang="en-GB" dirty="0"/>
              <a:t> </a:t>
            </a:r>
            <a:endParaRPr lang="en-AT" dirty="0"/>
          </a:p>
        </p:txBody>
      </p:sp>
      <p:sp>
        <p:nvSpPr>
          <p:cNvPr id="3" name="Title 2">
            <a:extLst>
              <a:ext uri="{FF2B5EF4-FFF2-40B4-BE49-F238E27FC236}">
                <a16:creationId xmlns:a16="http://schemas.microsoft.com/office/drawing/2014/main" id="{0A3883C3-1D1C-0D51-3C42-9737BA2ED34E}"/>
              </a:ext>
            </a:extLst>
          </p:cNvPr>
          <p:cNvSpPr>
            <a:spLocks noGrp="1"/>
          </p:cNvSpPr>
          <p:nvPr>
            <p:ph type="title"/>
          </p:nvPr>
        </p:nvSpPr>
        <p:spPr>
          <a:xfrm>
            <a:off x="616025" y="365125"/>
            <a:ext cx="10737775" cy="1325563"/>
          </a:xfrm>
        </p:spPr>
        <p:txBody>
          <a:bodyPr>
            <a:normAutofit/>
          </a:bodyPr>
          <a:lstStyle/>
          <a:p>
            <a:r>
              <a:rPr lang="en-AT" dirty="0"/>
              <a:t>So, for what are these KGs actually good for in the age of LLMs and AI? </a:t>
            </a:r>
          </a:p>
        </p:txBody>
      </p:sp>
      <p:pic>
        <p:nvPicPr>
          <p:cNvPr id="5" name="Picture 4">
            <a:extLst>
              <a:ext uri="{FF2B5EF4-FFF2-40B4-BE49-F238E27FC236}">
                <a16:creationId xmlns:a16="http://schemas.microsoft.com/office/drawing/2014/main" id="{B39535FF-9829-2211-8B09-211D9D404335}"/>
              </a:ext>
            </a:extLst>
          </p:cNvPr>
          <p:cNvPicPr>
            <a:picLocks noChangeAspect="1"/>
          </p:cNvPicPr>
          <p:nvPr/>
        </p:nvPicPr>
        <p:blipFill>
          <a:blip r:embed="rId3"/>
          <a:srcRect b="2547"/>
          <a:stretch/>
        </p:blipFill>
        <p:spPr>
          <a:xfrm>
            <a:off x="5450376" y="2806976"/>
            <a:ext cx="5609033" cy="2650258"/>
          </a:xfrm>
          <a:prstGeom prst="rect">
            <a:avLst/>
          </a:prstGeom>
          <a:ln>
            <a:solidFill>
              <a:schemeClr val="accent1"/>
            </a:solidFill>
          </a:ln>
        </p:spPr>
      </p:pic>
      <p:pic>
        <p:nvPicPr>
          <p:cNvPr id="10" name="Picture 9" descr="A person wearing glasses and smiling&#10;&#10;Description automatically generated">
            <a:extLst>
              <a:ext uri="{FF2B5EF4-FFF2-40B4-BE49-F238E27FC236}">
                <a16:creationId xmlns:a16="http://schemas.microsoft.com/office/drawing/2014/main" id="{15ADA5D2-AEFB-98AC-CEC6-4F2D4E41FDC2}"/>
              </a:ext>
            </a:extLst>
          </p:cNvPr>
          <p:cNvPicPr>
            <a:picLocks noChangeAspect="1"/>
          </p:cNvPicPr>
          <p:nvPr/>
        </p:nvPicPr>
        <p:blipFill>
          <a:blip r:embed="rId4"/>
          <a:stretch>
            <a:fillRect/>
          </a:stretch>
        </p:blipFill>
        <p:spPr>
          <a:xfrm>
            <a:off x="11237984" y="5666509"/>
            <a:ext cx="954016" cy="1191491"/>
          </a:xfrm>
          <a:prstGeom prst="rect">
            <a:avLst/>
          </a:prstGeom>
        </p:spPr>
      </p:pic>
      <p:pic>
        <p:nvPicPr>
          <p:cNvPr id="6" name="Picture 5">
            <a:extLst>
              <a:ext uri="{FF2B5EF4-FFF2-40B4-BE49-F238E27FC236}">
                <a16:creationId xmlns:a16="http://schemas.microsoft.com/office/drawing/2014/main" id="{64A87F59-E030-4B91-0521-FA42A5D19674}"/>
              </a:ext>
            </a:extLst>
          </p:cNvPr>
          <p:cNvPicPr>
            <a:picLocks noChangeAspect="1"/>
          </p:cNvPicPr>
          <p:nvPr/>
        </p:nvPicPr>
        <p:blipFill>
          <a:blip r:embed="rId5"/>
          <a:stretch>
            <a:fillRect/>
          </a:stretch>
        </p:blipFill>
        <p:spPr>
          <a:xfrm>
            <a:off x="0" y="1794598"/>
            <a:ext cx="5285117" cy="4959494"/>
          </a:xfrm>
          <a:prstGeom prst="rect">
            <a:avLst/>
          </a:prstGeom>
          <a:ln>
            <a:solidFill>
              <a:schemeClr val="accent1"/>
            </a:solidFill>
          </a:ln>
        </p:spPr>
      </p:pic>
    </p:spTree>
    <p:extLst>
      <p:ext uri="{BB962C8B-B14F-4D97-AF65-F5344CB8AC3E}">
        <p14:creationId xmlns:p14="http://schemas.microsoft.com/office/powerpoint/2010/main" val="363365358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DB26A-A47F-8B72-0B48-60D469FF6693}"/>
              </a:ext>
            </a:extLst>
          </p:cNvPr>
          <p:cNvPicPr>
            <a:picLocks noChangeAspect="1"/>
          </p:cNvPicPr>
          <p:nvPr/>
        </p:nvPicPr>
        <p:blipFill>
          <a:blip r:embed="rId2"/>
          <a:srcRect t="629" r="3920" b="2886"/>
          <a:stretch/>
        </p:blipFill>
        <p:spPr>
          <a:xfrm>
            <a:off x="6400797" y="-1"/>
            <a:ext cx="5714177" cy="6858001"/>
          </a:xfrm>
          <a:prstGeom prst="rect">
            <a:avLst/>
          </a:prstGeom>
        </p:spPr>
      </p:pic>
      <p:sp>
        <p:nvSpPr>
          <p:cNvPr id="3" name="Title 2">
            <a:extLst>
              <a:ext uri="{FF2B5EF4-FFF2-40B4-BE49-F238E27FC236}">
                <a16:creationId xmlns:a16="http://schemas.microsoft.com/office/drawing/2014/main" id="{96CFE4CB-8B29-F304-1114-462691067DB9}"/>
              </a:ext>
            </a:extLst>
          </p:cNvPr>
          <p:cNvSpPr>
            <a:spLocks noGrp="1"/>
          </p:cNvSpPr>
          <p:nvPr>
            <p:ph type="title"/>
          </p:nvPr>
        </p:nvSpPr>
        <p:spPr>
          <a:xfrm>
            <a:off x="616025" y="287973"/>
            <a:ext cx="10515600" cy="1325563"/>
          </a:xfrm>
        </p:spPr>
        <p:txBody>
          <a:bodyPr/>
          <a:lstStyle/>
          <a:p>
            <a:r>
              <a:rPr lang="en-AT" dirty="0"/>
              <a:t>What’s good for what?  </a:t>
            </a:r>
            <a:br>
              <a:rPr lang="en-AT" dirty="0"/>
            </a:br>
            <a:r>
              <a:rPr lang="en-AT" dirty="0"/>
              <a:t>LLMs, Search Engines, KGs</a:t>
            </a:r>
          </a:p>
        </p:txBody>
      </p:sp>
      <p:pic>
        <p:nvPicPr>
          <p:cNvPr id="16386" name="Picture 2" descr="Aidan Hogan – IMFD">
            <a:extLst>
              <a:ext uri="{FF2B5EF4-FFF2-40B4-BE49-F238E27FC236}">
                <a16:creationId xmlns:a16="http://schemas.microsoft.com/office/drawing/2014/main" id="{9D4F0B81-46F2-F004-3BD3-0AEDBA752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63" y="1622083"/>
            <a:ext cx="643000" cy="888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7C4E5CE-BD11-D9E6-3E37-E8C2C741B911}"/>
              </a:ext>
            </a:extLst>
          </p:cNvPr>
          <p:cNvPicPr>
            <a:picLocks noChangeAspect="1"/>
          </p:cNvPicPr>
          <p:nvPr/>
        </p:nvPicPr>
        <p:blipFill>
          <a:blip r:embed="rId4"/>
          <a:stretch>
            <a:fillRect/>
          </a:stretch>
        </p:blipFill>
        <p:spPr>
          <a:xfrm>
            <a:off x="805063" y="1512235"/>
            <a:ext cx="5290937" cy="1771280"/>
          </a:xfrm>
          <a:prstGeom prst="rect">
            <a:avLst/>
          </a:prstGeom>
        </p:spPr>
      </p:pic>
      <p:pic>
        <p:nvPicPr>
          <p:cNvPr id="8" name="Picture 7">
            <a:extLst>
              <a:ext uri="{FF2B5EF4-FFF2-40B4-BE49-F238E27FC236}">
                <a16:creationId xmlns:a16="http://schemas.microsoft.com/office/drawing/2014/main" id="{1AC7C77D-AAE9-D019-BEE0-92F97EE07B2D}"/>
              </a:ext>
            </a:extLst>
          </p:cNvPr>
          <p:cNvPicPr>
            <a:picLocks noChangeAspect="1"/>
          </p:cNvPicPr>
          <p:nvPr/>
        </p:nvPicPr>
        <p:blipFill>
          <a:blip r:embed="rId5"/>
          <a:stretch>
            <a:fillRect/>
          </a:stretch>
        </p:blipFill>
        <p:spPr>
          <a:xfrm>
            <a:off x="882476" y="3283515"/>
            <a:ext cx="5136109" cy="3456580"/>
          </a:xfrm>
          <a:prstGeom prst="rect">
            <a:avLst/>
          </a:prstGeom>
        </p:spPr>
      </p:pic>
      <p:pic>
        <p:nvPicPr>
          <p:cNvPr id="1026" name="Picture 2" descr="Gerhard Weikum">
            <a:extLst>
              <a:ext uri="{FF2B5EF4-FFF2-40B4-BE49-F238E27FC236}">
                <a16:creationId xmlns:a16="http://schemas.microsoft.com/office/drawing/2014/main" id="{57610C3E-894F-6753-155A-7E5AB0FA6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36" y="4247352"/>
            <a:ext cx="666566" cy="888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wearing glasses and smiling&#10;&#10;Description automatically generated">
            <a:extLst>
              <a:ext uri="{FF2B5EF4-FFF2-40B4-BE49-F238E27FC236}">
                <a16:creationId xmlns:a16="http://schemas.microsoft.com/office/drawing/2014/main" id="{5321B259-EB0B-C8B7-6837-D2E041712AD4}"/>
              </a:ext>
            </a:extLst>
          </p:cNvPr>
          <p:cNvPicPr>
            <a:picLocks noChangeAspect="1"/>
          </p:cNvPicPr>
          <p:nvPr/>
        </p:nvPicPr>
        <p:blipFill>
          <a:blip r:embed="rId7"/>
          <a:stretch>
            <a:fillRect/>
          </a:stretch>
        </p:blipFill>
        <p:spPr>
          <a:xfrm>
            <a:off x="161036" y="3321056"/>
            <a:ext cx="644025" cy="888755"/>
          </a:xfrm>
          <a:prstGeom prst="rect">
            <a:avLst/>
          </a:prstGeom>
        </p:spPr>
      </p:pic>
      <p:pic>
        <p:nvPicPr>
          <p:cNvPr id="1028" name="Picture 4">
            <a:extLst>
              <a:ext uri="{FF2B5EF4-FFF2-40B4-BE49-F238E27FC236}">
                <a16:creationId xmlns:a16="http://schemas.microsoft.com/office/drawing/2014/main" id="{1F6AB7D4-CA9A-61E4-4247-82CF2E6812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036" y="2548378"/>
            <a:ext cx="661624" cy="73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33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042D5F-5F51-718A-FC4F-AB21086881AF}"/>
              </a:ext>
            </a:extLst>
          </p:cNvPr>
          <p:cNvSpPr>
            <a:spLocks noGrp="1"/>
          </p:cNvSpPr>
          <p:nvPr>
            <p:ph type="title"/>
          </p:nvPr>
        </p:nvSpPr>
        <p:spPr/>
        <p:txBody>
          <a:bodyPr/>
          <a:lstStyle/>
          <a:p>
            <a:r>
              <a:rPr lang="en-AT" dirty="0"/>
              <a:t>So, let us better combine KGs and LLMs!</a:t>
            </a:r>
          </a:p>
        </p:txBody>
      </p:sp>
      <p:pic>
        <p:nvPicPr>
          <p:cNvPr id="4" name="Picture 3">
            <a:extLst>
              <a:ext uri="{FF2B5EF4-FFF2-40B4-BE49-F238E27FC236}">
                <a16:creationId xmlns:a16="http://schemas.microsoft.com/office/drawing/2014/main" id="{17E8F4FF-F065-323C-596E-D0B52FB1F8B2}"/>
              </a:ext>
            </a:extLst>
          </p:cNvPr>
          <p:cNvPicPr>
            <a:picLocks noChangeAspect="1"/>
          </p:cNvPicPr>
          <p:nvPr/>
        </p:nvPicPr>
        <p:blipFill>
          <a:blip r:embed="rId3"/>
          <a:srcRect t="1069" b="41403"/>
          <a:stretch>
            <a:fillRect/>
          </a:stretch>
        </p:blipFill>
        <p:spPr>
          <a:xfrm flipH="1">
            <a:off x="334535" y="2371027"/>
            <a:ext cx="11641873" cy="3546970"/>
          </a:xfrm>
          <a:prstGeom prst="rect">
            <a:avLst/>
          </a:prstGeom>
          <a:ln>
            <a:solidFill>
              <a:schemeClr val="accent1"/>
            </a:solidFill>
          </a:ln>
        </p:spPr>
      </p:pic>
      <p:pic>
        <p:nvPicPr>
          <p:cNvPr id="5" name="Picture 4">
            <a:extLst>
              <a:ext uri="{FF2B5EF4-FFF2-40B4-BE49-F238E27FC236}">
                <a16:creationId xmlns:a16="http://schemas.microsoft.com/office/drawing/2014/main" id="{EE3E80F0-F88D-2774-57B5-71861367A842}"/>
              </a:ext>
            </a:extLst>
          </p:cNvPr>
          <p:cNvPicPr>
            <a:picLocks noChangeAspect="1"/>
          </p:cNvPicPr>
          <p:nvPr/>
        </p:nvPicPr>
        <p:blipFill>
          <a:blip r:embed="rId4"/>
          <a:stretch>
            <a:fillRect/>
          </a:stretch>
        </p:blipFill>
        <p:spPr>
          <a:xfrm>
            <a:off x="1159883" y="2683918"/>
            <a:ext cx="2150817" cy="2163696"/>
          </a:xfrm>
          <a:prstGeom prst="ellipse">
            <a:avLst/>
          </a:prstGeom>
        </p:spPr>
      </p:pic>
      <p:pic>
        <p:nvPicPr>
          <p:cNvPr id="6" name="Picture 5">
            <a:extLst>
              <a:ext uri="{FF2B5EF4-FFF2-40B4-BE49-F238E27FC236}">
                <a16:creationId xmlns:a16="http://schemas.microsoft.com/office/drawing/2014/main" id="{6AD98F0B-36D0-76ED-9F1B-20BBD47FDEB0}"/>
              </a:ext>
            </a:extLst>
          </p:cNvPr>
          <p:cNvPicPr>
            <a:picLocks noChangeAspect="1"/>
          </p:cNvPicPr>
          <p:nvPr/>
        </p:nvPicPr>
        <p:blipFill>
          <a:blip r:embed="rId5"/>
          <a:stretch>
            <a:fillRect/>
          </a:stretch>
        </p:blipFill>
        <p:spPr>
          <a:xfrm>
            <a:off x="9138709" y="2939099"/>
            <a:ext cx="2019300" cy="2044700"/>
          </a:xfrm>
          <a:prstGeom prst="ellipse">
            <a:avLst/>
          </a:prstGeom>
        </p:spPr>
      </p:pic>
    </p:spTree>
    <p:extLst>
      <p:ext uri="{BB962C8B-B14F-4D97-AF65-F5344CB8AC3E}">
        <p14:creationId xmlns:p14="http://schemas.microsoft.com/office/powerpoint/2010/main" val="992542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dirty="0"/>
              <a:t>30.11.2024</a:t>
            </a:r>
            <a:endParaRPr lang="de-DE" dirty="0"/>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36</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pic>
        <p:nvPicPr>
          <p:cNvPr id="2" name="Grafik 1">
            <a:extLst>
              <a:ext uri="{FF2B5EF4-FFF2-40B4-BE49-F238E27FC236}">
                <a16:creationId xmlns:a16="http://schemas.microsoft.com/office/drawing/2014/main" id="{6CC70836-1E12-40F4-B0C9-CA69E0D623AE}"/>
              </a:ext>
            </a:extLst>
          </p:cNvPr>
          <p:cNvPicPr>
            <a:picLocks noChangeAspect="1"/>
          </p:cNvPicPr>
          <p:nvPr/>
        </p:nvPicPr>
        <p:blipFill>
          <a:blip r:embed="rId4"/>
          <a:stretch>
            <a:fillRect/>
          </a:stretch>
        </p:blipFill>
        <p:spPr>
          <a:xfrm>
            <a:off x="682315" y="1447296"/>
            <a:ext cx="10523527" cy="4834762"/>
          </a:xfrm>
          <a:prstGeom prst="rect">
            <a:avLst/>
          </a:prstGeom>
        </p:spPr>
      </p:pic>
      <p:pic>
        <p:nvPicPr>
          <p:cNvPr id="5" name="Google Shape;551;p36" descr="Ein Bild, das Text, Screenshot, Karte, Diagramm enthält.&#10;&#10;Automatisch generierte Beschreibung">
            <a:extLst>
              <a:ext uri="{FF2B5EF4-FFF2-40B4-BE49-F238E27FC236}">
                <a16:creationId xmlns:a16="http://schemas.microsoft.com/office/drawing/2014/main" id="{44C11E6A-E89F-C4F3-D97A-C46BA30787C4}"/>
              </a:ext>
            </a:extLst>
          </p:cNvPr>
          <p:cNvPicPr preferRelativeResize="0"/>
          <p:nvPr/>
        </p:nvPicPr>
        <p:blipFill rotWithShape="1">
          <a:blip r:embed="rId5">
            <a:alphaModFix/>
          </a:blip>
          <a:srcRect/>
          <a:stretch/>
        </p:blipFill>
        <p:spPr>
          <a:xfrm>
            <a:off x="10870029" y="1081854"/>
            <a:ext cx="684450" cy="801635"/>
          </a:xfrm>
          <a:prstGeom prst="rect">
            <a:avLst/>
          </a:prstGeom>
          <a:noFill/>
          <a:ln>
            <a:noFill/>
          </a:ln>
        </p:spPr>
      </p:pic>
      <p:pic>
        <p:nvPicPr>
          <p:cNvPr id="6" name="Google Shape;552;p36" descr="Ein Bild, das Text, Screenshot, Karte, Diagramm enthält.&#10;&#10;Automatisch generierte Beschreibung">
            <a:extLst>
              <a:ext uri="{FF2B5EF4-FFF2-40B4-BE49-F238E27FC236}">
                <a16:creationId xmlns:a16="http://schemas.microsoft.com/office/drawing/2014/main" id="{B4318C5A-1E83-8F4E-2B12-AEC37900CF46}"/>
              </a:ext>
            </a:extLst>
          </p:cNvPr>
          <p:cNvPicPr preferRelativeResize="0"/>
          <p:nvPr/>
        </p:nvPicPr>
        <p:blipFill rotWithShape="1">
          <a:blip r:embed="rId6">
            <a:alphaModFix/>
          </a:blip>
          <a:srcRect/>
          <a:stretch/>
        </p:blipFill>
        <p:spPr>
          <a:xfrm>
            <a:off x="11405286" y="2957505"/>
            <a:ext cx="733474" cy="801635"/>
          </a:xfrm>
          <a:prstGeom prst="rect">
            <a:avLst/>
          </a:prstGeom>
          <a:noFill/>
          <a:ln>
            <a:noFill/>
          </a:ln>
        </p:spPr>
      </p:pic>
      <p:pic>
        <p:nvPicPr>
          <p:cNvPr id="7" name="Google Shape;564;p36" descr="Ein Bild, das Text, Screenshot, Karte, Diagramm enthält.&#10;&#10;Automatisch generierte Beschreibung">
            <a:extLst>
              <a:ext uri="{FF2B5EF4-FFF2-40B4-BE49-F238E27FC236}">
                <a16:creationId xmlns:a16="http://schemas.microsoft.com/office/drawing/2014/main" id="{D94BCFA3-34E1-987A-F01F-DEB6C412287C}"/>
              </a:ext>
            </a:extLst>
          </p:cNvPr>
          <p:cNvPicPr preferRelativeResize="0"/>
          <p:nvPr/>
        </p:nvPicPr>
        <p:blipFill rotWithShape="1">
          <a:blip r:embed="rId7">
            <a:alphaModFix/>
          </a:blip>
          <a:srcRect/>
          <a:stretch/>
        </p:blipFill>
        <p:spPr>
          <a:xfrm>
            <a:off x="10870029" y="3848492"/>
            <a:ext cx="733472" cy="801635"/>
          </a:xfrm>
          <a:prstGeom prst="rect">
            <a:avLst/>
          </a:prstGeom>
          <a:noFill/>
          <a:ln>
            <a:noFill/>
          </a:ln>
        </p:spPr>
      </p:pic>
      <p:pic>
        <p:nvPicPr>
          <p:cNvPr id="8" name="Picture 7">
            <a:extLst>
              <a:ext uri="{FF2B5EF4-FFF2-40B4-BE49-F238E27FC236}">
                <a16:creationId xmlns:a16="http://schemas.microsoft.com/office/drawing/2014/main" id="{0BAAD1CF-E2F7-2B2A-D069-F5E3E9380773}"/>
              </a:ext>
            </a:extLst>
          </p:cNvPr>
          <p:cNvPicPr>
            <a:picLocks noChangeAspect="1"/>
          </p:cNvPicPr>
          <p:nvPr/>
        </p:nvPicPr>
        <p:blipFill>
          <a:blip r:embed="rId8"/>
          <a:stretch>
            <a:fillRect/>
          </a:stretch>
        </p:blipFill>
        <p:spPr>
          <a:xfrm>
            <a:off x="11452326" y="2009180"/>
            <a:ext cx="617845" cy="801635"/>
          </a:xfrm>
          <a:prstGeom prst="rect">
            <a:avLst/>
          </a:prstGeom>
        </p:spPr>
      </p:pic>
      <p:pic>
        <p:nvPicPr>
          <p:cNvPr id="9" name="Google Shape;550;p36" descr="Ein Bild, das Text, Screenshot, Karte, Diagramm enthält.&#10;&#10;Automatisch generierte Beschreibung">
            <a:extLst>
              <a:ext uri="{FF2B5EF4-FFF2-40B4-BE49-F238E27FC236}">
                <a16:creationId xmlns:a16="http://schemas.microsoft.com/office/drawing/2014/main" id="{3E53F82F-60EF-04AC-31A3-F1198F3535B6}"/>
              </a:ext>
            </a:extLst>
          </p:cNvPr>
          <p:cNvPicPr preferRelativeResize="0"/>
          <p:nvPr/>
        </p:nvPicPr>
        <p:blipFill rotWithShape="1">
          <a:blip r:embed="rId9">
            <a:alphaModFix/>
          </a:blip>
          <a:srcRect/>
          <a:stretch/>
        </p:blipFill>
        <p:spPr>
          <a:xfrm>
            <a:off x="822547" y="3728604"/>
            <a:ext cx="604396" cy="821091"/>
          </a:xfrm>
          <a:prstGeom prst="rect">
            <a:avLst/>
          </a:prstGeom>
          <a:noFill/>
          <a:ln>
            <a:noFill/>
          </a:ln>
        </p:spPr>
      </p:pic>
      <p:pic>
        <p:nvPicPr>
          <p:cNvPr id="10" name="Google Shape;562;p36" descr="Ein Bild, das Text, Screenshot, Karte, Diagramm enthält.&#10;&#10;Automatisch generierte Beschreibung">
            <a:extLst>
              <a:ext uri="{FF2B5EF4-FFF2-40B4-BE49-F238E27FC236}">
                <a16:creationId xmlns:a16="http://schemas.microsoft.com/office/drawing/2014/main" id="{FA96CA0E-4FAA-B17E-916B-42B3D8CE35AF}"/>
              </a:ext>
            </a:extLst>
          </p:cNvPr>
          <p:cNvPicPr preferRelativeResize="0"/>
          <p:nvPr/>
        </p:nvPicPr>
        <p:blipFill rotWithShape="1">
          <a:blip r:embed="rId10">
            <a:alphaModFix/>
          </a:blip>
          <a:srcRect/>
          <a:stretch/>
        </p:blipFill>
        <p:spPr>
          <a:xfrm>
            <a:off x="1552018" y="4003267"/>
            <a:ext cx="654762" cy="821091"/>
          </a:xfrm>
          <a:prstGeom prst="rect">
            <a:avLst/>
          </a:prstGeom>
          <a:noFill/>
          <a:ln>
            <a:noFill/>
          </a:ln>
        </p:spPr>
      </p:pic>
      <p:pic>
        <p:nvPicPr>
          <p:cNvPr id="11" name="Google Shape;567;p36" descr="Ein Bild, das Text, Screenshot, Karte, Diagramm enthält.&#10;&#10;Automatisch generierte Beschreibung">
            <a:extLst>
              <a:ext uri="{FF2B5EF4-FFF2-40B4-BE49-F238E27FC236}">
                <a16:creationId xmlns:a16="http://schemas.microsoft.com/office/drawing/2014/main" id="{11C06DC1-7F04-418D-FA5D-534EB8412382}"/>
              </a:ext>
            </a:extLst>
          </p:cNvPr>
          <p:cNvPicPr preferRelativeResize="0"/>
          <p:nvPr/>
        </p:nvPicPr>
        <p:blipFill rotWithShape="1">
          <a:blip r:embed="rId11">
            <a:alphaModFix/>
          </a:blip>
          <a:srcRect/>
          <a:stretch/>
        </p:blipFill>
        <p:spPr>
          <a:xfrm>
            <a:off x="1058943" y="1029626"/>
            <a:ext cx="649841" cy="821091"/>
          </a:xfrm>
          <a:prstGeom prst="rect">
            <a:avLst/>
          </a:prstGeom>
          <a:noFill/>
          <a:ln>
            <a:noFill/>
          </a:ln>
        </p:spPr>
      </p:pic>
      <p:pic>
        <p:nvPicPr>
          <p:cNvPr id="12" name="Google Shape;568;p36" descr="Ein Bild, das Text, Screenshot, Karte, Diagramm enthält.&#10;&#10;Automatisch generierte Beschreibung">
            <a:extLst>
              <a:ext uri="{FF2B5EF4-FFF2-40B4-BE49-F238E27FC236}">
                <a16:creationId xmlns:a16="http://schemas.microsoft.com/office/drawing/2014/main" id="{1D6CB616-69DF-C482-F4D6-DA9E5188CCB7}"/>
              </a:ext>
            </a:extLst>
          </p:cNvPr>
          <p:cNvPicPr preferRelativeResize="0"/>
          <p:nvPr/>
        </p:nvPicPr>
        <p:blipFill rotWithShape="1">
          <a:blip r:embed="rId12">
            <a:alphaModFix/>
          </a:blip>
          <a:srcRect/>
          <a:stretch/>
        </p:blipFill>
        <p:spPr>
          <a:xfrm>
            <a:off x="145511" y="1725229"/>
            <a:ext cx="649841" cy="821091"/>
          </a:xfrm>
          <a:prstGeom prst="rect">
            <a:avLst/>
          </a:prstGeom>
          <a:noFill/>
          <a:ln>
            <a:noFill/>
          </a:ln>
        </p:spPr>
      </p:pic>
      <p:pic>
        <p:nvPicPr>
          <p:cNvPr id="13" name="Picture 2" descr="Emanuel Sallinger - TU Wien">
            <a:extLst>
              <a:ext uri="{FF2B5EF4-FFF2-40B4-BE49-F238E27FC236}">
                <a16:creationId xmlns:a16="http://schemas.microsoft.com/office/drawing/2014/main" id="{4931FF7A-D3F1-E053-7D7F-AC1792C363F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524" r="20258" b="13348"/>
          <a:stretch>
            <a:fillRect/>
          </a:stretch>
        </p:blipFill>
        <p:spPr bwMode="auto">
          <a:xfrm>
            <a:off x="47631" y="3185410"/>
            <a:ext cx="649841" cy="79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787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37</a:t>
            </a:fld>
            <a:endParaRPr lang="de-DE" sz="1400" dirty="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pic>
        <p:nvPicPr>
          <p:cNvPr id="2" name="Grafik 1">
            <a:extLst>
              <a:ext uri="{FF2B5EF4-FFF2-40B4-BE49-F238E27FC236}">
                <a16:creationId xmlns:a16="http://schemas.microsoft.com/office/drawing/2014/main" id="{0A6E1BAF-B75B-47B2-A6CB-E18855B0ED24}"/>
              </a:ext>
            </a:extLst>
          </p:cNvPr>
          <p:cNvPicPr>
            <a:picLocks noChangeAspect="1"/>
          </p:cNvPicPr>
          <p:nvPr/>
        </p:nvPicPr>
        <p:blipFill>
          <a:blip r:embed="rId4"/>
          <a:stretch>
            <a:fillRect/>
          </a:stretch>
        </p:blipFill>
        <p:spPr>
          <a:xfrm>
            <a:off x="674067" y="-17374"/>
            <a:ext cx="10400677" cy="5334462"/>
          </a:xfrm>
          <a:prstGeom prst="rect">
            <a:avLst/>
          </a:prstGeom>
        </p:spPr>
      </p:pic>
      <p:pic>
        <p:nvPicPr>
          <p:cNvPr id="153" name="Grafik 152">
            <a:extLst>
              <a:ext uri="{FF2B5EF4-FFF2-40B4-BE49-F238E27FC236}">
                <a16:creationId xmlns:a16="http://schemas.microsoft.com/office/drawing/2014/main" id="{A8586F9A-D591-4ABF-9762-16B1181140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6656" y="5438704"/>
            <a:ext cx="1346200" cy="1346200"/>
          </a:xfrm>
          <a:prstGeom prst="rect">
            <a:avLst/>
          </a:prstGeom>
        </p:spPr>
      </p:pic>
      <p:pic>
        <p:nvPicPr>
          <p:cNvPr id="1026" name="Picture 2" descr="Logos - FWF">
            <a:extLst>
              <a:ext uri="{FF2B5EF4-FFF2-40B4-BE49-F238E27FC236}">
                <a16:creationId xmlns:a16="http://schemas.microsoft.com/office/drawing/2014/main" id="{9C498A5D-452C-48A0-B71E-378E4D9803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139" y="5561368"/>
            <a:ext cx="2750517" cy="74666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46DEBD2-B0EE-26CB-BAD1-5AB8C9278CEB}"/>
              </a:ext>
            </a:extLst>
          </p:cNvPr>
          <p:cNvPicPr>
            <a:picLocks noChangeAspect="1"/>
          </p:cNvPicPr>
          <p:nvPr/>
        </p:nvPicPr>
        <p:blipFill>
          <a:blip r:embed="rId8"/>
          <a:srcRect l="35365" t="49716" r="-111"/>
          <a:stretch>
            <a:fillRect/>
          </a:stretch>
        </p:blipFill>
        <p:spPr bwMode="auto">
          <a:xfrm>
            <a:off x="6003190" y="5320167"/>
            <a:ext cx="3426347" cy="1537833"/>
          </a:xfrm>
          <a:prstGeom prst="rect">
            <a:avLst/>
          </a:prstGeom>
        </p:spPr>
      </p:pic>
    </p:spTree>
    <p:extLst>
      <p:ext uri="{BB962C8B-B14F-4D97-AF65-F5344CB8AC3E}">
        <p14:creationId xmlns:p14="http://schemas.microsoft.com/office/powerpoint/2010/main" val="23880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B7C5-CB0C-7BC1-2763-BB1592AFD4BA}"/>
              </a:ext>
            </a:extLst>
          </p:cNvPr>
          <p:cNvSpPr>
            <a:spLocks noGrp="1"/>
          </p:cNvSpPr>
          <p:nvPr>
            <p:ph type="title"/>
          </p:nvPr>
        </p:nvSpPr>
        <p:spPr/>
        <p:txBody>
          <a:bodyPr>
            <a:normAutofit fontScale="90000"/>
          </a:bodyPr>
          <a:lstStyle/>
          <a:p>
            <a:r>
              <a:rPr lang="en-AT" dirty="0"/>
              <a:t>BILATERAL AI – First results and plans from our Institute and other BILAI partners…</a:t>
            </a:r>
          </a:p>
        </p:txBody>
      </p:sp>
      <p:sp>
        <p:nvSpPr>
          <p:cNvPr id="4" name="Foliennummernplatzhalter 14">
            <a:extLst>
              <a:ext uri="{FF2B5EF4-FFF2-40B4-BE49-F238E27FC236}">
                <a16:creationId xmlns:a16="http://schemas.microsoft.com/office/drawing/2014/main" id="{B130E979-A3BD-AC83-8C1B-1EC7B133F567}"/>
              </a:ext>
            </a:extLst>
          </p:cNvPr>
          <p:cNvSpPr>
            <a:spLocks noGrp="1"/>
          </p:cNvSpPr>
          <p:nvPr>
            <p:ph type="sldNum" idx="12"/>
          </p:nvPr>
        </p:nvSpPr>
        <p:spPr bwMode="auto"/>
        <p:txBody>
          <a:bodyPr/>
          <a:lstStyle/>
          <a:p>
            <a:pPr algn="ctr">
              <a:defRPr/>
            </a:pPr>
            <a:fld id="{78D28EF7-E4EA-6347-AA01-C9F5606D62FC}" type="slidenum">
              <a:rPr lang="de-DE" sz="1400">
                <a:solidFill>
                  <a:schemeClr val="tx1"/>
                </a:solidFill>
              </a:rPr>
              <a:t>38</a:t>
            </a:fld>
            <a:endParaRPr lang="de-DE" sz="1400" dirty="0">
              <a:solidFill>
                <a:schemeClr val="tx1"/>
              </a:solidFill>
            </a:endParaRPr>
          </a:p>
        </p:txBody>
      </p:sp>
    </p:spTree>
    <p:extLst>
      <p:ext uri="{BB962C8B-B14F-4D97-AF65-F5344CB8AC3E}">
        <p14:creationId xmlns:p14="http://schemas.microsoft.com/office/powerpoint/2010/main" val="3826102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E99D-672C-E62B-6AEF-1EE9C9176093}"/>
              </a:ext>
            </a:extLst>
          </p:cNvPr>
          <p:cNvSpPr>
            <a:spLocks noGrp="1"/>
          </p:cNvSpPr>
          <p:nvPr>
            <p:ph type="title"/>
          </p:nvPr>
        </p:nvSpPr>
        <p:spPr>
          <a:xfrm>
            <a:off x="774767" y="179287"/>
            <a:ext cx="11051060" cy="1003504"/>
          </a:xfrm>
        </p:spPr>
        <p:txBody>
          <a:bodyPr/>
          <a:lstStyle/>
          <a:p>
            <a:r>
              <a:rPr lang="en-AT" dirty="0"/>
              <a:t>What’s next? </a:t>
            </a:r>
          </a:p>
        </p:txBody>
      </p:sp>
      <p:sp>
        <p:nvSpPr>
          <p:cNvPr id="3" name="Content Placeholder 2">
            <a:extLst>
              <a:ext uri="{FF2B5EF4-FFF2-40B4-BE49-F238E27FC236}">
                <a16:creationId xmlns:a16="http://schemas.microsoft.com/office/drawing/2014/main" id="{2D794487-E783-A964-0051-ED22BCAB5A06}"/>
              </a:ext>
            </a:extLst>
          </p:cNvPr>
          <p:cNvSpPr>
            <a:spLocks noGrp="1"/>
          </p:cNvSpPr>
          <p:nvPr>
            <p:ph type="body" idx="1"/>
          </p:nvPr>
        </p:nvSpPr>
        <p:spPr>
          <a:xfrm>
            <a:off x="2063" y="1386070"/>
            <a:ext cx="11051060" cy="4264273"/>
          </a:xfrm>
        </p:spPr>
        <p:txBody>
          <a:bodyPr/>
          <a:lstStyle/>
          <a:p>
            <a:r>
              <a:rPr lang="en-AT" b="1" dirty="0"/>
              <a:t>Ingredient1</a:t>
            </a:r>
            <a:r>
              <a:rPr lang="en-AT" dirty="0"/>
              <a:t>: We have a pretty good understanding of Engineering </a:t>
            </a:r>
            <a:r>
              <a:rPr lang="en-AT" b="1" dirty="0"/>
              <a:t>Neuro-Symbolic Systems…</a:t>
            </a:r>
          </a:p>
        </p:txBody>
      </p:sp>
      <p:pic>
        <p:nvPicPr>
          <p:cNvPr id="8" name="Google Shape;215;p4" descr="A picture containing text, screenshot, circle, diagram&#10;&#10;Description automatically generated">
            <a:extLst>
              <a:ext uri="{FF2B5EF4-FFF2-40B4-BE49-F238E27FC236}">
                <a16:creationId xmlns:a16="http://schemas.microsoft.com/office/drawing/2014/main" id="{3E0E4695-EF7C-F19D-4F56-49D14338F462}"/>
              </a:ext>
            </a:extLst>
          </p:cNvPr>
          <p:cNvPicPr preferRelativeResize="0"/>
          <p:nvPr/>
        </p:nvPicPr>
        <p:blipFill rotWithShape="1">
          <a:blip r:embed="rId3">
            <a:alphaModFix/>
          </a:blip>
          <a:srcRect/>
          <a:stretch/>
        </p:blipFill>
        <p:spPr>
          <a:xfrm>
            <a:off x="1159709" y="2264137"/>
            <a:ext cx="9872582" cy="4593863"/>
          </a:xfrm>
          <a:prstGeom prst="rect">
            <a:avLst/>
          </a:prstGeom>
          <a:noFill/>
          <a:ln>
            <a:noFill/>
          </a:ln>
        </p:spPr>
      </p:pic>
      <p:pic>
        <p:nvPicPr>
          <p:cNvPr id="9" name="Google Shape;216;p4" descr="sabou">
            <a:extLst>
              <a:ext uri="{FF2B5EF4-FFF2-40B4-BE49-F238E27FC236}">
                <a16:creationId xmlns:a16="http://schemas.microsoft.com/office/drawing/2014/main" id="{F6E02B0E-1D87-E881-E655-86E4D0AE0EE8}"/>
              </a:ext>
            </a:extLst>
          </p:cNvPr>
          <p:cNvPicPr preferRelativeResize="0"/>
          <p:nvPr/>
        </p:nvPicPr>
        <p:blipFill rotWithShape="1">
          <a:blip r:embed="rId4">
            <a:alphaModFix/>
          </a:blip>
          <a:srcRect/>
          <a:stretch/>
        </p:blipFill>
        <p:spPr>
          <a:xfrm>
            <a:off x="10648162" y="245755"/>
            <a:ext cx="1312190" cy="1865376"/>
          </a:xfrm>
          <a:prstGeom prst="rect">
            <a:avLst/>
          </a:prstGeom>
          <a:noFill/>
          <a:ln>
            <a:noFill/>
          </a:ln>
        </p:spPr>
      </p:pic>
      <p:grpSp>
        <p:nvGrpSpPr>
          <p:cNvPr id="10" name="Google Shape;195;p3">
            <a:extLst>
              <a:ext uri="{FF2B5EF4-FFF2-40B4-BE49-F238E27FC236}">
                <a16:creationId xmlns:a16="http://schemas.microsoft.com/office/drawing/2014/main" id="{EAC906F2-4EB0-7B39-1801-CF0267D37E54}"/>
              </a:ext>
            </a:extLst>
          </p:cNvPr>
          <p:cNvGrpSpPr/>
          <p:nvPr/>
        </p:nvGrpSpPr>
        <p:grpSpPr>
          <a:xfrm>
            <a:off x="4776462" y="625337"/>
            <a:ext cx="4587076" cy="664749"/>
            <a:chOff x="3678626" y="2056514"/>
            <a:chExt cx="3064580" cy="553957"/>
          </a:xfrm>
        </p:grpSpPr>
        <p:sp>
          <p:nvSpPr>
            <p:cNvPr id="11" name="Google Shape;196;p3">
              <a:extLst>
                <a:ext uri="{FF2B5EF4-FFF2-40B4-BE49-F238E27FC236}">
                  <a16:creationId xmlns:a16="http://schemas.microsoft.com/office/drawing/2014/main" id="{1B425540-2123-AF57-694D-5356EEB7B261}"/>
                </a:ext>
              </a:extLst>
            </p:cNvPr>
            <p:cNvSpPr txBox="1"/>
            <p:nvPr/>
          </p:nvSpPr>
          <p:spPr>
            <a:xfrm>
              <a:off x="3727968" y="2056514"/>
              <a:ext cx="3015238" cy="553957"/>
            </a:xfrm>
            <a:prstGeom prst="rect">
              <a:avLst/>
            </a:prstGeom>
            <a:solidFill>
              <a:srgbClr val="BFBFBF"/>
            </a:solidFill>
            <a:ln>
              <a:noFill/>
            </a:ln>
          </p:spPr>
          <p:txBody>
            <a:bodyPr spcFirstLastPara="1" wrap="square" lIns="109710" tIns="54840" rIns="109710" bIns="54840" anchor="t" anchorCtr="0">
              <a:spAutoFit/>
            </a:bodyPr>
            <a:lstStyle/>
            <a:p>
              <a:pPr algn="r"/>
              <a:r>
                <a:rPr lang="de-AT" sz="2160" dirty="0" err="1">
                  <a:solidFill>
                    <a:schemeClr val="dk1"/>
                  </a:solidFill>
                  <a:latin typeface="Verdana"/>
                  <a:ea typeface="Verdana"/>
                  <a:cs typeface="Verdana"/>
                  <a:sym typeface="Verdana"/>
                </a:rPr>
                <a:t>Neurosymbolic</a:t>
              </a:r>
              <a:r>
                <a:rPr lang="de-AT" sz="2160" dirty="0">
                  <a:solidFill>
                    <a:schemeClr val="dk1"/>
                  </a:solidFill>
                  <a:latin typeface="Verdana"/>
                  <a:ea typeface="Verdana"/>
                  <a:cs typeface="Verdana"/>
                  <a:sym typeface="Verdana"/>
                </a:rPr>
                <a:t> AI Systems</a:t>
              </a:r>
              <a:endParaRPr sz="2400" dirty="0"/>
            </a:p>
            <a:p>
              <a:pPr algn="r"/>
              <a:r>
                <a:rPr lang="en-US" sz="1440" dirty="0">
                  <a:solidFill>
                    <a:schemeClr val="dk1"/>
                  </a:solidFill>
                  <a:latin typeface="Verdana"/>
                  <a:ea typeface="Verdana"/>
                  <a:cs typeface="Verdana"/>
                  <a:sym typeface="Verdana"/>
                </a:rPr>
                <a:t>Prof. Marta </a:t>
              </a:r>
              <a:r>
                <a:rPr lang="en-US" sz="1440" dirty="0" err="1">
                  <a:solidFill>
                    <a:schemeClr val="dk1"/>
                  </a:solidFill>
                  <a:latin typeface="Verdana"/>
                  <a:ea typeface="Verdana"/>
                  <a:cs typeface="Verdana"/>
                  <a:sym typeface="Verdana"/>
                </a:rPr>
                <a:t>Sabou</a:t>
              </a:r>
              <a:endParaRPr sz="1440" dirty="0">
                <a:solidFill>
                  <a:schemeClr val="dk1"/>
                </a:solidFill>
                <a:latin typeface="Verdana"/>
                <a:ea typeface="Verdana"/>
                <a:cs typeface="Verdana"/>
                <a:sym typeface="Verdana"/>
              </a:endParaRPr>
            </a:p>
          </p:txBody>
        </p:sp>
        <p:sp>
          <p:nvSpPr>
            <p:cNvPr id="12" name="Google Shape;197;p3" descr="Robot">
              <a:extLst>
                <a:ext uri="{FF2B5EF4-FFF2-40B4-BE49-F238E27FC236}">
                  <a16:creationId xmlns:a16="http://schemas.microsoft.com/office/drawing/2014/main" id="{60DDD608-DC45-1C05-D410-51EB2E1FA6C5}"/>
                </a:ext>
              </a:extLst>
            </p:cNvPr>
            <p:cNvSpPr/>
            <p:nvPr/>
          </p:nvSpPr>
          <p:spPr>
            <a:xfrm>
              <a:off x="3678626" y="2056514"/>
              <a:ext cx="501823" cy="419296"/>
            </a:xfrm>
            <a:prstGeom prst="rect">
              <a:avLst/>
            </a:prstGeom>
            <a:blipFill rotWithShape="1">
              <a:blip r:embed="rId5">
                <a:alphaModFix/>
              </a:blip>
              <a:stretch>
                <a:fillRect/>
              </a:stretch>
            </a:blipFill>
            <a:ln>
              <a:noFill/>
            </a:ln>
          </p:spPr>
          <p:txBody>
            <a:bodyPr spcFirstLastPara="1" wrap="square" lIns="109710" tIns="54840" rIns="109710" bIns="54840" anchor="t" anchorCtr="0">
              <a:noAutofit/>
            </a:bodyPr>
            <a:lstStyle/>
            <a:p>
              <a:endParaRPr sz="2160" dirty="0">
                <a:solidFill>
                  <a:schemeClr val="lt1"/>
                </a:solidFill>
                <a:latin typeface="Verdana"/>
                <a:ea typeface="Verdana"/>
                <a:cs typeface="Verdana"/>
                <a:sym typeface="Verdana"/>
              </a:endParaRPr>
            </a:p>
          </p:txBody>
        </p:sp>
      </p:grpSp>
      <p:sp>
        <p:nvSpPr>
          <p:cNvPr id="7" name="Google Shape;213;p4">
            <a:extLst>
              <a:ext uri="{FF2B5EF4-FFF2-40B4-BE49-F238E27FC236}">
                <a16:creationId xmlns:a16="http://schemas.microsoft.com/office/drawing/2014/main" id="{640B8F28-327E-CB37-92AC-B82415D14C6D}"/>
              </a:ext>
            </a:extLst>
          </p:cNvPr>
          <p:cNvSpPr txBox="1"/>
          <p:nvPr/>
        </p:nvSpPr>
        <p:spPr>
          <a:xfrm>
            <a:off x="596623" y="6232663"/>
            <a:ext cx="11233277" cy="553949"/>
          </a:xfrm>
          <a:prstGeom prst="rect">
            <a:avLst/>
          </a:prstGeom>
          <a:solidFill>
            <a:schemeClr val="bg1"/>
          </a:solidFill>
          <a:ln>
            <a:solidFill>
              <a:schemeClr val="accent1"/>
            </a:solidFill>
          </a:ln>
        </p:spPr>
        <p:txBody>
          <a:bodyPr spcFirstLastPara="1" wrap="square" lIns="109710" tIns="54840" rIns="109710" bIns="54840" anchor="t" anchorCtr="0">
            <a:spAutoFit/>
          </a:bodyPr>
          <a:lstStyle/>
          <a:p>
            <a:r>
              <a:rPr lang="de-AT" sz="1440" i="1" dirty="0">
                <a:solidFill>
                  <a:srgbClr val="000000"/>
                </a:solidFill>
                <a:latin typeface="Arial"/>
                <a:ea typeface="Arial"/>
                <a:cs typeface="Arial"/>
                <a:sym typeface="Arial"/>
              </a:rPr>
              <a:t>A. Breit, L. Waltersdorfer, F.J. </a:t>
            </a:r>
            <a:r>
              <a:rPr lang="de-AT" sz="1440" i="1" dirty="0" err="1">
                <a:solidFill>
                  <a:srgbClr val="000000"/>
                </a:solidFill>
                <a:latin typeface="Arial"/>
                <a:ea typeface="Arial"/>
                <a:cs typeface="Arial"/>
                <a:sym typeface="Arial"/>
              </a:rPr>
              <a:t>Ekaputra</a:t>
            </a:r>
            <a:r>
              <a:rPr lang="de-AT" sz="1440" i="1" dirty="0">
                <a:solidFill>
                  <a:srgbClr val="000000"/>
                </a:solidFill>
                <a:latin typeface="Arial"/>
                <a:ea typeface="Arial"/>
                <a:cs typeface="Arial"/>
                <a:sym typeface="Arial"/>
              </a:rPr>
              <a:t>, M. Sabou, A. </a:t>
            </a:r>
            <a:r>
              <a:rPr lang="de-AT" sz="1440" i="1" dirty="0" err="1">
                <a:solidFill>
                  <a:srgbClr val="000000"/>
                </a:solidFill>
                <a:latin typeface="Arial"/>
                <a:ea typeface="Arial"/>
                <a:cs typeface="Arial"/>
                <a:sym typeface="Arial"/>
              </a:rPr>
              <a:t>Ekelhart</a:t>
            </a:r>
            <a:r>
              <a:rPr lang="de-AT" sz="1440" i="1" dirty="0">
                <a:solidFill>
                  <a:srgbClr val="000000"/>
                </a:solidFill>
                <a:latin typeface="Arial"/>
                <a:ea typeface="Arial"/>
                <a:cs typeface="Arial"/>
                <a:sym typeface="Arial"/>
              </a:rPr>
              <a:t>, A. </a:t>
            </a:r>
            <a:r>
              <a:rPr lang="de-AT" sz="1440" i="1" dirty="0" err="1">
                <a:solidFill>
                  <a:srgbClr val="000000"/>
                </a:solidFill>
                <a:latin typeface="Arial"/>
                <a:ea typeface="Arial"/>
                <a:cs typeface="Arial"/>
                <a:sym typeface="Arial"/>
              </a:rPr>
              <a:t>Iana</a:t>
            </a:r>
            <a:r>
              <a:rPr lang="de-AT" sz="1440" i="1" dirty="0">
                <a:solidFill>
                  <a:srgbClr val="000000"/>
                </a:solidFill>
                <a:latin typeface="Arial"/>
                <a:ea typeface="Arial"/>
                <a:cs typeface="Arial"/>
                <a:sym typeface="Arial"/>
              </a:rPr>
              <a:t>, H. </a:t>
            </a:r>
            <a:r>
              <a:rPr lang="de-AT" sz="1440" i="1" dirty="0" err="1">
                <a:solidFill>
                  <a:srgbClr val="000000"/>
                </a:solidFill>
                <a:latin typeface="Arial"/>
                <a:ea typeface="Arial"/>
                <a:cs typeface="Arial"/>
                <a:sym typeface="Arial"/>
              </a:rPr>
              <a:t>Paulheim</a:t>
            </a:r>
            <a:r>
              <a:rPr lang="de-AT" sz="1440" i="1" dirty="0">
                <a:solidFill>
                  <a:srgbClr val="000000"/>
                </a:solidFill>
                <a:latin typeface="Arial"/>
                <a:ea typeface="Arial"/>
                <a:cs typeface="Arial"/>
                <a:sym typeface="Arial"/>
              </a:rPr>
              <a:t>, J. </a:t>
            </a:r>
            <a:r>
              <a:rPr lang="de-AT" sz="1440" i="1" dirty="0" err="1">
                <a:solidFill>
                  <a:srgbClr val="000000"/>
                </a:solidFill>
                <a:latin typeface="Arial"/>
                <a:ea typeface="Arial"/>
                <a:cs typeface="Arial"/>
                <a:sym typeface="Arial"/>
              </a:rPr>
              <a:t>Portisch</a:t>
            </a:r>
            <a:r>
              <a:rPr lang="de-AT" sz="1440" i="1" dirty="0">
                <a:solidFill>
                  <a:srgbClr val="000000"/>
                </a:solidFill>
                <a:latin typeface="Arial"/>
                <a:ea typeface="Arial"/>
                <a:cs typeface="Arial"/>
                <a:sym typeface="Arial"/>
              </a:rPr>
              <a:t>, A. </a:t>
            </a:r>
            <a:r>
              <a:rPr lang="de-AT" sz="1440" i="1" dirty="0" err="1">
                <a:solidFill>
                  <a:srgbClr val="000000"/>
                </a:solidFill>
                <a:latin typeface="Arial"/>
                <a:ea typeface="Arial"/>
                <a:cs typeface="Arial"/>
                <a:sym typeface="Arial"/>
              </a:rPr>
              <a:t>Revenko</a:t>
            </a:r>
            <a:r>
              <a:rPr lang="de-AT" sz="1440" i="1" dirty="0">
                <a:solidFill>
                  <a:srgbClr val="000000"/>
                </a:solidFill>
                <a:latin typeface="Arial"/>
                <a:ea typeface="Arial"/>
                <a:cs typeface="Arial"/>
                <a:sym typeface="Arial"/>
              </a:rPr>
              <a:t>, A. </a:t>
            </a:r>
            <a:r>
              <a:rPr lang="de-AT" sz="1440" i="1" dirty="0" err="1">
                <a:solidFill>
                  <a:srgbClr val="000000"/>
                </a:solidFill>
                <a:latin typeface="Arial"/>
                <a:ea typeface="Arial"/>
                <a:cs typeface="Arial"/>
                <a:sym typeface="Arial"/>
              </a:rPr>
              <a:t>ten</a:t>
            </a:r>
            <a:r>
              <a:rPr lang="de-AT" sz="1440" i="1" dirty="0">
                <a:solidFill>
                  <a:srgbClr val="000000"/>
                </a:solidFill>
                <a:latin typeface="Arial"/>
                <a:ea typeface="Arial"/>
                <a:cs typeface="Arial"/>
                <a:sym typeface="Arial"/>
              </a:rPr>
              <a:t> </a:t>
            </a:r>
            <a:r>
              <a:rPr lang="de-AT" sz="1440" i="1" dirty="0" err="1">
                <a:solidFill>
                  <a:srgbClr val="000000"/>
                </a:solidFill>
                <a:latin typeface="Arial"/>
                <a:ea typeface="Arial"/>
                <a:cs typeface="Arial"/>
                <a:sym typeface="Arial"/>
              </a:rPr>
              <a:t>Teije</a:t>
            </a:r>
            <a:r>
              <a:rPr lang="de-AT" sz="1440" i="1" dirty="0">
                <a:solidFill>
                  <a:srgbClr val="000000"/>
                </a:solidFill>
                <a:latin typeface="Arial"/>
                <a:ea typeface="Arial"/>
                <a:cs typeface="Arial"/>
                <a:sym typeface="Arial"/>
              </a:rPr>
              <a:t>, and F. van </a:t>
            </a:r>
            <a:r>
              <a:rPr lang="de-AT" sz="1440" i="1" dirty="0" err="1">
                <a:solidFill>
                  <a:srgbClr val="000000"/>
                </a:solidFill>
                <a:latin typeface="Arial"/>
                <a:ea typeface="Arial"/>
                <a:cs typeface="Arial"/>
                <a:sym typeface="Arial"/>
              </a:rPr>
              <a:t>Harmelen</a:t>
            </a:r>
            <a:r>
              <a:rPr lang="de-AT" sz="1440" i="1" dirty="0">
                <a:solidFill>
                  <a:srgbClr val="000000"/>
                </a:solidFill>
                <a:latin typeface="Arial"/>
                <a:ea typeface="Arial"/>
                <a:cs typeface="Arial"/>
                <a:sym typeface="Arial"/>
              </a:rPr>
              <a:t>. 2023. </a:t>
            </a:r>
            <a:r>
              <a:rPr lang="de-AT" sz="1440" i="1" dirty="0" err="1">
                <a:solidFill>
                  <a:srgbClr val="000000"/>
                </a:solidFill>
                <a:latin typeface="Arial"/>
                <a:ea typeface="Arial"/>
                <a:cs typeface="Arial"/>
                <a:sym typeface="Arial"/>
              </a:rPr>
              <a:t>Combining</a:t>
            </a:r>
            <a:r>
              <a:rPr lang="de-AT" sz="1440" i="1" dirty="0">
                <a:solidFill>
                  <a:srgbClr val="000000"/>
                </a:solidFill>
                <a:latin typeface="Arial"/>
                <a:ea typeface="Arial"/>
                <a:cs typeface="Arial"/>
                <a:sym typeface="Arial"/>
              </a:rPr>
              <a:t> </a:t>
            </a:r>
            <a:r>
              <a:rPr lang="de-AT" sz="1440" i="1" dirty="0" err="1">
                <a:solidFill>
                  <a:srgbClr val="000000"/>
                </a:solidFill>
                <a:latin typeface="Arial"/>
                <a:ea typeface="Arial"/>
                <a:cs typeface="Arial"/>
                <a:sym typeface="Arial"/>
              </a:rPr>
              <a:t>Machine</a:t>
            </a:r>
            <a:r>
              <a:rPr lang="de-AT" sz="1440" i="1" dirty="0">
                <a:solidFill>
                  <a:srgbClr val="000000"/>
                </a:solidFill>
                <a:latin typeface="Arial"/>
                <a:ea typeface="Arial"/>
                <a:cs typeface="Arial"/>
                <a:sym typeface="Arial"/>
              </a:rPr>
              <a:t> Learning and </a:t>
            </a:r>
            <a:r>
              <a:rPr lang="de-AT" sz="1440" i="1" dirty="0" err="1">
                <a:solidFill>
                  <a:srgbClr val="000000"/>
                </a:solidFill>
                <a:latin typeface="Arial"/>
                <a:ea typeface="Arial"/>
                <a:cs typeface="Arial"/>
                <a:sym typeface="Arial"/>
              </a:rPr>
              <a:t>Semantic</a:t>
            </a:r>
            <a:r>
              <a:rPr lang="de-AT" sz="1440" i="1" dirty="0">
                <a:solidFill>
                  <a:srgbClr val="000000"/>
                </a:solidFill>
                <a:latin typeface="Arial"/>
                <a:ea typeface="Arial"/>
                <a:cs typeface="Arial"/>
                <a:sym typeface="Arial"/>
              </a:rPr>
              <a:t> Web: A </a:t>
            </a:r>
            <a:r>
              <a:rPr lang="de-AT" sz="1440" i="1" dirty="0" err="1">
                <a:solidFill>
                  <a:srgbClr val="000000"/>
                </a:solidFill>
                <a:latin typeface="Arial"/>
                <a:ea typeface="Arial"/>
                <a:cs typeface="Arial"/>
                <a:sym typeface="Arial"/>
              </a:rPr>
              <a:t>Systematic</a:t>
            </a:r>
            <a:r>
              <a:rPr lang="de-AT" sz="1440" i="1" dirty="0">
                <a:solidFill>
                  <a:srgbClr val="000000"/>
                </a:solidFill>
                <a:latin typeface="Arial"/>
                <a:ea typeface="Arial"/>
                <a:cs typeface="Arial"/>
                <a:sym typeface="Arial"/>
              </a:rPr>
              <a:t> Mapping Study. ACM Computing Survey. March 2023.</a:t>
            </a:r>
            <a:endParaRPr sz="1440" dirty="0">
              <a:solidFill>
                <a:schemeClr val="dk1"/>
              </a:solidFill>
              <a:latin typeface="Verdana"/>
              <a:ea typeface="Verdana"/>
              <a:cs typeface="Verdana"/>
              <a:sym typeface="Verdana"/>
            </a:endParaRPr>
          </a:p>
        </p:txBody>
      </p:sp>
      <p:pic>
        <p:nvPicPr>
          <p:cNvPr id="4" name="Picture 2">
            <a:extLst>
              <a:ext uri="{FF2B5EF4-FFF2-40B4-BE49-F238E27FC236}">
                <a16:creationId xmlns:a16="http://schemas.microsoft.com/office/drawing/2014/main" id="{27198B79-27E6-9617-56E5-C80E5C22B5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5640" y="658585"/>
            <a:ext cx="1109936" cy="574479"/>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14">
            <a:extLst>
              <a:ext uri="{FF2B5EF4-FFF2-40B4-BE49-F238E27FC236}">
                <a16:creationId xmlns:a16="http://schemas.microsoft.com/office/drawing/2014/main" id="{C8D6FCA8-7568-A5D4-9C87-50574F22AC61}"/>
              </a:ext>
            </a:extLst>
          </p:cNvPr>
          <p:cNvSpPr>
            <a:spLocks noGrp="1"/>
          </p:cNvSpPr>
          <p:nvPr>
            <p:ph type="sldNum" idx="12"/>
          </p:nvPr>
        </p:nvSpPr>
        <p:spPr bwMode="auto">
          <a:xfrm>
            <a:off x="203200" y="268293"/>
            <a:ext cx="523876" cy="365125"/>
          </a:xfrm>
        </p:spPr>
        <p:txBody>
          <a:bodyPr/>
          <a:lstStyle/>
          <a:p>
            <a:pPr algn="ctr">
              <a:defRPr/>
            </a:pPr>
            <a:fld id="{78D28EF7-E4EA-6347-AA01-C9F5606D62FC}" type="slidenum">
              <a:rPr lang="de-DE" sz="1400">
                <a:solidFill>
                  <a:schemeClr val="tx1"/>
                </a:solidFill>
              </a:rPr>
              <a:t>39</a:t>
            </a:fld>
            <a:endParaRPr lang="de-DE" sz="1400" dirty="0">
              <a:solidFill>
                <a:schemeClr val="tx1"/>
              </a:solidFill>
            </a:endParaRPr>
          </a:p>
        </p:txBody>
      </p:sp>
    </p:spTree>
    <p:extLst>
      <p:ext uri="{BB962C8B-B14F-4D97-AF65-F5344CB8AC3E}">
        <p14:creationId xmlns:p14="http://schemas.microsoft.com/office/powerpoint/2010/main" val="2950670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5FCFD4-8AD4-FCC2-4682-BBBFC6F9CCF7}"/>
              </a:ext>
            </a:extLst>
          </p:cNvPr>
          <p:cNvSpPr>
            <a:spLocks noGrp="1"/>
          </p:cNvSpPr>
          <p:nvPr>
            <p:ph type="sldNum" sz="quarter" idx="12"/>
          </p:nvPr>
        </p:nvSpPr>
        <p:spPr/>
        <p:txBody>
          <a:bodyPr/>
          <a:lstStyle/>
          <a:p>
            <a:fld id="{78AA9B8F-E99E-F249-967A-8EA2BC104B71}" type="slidenum">
              <a:rPr lang="en-AT" smtClean="0"/>
              <a:t>4</a:t>
            </a:fld>
            <a:endParaRPr lang="en-AT"/>
          </a:p>
        </p:txBody>
      </p:sp>
      <p:sp>
        <p:nvSpPr>
          <p:cNvPr id="10" name="Google Shape;1953;p64">
            <a:extLst>
              <a:ext uri="{FF2B5EF4-FFF2-40B4-BE49-F238E27FC236}">
                <a16:creationId xmlns:a16="http://schemas.microsoft.com/office/drawing/2014/main" id="{871B4EF7-9975-3597-09BC-58D903319D4C}"/>
              </a:ext>
            </a:extLst>
          </p:cNvPr>
          <p:cNvSpPr txBox="1">
            <a:spLocks/>
          </p:cNvSpPr>
          <p:nvPr/>
        </p:nvSpPr>
        <p:spPr>
          <a:xfrm>
            <a:off x="196759" y="5022165"/>
            <a:ext cx="11822810" cy="421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1400"/>
            </a:pPr>
            <a:r>
              <a:rPr lang="en-US" sz="3200" dirty="0"/>
              <a:t>Instead of its initial focus on </a:t>
            </a:r>
            <a:r>
              <a:rPr lang="en-US" sz="3200" b="1" dirty="0"/>
              <a:t>agents</a:t>
            </a:r>
            <a:r>
              <a:rPr lang="en-US" sz="3200" dirty="0"/>
              <a:t> the “Semantic Web”…</a:t>
            </a:r>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r>
              <a:rPr lang="en-US" sz="3200" dirty="0"/>
              <a:t>… has then mostly become the basis for the "Web of Data"…</a:t>
            </a:r>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r>
              <a:rPr lang="en-US" sz="3200" dirty="0"/>
              <a:t>… and its more recent focus on Open Knowledge Graphs…</a:t>
            </a:r>
          </a:p>
        </p:txBody>
      </p:sp>
      <p:sp>
        <p:nvSpPr>
          <p:cNvPr id="11" name="Rectangle 10">
            <a:extLst>
              <a:ext uri="{FF2B5EF4-FFF2-40B4-BE49-F238E27FC236}">
                <a16:creationId xmlns:a16="http://schemas.microsoft.com/office/drawing/2014/main" id="{A73741A1-1CC6-94B7-A1A4-14FD0C5E6F6E}"/>
              </a:ext>
            </a:extLst>
          </p:cNvPr>
          <p:cNvSpPr/>
          <p:nvPr/>
        </p:nvSpPr>
        <p:spPr>
          <a:xfrm>
            <a:off x="1102071" y="3463636"/>
            <a:ext cx="8623443" cy="1200329"/>
          </a:xfrm>
          <a:prstGeom prst="rect">
            <a:avLst/>
          </a:prstGeom>
          <a:solidFill>
            <a:schemeClr val="bg1"/>
          </a:solidFill>
          <a:ln>
            <a:solidFill>
              <a:schemeClr val="accent1"/>
            </a:solidFill>
          </a:ln>
        </p:spPr>
        <p:txBody>
          <a:bodyPr wrap="square">
            <a:spAutoFit/>
          </a:bodyPr>
          <a:lstStyle/>
          <a:p>
            <a:r>
              <a:rPr lang="en-GB" i="1" dirty="0">
                <a:latin typeface="Times New Roman" panose="02020603050405020304" pitchFamily="18" charset="0"/>
                <a:cs typeface="Times New Roman" panose="02020603050405020304" pitchFamily="18" charset="0"/>
              </a:rPr>
              <a:t>"If HTML and the Web made all the online documents look like one huge </a:t>
            </a:r>
            <a:r>
              <a:rPr lang="en-GB" b="1" i="1" dirty="0">
                <a:latin typeface="Times New Roman" panose="02020603050405020304" pitchFamily="18" charset="0"/>
                <a:cs typeface="Times New Roman" panose="02020603050405020304" pitchFamily="18" charset="0"/>
              </a:rPr>
              <a:t>book</a:t>
            </a:r>
            <a:r>
              <a:rPr lang="en-GB" i="1" dirty="0">
                <a:latin typeface="Times New Roman" panose="02020603050405020304" pitchFamily="18" charset="0"/>
                <a:cs typeface="Times New Roman" panose="02020603050405020304" pitchFamily="18" charset="0"/>
              </a:rPr>
              <a:t>, RDF,</a:t>
            </a:r>
          </a:p>
          <a:p>
            <a:r>
              <a:rPr lang="en-GB" i="1" dirty="0">
                <a:latin typeface="Times New Roman" panose="02020603050405020304" pitchFamily="18" charset="0"/>
                <a:cs typeface="Times New Roman" panose="02020603050405020304" pitchFamily="18" charset="0"/>
              </a:rPr>
              <a:t>schema and inference languages will make all the data in the world look like </a:t>
            </a:r>
            <a:r>
              <a:rPr lang="en-GB" b="1" i="1" dirty="0">
                <a:latin typeface="Times New Roman" panose="02020603050405020304" pitchFamily="18" charset="0"/>
                <a:cs typeface="Times New Roman" panose="02020603050405020304" pitchFamily="18" charset="0"/>
              </a:rPr>
              <a:t>one huge</a:t>
            </a:r>
          </a:p>
          <a:p>
            <a:r>
              <a:rPr lang="en-GB" b="1" i="1" dirty="0">
                <a:latin typeface="Times New Roman" panose="02020603050405020304" pitchFamily="18" charset="0"/>
                <a:cs typeface="Times New Roman" panose="02020603050405020304" pitchFamily="18" charset="0"/>
              </a:rPr>
              <a:t>database</a:t>
            </a:r>
            <a:r>
              <a:rPr lang="en-GB" i="1" dirty="0">
                <a:latin typeface="Times New Roman" panose="02020603050405020304" pitchFamily="18" charset="0"/>
                <a:cs typeface="Times New Roman" panose="02020603050405020304" pitchFamily="18" charset="0"/>
              </a:rPr>
              <a:t>" </a:t>
            </a:r>
          </a:p>
          <a:p>
            <a:r>
              <a:rPr lang="en-GB" i="1" dirty="0">
                <a:latin typeface="Times New Roman" panose="02020603050405020304" pitchFamily="18" charset="0"/>
                <a:cs typeface="Times New Roman" panose="02020603050405020304" pitchFamily="18" charset="0"/>
              </a:rPr>
              <a:t>					Tim Berners-Lee, Weaving the Web, 1999</a:t>
            </a:r>
          </a:p>
        </p:txBody>
      </p:sp>
      <p:sp>
        <p:nvSpPr>
          <p:cNvPr id="3" name="Rectangle 2">
            <a:extLst>
              <a:ext uri="{FF2B5EF4-FFF2-40B4-BE49-F238E27FC236}">
                <a16:creationId xmlns:a16="http://schemas.microsoft.com/office/drawing/2014/main" id="{46870AD5-8C97-3A19-52D9-0A903444A117}"/>
              </a:ext>
            </a:extLst>
          </p:cNvPr>
          <p:cNvSpPr/>
          <p:nvPr/>
        </p:nvSpPr>
        <p:spPr>
          <a:xfrm>
            <a:off x="1102071" y="5521146"/>
            <a:ext cx="8757447" cy="1200329"/>
          </a:xfrm>
          <a:prstGeom prst="rect">
            <a:avLst/>
          </a:prstGeom>
          <a:solidFill>
            <a:schemeClr val="bg1"/>
          </a:solidFill>
          <a:ln>
            <a:solidFill>
              <a:schemeClr val="accent1"/>
            </a:solidFill>
          </a:ln>
        </p:spPr>
        <p:txBody>
          <a:bodyPr wrap="square">
            <a:spAutoFit/>
          </a:bodyPr>
          <a:lstStyle/>
          <a:p>
            <a:r>
              <a:rPr lang="en-GB" i="1" dirty="0">
                <a:latin typeface="Times New Roman" panose="02020603050405020304" pitchFamily="18" charset="0"/>
                <a:cs typeface="Times New Roman" panose="02020603050405020304" pitchFamily="18" charset="0"/>
              </a:rPr>
              <a:t>" huge knowledge bases, also known as </a:t>
            </a:r>
            <a:r>
              <a:rPr lang="en-GB" b="1" i="1" dirty="0">
                <a:latin typeface="Times New Roman" panose="02020603050405020304" pitchFamily="18" charset="0"/>
                <a:cs typeface="Times New Roman" panose="02020603050405020304" pitchFamily="18" charset="0"/>
              </a:rPr>
              <a:t>knowledge graphs</a:t>
            </a:r>
            <a:r>
              <a:rPr lang="en-GB" i="1" dirty="0">
                <a:latin typeface="Times New Roman" panose="02020603050405020304" pitchFamily="18" charset="0"/>
                <a:cs typeface="Times New Roman" panose="02020603050405020304" pitchFamily="18" charset="0"/>
              </a:rPr>
              <a:t>, have been automatically constructed from web data, and have become a key asset for search engines and other use cases.</a:t>
            </a:r>
          </a:p>
          <a:p>
            <a:pPr algn="r"/>
            <a:r>
              <a:rPr lang="en-GB" i="1" dirty="0">
                <a:latin typeface="Times New Roman" panose="02020603050405020304" pitchFamily="18" charset="0"/>
                <a:cs typeface="Times New Roman" panose="02020603050405020304" pitchFamily="18" charset="0"/>
              </a:rPr>
              <a:t>Gerhard </a:t>
            </a:r>
            <a:r>
              <a:rPr lang="en-GB" i="1" dirty="0" err="1">
                <a:latin typeface="Times New Roman" panose="02020603050405020304" pitchFamily="18" charset="0"/>
                <a:cs typeface="Times New Roman" panose="02020603050405020304" pitchFamily="18" charset="0"/>
              </a:rPr>
              <a:t>Weikum</a:t>
            </a:r>
            <a:r>
              <a:rPr lang="en-GB" i="1" dirty="0">
                <a:latin typeface="Times New Roman" panose="02020603050405020304" pitchFamily="18" charset="0"/>
                <a:cs typeface="Times New Roman" panose="02020603050405020304" pitchFamily="18" charset="0"/>
              </a:rPr>
              <a:t>, Knowledge Graphs 2021: A Data Odyssey, VDLB 2021</a:t>
            </a:r>
          </a:p>
        </p:txBody>
      </p:sp>
      <p:pic>
        <p:nvPicPr>
          <p:cNvPr id="6" name="Picture 5">
            <a:extLst>
              <a:ext uri="{FF2B5EF4-FFF2-40B4-BE49-F238E27FC236}">
                <a16:creationId xmlns:a16="http://schemas.microsoft.com/office/drawing/2014/main" id="{F96610BD-D303-1B08-EC62-C45DD4AC7B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35214">
            <a:off x="1194545" y="634737"/>
            <a:ext cx="4168514" cy="2103107"/>
          </a:xfrm>
          <a:prstGeom prst="rect">
            <a:avLst/>
          </a:prstGeom>
          <a:ln>
            <a:solidFill>
              <a:schemeClr val="accent1"/>
            </a:solidFill>
          </a:ln>
        </p:spPr>
      </p:pic>
      <p:sp>
        <p:nvSpPr>
          <p:cNvPr id="8" name="TextBox 7">
            <a:extLst>
              <a:ext uri="{FF2B5EF4-FFF2-40B4-BE49-F238E27FC236}">
                <a16:creationId xmlns:a16="http://schemas.microsoft.com/office/drawing/2014/main" id="{288EC060-CEA1-BF02-6349-6DA1767FAFFC}"/>
              </a:ext>
            </a:extLst>
          </p:cNvPr>
          <p:cNvSpPr txBox="1"/>
          <p:nvPr/>
        </p:nvSpPr>
        <p:spPr>
          <a:xfrm rot="10800000" flipV="1">
            <a:off x="5455533" y="904438"/>
            <a:ext cx="6564036" cy="2031325"/>
          </a:xfrm>
          <a:prstGeom prst="rect">
            <a:avLst/>
          </a:prstGeom>
          <a:noFill/>
        </p:spPr>
        <p:txBody>
          <a:bodyPr wrap="square">
            <a:spAutoFit/>
          </a:bodyPr>
          <a:lstStyle/>
          <a:p>
            <a:r>
              <a:rPr lang="en-US" sz="1400" i="1" dirty="0"/>
              <a:t>“[…] The </a:t>
            </a:r>
            <a:r>
              <a:rPr lang="en-US" sz="1400" b="1" i="1" dirty="0"/>
              <a:t>agent</a:t>
            </a:r>
            <a:r>
              <a:rPr lang="en-US" sz="1400" i="1" dirty="0"/>
              <a:t> promptly</a:t>
            </a:r>
          </a:p>
          <a:p>
            <a:r>
              <a:rPr lang="en-US" sz="1400" i="1" dirty="0"/>
              <a:t>retrieved information about Mom's prescribed treatment from the doctor's agent, looked up several lists of providers,</a:t>
            </a:r>
          </a:p>
          <a:p>
            <a:r>
              <a:rPr lang="en-US" sz="1400" i="1" dirty="0"/>
              <a:t>and checked for the ones in-plan for Mom's insurance within a 20-mile radius of her home and with a rating of excellent or very good on trusted rating services[…]”</a:t>
            </a:r>
          </a:p>
          <a:p>
            <a:endParaRPr lang="en-US" sz="1400" b="1" i="1" dirty="0"/>
          </a:p>
          <a:p>
            <a:pPr marL="285750" indent="-285750">
              <a:buFont typeface="Arial" panose="020B0604020202020204" pitchFamily="34" charset="0"/>
              <a:buChar char="•"/>
            </a:pPr>
            <a:r>
              <a:rPr lang="en-US" sz="1400" i="1" dirty="0"/>
              <a:t>Appointment detection in emails</a:t>
            </a:r>
          </a:p>
          <a:p>
            <a:pPr marL="285750" indent="-285750">
              <a:buFont typeface="Arial" panose="020B0604020202020204" pitchFamily="34" charset="0"/>
              <a:buChar char="•"/>
            </a:pPr>
            <a:r>
              <a:rPr lang="en-US" sz="1400" i="1" dirty="0"/>
              <a:t>Semantic Search</a:t>
            </a:r>
          </a:p>
          <a:p>
            <a:pPr marL="285750" indent="-285750">
              <a:buFont typeface="Arial" panose="020B0604020202020204" pitchFamily="34" charset="0"/>
              <a:buChar char="•"/>
            </a:pPr>
            <a:r>
              <a:rPr lang="en-US" sz="1400" i="1" dirty="0"/>
              <a:t>Ratings of products/services </a:t>
            </a:r>
          </a:p>
        </p:txBody>
      </p:sp>
      <p:pic>
        <p:nvPicPr>
          <p:cNvPr id="2" name="Bild 3">
            <a:extLst>
              <a:ext uri="{FF2B5EF4-FFF2-40B4-BE49-F238E27FC236}">
                <a16:creationId xmlns:a16="http://schemas.microsoft.com/office/drawing/2014/main" id="{0120A38B-4AF8-14C2-8041-DEEFC90755E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8639"/>
          <a:stretch/>
        </p:blipFill>
        <p:spPr>
          <a:xfrm>
            <a:off x="10714729" y="17823"/>
            <a:ext cx="1464873" cy="1003738"/>
          </a:xfrm>
          <a:prstGeom prst="rect">
            <a:avLst/>
          </a:prstGeom>
        </p:spPr>
      </p:pic>
    </p:spTree>
    <p:extLst>
      <p:ext uri="{BB962C8B-B14F-4D97-AF65-F5344CB8AC3E}">
        <p14:creationId xmlns:p14="http://schemas.microsoft.com/office/powerpoint/2010/main" val="737236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348FC-051D-C3E2-236E-C11335599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B7721-96CB-38B6-9E31-99B3C221BE1E}"/>
              </a:ext>
            </a:extLst>
          </p:cNvPr>
          <p:cNvSpPr>
            <a:spLocks noGrp="1"/>
          </p:cNvSpPr>
          <p:nvPr>
            <p:ph type="title"/>
          </p:nvPr>
        </p:nvSpPr>
        <p:spPr>
          <a:xfrm>
            <a:off x="727077" y="822121"/>
            <a:ext cx="11255126" cy="1003504"/>
          </a:xfrm>
        </p:spPr>
        <p:txBody>
          <a:bodyPr>
            <a:normAutofit/>
          </a:bodyPr>
          <a:lstStyle/>
          <a:p>
            <a:r>
              <a:rPr lang="en-AT" dirty="0"/>
              <a:t>One such architecture… For instance:</a:t>
            </a:r>
          </a:p>
        </p:txBody>
      </p:sp>
      <p:sp>
        <p:nvSpPr>
          <p:cNvPr id="7" name="Oval 6">
            <a:extLst>
              <a:ext uri="{FF2B5EF4-FFF2-40B4-BE49-F238E27FC236}">
                <a16:creationId xmlns:a16="http://schemas.microsoft.com/office/drawing/2014/main" id="{E1D4684E-B5FA-C499-9E8B-34DDD1CDDD2F}"/>
              </a:ext>
            </a:extLst>
          </p:cNvPr>
          <p:cNvSpPr/>
          <p:nvPr/>
        </p:nvSpPr>
        <p:spPr>
          <a:xfrm>
            <a:off x="6821424" y="2535637"/>
            <a:ext cx="2176272" cy="1539012"/>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KG/Database</a:t>
            </a:r>
          </a:p>
        </p:txBody>
      </p:sp>
      <p:sp>
        <p:nvSpPr>
          <p:cNvPr id="8" name="Rounded Rectangle 7">
            <a:extLst>
              <a:ext uri="{FF2B5EF4-FFF2-40B4-BE49-F238E27FC236}">
                <a16:creationId xmlns:a16="http://schemas.microsoft.com/office/drawing/2014/main" id="{782C2CD0-011A-9DDE-267A-45650B70F092}"/>
              </a:ext>
            </a:extLst>
          </p:cNvPr>
          <p:cNvSpPr/>
          <p:nvPr/>
        </p:nvSpPr>
        <p:spPr>
          <a:xfrm>
            <a:off x="2545959" y="2267302"/>
            <a:ext cx="2305409" cy="2013999"/>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3600" b="1" i="0" u="none" strike="noStrike" kern="1200" cap="none" spc="0" normalizeH="0" baseline="0" noProof="0" dirty="0">
                <a:ln>
                  <a:noFill/>
                </a:ln>
                <a:solidFill>
                  <a:prstClr val="black"/>
                </a:solidFill>
                <a:effectLst/>
                <a:uLnTx/>
                <a:uFillTx/>
                <a:latin typeface="Aptos" panose="02110004020202020204"/>
                <a:ea typeface="+mn-ea"/>
                <a:cs typeface="+mn-cs"/>
              </a:rPr>
              <a:t>L</a:t>
            </a: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LM</a:t>
            </a:r>
          </a:p>
        </p:txBody>
      </p:sp>
      <p:cxnSp>
        <p:nvCxnSpPr>
          <p:cNvPr id="9" name="Straight Connector 8">
            <a:extLst>
              <a:ext uri="{FF2B5EF4-FFF2-40B4-BE49-F238E27FC236}">
                <a16:creationId xmlns:a16="http://schemas.microsoft.com/office/drawing/2014/main" id="{4B59F4ED-C97D-1989-3D4A-3254A8DEE722}"/>
              </a:ext>
            </a:extLst>
          </p:cNvPr>
          <p:cNvCxnSpPr>
            <a:cxnSpLocks/>
            <a:endCxn id="8" idx="3"/>
          </p:cNvCxnSpPr>
          <p:nvPr/>
        </p:nvCxnSpPr>
        <p:spPr>
          <a:xfrm flipH="1">
            <a:off x="4851368" y="3274302"/>
            <a:ext cx="1970056" cy="0"/>
          </a:xfrm>
          <a:prstGeom prst="line">
            <a:avLst/>
          </a:prstGeom>
          <a:noFill/>
          <a:ln w="38100" cap="flat" cmpd="sng" algn="ctr">
            <a:solidFill>
              <a:srgbClr val="156082"/>
            </a:solidFill>
            <a:prstDash val="solid"/>
            <a:miter lim="800000"/>
            <a:headEnd w="lg" len="lg"/>
            <a:tailEnd type="stealth" w="lg" len="lg"/>
          </a:ln>
          <a:effectLst/>
        </p:spPr>
      </p:cxnSp>
      <p:sp>
        <p:nvSpPr>
          <p:cNvPr id="10" name="TextBox 9">
            <a:extLst>
              <a:ext uri="{FF2B5EF4-FFF2-40B4-BE49-F238E27FC236}">
                <a16:creationId xmlns:a16="http://schemas.microsoft.com/office/drawing/2014/main" id="{01B6F7C7-C465-7851-E96D-1F58D001FD1A}"/>
              </a:ext>
            </a:extLst>
          </p:cNvPr>
          <p:cNvSpPr txBox="1"/>
          <p:nvPr/>
        </p:nvSpPr>
        <p:spPr>
          <a:xfrm>
            <a:off x="5249889" y="2904969"/>
            <a:ext cx="1173013" cy="369332"/>
          </a:xfrm>
          <a:prstGeom prst="rect">
            <a:avLst/>
          </a:prstGeom>
          <a:noFill/>
        </p:spPr>
        <p:txBody>
          <a:bodyPr wrap="none" rtlCol="0">
            <a:spAutoFit/>
          </a:bodyPr>
          <a:lstStyle/>
          <a:p>
            <a:pPr>
              <a:buClrTx/>
              <a:buFontTx/>
              <a:buNone/>
            </a:pPr>
            <a:r>
              <a:rPr lang="en-AT" sz="1800" kern="1200" dirty="0">
                <a:solidFill>
                  <a:prstClr val="black"/>
                </a:solidFill>
                <a:latin typeface="Aptos" panose="02110004020202020204"/>
                <a:ea typeface="+mn-ea"/>
                <a:cs typeface="+mn-cs"/>
              </a:rPr>
              <a:t>RAG/MCP</a:t>
            </a:r>
          </a:p>
        </p:txBody>
      </p:sp>
      <p:sp>
        <p:nvSpPr>
          <p:cNvPr id="3" name="Foliennummernplatzhalter 14">
            <a:extLst>
              <a:ext uri="{FF2B5EF4-FFF2-40B4-BE49-F238E27FC236}">
                <a16:creationId xmlns:a16="http://schemas.microsoft.com/office/drawing/2014/main" id="{828F5F24-9FC5-662F-7625-E01AC2308294}"/>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40</a:t>
            </a:fld>
            <a:endParaRPr lang="de-DE" sz="1400" dirty="0">
              <a:solidFill>
                <a:schemeClr val="tx1"/>
              </a:solidFill>
            </a:endParaRPr>
          </a:p>
        </p:txBody>
      </p:sp>
      <p:sp>
        <p:nvSpPr>
          <p:cNvPr id="6" name="Rounded Rectangle 5">
            <a:extLst>
              <a:ext uri="{FF2B5EF4-FFF2-40B4-BE49-F238E27FC236}">
                <a16:creationId xmlns:a16="http://schemas.microsoft.com/office/drawing/2014/main" id="{1EB3A778-49B9-3AFE-8DDC-FB09E4FF592B}"/>
              </a:ext>
            </a:extLst>
          </p:cNvPr>
          <p:cNvSpPr/>
          <p:nvPr/>
        </p:nvSpPr>
        <p:spPr>
          <a:xfrm>
            <a:off x="5629872" y="3274301"/>
            <a:ext cx="793030" cy="83484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AT" sz="2000" b="1" dirty="0">
                <a:solidFill>
                  <a:prstClr val="black"/>
                </a:solidFill>
                <a:latin typeface="Aptos" panose="02110004020202020204"/>
              </a:rPr>
              <a:t>W</a:t>
            </a:r>
            <a:r>
              <a:rPr kumimoji="0" lang="en-AT" sz="2000" b="1" i="0" u="none" strike="noStrike" kern="1200" cap="none" spc="0" normalizeH="0" baseline="0" noProof="0" dirty="0">
                <a:ln>
                  <a:noFill/>
                </a:ln>
                <a:solidFill>
                  <a:prstClr val="black"/>
                </a:solidFill>
                <a:effectLst/>
                <a:uLnTx/>
                <a:uFillTx/>
                <a:latin typeface="Aptos" panose="02110004020202020204"/>
                <a:ea typeface="+mn-ea"/>
                <a:cs typeface="+mn-cs"/>
              </a:rPr>
              <a:t>E</a:t>
            </a:r>
            <a:endParaRPr kumimoji="0" lang="en-AT"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BE1FE428-1BA6-2BC6-20C4-77FAEC61748F}"/>
              </a:ext>
            </a:extLst>
          </p:cNvPr>
          <p:cNvSpPr txBox="1"/>
          <p:nvPr/>
        </p:nvSpPr>
        <p:spPr>
          <a:xfrm>
            <a:off x="5217231" y="4139984"/>
            <a:ext cx="1813830" cy="369332"/>
          </a:xfrm>
          <a:prstGeom prst="rect">
            <a:avLst/>
          </a:prstGeom>
          <a:noFill/>
        </p:spPr>
        <p:txBody>
          <a:bodyPr wrap="none" rtlCol="0">
            <a:spAutoFit/>
          </a:bodyPr>
          <a:lstStyle/>
          <a:p>
            <a:pPr>
              <a:buClrTx/>
              <a:buFontTx/>
              <a:buNone/>
            </a:pPr>
            <a:r>
              <a:rPr lang="en-AT" sz="1800" kern="1200" dirty="0">
                <a:solidFill>
                  <a:prstClr val="black"/>
                </a:solidFill>
                <a:latin typeface="Aptos" panose="02110004020202020204"/>
                <a:ea typeface="+mn-ea"/>
                <a:cs typeface="+mn-cs"/>
              </a:rPr>
              <a:t>Vector database</a:t>
            </a:r>
          </a:p>
        </p:txBody>
      </p:sp>
    </p:spTree>
    <p:extLst>
      <p:ext uri="{BB962C8B-B14F-4D97-AF65-F5344CB8AC3E}">
        <p14:creationId xmlns:p14="http://schemas.microsoft.com/office/powerpoint/2010/main" val="154951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9B51-2BC0-E04D-6E61-1F2DAE540D67}"/>
              </a:ext>
            </a:extLst>
          </p:cNvPr>
          <p:cNvSpPr>
            <a:spLocks noGrp="1"/>
          </p:cNvSpPr>
          <p:nvPr>
            <p:ph type="title"/>
          </p:nvPr>
        </p:nvSpPr>
        <p:spPr>
          <a:xfrm>
            <a:off x="945715" y="157022"/>
            <a:ext cx="11051060" cy="1003504"/>
          </a:xfrm>
        </p:spPr>
        <p:txBody>
          <a:bodyPr>
            <a:normAutofit fontScale="90000"/>
          </a:bodyPr>
          <a:lstStyle/>
          <a:p>
            <a:r>
              <a:rPr lang="en-AT" sz="4000" dirty="0"/>
              <a:t>LLMs get better </a:t>
            </a:r>
            <a:br>
              <a:rPr lang="en-AT" sz="4000" dirty="0"/>
            </a:br>
            <a:r>
              <a:rPr lang="en-AT" sz="3600" dirty="0"/>
              <a:t>“are</a:t>
            </a:r>
            <a:r>
              <a:rPr lang="en-GB" sz="4000" dirty="0"/>
              <a:t> supposed to be PhD level”</a:t>
            </a:r>
            <a:br>
              <a:rPr lang="en-GB" sz="4000" dirty="0"/>
            </a:br>
            <a:endParaRPr lang="en-AT" sz="4000" dirty="0"/>
          </a:p>
        </p:txBody>
      </p:sp>
      <p:sp>
        <p:nvSpPr>
          <p:cNvPr id="3" name="Text Placeholder 2">
            <a:extLst>
              <a:ext uri="{FF2B5EF4-FFF2-40B4-BE49-F238E27FC236}">
                <a16:creationId xmlns:a16="http://schemas.microsoft.com/office/drawing/2014/main" id="{4992A77C-0C38-22BA-9FA0-DA54DE93213F}"/>
              </a:ext>
            </a:extLst>
          </p:cNvPr>
          <p:cNvSpPr>
            <a:spLocks noGrp="1"/>
          </p:cNvSpPr>
          <p:nvPr>
            <p:ph type="body" idx="1"/>
          </p:nvPr>
        </p:nvSpPr>
        <p:spPr/>
        <p:txBody>
          <a:bodyPr/>
          <a:lstStyle/>
          <a:p>
            <a:endParaRPr lang="en-AT"/>
          </a:p>
        </p:txBody>
      </p:sp>
      <p:pic>
        <p:nvPicPr>
          <p:cNvPr id="4" name="Picture 3">
            <a:extLst>
              <a:ext uri="{FF2B5EF4-FFF2-40B4-BE49-F238E27FC236}">
                <a16:creationId xmlns:a16="http://schemas.microsoft.com/office/drawing/2014/main" id="{1086C9F6-62EC-3D19-612E-469F62DCF1F9}"/>
              </a:ext>
            </a:extLst>
          </p:cNvPr>
          <p:cNvPicPr>
            <a:picLocks noChangeAspect="1"/>
          </p:cNvPicPr>
          <p:nvPr/>
        </p:nvPicPr>
        <p:blipFill>
          <a:blip r:embed="rId3"/>
          <a:stretch>
            <a:fillRect/>
          </a:stretch>
        </p:blipFill>
        <p:spPr>
          <a:xfrm>
            <a:off x="472520" y="1364285"/>
            <a:ext cx="3429338" cy="5405489"/>
          </a:xfrm>
          <a:prstGeom prst="rect">
            <a:avLst/>
          </a:prstGeom>
        </p:spPr>
      </p:pic>
      <p:sp>
        <p:nvSpPr>
          <p:cNvPr id="5" name="Oval 4">
            <a:extLst>
              <a:ext uri="{FF2B5EF4-FFF2-40B4-BE49-F238E27FC236}">
                <a16:creationId xmlns:a16="http://schemas.microsoft.com/office/drawing/2014/main" id="{05F057BA-D1AA-4AC9-3359-E8A3646DE2AF}"/>
              </a:ext>
            </a:extLst>
          </p:cNvPr>
          <p:cNvSpPr/>
          <p:nvPr/>
        </p:nvSpPr>
        <p:spPr>
          <a:xfrm>
            <a:off x="3645073" y="374528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6" name="Oval 5">
            <a:extLst>
              <a:ext uri="{FF2B5EF4-FFF2-40B4-BE49-F238E27FC236}">
                <a16:creationId xmlns:a16="http://schemas.microsoft.com/office/drawing/2014/main" id="{6FE2DEC0-A8CC-F632-2248-87872570C6FD}"/>
              </a:ext>
            </a:extLst>
          </p:cNvPr>
          <p:cNvSpPr/>
          <p:nvPr/>
        </p:nvSpPr>
        <p:spPr>
          <a:xfrm>
            <a:off x="3663861" y="4361145"/>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7" name="Oval 6">
            <a:extLst>
              <a:ext uri="{FF2B5EF4-FFF2-40B4-BE49-F238E27FC236}">
                <a16:creationId xmlns:a16="http://schemas.microsoft.com/office/drawing/2014/main" id="{3FA5AD63-B8F6-9645-26D8-E6F597F50A06}"/>
              </a:ext>
            </a:extLst>
          </p:cNvPr>
          <p:cNvSpPr/>
          <p:nvPr/>
        </p:nvSpPr>
        <p:spPr>
          <a:xfrm>
            <a:off x="3672212" y="4645068"/>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8" name="Oval 7">
            <a:extLst>
              <a:ext uri="{FF2B5EF4-FFF2-40B4-BE49-F238E27FC236}">
                <a16:creationId xmlns:a16="http://schemas.microsoft.com/office/drawing/2014/main" id="{DDAE33A7-DCE3-8703-CFE8-9BECB2CE1A44}"/>
              </a:ext>
            </a:extLst>
          </p:cNvPr>
          <p:cNvSpPr/>
          <p:nvPr/>
        </p:nvSpPr>
        <p:spPr>
          <a:xfrm>
            <a:off x="3671168" y="4928991"/>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9" name="Oval 8">
            <a:extLst>
              <a:ext uri="{FF2B5EF4-FFF2-40B4-BE49-F238E27FC236}">
                <a16:creationId xmlns:a16="http://schemas.microsoft.com/office/drawing/2014/main" id="{94F8518C-8657-D557-4853-50163827C91C}"/>
              </a:ext>
            </a:extLst>
          </p:cNvPr>
          <p:cNvSpPr/>
          <p:nvPr/>
        </p:nvSpPr>
        <p:spPr>
          <a:xfrm>
            <a:off x="3671168" y="568313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0" name="Oval 9">
            <a:extLst>
              <a:ext uri="{FF2B5EF4-FFF2-40B4-BE49-F238E27FC236}">
                <a16:creationId xmlns:a16="http://schemas.microsoft.com/office/drawing/2014/main" id="{57000D5B-865F-40AD-E4CC-3FD099AE1CEC}"/>
              </a:ext>
            </a:extLst>
          </p:cNvPr>
          <p:cNvSpPr/>
          <p:nvPr/>
        </p:nvSpPr>
        <p:spPr>
          <a:xfrm>
            <a:off x="3671168" y="598713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1" name="Oval 10">
            <a:extLst>
              <a:ext uri="{FF2B5EF4-FFF2-40B4-BE49-F238E27FC236}">
                <a16:creationId xmlns:a16="http://schemas.microsoft.com/office/drawing/2014/main" id="{633F9E3F-824B-1C31-D4FE-BF19AE4C4647}"/>
              </a:ext>
            </a:extLst>
          </p:cNvPr>
          <p:cNvSpPr/>
          <p:nvPr/>
        </p:nvSpPr>
        <p:spPr>
          <a:xfrm>
            <a:off x="3671168" y="625879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2" name="Oval 11">
            <a:extLst>
              <a:ext uri="{FF2B5EF4-FFF2-40B4-BE49-F238E27FC236}">
                <a16:creationId xmlns:a16="http://schemas.microsoft.com/office/drawing/2014/main" id="{A4703E01-312B-DBED-A5B9-CF4B00727EE0}"/>
              </a:ext>
            </a:extLst>
          </p:cNvPr>
          <p:cNvSpPr/>
          <p:nvPr/>
        </p:nvSpPr>
        <p:spPr>
          <a:xfrm>
            <a:off x="3670125" y="6524190"/>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3" name="Triangle 12">
            <a:extLst>
              <a:ext uri="{FF2B5EF4-FFF2-40B4-BE49-F238E27FC236}">
                <a16:creationId xmlns:a16="http://schemas.microsoft.com/office/drawing/2014/main" id="{BCDBBBBD-437C-7707-750C-6AEE980D78CB}"/>
              </a:ext>
            </a:extLst>
          </p:cNvPr>
          <p:cNvSpPr/>
          <p:nvPr/>
        </p:nvSpPr>
        <p:spPr>
          <a:xfrm>
            <a:off x="3671168" y="4067029"/>
            <a:ext cx="256785" cy="229437"/>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T" sz="1050" dirty="0"/>
              <a:t>!</a:t>
            </a:r>
            <a:endParaRPr lang="en-AT" dirty="0"/>
          </a:p>
        </p:txBody>
      </p:sp>
      <p:sp>
        <p:nvSpPr>
          <p:cNvPr id="14" name="Triangle 13">
            <a:extLst>
              <a:ext uri="{FF2B5EF4-FFF2-40B4-BE49-F238E27FC236}">
                <a16:creationId xmlns:a16="http://schemas.microsoft.com/office/drawing/2014/main" id="{DC422337-2E83-0758-839F-FD076255894F}"/>
              </a:ext>
            </a:extLst>
          </p:cNvPr>
          <p:cNvSpPr/>
          <p:nvPr/>
        </p:nvSpPr>
        <p:spPr>
          <a:xfrm>
            <a:off x="3645072" y="5314910"/>
            <a:ext cx="256785" cy="229437"/>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T" sz="1050" dirty="0"/>
              <a:t>!</a:t>
            </a:r>
            <a:endParaRPr lang="en-AT" dirty="0"/>
          </a:p>
        </p:txBody>
      </p:sp>
      <p:pic>
        <p:nvPicPr>
          <p:cNvPr id="15" name="Picture 14">
            <a:extLst>
              <a:ext uri="{FF2B5EF4-FFF2-40B4-BE49-F238E27FC236}">
                <a16:creationId xmlns:a16="http://schemas.microsoft.com/office/drawing/2014/main" id="{51900E52-EB9D-3D3E-38C0-8358FCA85DB7}"/>
              </a:ext>
            </a:extLst>
          </p:cNvPr>
          <p:cNvPicPr>
            <a:picLocks noChangeAspect="1"/>
          </p:cNvPicPr>
          <p:nvPr/>
        </p:nvPicPr>
        <p:blipFill>
          <a:blip r:embed="rId4"/>
          <a:stretch>
            <a:fillRect/>
          </a:stretch>
        </p:blipFill>
        <p:spPr>
          <a:xfrm>
            <a:off x="4719379" y="1537068"/>
            <a:ext cx="4128044" cy="4822521"/>
          </a:xfrm>
          <a:prstGeom prst="rect">
            <a:avLst/>
          </a:prstGeom>
        </p:spPr>
      </p:pic>
      <p:sp>
        <p:nvSpPr>
          <p:cNvPr id="16" name="Oval 15">
            <a:extLst>
              <a:ext uri="{FF2B5EF4-FFF2-40B4-BE49-F238E27FC236}">
                <a16:creationId xmlns:a16="http://schemas.microsoft.com/office/drawing/2014/main" id="{AE7088E2-5F10-ACD8-9A9F-D57E3F243471}"/>
              </a:ext>
            </a:extLst>
          </p:cNvPr>
          <p:cNvSpPr/>
          <p:nvPr/>
        </p:nvSpPr>
        <p:spPr>
          <a:xfrm>
            <a:off x="8788799" y="2516879"/>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17" name="Oval 16">
            <a:extLst>
              <a:ext uri="{FF2B5EF4-FFF2-40B4-BE49-F238E27FC236}">
                <a16:creationId xmlns:a16="http://schemas.microsoft.com/office/drawing/2014/main" id="{C3F9806B-54F9-C47B-07A8-FDBE03CE7888}"/>
              </a:ext>
            </a:extLst>
          </p:cNvPr>
          <p:cNvSpPr/>
          <p:nvPr/>
        </p:nvSpPr>
        <p:spPr>
          <a:xfrm>
            <a:off x="8788798" y="290265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8" name="Oval 17">
            <a:extLst>
              <a:ext uri="{FF2B5EF4-FFF2-40B4-BE49-F238E27FC236}">
                <a16:creationId xmlns:a16="http://schemas.microsoft.com/office/drawing/2014/main" id="{445C0487-0242-4786-3EA5-F76FCB1E4243}"/>
              </a:ext>
            </a:extLst>
          </p:cNvPr>
          <p:cNvSpPr/>
          <p:nvPr/>
        </p:nvSpPr>
        <p:spPr>
          <a:xfrm>
            <a:off x="8788798" y="3178585"/>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9" name="Oval 18">
            <a:extLst>
              <a:ext uri="{FF2B5EF4-FFF2-40B4-BE49-F238E27FC236}">
                <a16:creationId xmlns:a16="http://schemas.microsoft.com/office/drawing/2014/main" id="{AE8920B8-0274-E621-47C6-D20C8A7143D9}"/>
              </a:ext>
            </a:extLst>
          </p:cNvPr>
          <p:cNvSpPr/>
          <p:nvPr/>
        </p:nvSpPr>
        <p:spPr>
          <a:xfrm>
            <a:off x="8788797" y="3555655"/>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20" name="Oval 19">
            <a:extLst>
              <a:ext uri="{FF2B5EF4-FFF2-40B4-BE49-F238E27FC236}">
                <a16:creationId xmlns:a16="http://schemas.microsoft.com/office/drawing/2014/main" id="{077EBB23-8E61-81E5-09A2-1B9FA4B2C25E}"/>
              </a:ext>
            </a:extLst>
          </p:cNvPr>
          <p:cNvSpPr/>
          <p:nvPr/>
        </p:nvSpPr>
        <p:spPr>
          <a:xfrm>
            <a:off x="8788796" y="3912021"/>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21" name="Oval 20">
            <a:extLst>
              <a:ext uri="{FF2B5EF4-FFF2-40B4-BE49-F238E27FC236}">
                <a16:creationId xmlns:a16="http://schemas.microsoft.com/office/drawing/2014/main" id="{12ACF440-1176-EA60-84F2-727BBE02453F}"/>
              </a:ext>
            </a:extLst>
          </p:cNvPr>
          <p:cNvSpPr/>
          <p:nvPr/>
        </p:nvSpPr>
        <p:spPr>
          <a:xfrm>
            <a:off x="8788795" y="4380905"/>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22" name="Oval 21">
            <a:extLst>
              <a:ext uri="{FF2B5EF4-FFF2-40B4-BE49-F238E27FC236}">
                <a16:creationId xmlns:a16="http://schemas.microsoft.com/office/drawing/2014/main" id="{FC1CA5C6-B317-2440-B1AE-B8B58C313EB3}"/>
              </a:ext>
            </a:extLst>
          </p:cNvPr>
          <p:cNvSpPr/>
          <p:nvPr/>
        </p:nvSpPr>
        <p:spPr>
          <a:xfrm>
            <a:off x="8788795" y="4843526"/>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23" name="Triangle 22">
            <a:extLst>
              <a:ext uri="{FF2B5EF4-FFF2-40B4-BE49-F238E27FC236}">
                <a16:creationId xmlns:a16="http://schemas.microsoft.com/office/drawing/2014/main" id="{1E602319-F08B-CF83-7156-167935D6AD7D}"/>
              </a:ext>
            </a:extLst>
          </p:cNvPr>
          <p:cNvSpPr/>
          <p:nvPr/>
        </p:nvSpPr>
        <p:spPr>
          <a:xfrm>
            <a:off x="8788794" y="5223891"/>
            <a:ext cx="256785" cy="229437"/>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T" sz="1050" dirty="0"/>
              <a:t>!</a:t>
            </a:r>
            <a:endParaRPr lang="en-AT" dirty="0"/>
          </a:p>
        </p:txBody>
      </p:sp>
      <p:sp>
        <p:nvSpPr>
          <p:cNvPr id="24" name="Oval 23">
            <a:extLst>
              <a:ext uri="{FF2B5EF4-FFF2-40B4-BE49-F238E27FC236}">
                <a16:creationId xmlns:a16="http://schemas.microsoft.com/office/drawing/2014/main" id="{7D814172-EA13-7AE9-A603-A16113F889CC}"/>
              </a:ext>
            </a:extLst>
          </p:cNvPr>
          <p:cNvSpPr/>
          <p:nvPr/>
        </p:nvSpPr>
        <p:spPr>
          <a:xfrm>
            <a:off x="8788793" y="5536726"/>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25" name="Oval 24">
            <a:extLst>
              <a:ext uri="{FF2B5EF4-FFF2-40B4-BE49-F238E27FC236}">
                <a16:creationId xmlns:a16="http://schemas.microsoft.com/office/drawing/2014/main" id="{0F7A1C47-7C5F-4AE4-CA21-6F4795BC3012}"/>
              </a:ext>
            </a:extLst>
          </p:cNvPr>
          <p:cNvSpPr/>
          <p:nvPr/>
        </p:nvSpPr>
        <p:spPr>
          <a:xfrm>
            <a:off x="8788792" y="5922499"/>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26" name="Oval 25">
            <a:extLst>
              <a:ext uri="{FF2B5EF4-FFF2-40B4-BE49-F238E27FC236}">
                <a16:creationId xmlns:a16="http://schemas.microsoft.com/office/drawing/2014/main" id="{4C7A3D50-68C9-5F91-9999-3D291BF5AE3D}"/>
              </a:ext>
            </a:extLst>
          </p:cNvPr>
          <p:cNvSpPr/>
          <p:nvPr/>
        </p:nvSpPr>
        <p:spPr>
          <a:xfrm>
            <a:off x="945715" y="2311052"/>
            <a:ext cx="2599151" cy="255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7" name="Oval 26">
            <a:extLst>
              <a:ext uri="{FF2B5EF4-FFF2-40B4-BE49-F238E27FC236}">
                <a16:creationId xmlns:a16="http://schemas.microsoft.com/office/drawing/2014/main" id="{02C930F6-6487-FD11-C69B-5863EC7D2178}"/>
              </a:ext>
            </a:extLst>
          </p:cNvPr>
          <p:cNvSpPr/>
          <p:nvPr/>
        </p:nvSpPr>
        <p:spPr>
          <a:xfrm>
            <a:off x="414470" y="2954272"/>
            <a:ext cx="1299576" cy="255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1026" name="Picture 2" descr="Claude AI Icon SVG Vector &amp; PNG Free Download | UXWing">
            <a:extLst>
              <a:ext uri="{FF2B5EF4-FFF2-40B4-BE49-F238E27FC236}">
                <a16:creationId xmlns:a16="http://schemas.microsoft.com/office/drawing/2014/main" id="{8924B5EF-93BD-D64F-7681-B7616B8DB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1857" y="1322252"/>
            <a:ext cx="507221" cy="5072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 Gpt App Logo Stock Illustrations – 162 Chat Gpt App ...">
            <a:extLst>
              <a:ext uri="{FF2B5EF4-FFF2-40B4-BE49-F238E27FC236}">
                <a16:creationId xmlns:a16="http://schemas.microsoft.com/office/drawing/2014/main" id="{037B2915-9309-E67A-4616-0768897548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420" y="1501162"/>
            <a:ext cx="591481" cy="521066"/>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ular Callout 27">
            <a:extLst>
              <a:ext uri="{FF2B5EF4-FFF2-40B4-BE49-F238E27FC236}">
                <a16:creationId xmlns:a16="http://schemas.microsoft.com/office/drawing/2014/main" id="{D7851333-9434-9CF2-1CB8-5F9EA5221181}"/>
              </a:ext>
            </a:extLst>
          </p:cNvPr>
          <p:cNvSpPr/>
          <p:nvPr/>
        </p:nvSpPr>
        <p:spPr>
          <a:xfrm>
            <a:off x="10052141" y="985450"/>
            <a:ext cx="2133600" cy="1226262"/>
          </a:xfrm>
          <a:prstGeom prst="wedgeRoundRectCallout">
            <a:avLst>
              <a:gd name="adj1" fmla="val -81459"/>
              <a:gd name="adj2" fmla="val 724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Inspired by Georg Gottlob’s SEMANTiCS2025 keynote</a:t>
            </a:r>
          </a:p>
        </p:txBody>
      </p:sp>
      <p:sp>
        <p:nvSpPr>
          <p:cNvPr id="29" name="Rounded Rectangular Callout 28">
            <a:extLst>
              <a:ext uri="{FF2B5EF4-FFF2-40B4-BE49-F238E27FC236}">
                <a16:creationId xmlns:a16="http://schemas.microsoft.com/office/drawing/2014/main" id="{10FFA3F2-0E14-57F2-3C1D-55C3E92DCB9C}"/>
              </a:ext>
            </a:extLst>
          </p:cNvPr>
          <p:cNvSpPr/>
          <p:nvPr/>
        </p:nvSpPr>
        <p:spPr>
          <a:xfrm>
            <a:off x="10052141" y="2255447"/>
            <a:ext cx="2133600" cy="3288900"/>
          </a:xfrm>
          <a:prstGeom prst="wedgeRoundRectCallout">
            <a:avLst>
              <a:gd name="adj1" fmla="val -82168"/>
              <a:gd name="adj2" fmla="val -6658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Heng Ji’s SEMANTiCS2025 keynote</a:t>
            </a:r>
          </a:p>
          <a:p>
            <a:pPr algn="ctr"/>
            <a:endParaRPr lang="en-AT" dirty="0"/>
          </a:p>
          <a:p>
            <a:pPr algn="ctr"/>
            <a:r>
              <a:rPr lang="en-AT" dirty="0"/>
              <a:t>“Larger models are not necessarily better!”</a:t>
            </a:r>
          </a:p>
        </p:txBody>
      </p:sp>
      <p:sp>
        <p:nvSpPr>
          <p:cNvPr id="30" name="TextBox 29">
            <a:extLst>
              <a:ext uri="{FF2B5EF4-FFF2-40B4-BE49-F238E27FC236}">
                <a16:creationId xmlns:a16="http://schemas.microsoft.com/office/drawing/2014/main" id="{DA6B7F57-C932-90C1-3822-2C018B8B84AC}"/>
              </a:ext>
            </a:extLst>
          </p:cNvPr>
          <p:cNvSpPr txBox="1"/>
          <p:nvPr/>
        </p:nvSpPr>
        <p:spPr>
          <a:xfrm>
            <a:off x="4183449" y="93256"/>
            <a:ext cx="6401424" cy="553998"/>
          </a:xfrm>
          <a:prstGeom prst="rect">
            <a:avLst/>
          </a:prstGeom>
          <a:solidFill>
            <a:schemeClr val="bg1"/>
          </a:solidFill>
        </p:spPr>
        <p:txBody>
          <a:bodyPr wrap="square" lIns="90000" tIns="0" bIns="0">
            <a:spAutoFit/>
          </a:bodyPr>
          <a:lstStyle/>
          <a:p>
            <a:r>
              <a:rPr kumimoji="0" lang="en-AT" sz="3600" b="1" i="0" u="none" strike="noStrike" kern="0" cap="none" spc="0" normalizeH="0" baseline="0" noProof="0" dirty="0">
                <a:ln>
                  <a:noFill/>
                </a:ln>
                <a:solidFill>
                  <a:srgbClr val="384147"/>
                </a:solidFill>
                <a:effectLst/>
                <a:uLnTx/>
                <a:uFillTx/>
                <a:latin typeface="Play"/>
                <a:sym typeface="Play"/>
              </a:rPr>
              <a:t>… but still (plausibly) hallucinate</a:t>
            </a:r>
            <a:endParaRPr lang="en-AT" dirty="0"/>
          </a:p>
        </p:txBody>
      </p:sp>
      <p:sp>
        <p:nvSpPr>
          <p:cNvPr id="31" name="Foliennummernplatzhalter 14">
            <a:extLst>
              <a:ext uri="{FF2B5EF4-FFF2-40B4-BE49-F238E27FC236}">
                <a16:creationId xmlns:a16="http://schemas.microsoft.com/office/drawing/2014/main" id="{38360006-5960-B9BA-0A76-853F34F795EB}"/>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41</a:t>
            </a:fld>
            <a:endParaRPr lang="de-DE" sz="1400" dirty="0">
              <a:solidFill>
                <a:schemeClr val="tx1"/>
              </a:solidFill>
            </a:endParaRPr>
          </a:p>
        </p:txBody>
      </p:sp>
    </p:spTree>
    <p:extLst>
      <p:ext uri="{BB962C8B-B14F-4D97-AF65-F5344CB8AC3E}">
        <p14:creationId xmlns:p14="http://schemas.microsoft.com/office/powerpoint/2010/main" val="349216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CF482F-F007-42BF-B760-F3583934C4E3}"/>
              </a:ext>
            </a:extLst>
          </p:cNvPr>
          <p:cNvPicPr>
            <a:picLocks noChangeAspect="1"/>
          </p:cNvPicPr>
          <p:nvPr/>
        </p:nvPicPr>
        <p:blipFill>
          <a:blip r:embed="rId2"/>
          <a:stretch>
            <a:fillRect/>
          </a:stretch>
        </p:blipFill>
        <p:spPr>
          <a:xfrm>
            <a:off x="7080852" y="2349157"/>
            <a:ext cx="3685947" cy="4143718"/>
          </a:xfrm>
          <a:prstGeom prst="rect">
            <a:avLst/>
          </a:prstGeom>
        </p:spPr>
      </p:pic>
      <p:pic>
        <p:nvPicPr>
          <p:cNvPr id="4" name="Picture 3">
            <a:extLst>
              <a:ext uri="{FF2B5EF4-FFF2-40B4-BE49-F238E27FC236}">
                <a16:creationId xmlns:a16="http://schemas.microsoft.com/office/drawing/2014/main" id="{444CDFEF-EFF4-7190-F5D4-4895D6531086}"/>
              </a:ext>
            </a:extLst>
          </p:cNvPr>
          <p:cNvPicPr>
            <a:picLocks noChangeAspect="1"/>
          </p:cNvPicPr>
          <p:nvPr/>
        </p:nvPicPr>
        <p:blipFill>
          <a:blip r:embed="rId3"/>
          <a:stretch>
            <a:fillRect/>
          </a:stretch>
        </p:blipFill>
        <p:spPr>
          <a:xfrm>
            <a:off x="452835" y="2501661"/>
            <a:ext cx="5643165" cy="3632938"/>
          </a:xfrm>
          <a:prstGeom prst="rect">
            <a:avLst/>
          </a:prstGeom>
        </p:spPr>
      </p:pic>
      <p:sp>
        <p:nvSpPr>
          <p:cNvPr id="6" name="Rounded Rectangular Callout 5">
            <a:extLst>
              <a:ext uri="{FF2B5EF4-FFF2-40B4-BE49-F238E27FC236}">
                <a16:creationId xmlns:a16="http://schemas.microsoft.com/office/drawing/2014/main" id="{6BCA4A68-A59D-4905-E99A-8BBD6B4B010A}"/>
              </a:ext>
            </a:extLst>
          </p:cNvPr>
          <p:cNvSpPr/>
          <p:nvPr/>
        </p:nvSpPr>
        <p:spPr>
          <a:xfrm>
            <a:off x="5950792" y="1388719"/>
            <a:ext cx="2260121" cy="1483744"/>
          </a:xfrm>
          <a:prstGeom prst="wedgeRoundRectCallout">
            <a:avLst>
              <a:gd name="adj1" fmla="val -58237"/>
              <a:gd name="adj2" fmla="val 18110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Google asks it’s users to manually correct/merge results</a:t>
            </a:r>
          </a:p>
        </p:txBody>
      </p:sp>
      <p:sp>
        <p:nvSpPr>
          <p:cNvPr id="7" name="Rounded Rectangular Callout 6">
            <a:extLst>
              <a:ext uri="{FF2B5EF4-FFF2-40B4-BE49-F238E27FC236}">
                <a16:creationId xmlns:a16="http://schemas.microsoft.com/office/drawing/2014/main" id="{908B97DC-F5FA-8D11-F130-BD5623988D0D}"/>
              </a:ext>
            </a:extLst>
          </p:cNvPr>
          <p:cNvSpPr/>
          <p:nvPr/>
        </p:nvSpPr>
        <p:spPr>
          <a:xfrm>
            <a:off x="9489057" y="1354303"/>
            <a:ext cx="2702943" cy="1483744"/>
          </a:xfrm>
          <a:prstGeom prst="wedgeRoundRectCallout">
            <a:avLst>
              <a:gd name="adj1" fmla="val -58237"/>
              <a:gd name="adj2" fmla="val 18110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DBLP or scopus attempt to curate ambiguities by constraints (not always successful..)</a:t>
            </a:r>
          </a:p>
        </p:txBody>
      </p:sp>
      <p:sp>
        <p:nvSpPr>
          <p:cNvPr id="9" name="Title 1">
            <a:extLst>
              <a:ext uri="{FF2B5EF4-FFF2-40B4-BE49-F238E27FC236}">
                <a16:creationId xmlns:a16="http://schemas.microsoft.com/office/drawing/2014/main" id="{D510B9D6-5EC6-F2DF-DB62-B8FF61CF4673}"/>
              </a:ext>
            </a:extLst>
          </p:cNvPr>
          <p:cNvSpPr txBox="1">
            <a:spLocks/>
          </p:cNvSpPr>
          <p:nvPr/>
        </p:nvSpPr>
        <p:spPr>
          <a:xfrm>
            <a:off x="727076" y="664922"/>
            <a:ext cx="9721605" cy="985782"/>
          </a:xfrm>
          <a:prstGeom prst="rect">
            <a:avLst/>
          </a:prstGeom>
          <a:noFill/>
          <a:ln>
            <a:noFill/>
          </a:ln>
        </p:spPr>
        <p:txBody>
          <a:bodyPr spcFirstLastPara="1" wrap="square" lIns="91425" tIns="45700" rIns="91425" bIns="45700" anchor="t"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Play"/>
              <a:buNone/>
              <a:defRPr sz="4400" b="1" i="0" u="none" strike="noStrike" cap="none">
                <a:solidFill>
                  <a:schemeClr val="dk2"/>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AT" sz="4000" dirty="0"/>
              <a:t>But are KGs (&amp; Databases) actually better?</a:t>
            </a:r>
          </a:p>
        </p:txBody>
      </p:sp>
      <p:sp>
        <p:nvSpPr>
          <p:cNvPr id="3" name="Text Placeholder 2">
            <a:extLst>
              <a:ext uri="{FF2B5EF4-FFF2-40B4-BE49-F238E27FC236}">
                <a16:creationId xmlns:a16="http://schemas.microsoft.com/office/drawing/2014/main" id="{73373ABF-DD23-25E5-DEE3-50B1C955D134}"/>
              </a:ext>
            </a:extLst>
          </p:cNvPr>
          <p:cNvSpPr>
            <a:spLocks noGrp="1"/>
          </p:cNvSpPr>
          <p:nvPr>
            <p:ph type="body" idx="1"/>
          </p:nvPr>
        </p:nvSpPr>
        <p:spPr/>
        <p:txBody>
          <a:bodyPr/>
          <a:lstStyle/>
          <a:p>
            <a:endParaRPr lang="en-AT" dirty="0"/>
          </a:p>
        </p:txBody>
      </p:sp>
      <p:sp>
        <p:nvSpPr>
          <p:cNvPr id="2" name="Rounded Rectangular Callout 1">
            <a:extLst>
              <a:ext uri="{FF2B5EF4-FFF2-40B4-BE49-F238E27FC236}">
                <a16:creationId xmlns:a16="http://schemas.microsoft.com/office/drawing/2014/main" id="{4EFB7F3B-62A4-0334-5060-26DFB5ED5511}"/>
              </a:ext>
            </a:extLst>
          </p:cNvPr>
          <p:cNvSpPr/>
          <p:nvPr/>
        </p:nvSpPr>
        <p:spPr>
          <a:xfrm>
            <a:off x="826265" y="47600"/>
            <a:ext cx="3690651" cy="649758"/>
          </a:xfrm>
          <a:prstGeom prst="wedgeRoundRectCallout">
            <a:avLst>
              <a:gd name="adj1" fmla="val 62083"/>
              <a:gd name="adj2" fmla="val 5308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General Data managenemt issue, not KG-specific!</a:t>
            </a:r>
          </a:p>
        </p:txBody>
      </p:sp>
      <p:sp>
        <p:nvSpPr>
          <p:cNvPr id="5" name="Foliennummernplatzhalter 14">
            <a:extLst>
              <a:ext uri="{FF2B5EF4-FFF2-40B4-BE49-F238E27FC236}">
                <a16:creationId xmlns:a16="http://schemas.microsoft.com/office/drawing/2014/main" id="{8BFBA7F6-37BA-CD19-B4F5-3A638D6DB1FD}"/>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42</a:t>
            </a:fld>
            <a:endParaRPr lang="de-DE" sz="1400" dirty="0">
              <a:solidFill>
                <a:schemeClr val="tx1"/>
              </a:solidFill>
            </a:endParaRPr>
          </a:p>
        </p:txBody>
      </p:sp>
    </p:spTree>
    <p:extLst>
      <p:ext uri="{BB962C8B-B14F-4D97-AF65-F5344CB8AC3E}">
        <p14:creationId xmlns:p14="http://schemas.microsoft.com/office/powerpoint/2010/main" val="114055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314F05-E24E-F644-558A-4AAD36B4282A}"/>
              </a:ext>
            </a:extLst>
          </p:cNvPr>
          <p:cNvSpPr>
            <a:spLocks noGrp="1"/>
          </p:cNvSpPr>
          <p:nvPr>
            <p:ph type="title"/>
          </p:nvPr>
        </p:nvSpPr>
        <p:spPr>
          <a:xfrm>
            <a:off x="727077" y="762746"/>
            <a:ext cx="11051060" cy="1003504"/>
          </a:xfrm>
        </p:spPr>
        <p:txBody>
          <a:bodyPr>
            <a:normAutofit/>
          </a:bodyPr>
          <a:lstStyle/>
          <a:p>
            <a:r>
              <a:rPr lang="en-AT" dirty="0"/>
              <a:t>But are KGs actually better?</a:t>
            </a:r>
          </a:p>
        </p:txBody>
      </p:sp>
      <p:sp>
        <p:nvSpPr>
          <p:cNvPr id="3" name="Content Placeholder 2">
            <a:extLst>
              <a:ext uri="{FF2B5EF4-FFF2-40B4-BE49-F238E27FC236}">
                <a16:creationId xmlns:a16="http://schemas.microsoft.com/office/drawing/2014/main" id="{5175E6F7-F62D-6923-9ED4-603E61E02625}"/>
              </a:ext>
            </a:extLst>
          </p:cNvPr>
          <p:cNvSpPr>
            <a:spLocks noGrp="1"/>
          </p:cNvSpPr>
          <p:nvPr>
            <p:ph type="body" idx="1"/>
          </p:nvPr>
        </p:nvSpPr>
        <p:spPr/>
        <p:txBody>
          <a:bodyPr/>
          <a:lstStyle/>
          <a:p>
            <a:r>
              <a:rPr lang="en-AT" dirty="0"/>
              <a:t>Example from Wikidata…</a:t>
            </a:r>
          </a:p>
        </p:txBody>
      </p:sp>
      <p:pic>
        <p:nvPicPr>
          <p:cNvPr id="5" name="Picture 4">
            <a:extLst>
              <a:ext uri="{FF2B5EF4-FFF2-40B4-BE49-F238E27FC236}">
                <a16:creationId xmlns:a16="http://schemas.microsoft.com/office/drawing/2014/main" id="{B8A1DF68-A8F4-8CCC-C08A-EC6B553772CA}"/>
              </a:ext>
            </a:extLst>
          </p:cNvPr>
          <p:cNvPicPr>
            <a:picLocks noChangeAspect="1"/>
          </p:cNvPicPr>
          <p:nvPr/>
        </p:nvPicPr>
        <p:blipFill>
          <a:blip r:embed="rId2"/>
          <a:stretch>
            <a:fillRect/>
          </a:stretch>
        </p:blipFill>
        <p:spPr>
          <a:xfrm>
            <a:off x="4232273" y="2475671"/>
            <a:ext cx="6226167" cy="3406315"/>
          </a:xfrm>
          <a:prstGeom prst="rect">
            <a:avLst/>
          </a:prstGeom>
        </p:spPr>
      </p:pic>
      <p:pic>
        <p:nvPicPr>
          <p:cNvPr id="6" name="Picture 2">
            <a:extLst>
              <a:ext uri="{FF2B5EF4-FFF2-40B4-BE49-F238E27FC236}">
                <a16:creationId xmlns:a16="http://schemas.microsoft.com/office/drawing/2014/main" id="{713C898F-FA01-2045-9DB4-2430A1A0C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3" y="2475671"/>
            <a:ext cx="3175000" cy="2311400"/>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4">
            <a:extLst>
              <a:ext uri="{FF2B5EF4-FFF2-40B4-BE49-F238E27FC236}">
                <a16:creationId xmlns:a16="http://schemas.microsoft.com/office/drawing/2014/main" id="{8765B708-CAFE-E859-9B46-49A0249D281C}"/>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43</a:t>
            </a:fld>
            <a:endParaRPr lang="de-DE" sz="1400" dirty="0">
              <a:solidFill>
                <a:schemeClr val="tx1"/>
              </a:solidFill>
            </a:endParaRPr>
          </a:p>
        </p:txBody>
      </p:sp>
    </p:spTree>
    <p:extLst>
      <p:ext uri="{BB962C8B-B14F-4D97-AF65-F5344CB8AC3E}">
        <p14:creationId xmlns:p14="http://schemas.microsoft.com/office/powerpoint/2010/main" val="1313420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E6D648C-006B-E4DB-8840-511B9F01B130}"/>
              </a:ext>
            </a:extLst>
          </p:cNvPr>
          <p:cNvSpPr>
            <a:spLocks noGrp="1"/>
          </p:cNvSpPr>
          <p:nvPr>
            <p:ph type="title"/>
          </p:nvPr>
        </p:nvSpPr>
        <p:spPr/>
        <p:txBody>
          <a:bodyPr>
            <a:normAutofit/>
          </a:bodyPr>
          <a:lstStyle/>
          <a:p>
            <a:r>
              <a:rPr lang="en-AT" dirty="0"/>
              <a:t>But are KGs actually better?</a:t>
            </a:r>
          </a:p>
        </p:txBody>
      </p:sp>
      <p:sp>
        <p:nvSpPr>
          <p:cNvPr id="3" name="Content Placeholder 2">
            <a:extLst>
              <a:ext uri="{FF2B5EF4-FFF2-40B4-BE49-F238E27FC236}">
                <a16:creationId xmlns:a16="http://schemas.microsoft.com/office/drawing/2014/main" id="{9DEDDEE5-BC41-C4A5-2C88-BDC87B16A928}"/>
              </a:ext>
            </a:extLst>
          </p:cNvPr>
          <p:cNvSpPr>
            <a:spLocks noGrp="1"/>
          </p:cNvSpPr>
          <p:nvPr>
            <p:ph type="body" idx="1"/>
          </p:nvPr>
        </p:nvSpPr>
        <p:spPr/>
        <p:txBody>
          <a:bodyPr>
            <a:normAutofit fontScale="92500" lnSpcReduction="20000"/>
          </a:bodyPr>
          <a:lstStyle/>
          <a:p>
            <a:endParaRPr lang="en-AT" dirty="0"/>
          </a:p>
          <a:p>
            <a:endParaRPr lang="en-AT" dirty="0"/>
          </a:p>
          <a:p>
            <a:endParaRPr lang="en-AT" dirty="0"/>
          </a:p>
          <a:p>
            <a:endParaRPr lang="en-AT" dirty="0"/>
          </a:p>
          <a:p>
            <a:endParaRPr lang="en-AT" dirty="0"/>
          </a:p>
          <a:p>
            <a:endParaRPr lang="en-AT" dirty="0"/>
          </a:p>
          <a:p>
            <a:r>
              <a:rPr lang="en-AT" b="1" i="1" dirty="0"/>
              <a:t>Ontologies +</a:t>
            </a:r>
          </a:p>
          <a:p>
            <a:r>
              <a:rPr lang="en-AT" b="1" i="1" dirty="0">
                <a:solidFill>
                  <a:schemeClr val="tx1"/>
                </a:solidFill>
              </a:rPr>
              <a:t>Constraints</a:t>
            </a:r>
            <a:r>
              <a:rPr lang="en-AT" dirty="0">
                <a:solidFill>
                  <a:schemeClr val="tx1"/>
                </a:solidFill>
              </a:rPr>
              <a:t>,</a:t>
            </a:r>
            <a:r>
              <a:rPr lang="en-AT" dirty="0"/>
              <a:t> </a:t>
            </a:r>
          </a:p>
          <a:p>
            <a:pPr marL="0" indent="0">
              <a:buNone/>
            </a:pPr>
            <a:r>
              <a:rPr lang="en-AT" dirty="0"/>
              <a:t>   such as:</a:t>
            </a:r>
          </a:p>
          <a:p>
            <a:r>
              <a:rPr lang="en-AT" i="1" dirty="0"/>
              <a:t>	“</a:t>
            </a:r>
            <a:r>
              <a:rPr lang="en-AT" i="1" dirty="0">
                <a:solidFill>
                  <a:srgbClr val="FF0000"/>
                </a:solidFill>
              </a:rPr>
              <a:t>country conflicts-with country of registry</a:t>
            </a:r>
            <a:r>
              <a:rPr lang="en-AT" i="1" dirty="0"/>
              <a:t>”</a:t>
            </a:r>
          </a:p>
          <a:p>
            <a:pPr lvl="2"/>
            <a:r>
              <a:rPr lang="en-AT" i="1" dirty="0"/>
              <a:t>“i.e., an entity should not have both a “country” and a “country of registry”</a:t>
            </a:r>
          </a:p>
        </p:txBody>
      </p:sp>
      <p:sp>
        <p:nvSpPr>
          <p:cNvPr id="4" name="Oval 3">
            <a:extLst>
              <a:ext uri="{FF2B5EF4-FFF2-40B4-BE49-F238E27FC236}">
                <a16:creationId xmlns:a16="http://schemas.microsoft.com/office/drawing/2014/main" id="{A7F10094-8963-5693-0FEB-9BBA64A37A36}"/>
              </a:ext>
            </a:extLst>
          </p:cNvPr>
          <p:cNvSpPr/>
          <p:nvPr/>
        </p:nvSpPr>
        <p:spPr>
          <a:xfrm>
            <a:off x="4687614" y="3328632"/>
            <a:ext cx="1965434" cy="6726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hlinkClick r:id="rId2"/>
              </a:rPr>
              <a:t>Tilikum</a:t>
            </a:r>
            <a:endParaRPr lang="en-AT" dirty="0"/>
          </a:p>
        </p:txBody>
      </p:sp>
      <p:pic>
        <p:nvPicPr>
          <p:cNvPr id="1026" name="Picture 2">
            <a:extLst>
              <a:ext uri="{FF2B5EF4-FFF2-40B4-BE49-F238E27FC236}">
                <a16:creationId xmlns:a16="http://schemas.microsoft.com/office/drawing/2014/main" id="{1490B3BB-C075-1A81-E9AB-FC4E4D343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61" y="1553182"/>
            <a:ext cx="3175000" cy="2311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CD8FA4F-DD9B-0F09-F3D0-662E2D4464BB}"/>
              </a:ext>
            </a:extLst>
          </p:cNvPr>
          <p:cNvCxnSpPr>
            <a:cxnSpLocks/>
            <a:stCxn id="4" idx="6"/>
            <a:endCxn id="13" idx="3"/>
          </p:cNvCxnSpPr>
          <p:nvPr/>
        </p:nvCxnSpPr>
        <p:spPr>
          <a:xfrm flipV="1">
            <a:off x="6653048" y="2389462"/>
            <a:ext cx="2187470" cy="1275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75A430A-5966-6B00-0D2C-D3DF2CE9AB6B}"/>
              </a:ext>
            </a:extLst>
          </p:cNvPr>
          <p:cNvSpPr txBox="1"/>
          <p:nvPr/>
        </p:nvSpPr>
        <p:spPr>
          <a:xfrm>
            <a:off x="7336400" y="3133141"/>
            <a:ext cx="1282082" cy="369332"/>
          </a:xfrm>
          <a:prstGeom prst="rect">
            <a:avLst/>
          </a:prstGeom>
          <a:noFill/>
        </p:spPr>
        <p:txBody>
          <a:bodyPr wrap="none" rtlCol="0">
            <a:spAutoFit/>
          </a:bodyPr>
          <a:lstStyle/>
          <a:p>
            <a:r>
              <a:rPr lang="en-GB" dirty="0"/>
              <a:t>i</a:t>
            </a:r>
            <a:r>
              <a:rPr lang="en-AT" dirty="0"/>
              <a:t>nstanceOf</a:t>
            </a:r>
          </a:p>
        </p:txBody>
      </p:sp>
      <p:sp>
        <p:nvSpPr>
          <p:cNvPr id="13" name="Oval 12">
            <a:extLst>
              <a:ext uri="{FF2B5EF4-FFF2-40B4-BE49-F238E27FC236}">
                <a16:creationId xmlns:a16="http://schemas.microsoft.com/office/drawing/2014/main" id="{3249EEFC-442C-2AFB-70F6-F5F0EE8EE8EB}"/>
              </a:ext>
            </a:extLst>
          </p:cNvPr>
          <p:cNvSpPr/>
          <p:nvPr/>
        </p:nvSpPr>
        <p:spPr>
          <a:xfrm>
            <a:off x="8552687" y="1815309"/>
            <a:ext cx="1965434" cy="6726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shooner</a:t>
            </a:r>
          </a:p>
        </p:txBody>
      </p:sp>
      <p:sp>
        <p:nvSpPr>
          <p:cNvPr id="14" name="TextBox 13">
            <a:extLst>
              <a:ext uri="{FF2B5EF4-FFF2-40B4-BE49-F238E27FC236}">
                <a16:creationId xmlns:a16="http://schemas.microsoft.com/office/drawing/2014/main" id="{B34705F8-5DF7-A9AE-E9C5-DA3047C14B6F}"/>
              </a:ext>
            </a:extLst>
          </p:cNvPr>
          <p:cNvSpPr txBox="1"/>
          <p:nvPr/>
        </p:nvSpPr>
        <p:spPr>
          <a:xfrm>
            <a:off x="9684280" y="1400325"/>
            <a:ext cx="1321196" cy="369332"/>
          </a:xfrm>
          <a:prstGeom prst="rect">
            <a:avLst/>
          </a:prstGeom>
          <a:noFill/>
        </p:spPr>
        <p:txBody>
          <a:bodyPr wrap="none" rtlCol="0">
            <a:spAutoFit/>
          </a:bodyPr>
          <a:lstStyle/>
          <a:p>
            <a:r>
              <a:rPr lang="en-US" dirty="0" err="1"/>
              <a:t>subclassOf</a:t>
            </a:r>
            <a:endParaRPr lang="en-AT" dirty="0"/>
          </a:p>
        </p:txBody>
      </p:sp>
      <p:cxnSp>
        <p:nvCxnSpPr>
          <p:cNvPr id="15" name="Straight Arrow Connector 14">
            <a:extLst>
              <a:ext uri="{FF2B5EF4-FFF2-40B4-BE49-F238E27FC236}">
                <a16:creationId xmlns:a16="http://schemas.microsoft.com/office/drawing/2014/main" id="{F4FE5207-521E-DB23-435B-B38A478B62A8}"/>
              </a:ext>
            </a:extLst>
          </p:cNvPr>
          <p:cNvCxnSpPr>
            <a:cxnSpLocks/>
            <a:stCxn id="13" idx="0"/>
            <a:endCxn id="16" idx="4"/>
          </p:cNvCxnSpPr>
          <p:nvPr/>
        </p:nvCxnSpPr>
        <p:spPr>
          <a:xfrm flipH="1" flipV="1">
            <a:off x="8957424" y="1515597"/>
            <a:ext cx="577980" cy="2997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7A574BCC-294B-C4E5-2F62-C30C46641020}"/>
              </a:ext>
            </a:extLst>
          </p:cNvPr>
          <p:cNvSpPr/>
          <p:nvPr/>
        </p:nvSpPr>
        <p:spPr>
          <a:xfrm>
            <a:off x="7974707" y="842935"/>
            <a:ext cx="1965434" cy="6726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ship</a:t>
            </a:r>
          </a:p>
        </p:txBody>
      </p:sp>
      <p:sp>
        <p:nvSpPr>
          <p:cNvPr id="20" name="TextBox 19">
            <a:extLst>
              <a:ext uri="{FF2B5EF4-FFF2-40B4-BE49-F238E27FC236}">
                <a16:creationId xmlns:a16="http://schemas.microsoft.com/office/drawing/2014/main" id="{2749388D-F337-1B03-56DA-890BC5661F9A}"/>
              </a:ext>
            </a:extLst>
          </p:cNvPr>
          <p:cNvSpPr txBox="1"/>
          <p:nvPr/>
        </p:nvSpPr>
        <p:spPr>
          <a:xfrm>
            <a:off x="7520478" y="4038404"/>
            <a:ext cx="2166536" cy="369332"/>
          </a:xfrm>
          <a:prstGeom prst="rect">
            <a:avLst/>
          </a:prstGeom>
          <a:noFill/>
        </p:spPr>
        <p:txBody>
          <a:bodyPr wrap="square">
            <a:spAutoFit/>
          </a:bodyPr>
          <a:lstStyle/>
          <a:p>
            <a:r>
              <a:rPr lang="en-GB" b="0" i="0" u="none" strike="noStrike" dirty="0">
                <a:solidFill>
                  <a:srgbClr val="3366CC"/>
                </a:solidFill>
                <a:effectLst/>
                <a:latin typeface="Arial" panose="020B0604020202020204" pitchFamily="34" charset="0"/>
                <a:hlinkClick r:id="rId4" tooltip="Property:P8047"/>
              </a:rPr>
              <a:t>country of registry</a:t>
            </a:r>
            <a:endParaRPr lang="en-AT" dirty="0"/>
          </a:p>
        </p:txBody>
      </p:sp>
      <p:cxnSp>
        <p:nvCxnSpPr>
          <p:cNvPr id="21" name="Straight Arrow Connector 20">
            <a:extLst>
              <a:ext uri="{FF2B5EF4-FFF2-40B4-BE49-F238E27FC236}">
                <a16:creationId xmlns:a16="http://schemas.microsoft.com/office/drawing/2014/main" id="{4F73C69A-6744-FCBA-C406-2487609C21FB}"/>
              </a:ext>
            </a:extLst>
          </p:cNvPr>
          <p:cNvCxnSpPr>
            <a:cxnSpLocks/>
            <a:stCxn id="4" idx="5"/>
          </p:cNvCxnSpPr>
          <p:nvPr/>
        </p:nvCxnSpPr>
        <p:spPr>
          <a:xfrm>
            <a:off x="6365217" y="3902785"/>
            <a:ext cx="2085100" cy="903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DE2606F-ED70-01D4-92D9-6C393204CB97}"/>
              </a:ext>
            </a:extLst>
          </p:cNvPr>
          <p:cNvSpPr txBox="1"/>
          <p:nvPr/>
        </p:nvSpPr>
        <p:spPr>
          <a:xfrm>
            <a:off x="6014999" y="4575447"/>
            <a:ext cx="965200" cy="369332"/>
          </a:xfrm>
          <a:prstGeom prst="rect">
            <a:avLst/>
          </a:prstGeom>
          <a:noFill/>
        </p:spPr>
        <p:txBody>
          <a:bodyPr wrap="square">
            <a:spAutoFit/>
          </a:bodyPr>
          <a:lstStyle/>
          <a:p>
            <a:r>
              <a:rPr lang="en-GB" b="0" i="0" u="none" strike="noStrike" dirty="0">
                <a:solidFill>
                  <a:srgbClr val="3366CC"/>
                </a:solidFill>
                <a:effectLst/>
                <a:latin typeface="Arial" panose="020B0604020202020204" pitchFamily="34" charset="0"/>
                <a:hlinkClick r:id="rId5" tooltip="Property:P17"/>
              </a:rPr>
              <a:t>country</a:t>
            </a:r>
            <a:endParaRPr lang="en-AT" dirty="0"/>
          </a:p>
        </p:txBody>
      </p:sp>
      <p:sp>
        <p:nvSpPr>
          <p:cNvPr id="26" name="Oval 25">
            <a:extLst>
              <a:ext uri="{FF2B5EF4-FFF2-40B4-BE49-F238E27FC236}">
                <a16:creationId xmlns:a16="http://schemas.microsoft.com/office/drawing/2014/main" id="{97A0F458-BD13-791D-98AC-CF13EF73ABA2}"/>
              </a:ext>
            </a:extLst>
          </p:cNvPr>
          <p:cNvSpPr/>
          <p:nvPr/>
        </p:nvSpPr>
        <p:spPr>
          <a:xfrm>
            <a:off x="7336400" y="4819137"/>
            <a:ext cx="1965434" cy="6726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u="sng" dirty="0">
                <a:hlinkClick r:id="rId6" tooltip="Q16"/>
              </a:rPr>
              <a:t>Canada</a:t>
            </a:r>
            <a:endParaRPr lang="en-AT" dirty="0"/>
          </a:p>
        </p:txBody>
      </p:sp>
      <p:cxnSp>
        <p:nvCxnSpPr>
          <p:cNvPr id="27" name="Straight Arrow Connector 26">
            <a:extLst>
              <a:ext uri="{FF2B5EF4-FFF2-40B4-BE49-F238E27FC236}">
                <a16:creationId xmlns:a16="http://schemas.microsoft.com/office/drawing/2014/main" id="{CA59D9BA-8126-D65F-2C98-5BB1AC82003D}"/>
              </a:ext>
            </a:extLst>
          </p:cNvPr>
          <p:cNvCxnSpPr>
            <a:cxnSpLocks/>
            <a:stCxn id="4" idx="4"/>
            <a:endCxn id="26" idx="1"/>
          </p:cNvCxnSpPr>
          <p:nvPr/>
        </p:nvCxnSpPr>
        <p:spPr>
          <a:xfrm>
            <a:off x="5670331" y="4001294"/>
            <a:ext cx="1953900" cy="9163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Curved Connector 4">
            <a:extLst>
              <a:ext uri="{FF2B5EF4-FFF2-40B4-BE49-F238E27FC236}">
                <a16:creationId xmlns:a16="http://schemas.microsoft.com/office/drawing/2014/main" id="{94A3103F-F8E6-33D0-2D8C-9319C060D4AF}"/>
              </a:ext>
            </a:extLst>
          </p:cNvPr>
          <p:cNvCxnSpPr>
            <a:cxnSpLocks/>
          </p:cNvCxnSpPr>
          <p:nvPr/>
        </p:nvCxnSpPr>
        <p:spPr>
          <a:xfrm flipV="1">
            <a:off x="5670330" y="1299908"/>
            <a:ext cx="2304377" cy="2028725"/>
          </a:xfrm>
          <a:prstGeom prst="curvedConnector3">
            <a:avLst>
              <a:gd name="adj1" fmla="val 50000"/>
            </a:avLst>
          </a:prstGeom>
          <a:ln w="19050" cap="flat" cmpd="sng" algn="ctr">
            <a:solidFill>
              <a:schemeClr val="accent2"/>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2C66046D-1F2C-5B97-B2F9-6BC9EC2CADB5}"/>
              </a:ext>
            </a:extLst>
          </p:cNvPr>
          <p:cNvSpPr txBox="1"/>
          <p:nvPr/>
        </p:nvSpPr>
        <p:spPr>
          <a:xfrm>
            <a:off x="7054029" y="3838349"/>
            <a:ext cx="434734" cy="769441"/>
          </a:xfrm>
          <a:prstGeom prst="rect">
            <a:avLst/>
          </a:prstGeom>
          <a:noFill/>
        </p:spPr>
        <p:txBody>
          <a:bodyPr wrap="none" rtlCol="0">
            <a:spAutoFit/>
          </a:bodyPr>
          <a:lstStyle/>
          <a:p>
            <a:r>
              <a:rPr lang="en-AT" sz="4400" dirty="0">
                <a:solidFill>
                  <a:srgbClr val="FF0000"/>
                </a:solidFill>
              </a:rPr>
              <a:t>x</a:t>
            </a:r>
            <a:endParaRPr lang="en-AT" dirty="0">
              <a:solidFill>
                <a:srgbClr val="FF0000"/>
              </a:solidFill>
            </a:endParaRPr>
          </a:p>
        </p:txBody>
      </p:sp>
      <p:sp>
        <p:nvSpPr>
          <p:cNvPr id="17" name="TextBox 16">
            <a:extLst>
              <a:ext uri="{FF2B5EF4-FFF2-40B4-BE49-F238E27FC236}">
                <a16:creationId xmlns:a16="http://schemas.microsoft.com/office/drawing/2014/main" id="{6AF5365A-18C1-A4F3-3382-8EC94455677B}"/>
              </a:ext>
            </a:extLst>
          </p:cNvPr>
          <p:cNvSpPr txBox="1"/>
          <p:nvPr/>
        </p:nvSpPr>
        <p:spPr>
          <a:xfrm>
            <a:off x="6528182" y="4077711"/>
            <a:ext cx="434734" cy="769441"/>
          </a:xfrm>
          <a:prstGeom prst="rect">
            <a:avLst/>
          </a:prstGeom>
          <a:noFill/>
        </p:spPr>
        <p:txBody>
          <a:bodyPr wrap="none" rtlCol="0">
            <a:spAutoFit/>
          </a:bodyPr>
          <a:lstStyle/>
          <a:p>
            <a:r>
              <a:rPr lang="en-AT" sz="4400" dirty="0">
                <a:solidFill>
                  <a:srgbClr val="FF0000"/>
                </a:solidFill>
              </a:rPr>
              <a:t>x</a:t>
            </a:r>
            <a:endParaRPr lang="en-AT" dirty="0">
              <a:solidFill>
                <a:srgbClr val="FF0000"/>
              </a:solidFill>
            </a:endParaRPr>
          </a:p>
        </p:txBody>
      </p:sp>
      <p:cxnSp>
        <p:nvCxnSpPr>
          <p:cNvPr id="10" name="Straight Connector 9">
            <a:extLst>
              <a:ext uri="{FF2B5EF4-FFF2-40B4-BE49-F238E27FC236}">
                <a16:creationId xmlns:a16="http://schemas.microsoft.com/office/drawing/2014/main" id="{19BAA4B5-3C21-145F-96E6-A935B7DFBE1B}"/>
              </a:ext>
            </a:extLst>
          </p:cNvPr>
          <p:cNvCxnSpPr>
            <a:cxnSpLocks/>
          </p:cNvCxnSpPr>
          <p:nvPr/>
        </p:nvCxnSpPr>
        <p:spPr>
          <a:xfrm>
            <a:off x="1282535" y="5451415"/>
            <a:ext cx="524564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Foliennummernplatzhalter 14">
            <a:extLst>
              <a:ext uri="{FF2B5EF4-FFF2-40B4-BE49-F238E27FC236}">
                <a16:creationId xmlns:a16="http://schemas.microsoft.com/office/drawing/2014/main" id="{790A304A-CF70-46ED-B433-92D115B18728}"/>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44</a:t>
            </a:fld>
            <a:endParaRPr lang="de-DE" sz="1400" dirty="0">
              <a:solidFill>
                <a:schemeClr val="tx1"/>
              </a:solidFill>
            </a:endParaRPr>
          </a:p>
        </p:txBody>
      </p:sp>
    </p:spTree>
    <p:extLst>
      <p:ext uri="{BB962C8B-B14F-4D97-AF65-F5344CB8AC3E}">
        <p14:creationId xmlns:p14="http://schemas.microsoft.com/office/powerpoint/2010/main" val="7584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8CAF5F-91F6-D28B-7C88-CEC10D1663E6}"/>
              </a:ext>
            </a:extLst>
          </p:cNvPr>
          <p:cNvPicPr>
            <a:picLocks noChangeAspect="1"/>
          </p:cNvPicPr>
          <p:nvPr/>
        </p:nvPicPr>
        <p:blipFill>
          <a:blip r:embed="rId3"/>
          <a:stretch>
            <a:fillRect/>
          </a:stretch>
        </p:blipFill>
        <p:spPr>
          <a:xfrm rot="1124614">
            <a:off x="7939214" y="1484703"/>
            <a:ext cx="4308955" cy="1901604"/>
          </a:xfrm>
          <a:prstGeom prst="rect">
            <a:avLst/>
          </a:prstGeom>
          <a:ln>
            <a:solidFill>
              <a:schemeClr val="tx1"/>
            </a:solidFill>
          </a:ln>
        </p:spPr>
      </p:pic>
      <p:sp>
        <p:nvSpPr>
          <p:cNvPr id="2" name="Title 1">
            <a:extLst>
              <a:ext uri="{FF2B5EF4-FFF2-40B4-BE49-F238E27FC236}">
                <a16:creationId xmlns:a16="http://schemas.microsoft.com/office/drawing/2014/main" id="{EB1550E1-7C27-4075-94FC-2F9674CCA0D4}"/>
              </a:ext>
            </a:extLst>
          </p:cNvPr>
          <p:cNvSpPr>
            <a:spLocks noGrp="1"/>
          </p:cNvSpPr>
          <p:nvPr>
            <p:ph type="title"/>
          </p:nvPr>
        </p:nvSpPr>
        <p:spPr>
          <a:xfrm>
            <a:off x="915641" y="265383"/>
            <a:ext cx="11051060" cy="1003504"/>
          </a:xfrm>
        </p:spPr>
        <p:txBody>
          <a:bodyPr/>
          <a:lstStyle/>
          <a:p>
            <a:r>
              <a:rPr lang="en-AT" dirty="0"/>
              <a:t>Why KGs can’t (scalably) be correct:</a:t>
            </a:r>
          </a:p>
        </p:txBody>
      </p:sp>
      <p:sp>
        <p:nvSpPr>
          <p:cNvPr id="3" name="Content Placeholder 2">
            <a:extLst>
              <a:ext uri="{FF2B5EF4-FFF2-40B4-BE49-F238E27FC236}">
                <a16:creationId xmlns:a16="http://schemas.microsoft.com/office/drawing/2014/main" id="{174FDF15-2E15-7C61-865B-7DDA3AD90831}"/>
              </a:ext>
            </a:extLst>
          </p:cNvPr>
          <p:cNvSpPr>
            <a:spLocks noGrp="1"/>
          </p:cNvSpPr>
          <p:nvPr>
            <p:ph type="body" idx="1"/>
          </p:nvPr>
        </p:nvSpPr>
        <p:spPr>
          <a:xfrm>
            <a:off x="208354" y="1056904"/>
            <a:ext cx="6491661" cy="4995373"/>
          </a:xfrm>
        </p:spPr>
        <p:txBody>
          <a:bodyPr>
            <a:normAutofit fontScale="77500" lnSpcReduction="20000"/>
          </a:bodyPr>
          <a:lstStyle/>
          <a:p>
            <a:r>
              <a:rPr lang="en-AT" b="1" i="1" dirty="0"/>
              <a:t>Collaborative Editing</a:t>
            </a:r>
          </a:p>
          <a:p>
            <a:r>
              <a:rPr lang="en-GB" b="1" i="1" dirty="0"/>
              <a:t>M</a:t>
            </a:r>
            <a:r>
              <a:rPr lang="en-AT" b="1" i="1" dirty="0"/>
              <a:t>ulti-sourced Automatic Extraction</a:t>
            </a:r>
          </a:p>
          <a:p>
            <a:r>
              <a:rPr lang="en-GB" b="1" i="1" dirty="0"/>
              <a:t>K</a:t>
            </a:r>
            <a:r>
              <a:rPr lang="en-AT" b="1" i="1" dirty="0"/>
              <a:t>nowledge is distributed and </a:t>
            </a:r>
            <a:r>
              <a:rPr lang="en-AT" b="1" i="1" u="sng" dirty="0"/>
              <a:t>evolving</a:t>
            </a:r>
            <a:r>
              <a:rPr lang="en-AT" b="1" i="1" dirty="0"/>
              <a:t>!</a:t>
            </a:r>
          </a:p>
          <a:p>
            <a:pPr lvl="1"/>
            <a:r>
              <a:rPr lang="en-AT" b="1" i="1" dirty="0"/>
              <a:t>Remote changes affect consistency</a:t>
            </a:r>
          </a:p>
          <a:p>
            <a:pPr lvl="1"/>
            <a:r>
              <a:rPr lang="en-AT" b="1" i="1" dirty="0"/>
              <a:t>Ontologies &amp; Constraints evolve as well</a:t>
            </a:r>
          </a:p>
          <a:p>
            <a:endParaRPr lang="en-AT" dirty="0"/>
          </a:p>
          <a:p>
            <a:r>
              <a:rPr lang="en-AT" dirty="0"/>
              <a:t>What can we do about it? </a:t>
            </a:r>
          </a:p>
          <a:p>
            <a:pPr lvl="1"/>
            <a:r>
              <a:rPr lang="en-AT" dirty="0"/>
              <a:t>Best of both worlds needs </a:t>
            </a:r>
            <a:r>
              <a:rPr lang="en-AT" b="1" u="sng" dirty="0"/>
              <a:t>Bilateral AI</a:t>
            </a:r>
            <a:r>
              <a:rPr lang="en-AT" dirty="0"/>
              <a:t> approaches!</a:t>
            </a:r>
          </a:p>
          <a:p>
            <a:endParaRPr lang="en-AT" b="1" dirty="0"/>
          </a:p>
          <a:p>
            <a:pPr lvl="2"/>
            <a:r>
              <a:rPr lang="en-AT" b="1" dirty="0"/>
              <a:t>Symbolic</a:t>
            </a:r>
            <a:r>
              <a:rPr lang="en-AT" dirty="0"/>
              <a:t> methods to repair inconsistencies</a:t>
            </a:r>
          </a:p>
          <a:p>
            <a:pPr lvl="2"/>
            <a:endParaRPr lang="en-AT" dirty="0"/>
          </a:p>
          <a:p>
            <a:pPr lvl="2"/>
            <a:r>
              <a:rPr lang="en-AT" b="1" dirty="0"/>
              <a:t>Subsymbolic</a:t>
            </a:r>
            <a:r>
              <a:rPr lang="en-AT" dirty="0"/>
              <a:t> methods to resolve inconsistencies</a:t>
            </a:r>
          </a:p>
          <a:p>
            <a:pPr lvl="3"/>
            <a:r>
              <a:rPr lang="en-AT" b="1" dirty="0"/>
              <a:t>LLM</a:t>
            </a:r>
            <a:r>
              <a:rPr lang="en-AT" dirty="0"/>
              <a:t>s &amp; </a:t>
            </a:r>
            <a:r>
              <a:rPr lang="en-AT" b="1" u="sng" dirty="0"/>
              <a:t>KG embeddings</a:t>
            </a:r>
            <a:r>
              <a:rPr lang="en-AT" u="sng" dirty="0"/>
              <a:t> </a:t>
            </a:r>
            <a:r>
              <a:rPr lang="en-AT" dirty="0"/>
              <a:t>for resolving inconsistencies</a:t>
            </a:r>
          </a:p>
          <a:p>
            <a:pPr lvl="3"/>
            <a:r>
              <a:rPr lang="en-AT" b="1" dirty="0"/>
              <a:t>GNNs </a:t>
            </a:r>
            <a:r>
              <a:rPr lang="en-AT" dirty="0"/>
              <a:t>for </a:t>
            </a:r>
            <a:r>
              <a:rPr lang="en-AT" i="1" dirty="0"/>
              <a:t>learning </a:t>
            </a:r>
            <a:r>
              <a:rPr lang="en-AT" dirty="0"/>
              <a:t>repairs (</a:t>
            </a:r>
            <a:r>
              <a:rPr lang="en-AT" i="1" dirty="0"/>
              <a:t>from historical data</a:t>
            </a:r>
            <a:r>
              <a:rPr lang="en-AT" dirty="0"/>
              <a:t>, from users’ repairs)</a:t>
            </a:r>
          </a:p>
          <a:p>
            <a:pPr lvl="3"/>
            <a:r>
              <a:rPr lang="en-AT" dirty="0"/>
              <a:t>Iterative </a:t>
            </a:r>
            <a:r>
              <a:rPr lang="en-AT" b="1" dirty="0"/>
              <a:t>RAG </a:t>
            </a:r>
            <a:r>
              <a:rPr lang="en-AT" dirty="0"/>
              <a:t>and </a:t>
            </a:r>
            <a:r>
              <a:rPr lang="en-AT" b="1" dirty="0"/>
              <a:t>Agent-based</a:t>
            </a:r>
            <a:r>
              <a:rPr lang="en-AT" dirty="0"/>
              <a:t> pipelines to fix and construct KGs from text</a:t>
            </a:r>
          </a:p>
          <a:p>
            <a:pPr lvl="2"/>
            <a:endParaRPr lang="en-AT" dirty="0"/>
          </a:p>
        </p:txBody>
      </p:sp>
      <p:sp>
        <p:nvSpPr>
          <p:cNvPr id="9" name="TextBox 8">
            <a:extLst>
              <a:ext uri="{FF2B5EF4-FFF2-40B4-BE49-F238E27FC236}">
                <a16:creationId xmlns:a16="http://schemas.microsoft.com/office/drawing/2014/main" id="{AB9473C8-9217-31BB-E206-714671D5A316}"/>
              </a:ext>
            </a:extLst>
          </p:cNvPr>
          <p:cNvSpPr txBox="1"/>
          <p:nvPr/>
        </p:nvSpPr>
        <p:spPr>
          <a:xfrm rot="1165804">
            <a:off x="8627203" y="913619"/>
            <a:ext cx="1794296" cy="369332"/>
          </a:xfrm>
          <a:prstGeom prst="rect">
            <a:avLst/>
          </a:prstGeom>
          <a:noFill/>
        </p:spPr>
        <p:txBody>
          <a:bodyPr wrap="square">
            <a:spAutoFit/>
          </a:bodyPr>
          <a:lstStyle/>
          <a:p>
            <a:r>
              <a:rPr lang="en-AT" b="1" i="1" dirty="0"/>
              <a:t>ISWC2025</a:t>
            </a:r>
          </a:p>
        </p:txBody>
      </p:sp>
      <p:pic>
        <p:nvPicPr>
          <p:cNvPr id="10" name="Picture 9">
            <a:extLst>
              <a:ext uri="{FF2B5EF4-FFF2-40B4-BE49-F238E27FC236}">
                <a16:creationId xmlns:a16="http://schemas.microsoft.com/office/drawing/2014/main" id="{69F8CC70-CA79-DA30-AB03-6440BEA26902}"/>
              </a:ext>
            </a:extLst>
          </p:cNvPr>
          <p:cNvPicPr>
            <a:picLocks noChangeAspect="1"/>
          </p:cNvPicPr>
          <p:nvPr/>
        </p:nvPicPr>
        <p:blipFill>
          <a:blip r:embed="rId4"/>
          <a:stretch>
            <a:fillRect/>
          </a:stretch>
        </p:blipFill>
        <p:spPr>
          <a:xfrm>
            <a:off x="6700015" y="3200290"/>
            <a:ext cx="5266686" cy="1108775"/>
          </a:xfrm>
          <a:prstGeom prst="rect">
            <a:avLst/>
          </a:prstGeom>
          <a:ln>
            <a:solidFill>
              <a:schemeClr val="tx1"/>
            </a:solidFill>
          </a:ln>
        </p:spPr>
      </p:pic>
      <p:pic>
        <p:nvPicPr>
          <p:cNvPr id="6" name="Picture 5">
            <a:extLst>
              <a:ext uri="{FF2B5EF4-FFF2-40B4-BE49-F238E27FC236}">
                <a16:creationId xmlns:a16="http://schemas.microsoft.com/office/drawing/2014/main" id="{9A0CFBFB-D450-470C-B764-FC424EF32DA6}"/>
              </a:ext>
            </a:extLst>
          </p:cNvPr>
          <p:cNvPicPr>
            <a:picLocks noChangeAspect="1"/>
          </p:cNvPicPr>
          <p:nvPr/>
        </p:nvPicPr>
        <p:blipFill>
          <a:blip r:embed="rId5"/>
          <a:stretch>
            <a:fillRect/>
          </a:stretch>
        </p:blipFill>
        <p:spPr>
          <a:xfrm rot="20263030">
            <a:off x="9492498" y="4751931"/>
            <a:ext cx="2503616" cy="1416398"/>
          </a:xfrm>
          <a:prstGeom prst="rect">
            <a:avLst/>
          </a:prstGeom>
          <a:ln>
            <a:solidFill>
              <a:schemeClr val="tx1"/>
            </a:solidFill>
          </a:ln>
        </p:spPr>
      </p:pic>
      <p:sp>
        <p:nvSpPr>
          <p:cNvPr id="11" name="TextBox 10">
            <a:extLst>
              <a:ext uri="{FF2B5EF4-FFF2-40B4-BE49-F238E27FC236}">
                <a16:creationId xmlns:a16="http://schemas.microsoft.com/office/drawing/2014/main" id="{EB16832E-FC1B-5BAD-7818-F194FEE70F0E}"/>
              </a:ext>
            </a:extLst>
          </p:cNvPr>
          <p:cNvSpPr txBox="1"/>
          <p:nvPr/>
        </p:nvSpPr>
        <p:spPr>
          <a:xfrm>
            <a:off x="6636791" y="2854594"/>
            <a:ext cx="1794296" cy="369332"/>
          </a:xfrm>
          <a:prstGeom prst="rect">
            <a:avLst/>
          </a:prstGeom>
          <a:noFill/>
        </p:spPr>
        <p:txBody>
          <a:bodyPr wrap="square">
            <a:spAutoFit/>
          </a:bodyPr>
          <a:lstStyle/>
          <a:p>
            <a:r>
              <a:rPr lang="en-AT" b="1" i="1" dirty="0"/>
              <a:t>Webconf2025</a:t>
            </a:r>
          </a:p>
        </p:txBody>
      </p:sp>
      <p:grpSp>
        <p:nvGrpSpPr>
          <p:cNvPr id="4" name="Group 3">
            <a:extLst>
              <a:ext uri="{FF2B5EF4-FFF2-40B4-BE49-F238E27FC236}">
                <a16:creationId xmlns:a16="http://schemas.microsoft.com/office/drawing/2014/main" id="{9ABEFCB7-7DB2-FB6E-A309-583FE686617C}"/>
              </a:ext>
            </a:extLst>
          </p:cNvPr>
          <p:cNvGrpSpPr/>
          <p:nvPr/>
        </p:nvGrpSpPr>
        <p:grpSpPr>
          <a:xfrm>
            <a:off x="871126" y="4478580"/>
            <a:ext cx="5624422" cy="1569529"/>
            <a:chOff x="1035170" y="4813825"/>
            <a:chExt cx="5624422" cy="1569529"/>
          </a:xfrm>
        </p:grpSpPr>
        <p:sp>
          <p:nvSpPr>
            <p:cNvPr id="12" name="Rectangle 11">
              <a:extLst>
                <a:ext uri="{FF2B5EF4-FFF2-40B4-BE49-F238E27FC236}">
                  <a16:creationId xmlns:a16="http://schemas.microsoft.com/office/drawing/2014/main" id="{C3A8B58A-9D46-DD35-6CE5-062E49D9B223}"/>
                </a:ext>
              </a:extLst>
            </p:cNvPr>
            <p:cNvSpPr/>
            <p:nvPr/>
          </p:nvSpPr>
          <p:spPr>
            <a:xfrm>
              <a:off x="1035170" y="4827117"/>
              <a:ext cx="5624422" cy="1556237"/>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4" name="TextBox 13">
              <a:extLst>
                <a:ext uri="{FF2B5EF4-FFF2-40B4-BE49-F238E27FC236}">
                  <a16:creationId xmlns:a16="http://schemas.microsoft.com/office/drawing/2014/main" id="{5E271E53-6E49-54C3-168D-A44CFB39218B}"/>
                </a:ext>
              </a:extLst>
            </p:cNvPr>
            <p:cNvSpPr txBox="1"/>
            <p:nvPr/>
          </p:nvSpPr>
          <p:spPr>
            <a:xfrm>
              <a:off x="1035170" y="4813825"/>
              <a:ext cx="1728165" cy="369332"/>
            </a:xfrm>
            <a:prstGeom prst="rect">
              <a:avLst/>
            </a:prstGeom>
            <a:noFill/>
            <a:ln>
              <a:noFill/>
            </a:ln>
          </p:spPr>
          <p:txBody>
            <a:bodyPr wrap="none" rtlCol="0">
              <a:spAutoFit/>
            </a:bodyPr>
            <a:lstStyle/>
            <a:p>
              <a:r>
                <a:rPr lang="en-AT" b="1" i="1" dirty="0">
                  <a:solidFill>
                    <a:schemeClr val="accent6"/>
                  </a:solidFill>
                </a:rPr>
                <a:t>Forthcoming…</a:t>
              </a:r>
            </a:p>
          </p:txBody>
        </p:sp>
      </p:grpSp>
      <p:sp>
        <p:nvSpPr>
          <p:cNvPr id="8" name="TextBox 7">
            <a:extLst>
              <a:ext uri="{FF2B5EF4-FFF2-40B4-BE49-F238E27FC236}">
                <a16:creationId xmlns:a16="http://schemas.microsoft.com/office/drawing/2014/main" id="{D1D9EA88-900F-A3CF-7F32-14ACAD8C1A76}"/>
              </a:ext>
            </a:extLst>
          </p:cNvPr>
          <p:cNvSpPr txBox="1"/>
          <p:nvPr/>
        </p:nvSpPr>
        <p:spPr>
          <a:xfrm rot="20277853">
            <a:off x="8064774" y="5307434"/>
            <a:ext cx="1794296" cy="369332"/>
          </a:xfrm>
          <a:prstGeom prst="rect">
            <a:avLst/>
          </a:prstGeom>
          <a:noFill/>
        </p:spPr>
        <p:txBody>
          <a:bodyPr wrap="square">
            <a:spAutoFit/>
          </a:bodyPr>
          <a:lstStyle/>
          <a:p>
            <a:r>
              <a:rPr lang="en-AT" b="1" i="1" dirty="0"/>
              <a:t>ESWC2025</a:t>
            </a:r>
          </a:p>
        </p:txBody>
      </p:sp>
      <p:pic>
        <p:nvPicPr>
          <p:cNvPr id="13" name="Picture 2">
            <a:extLst>
              <a:ext uri="{FF2B5EF4-FFF2-40B4-BE49-F238E27FC236}">
                <a16:creationId xmlns:a16="http://schemas.microsoft.com/office/drawing/2014/main" id="{B56FEC46-D5CD-FF5E-1003-F1B2C604B7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0427" y="1015575"/>
            <a:ext cx="830751" cy="830751"/>
          </a:xfrm>
          <a:prstGeom prst="rect">
            <a:avLst/>
          </a:prstGeom>
          <a:noFill/>
          <a:extLst>
            <a:ext uri="{909E8E84-426E-40DD-AFC4-6F175D3DCCD1}">
              <a14:hiddenFill xmlns:a14="http://schemas.microsoft.com/office/drawing/2010/main">
                <a:solidFill>
                  <a:srgbClr val="FFFFFF"/>
                </a:solidFill>
              </a14:hiddenFill>
            </a:ext>
          </a:extLst>
        </p:spPr>
      </p:pic>
      <p:sp>
        <p:nvSpPr>
          <p:cNvPr id="16" name="Foliennummernplatzhalter 14">
            <a:extLst>
              <a:ext uri="{FF2B5EF4-FFF2-40B4-BE49-F238E27FC236}">
                <a16:creationId xmlns:a16="http://schemas.microsoft.com/office/drawing/2014/main" id="{8D61931D-35CF-03CD-E4BA-7E8AF67171A8}"/>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45</a:t>
            </a:fld>
            <a:endParaRPr lang="de-DE" sz="1400" dirty="0">
              <a:solidFill>
                <a:schemeClr val="tx1"/>
              </a:solidFill>
            </a:endParaRPr>
          </a:p>
        </p:txBody>
      </p:sp>
    </p:spTree>
    <p:extLst>
      <p:ext uri="{BB962C8B-B14F-4D97-AF65-F5344CB8AC3E}">
        <p14:creationId xmlns:p14="http://schemas.microsoft.com/office/powerpoint/2010/main" val="21116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8CA9-72EC-425D-8AE8-80E227F15D90}"/>
              </a:ext>
            </a:extLst>
          </p:cNvPr>
          <p:cNvSpPr>
            <a:spLocks noGrp="1"/>
          </p:cNvSpPr>
          <p:nvPr>
            <p:ph type="title"/>
          </p:nvPr>
        </p:nvSpPr>
        <p:spPr>
          <a:xfrm>
            <a:off x="727076" y="617540"/>
            <a:ext cx="11051060" cy="1003504"/>
          </a:xfrm>
        </p:spPr>
        <p:txBody>
          <a:bodyPr/>
          <a:lstStyle/>
          <a:p>
            <a:r>
              <a:rPr lang="en-AT" dirty="0"/>
              <a:t>Further starting points in BILAI:</a:t>
            </a:r>
          </a:p>
        </p:txBody>
      </p:sp>
      <p:pic>
        <p:nvPicPr>
          <p:cNvPr id="5" name="Picture 4">
            <a:extLst>
              <a:ext uri="{FF2B5EF4-FFF2-40B4-BE49-F238E27FC236}">
                <a16:creationId xmlns:a16="http://schemas.microsoft.com/office/drawing/2014/main" id="{B2AE5868-96AB-CA8D-931D-0B93141313D5}"/>
              </a:ext>
            </a:extLst>
          </p:cNvPr>
          <p:cNvPicPr>
            <a:picLocks noChangeAspect="1"/>
          </p:cNvPicPr>
          <p:nvPr/>
        </p:nvPicPr>
        <p:blipFill>
          <a:blip r:embed="rId3"/>
          <a:stretch>
            <a:fillRect/>
          </a:stretch>
        </p:blipFill>
        <p:spPr>
          <a:xfrm>
            <a:off x="7109701" y="2079305"/>
            <a:ext cx="4940662" cy="3635351"/>
          </a:xfrm>
          <a:prstGeom prst="rect">
            <a:avLst/>
          </a:prstGeom>
        </p:spPr>
      </p:pic>
      <p:sp>
        <p:nvSpPr>
          <p:cNvPr id="6" name="Google Shape;250;p36">
            <a:extLst>
              <a:ext uri="{FF2B5EF4-FFF2-40B4-BE49-F238E27FC236}">
                <a16:creationId xmlns:a16="http://schemas.microsoft.com/office/drawing/2014/main" id="{D26EF0CF-BFF5-0AAE-2C0E-D3DB49CDD76F}"/>
              </a:ext>
            </a:extLst>
          </p:cNvPr>
          <p:cNvSpPr txBox="1">
            <a:spLocks/>
          </p:cNvSpPr>
          <p:nvPr/>
        </p:nvSpPr>
        <p:spPr>
          <a:xfrm>
            <a:off x="0" y="1209992"/>
            <a:ext cx="7211155" cy="5121342"/>
          </a:xfrm>
          <a:prstGeom prst="rect">
            <a:avLst/>
          </a:prstGeom>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0604" indent="0">
              <a:lnSpc>
                <a:spcPct val="95000"/>
              </a:lnSpc>
              <a:spcBef>
                <a:spcPts val="1600"/>
              </a:spcBef>
              <a:buClr>
                <a:srgbClr val="666666"/>
              </a:buClr>
              <a:buSzPts val="1113"/>
              <a:buNone/>
            </a:pPr>
            <a:r>
              <a:rPr lang="en-US" sz="2000" dirty="0"/>
              <a:t>Notably, in BILAI, colleagues from TU Vienna (Sallinger, Pavlovic) work on KG Embeddings that can capture (certain) rules and constraints already:</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Similar to Word embeddings and LLMs, </a:t>
            </a:r>
            <a:r>
              <a:rPr lang="en-US" sz="1600" b="1" i="1" dirty="0"/>
              <a:t>Knowledge Graph Embeddings </a:t>
            </a:r>
            <a:r>
              <a:rPr lang="en-US" sz="1600" dirty="0"/>
              <a:t>allow to </a:t>
            </a:r>
          </a:p>
          <a:p>
            <a:pPr marL="1523985" lvl="2" indent="-398981">
              <a:lnSpc>
                <a:spcPct val="95000"/>
              </a:lnSpc>
              <a:spcBef>
                <a:spcPts val="1600"/>
              </a:spcBef>
              <a:buClr>
                <a:srgbClr val="666666"/>
              </a:buClr>
              <a:buSzPts val="1113"/>
              <a:buFont typeface="Arial" panose="020B0604020202020204" pitchFamily="34" charset="0"/>
              <a:buChar char="●"/>
            </a:pPr>
            <a:r>
              <a:rPr lang="en-US" sz="1600" dirty="0"/>
              <a:t>predict missing edges in incomplete  KGs</a:t>
            </a:r>
          </a:p>
          <a:p>
            <a:pPr marL="1523985" lvl="2" indent="-398981">
              <a:lnSpc>
                <a:spcPct val="95000"/>
              </a:lnSpc>
              <a:spcBef>
                <a:spcPts val="1600"/>
              </a:spcBef>
              <a:buClr>
                <a:srgbClr val="666666"/>
              </a:buClr>
              <a:buSzPts val="1113"/>
              <a:buFont typeface="Arial" panose="020B0604020202020204" pitchFamily="34" charset="0"/>
              <a:buChar char="●"/>
            </a:pPr>
            <a:r>
              <a:rPr lang="en-US" sz="1600" dirty="0"/>
              <a:t>predict inconsistencies &amp; possible repairs</a:t>
            </a:r>
          </a:p>
          <a:p>
            <a:pPr marL="1523985" lvl="2" indent="-398981">
              <a:lnSpc>
                <a:spcPct val="95000"/>
              </a:lnSpc>
              <a:spcBef>
                <a:spcPts val="1600"/>
              </a:spcBef>
              <a:buClr>
                <a:srgbClr val="666666"/>
              </a:buClr>
              <a:buSzPts val="1113"/>
              <a:buFont typeface="Arial" panose="020B0604020202020204" pitchFamily="34" charset="0"/>
              <a:buChar char="●"/>
            </a:pPr>
            <a:endParaRPr lang="en-US" sz="2000" dirty="0"/>
          </a:p>
          <a:p>
            <a:pPr marL="609585" indent="-398981">
              <a:lnSpc>
                <a:spcPct val="95000"/>
              </a:lnSpc>
              <a:spcBef>
                <a:spcPts val="1600"/>
              </a:spcBef>
              <a:buClr>
                <a:srgbClr val="666666"/>
              </a:buClr>
              <a:buSzPts val="1113"/>
              <a:buFont typeface="Arial" panose="020B0604020202020204" pitchFamily="34" charset="0"/>
              <a:buChar char="●"/>
            </a:pPr>
            <a:r>
              <a:rPr lang="en-US" sz="2000" dirty="0"/>
              <a:t>Open Problems:</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Scaling KG Embeddings to full, decentralized KGs …</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 but (1) </a:t>
            </a:r>
            <a:r>
              <a:rPr lang="en-US" sz="1600" b="1" i="1" dirty="0"/>
              <a:t>modularization </a:t>
            </a:r>
            <a:r>
              <a:rPr lang="en-US" sz="1600" dirty="0"/>
              <a:t>might help here, relation to the </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(2) corresponding trend to LLMs-based “multi-agent frameworks” </a:t>
            </a:r>
          </a:p>
        </p:txBody>
      </p:sp>
      <p:pic>
        <p:nvPicPr>
          <p:cNvPr id="4" name="Picture 3">
            <a:extLst>
              <a:ext uri="{FF2B5EF4-FFF2-40B4-BE49-F238E27FC236}">
                <a16:creationId xmlns:a16="http://schemas.microsoft.com/office/drawing/2014/main" id="{CF7C9EB9-BE13-C77B-41C4-90BE2285ABFD}"/>
              </a:ext>
            </a:extLst>
          </p:cNvPr>
          <p:cNvPicPr>
            <a:picLocks noChangeAspect="1"/>
          </p:cNvPicPr>
          <p:nvPr/>
        </p:nvPicPr>
        <p:blipFill>
          <a:blip r:embed="rId4"/>
          <a:stretch>
            <a:fillRect/>
          </a:stretch>
        </p:blipFill>
        <p:spPr>
          <a:xfrm>
            <a:off x="7109700" y="4664550"/>
            <a:ext cx="5082299" cy="1360547"/>
          </a:xfrm>
          <a:prstGeom prst="rect">
            <a:avLst/>
          </a:prstGeom>
        </p:spPr>
      </p:pic>
      <p:pic>
        <p:nvPicPr>
          <p:cNvPr id="1028" name="Picture 4" descr="Business Informatics MSc - Thomas Biasion">
            <a:extLst>
              <a:ext uri="{FF2B5EF4-FFF2-40B4-BE49-F238E27FC236}">
                <a16:creationId xmlns:a16="http://schemas.microsoft.com/office/drawing/2014/main" id="{5556631B-D7E8-0910-8621-D3118CC7D8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84" b="33545"/>
          <a:stretch/>
        </p:blipFill>
        <p:spPr bwMode="auto">
          <a:xfrm>
            <a:off x="9799109" y="1575802"/>
            <a:ext cx="2423886" cy="626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C0FC4E-04A4-DFA6-9ABF-64760736D851}"/>
              </a:ext>
            </a:extLst>
          </p:cNvPr>
          <p:cNvSpPr txBox="1"/>
          <p:nvPr/>
        </p:nvSpPr>
        <p:spPr>
          <a:xfrm>
            <a:off x="9580032" y="1206470"/>
            <a:ext cx="2698175" cy="369332"/>
          </a:xfrm>
          <a:prstGeom prst="rect">
            <a:avLst/>
          </a:prstGeom>
          <a:noFill/>
        </p:spPr>
        <p:txBody>
          <a:bodyPr wrap="none" rtlCol="0">
            <a:spAutoFit/>
          </a:bodyPr>
          <a:lstStyle/>
          <a:p>
            <a:r>
              <a:rPr lang="en-AT" i="1" dirty="0"/>
              <a:t>Slide: Emanuel Sallinger</a:t>
            </a:r>
          </a:p>
        </p:txBody>
      </p:sp>
      <p:pic>
        <p:nvPicPr>
          <p:cNvPr id="7170" name="Picture 2" descr="Emanuel Sallinger - TU Wien">
            <a:extLst>
              <a:ext uri="{FF2B5EF4-FFF2-40B4-BE49-F238E27FC236}">
                <a16:creationId xmlns:a16="http://schemas.microsoft.com/office/drawing/2014/main" id="{A6344812-4FED-04E6-6EDB-9A843F61AC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4651" y="1586819"/>
            <a:ext cx="984972" cy="984972"/>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14">
            <a:extLst>
              <a:ext uri="{FF2B5EF4-FFF2-40B4-BE49-F238E27FC236}">
                <a16:creationId xmlns:a16="http://schemas.microsoft.com/office/drawing/2014/main" id="{D67965A4-44D1-0057-20D5-4CF5F2EE9CFF}"/>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46</a:t>
            </a:fld>
            <a:endParaRPr lang="de-DE" sz="1400" dirty="0">
              <a:solidFill>
                <a:schemeClr val="tx1"/>
              </a:solidFill>
            </a:endParaRPr>
          </a:p>
        </p:txBody>
      </p:sp>
    </p:spTree>
    <p:extLst>
      <p:ext uri="{BB962C8B-B14F-4D97-AF65-F5344CB8AC3E}">
        <p14:creationId xmlns:p14="http://schemas.microsoft.com/office/powerpoint/2010/main" val="2583007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C6FB-5B08-FE6F-9A2D-F4EB72B9F59A}"/>
              </a:ext>
            </a:extLst>
          </p:cNvPr>
          <p:cNvSpPr>
            <a:spLocks noGrp="1"/>
          </p:cNvSpPr>
          <p:nvPr>
            <p:ph type="title"/>
          </p:nvPr>
        </p:nvSpPr>
        <p:spPr/>
        <p:txBody>
          <a:bodyPr/>
          <a:lstStyle/>
          <a:p>
            <a:r>
              <a:rPr lang="en-AT" dirty="0"/>
              <a:t>So we  actually need this?</a:t>
            </a:r>
          </a:p>
        </p:txBody>
      </p:sp>
      <p:sp>
        <p:nvSpPr>
          <p:cNvPr id="4" name="Slide Number Placeholder 3">
            <a:extLst>
              <a:ext uri="{FF2B5EF4-FFF2-40B4-BE49-F238E27FC236}">
                <a16:creationId xmlns:a16="http://schemas.microsoft.com/office/drawing/2014/main" id="{EF060C1A-258F-3533-1407-01D7629D9AC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47</a:t>
            </a:fld>
            <a:endParaRPr lang="de-DE"/>
          </a:p>
        </p:txBody>
      </p:sp>
      <p:sp>
        <p:nvSpPr>
          <p:cNvPr id="6" name="Oval 5">
            <a:extLst>
              <a:ext uri="{FF2B5EF4-FFF2-40B4-BE49-F238E27FC236}">
                <a16:creationId xmlns:a16="http://schemas.microsoft.com/office/drawing/2014/main" id="{688299D7-47AB-AFB4-3838-2DA031746571}"/>
              </a:ext>
            </a:extLst>
          </p:cNvPr>
          <p:cNvSpPr/>
          <p:nvPr/>
        </p:nvSpPr>
        <p:spPr>
          <a:xfrm>
            <a:off x="6906301" y="2742289"/>
            <a:ext cx="2176272" cy="1539012"/>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KG/Database</a:t>
            </a:r>
          </a:p>
        </p:txBody>
      </p:sp>
      <p:sp>
        <p:nvSpPr>
          <p:cNvPr id="7" name="Rounded Rectangle 6">
            <a:extLst>
              <a:ext uri="{FF2B5EF4-FFF2-40B4-BE49-F238E27FC236}">
                <a16:creationId xmlns:a16="http://schemas.microsoft.com/office/drawing/2014/main" id="{78C62CB3-6F70-E1BD-38FA-F502F6229BE7}"/>
              </a:ext>
            </a:extLst>
          </p:cNvPr>
          <p:cNvSpPr/>
          <p:nvPr/>
        </p:nvSpPr>
        <p:spPr>
          <a:xfrm>
            <a:off x="3020786" y="2742289"/>
            <a:ext cx="1830582" cy="153901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3600" b="1" i="0" u="none" strike="noStrike" kern="1200" cap="none" spc="0" normalizeH="0" baseline="0" noProof="0" dirty="0">
                <a:ln>
                  <a:noFill/>
                </a:ln>
                <a:solidFill>
                  <a:prstClr val="black"/>
                </a:solidFill>
                <a:effectLst/>
                <a:uLnTx/>
                <a:uFillTx/>
                <a:latin typeface="Aptos" panose="02110004020202020204"/>
                <a:ea typeface="+mn-ea"/>
                <a:cs typeface="+mn-cs"/>
              </a:rPr>
              <a:t>L</a:t>
            </a: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LM</a:t>
            </a:r>
          </a:p>
        </p:txBody>
      </p:sp>
      <p:cxnSp>
        <p:nvCxnSpPr>
          <p:cNvPr id="8" name="Straight Connector 7">
            <a:extLst>
              <a:ext uri="{FF2B5EF4-FFF2-40B4-BE49-F238E27FC236}">
                <a16:creationId xmlns:a16="http://schemas.microsoft.com/office/drawing/2014/main" id="{D1F7B472-524A-BDAD-376B-D7DFE606FA08}"/>
              </a:ext>
            </a:extLst>
          </p:cNvPr>
          <p:cNvCxnSpPr>
            <a:cxnSpLocks/>
            <a:endCxn id="7" idx="3"/>
          </p:cNvCxnSpPr>
          <p:nvPr/>
        </p:nvCxnSpPr>
        <p:spPr>
          <a:xfrm flipH="1">
            <a:off x="4851368" y="3511795"/>
            <a:ext cx="2054933" cy="0"/>
          </a:xfrm>
          <a:prstGeom prst="line">
            <a:avLst/>
          </a:prstGeom>
          <a:noFill/>
          <a:ln w="38100" cap="flat" cmpd="sng" algn="ctr">
            <a:solidFill>
              <a:srgbClr val="156082"/>
            </a:solidFill>
            <a:prstDash val="solid"/>
            <a:miter lim="800000"/>
            <a:headEnd type="stealth" w="lg" len="lg"/>
            <a:tailEnd type="stealth" w="lg" len="lg"/>
          </a:ln>
          <a:effectLst/>
        </p:spPr>
      </p:cxnSp>
      <p:sp>
        <p:nvSpPr>
          <p:cNvPr id="9" name="TextBox 8">
            <a:extLst>
              <a:ext uri="{FF2B5EF4-FFF2-40B4-BE49-F238E27FC236}">
                <a16:creationId xmlns:a16="http://schemas.microsoft.com/office/drawing/2014/main" id="{E3D9BC72-6579-290A-619A-B92E6E5C1C08}"/>
              </a:ext>
            </a:extLst>
          </p:cNvPr>
          <p:cNvSpPr txBox="1"/>
          <p:nvPr/>
        </p:nvSpPr>
        <p:spPr>
          <a:xfrm>
            <a:off x="5162804" y="2588465"/>
            <a:ext cx="1656412" cy="923330"/>
          </a:xfrm>
          <a:prstGeom prst="rect">
            <a:avLst/>
          </a:prstGeom>
          <a:noFill/>
        </p:spPr>
        <p:txBody>
          <a:bodyPr wrap="square" rtlCol="0">
            <a:spAutoFit/>
          </a:bodyPr>
          <a:lstStyle/>
          <a:p>
            <a:pPr>
              <a:buClrTx/>
              <a:buFontTx/>
              <a:buNone/>
            </a:pPr>
            <a:r>
              <a:rPr lang="en-GB" sz="1800" kern="1200" dirty="0">
                <a:solidFill>
                  <a:prstClr val="black"/>
                </a:solidFill>
                <a:latin typeface="Aptos" panose="02110004020202020204"/>
                <a:ea typeface="+mn-ea"/>
                <a:cs typeface="+mn-cs"/>
              </a:rPr>
              <a:t>M</a:t>
            </a:r>
            <a:r>
              <a:rPr lang="en-AT" sz="1800" kern="1200" dirty="0">
                <a:solidFill>
                  <a:prstClr val="black"/>
                </a:solidFill>
                <a:latin typeface="Aptos" panose="02110004020202020204"/>
                <a:ea typeface="+mn-ea"/>
                <a:cs typeface="+mn-cs"/>
              </a:rPr>
              <a:t>utually improve each other </a:t>
            </a:r>
          </a:p>
        </p:txBody>
      </p:sp>
      <p:sp>
        <p:nvSpPr>
          <p:cNvPr id="12" name="Rounded Rectangle 11">
            <a:extLst>
              <a:ext uri="{FF2B5EF4-FFF2-40B4-BE49-F238E27FC236}">
                <a16:creationId xmlns:a16="http://schemas.microsoft.com/office/drawing/2014/main" id="{77FBD715-5D58-3893-049F-6231731A9F79}"/>
              </a:ext>
            </a:extLst>
          </p:cNvPr>
          <p:cNvSpPr/>
          <p:nvPr/>
        </p:nvSpPr>
        <p:spPr>
          <a:xfrm>
            <a:off x="5921578" y="3511795"/>
            <a:ext cx="793030" cy="83484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dirty="0">
                <a:ln>
                  <a:noFill/>
                </a:ln>
                <a:solidFill>
                  <a:prstClr val="black"/>
                </a:solidFill>
                <a:effectLst/>
                <a:uLnTx/>
                <a:uFillTx/>
                <a:latin typeface="Aptos" panose="02110004020202020204"/>
                <a:ea typeface="+mn-ea"/>
                <a:cs typeface="+mn-cs"/>
              </a:rPr>
              <a:t>KGE</a:t>
            </a:r>
            <a:endParaRPr kumimoji="0" lang="en-AT"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ounded Rectangle 12">
            <a:extLst>
              <a:ext uri="{FF2B5EF4-FFF2-40B4-BE49-F238E27FC236}">
                <a16:creationId xmlns:a16="http://schemas.microsoft.com/office/drawing/2014/main" id="{A3B8FCD2-0205-F1E6-2FF7-A00712569D66}"/>
              </a:ext>
            </a:extLst>
          </p:cNvPr>
          <p:cNvSpPr/>
          <p:nvPr/>
        </p:nvSpPr>
        <p:spPr>
          <a:xfrm>
            <a:off x="5112219" y="3515032"/>
            <a:ext cx="793030" cy="83484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dirty="0">
                <a:ln>
                  <a:noFill/>
                </a:ln>
                <a:solidFill>
                  <a:prstClr val="black"/>
                </a:solidFill>
                <a:effectLst/>
                <a:uLnTx/>
                <a:uFillTx/>
                <a:latin typeface="Aptos" panose="02110004020202020204"/>
                <a:ea typeface="+mn-ea"/>
                <a:cs typeface="+mn-cs"/>
              </a:rPr>
              <a:t>WE</a:t>
            </a:r>
            <a:endParaRPr kumimoji="0" lang="en-AT"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ounded Rectangle 2">
            <a:extLst>
              <a:ext uri="{FF2B5EF4-FFF2-40B4-BE49-F238E27FC236}">
                <a16:creationId xmlns:a16="http://schemas.microsoft.com/office/drawing/2014/main" id="{15E0F5C8-D562-CB65-3CEE-98140123E356}"/>
              </a:ext>
            </a:extLst>
          </p:cNvPr>
          <p:cNvSpPr/>
          <p:nvPr/>
        </p:nvSpPr>
        <p:spPr>
          <a:xfrm>
            <a:off x="5223671" y="4346637"/>
            <a:ext cx="1440352" cy="682553"/>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algn="ctr"/>
            <a:r>
              <a:rPr lang="en-AT" dirty="0">
                <a:solidFill>
                  <a:srgbClr val="0E2841"/>
                </a:solidFill>
                <a:latin typeface="Aptos" panose="02110004020202020204"/>
              </a:rPr>
              <a:t>Context enrichment</a:t>
            </a:r>
          </a:p>
        </p:txBody>
      </p:sp>
      <p:sp>
        <p:nvSpPr>
          <p:cNvPr id="11" name="TextBox 10">
            <a:extLst>
              <a:ext uri="{FF2B5EF4-FFF2-40B4-BE49-F238E27FC236}">
                <a16:creationId xmlns:a16="http://schemas.microsoft.com/office/drawing/2014/main" id="{35375990-388A-3B75-B439-25AFDD2B9568}"/>
              </a:ext>
            </a:extLst>
          </p:cNvPr>
          <p:cNvSpPr txBox="1"/>
          <p:nvPr/>
        </p:nvSpPr>
        <p:spPr>
          <a:xfrm>
            <a:off x="5655862" y="5029190"/>
            <a:ext cx="531431" cy="584775"/>
          </a:xfrm>
          <a:prstGeom prst="rect">
            <a:avLst/>
          </a:prstGeom>
          <a:noFill/>
        </p:spPr>
        <p:txBody>
          <a:bodyPr wrap="square" rtlCol="0">
            <a:spAutoFit/>
          </a:bodyPr>
          <a:lstStyle/>
          <a:p>
            <a:r>
              <a:rPr lang="en-AT" sz="3200" dirty="0"/>
              <a:t>…</a:t>
            </a:r>
            <a:endParaRPr lang="en-AT" dirty="0"/>
          </a:p>
        </p:txBody>
      </p:sp>
      <p:sp>
        <p:nvSpPr>
          <p:cNvPr id="14" name="TextBox 13">
            <a:extLst>
              <a:ext uri="{FF2B5EF4-FFF2-40B4-BE49-F238E27FC236}">
                <a16:creationId xmlns:a16="http://schemas.microsoft.com/office/drawing/2014/main" id="{C6DCAD16-7F21-78D9-81F2-BD2561D91BF6}"/>
              </a:ext>
            </a:extLst>
          </p:cNvPr>
          <p:cNvSpPr txBox="1"/>
          <p:nvPr/>
        </p:nvSpPr>
        <p:spPr>
          <a:xfrm>
            <a:off x="4444493" y="5613965"/>
            <a:ext cx="7057696" cy="646331"/>
          </a:xfrm>
          <a:prstGeom prst="rect">
            <a:avLst/>
          </a:prstGeom>
          <a:noFill/>
        </p:spPr>
        <p:txBody>
          <a:bodyPr wrap="square" rtlCol="0">
            <a:spAutoFit/>
          </a:bodyPr>
          <a:lstStyle/>
          <a:p>
            <a:r>
              <a:rPr lang="en-US" dirty="0"/>
              <a:t>Quite</a:t>
            </a:r>
            <a:r>
              <a:rPr lang="en-AT" dirty="0"/>
              <a:t> some work at current ISWC2025, e.g. RAGE-KG workshop was looking into such extensions…</a:t>
            </a:r>
          </a:p>
        </p:txBody>
      </p:sp>
    </p:spTree>
    <p:extLst>
      <p:ext uri="{BB962C8B-B14F-4D97-AF65-F5344CB8AC3E}">
        <p14:creationId xmlns:p14="http://schemas.microsoft.com/office/powerpoint/2010/main" val="32820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E0134-3AEE-0D0B-9B15-299CD50130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99E1C-92C6-CD18-50FA-D3820BA83A13}"/>
              </a:ext>
            </a:extLst>
          </p:cNvPr>
          <p:cNvSpPr>
            <a:spLocks noGrp="1"/>
          </p:cNvSpPr>
          <p:nvPr>
            <p:ph type="title"/>
          </p:nvPr>
        </p:nvSpPr>
        <p:spPr>
          <a:xfrm>
            <a:off x="727076" y="586023"/>
            <a:ext cx="11051060" cy="1003504"/>
          </a:xfrm>
        </p:spPr>
        <p:txBody>
          <a:bodyPr>
            <a:normAutofit/>
          </a:bodyPr>
          <a:lstStyle/>
          <a:p>
            <a:r>
              <a:rPr lang="en-AT" dirty="0"/>
              <a:t>What’s next? Where should this go?</a:t>
            </a:r>
          </a:p>
        </p:txBody>
      </p:sp>
      <p:sp>
        <p:nvSpPr>
          <p:cNvPr id="3" name="Content Placeholder 2">
            <a:extLst>
              <a:ext uri="{FF2B5EF4-FFF2-40B4-BE49-F238E27FC236}">
                <a16:creationId xmlns:a16="http://schemas.microsoft.com/office/drawing/2014/main" id="{77B8D7C7-CA50-C776-64B6-A322AC3C1538}"/>
              </a:ext>
            </a:extLst>
          </p:cNvPr>
          <p:cNvSpPr>
            <a:spLocks noGrp="1"/>
          </p:cNvSpPr>
          <p:nvPr>
            <p:ph type="body" idx="1"/>
          </p:nvPr>
        </p:nvSpPr>
        <p:spPr>
          <a:xfrm>
            <a:off x="-85166" y="1291578"/>
            <a:ext cx="11051060" cy="4264273"/>
          </a:xfrm>
        </p:spPr>
        <p:txBody>
          <a:bodyPr>
            <a:normAutofit/>
          </a:bodyPr>
          <a:lstStyle/>
          <a:p>
            <a:r>
              <a:rPr lang="en-AT" dirty="0"/>
              <a:t>Caveat: Our data and knowledge is typically:</a:t>
            </a:r>
          </a:p>
          <a:p>
            <a:pPr lvl="1"/>
            <a:r>
              <a:rPr lang="en-GB" sz="2000" b="1" dirty="0"/>
              <a:t>D</a:t>
            </a:r>
            <a:r>
              <a:rPr lang="en-AT" sz="2000" b="1" dirty="0"/>
              <a:t>istributed/decentralized</a:t>
            </a:r>
            <a:r>
              <a:rPr lang="en-AT" sz="2000" dirty="0"/>
              <a:t> and </a:t>
            </a:r>
          </a:p>
          <a:p>
            <a:pPr lvl="1"/>
            <a:r>
              <a:rPr lang="en-AT" sz="2000" b="1" dirty="0"/>
              <a:t>not always sharable</a:t>
            </a:r>
            <a:r>
              <a:rPr lang="en-AT" sz="2000" dirty="0"/>
              <a:t> with a central  (API) model</a:t>
            </a:r>
          </a:p>
          <a:p>
            <a:pPr lvl="1"/>
            <a:r>
              <a:rPr lang="en-AT" sz="2000" dirty="0">
                <a:sym typeface="Wingdings" pitchFamily="2" charset="2"/>
              </a:rPr>
              <a:t> we need decentralized solutions!</a:t>
            </a:r>
            <a:endParaRPr lang="en-AT" sz="2000" dirty="0"/>
          </a:p>
          <a:p>
            <a:endParaRPr lang="en-AT" dirty="0"/>
          </a:p>
        </p:txBody>
      </p:sp>
      <p:cxnSp>
        <p:nvCxnSpPr>
          <p:cNvPr id="30" name="Straight Connector 29">
            <a:extLst>
              <a:ext uri="{FF2B5EF4-FFF2-40B4-BE49-F238E27FC236}">
                <a16:creationId xmlns:a16="http://schemas.microsoft.com/office/drawing/2014/main" id="{BAD9B9B7-747F-2012-77A1-41DAAE90BEF5}"/>
              </a:ext>
            </a:extLst>
          </p:cNvPr>
          <p:cNvCxnSpPr>
            <a:cxnSpLocks/>
          </p:cNvCxnSpPr>
          <p:nvPr/>
        </p:nvCxnSpPr>
        <p:spPr>
          <a:xfrm flipV="1">
            <a:off x="3128657" y="3331407"/>
            <a:ext cx="1974785" cy="1271557"/>
          </a:xfrm>
          <a:prstGeom prst="line">
            <a:avLst/>
          </a:prstGeom>
          <a:noFill/>
          <a:ln w="19050" cap="flat" cmpd="sng" algn="ctr">
            <a:solidFill>
              <a:srgbClr val="156082"/>
            </a:solidFill>
            <a:prstDash val="solid"/>
            <a:miter lim="800000"/>
          </a:ln>
          <a:effectLst/>
        </p:spPr>
      </p:cxnSp>
      <p:cxnSp>
        <p:nvCxnSpPr>
          <p:cNvPr id="32" name="Straight Connector 31">
            <a:extLst>
              <a:ext uri="{FF2B5EF4-FFF2-40B4-BE49-F238E27FC236}">
                <a16:creationId xmlns:a16="http://schemas.microsoft.com/office/drawing/2014/main" id="{426E59B3-12BF-794C-13FB-7C92073A3147}"/>
              </a:ext>
            </a:extLst>
          </p:cNvPr>
          <p:cNvCxnSpPr>
            <a:cxnSpLocks/>
          </p:cNvCxnSpPr>
          <p:nvPr/>
        </p:nvCxnSpPr>
        <p:spPr>
          <a:xfrm flipH="1">
            <a:off x="3651634" y="5067907"/>
            <a:ext cx="4416007" cy="76754"/>
          </a:xfrm>
          <a:prstGeom prst="line">
            <a:avLst/>
          </a:prstGeom>
          <a:noFill/>
          <a:ln w="19050" cap="flat" cmpd="sng" algn="ctr">
            <a:solidFill>
              <a:srgbClr val="156082"/>
            </a:solidFill>
            <a:prstDash val="solid"/>
            <a:miter lim="800000"/>
          </a:ln>
          <a:effectLst/>
        </p:spPr>
      </p:cxnSp>
      <p:cxnSp>
        <p:nvCxnSpPr>
          <p:cNvPr id="33" name="Straight Connector 32">
            <a:extLst>
              <a:ext uri="{FF2B5EF4-FFF2-40B4-BE49-F238E27FC236}">
                <a16:creationId xmlns:a16="http://schemas.microsoft.com/office/drawing/2014/main" id="{E0D66F9E-E7D4-B216-014D-80DCFCDF180A}"/>
              </a:ext>
            </a:extLst>
          </p:cNvPr>
          <p:cNvCxnSpPr>
            <a:cxnSpLocks/>
          </p:cNvCxnSpPr>
          <p:nvPr/>
        </p:nvCxnSpPr>
        <p:spPr>
          <a:xfrm flipH="1" flipV="1">
            <a:off x="6716995" y="3453389"/>
            <a:ext cx="1372878" cy="1072821"/>
          </a:xfrm>
          <a:prstGeom prst="line">
            <a:avLst/>
          </a:prstGeom>
          <a:noFill/>
          <a:ln w="19050" cap="flat" cmpd="sng" algn="ctr">
            <a:solidFill>
              <a:srgbClr val="156082"/>
            </a:solidFill>
            <a:prstDash val="solid"/>
            <a:miter lim="800000"/>
          </a:ln>
          <a:effectLst/>
        </p:spPr>
      </p:cxnSp>
      <p:grpSp>
        <p:nvGrpSpPr>
          <p:cNvPr id="34" name="Group 33">
            <a:extLst>
              <a:ext uri="{FF2B5EF4-FFF2-40B4-BE49-F238E27FC236}">
                <a16:creationId xmlns:a16="http://schemas.microsoft.com/office/drawing/2014/main" id="{05C1569E-1116-DCBF-823D-BECAA8A731E2}"/>
              </a:ext>
            </a:extLst>
          </p:cNvPr>
          <p:cNvGrpSpPr/>
          <p:nvPr/>
        </p:nvGrpSpPr>
        <p:grpSpPr>
          <a:xfrm>
            <a:off x="1975104" y="4225430"/>
            <a:ext cx="1686564" cy="1707770"/>
            <a:chOff x="1883664" y="4334256"/>
            <a:chExt cx="1686564" cy="1707770"/>
          </a:xfrm>
        </p:grpSpPr>
        <p:sp>
          <p:nvSpPr>
            <p:cNvPr id="35" name="Rounded Rectangle 34">
              <a:extLst>
                <a:ext uri="{FF2B5EF4-FFF2-40B4-BE49-F238E27FC236}">
                  <a16:creationId xmlns:a16="http://schemas.microsoft.com/office/drawing/2014/main" id="{46D16F80-3440-3339-C12A-77C2888F5B25}"/>
                </a:ext>
              </a:extLst>
            </p:cNvPr>
            <p:cNvSpPr/>
            <p:nvPr/>
          </p:nvSpPr>
          <p:spPr>
            <a:xfrm>
              <a:off x="1883664" y="4334256"/>
              <a:ext cx="1686564" cy="1707770"/>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rPr>
                <a:t>Catalog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6" name="Magnetic Disk 35">
              <a:extLst>
                <a:ext uri="{FF2B5EF4-FFF2-40B4-BE49-F238E27FC236}">
                  <a16:creationId xmlns:a16="http://schemas.microsoft.com/office/drawing/2014/main" id="{300D00B5-5873-624A-D28D-481498D4B02C}"/>
                </a:ext>
              </a:extLst>
            </p:cNvPr>
            <p:cNvSpPr/>
            <p:nvPr/>
          </p:nvSpPr>
          <p:spPr>
            <a:xfrm>
              <a:off x="2601124" y="49475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49" name="Magnetic Disk 48">
              <a:extLst>
                <a:ext uri="{FF2B5EF4-FFF2-40B4-BE49-F238E27FC236}">
                  <a16:creationId xmlns:a16="http://schemas.microsoft.com/office/drawing/2014/main" id="{62A1A5B8-071B-C55E-A97F-C481D7F0BA07}"/>
                </a:ext>
              </a:extLst>
            </p:cNvPr>
            <p:cNvSpPr/>
            <p:nvPr/>
          </p:nvSpPr>
          <p:spPr>
            <a:xfrm>
              <a:off x="2319918" y="4711790"/>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0" name="Magnetic Disk 49">
              <a:extLst>
                <a:ext uri="{FF2B5EF4-FFF2-40B4-BE49-F238E27FC236}">
                  <a16:creationId xmlns:a16="http://schemas.microsoft.com/office/drawing/2014/main" id="{4C93EED5-7E65-302A-6DA4-FCF81F46FD90}"/>
                </a:ext>
              </a:extLst>
            </p:cNvPr>
            <p:cNvSpPr/>
            <p:nvPr/>
          </p:nvSpPr>
          <p:spPr>
            <a:xfrm>
              <a:off x="2983121" y="510873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grpSp>
        <p:nvGrpSpPr>
          <p:cNvPr id="51" name="Group 50">
            <a:extLst>
              <a:ext uri="{FF2B5EF4-FFF2-40B4-BE49-F238E27FC236}">
                <a16:creationId xmlns:a16="http://schemas.microsoft.com/office/drawing/2014/main" id="{D97EA874-C172-DDBB-ACBD-8D1562A36739}"/>
              </a:ext>
            </a:extLst>
          </p:cNvPr>
          <p:cNvGrpSpPr/>
          <p:nvPr/>
        </p:nvGrpSpPr>
        <p:grpSpPr>
          <a:xfrm>
            <a:off x="5004110" y="2706427"/>
            <a:ext cx="1686564" cy="1707770"/>
            <a:chOff x="1883664" y="4334256"/>
            <a:chExt cx="1686564" cy="1707770"/>
          </a:xfrm>
        </p:grpSpPr>
        <p:sp>
          <p:nvSpPr>
            <p:cNvPr id="52" name="Rounded Rectangle 51">
              <a:extLst>
                <a:ext uri="{FF2B5EF4-FFF2-40B4-BE49-F238E27FC236}">
                  <a16:creationId xmlns:a16="http://schemas.microsoft.com/office/drawing/2014/main" id="{03B8BF4D-2285-D956-4566-1C58EFE833B1}"/>
                </a:ext>
              </a:extLst>
            </p:cNvPr>
            <p:cNvSpPr/>
            <p:nvPr/>
          </p:nvSpPr>
          <p:spPr>
            <a:xfrm>
              <a:off x="1883664" y="4334256"/>
              <a:ext cx="1686564" cy="1707770"/>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rPr>
                <a:t>Catalog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3" name="Magnetic Disk 52">
              <a:extLst>
                <a:ext uri="{FF2B5EF4-FFF2-40B4-BE49-F238E27FC236}">
                  <a16:creationId xmlns:a16="http://schemas.microsoft.com/office/drawing/2014/main" id="{AF0D5952-29A3-97D4-16BA-12A86FADCC06}"/>
                </a:ext>
              </a:extLst>
            </p:cNvPr>
            <p:cNvSpPr/>
            <p:nvPr/>
          </p:nvSpPr>
          <p:spPr>
            <a:xfrm>
              <a:off x="2601124" y="49475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4" name="Magnetic Disk 53">
              <a:extLst>
                <a:ext uri="{FF2B5EF4-FFF2-40B4-BE49-F238E27FC236}">
                  <a16:creationId xmlns:a16="http://schemas.microsoft.com/office/drawing/2014/main" id="{9883BE7E-1DC6-B444-A916-6E959671A695}"/>
                </a:ext>
              </a:extLst>
            </p:cNvPr>
            <p:cNvSpPr/>
            <p:nvPr/>
          </p:nvSpPr>
          <p:spPr>
            <a:xfrm>
              <a:off x="2319918" y="4711790"/>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5" name="Magnetic Disk 54">
              <a:extLst>
                <a:ext uri="{FF2B5EF4-FFF2-40B4-BE49-F238E27FC236}">
                  <a16:creationId xmlns:a16="http://schemas.microsoft.com/office/drawing/2014/main" id="{A644CCB9-BEC8-E1F2-474F-E19441C794B3}"/>
                </a:ext>
              </a:extLst>
            </p:cNvPr>
            <p:cNvSpPr/>
            <p:nvPr/>
          </p:nvSpPr>
          <p:spPr>
            <a:xfrm>
              <a:off x="2983121" y="510873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grpSp>
        <p:nvGrpSpPr>
          <p:cNvPr id="56" name="Group 55">
            <a:extLst>
              <a:ext uri="{FF2B5EF4-FFF2-40B4-BE49-F238E27FC236}">
                <a16:creationId xmlns:a16="http://schemas.microsoft.com/office/drawing/2014/main" id="{5BEC2FFC-86A1-8C87-282B-2C9310898AAF}"/>
              </a:ext>
            </a:extLst>
          </p:cNvPr>
          <p:cNvGrpSpPr/>
          <p:nvPr/>
        </p:nvGrpSpPr>
        <p:grpSpPr>
          <a:xfrm>
            <a:off x="7887186" y="4146671"/>
            <a:ext cx="1686564" cy="1707770"/>
            <a:chOff x="1883664" y="4334256"/>
            <a:chExt cx="1686564" cy="1707770"/>
          </a:xfrm>
        </p:grpSpPr>
        <p:sp>
          <p:nvSpPr>
            <p:cNvPr id="57" name="Rounded Rectangle 56">
              <a:extLst>
                <a:ext uri="{FF2B5EF4-FFF2-40B4-BE49-F238E27FC236}">
                  <a16:creationId xmlns:a16="http://schemas.microsoft.com/office/drawing/2014/main" id="{441C3088-7CBC-3FD2-E725-A082B26909A0}"/>
                </a:ext>
              </a:extLst>
            </p:cNvPr>
            <p:cNvSpPr/>
            <p:nvPr/>
          </p:nvSpPr>
          <p:spPr>
            <a:xfrm>
              <a:off x="1883664" y="4334256"/>
              <a:ext cx="1686564" cy="1707770"/>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rPr>
                <a:t>Catalog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8" name="Magnetic Disk 57">
              <a:extLst>
                <a:ext uri="{FF2B5EF4-FFF2-40B4-BE49-F238E27FC236}">
                  <a16:creationId xmlns:a16="http://schemas.microsoft.com/office/drawing/2014/main" id="{12F1ADDC-0945-CF48-2793-52504E6A39DF}"/>
                </a:ext>
              </a:extLst>
            </p:cNvPr>
            <p:cNvSpPr/>
            <p:nvPr/>
          </p:nvSpPr>
          <p:spPr>
            <a:xfrm>
              <a:off x="2601124" y="49475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9" name="Magnetic Disk 58">
              <a:extLst>
                <a:ext uri="{FF2B5EF4-FFF2-40B4-BE49-F238E27FC236}">
                  <a16:creationId xmlns:a16="http://schemas.microsoft.com/office/drawing/2014/main" id="{4BFF16E7-11FF-F6D6-607F-E632FE5EF953}"/>
                </a:ext>
              </a:extLst>
            </p:cNvPr>
            <p:cNvSpPr/>
            <p:nvPr/>
          </p:nvSpPr>
          <p:spPr>
            <a:xfrm>
              <a:off x="2319918" y="4711790"/>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0" name="Magnetic Disk 59">
              <a:extLst>
                <a:ext uri="{FF2B5EF4-FFF2-40B4-BE49-F238E27FC236}">
                  <a16:creationId xmlns:a16="http://schemas.microsoft.com/office/drawing/2014/main" id="{57DE83F7-0D36-198F-0F43-AB12E26B8F8F}"/>
                </a:ext>
              </a:extLst>
            </p:cNvPr>
            <p:cNvSpPr/>
            <p:nvPr/>
          </p:nvSpPr>
          <p:spPr>
            <a:xfrm>
              <a:off x="2983121" y="510873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sp>
        <p:nvSpPr>
          <p:cNvPr id="61" name="TextBox 60">
            <a:extLst>
              <a:ext uri="{FF2B5EF4-FFF2-40B4-BE49-F238E27FC236}">
                <a16:creationId xmlns:a16="http://schemas.microsoft.com/office/drawing/2014/main" id="{6D44D0E1-6894-300C-C096-67139088A9CC}"/>
              </a:ext>
            </a:extLst>
          </p:cNvPr>
          <p:cNvSpPr txBox="1"/>
          <p:nvPr/>
        </p:nvSpPr>
        <p:spPr>
          <a:xfrm>
            <a:off x="2818386" y="5798800"/>
            <a:ext cx="5988242" cy="646331"/>
          </a:xfrm>
          <a:prstGeom prst="rect">
            <a:avLst/>
          </a:prstGeom>
          <a:noFill/>
        </p:spPr>
        <p:txBody>
          <a:bodyPr wrap="none" rtlCol="0">
            <a:spAutoFit/>
          </a:bodyPr>
          <a:lstStyle/>
          <a:p>
            <a:pPr>
              <a:buClrTx/>
              <a:buFontTx/>
              <a:buNone/>
            </a:pPr>
            <a:r>
              <a:rPr lang="en-AT" sz="3600" b="1" i="1" kern="1200" dirty="0">
                <a:solidFill>
                  <a:prstClr val="black"/>
                </a:solidFill>
                <a:latin typeface="Aptos" panose="02110004020202020204"/>
                <a:ea typeface="+mn-ea"/>
                <a:cs typeface="+mn-cs"/>
              </a:rPr>
              <a:t>Ingredient 4: “Data Spaces”</a:t>
            </a:r>
          </a:p>
        </p:txBody>
      </p:sp>
      <p:pic>
        <p:nvPicPr>
          <p:cNvPr id="62" name="Picture 2" descr="European Union (EU) | Definition, Flag, Purpose, History ...">
            <a:extLst>
              <a:ext uri="{FF2B5EF4-FFF2-40B4-BE49-F238E27FC236}">
                <a16:creationId xmlns:a16="http://schemas.microsoft.com/office/drawing/2014/main" id="{D51CB96C-FCDF-708D-2DA9-C2CBE945D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7" y="5795780"/>
            <a:ext cx="1686564" cy="90310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F50F909C-84DF-6DAC-1A2A-6E87CF19F06E}"/>
              </a:ext>
            </a:extLst>
          </p:cNvPr>
          <p:cNvSpPr/>
          <p:nvPr/>
        </p:nvSpPr>
        <p:spPr>
          <a:xfrm>
            <a:off x="8089873" y="1387645"/>
            <a:ext cx="3870795" cy="1072821"/>
          </a:xfrm>
          <a:prstGeom prst="wedgeRoundRectCallout">
            <a:avLst>
              <a:gd name="adj1" fmla="val -87392"/>
              <a:gd name="adj2" fmla="val 7960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i="1" dirty="0"/>
              <a:t>“Our knowledge will never go into a central LLM” – BILAI industry network keynote </a:t>
            </a:r>
            <a:r>
              <a:rPr lang="en-GB" dirty="0"/>
              <a:t>Stefan </a:t>
            </a:r>
            <a:r>
              <a:rPr lang="en-GB" dirty="0" err="1"/>
              <a:t>Rohringer</a:t>
            </a:r>
            <a:r>
              <a:rPr lang="en-GB" dirty="0"/>
              <a:t> (Infineon)</a:t>
            </a:r>
            <a:endParaRPr lang="en-AT" i="1" dirty="0"/>
          </a:p>
        </p:txBody>
      </p:sp>
      <p:sp>
        <p:nvSpPr>
          <p:cNvPr id="5" name="Foliennummernplatzhalter 14">
            <a:extLst>
              <a:ext uri="{FF2B5EF4-FFF2-40B4-BE49-F238E27FC236}">
                <a16:creationId xmlns:a16="http://schemas.microsoft.com/office/drawing/2014/main" id="{3D922513-CF88-F3DA-9BAE-FC53C948D4F5}"/>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48</a:t>
            </a:fld>
            <a:endParaRPr lang="de-DE" sz="1400" dirty="0">
              <a:solidFill>
                <a:schemeClr val="tx1"/>
              </a:solidFill>
            </a:endParaRPr>
          </a:p>
        </p:txBody>
      </p:sp>
    </p:spTree>
    <p:extLst>
      <p:ext uri="{BB962C8B-B14F-4D97-AF65-F5344CB8AC3E}">
        <p14:creationId xmlns:p14="http://schemas.microsoft.com/office/powerpoint/2010/main" val="93443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CC6A-D077-D8A2-274F-A66274A9BE94}"/>
              </a:ext>
            </a:extLst>
          </p:cNvPr>
          <p:cNvSpPr>
            <a:spLocks noGrp="1"/>
          </p:cNvSpPr>
          <p:nvPr>
            <p:ph type="title"/>
          </p:nvPr>
        </p:nvSpPr>
        <p:spPr>
          <a:xfrm>
            <a:off x="727076" y="694099"/>
            <a:ext cx="11051060" cy="1003504"/>
          </a:xfrm>
        </p:spPr>
        <p:txBody>
          <a:bodyPr>
            <a:normAutofit/>
          </a:bodyPr>
          <a:lstStyle/>
          <a:p>
            <a:r>
              <a:rPr lang="en-AT" dirty="0"/>
              <a:t>What’s next? Where should this go?</a:t>
            </a:r>
          </a:p>
        </p:txBody>
      </p:sp>
      <p:sp>
        <p:nvSpPr>
          <p:cNvPr id="3" name="Content Placeholder 2">
            <a:extLst>
              <a:ext uri="{FF2B5EF4-FFF2-40B4-BE49-F238E27FC236}">
                <a16:creationId xmlns:a16="http://schemas.microsoft.com/office/drawing/2014/main" id="{5DD79FBC-8103-BE8D-B3D0-FBAC9950E4C6}"/>
              </a:ext>
            </a:extLst>
          </p:cNvPr>
          <p:cNvSpPr>
            <a:spLocks noGrp="1"/>
          </p:cNvSpPr>
          <p:nvPr>
            <p:ph type="body" idx="1"/>
          </p:nvPr>
        </p:nvSpPr>
        <p:spPr>
          <a:xfrm>
            <a:off x="187260" y="1410057"/>
            <a:ext cx="11051060" cy="4264273"/>
          </a:xfrm>
        </p:spPr>
        <p:txBody>
          <a:bodyPr>
            <a:normAutofit/>
          </a:bodyPr>
          <a:lstStyle/>
          <a:p>
            <a:r>
              <a:rPr lang="en-AT" b="1" dirty="0"/>
              <a:t>Ingredient 2</a:t>
            </a:r>
            <a:r>
              <a:rPr lang="en-AT" dirty="0"/>
              <a:t>: Expertise on (Symbolic) Data Integration and Repair. Before the LLM hype, we long worked on </a:t>
            </a:r>
            <a:r>
              <a:rPr lang="en-AT" b="1" i="1" dirty="0"/>
              <a:t>purely symbolic </a:t>
            </a:r>
            <a:r>
              <a:rPr lang="en-AT" dirty="0"/>
              <a:t>solutions to integrating </a:t>
            </a:r>
            <a:r>
              <a:rPr lang="en-AT" b="1" i="1" dirty="0"/>
              <a:t>decentralised</a:t>
            </a:r>
            <a:r>
              <a:rPr lang="en-AT" dirty="0"/>
              <a:t> Knowledge </a:t>
            </a:r>
          </a:p>
          <a:p>
            <a:pPr lvl="1"/>
            <a:r>
              <a:rPr lang="en-AT" dirty="0"/>
              <a:t>Linked Data</a:t>
            </a:r>
          </a:p>
          <a:p>
            <a:pPr lvl="1"/>
            <a:r>
              <a:rPr lang="en-AT" dirty="0"/>
              <a:t>Ontology-based Data Access</a:t>
            </a:r>
          </a:p>
          <a:p>
            <a:endParaRPr lang="en-AT" dirty="0"/>
          </a:p>
        </p:txBody>
      </p:sp>
      <p:sp>
        <p:nvSpPr>
          <p:cNvPr id="20" name="Oval 19">
            <a:extLst>
              <a:ext uri="{FF2B5EF4-FFF2-40B4-BE49-F238E27FC236}">
                <a16:creationId xmlns:a16="http://schemas.microsoft.com/office/drawing/2014/main" id="{EE802C40-E1D8-32C5-50BF-020151F74497}"/>
              </a:ext>
            </a:extLst>
          </p:cNvPr>
          <p:cNvSpPr/>
          <p:nvPr/>
        </p:nvSpPr>
        <p:spPr>
          <a:xfrm>
            <a:off x="8599301" y="5086544"/>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2" name="Oval 21">
            <a:extLst>
              <a:ext uri="{FF2B5EF4-FFF2-40B4-BE49-F238E27FC236}">
                <a16:creationId xmlns:a16="http://schemas.microsoft.com/office/drawing/2014/main" id="{74AF02AB-69D3-0133-BEF9-4DBD27595CEB}"/>
              </a:ext>
            </a:extLst>
          </p:cNvPr>
          <p:cNvSpPr/>
          <p:nvPr/>
        </p:nvSpPr>
        <p:spPr>
          <a:xfrm>
            <a:off x="3137340" y="5086544"/>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3" name="Oval 22">
            <a:extLst>
              <a:ext uri="{FF2B5EF4-FFF2-40B4-BE49-F238E27FC236}">
                <a16:creationId xmlns:a16="http://schemas.microsoft.com/office/drawing/2014/main" id="{8B87D974-E517-2BC7-4752-5771A0A5A741}"/>
              </a:ext>
            </a:extLst>
          </p:cNvPr>
          <p:cNvSpPr/>
          <p:nvPr/>
        </p:nvSpPr>
        <p:spPr>
          <a:xfrm>
            <a:off x="5601619" y="3038610"/>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cxnSp>
        <p:nvCxnSpPr>
          <p:cNvPr id="25" name="Straight Connector 24">
            <a:extLst>
              <a:ext uri="{FF2B5EF4-FFF2-40B4-BE49-F238E27FC236}">
                <a16:creationId xmlns:a16="http://schemas.microsoft.com/office/drawing/2014/main" id="{FC233ED2-DC42-3C9D-8548-D1A0592695C4}"/>
              </a:ext>
            </a:extLst>
          </p:cNvPr>
          <p:cNvCxnSpPr>
            <a:cxnSpLocks/>
            <a:endCxn id="20" idx="2"/>
          </p:cNvCxnSpPr>
          <p:nvPr/>
        </p:nvCxnSpPr>
        <p:spPr>
          <a:xfrm>
            <a:off x="3896464" y="5474733"/>
            <a:ext cx="4702837" cy="0"/>
          </a:xfrm>
          <a:prstGeom prst="line">
            <a:avLst/>
          </a:prstGeom>
          <a:noFill/>
          <a:ln w="19050" cap="flat" cmpd="sng" algn="ctr">
            <a:solidFill>
              <a:srgbClr val="156082"/>
            </a:solidFill>
            <a:prstDash val="solid"/>
            <a:miter lim="800000"/>
          </a:ln>
          <a:effectLst/>
        </p:spPr>
      </p:cxnSp>
      <p:cxnSp>
        <p:nvCxnSpPr>
          <p:cNvPr id="26" name="Straight Connector 25">
            <a:extLst>
              <a:ext uri="{FF2B5EF4-FFF2-40B4-BE49-F238E27FC236}">
                <a16:creationId xmlns:a16="http://schemas.microsoft.com/office/drawing/2014/main" id="{3D4FC2D1-E44C-6F6D-6BF1-4EF66EA067DC}"/>
              </a:ext>
            </a:extLst>
          </p:cNvPr>
          <p:cNvCxnSpPr>
            <a:cxnSpLocks/>
            <a:stCxn id="23" idx="5"/>
            <a:endCxn id="20" idx="1"/>
          </p:cNvCxnSpPr>
          <p:nvPr/>
        </p:nvCxnSpPr>
        <p:spPr>
          <a:xfrm>
            <a:off x="6249572" y="3701289"/>
            <a:ext cx="2460900" cy="1498953"/>
          </a:xfrm>
          <a:prstGeom prst="line">
            <a:avLst/>
          </a:prstGeom>
          <a:noFill/>
          <a:ln w="19050" cap="flat" cmpd="sng" algn="ctr">
            <a:solidFill>
              <a:srgbClr val="156082"/>
            </a:solidFill>
            <a:prstDash val="solid"/>
            <a:miter lim="800000"/>
          </a:ln>
          <a:effectLst/>
        </p:spPr>
      </p:cxnSp>
      <p:cxnSp>
        <p:nvCxnSpPr>
          <p:cNvPr id="29" name="Straight Connector 28">
            <a:extLst>
              <a:ext uri="{FF2B5EF4-FFF2-40B4-BE49-F238E27FC236}">
                <a16:creationId xmlns:a16="http://schemas.microsoft.com/office/drawing/2014/main" id="{EFF1CF32-460E-2A79-3D8E-DE3B4218F93A}"/>
              </a:ext>
            </a:extLst>
          </p:cNvPr>
          <p:cNvCxnSpPr>
            <a:cxnSpLocks/>
            <a:stCxn id="23" idx="3"/>
            <a:endCxn id="22" idx="7"/>
          </p:cNvCxnSpPr>
          <p:nvPr/>
        </p:nvCxnSpPr>
        <p:spPr>
          <a:xfrm flipH="1">
            <a:off x="3785293" y="3701289"/>
            <a:ext cx="1927497" cy="1498953"/>
          </a:xfrm>
          <a:prstGeom prst="line">
            <a:avLst/>
          </a:prstGeom>
          <a:noFill/>
          <a:ln w="19050" cap="flat" cmpd="sng" algn="ctr">
            <a:solidFill>
              <a:srgbClr val="156082"/>
            </a:solidFill>
            <a:prstDash val="solid"/>
            <a:miter lim="800000"/>
          </a:ln>
          <a:effectLst/>
        </p:spPr>
      </p:cxnSp>
      <p:sp>
        <p:nvSpPr>
          <p:cNvPr id="30" name="Magnetic Disk 29">
            <a:extLst>
              <a:ext uri="{FF2B5EF4-FFF2-40B4-BE49-F238E27FC236}">
                <a16:creationId xmlns:a16="http://schemas.microsoft.com/office/drawing/2014/main" id="{A1B59622-045E-5996-F3D9-5B3950B250C9}"/>
              </a:ext>
            </a:extLst>
          </p:cNvPr>
          <p:cNvSpPr/>
          <p:nvPr/>
        </p:nvSpPr>
        <p:spPr>
          <a:xfrm>
            <a:off x="6989268" y="3005018"/>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cxnSp>
        <p:nvCxnSpPr>
          <p:cNvPr id="31" name="Straight Connector 30">
            <a:extLst>
              <a:ext uri="{FF2B5EF4-FFF2-40B4-BE49-F238E27FC236}">
                <a16:creationId xmlns:a16="http://schemas.microsoft.com/office/drawing/2014/main" id="{0A6A8881-3A4F-7556-5FB4-5996119B3C57}"/>
              </a:ext>
            </a:extLst>
          </p:cNvPr>
          <p:cNvCxnSpPr>
            <a:cxnSpLocks/>
            <a:endCxn id="30" idx="2"/>
          </p:cNvCxnSpPr>
          <p:nvPr/>
        </p:nvCxnSpPr>
        <p:spPr>
          <a:xfrm flipV="1">
            <a:off x="6360743" y="3284531"/>
            <a:ext cx="628525" cy="106474"/>
          </a:xfrm>
          <a:prstGeom prst="line">
            <a:avLst/>
          </a:prstGeom>
          <a:noFill/>
          <a:ln w="19050" cap="flat" cmpd="sng" algn="ctr">
            <a:solidFill>
              <a:srgbClr val="156082"/>
            </a:solidFill>
            <a:prstDash val="solid"/>
            <a:miter lim="800000"/>
          </a:ln>
          <a:effectLst/>
        </p:spPr>
      </p:cxnSp>
      <p:sp>
        <p:nvSpPr>
          <p:cNvPr id="32" name="Magnetic Disk 31">
            <a:extLst>
              <a:ext uri="{FF2B5EF4-FFF2-40B4-BE49-F238E27FC236}">
                <a16:creationId xmlns:a16="http://schemas.microsoft.com/office/drawing/2014/main" id="{38B0174B-90C5-6B49-63F1-DAC81CEAEEF9}"/>
              </a:ext>
            </a:extLst>
          </p:cNvPr>
          <p:cNvSpPr/>
          <p:nvPr/>
        </p:nvSpPr>
        <p:spPr>
          <a:xfrm>
            <a:off x="9735353" y="5013666"/>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cxnSp>
        <p:nvCxnSpPr>
          <p:cNvPr id="33" name="Straight Connector 32">
            <a:extLst>
              <a:ext uri="{FF2B5EF4-FFF2-40B4-BE49-F238E27FC236}">
                <a16:creationId xmlns:a16="http://schemas.microsoft.com/office/drawing/2014/main" id="{21E508E9-F73F-AAAA-3CDB-C66FDC04177F}"/>
              </a:ext>
            </a:extLst>
          </p:cNvPr>
          <p:cNvCxnSpPr>
            <a:cxnSpLocks/>
            <a:stCxn id="20" idx="6"/>
            <a:endCxn id="32" idx="2"/>
          </p:cNvCxnSpPr>
          <p:nvPr/>
        </p:nvCxnSpPr>
        <p:spPr>
          <a:xfrm flipV="1">
            <a:off x="9358425" y="5293179"/>
            <a:ext cx="376928" cy="181554"/>
          </a:xfrm>
          <a:prstGeom prst="line">
            <a:avLst/>
          </a:prstGeom>
          <a:noFill/>
          <a:ln w="19050" cap="flat" cmpd="sng" algn="ctr">
            <a:solidFill>
              <a:srgbClr val="156082"/>
            </a:solidFill>
            <a:prstDash val="solid"/>
            <a:miter lim="800000"/>
          </a:ln>
          <a:effectLst/>
        </p:spPr>
      </p:cxnSp>
      <p:sp>
        <p:nvSpPr>
          <p:cNvPr id="38" name="Magnetic Disk 37">
            <a:extLst>
              <a:ext uri="{FF2B5EF4-FFF2-40B4-BE49-F238E27FC236}">
                <a16:creationId xmlns:a16="http://schemas.microsoft.com/office/drawing/2014/main" id="{705C59D7-CE6C-69B6-1D43-D8DFCD9CC515}"/>
              </a:ext>
            </a:extLst>
          </p:cNvPr>
          <p:cNvSpPr/>
          <p:nvPr/>
        </p:nvSpPr>
        <p:spPr>
          <a:xfrm>
            <a:off x="9467691" y="5624518"/>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cxnSp>
        <p:nvCxnSpPr>
          <p:cNvPr id="39" name="Straight Connector 38">
            <a:extLst>
              <a:ext uri="{FF2B5EF4-FFF2-40B4-BE49-F238E27FC236}">
                <a16:creationId xmlns:a16="http://schemas.microsoft.com/office/drawing/2014/main" id="{D8B1D67D-B86C-28C9-A44D-C7CC64ABE1F8}"/>
              </a:ext>
            </a:extLst>
          </p:cNvPr>
          <p:cNvCxnSpPr>
            <a:cxnSpLocks/>
            <a:stCxn id="20" idx="5"/>
            <a:endCxn id="38" idx="2"/>
          </p:cNvCxnSpPr>
          <p:nvPr/>
        </p:nvCxnSpPr>
        <p:spPr>
          <a:xfrm>
            <a:off x="9247254" y="5749223"/>
            <a:ext cx="220437" cy="154808"/>
          </a:xfrm>
          <a:prstGeom prst="line">
            <a:avLst/>
          </a:prstGeom>
          <a:noFill/>
          <a:ln w="19050" cap="flat" cmpd="sng" algn="ctr">
            <a:solidFill>
              <a:srgbClr val="156082"/>
            </a:solidFill>
            <a:prstDash val="solid"/>
            <a:miter lim="800000"/>
          </a:ln>
          <a:effectLst/>
        </p:spPr>
      </p:cxnSp>
      <p:sp>
        <p:nvSpPr>
          <p:cNvPr id="4" name="Foliennummernplatzhalter 14">
            <a:extLst>
              <a:ext uri="{FF2B5EF4-FFF2-40B4-BE49-F238E27FC236}">
                <a16:creationId xmlns:a16="http://schemas.microsoft.com/office/drawing/2014/main" id="{CB8EFB36-87AE-C86D-6BA5-C21A59A28796}"/>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49</a:t>
            </a:fld>
            <a:endParaRPr lang="de-DE" sz="1400" dirty="0">
              <a:solidFill>
                <a:schemeClr val="tx1"/>
              </a:solidFill>
            </a:endParaRPr>
          </a:p>
        </p:txBody>
      </p:sp>
    </p:spTree>
    <p:extLst>
      <p:ext uri="{BB962C8B-B14F-4D97-AF65-F5344CB8AC3E}">
        <p14:creationId xmlns:p14="http://schemas.microsoft.com/office/powerpoint/2010/main" val="355308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3771D-7577-B7DE-5DBA-9F74465C2E8E}"/>
              </a:ext>
            </a:extLst>
          </p:cNvPr>
          <p:cNvSpPr>
            <a:spLocks noGrp="1"/>
          </p:cNvSpPr>
          <p:nvPr>
            <p:ph type="title"/>
          </p:nvPr>
        </p:nvSpPr>
        <p:spPr/>
        <p:txBody>
          <a:bodyPr/>
          <a:lstStyle/>
          <a:p>
            <a:r>
              <a:rPr lang="en-AT" dirty="0"/>
              <a:t>Phase 1: RDF – Linked “Metadata”</a:t>
            </a:r>
          </a:p>
        </p:txBody>
      </p:sp>
      <p:sp>
        <p:nvSpPr>
          <p:cNvPr id="3" name="Content Placeholder 2">
            <a:extLst>
              <a:ext uri="{FF2B5EF4-FFF2-40B4-BE49-F238E27FC236}">
                <a16:creationId xmlns:a16="http://schemas.microsoft.com/office/drawing/2014/main" id="{30ECC812-7172-7401-2656-7A00AFFAD885}"/>
              </a:ext>
            </a:extLst>
          </p:cNvPr>
          <p:cNvSpPr>
            <a:spLocks noGrp="1"/>
          </p:cNvSpPr>
          <p:nvPr>
            <p:ph idx="1"/>
          </p:nvPr>
        </p:nvSpPr>
        <p:spPr>
          <a:xfrm>
            <a:off x="783492" y="1630240"/>
            <a:ext cx="10515600" cy="4351338"/>
          </a:xfrm>
        </p:spPr>
        <p:txBody>
          <a:bodyPr/>
          <a:lstStyle/>
          <a:p>
            <a:r>
              <a:rPr lang="en-GB" dirty="0"/>
              <a:t>“T</a:t>
            </a:r>
            <a:r>
              <a:rPr lang="en-AT" dirty="0"/>
              <a:t>yped links” describing Ressources (such as Web pages) </a:t>
            </a:r>
          </a:p>
        </p:txBody>
      </p:sp>
      <p:pic>
        <p:nvPicPr>
          <p:cNvPr id="3074" name="Picture 2" descr="A diagram of a company's company&#10;&#10;Description automatically generated">
            <a:extLst>
              <a:ext uri="{FF2B5EF4-FFF2-40B4-BE49-F238E27FC236}">
                <a16:creationId xmlns:a16="http://schemas.microsoft.com/office/drawing/2014/main" id="{7343072B-025F-BB18-AAC6-03F468470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417" y="2096476"/>
            <a:ext cx="7330831" cy="45817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C6D284-D161-DDF4-AC1A-1A0F6B5F0C8F}"/>
              </a:ext>
            </a:extLst>
          </p:cNvPr>
          <p:cNvSpPr/>
          <p:nvPr/>
        </p:nvSpPr>
        <p:spPr>
          <a:xfrm>
            <a:off x="4017109" y="2889739"/>
            <a:ext cx="1860060"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5" name="Rectangle 4">
            <a:extLst>
              <a:ext uri="{FF2B5EF4-FFF2-40B4-BE49-F238E27FC236}">
                <a16:creationId xmlns:a16="http://schemas.microsoft.com/office/drawing/2014/main" id="{28706172-9083-E67E-C258-6E17A3CE2065}"/>
              </a:ext>
            </a:extLst>
          </p:cNvPr>
          <p:cNvSpPr/>
          <p:nvPr/>
        </p:nvSpPr>
        <p:spPr>
          <a:xfrm>
            <a:off x="4572000" y="3327949"/>
            <a:ext cx="1305169" cy="703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 name="Rectangle 5">
            <a:extLst>
              <a:ext uri="{FF2B5EF4-FFF2-40B4-BE49-F238E27FC236}">
                <a16:creationId xmlns:a16="http://schemas.microsoft.com/office/drawing/2014/main" id="{78444EA4-AF43-B540-C0D4-0E04426F2C90}"/>
              </a:ext>
            </a:extLst>
          </p:cNvPr>
          <p:cNvSpPr/>
          <p:nvPr/>
        </p:nvSpPr>
        <p:spPr>
          <a:xfrm>
            <a:off x="6228862" y="2725615"/>
            <a:ext cx="3384063"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7" name="Rectangle 6">
            <a:extLst>
              <a:ext uri="{FF2B5EF4-FFF2-40B4-BE49-F238E27FC236}">
                <a16:creationId xmlns:a16="http://schemas.microsoft.com/office/drawing/2014/main" id="{A9C26833-59F4-2BEF-9CEC-B6591BC08AB2}"/>
              </a:ext>
            </a:extLst>
          </p:cNvPr>
          <p:cNvSpPr/>
          <p:nvPr/>
        </p:nvSpPr>
        <p:spPr>
          <a:xfrm>
            <a:off x="6732961" y="3164009"/>
            <a:ext cx="1305169" cy="86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8" name="Rectangle 7">
            <a:extLst>
              <a:ext uri="{FF2B5EF4-FFF2-40B4-BE49-F238E27FC236}">
                <a16:creationId xmlns:a16="http://schemas.microsoft.com/office/drawing/2014/main" id="{01F8AC2E-AE22-80DA-318A-AB8B8A00F778}"/>
              </a:ext>
            </a:extLst>
          </p:cNvPr>
          <p:cNvSpPr/>
          <p:nvPr/>
        </p:nvSpPr>
        <p:spPr>
          <a:xfrm>
            <a:off x="6867774" y="3748758"/>
            <a:ext cx="2924903" cy="23159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9" name="Rectangle 8">
            <a:extLst>
              <a:ext uri="{FF2B5EF4-FFF2-40B4-BE49-F238E27FC236}">
                <a16:creationId xmlns:a16="http://schemas.microsoft.com/office/drawing/2014/main" id="{EED974E2-1FB5-134A-4A59-E4733394EB16}"/>
              </a:ext>
            </a:extLst>
          </p:cNvPr>
          <p:cNvSpPr/>
          <p:nvPr/>
        </p:nvSpPr>
        <p:spPr>
          <a:xfrm>
            <a:off x="4414717" y="5289824"/>
            <a:ext cx="1305169"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0" name="Rectangle 9">
            <a:extLst>
              <a:ext uri="{FF2B5EF4-FFF2-40B4-BE49-F238E27FC236}">
                <a16:creationId xmlns:a16="http://schemas.microsoft.com/office/drawing/2014/main" id="{2681A337-1806-24E1-AB32-C156A10871A4}"/>
              </a:ext>
            </a:extLst>
          </p:cNvPr>
          <p:cNvSpPr/>
          <p:nvPr/>
        </p:nvSpPr>
        <p:spPr>
          <a:xfrm>
            <a:off x="4657969" y="4711318"/>
            <a:ext cx="1196730"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12" name="Picture 11">
            <a:extLst>
              <a:ext uri="{FF2B5EF4-FFF2-40B4-BE49-F238E27FC236}">
                <a16:creationId xmlns:a16="http://schemas.microsoft.com/office/drawing/2014/main" id="{26FB4453-93AD-99E8-97D8-2F163DCF0472}"/>
              </a:ext>
            </a:extLst>
          </p:cNvPr>
          <p:cNvPicPr>
            <a:picLocks noChangeAspect="1"/>
          </p:cNvPicPr>
          <p:nvPr/>
        </p:nvPicPr>
        <p:blipFill>
          <a:blip r:embed="rId4"/>
          <a:stretch>
            <a:fillRect/>
          </a:stretch>
        </p:blipFill>
        <p:spPr>
          <a:xfrm>
            <a:off x="5719198" y="2617908"/>
            <a:ext cx="4815941" cy="3896459"/>
          </a:xfrm>
          <a:prstGeom prst="rect">
            <a:avLst/>
          </a:prstGeom>
        </p:spPr>
      </p:pic>
      <p:pic>
        <p:nvPicPr>
          <p:cNvPr id="13" name="Picture 12">
            <a:extLst>
              <a:ext uri="{FF2B5EF4-FFF2-40B4-BE49-F238E27FC236}">
                <a16:creationId xmlns:a16="http://schemas.microsoft.com/office/drawing/2014/main" id="{264457F5-1624-F2AC-D8F7-FBE2D95D7A40}"/>
              </a:ext>
            </a:extLst>
          </p:cNvPr>
          <p:cNvPicPr>
            <a:picLocks noChangeAspect="1"/>
          </p:cNvPicPr>
          <p:nvPr/>
        </p:nvPicPr>
        <p:blipFill>
          <a:blip r:embed="rId5"/>
          <a:stretch>
            <a:fillRect/>
          </a:stretch>
        </p:blipFill>
        <p:spPr>
          <a:xfrm>
            <a:off x="529127" y="2622915"/>
            <a:ext cx="4124940" cy="3781535"/>
          </a:xfrm>
          <a:prstGeom prst="rect">
            <a:avLst/>
          </a:prstGeom>
        </p:spPr>
      </p:pic>
      <p:sp>
        <p:nvSpPr>
          <p:cNvPr id="14" name="Rectangle 13">
            <a:extLst>
              <a:ext uri="{FF2B5EF4-FFF2-40B4-BE49-F238E27FC236}">
                <a16:creationId xmlns:a16="http://schemas.microsoft.com/office/drawing/2014/main" id="{1111F786-5ABE-FED8-93E6-22F7BE6F22D4}"/>
              </a:ext>
            </a:extLst>
          </p:cNvPr>
          <p:cNvSpPr/>
          <p:nvPr/>
        </p:nvSpPr>
        <p:spPr>
          <a:xfrm>
            <a:off x="3602315" y="3924773"/>
            <a:ext cx="3623604" cy="7033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&lt;a </a:t>
            </a:r>
            <a:r>
              <a:rPr lang="en-AT" dirty="0"/>
              <a:t>ref=“ruper”&gt;</a:t>
            </a:r>
            <a:r>
              <a:rPr lang="en-AT" b="1" dirty="0"/>
              <a:t>our rector</a:t>
            </a:r>
            <a:r>
              <a:rPr lang="en-AT" dirty="0"/>
              <a:t>&lt;/a&gt;</a:t>
            </a:r>
          </a:p>
        </p:txBody>
      </p:sp>
      <p:cxnSp>
        <p:nvCxnSpPr>
          <p:cNvPr id="16" name="Straight Arrow Connector 15">
            <a:extLst>
              <a:ext uri="{FF2B5EF4-FFF2-40B4-BE49-F238E27FC236}">
                <a16:creationId xmlns:a16="http://schemas.microsoft.com/office/drawing/2014/main" id="{7FDE9AB2-9857-7AF7-BAB8-64984B879F8D}"/>
              </a:ext>
            </a:extLst>
          </p:cNvPr>
          <p:cNvCxnSpPr>
            <a:cxnSpLocks/>
          </p:cNvCxnSpPr>
          <p:nvPr/>
        </p:nvCxnSpPr>
        <p:spPr>
          <a:xfrm flipH="1">
            <a:off x="3907692" y="4149969"/>
            <a:ext cx="29600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788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3BFB-205C-6B3E-02AF-AD89BEC23C9B}"/>
              </a:ext>
            </a:extLst>
          </p:cNvPr>
          <p:cNvSpPr>
            <a:spLocks noGrp="1"/>
          </p:cNvSpPr>
          <p:nvPr>
            <p:ph type="title"/>
          </p:nvPr>
        </p:nvSpPr>
        <p:spPr>
          <a:xfrm>
            <a:off x="727076" y="104759"/>
            <a:ext cx="9945029" cy="1098449"/>
          </a:xfrm>
        </p:spPr>
        <p:txBody>
          <a:bodyPr/>
          <a:lstStyle/>
          <a:p>
            <a:r>
              <a:rPr lang="en-AT" dirty="0"/>
              <a:t>Scalable data access to decentralized KGs:</a:t>
            </a:r>
          </a:p>
        </p:txBody>
      </p:sp>
      <p:sp>
        <p:nvSpPr>
          <p:cNvPr id="10" name="Google Shape;248;p36">
            <a:extLst>
              <a:ext uri="{FF2B5EF4-FFF2-40B4-BE49-F238E27FC236}">
                <a16:creationId xmlns:a16="http://schemas.microsoft.com/office/drawing/2014/main" id="{F85208FA-1AA2-4122-91D6-8CA6E4BDBF9A}"/>
              </a:ext>
            </a:extLst>
          </p:cNvPr>
          <p:cNvSpPr txBox="1">
            <a:spLocks noGrp="1"/>
          </p:cNvSpPr>
          <p:nvPr>
            <p:ph type="sldNum" idx="12"/>
          </p:nvPr>
        </p:nvSpPr>
        <p:spPr>
          <a:xfrm>
            <a:off x="8737600" y="6356352"/>
            <a:ext cx="2844800" cy="365200"/>
          </a:xfrm>
          <a:prstGeom prst="rect">
            <a:avLst/>
          </a:prstGeom>
        </p:spPr>
        <p:txBody>
          <a:bodyPr spcFirstLastPara="1" vert="horz" wrap="square" lIns="121900" tIns="60933" rIns="121900" bIns="60933" rtlCol="0" anchor="ctr" anchorCtr="0">
            <a:normAutofit/>
          </a:bodyPr>
          <a:lstStyle/>
          <a:p>
            <a:fld id="{00000000-1234-1234-1234-123412341234}" type="slidenum">
              <a:rPr lang="en-US"/>
              <a:pPr/>
              <a:t>50</a:t>
            </a:fld>
            <a:endParaRPr/>
          </a:p>
        </p:txBody>
      </p:sp>
      <p:sp>
        <p:nvSpPr>
          <p:cNvPr id="11" name="Google Shape;250;p36">
            <a:extLst>
              <a:ext uri="{FF2B5EF4-FFF2-40B4-BE49-F238E27FC236}">
                <a16:creationId xmlns:a16="http://schemas.microsoft.com/office/drawing/2014/main" id="{AA930263-C58E-CD6A-C916-DE99D3EEA234}"/>
              </a:ext>
            </a:extLst>
          </p:cNvPr>
          <p:cNvSpPr txBox="1">
            <a:spLocks/>
          </p:cNvSpPr>
          <p:nvPr/>
        </p:nvSpPr>
        <p:spPr>
          <a:xfrm>
            <a:off x="24176" y="1083881"/>
            <a:ext cx="8713424" cy="5121342"/>
          </a:xfrm>
          <a:prstGeom prst="rect">
            <a:avLst/>
          </a:prstGeom>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398981">
              <a:lnSpc>
                <a:spcPct val="95000"/>
              </a:lnSpc>
              <a:spcBef>
                <a:spcPts val="1600"/>
              </a:spcBef>
              <a:buClr>
                <a:srgbClr val="666666"/>
              </a:buClr>
              <a:buSzPts val="1113"/>
              <a:buFont typeface="Arial" panose="020B0604020202020204" pitchFamily="34" charset="0"/>
              <a:buChar char="●"/>
            </a:pPr>
            <a:r>
              <a:rPr lang="en-US" sz="2000" dirty="0"/>
              <a:t>Starting Points:</a:t>
            </a:r>
          </a:p>
          <a:p>
            <a:pPr marL="1523985" lvl="2" indent="-398981">
              <a:lnSpc>
                <a:spcPct val="95000"/>
              </a:lnSpc>
              <a:spcBef>
                <a:spcPts val="1600"/>
              </a:spcBef>
              <a:buClr>
                <a:srgbClr val="666666"/>
              </a:buClr>
              <a:buSzPts val="1113"/>
              <a:buFont typeface="Arial" panose="020B0604020202020204" pitchFamily="34" charset="0"/>
              <a:buChar char="●"/>
            </a:pPr>
            <a:r>
              <a:rPr lang="en-US" sz="1400" b="1" dirty="0"/>
              <a:t>graph partitioning</a:t>
            </a:r>
            <a:r>
              <a:rPr lang="en-US" sz="1400" dirty="0"/>
              <a:t> and </a:t>
            </a:r>
            <a:r>
              <a:rPr lang="en-US" sz="1400" b="1" dirty="0"/>
              <a:t>splitting processing between clients and SPARQL endpoints </a:t>
            </a:r>
            <a:r>
              <a:rPr lang="en-US" sz="1400" dirty="0"/>
              <a:t>the performance, the problems of central query endpoints can be significantly alleviated</a:t>
            </a:r>
          </a:p>
          <a:p>
            <a:pPr marL="1523985" lvl="2" indent="-398981">
              <a:lnSpc>
                <a:spcPct val="95000"/>
              </a:lnSpc>
              <a:spcBef>
                <a:spcPts val="1600"/>
              </a:spcBef>
              <a:buClr>
                <a:srgbClr val="666666"/>
              </a:buClr>
              <a:buSzPts val="1113"/>
              <a:buFont typeface="Arial" panose="020B0604020202020204" pitchFamily="34" charset="0"/>
              <a:buChar char="●"/>
            </a:pPr>
            <a:r>
              <a:rPr lang="en-US" sz="1400" dirty="0"/>
              <a:t>Investigating how the </a:t>
            </a:r>
            <a:r>
              <a:rPr lang="en-US" sz="1400" b="1" i="1" dirty="0"/>
              <a:t>asynchronous evolution </a:t>
            </a:r>
            <a:r>
              <a:rPr lang="en-US" sz="1400" dirty="0"/>
              <a:t>of KGs affects consistency </a:t>
            </a:r>
          </a:p>
          <a:p>
            <a:pPr marL="609585" indent="-398981">
              <a:lnSpc>
                <a:spcPct val="95000"/>
              </a:lnSpc>
              <a:spcBef>
                <a:spcPts val="1600"/>
              </a:spcBef>
              <a:buClr>
                <a:srgbClr val="666666"/>
              </a:buClr>
              <a:buSzPts val="1113"/>
              <a:buFont typeface="Arial" panose="020B0604020202020204" pitchFamily="34" charset="0"/>
              <a:buChar char="●"/>
            </a:pPr>
            <a:r>
              <a:rPr lang="en-US" sz="2200" dirty="0"/>
              <a:t>Interesting Open Problems:</a:t>
            </a:r>
          </a:p>
          <a:p>
            <a:pPr marL="1523985" lvl="2" indent="-398981">
              <a:lnSpc>
                <a:spcPct val="95000"/>
              </a:lnSpc>
              <a:spcBef>
                <a:spcPts val="1600"/>
              </a:spcBef>
              <a:buClr>
                <a:srgbClr val="666666"/>
              </a:buClr>
              <a:buSzPts val="1113"/>
              <a:buFont typeface="Arial" panose="020B0604020202020204" pitchFamily="34" charset="0"/>
              <a:buChar char="●"/>
            </a:pPr>
            <a:r>
              <a:rPr lang="en-US" sz="1400" dirty="0"/>
              <a:t>E.g. </a:t>
            </a:r>
            <a:r>
              <a:rPr lang="en-US" sz="1400" dirty="0" err="1"/>
              <a:t>Synchronisation</a:t>
            </a:r>
            <a:r>
              <a:rPr lang="en-US" sz="1400" dirty="0"/>
              <a:t>/Updates/Repairs in </a:t>
            </a:r>
            <a:r>
              <a:rPr lang="en-US" sz="1400" dirty="0" err="1"/>
              <a:t>Polyglott</a:t>
            </a:r>
            <a:r>
              <a:rPr lang="en-US" sz="1400" dirty="0"/>
              <a:t> Databases</a:t>
            </a:r>
          </a:p>
          <a:p>
            <a:pPr marL="1523985" lvl="2" indent="-398981">
              <a:lnSpc>
                <a:spcPct val="95000"/>
              </a:lnSpc>
              <a:spcBef>
                <a:spcPts val="1600"/>
              </a:spcBef>
              <a:buClr>
                <a:srgbClr val="666666"/>
              </a:buClr>
              <a:buSzPts val="1113"/>
              <a:buFont typeface="Arial" panose="020B0604020202020204" pitchFamily="34" charset="0"/>
              <a:buChar char="●"/>
            </a:pPr>
            <a:endParaRPr lang="en-US" sz="1200" dirty="0"/>
          </a:p>
        </p:txBody>
      </p:sp>
      <p:sp>
        <p:nvSpPr>
          <p:cNvPr id="12" name="Google Shape;238;p35">
            <a:extLst>
              <a:ext uri="{FF2B5EF4-FFF2-40B4-BE49-F238E27FC236}">
                <a16:creationId xmlns:a16="http://schemas.microsoft.com/office/drawing/2014/main" id="{60954D2C-6351-7449-0510-44B69D00660E}"/>
              </a:ext>
            </a:extLst>
          </p:cNvPr>
          <p:cNvSpPr txBox="1">
            <a:spLocks/>
          </p:cNvSpPr>
          <p:nvPr/>
        </p:nvSpPr>
        <p:spPr>
          <a:xfrm>
            <a:off x="8737600" y="6356352"/>
            <a:ext cx="2844800" cy="365200"/>
          </a:xfrm>
          <a:prstGeom prst="rect">
            <a:avLst/>
          </a:prstGeom>
        </p:spPr>
        <p:txBody>
          <a:bodyPr spcFirstLastPara="1" vert="horz" wrap="square" lIns="121900" tIns="60933" rIns="121900" bIns="60933" rtlCol="0" anchor="ctr" anchorCtr="0">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50</a:t>
            </a:fld>
            <a:endParaRPr lang="en-US"/>
          </a:p>
        </p:txBody>
      </p:sp>
      <p:pic>
        <p:nvPicPr>
          <p:cNvPr id="13" name="Picture 2">
            <a:extLst>
              <a:ext uri="{FF2B5EF4-FFF2-40B4-BE49-F238E27FC236}">
                <a16:creationId xmlns:a16="http://schemas.microsoft.com/office/drawing/2014/main" id="{E4829547-491A-B26D-63B0-559FF105D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97" t="16965" r="22847" b="27156"/>
          <a:stretch/>
        </p:blipFill>
        <p:spPr bwMode="auto">
          <a:xfrm>
            <a:off x="11300753" y="370733"/>
            <a:ext cx="891247" cy="971626"/>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252;p36">
            <a:extLst>
              <a:ext uri="{FF2B5EF4-FFF2-40B4-BE49-F238E27FC236}">
                <a16:creationId xmlns:a16="http://schemas.microsoft.com/office/drawing/2014/main" id="{1A47687E-075D-B759-E9B3-54D986548D37}"/>
              </a:ext>
            </a:extLst>
          </p:cNvPr>
          <p:cNvPicPr preferRelativeResize="0"/>
          <p:nvPr/>
        </p:nvPicPr>
        <p:blipFill>
          <a:blip r:embed="rId3">
            <a:alphaModFix/>
          </a:blip>
          <a:stretch>
            <a:fillRect/>
          </a:stretch>
        </p:blipFill>
        <p:spPr>
          <a:xfrm rot="564312">
            <a:off x="8783679" y="1114094"/>
            <a:ext cx="2866500" cy="2914324"/>
          </a:xfrm>
          <a:prstGeom prst="rect">
            <a:avLst/>
          </a:prstGeom>
          <a:noFill/>
          <a:ln w="9525" cap="flat" cmpd="sng">
            <a:solidFill>
              <a:schemeClr val="dk2"/>
            </a:solidFill>
            <a:prstDash val="solid"/>
            <a:round/>
            <a:headEnd type="none" w="sm" len="sm"/>
            <a:tailEnd type="none" w="sm" len="sm"/>
          </a:ln>
        </p:spPr>
      </p:pic>
      <p:pic>
        <p:nvPicPr>
          <p:cNvPr id="15" name="Picture 14">
            <a:extLst>
              <a:ext uri="{FF2B5EF4-FFF2-40B4-BE49-F238E27FC236}">
                <a16:creationId xmlns:a16="http://schemas.microsoft.com/office/drawing/2014/main" id="{D5EB556C-41AF-DE44-8A2D-6CA2C6722089}"/>
              </a:ext>
            </a:extLst>
          </p:cNvPr>
          <p:cNvPicPr>
            <a:picLocks noChangeAspect="1"/>
          </p:cNvPicPr>
          <p:nvPr/>
        </p:nvPicPr>
        <p:blipFill>
          <a:blip r:embed="rId4"/>
          <a:stretch>
            <a:fillRect/>
          </a:stretch>
        </p:blipFill>
        <p:spPr>
          <a:xfrm>
            <a:off x="269275" y="3739689"/>
            <a:ext cx="3619819" cy="3005824"/>
          </a:xfrm>
          <a:prstGeom prst="rect">
            <a:avLst/>
          </a:prstGeom>
        </p:spPr>
      </p:pic>
      <p:sp>
        <p:nvSpPr>
          <p:cNvPr id="17" name="TextBox 16">
            <a:extLst>
              <a:ext uri="{FF2B5EF4-FFF2-40B4-BE49-F238E27FC236}">
                <a16:creationId xmlns:a16="http://schemas.microsoft.com/office/drawing/2014/main" id="{5B2A4EED-2C00-0656-639F-40CF5C3760E4}"/>
              </a:ext>
            </a:extLst>
          </p:cNvPr>
          <p:cNvSpPr txBox="1"/>
          <p:nvPr/>
        </p:nvSpPr>
        <p:spPr>
          <a:xfrm rot="520964">
            <a:off x="7833475" y="3966603"/>
            <a:ext cx="4292881" cy="345947"/>
          </a:xfrm>
          <a:prstGeom prst="rect">
            <a:avLst/>
          </a:prstGeom>
          <a:noFill/>
        </p:spPr>
        <p:txBody>
          <a:bodyPr wrap="square" rtlCol="0">
            <a:spAutoFit/>
          </a:bodyPr>
          <a:lstStyle/>
          <a:p>
            <a:r>
              <a:rPr lang="en-AT" sz="1600" dirty="0"/>
              <a:t>SWJ (2024) </a:t>
            </a:r>
            <a:r>
              <a:rPr lang="en-GB" sz="1600" dirty="0">
                <a:hlinkClick r:id="rId5"/>
              </a:rPr>
              <a:t>https://doi.org/10.3233/SW-243571</a:t>
            </a:r>
            <a:endParaRPr lang="en-AT" sz="1600" dirty="0"/>
          </a:p>
        </p:txBody>
      </p:sp>
      <p:pic>
        <p:nvPicPr>
          <p:cNvPr id="3" name="Picture 2">
            <a:extLst>
              <a:ext uri="{FF2B5EF4-FFF2-40B4-BE49-F238E27FC236}">
                <a16:creationId xmlns:a16="http://schemas.microsoft.com/office/drawing/2014/main" id="{AF73089F-40D1-F980-97FF-92BACAA1C06E}"/>
              </a:ext>
            </a:extLst>
          </p:cNvPr>
          <p:cNvPicPr>
            <a:picLocks noChangeAspect="1"/>
          </p:cNvPicPr>
          <p:nvPr/>
        </p:nvPicPr>
        <p:blipFill>
          <a:blip r:embed="rId6"/>
          <a:stretch>
            <a:fillRect/>
          </a:stretch>
        </p:blipFill>
        <p:spPr>
          <a:xfrm>
            <a:off x="5335396" y="5366303"/>
            <a:ext cx="5965357" cy="990049"/>
          </a:xfrm>
          <a:prstGeom prst="rect">
            <a:avLst/>
          </a:prstGeom>
          <a:ln>
            <a:solidFill>
              <a:schemeClr val="tx1"/>
            </a:solidFill>
          </a:ln>
        </p:spPr>
      </p:pic>
      <p:pic>
        <p:nvPicPr>
          <p:cNvPr id="4" name="Picture 2" descr="daniil dobriy from research.wu.ac.at">
            <a:extLst>
              <a:ext uri="{FF2B5EF4-FFF2-40B4-BE49-F238E27FC236}">
                <a16:creationId xmlns:a16="http://schemas.microsoft.com/office/drawing/2014/main" id="{71DF143F-61B3-6481-EDE2-A25F912753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00753" y="5441946"/>
            <a:ext cx="891247" cy="891247"/>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14">
            <a:extLst>
              <a:ext uri="{FF2B5EF4-FFF2-40B4-BE49-F238E27FC236}">
                <a16:creationId xmlns:a16="http://schemas.microsoft.com/office/drawing/2014/main" id="{F82CBE4F-17FA-0F3B-0FA9-21D86EE31BA9}"/>
              </a:ext>
            </a:extLst>
          </p:cNvPr>
          <p:cNvSpPr txBox="1">
            <a:spLocks/>
          </p:cNvSpPr>
          <p:nvPr/>
        </p:nvSpPr>
        <p:spPr bwMode="auto">
          <a:xfrm>
            <a:off x="203200" y="268293"/>
            <a:ext cx="52387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78D28EF7-E4EA-6347-AA01-C9F5606D62FC}" type="slidenum">
              <a:rPr lang="de-DE" sz="1400" smtClean="0">
                <a:solidFill>
                  <a:schemeClr val="tx1"/>
                </a:solidFill>
              </a:rPr>
              <a:pPr algn="ctr">
                <a:defRPr/>
              </a:pPr>
              <a:t>50</a:t>
            </a:fld>
            <a:endParaRPr lang="de-DE" sz="1400" dirty="0">
              <a:solidFill>
                <a:schemeClr val="tx1"/>
              </a:solidFill>
            </a:endParaRPr>
          </a:p>
        </p:txBody>
      </p:sp>
    </p:spTree>
    <p:extLst>
      <p:ext uri="{BB962C8B-B14F-4D97-AF65-F5344CB8AC3E}">
        <p14:creationId xmlns:p14="http://schemas.microsoft.com/office/powerpoint/2010/main" val="36752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9B5B2F-51A6-2E7C-3BD1-B6E6BC53C4C7}"/>
              </a:ext>
            </a:extLst>
          </p:cNvPr>
          <p:cNvSpPr>
            <a:spLocks noGrp="1"/>
          </p:cNvSpPr>
          <p:nvPr>
            <p:ph type="title"/>
          </p:nvPr>
        </p:nvSpPr>
        <p:spPr>
          <a:xfrm>
            <a:off x="180847" y="143667"/>
            <a:ext cx="10515600" cy="1325563"/>
          </a:xfrm>
        </p:spPr>
        <p:txBody>
          <a:bodyPr>
            <a:normAutofit/>
          </a:bodyPr>
          <a:lstStyle/>
          <a:p>
            <a:r>
              <a:rPr lang="en-AT" sz="4000" dirty="0"/>
              <a:t>Isn’t there something missing?</a:t>
            </a:r>
          </a:p>
        </p:txBody>
      </p:sp>
      <p:pic>
        <p:nvPicPr>
          <p:cNvPr id="4" name="Content Placeholder 3">
            <a:extLst>
              <a:ext uri="{FF2B5EF4-FFF2-40B4-BE49-F238E27FC236}">
                <a16:creationId xmlns:a16="http://schemas.microsoft.com/office/drawing/2014/main" id="{26F559A7-6780-E2DF-6B0E-7A486475D29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335214">
            <a:off x="6866715" y="973041"/>
            <a:ext cx="5110007" cy="2578126"/>
          </a:xfrm>
          <a:prstGeom prst="rect">
            <a:avLst/>
          </a:prstGeom>
          <a:ln>
            <a:solidFill>
              <a:schemeClr val="accent1"/>
            </a:solidFill>
          </a:ln>
        </p:spPr>
      </p:pic>
      <p:pic>
        <p:nvPicPr>
          <p:cNvPr id="13314" name="Picture 2" descr="Ora Lassila">
            <a:extLst>
              <a:ext uri="{FF2B5EF4-FFF2-40B4-BE49-F238E27FC236}">
                <a16:creationId xmlns:a16="http://schemas.microsoft.com/office/drawing/2014/main" id="{4436DD6C-50EA-EC88-983B-C0FDBA5E5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17" y="1643662"/>
            <a:ext cx="1495838" cy="14958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B80A29-E3A5-D757-7B13-5A476FCAD5A7}"/>
              </a:ext>
            </a:extLst>
          </p:cNvPr>
          <p:cNvSpPr txBox="1"/>
          <p:nvPr/>
        </p:nvSpPr>
        <p:spPr>
          <a:xfrm>
            <a:off x="1942455" y="2216170"/>
            <a:ext cx="4238889" cy="923330"/>
          </a:xfrm>
          <a:prstGeom prst="rect">
            <a:avLst/>
          </a:prstGeom>
          <a:noFill/>
        </p:spPr>
        <p:txBody>
          <a:bodyPr wrap="square">
            <a:spAutoFit/>
          </a:bodyPr>
          <a:lstStyle/>
          <a:p>
            <a:r>
              <a:rPr lang="en-AT" i="1" dirty="0"/>
              <a:t>Ora Lassila (Keynote ISWC2024) </a:t>
            </a:r>
            <a:r>
              <a:rPr lang="en-AT" dirty="0">
                <a:hlinkClick r:id="rId4"/>
              </a:rPr>
              <a:t>https://www.lassila.org/publications/2024/lassila-iswc2024-keynote.pdf</a:t>
            </a:r>
            <a:r>
              <a:rPr lang="en-AT" dirty="0"/>
              <a:t> </a:t>
            </a:r>
          </a:p>
        </p:txBody>
      </p:sp>
      <p:pic>
        <p:nvPicPr>
          <p:cNvPr id="9" name="Picture 8">
            <a:extLst>
              <a:ext uri="{FF2B5EF4-FFF2-40B4-BE49-F238E27FC236}">
                <a16:creationId xmlns:a16="http://schemas.microsoft.com/office/drawing/2014/main" id="{3BCE50BA-9FBD-A923-7EF8-23B23EC4E069}"/>
              </a:ext>
            </a:extLst>
          </p:cNvPr>
          <p:cNvPicPr>
            <a:picLocks noChangeAspect="1"/>
          </p:cNvPicPr>
          <p:nvPr/>
        </p:nvPicPr>
        <p:blipFill>
          <a:blip r:embed="rId5"/>
          <a:stretch>
            <a:fillRect/>
          </a:stretch>
        </p:blipFill>
        <p:spPr>
          <a:xfrm>
            <a:off x="446617" y="3293642"/>
            <a:ext cx="5336729" cy="2709059"/>
          </a:xfrm>
          <a:prstGeom prst="rect">
            <a:avLst/>
          </a:prstGeom>
        </p:spPr>
      </p:pic>
      <p:pic>
        <p:nvPicPr>
          <p:cNvPr id="2" name="Picture 2" descr="Lightbox view of the cover for Enabling Semantic Web Services">
            <a:extLst>
              <a:ext uri="{FF2B5EF4-FFF2-40B4-BE49-F238E27FC236}">
                <a16:creationId xmlns:a16="http://schemas.microsoft.com/office/drawing/2014/main" id="{70C8CFEE-689E-DA59-9BFE-2973382CFC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39515">
            <a:off x="10112414" y="4488869"/>
            <a:ext cx="1389215" cy="220721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F1E56B9-69A2-74E5-A785-BAC57BA69986}"/>
              </a:ext>
            </a:extLst>
          </p:cNvPr>
          <p:cNvCxnSpPr/>
          <p:nvPr/>
        </p:nvCxnSpPr>
        <p:spPr>
          <a:xfrm>
            <a:off x="5783346" y="3793787"/>
            <a:ext cx="104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16CF438-7A61-044E-F702-2B32477CF959}"/>
              </a:ext>
            </a:extLst>
          </p:cNvPr>
          <p:cNvSpPr txBox="1"/>
          <p:nvPr/>
        </p:nvSpPr>
        <p:spPr>
          <a:xfrm>
            <a:off x="6913835" y="3609121"/>
            <a:ext cx="1940018" cy="369332"/>
          </a:xfrm>
          <a:prstGeom prst="rect">
            <a:avLst/>
          </a:prstGeom>
          <a:noFill/>
        </p:spPr>
        <p:txBody>
          <a:bodyPr wrap="none" rtlCol="0">
            <a:spAutoFit/>
          </a:bodyPr>
          <a:lstStyle/>
          <a:p>
            <a:r>
              <a:rPr lang="en-AT" dirty="0"/>
              <a:t>Knowledge Graphs</a:t>
            </a:r>
          </a:p>
        </p:txBody>
      </p:sp>
      <p:cxnSp>
        <p:nvCxnSpPr>
          <p:cNvPr id="11" name="Straight Arrow Connector 10">
            <a:extLst>
              <a:ext uri="{FF2B5EF4-FFF2-40B4-BE49-F238E27FC236}">
                <a16:creationId xmlns:a16="http://schemas.microsoft.com/office/drawing/2014/main" id="{FCC43398-1777-B280-17A4-927F4BED5659}"/>
              </a:ext>
            </a:extLst>
          </p:cNvPr>
          <p:cNvCxnSpPr/>
          <p:nvPr/>
        </p:nvCxnSpPr>
        <p:spPr>
          <a:xfrm>
            <a:off x="5622866" y="4499443"/>
            <a:ext cx="104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9481455-2D0A-4B0A-52DD-714D8466A8A9}"/>
              </a:ext>
            </a:extLst>
          </p:cNvPr>
          <p:cNvSpPr txBox="1"/>
          <p:nvPr/>
        </p:nvSpPr>
        <p:spPr>
          <a:xfrm>
            <a:off x="6753355" y="4314777"/>
            <a:ext cx="667170" cy="369332"/>
          </a:xfrm>
          <a:prstGeom prst="rect">
            <a:avLst/>
          </a:prstGeom>
          <a:noFill/>
        </p:spPr>
        <p:txBody>
          <a:bodyPr wrap="none" rtlCol="0">
            <a:spAutoFit/>
          </a:bodyPr>
          <a:lstStyle/>
          <a:p>
            <a:r>
              <a:rPr lang="en-AT" dirty="0"/>
              <a:t>LLMs</a:t>
            </a:r>
          </a:p>
        </p:txBody>
      </p:sp>
      <p:sp>
        <p:nvSpPr>
          <p:cNvPr id="13" name="TextBox 12">
            <a:extLst>
              <a:ext uri="{FF2B5EF4-FFF2-40B4-BE49-F238E27FC236}">
                <a16:creationId xmlns:a16="http://schemas.microsoft.com/office/drawing/2014/main" id="{59C1F696-6BBF-9872-29B0-4D1AE61743F0}"/>
              </a:ext>
            </a:extLst>
          </p:cNvPr>
          <p:cNvSpPr txBox="1"/>
          <p:nvPr/>
        </p:nvSpPr>
        <p:spPr>
          <a:xfrm>
            <a:off x="6912807" y="3945444"/>
            <a:ext cx="4136966" cy="369332"/>
          </a:xfrm>
          <a:prstGeom prst="rect">
            <a:avLst/>
          </a:prstGeom>
          <a:noFill/>
        </p:spPr>
        <p:txBody>
          <a:bodyPr wrap="none" rtlCol="0">
            <a:spAutoFit/>
          </a:bodyPr>
          <a:lstStyle/>
          <a:p>
            <a:r>
              <a:rPr lang="en-AT" b="1" dirty="0"/>
              <a:t>“Agentic” Models … and maybe a revival?</a:t>
            </a:r>
          </a:p>
        </p:txBody>
      </p:sp>
      <p:cxnSp>
        <p:nvCxnSpPr>
          <p:cNvPr id="14" name="Straight Arrow Connector 13">
            <a:extLst>
              <a:ext uri="{FF2B5EF4-FFF2-40B4-BE49-F238E27FC236}">
                <a16:creationId xmlns:a16="http://schemas.microsoft.com/office/drawing/2014/main" id="{4C0BD3E9-334B-4A2C-1574-E38868DC7C44}"/>
              </a:ext>
            </a:extLst>
          </p:cNvPr>
          <p:cNvCxnSpPr/>
          <p:nvPr/>
        </p:nvCxnSpPr>
        <p:spPr>
          <a:xfrm>
            <a:off x="5783346" y="4146005"/>
            <a:ext cx="104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Foliennummernplatzhalter 14">
            <a:extLst>
              <a:ext uri="{FF2B5EF4-FFF2-40B4-BE49-F238E27FC236}">
                <a16:creationId xmlns:a16="http://schemas.microsoft.com/office/drawing/2014/main" id="{A182EEEB-4124-A5A2-DDA1-7F1907C0D045}"/>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51</a:t>
            </a:fld>
            <a:endParaRPr lang="de-DE" sz="1400" dirty="0">
              <a:solidFill>
                <a:schemeClr val="tx1"/>
              </a:solidFill>
            </a:endParaRPr>
          </a:p>
        </p:txBody>
      </p:sp>
    </p:spTree>
    <p:extLst>
      <p:ext uri="{BB962C8B-B14F-4D97-AF65-F5344CB8AC3E}">
        <p14:creationId xmlns:p14="http://schemas.microsoft.com/office/powerpoint/2010/main" val="3844905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1E0E3-3471-E22A-A55F-370D61C98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04AC67-0491-2FED-F8DD-C4407EDD5A61}"/>
              </a:ext>
            </a:extLst>
          </p:cNvPr>
          <p:cNvSpPr>
            <a:spLocks noGrp="1"/>
          </p:cNvSpPr>
          <p:nvPr>
            <p:ph type="title"/>
          </p:nvPr>
        </p:nvSpPr>
        <p:spPr>
          <a:xfrm>
            <a:off x="762702" y="629078"/>
            <a:ext cx="11051060" cy="1003504"/>
          </a:xfrm>
        </p:spPr>
        <p:txBody>
          <a:bodyPr>
            <a:normAutofit/>
          </a:bodyPr>
          <a:lstStyle/>
          <a:p>
            <a:r>
              <a:rPr lang="en-AT" dirty="0"/>
              <a:t>What’s next? Where should this go?</a:t>
            </a:r>
          </a:p>
        </p:txBody>
      </p:sp>
      <p:sp>
        <p:nvSpPr>
          <p:cNvPr id="3" name="Content Placeholder 2">
            <a:extLst>
              <a:ext uri="{FF2B5EF4-FFF2-40B4-BE49-F238E27FC236}">
                <a16:creationId xmlns:a16="http://schemas.microsoft.com/office/drawing/2014/main" id="{171D55D5-F90D-03B2-6A74-0D6781F2B1E6}"/>
              </a:ext>
            </a:extLst>
          </p:cNvPr>
          <p:cNvSpPr>
            <a:spLocks noGrp="1"/>
          </p:cNvSpPr>
          <p:nvPr>
            <p:ph type="body" idx="1"/>
          </p:nvPr>
        </p:nvSpPr>
        <p:spPr>
          <a:xfrm>
            <a:off x="762702" y="1408912"/>
            <a:ext cx="11051060" cy="4264273"/>
          </a:xfrm>
        </p:spPr>
        <p:txBody>
          <a:bodyPr>
            <a:normAutofit/>
          </a:bodyPr>
          <a:lstStyle/>
          <a:p>
            <a:r>
              <a:rPr lang="en-AT" b="1" dirty="0"/>
              <a:t>Ingredient3</a:t>
            </a:r>
            <a:r>
              <a:rPr lang="en-AT" dirty="0"/>
              <a:t>: </a:t>
            </a:r>
            <a:r>
              <a:rPr lang="en-AT" i="1" u="sng" dirty="0"/>
              <a:t>Combinations</a:t>
            </a:r>
            <a:r>
              <a:rPr lang="en-AT" dirty="0"/>
              <a:t> of LLMs and decentral KGs via </a:t>
            </a:r>
            <a:r>
              <a:rPr lang="en-AT" b="1" dirty="0"/>
              <a:t>RAG </a:t>
            </a:r>
            <a:r>
              <a:rPr lang="en-AT" dirty="0"/>
              <a:t>and </a:t>
            </a:r>
            <a:r>
              <a:rPr lang="en-AT" b="1" dirty="0"/>
              <a:t>Agent frameworks </a:t>
            </a:r>
            <a:r>
              <a:rPr lang="en-AT" dirty="0"/>
              <a:t>are one example of such Neuro-symbolic architectures:</a:t>
            </a:r>
          </a:p>
          <a:p>
            <a:endParaRPr lang="en-AT" dirty="0"/>
          </a:p>
        </p:txBody>
      </p:sp>
      <p:sp>
        <p:nvSpPr>
          <p:cNvPr id="20" name="Oval 19">
            <a:extLst>
              <a:ext uri="{FF2B5EF4-FFF2-40B4-BE49-F238E27FC236}">
                <a16:creationId xmlns:a16="http://schemas.microsoft.com/office/drawing/2014/main" id="{B2A3908B-8D16-D3E6-79DE-58196C97E57C}"/>
              </a:ext>
            </a:extLst>
          </p:cNvPr>
          <p:cNvSpPr/>
          <p:nvPr/>
        </p:nvSpPr>
        <p:spPr>
          <a:xfrm>
            <a:off x="5627105" y="4677296"/>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1" name="Oval 20">
            <a:extLst>
              <a:ext uri="{FF2B5EF4-FFF2-40B4-BE49-F238E27FC236}">
                <a16:creationId xmlns:a16="http://schemas.microsoft.com/office/drawing/2014/main" id="{46165B40-7CF4-35F8-1BF0-77F27F920466}"/>
              </a:ext>
            </a:extLst>
          </p:cNvPr>
          <p:cNvSpPr/>
          <p:nvPr/>
        </p:nvSpPr>
        <p:spPr>
          <a:xfrm>
            <a:off x="165144" y="4677296"/>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2" name="Oval 21">
            <a:extLst>
              <a:ext uri="{FF2B5EF4-FFF2-40B4-BE49-F238E27FC236}">
                <a16:creationId xmlns:a16="http://schemas.microsoft.com/office/drawing/2014/main" id="{D2CF1D10-9355-90C0-4BB7-C94B095DC47B}"/>
              </a:ext>
            </a:extLst>
          </p:cNvPr>
          <p:cNvSpPr/>
          <p:nvPr/>
        </p:nvSpPr>
        <p:spPr>
          <a:xfrm>
            <a:off x="2629423" y="2629362"/>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3" name="Rounded Rectangle 22">
            <a:extLst>
              <a:ext uri="{FF2B5EF4-FFF2-40B4-BE49-F238E27FC236}">
                <a16:creationId xmlns:a16="http://schemas.microsoft.com/office/drawing/2014/main" id="{3476F01C-D111-88BB-D87F-56E5B5139B89}"/>
              </a:ext>
            </a:extLst>
          </p:cNvPr>
          <p:cNvSpPr/>
          <p:nvPr/>
        </p:nvSpPr>
        <p:spPr>
          <a:xfrm>
            <a:off x="1982441" y="4592799"/>
            <a:ext cx="2305409" cy="2013999"/>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“Agentic” models: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LLM/ReAct</a:t>
            </a:r>
          </a:p>
        </p:txBody>
      </p:sp>
      <p:cxnSp>
        <p:nvCxnSpPr>
          <p:cNvPr id="24" name="Straight Connector 23">
            <a:extLst>
              <a:ext uri="{FF2B5EF4-FFF2-40B4-BE49-F238E27FC236}">
                <a16:creationId xmlns:a16="http://schemas.microsoft.com/office/drawing/2014/main" id="{6B90F90C-EBB8-0E8E-91C9-98245C4CC83C}"/>
              </a:ext>
            </a:extLst>
          </p:cNvPr>
          <p:cNvCxnSpPr>
            <a:stCxn id="21" idx="6"/>
            <a:endCxn id="23" idx="1"/>
          </p:cNvCxnSpPr>
          <p:nvPr/>
        </p:nvCxnSpPr>
        <p:spPr>
          <a:xfrm>
            <a:off x="924268" y="5065485"/>
            <a:ext cx="1058173" cy="534314"/>
          </a:xfrm>
          <a:prstGeom prst="line">
            <a:avLst/>
          </a:prstGeom>
          <a:noFill/>
          <a:ln w="19050" cap="flat" cmpd="sng" algn="ctr">
            <a:solidFill>
              <a:srgbClr val="156082"/>
            </a:solidFill>
            <a:prstDash val="solid"/>
            <a:miter lim="800000"/>
          </a:ln>
          <a:effectLst/>
        </p:spPr>
      </p:cxnSp>
      <p:cxnSp>
        <p:nvCxnSpPr>
          <p:cNvPr id="25" name="Straight Connector 24">
            <a:extLst>
              <a:ext uri="{FF2B5EF4-FFF2-40B4-BE49-F238E27FC236}">
                <a16:creationId xmlns:a16="http://schemas.microsoft.com/office/drawing/2014/main" id="{ABEEBB73-7D88-375D-3761-5971A84FBD8D}"/>
              </a:ext>
            </a:extLst>
          </p:cNvPr>
          <p:cNvCxnSpPr>
            <a:cxnSpLocks/>
            <a:stCxn id="22" idx="4"/>
            <a:endCxn id="23" idx="0"/>
          </p:cNvCxnSpPr>
          <p:nvPr/>
        </p:nvCxnSpPr>
        <p:spPr>
          <a:xfrm>
            <a:off x="3008985" y="3405739"/>
            <a:ext cx="126161" cy="1187060"/>
          </a:xfrm>
          <a:prstGeom prst="line">
            <a:avLst/>
          </a:prstGeom>
          <a:noFill/>
          <a:ln w="19050" cap="flat" cmpd="sng" algn="ctr">
            <a:solidFill>
              <a:srgbClr val="156082"/>
            </a:solidFill>
            <a:prstDash val="solid"/>
            <a:miter lim="800000"/>
          </a:ln>
          <a:effectLst/>
        </p:spPr>
      </p:cxnSp>
      <p:cxnSp>
        <p:nvCxnSpPr>
          <p:cNvPr id="26" name="Straight Connector 25">
            <a:extLst>
              <a:ext uri="{FF2B5EF4-FFF2-40B4-BE49-F238E27FC236}">
                <a16:creationId xmlns:a16="http://schemas.microsoft.com/office/drawing/2014/main" id="{C5377367-ED18-0C47-8134-1C5BEC009106}"/>
              </a:ext>
            </a:extLst>
          </p:cNvPr>
          <p:cNvCxnSpPr>
            <a:cxnSpLocks/>
            <a:stCxn id="20" idx="2"/>
            <a:endCxn id="23" idx="3"/>
          </p:cNvCxnSpPr>
          <p:nvPr/>
        </p:nvCxnSpPr>
        <p:spPr>
          <a:xfrm flipH="1">
            <a:off x="4287850" y="5065485"/>
            <a:ext cx="1339255" cy="534314"/>
          </a:xfrm>
          <a:prstGeom prst="line">
            <a:avLst/>
          </a:prstGeom>
          <a:noFill/>
          <a:ln w="19050" cap="flat" cmpd="sng" algn="ctr">
            <a:solidFill>
              <a:srgbClr val="156082"/>
            </a:solidFill>
            <a:prstDash val="solid"/>
            <a:miter lim="800000"/>
          </a:ln>
          <a:effectLst/>
        </p:spPr>
      </p:cxnSp>
      <p:sp>
        <p:nvSpPr>
          <p:cNvPr id="27" name="Rounded Rectangle 26">
            <a:extLst>
              <a:ext uri="{FF2B5EF4-FFF2-40B4-BE49-F238E27FC236}">
                <a16:creationId xmlns:a16="http://schemas.microsoft.com/office/drawing/2014/main" id="{C3874A23-4603-0289-0932-C5FE99ECCAA4}"/>
              </a:ext>
            </a:extLst>
          </p:cNvPr>
          <p:cNvSpPr/>
          <p:nvPr/>
        </p:nvSpPr>
        <p:spPr>
          <a:xfrm>
            <a:off x="3330818" y="3910205"/>
            <a:ext cx="1822061" cy="1315213"/>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Planning/ Scheduling/</a:t>
            </a:r>
          </a:p>
          <a:p>
            <a:pPr marL="0" marR="0" lvl="0" indent="0" algn="ctr" defTabSz="914400" eaLnBrk="1" fontAlgn="auto" latinLnBrk="0" hangingPunct="1">
              <a:lnSpc>
                <a:spcPct val="100000"/>
              </a:lnSpc>
              <a:spcBef>
                <a:spcPts val="0"/>
              </a:spcBef>
              <a:spcAft>
                <a:spcPts val="0"/>
              </a:spcAft>
              <a:buClrTx/>
              <a:buSzTx/>
              <a:buFontTx/>
              <a:buNone/>
              <a:tabLst/>
              <a:defRPr/>
            </a:pPr>
            <a:r>
              <a:rPr lang="en-AT" sz="1800" kern="1200" dirty="0">
                <a:solidFill>
                  <a:srgbClr val="0E2841"/>
                </a:solidFill>
                <a:latin typeface="Aptos" panose="02110004020202020204"/>
                <a:ea typeface="+mn-ea"/>
                <a:cs typeface="+mn-cs"/>
              </a:rPr>
              <a:t>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Policies</a:t>
            </a:r>
          </a:p>
        </p:txBody>
      </p:sp>
      <p:sp>
        <p:nvSpPr>
          <p:cNvPr id="4" name="TextBox 3">
            <a:extLst>
              <a:ext uri="{FF2B5EF4-FFF2-40B4-BE49-F238E27FC236}">
                <a16:creationId xmlns:a16="http://schemas.microsoft.com/office/drawing/2014/main" id="{0443A7C5-6926-3A28-689A-1F50C6DBB0FC}"/>
              </a:ext>
            </a:extLst>
          </p:cNvPr>
          <p:cNvSpPr txBox="1"/>
          <p:nvPr/>
        </p:nvSpPr>
        <p:spPr>
          <a:xfrm>
            <a:off x="7236502" y="2629362"/>
            <a:ext cx="4299626" cy="646331"/>
          </a:xfrm>
          <a:prstGeom prst="rect">
            <a:avLst/>
          </a:prstGeom>
          <a:noFill/>
        </p:spPr>
        <p:txBody>
          <a:bodyPr wrap="square" rtlCol="0">
            <a:spAutoFit/>
          </a:bodyPr>
          <a:lstStyle/>
          <a:p>
            <a:r>
              <a:rPr lang="en-AT" i="1" dirty="0"/>
              <a:t>Example:  Federated querying of KGs via agents (work in progres</a:t>
            </a:r>
            <a:r>
              <a:rPr lang="en-AT" i="1" dirty="0">
                <a:sym typeface="Wingdings" pitchFamily="2" charset="2"/>
              </a:rPr>
              <a:t>s):</a:t>
            </a:r>
            <a:endParaRPr lang="en-AT" i="1" dirty="0"/>
          </a:p>
        </p:txBody>
      </p:sp>
      <p:pic>
        <p:nvPicPr>
          <p:cNvPr id="5" name="Picture 4">
            <a:extLst>
              <a:ext uri="{FF2B5EF4-FFF2-40B4-BE49-F238E27FC236}">
                <a16:creationId xmlns:a16="http://schemas.microsoft.com/office/drawing/2014/main" id="{3AD80970-EE97-16DE-ADDC-395AE6980C6E}"/>
              </a:ext>
            </a:extLst>
          </p:cNvPr>
          <p:cNvPicPr>
            <a:picLocks noChangeAspect="1"/>
          </p:cNvPicPr>
          <p:nvPr/>
        </p:nvPicPr>
        <p:blipFill>
          <a:blip r:embed="rId2"/>
          <a:stretch>
            <a:fillRect/>
          </a:stretch>
        </p:blipFill>
        <p:spPr>
          <a:xfrm>
            <a:off x="7236502" y="3335348"/>
            <a:ext cx="4697564" cy="3499964"/>
          </a:xfrm>
          <a:prstGeom prst="rect">
            <a:avLst/>
          </a:prstGeom>
          <a:solidFill>
            <a:schemeClr val="accent2"/>
          </a:solidFill>
          <a:ln>
            <a:solidFill>
              <a:schemeClr val="accent1"/>
            </a:solidFill>
          </a:ln>
        </p:spPr>
      </p:pic>
      <p:sp>
        <p:nvSpPr>
          <p:cNvPr id="6" name="Foliennummernplatzhalter 14">
            <a:extLst>
              <a:ext uri="{FF2B5EF4-FFF2-40B4-BE49-F238E27FC236}">
                <a16:creationId xmlns:a16="http://schemas.microsoft.com/office/drawing/2014/main" id="{9B36420D-B1E0-7156-6520-8B8D6FB64372}"/>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52</a:t>
            </a:fld>
            <a:endParaRPr lang="de-DE" sz="1400" dirty="0">
              <a:solidFill>
                <a:schemeClr val="tx1"/>
              </a:solidFill>
            </a:endParaRPr>
          </a:p>
        </p:txBody>
      </p:sp>
    </p:spTree>
    <p:extLst>
      <p:ext uri="{BB962C8B-B14F-4D97-AF65-F5344CB8AC3E}">
        <p14:creationId xmlns:p14="http://schemas.microsoft.com/office/powerpoint/2010/main" val="397497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7A656-906B-0A65-C293-B93762F46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85F55-0687-5110-8838-9BFCA64557C3}"/>
              </a:ext>
            </a:extLst>
          </p:cNvPr>
          <p:cNvSpPr>
            <a:spLocks noGrp="1"/>
          </p:cNvSpPr>
          <p:nvPr>
            <p:ph type="title"/>
          </p:nvPr>
        </p:nvSpPr>
        <p:spPr>
          <a:xfrm>
            <a:off x="727076" y="228821"/>
            <a:ext cx="11051060" cy="1003504"/>
          </a:xfrm>
        </p:spPr>
        <p:txBody>
          <a:bodyPr>
            <a:normAutofit fontScale="90000"/>
          </a:bodyPr>
          <a:lstStyle/>
          <a:p>
            <a:r>
              <a:rPr lang="en-AT" dirty="0"/>
              <a:t>What’s next? Where should this go?</a:t>
            </a:r>
            <a:br>
              <a:rPr lang="en-AT" dirty="0"/>
            </a:br>
            <a:r>
              <a:rPr lang="en-AT" dirty="0"/>
              <a:t>What is a solution we should </a:t>
            </a:r>
            <a:r>
              <a:rPr lang="en-AT" u="sng" dirty="0"/>
              <a:t>jointly</a:t>
            </a:r>
            <a:r>
              <a:rPr lang="en-AT" dirty="0"/>
              <a:t> work towards?</a:t>
            </a:r>
          </a:p>
        </p:txBody>
      </p:sp>
      <p:sp>
        <p:nvSpPr>
          <p:cNvPr id="3" name="Content Placeholder 2">
            <a:extLst>
              <a:ext uri="{FF2B5EF4-FFF2-40B4-BE49-F238E27FC236}">
                <a16:creationId xmlns:a16="http://schemas.microsoft.com/office/drawing/2014/main" id="{41936170-477D-29E7-0930-8C1D89D683E9}"/>
              </a:ext>
            </a:extLst>
          </p:cNvPr>
          <p:cNvSpPr>
            <a:spLocks noGrp="1"/>
          </p:cNvSpPr>
          <p:nvPr>
            <p:ph type="body" idx="1"/>
          </p:nvPr>
        </p:nvSpPr>
        <p:spPr>
          <a:xfrm>
            <a:off x="175554" y="1498216"/>
            <a:ext cx="11051060" cy="4264273"/>
          </a:xfrm>
        </p:spPr>
        <p:txBody>
          <a:bodyPr>
            <a:normAutofit/>
          </a:bodyPr>
          <a:lstStyle/>
          <a:p>
            <a:r>
              <a:rPr lang="en-AT" sz="2400" dirty="0"/>
              <a:t>Neuro-symbolic agents</a:t>
            </a:r>
          </a:p>
          <a:p>
            <a:r>
              <a:rPr lang="en-AT" sz="2400" dirty="0"/>
              <a:t>Trustable Decentralized Agents</a:t>
            </a:r>
          </a:p>
          <a:p>
            <a:r>
              <a:rPr lang="en-AT" sz="2400" dirty="0"/>
              <a:t>Small models (e.g. “Model Destillation”)</a:t>
            </a:r>
          </a:p>
          <a:p>
            <a:r>
              <a:rPr lang="en-AT" sz="2400" dirty="0"/>
              <a:t>“Agent Spaces”</a:t>
            </a:r>
          </a:p>
          <a:p>
            <a:endParaRPr lang="en-AT" sz="2400" dirty="0"/>
          </a:p>
        </p:txBody>
      </p:sp>
      <p:sp>
        <p:nvSpPr>
          <p:cNvPr id="33" name="Rounded Rectangle 32">
            <a:extLst>
              <a:ext uri="{FF2B5EF4-FFF2-40B4-BE49-F238E27FC236}">
                <a16:creationId xmlns:a16="http://schemas.microsoft.com/office/drawing/2014/main" id="{FAC14C09-18EC-2A55-AEE0-D25BD5D85DF4}"/>
              </a:ext>
            </a:extLst>
          </p:cNvPr>
          <p:cNvSpPr/>
          <p:nvPr/>
        </p:nvSpPr>
        <p:spPr>
          <a:xfrm>
            <a:off x="6400585" y="2814786"/>
            <a:ext cx="1045954" cy="1083394"/>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SLM</a:t>
            </a:r>
          </a:p>
        </p:txBody>
      </p:sp>
      <p:sp>
        <p:nvSpPr>
          <p:cNvPr id="34" name="Rounded Rectangle 33">
            <a:extLst>
              <a:ext uri="{FF2B5EF4-FFF2-40B4-BE49-F238E27FC236}">
                <a16:creationId xmlns:a16="http://schemas.microsoft.com/office/drawing/2014/main" id="{D2AD9D39-7975-4709-CF99-5FFA118676EE}"/>
              </a:ext>
            </a:extLst>
          </p:cNvPr>
          <p:cNvSpPr/>
          <p:nvPr/>
        </p:nvSpPr>
        <p:spPr>
          <a:xfrm>
            <a:off x="9379318" y="4828657"/>
            <a:ext cx="1045954" cy="1083394"/>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SLM</a:t>
            </a:r>
          </a:p>
        </p:txBody>
      </p:sp>
      <p:sp>
        <p:nvSpPr>
          <p:cNvPr id="36" name="Rounded Rectangle 35">
            <a:extLst>
              <a:ext uri="{FF2B5EF4-FFF2-40B4-BE49-F238E27FC236}">
                <a16:creationId xmlns:a16="http://schemas.microsoft.com/office/drawing/2014/main" id="{951683D9-7117-6ADB-BA37-83E0AB59462A}"/>
              </a:ext>
            </a:extLst>
          </p:cNvPr>
          <p:cNvSpPr/>
          <p:nvPr/>
        </p:nvSpPr>
        <p:spPr>
          <a:xfrm>
            <a:off x="3917357" y="4905411"/>
            <a:ext cx="1045954" cy="1083394"/>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SLM</a:t>
            </a:r>
          </a:p>
        </p:txBody>
      </p:sp>
      <p:sp>
        <p:nvSpPr>
          <p:cNvPr id="37" name="Oval 36">
            <a:extLst>
              <a:ext uri="{FF2B5EF4-FFF2-40B4-BE49-F238E27FC236}">
                <a16:creationId xmlns:a16="http://schemas.microsoft.com/office/drawing/2014/main" id="{BF49A201-48AA-B2E0-177E-0147DF3CF9CD}"/>
              </a:ext>
            </a:extLst>
          </p:cNvPr>
          <p:cNvSpPr/>
          <p:nvPr/>
        </p:nvSpPr>
        <p:spPr>
          <a:xfrm>
            <a:off x="9522733" y="4905411"/>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50" name="Oval 49">
            <a:extLst>
              <a:ext uri="{FF2B5EF4-FFF2-40B4-BE49-F238E27FC236}">
                <a16:creationId xmlns:a16="http://schemas.microsoft.com/office/drawing/2014/main" id="{C7384082-FFF4-1FD0-27D3-CCC8EC8EED6E}"/>
              </a:ext>
            </a:extLst>
          </p:cNvPr>
          <p:cNvSpPr/>
          <p:nvPr/>
        </p:nvSpPr>
        <p:spPr>
          <a:xfrm>
            <a:off x="4060772" y="4905411"/>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51" name="Oval 50">
            <a:extLst>
              <a:ext uri="{FF2B5EF4-FFF2-40B4-BE49-F238E27FC236}">
                <a16:creationId xmlns:a16="http://schemas.microsoft.com/office/drawing/2014/main" id="{F5BC94DB-79F4-FD62-80C0-FEF28C1A20C8}"/>
              </a:ext>
            </a:extLst>
          </p:cNvPr>
          <p:cNvSpPr/>
          <p:nvPr/>
        </p:nvSpPr>
        <p:spPr>
          <a:xfrm>
            <a:off x="6525051" y="2857477"/>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cxnSp>
        <p:nvCxnSpPr>
          <p:cNvPr id="52" name="Straight Connector 51">
            <a:extLst>
              <a:ext uri="{FF2B5EF4-FFF2-40B4-BE49-F238E27FC236}">
                <a16:creationId xmlns:a16="http://schemas.microsoft.com/office/drawing/2014/main" id="{24840183-25F2-1745-F2DC-ABC50D7BFB1E}"/>
              </a:ext>
            </a:extLst>
          </p:cNvPr>
          <p:cNvCxnSpPr>
            <a:cxnSpLocks/>
            <a:stCxn id="36" idx="0"/>
          </p:cNvCxnSpPr>
          <p:nvPr/>
        </p:nvCxnSpPr>
        <p:spPr>
          <a:xfrm flipV="1">
            <a:off x="4440334" y="3633854"/>
            <a:ext cx="1974785" cy="1271557"/>
          </a:xfrm>
          <a:prstGeom prst="line">
            <a:avLst/>
          </a:prstGeom>
          <a:noFill/>
          <a:ln w="19050" cap="flat" cmpd="sng" algn="ctr">
            <a:solidFill>
              <a:srgbClr val="156082"/>
            </a:solidFill>
            <a:prstDash val="solid"/>
            <a:miter lim="800000"/>
          </a:ln>
          <a:effectLst/>
        </p:spPr>
      </p:cxnSp>
      <p:cxnSp>
        <p:nvCxnSpPr>
          <p:cNvPr id="53" name="Straight Connector 52">
            <a:extLst>
              <a:ext uri="{FF2B5EF4-FFF2-40B4-BE49-F238E27FC236}">
                <a16:creationId xmlns:a16="http://schemas.microsoft.com/office/drawing/2014/main" id="{935C1640-0A19-D462-F5CA-15EF2A6304E9}"/>
              </a:ext>
            </a:extLst>
          </p:cNvPr>
          <p:cNvCxnSpPr>
            <a:cxnSpLocks/>
            <a:stCxn id="34" idx="1"/>
            <a:endCxn id="36" idx="3"/>
          </p:cNvCxnSpPr>
          <p:nvPr/>
        </p:nvCxnSpPr>
        <p:spPr>
          <a:xfrm flipH="1">
            <a:off x="4963311" y="5370354"/>
            <a:ext cx="4416007" cy="76754"/>
          </a:xfrm>
          <a:prstGeom prst="line">
            <a:avLst/>
          </a:prstGeom>
          <a:noFill/>
          <a:ln w="19050" cap="flat" cmpd="sng" algn="ctr">
            <a:solidFill>
              <a:srgbClr val="156082"/>
            </a:solidFill>
            <a:prstDash val="solid"/>
            <a:miter lim="800000"/>
          </a:ln>
          <a:effectLst/>
        </p:spPr>
      </p:cxnSp>
      <p:cxnSp>
        <p:nvCxnSpPr>
          <p:cNvPr id="54" name="Straight Connector 53">
            <a:extLst>
              <a:ext uri="{FF2B5EF4-FFF2-40B4-BE49-F238E27FC236}">
                <a16:creationId xmlns:a16="http://schemas.microsoft.com/office/drawing/2014/main" id="{F469E2D8-EF2A-5E75-04ED-E7509CB1FB02}"/>
              </a:ext>
            </a:extLst>
          </p:cNvPr>
          <p:cNvCxnSpPr>
            <a:cxnSpLocks/>
          </p:cNvCxnSpPr>
          <p:nvPr/>
        </p:nvCxnSpPr>
        <p:spPr>
          <a:xfrm flipH="1" flipV="1">
            <a:off x="7461073" y="3622621"/>
            <a:ext cx="1940477" cy="1206036"/>
          </a:xfrm>
          <a:prstGeom prst="line">
            <a:avLst/>
          </a:prstGeom>
          <a:noFill/>
          <a:ln w="19050" cap="flat" cmpd="sng" algn="ctr">
            <a:solidFill>
              <a:srgbClr val="156082"/>
            </a:solidFill>
            <a:prstDash val="solid"/>
            <a:miter lim="800000"/>
          </a:ln>
          <a:effectLst/>
        </p:spPr>
      </p:cxnSp>
      <p:sp>
        <p:nvSpPr>
          <p:cNvPr id="55" name="Magnetic Disk 54">
            <a:extLst>
              <a:ext uri="{FF2B5EF4-FFF2-40B4-BE49-F238E27FC236}">
                <a16:creationId xmlns:a16="http://schemas.microsoft.com/office/drawing/2014/main" id="{6C1F1DC7-5D83-D1F9-5E71-6D95E1DBD20E}"/>
              </a:ext>
            </a:extLst>
          </p:cNvPr>
          <p:cNvSpPr/>
          <p:nvPr/>
        </p:nvSpPr>
        <p:spPr>
          <a:xfrm>
            <a:off x="5689725" y="2966152"/>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6" name="Magnetic Disk 55">
            <a:extLst>
              <a:ext uri="{FF2B5EF4-FFF2-40B4-BE49-F238E27FC236}">
                <a16:creationId xmlns:a16="http://schemas.microsoft.com/office/drawing/2014/main" id="{6CDCE2D1-A654-05CE-891F-36860EB4E159}"/>
              </a:ext>
            </a:extLst>
          </p:cNvPr>
          <p:cNvSpPr/>
          <p:nvPr/>
        </p:nvSpPr>
        <p:spPr>
          <a:xfrm>
            <a:off x="7624049" y="328222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7" name="Magnetic Disk 56">
            <a:extLst>
              <a:ext uri="{FF2B5EF4-FFF2-40B4-BE49-F238E27FC236}">
                <a16:creationId xmlns:a16="http://schemas.microsoft.com/office/drawing/2014/main" id="{E63F140D-BFD8-AD5A-BB27-4B992359D68F}"/>
              </a:ext>
            </a:extLst>
          </p:cNvPr>
          <p:cNvSpPr/>
          <p:nvPr/>
        </p:nvSpPr>
        <p:spPr>
          <a:xfrm>
            <a:off x="7607581" y="267429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8" name="Magnetic Disk 57">
            <a:extLst>
              <a:ext uri="{FF2B5EF4-FFF2-40B4-BE49-F238E27FC236}">
                <a16:creationId xmlns:a16="http://schemas.microsoft.com/office/drawing/2014/main" id="{893C1640-7723-D5CB-5A08-6EC264FAD667}"/>
              </a:ext>
            </a:extLst>
          </p:cNvPr>
          <p:cNvSpPr/>
          <p:nvPr/>
        </p:nvSpPr>
        <p:spPr>
          <a:xfrm>
            <a:off x="8717133" y="5460456"/>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9" name="Magnetic Disk 58">
            <a:extLst>
              <a:ext uri="{FF2B5EF4-FFF2-40B4-BE49-F238E27FC236}">
                <a16:creationId xmlns:a16="http://schemas.microsoft.com/office/drawing/2014/main" id="{47E30AAE-FF1C-6E5B-901B-EE4D31D89DB9}"/>
              </a:ext>
            </a:extLst>
          </p:cNvPr>
          <p:cNvSpPr/>
          <p:nvPr/>
        </p:nvSpPr>
        <p:spPr>
          <a:xfrm>
            <a:off x="10651457" y="577653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0" name="Magnetic Disk 59">
            <a:extLst>
              <a:ext uri="{FF2B5EF4-FFF2-40B4-BE49-F238E27FC236}">
                <a16:creationId xmlns:a16="http://schemas.microsoft.com/office/drawing/2014/main" id="{0CB5C5A0-BAA0-31BD-9B3A-33341AF00FE3}"/>
              </a:ext>
            </a:extLst>
          </p:cNvPr>
          <p:cNvSpPr/>
          <p:nvPr/>
        </p:nvSpPr>
        <p:spPr>
          <a:xfrm>
            <a:off x="10598413" y="51686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1" name="Magnetic Disk 60">
            <a:extLst>
              <a:ext uri="{FF2B5EF4-FFF2-40B4-BE49-F238E27FC236}">
                <a16:creationId xmlns:a16="http://schemas.microsoft.com/office/drawing/2014/main" id="{9BC7FDAF-E308-644E-6F93-810D57539393}"/>
              </a:ext>
            </a:extLst>
          </p:cNvPr>
          <p:cNvSpPr/>
          <p:nvPr/>
        </p:nvSpPr>
        <p:spPr>
          <a:xfrm>
            <a:off x="3182025" y="5811394"/>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2" name="Magnetic Disk 61">
            <a:extLst>
              <a:ext uri="{FF2B5EF4-FFF2-40B4-BE49-F238E27FC236}">
                <a16:creationId xmlns:a16="http://schemas.microsoft.com/office/drawing/2014/main" id="{7C7F074F-117C-AD78-8A52-85816D5F52D8}"/>
              </a:ext>
            </a:extLst>
          </p:cNvPr>
          <p:cNvSpPr/>
          <p:nvPr/>
        </p:nvSpPr>
        <p:spPr>
          <a:xfrm>
            <a:off x="5134637" y="6127471"/>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3" name="Magnetic Disk 62">
            <a:extLst>
              <a:ext uri="{FF2B5EF4-FFF2-40B4-BE49-F238E27FC236}">
                <a16:creationId xmlns:a16="http://schemas.microsoft.com/office/drawing/2014/main" id="{5DFDB924-D889-211A-4719-F2B5147F650D}"/>
              </a:ext>
            </a:extLst>
          </p:cNvPr>
          <p:cNvSpPr/>
          <p:nvPr/>
        </p:nvSpPr>
        <p:spPr>
          <a:xfrm>
            <a:off x="5154745" y="5519541"/>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4" name="Rounded Rectangle 63">
            <a:extLst>
              <a:ext uri="{FF2B5EF4-FFF2-40B4-BE49-F238E27FC236}">
                <a16:creationId xmlns:a16="http://schemas.microsoft.com/office/drawing/2014/main" id="{A12813D7-773E-CEF1-0A88-3ECEEB6BCC6A}"/>
              </a:ext>
            </a:extLst>
          </p:cNvPr>
          <p:cNvSpPr/>
          <p:nvPr/>
        </p:nvSpPr>
        <p:spPr>
          <a:xfrm>
            <a:off x="4838183" y="4755844"/>
            <a:ext cx="379563" cy="310376"/>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a:t>
            </a:r>
          </a:p>
        </p:txBody>
      </p:sp>
      <p:sp>
        <p:nvSpPr>
          <p:cNvPr id="65" name="Rounded Rectangle 64">
            <a:extLst>
              <a:ext uri="{FF2B5EF4-FFF2-40B4-BE49-F238E27FC236}">
                <a16:creationId xmlns:a16="http://schemas.microsoft.com/office/drawing/2014/main" id="{248284FD-1C3E-087E-88F7-0F86B1A4F5BF}"/>
              </a:ext>
            </a:extLst>
          </p:cNvPr>
          <p:cNvSpPr/>
          <p:nvPr/>
        </p:nvSpPr>
        <p:spPr>
          <a:xfrm>
            <a:off x="7205890" y="2619435"/>
            <a:ext cx="379563" cy="310376"/>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a:t>
            </a:r>
          </a:p>
        </p:txBody>
      </p:sp>
      <p:sp>
        <p:nvSpPr>
          <p:cNvPr id="66" name="Rounded Rectangle 65">
            <a:extLst>
              <a:ext uri="{FF2B5EF4-FFF2-40B4-BE49-F238E27FC236}">
                <a16:creationId xmlns:a16="http://schemas.microsoft.com/office/drawing/2014/main" id="{CF0C56A9-595A-6115-0175-D723D3BB7C81}"/>
              </a:ext>
            </a:extLst>
          </p:cNvPr>
          <p:cNvSpPr/>
          <p:nvPr/>
        </p:nvSpPr>
        <p:spPr>
          <a:xfrm>
            <a:off x="10218850" y="4657394"/>
            <a:ext cx="379563" cy="310376"/>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a:t>
            </a:r>
          </a:p>
        </p:txBody>
      </p:sp>
      <p:sp>
        <p:nvSpPr>
          <p:cNvPr id="4" name="Foliennummernplatzhalter 14">
            <a:extLst>
              <a:ext uri="{FF2B5EF4-FFF2-40B4-BE49-F238E27FC236}">
                <a16:creationId xmlns:a16="http://schemas.microsoft.com/office/drawing/2014/main" id="{B0CA1C87-8261-3D0A-8673-E0823F02FE60}"/>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53</a:t>
            </a:fld>
            <a:endParaRPr lang="de-DE" sz="1400" dirty="0">
              <a:solidFill>
                <a:schemeClr val="tx1"/>
              </a:solidFill>
            </a:endParaRPr>
          </a:p>
        </p:txBody>
      </p:sp>
    </p:spTree>
    <p:extLst>
      <p:ext uri="{BB962C8B-B14F-4D97-AF65-F5344CB8AC3E}">
        <p14:creationId xmlns:p14="http://schemas.microsoft.com/office/powerpoint/2010/main" val="3366841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5E299-1776-555B-F904-B23BD80879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DE6644-196D-8979-C7F0-40467304F9BE}"/>
              </a:ext>
            </a:extLst>
          </p:cNvPr>
          <p:cNvSpPr>
            <a:spLocks noGrp="1"/>
          </p:cNvSpPr>
          <p:nvPr>
            <p:ph type="title"/>
          </p:nvPr>
        </p:nvSpPr>
        <p:spPr>
          <a:xfrm>
            <a:off x="832793" y="299607"/>
            <a:ext cx="11051060" cy="1003504"/>
          </a:xfrm>
        </p:spPr>
        <p:txBody>
          <a:bodyPr/>
          <a:lstStyle/>
          <a:p>
            <a:r>
              <a:rPr lang="en-AT" dirty="0"/>
              <a:t>Thanks!</a:t>
            </a:r>
          </a:p>
        </p:txBody>
      </p:sp>
      <p:sp>
        <p:nvSpPr>
          <p:cNvPr id="2" name="Content Placeholder 1">
            <a:extLst>
              <a:ext uri="{FF2B5EF4-FFF2-40B4-BE49-F238E27FC236}">
                <a16:creationId xmlns:a16="http://schemas.microsoft.com/office/drawing/2014/main" id="{CDB44607-6BE7-7F82-701F-669F6F1A57EE}"/>
              </a:ext>
            </a:extLst>
          </p:cNvPr>
          <p:cNvSpPr>
            <a:spLocks noGrp="1"/>
          </p:cNvSpPr>
          <p:nvPr>
            <p:ph type="body" idx="1"/>
          </p:nvPr>
        </p:nvSpPr>
        <p:spPr>
          <a:xfrm>
            <a:off x="669622" y="837530"/>
            <a:ext cx="8584547" cy="4264273"/>
          </a:xfrm>
        </p:spPr>
        <p:txBody>
          <a:bodyPr>
            <a:normAutofit fontScale="92500" lnSpcReduction="10000"/>
          </a:bodyPr>
          <a:lstStyle/>
          <a:p>
            <a:r>
              <a:rPr lang="en-AT" dirty="0"/>
              <a:t>Austrian National “Cluster of Exellence” BILAI:</a:t>
            </a:r>
          </a:p>
          <a:p>
            <a:pPr lvl="1"/>
            <a:r>
              <a:rPr lang="en-AT" dirty="0"/>
              <a:t>Broad AI </a:t>
            </a:r>
          </a:p>
          <a:p>
            <a:pPr lvl="1"/>
            <a:r>
              <a:rPr lang="en-AT" dirty="0"/>
              <a:t>(Knowledge) Graph-Based AI plays a key role in BILAI</a:t>
            </a:r>
          </a:p>
          <a:p>
            <a:pPr lvl="1"/>
            <a:endParaRPr lang="en-AT" dirty="0"/>
          </a:p>
          <a:p>
            <a:r>
              <a:rPr lang="en-AT" dirty="0"/>
              <a:t>Knowledge Graphs are symbolic AI with “features” of LLMs:</a:t>
            </a:r>
          </a:p>
          <a:p>
            <a:pPr lvl="1"/>
            <a:r>
              <a:rPr lang="en-GB" dirty="0"/>
              <a:t>L</a:t>
            </a:r>
            <a:r>
              <a:rPr lang="en-AT" dirty="0"/>
              <a:t>arge-scale</a:t>
            </a:r>
          </a:p>
          <a:p>
            <a:pPr lvl="1"/>
            <a:r>
              <a:rPr lang="en-GB" dirty="0"/>
              <a:t>N</a:t>
            </a:r>
            <a:r>
              <a:rPr lang="en-AT" dirty="0"/>
              <a:t>ot always consistent</a:t>
            </a:r>
          </a:p>
          <a:p>
            <a:pPr lvl="1"/>
            <a:endParaRPr lang="en-AT" dirty="0"/>
          </a:p>
          <a:p>
            <a:r>
              <a:rPr lang="en-AT" dirty="0"/>
              <a:t>(</a:t>
            </a:r>
            <a:r>
              <a:rPr lang="en-AT" b="1" dirty="0"/>
              <a:t>Dezentralized</a:t>
            </a:r>
            <a:r>
              <a:rPr lang="en-AT" dirty="0"/>
              <a:t>) Agents, KGs and LLM combined, could realize BILAI’s vision of a broad, </a:t>
            </a:r>
            <a:r>
              <a:rPr lang="en-AT" b="1" i="1" dirty="0"/>
              <a:t>robust </a:t>
            </a:r>
            <a:r>
              <a:rPr lang="en-AT" dirty="0"/>
              <a:t>AI, and change the way we access and manage Data</a:t>
            </a:r>
          </a:p>
          <a:p>
            <a:endParaRPr lang="en-AT" dirty="0"/>
          </a:p>
          <a:p>
            <a:pPr lvl="1"/>
            <a:endParaRPr lang="en-AT" dirty="0"/>
          </a:p>
          <a:p>
            <a:pPr lvl="1"/>
            <a:endParaRPr lang="en-AT" dirty="0"/>
          </a:p>
        </p:txBody>
      </p:sp>
      <p:sp>
        <p:nvSpPr>
          <p:cNvPr id="5" name="TextBox 4">
            <a:extLst>
              <a:ext uri="{FF2B5EF4-FFF2-40B4-BE49-F238E27FC236}">
                <a16:creationId xmlns:a16="http://schemas.microsoft.com/office/drawing/2014/main" id="{9742942E-DAE3-06BC-C621-E23A518E456C}"/>
              </a:ext>
            </a:extLst>
          </p:cNvPr>
          <p:cNvSpPr txBox="1"/>
          <p:nvPr/>
        </p:nvSpPr>
        <p:spPr>
          <a:xfrm>
            <a:off x="2826587" y="6005822"/>
            <a:ext cx="6094476" cy="369332"/>
          </a:xfrm>
          <a:prstGeom prst="rect">
            <a:avLst/>
          </a:prstGeom>
          <a:noFill/>
        </p:spPr>
        <p:txBody>
          <a:bodyPr wrap="square">
            <a:spAutoFit/>
          </a:bodyPr>
          <a:lstStyle/>
          <a:p>
            <a:r>
              <a:rPr lang="en-AT" dirty="0">
                <a:hlinkClick r:id="rId3"/>
              </a:rPr>
              <a:t>https://www.bilateral-ai.net/</a:t>
            </a:r>
            <a:endParaRPr lang="en-AT" dirty="0"/>
          </a:p>
        </p:txBody>
      </p:sp>
      <p:pic>
        <p:nvPicPr>
          <p:cNvPr id="4" name="Google Shape;532;p36">
            <a:extLst>
              <a:ext uri="{FF2B5EF4-FFF2-40B4-BE49-F238E27FC236}">
                <a16:creationId xmlns:a16="http://schemas.microsoft.com/office/drawing/2014/main" id="{4F1C4A06-4D83-6E74-69B0-6176186A5C3C}"/>
              </a:ext>
            </a:extLst>
          </p:cNvPr>
          <p:cNvPicPr preferRelativeResize="0"/>
          <p:nvPr/>
        </p:nvPicPr>
        <p:blipFill rotWithShape="1">
          <a:blip r:embed="rId4">
            <a:alphaModFix/>
          </a:blip>
          <a:srcRect/>
          <a:stretch/>
        </p:blipFill>
        <p:spPr>
          <a:xfrm>
            <a:off x="6358323" y="5571303"/>
            <a:ext cx="1580991" cy="713381"/>
          </a:xfrm>
          <a:prstGeom prst="rect">
            <a:avLst/>
          </a:prstGeom>
          <a:noFill/>
          <a:ln>
            <a:noFill/>
          </a:ln>
        </p:spPr>
      </p:pic>
      <p:pic>
        <p:nvPicPr>
          <p:cNvPr id="8" name="Picture 2">
            <a:extLst>
              <a:ext uri="{FF2B5EF4-FFF2-40B4-BE49-F238E27FC236}">
                <a16:creationId xmlns:a16="http://schemas.microsoft.com/office/drawing/2014/main" id="{7CD5055A-EC8A-5425-6ED9-72191736F6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4394" y="5767241"/>
            <a:ext cx="1109936" cy="574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EEB1D4-231E-B006-23FE-30C2AFF5F123}"/>
              </a:ext>
            </a:extLst>
          </p:cNvPr>
          <p:cNvSpPr txBox="1"/>
          <p:nvPr/>
        </p:nvSpPr>
        <p:spPr>
          <a:xfrm>
            <a:off x="9495275" y="1014421"/>
            <a:ext cx="2027103" cy="3139321"/>
          </a:xfrm>
          <a:prstGeom prst="rect">
            <a:avLst/>
          </a:prstGeom>
          <a:noFill/>
        </p:spPr>
        <p:txBody>
          <a:bodyPr wrap="square" rtlCol="0">
            <a:spAutoFit/>
          </a:bodyPr>
          <a:lstStyle/>
          <a:p>
            <a:pPr marL="285750" indent="-285750">
              <a:buFont typeface="Arial" panose="020B0604020202020204" pitchFamily="34" charset="0"/>
              <a:buChar char="•"/>
            </a:pPr>
            <a:r>
              <a:rPr lang="en-AT" b="1" dirty="0"/>
              <a:t>Ingredient1</a:t>
            </a:r>
            <a:r>
              <a:rPr lang="en-AT" dirty="0"/>
              <a:t>: Neurosymbolic Architectures</a:t>
            </a:r>
          </a:p>
          <a:p>
            <a:pPr marL="285750" indent="-285750">
              <a:buFont typeface="Arial" panose="020B0604020202020204" pitchFamily="34" charset="0"/>
              <a:buChar char="•"/>
            </a:pPr>
            <a:r>
              <a:rPr lang="en-AT" dirty="0"/>
              <a:t>Ingredient2: scalable distributed,federated data  symbolic processing</a:t>
            </a:r>
          </a:p>
          <a:p>
            <a:pPr marL="285750" indent="-285750">
              <a:buFont typeface="Arial" panose="020B0604020202020204" pitchFamily="34" charset="0"/>
              <a:buChar char="•"/>
            </a:pPr>
            <a:endParaRPr lang="en-AT" dirty="0"/>
          </a:p>
          <a:p>
            <a:endParaRPr lang="en-AT" dirty="0"/>
          </a:p>
        </p:txBody>
      </p:sp>
      <p:sp>
        <p:nvSpPr>
          <p:cNvPr id="7" name="Foliennummernplatzhalter 14">
            <a:extLst>
              <a:ext uri="{FF2B5EF4-FFF2-40B4-BE49-F238E27FC236}">
                <a16:creationId xmlns:a16="http://schemas.microsoft.com/office/drawing/2014/main" id="{10727A9E-B431-B564-0A2B-987CA79D9685}"/>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54</a:t>
            </a:fld>
            <a:endParaRPr lang="de-DE" sz="1400" dirty="0">
              <a:solidFill>
                <a:schemeClr val="tx1"/>
              </a:solidFill>
            </a:endParaRPr>
          </a:p>
        </p:txBody>
      </p:sp>
      <p:pic>
        <p:nvPicPr>
          <p:cNvPr id="1026" name="Picture 2" descr="Logo">
            <a:extLst>
              <a:ext uri="{FF2B5EF4-FFF2-40B4-BE49-F238E27FC236}">
                <a16:creationId xmlns:a16="http://schemas.microsoft.com/office/drawing/2014/main" id="{D2563B94-D3B5-3BEE-04FA-D5A5BD2885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459" y="3860213"/>
            <a:ext cx="2027103" cy="1727236"/>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a:extLst>
              <a:ext uri="{FF2B5EF4-FFF2-40B4-BE49-F238E27FC236}">
                <a16:creationId xmlns:a16="http://schemas.microsoft.com/office/drawing/2014/main" id="{7C7F5457-95B3-FC12-812F-0C745494FD6F}"/>
              </a:ext>
            </a:extLst>
          </p:cNvPr>
          <p:cNvSpPr/>
          <p:nvPr/>
        </p:nvSpPr>
        <p:spPr>
          <a:xfrm>
            <a:off x="7733362" y="4723831"/>
            <a:ext cx="1580991" cy="1003504"/>
          </a:xfrm>
          <a:prstGeom prst="wedgeRoundRectCallout">
            <a:avLst>
              <a:gd name="adj1" fmla="val 76382"/>
              <a:gd name="adj2" fmla="val -6190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Currently </a:t>
            </a:r>
            <a:r>
              <a:rPr lang="en-AT" dirty="0"/>
              <a:t>running!</a:t>
            </a:r>
          </a:p>
        </p:txBody>
      </p:sp>
    </p:spTree>
    <p:extLst>
      <p:ext uri="{BB962C8B-B14F-4D97-AF65-F5344CB8AC3E}">
        <p14:creationId xmlns:p14="http://schemas.microsoft.com/office/powerpoint/2010/main" val="3692930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32984-B39B-3FD3-A1E0-44DABB42D8BB}"/>
              </a:ext>
            </a:extLst>
          </p:cNvPr>
          <p:cNvSpPr>
            <a:spLocks noGrp="1"/>
          </p:cNvSpPr>
          <p:nvPr>
            <p:ph idx="1"/>
          </p:nvPr>
        </p:nvSpPr>
        <p:spPr>
          <a:xfrm>
            <a:off x="616025" y="1613536"/>
            <a:ext cx="11133152" cy="4304461"/>
          </a:xfrm>
        </p:spPr>
        <p:txBody>
          <a:bodyPr/>
          <a:lstStyle/>
          <a:p>
            <a:r>
              <a:rPr lang="en-AT" dirty="0"/>
              <a:t>Summary:</a:t>
            </a:r>
          </a:p>
          <a:p>
            <a:pPr lvl="1"/>
            <a:r>
              <a:rPr lang="en-AT" dirty="0"/>
              <a:t>(Semantic) Web &amp; Knowledge Graphs play in important role in latest trends in AI </a:t>
            </a:r>
          </a:p>
          <a:p>
            <a:pPr lvl="2"/>
            <a:r>
              <a:rPr lang="en-AT" dirty="0"/>
              <a:t>GraphRAG, NeuroSymbolic Systems powered by KGs, etc.</a:t>
            </a:r>
          </a:p>
          <a:p>
            <a:pPr lvl="1"/>
            <a:r>
              <a:rPr lang="en-AT" dirty="0"/>
              <a:t>GenAI could help to create, improve and curate KGs (but symbolic constraints will be needed!)</a:t>
            </a:r>
          </a:p>
          <a:p>
            <a:pPr lvl="1"/>
            <a:r>
              <a:rPr lang="en-AT" dirty="0"/>
              <a:t>Collaborative, Open Knowledge G</a:t>
            </a:r>
            <a:r>
              <a:rPr lang="en-GB" dirty="0"/>
              <a:t>r</a:t>
            </a:r>
            <a:r>
              <a:rPr lang="en-AT" dirty="0"/>
              <a:t>aphs like Wikidata are a particularly interesting subject of study (observable!)</a:t>
            </a:r>
          </a:p>
          <a:p>
            <a:pPr lvl="2"/>
            <a:r>
              <a:rPr lang="en-AT" dirty="0"/>
              <a:t>evolution, repairs, etc.</a:t>
            </a:r>
          </a:p>
          <a:p>
            <a:pPr lvl="2"/>
            <a:r>
              <a:rPr lang="en-AT" dirty="0"/>
              <a:t>embeddings</a:t>
            </a:r>
          </a:p>
          <a:p>
            <a:pPr lvl="2"/>
            <a:r>
              <a:rPr lang="en-GB" dirty="0"/>
              <a:t>b</a:t>
            </a:r>
            <a:r>
              <a:rPr lang="en-AT" dirty="0"/>
              <a:t>ut also: </a:t>
            </a:r>
            <a:r>
              <a:rPr lang="en-GB" dirty="0"/>
              <a:t>c</a:t>
            </a:r>
            <a:r>
              <a:rPr lang="en-AT" dirty="0"/>
              <a:t>ollaboration patterns</a:t>
            </a:r>
          </a:p>
          <a:p>
            <a:pPr lvl="1"/>
            <a:r>
              <a:rPr lang="en-GB" dirty="0"/>
              <a:t>M</a:t>
            </a:r>
            <a:r>
              <a:rPr lang="en-AT" dirty="0"/>
              <a:t>y guess: agents will play an important role!</a:t>
            </a:r>
          </a:p>
          <a:p>
            <a:pPr lvl="2"/>
            <a:r>
              <a:rPr lang="en-AT" dirty="0"/>
              <a:t>Getting back to decentralized approaches needed to scale &amp; democratize AI</a:t>
            </a:r>
          </a:p>
          <a:p>
            <a:pPr lvl="2"/>
            <a:r>
              <a:rPr lang="en-GB" dirty="0"/>
              <a:t>A</a:t>
            </a:r>
            <a:r>
              <a:rPr lang="en-AT" dirty="0"/>
              <a:t>lso for trends I didn’t talk about, e.g. Data Spaces</a:t>
            </a:r>
          </a:p>
          <a:p>
            <a:pPr lvl="1"/>
            <a:endParaRPr lang="en-AT" dirty="0"/>
          </a:p>
          <a:p>
            <a:pPr marL="457200" lvl="1" indent="0">
              <a:buNone/>
            </a:pPr>
            <a:endParaRPr lang="en-AT" dirty="0"/>
          </a:p>
        </p:txBody>
      </p:sp>
      <p:sp>
        <p:nvSpPr>
          <p:cNvPr id="3" name="Title 2">
            <a:extLst>
              <a:ext uri="{FF2B5EF4-FFF2-40B4-BE49-F238E27FC236}">
                <a16:creationId xmlns:a16="http://schemas.microsoft.com/office/drawing/2014/main" id="{962A1019-4B37-E627-987F-E93848144C38}"/>
              </a:ext>
            </a:extLst>
          </p:cNvPr>
          <p:cNvSpPr>
            <a:spLocks noGrp="1"/>
          </p:cNvSpPr>
          <p:nvPr>
            <p:ph type="title"/>
          </p:nvPr>
        </p:nvSpPr>
        <p:spPr/>
        <p:txBody>
          <a:bodyPr/>
          <a:lstStyle/>
          <a:p>
            <a:r>
              <a:rPr lang="en-AT" dirty="0"/>
              <a:t>Thank you!</a:t>
            </a:r>
          </a:p>
        </p:txBody>
      </p:sp>
      <p:sp>
        <p:nvSpPr>
          <p:cNvPr id="4" name="TextBox 3">
            <a:extLst>
              <a:ext uri="{FF2B5EF4-FFF2-40B4-BE49-F238E27FC236}">
                <a16:creationId xmlns:a16="http://schemas.microsoft.com/office/drawing/2014/main" id="{ED8052D3-FB0C-B94F-B724-B9DE2DB4BCFD}"/>
              </a:ext>
            </a:extLst>
          </p:cNvPr>
          <p:cNvSpPr txBox="1"/>
          <p:nvPr/>
        </p:nvSpPr>
        <p:spPr>
          <a:xfrm>
            <a:off x="2826587" y="6005822"/>
            <a:ext cx="6094476" cy="369332"/>
          </a:xfrm>
          <a:prstGeom prst="rect">
            <a:avLst/>
          </a:prstGeom>
          <a:noFill/>
        </p:spPr>
        <p:txBody>
          <a:bodyPr wrap="square">
            <a:spAutoFit/>
          </a:bodyPr>
          <a:lstStyle/>
          <a:p>
            <a:r>
              <a:rPr lang="en-AT" dirty="0">
                <a:hlinkClick r:id="rId2"/>
              </a:rPr>
              <a:t>https://www.bilateral-ai.net/</a:t>
            </a:r>
            <a:endParaRPr lang="en-AT" dirty="0"/>
          </a:p>
        </p:txBody>
      </p:sp>
      <p:pic>
        <p:nvPicPr>
          <p:cNvPr id="14338" name="Picture 2">
            <a:extLst>
              <a:ext uri="{FF2B5EF4-FFF2-40B4-BE49-F238E27FC236}">
                <a16:creationId xmlns:a16="http://schemas.microsoft.com/office/drawing/2014/main" id="{F435FD6D-3957-2C54-2E39-1A3CD0BBA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394" y="5767241"/>
            <a:ext cx="1109936" cy="574479"/>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532;p36">
            <a:extLst>
              <a:ext uri="{FF2B5EF4-FFF2-40B4-BE49-F238E27FC236}">
                <a16:creationId xmlns:a16="http://schemas.microsoft.com/office/drawing/2014/main" id="{811D6402-CCEF-F93E-4FB1-66AEE45BC325}"/>
              </a:ext>
            </a:extLst>
          </p:cNvPr>
          <p:cNvPicPr preferRelativeResize="0"/>
          <p:nvPr/>
        </p:nvPicPr>
        <p:blipFill rotWithShape="1">
          <a:blip r:embed="rId4">
            <a:alphaModFix/>
          </a:blip>
          <a:srcRect/>
          <a:stretch/>
        </p:blipFill>
        <p:spPr>
          <a:xfrm>
            <a:off x="6358323" y="5571303"/>
            <a:ext cx="1580991" cy="713381"/>
          </a:xfrm>
          <a:prstGeom prst="rect">
            <a:avLst/>
          </a:prstGeom>
          <a:noFill/>
          <a:ln>
            <a:noFill/>
          </a:ln>
        </p:spPr>
      </p:pic>
    </p:spTree>
    <p:extLst>
      <p:ext uri="{BB962C8B-B14F-4D97-AF65-F5344CB8AC3E}">
        <p14:creationId xmlns:p14="http://schemas.microsoft.com/office/powerpoint/2010/main" val="31171626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19E5A-C7AA-E21F-898E-99AE4199C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E3BF8-443E-A454-60AE-4CE713CE5E4C}"/>
              </a:ext>
            </a:extLst>
          </p:cNvPr>
          <p:cNvSpPr>
            <a:spLocks noGrp="1"/>
          </p:cNvSpPr>
          <p:nvPr>
            <p:ph type="title"/>
          </p:nvPr>
        </p:nvSpPr>
        <p:spPr>
          <a:xfrm>
            <a:off x="336062" y="365125"/>
            <a:ext cx="11730892" cy="1325563"/>
          </a:xfrm>
        </p:spPr>
        <p:txBody>
          <a:bodyPr>
            <a:normAutofit/>
          </a:bodyPr>
          <a:lstStyle/>
          <a:p>
            <a:r>
              <a:rPr lang="en-AT" sz="3200" dirty="0"/>
              <a:t>Phase 1: RDF (Ressource Description framework) – Linked “Metadata”</a:t>
            </a:r>
          </a:p>
        </p:txBody>
      </p:sp>
      <p:sp>
        <p:nvSpPr>
          <p:cNvPr id="3" name="Content Placeholder 2">
            <a:extLst>
              <a:ext uri="{FF2B5EF4-FFF2-40B4-BE49-F238E27FC236}">
                <a16:creationId xmlns:a16="http://schemas.microsoft.com/office/drawing/2014/main" id="{B6455BD7-4B43-D687-64DF-E61B0F5DF908}"/>
              </a:ext>
            </a:extLst>
          </p:cNvPr>
          <p:cNvSpPr>
            <a:spLocks noGrp="1"/>
          </p:cNvSpPr>
          <p:nvPr>
            <p:ph idx="1"/>
          </p:nvPr>
        </p:nvSpPr>
        <p:spPr>
          <a:xfrm>
            <a:off x="783492" y="1630240"/>
            <a:ext cx="10515600" cy="4351338"/>
          </a:xfrm>
        </p:spPr>
        <p:txBody>
          <a:bodyPr/>
          <a:lstStyle/>
          <a:p>
            <a:r>
              <a:rPr lang="en-GB" dirty="0"/>
              <a:t>T</a:t>
            </a:r>
            <a:r>
              <a:rPr lang="en-AT" dirty="0"/>
              <a:t>yped links “triples” describing Ressources (such as Web pages) </a:t>
            </a:r>
          </a:p>
        </p:txBody>
      </p:sp>
      <p:pic>
        <p:nvPicPr>
          <p:cNvPr id="3074" name="Picture 2" descr="A diagram of a company's company&#10;&#10;Description automatically generated">
            <a:extLst>
              <a:ext uri="{FF2B5EF4-FFF2-40B4-BE49-F238E27FC236}">
                <a16:creationId xmlns:a16="http://schemas.microsoft.com/office/drawing/2014/main" id="{8F05B509-3263-F692-9128-6A3C210A2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417" y="2096476"/>
            <a:ext cx="7330831" cy="458176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E58DF7D-A3E1-C3F0-C6B6-86BD076AD6E6}"/>
              </a:ext>
            </a:extLst>
          </p:cNvPr>
          <p:cNvGrpSpPr/>
          <p:nvPr/>
        </p:nvGrpSpPr>
        <p:grpSpPr>
          <a:xfrm>
            <a:off x="4017109" y="2725615"/>
            <a:ext cx="5775568" cy="3586285"/>
            <a:chOff x="4017109" y="2725615"/>
            <a:chExt cx="5775568" cy="3586285"/>
          </a:xfrm>
        </p:grpSpPr>
        <p:sp>
          <p:nvSpPr>
            <p:cNvPr id="4" name="Rectangle 3">
              <a:extLst>
                <a:ext uri="{FF2B5EF4-FFF2-40B4-BE49-F238E27FC236}">
                  <a16:creationId xmlns:a16="http://schemas.microsoft.com/office/drawing/2014/main" id="{D9415F6D-BE40-0229-DCA1-C127E110A06F}"/>
                </a:ext>
              </a:extLst>
            </p:cNvPr>
            <p:cNvSpPr/>
            <p:nvPr/>
          </p:nvSpPr>
          <p:spPr>
            <a:xfrm>
              <a:off x="4017109" y="2889739"/>
              <a:ext cx="1860060"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5" name="Rectangle 4">
              <a:extLst>
                <a:ext uri="{FF2B5EF4-FFF2-40B4-BE49-F238E27FC236}">
                  <a16:creationId xmlns:a16="http://schemas.microsoft.com/office/drawing/2014/main" id="{9530707C-65E1-3C13-B499-62B223259788}"/>
                </a:ext>
              </a:extLst>
            </p:cNvPr>
            <p:cNvSpPr/>
            <p:nvPr/>
          </p:nvSpPr>
          <p:spPr>
            <a:xfrm>
              <a:off x="4572000" y="3327949"/>
              <a:ext cx="1305169" cy="703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 name="Rectangle 5">
              <a:extLst>
                <a:ext uri="{FF2B5EF4-FFF2-40B4-BE49-F238E27FC236}">
                  <a16:creationId xmlns:a16="http://schemas.microsoft.com/office/drawing/2014/main" id="{19452ECC-35AA-719C-A615-797EC1698E75}"/>
                </a:ext>
              </a:extLst>
            </p:cNvPr>
            <p:cNvSpPr/>
            <p:nvPr/>
          </p:nvSpPr>
          <p:spPr>
            <a:xfrm>
              <a:off x="6228862" y="2725615"/>
              <a:ext cx="3384063"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7" name="Rectangle 6">
              <a:extLst>
                <a:ext uri="{FF2B5EF4-FFF2-40B4-BE49-F238E27FC236}">
                  <a16:creationId xmlns:a16="http://schemas.microsoft.com/office/drawing/2014/main" id="{7852C4DE-2160-AEBF-D0D0-C730C5D43C38}"/>
                </a:ext>
              </a:extLst>
            </p:cNvPr>
            <p:cNvSpPr/>
            <p:nvPr/>
          </p:nvSpPr>
          <p:spPr>
            <a:xfrm>
              <a:off x="6732961" y="3164009"/>
              <a:ext cx="1305169" cy="86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8" name="Rectangle 7">
              <a:extLst>
                <a:ext uri="{FF2B5EF4-FFF2-40B4-BE49-F238E27FC236}">
                  <a16:creationId xmlns:a16="http://schemas.microsoft.com/office/drawing/2014/main" id="{70782790-E0DD-BD3A-EDAF-AD1ED4245742}"/>
                </a:ext>
              </a:extLst>
            </p:cNvPr>
            <p:cNvSpPr/>
            <p:nvPr/>
          </p:nvSpPr>
          <p:spPr>
            <a:xfrm>
              <a:off x="6867774" y="3748758"/>
              <a:ext cx="2924903" cy="23159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9" name="Rectangle 8">
              <a:extLst>
                <a:ext uri="{FF2B5EF4-FFF2-40B4-BE49-F238E27FC236}">
                  <a16:creationId xmlns:a16="http://schemas.microsoft.com/office/drawing/2014/main" id="{5012FC8D-BD38-1B36-D9E9-13C95CD222E3}"/>
                </a:ext>
              </a:extLst>
            </p:cNvPr>
            <p:cNvSpPr/>
            <p:nvPr/>
          </p:nvSpPr>
          <p:spPr>
            <a:xfrm>
              <a:off x="4414717" y="5289824"/>
              <a:ext cx="1305169"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0" name="Rectangle 9">
              <a:extLst>
                <a:ext uri="{FF2B5EF4-FFF2-40B4-BE49-F238E27FC236}">
                  <a16:creationId xmlns:a16="http://schemas.microsoft.com/office/drawing/2014/main" id="{AF0718CF-8645-BE40-72CF-428F94488971}"/>
                </a:ext>
              </a:extLst>
            </p:cNvPr>
            <p:cNvSpPr/>
            <p:nvPr/>
          </p:nvSpPr>
          <p:spPr>
            <a:xfrm>
              <a:off x="4657969" y="4711318"/>
              <a:ext cx="1196730"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1" name="Rectangle 10">
              <a:extLst>
                <a:ext uri="{FF2B5EF4-FFF2-40B4-BE49-F238E27FC236}">
                  <a16:creationId xmlns:a16="http://schemas.microsoft.com/office/drawing/2014/main" id="{FAC9ECC4-7F74-7298-3477-BD05BF634EC9}"/>
                </a:ext>
              </a:extLst>
            </p:cNvPr>
            <p:cNvSpPr/>
            <p:nvPr/>
          </p:nvSpPr>
          <p:spPr>
            <a:xfrm flipH="1" flipV="1">
              <a:off x="6736867" y="4745218"/>
              <a:ext cx="246183" cy="195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grpSp>
      <p:sp>
        <p:nvSpPr>
          <p:cNvPr id="14" name="TextBox 13">
            <a:extLst>
              <a:ext uri="{FF2B5EF4-FFF2-40B4-BE49-F238E27FC236}">
                <a16:creationId xmlns:a16="http://schemas.microsoft.com/office/drawing/2014/main" id="{08AB9523-F989-79B2-6C1E-D42C48E9801F}"/>
              </a:ext>
            </a:extLst>
          </p:cNvPr>
          <p:cNvSpPr txBox="1"/>
          <p:nvPr/>
        </p:nvSpPr>
        <p:spPr>
          <a:xfrm>
            <a:off x="867508" y="6181969"/>
            <a:ext cx="3231975" cy="369332"/>
          </a:xfrm>
          <a:prstGeom prst="rect">
            <a:avLst/>
          </a:prstGeom>
          <a:noFill/>
        </p:spPr>
        <p:txBody>
          <a:bodyPr wrap="none" rtlCol="0">
            <a:spAutoFit/>
          </a:bodyPr>
          <a:lstStyle/>
          <a:p>
            <a:r>
              <a:rPr lang="en-AT" dirty="0"/>
              <a:t>&lt;http://www.wu.ac.at#wuwien&gt;</a:t>
            </a:r>
          </a:p>
        </p:txBody>
      </p:sp>
      <p:sp>
        <p:nvSpPr>
          <p:cNvPr id="15" name="TextBox 14">
            <a:extLst>
              <a:ext uri="{FF2B5EF4-FFF2-40B4-BE49-F238E27FC236}">
                <a16:creationId xmlns:a16="http://schemas.microsoft.com/office/drawing/2014/main" id="{3A7844E4-EA62-1594-D886-F35DD1E2BBF9}"/>
              </a:ext>
            </a:extLst>
          </p:cNvPr>
          <p:cNvSpPr txBox="1"/>
          <p:nvPr/>
        </p:nvSpPr>
        <p:spPr>
          <a:xfrm>
            <a:off x="4017109" y="6186825"/>
            <a:ext cx="3426772" cy="369332"/>
          </a:xfrm>
          <a:prstGeom prst="rect">
            <a:avLst/>
          </a:prstGeom>
          <a:noFill/>
        </p:spPr>
        <p:txBody>
          <a:bodyPr wrap="none" rtlCol="0">
            <a:spAutoFit/>
          </a:bodyPr>
          <a:lstStyle/>
          <a:p>
            <a:r>
              <a:rPr lang="en-AT" dirty="0"/>
              <a:t>&lt;http://www.wu.ac.at#hasRector&gt;</a:t>
            </a:r>
          </a:p>
        </p:txBody>
      </p:sp>
      <p:sp>
        <p:nvSpPr>
          <p:cNvPr id="16" name="TextBox 15">
            <a:extLst>
              <a:ext uri="{FF2B5EF4-FFF2-40B4-BE49-F238E27FC236}">
                <a16:creationId xmlns:a16="http://schemas.microsoft.com/office/drawing/2014/main" id="{3416CF32-60A3-BC5F-626D-3611C223F3D6}"/>
              </a:ext>
            </a:extLst>
          </p:cNvPr>
          <p:cNvSpPr txBox="1"/>
          <p:nvPr/>
        </p:nvSpPr>
        <p:spPr>
          <a:xfrm>
            <a:off x="7443881" y="6179288"/>
            <a:ext cx="4277133" cy="369332"/>
          </a:xfrm>
          <a:prstGeom prst="rect">
            <a:avLst/>
          </a:prstGeom>
          <a:noFill/>
        </p:spPr>
        <p:txBody>
          <a:bodyPr wrap="none" rtlCol="0">
            <a:spAutoFit/>
          </a:bodyPr>
          <a:lstStyle/>
          <a:p>
            <a:r>
              <a:rPr lang="en-AT" dirty="0"/>
              <a:t>&lt;http://www.wu.ac.at/Rupert_Sausgruber&gt;</a:t>
            </a:r>
          </a:p>
        </p:txBody>
      </p:sp>
    </p:spTree>
    <p:extLst>
      <p:ext uri="{BB962C8B-B14F-4D97-AF65-F5344CB8AC3E}">
        <p14:creationId xmlns:p14="http://schemas.microsoft.com/office/powerpoint/2010/main" val="186610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961D-0B6B-2247-ADD1-43EEE51A30D6}"/>
              </a:ext>
            </a:extLst>
          </p:cNvPr>
          <p:cNvSpPr>
            <a:spLocks noGrp="1"/>
          </p:cNvSpPr>
          <p:nvPr>
            <p:ph type="title"/>
          </p:nvPr>
        </p:nvSpPr>
        <p:spPr>
          <a:xfrm>
            <a:off x="278783" y="102191"/>
            <a:ext cx="10515600" cy="1325563"/>
          </a:xfrm>
        </p:spPr>
        <p:txBody>
          <a:bodyPr/>
          <a:lstStyle/>
          <a:p>
            <a:r>
              <a:rPr lang="en-US" dirty="0"/>
              <a:t>Semantic Web: </a:t>
            </a:r>
            <a:r>
              <a:rPr lang="en-US" b="1" u="sng" dirty="0"/>
              <a:t>Standard</a:t>
            </a:r>
            <a:r>
              <a:rPr lang="en-US" dirty="0"/>
              <a:t> formats,</a:t>
            </a:r>
            <a:br>
              <a:rPr lang="en-US" dirty="0"/>
            </a:br>
            <a:r>
              <a:rPr lang="en-US" dirty="0"/>
              <a:t>Reasoning &amp; Logics</a:t>
            </a:r>
          </a:p>
        </p:txBody>
      </p:sp>
      <p:sp>
        <p:nvSpPr>
          <p:cNvPr id="3" name="Content Placeholder 2">
            <a:extLst>
              <a:ext uri="{FF2B5EF4-FFF2-40B4-BE49-F238E27FC236}">
                <a16:creationId xmlns:a16="http://schemas.microsoft.com/office/drawing/2014/main" id="{C52BDC15-7426-5846-9DEB-8E1413188930}"/>
              </a:ext>
            </a:extLst>
          </p:cNvPr>
          <p:cNvSpPr>
            <a:spLocks noGrp="1"/>
          </p:cNvSpPr>
          <p:nvPr>
            <p:ph idx="1"/>
          </p:nvPr>
        </p:nvSpPr>
        <p:spPr>
          <a:xfrm>
            <a:off x="5781" y="1377884"/>
            <a:ext cx="10515600" cy="4351338"/>
          </a:xfrm>
        </p:spPr>
        <p:txBody>
          <a:bodyPr/>
          <a:lstStyle/>
          <a:p>
            <a:r>
              <a:rPr lang="en-US" dirty="0"/>
              <a:t>(2000s - ca. 2009)</a:t>
            </a:r>
          </a:p>
        </p:txBody>
      </p:sp>
      <p:pic>
        <p:nvPicPr>
          <p:cNvPr id="3074" name="Picture 2" descr="https://www.w3.org/2001/12/semweb-fin/swlevels.png">
            <a:extLst>
              <a:ext uri="{FF2B5EF4-FFF2-40B4-BE49-F238E27FC236}">
                <a16:creationId xmlns:a16="http://schemas.microsoft.com/office/drawing/2014/main" id="{0E026F25-C422-9B45-BA9B-2009EAEEF5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64904"/>
            <a:ext cx="3270863" cy="16928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531060E-92F3-4B42-A9D2-6168EAE698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3982" y="1637264"/>
            <a:ext cx="8250521" cy="3655447"/>
          </a:xfrm>
          <a:prstGeom prst="rect">
            <a:avLst/>
          </a:prstGeom>
        </p:spPr>
      </p:pic>
      <p:sp>
        <p:nvSpPr>
          <p:cNvPr id="8" name="Rectangle 7">
            <a:extLst>
              <a:ext uri="{FF2B5EF4-FFF2-40B4-BE49-F238E27FC236}">
                <a16:creationId xmlns:a16="http://schemas.microsoft.com/office/drawing/2014/main" id="{A0B918FE-94B8-9346-89DD-3F00CC61B330}"/>
              </a:ext>
            </a:extLst>
          </p:cNvPr>
          <p:cNvSpPr/>
          <p:nvPr/>
        </p:nvSpPr>
        <p:spPr>
          <a:xfrm>
            <a:off x="4499112" y="2638850"/>
            <a:ext cx="1192121" cy="7140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1EBF75-AE47-5844-BF24-E0105127B061}"/>
              </a:ext>
            </a:extLst>
          </p:cNvPr>
          <p:cNvSpPr/>
          <p:nvPr/>
        </p:nvSpPr>
        <p:spPr>
          <a:xfrm>
            <a:off x="7142922" y="3131121"/>
            <a:ext cx="1480644" cy="8448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6E337A-7186-FD48-B22D-24226ED37E67}"/>
              </a:ext>
            </a:extLst>
          </p:cNvPr>
          <p:cNvSpPr/>
          <p:nvPr/>
        </p:nvSpPr>
        <p:spPr>
          <a:xfrm>
            <a:off x="9856374" y="3114587"/>
            <a:ext cx="1560374" cy="5953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95E47B-CDE5-3A4A-B9B6-D5DF016D2745}"/>
              </a:ext>
            </a:extLst>
          </p:cNvPr>
          <p:cNvSpPr/>
          <p:nvPr/>
        </p:nvSpPr>
        <p:spPr>
          <a:xfrm>
            <a:off x="1079026" y="5320935"/>
            <a:ext cx="2336794" cy="369332"/>
          </a:xfrm>
          <a:prstGeom prst="rect">
            <a:avLst/>
          </a:prstGeom>
        </p:spPr>
        <p:txBody>
          <a:bodyPr wrap="none">
            <a:spAutoFit/>
          </a:bodyPr>
          <a:lstStyle/>
          <a:p>
            <a:r>
              <a:rPr lang="en-US" b="1" dirty="0"/>
              <a:t>Semantic Web Activity</a:t>
            </a:r>
          </a:p>
        </p:txBody>
      </p:sp>
      <p:pic>
        <p:nvPicPr>
          <p:cNvPr id="24" name="Picture 23">
            <a:extLst>
              <a:ext uri="{FF2B5EF4-FFF2-40B4-BE49-F238E27FC236}">
                <a16:creationId xmlns:a16="http://schemas.microsoft.com/office/drawing/2014/main" id="{286CB3BB-1771-5D47-9CB7-11F14BEAE2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752" y="5267114"/>
            <a:ext cx="945274" cy="476973"/>
          </a:xfrm>
          <a:prstGeom prst="rect">
            <a:avLst/>
          </a:prstGeom>
        </p:spPr>
      </p:pic>
      <p:sp>
        <p:nvSpPr>
          <p:cNvPr id="4" name="Rectangle 3">
            <a:extLst>
              <a:ext uri="{FF2B5EF4-FFF2-40B4-BE49-F238E27FC236}">
                <a16:creationId xmlns:a16="http://schemas.microsoft.com/office/drawing/2014/main" id="{EE9DE523-6CA4-3C43-884F-33D370DDAB96}"/>
              </a:ext>
            </a:extLst>
          </p:cNvPr>
          <p:cNvSpPr/>
          <p:nvPr/>
        </p:nvSpPr>
        <p:spPr>
          <a:xfrm>
            <a:off x="6096000" y="6396335"/>
            <a:ext cx="6235147" cy="461665"/>
          </a:xfrm>
          <a:prstGeom prst="rect">
            <a:avLst/>
          </a:prstGeom>
        </p:spPr>
        <p:txBody>
          <a:bodyPr wrap="square">
            <a:spAutoFit/>
          </a:bodyPr>
          <a:lstStyle/>
          <a:p>
            <a:r>
              <a:rPr lang="en-US" sz="1200" dirty="0"/>
              <a:t>Olivier </a:t>
            </a:r>
            <a:r>
              <a:rPr lang="en-US" sz="1200" dirty="0" err="1"/>
              <a:t>Boissier</a:t>
            </a:r>
            <a:r>
              <a:rPr lang="en-US" sz="1200" dirty="0"/>
              <a:t>, Marco </a:t>
            </a:r>
            <a:r>
              <a:rPr lang="en-US" sz="1200" dirty="0" err="1"/>
              <a:t>Colombetti</a:t>
            </a:r>
            <a:r>
              <a:rPr lang="en-US" sz="1200" dirty="0"/>
              <a:t>, Michael Luck, John-Jules Meyer, and Axel Polleres. Norms, organizations, and semantics. </a:t>
            </a:r>
            <a:r>
              <a:rPr lang="en-US" sz="1200" i="1" dirty="0"/>
              <a:t>The Knowledge Engineering Review</a:t>
            </a:r>
            <a:r>
              <a:rPr lang="en-US" sz="1200" dirty="0"/>
              <a:t>, 28(1):107--116, March 2013.</a:t>
            </a:r>
          </a:p>
        </p:txBody>
      </p:sp>
      <p:sp>
        <p:nvSpPr>
          <p:cNvPr id="12" name="Slide Number Placeholder 3">
            <a:extLst>
              <a:ext uri="{FF2B5EF4-FFF2-40B4-BE49-F238E27FC236}">
                <a16:creationId xmlns:a16="http://schemas.microsoft.com/office/drawing/2014/main" id="{7246530D-FA99-5244-B777-8E32F1C2132E}"/>
              </a:ext>
            </a:extLst>
          </p:cNvPr>
          <p:cNvSpPr>
            <a:spLocks noGrp="1"/>
          </p:cNvSpPr>
          <p:nvPr>
            <p:ph type="sldNum" sz="quarter" idx="12"/>
          </p:nvPr>
        </p:nvSpPr>
        <p:spPr>
          <a:xfrm>
            <a:off x="11203078" y="6086633"/>
            <a:ext cx="751425" cy="309702"/>
          </a:xfrm>
        </p:spPr>
        <p:txBody>
          <a:bodyPr/>
          <a:lstStyle/>
          <a:p>
            <a:fld id="{BE3DC40E-DBBE-4E2D-9EEC-FBF0DA0E9179}" type="slidenum">
              <a:rPr lang="en-GB" smtClean="0"/>
              <a:pPr/>
              <a:t>7</a:t>
            </a:fld>
            <a:endParaRPr lang="en-GB" dirty="0"/>
          </a:p>
        </p:txBody>
      </p:sp>
      <p:sp>
        <p:nvSpPr>
          <p:cNvPr id="5" name="Rounded Rectangular Callout 4">
            <a:extLst>
              <a:ext uri="{FF2B5EF4-FFF2-40B4-BE49-F238E27FC236}">
                <a16:creationId xmlns:a16="http://schemas.microsoft.com/office/drawing/2014/main" id="{A21D6580-5601-B40C-3D79-F80DDBC90E67}"/>
              </a:ext>
            </a:extLst>
          </p:cNvPr>
          <p:cNvSpPr/>
          <p:nvPr/>
        </p:nvSpPr>
        <p:spPr>
          <a:xfrm>
            <a:off x="6913153" y="3985093"/>
            <a:ext cx="2394857" cy="944108"/>
          </a:xfrm>
          <a:prstGeom prst="wedgeRoundRectCallout">
            <a:avLst>
              <a:gd name="adj1" fmla="val -2045"/>
              <a:gd name="adj2" fmla="val -59938"/>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Description Logics or Rules?</a:t>
            </a:r>
          </a:p>
        </p:txBody>
      </p:sp>
      <p:sp>
        <p:nvSpPr>
          <p:cNvPr id="6" name="Rounded Rectangular Callout 5">
            <a:extLst>
              <a:ext uri="{FF2B5EF4-FFF2-40B4-BE49-F238E27FC236}">
                <a16:creationId xmlns:a16="http://schemas.microsoft.com/office/drawing/2014/main" id="{BE40E2AE-920D-4F43-CFE6-D36374BB0BFE}"/>
              </a:ext>
            </a:extLst>
          </p:cNvPr>
          <p:cNvSpPr/>
          <p:nvPr/>
        </p:nvSpPr>
        <p:spPr>
          <a:xfrm>
            <a:off x="9596955" y="3371055"/>
            <a:ext cx="2394857" cy="944108"/>
          </a:xfrm>
          <a:prstGeom prst="wedgeRoundRectCallout">
            <a:avLst>
              <a:gd name="adj1" fmla="val 2197"/>
              <a:gd name="adj2" fmla="val -70699"/>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on “Unified Logics”</a:t>
            </a:r>
          </a:p>
        </p:txBody>
      </p:sp>
      <p:sp>
        <p:nvSpPr>
          <p:cNvPr id="9" name="Rounded Rectangular Callout 8">
            <a:extLst>
              <a:ext uri="{FF2B5EF4-FFF2-40B4-BE49-F238E27FC236}">
                <a16:creationId xmlns:a16="http://schemas.microsoft.com/office/drawing/2014/main" id="{5DC51204-F1BA-AC6C-2AE1-8A3738651401}"/>
              </a:ext>
            </a:extLst>
          </p:cNvPr>
          <p:cNvSpPr/>
          <p:nvPr/>
        </p:nvSpPr>
        <p:spPr>
          <a:xfrm>
            <a:off x="9517301" y="4791881"/>
            <a:ext cx="2394857" cy="944108"/>
          </a:xfrm>
          <a:prstGeom prst="wedgeRoundRectCallout">
            <a:avLst>
              <a:gd name="adj1" fmla="val -12386"/>
              <a:gd name="adj2" fmla="val -43796"/>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(Contextualized Reasoning?)</a:t>
            </a:r>
          </a:p>
        </p:txBody>
      </p:sp>
      <p:sp>
        <p:nvSpPr>
          <p:cNvPr id="10" name="Rounded Rectangular Callout 9">
            <a:extLst>
              <a:ext uri="{FF2B5EF4-FFF2-40B4-BE49-F238E27FC236}">
                <a16:creationId xmlns:a16="http://schemas.microsoft.com/office/drawing/2014/main" id="{98ACB741-FD21-2489-6789-5E615AA00281}"/>
              </a:ext>
            </a:extLst>
          </p:cNvPr>
          <p:cNvSpPr/>
          <p:nvPr/>
        </p:nvSpPr>
        <p:spPr>
          <a:xfrm>
            <a:off x="27123" y="5078735"/>
            <a:ext cx="9113534" cy="1692868"/>
          </a:xfrm>
          <a:prstGeom prst="wedgeRoundRectCallout">
            <a:avLst>
              <a:gd name="adj1" fmla="val -3258"/>
              <a:gd name="adj2" fmla="val -44564"/>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Good news! </a:t>
            </a:r>
            <a:r>
              <a:rPr lang="en-US" sz="2400" b="1" i="1" u="sng" dirty="0"/>
              <a:t>Standards</a:t>
            </a:r>
            <a:r>
              <a:rPr lang="en-US" sz="2400" b="1" i="1" dirty="0"/>
              <a:t> </a:t>
            </a:r>
            <a:r>
              <a:rPr lang="en-US" sz="2400" i="1" dirty="0"/>
              <a:t>meant a Boost in </a:t>
            </a:r>
            <a:r>
              <a:rPr lang="en-US" sz="2400" b="1" i="1" dirty="0"/>
              <a:t>KR/AI </a:t>
            </a:r>
            <a:r>
              <a:rPr lang="en-US" sz="2400" i="1" dirty="0"/>
              <a:t>research</a:t>
            </a:r>
            <a:r>
              <a:rPr lang="en-US" sz="2400" b="1" i="1" dirty="0"/>
              <a:t>:</a:t>
            </a:r>
          </a:p>
          <a:p>
            <a:pPr algn="ctr"/>
            <a:r>
              <a:rPr lang="en-US" sz="2400" b="1" i="1" dirty="0"/>
              <a:t> </a:t>
            </a:r>
            <a:r>
              <a:rPr lang="en-US" sz="2400" i="1" dirty="0"/>
              <a:t>We know very well which ontological reasoning </a:t>
            </a:r>
          </a:p>
          <a:p>
            <a:pPr algn="ctr"/>
            <a:r>
              <a:rPr lang="en-US" sz="2400" i="1" dirty="0"/>
              <a:t>approaches are decidable and how they scale </a:t>
            </a:r>
          </a:p>
          <a:p>
            <a:pPr algn="ctr"/>
            <a:r>
              <a:rPr lang="en-US" sz="2400" b="1" i="1" dirty="0">
                <a:sym typeface="Wingdings" pitchFamily="2" charset="2"/>
              </a:rPr>
              <a:t> RDF, </a:t>
            </a:r>
            <a:r>
              <a:rPr lang="en-US" sz="2400" b="1" i="1" dirty="0"/>
              <a:t>OWL, SPARQL Ontology-based Data Access but also: constraint checking (SHACL)</a:t>
            </a:r>
          </a:p>
        </p:txBody>
      </p:sp>
      <p:pic>
        <p:nvPicPr>
          <p:cNvPr id="13" name="Bild 2">
            <a:extLst>
              <a:ext uri="{FF2B5EF4-FFF2-40B4-BE49-F238E27FC236}">
                <a16:creationId xmlns:a16="http://schemas.microsoft.com/office/drawing/2014/main" id="{369F7A29-F180-5D10-AA8B-ACD60FBD8DCA}"/>
              </a:ext>
            </a:extLst>
          </p:cNvPr>
          <p:cNvPicPr>
            <a:picLocks noChangeAspect="1"/>
          </p:cNvPicPr>
          <p:nvPr/>
        </p:nvPicPr>
        <p:blipFill>
          <a:blip r:embed="rId6"/>
          <a:stretch>
            <a:fillRect/>
          </a:stretch>
        </p:blipFill>
        <p:spPr>
          <a:xfrm>
            <a:off x="10670933" y="14495"/>
            <a:ext cx="1500004" cy="1005003"/>
          </a:xfrm>
          <a:prstGeom prst="rect">
            <a:avLst/>
          </a:prstGeom>
        </p:spPr>
      </p:pic>
      <p:pic>
        <p:nvPicPr>
          <p:cNvPr id="2050" name="Picture 2" descr="New W3C Logo comparison with old logo">
            <a:extLst>
              <a:ext uri="{FF2B5EF4-FFF2-40B4-BE49-F238E27FC236}">
                <a16:creationId xmlns:a16="http://schemas.microsoft.com/office/drawing/2014/main" id="{0DFCC576-024F-AB31-FBD3-41E98F6E99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5820" y="2045520"/>
            <a:ext cx="988922" cy="4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4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P spid="5" grpId="0" animBg="1"/>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EA3A9D-5814-88E8-A58E-FCFA256158BE}"/>
              </a:ext>
            </a:extLst>
          </p:cNvPr>
          <p:cNvPicPr>
            <a:picLocks noChangeAspect="1"/>
          </p:cNvPicPr>
          <p:nvPr/>
        </p:nvPicPr>
        <p:blipFill>
          <a:blip r:embed="rId3"/>
          <a:stretch>
            <a:fillRect/>
          </a:stretch>
        </p:blipFill>
        <p:spPr>
          <a:xfrm>
            <a:off x="3204308" y="4172309"/>
            <a:ext cx="3759200" cy="1482122"/>
          </a:xfrm>
          <a:prstGeom prst="rect">
            <a:avLst/>
          </a:prstGeom>
        </p:spPr>
      </p:pic>
      <p:grpSp>
        <p:nvGrpSpPr>
          <p:cNvPr id="61" name="Group 60">
            <a:extLst>
              <a:ext uri="{FF2B5EF4-FFF2-40B4-BE49-F238E27FC236}">
                <a16:creationId xmlns:a16="http://schemas.microsoft.com/office/drawing/2014/main" id="{F3EF8454-7902-40E1-90F3-7A799AFE6107}"/>
              </a:ext>
            </a:extLst>
          </p:cNvPr>
          <p:cNvGrpSpPr/>
          <p:nvPr/>
        </p:nvGrpSpPr>
        <p:grpSpPr>
          <a:xfrm>
            <a:off x="214921" y="4214970"/>
            <a:ext cx="11762158" cy="2602071"/>
            <a:chOff x="214921" y="4214970"/>
            <a:chExt cx="11762158" cy="2602071"/>
          </a:xfrm>
        </p:grpSpPr>
        <p:pic>
          <p:nvPicPr>
            <p:cNvPr id="55" name="Picture 54">
              <a:extLst>
                <a:ext uri="{FF2B5EF4-FFF2-40B4-BE49-F238E27FC236}">
                  <a16:creationId xmlns:a16="http://schemas.microsoft.com/office/drawing/2014/main" id="{33ADB11A-64AF-477E-46D7-BE5D94D3AC28}"/>
                </a:ext>
              </a:extLst>
            </p:cNvPr>
            <p:cNvPicPr>
              <a:picLocks noChangeAspect="1"/>
            </p:cNvPicPr>
            <p:nvPr/>
          </p:nvPicPr>
          <p:blipFill>
            <a:blip r:embed="rId4">
              <a:alphaModFix amt="45000"/>
            </a:blip>
            <a:stretch>
              <a:fillRect/>
            </a:stretch>
          </p:blipFill>
          <p:spPr>
            <a:xfrm>
              <a:off x="307165" y="5450626"/>
              <a:ext cx="1690971" cy="1333538"/>
            </a:xfrm>
            <a:prstGeom prst="rect">
              <a:avLst/>
            </a:prstGeom>
          </p:spPr>
        </p:pic>
        <p:pic>
          <p:nvPicPr>
            <p:cNvPr id="56" name="Picture 55">
              <a:extLst>
                <a:ext uri="{FF2B5EF4-FFF2-40B4-BE49-F238E27FC236}">
                  <a16:creationId xmlns:a16="http://schemas.microsoft.com/office/drawing/2014/main" id="{5E6A3287-F1A3-A2A0-E21B-2E806373A3D6}"/>
                </a:ext>
              </a:extLst>
            </p:cNvPr>
            <p:cNvPicPr>
              <a:picLocks noChangeAspect="1"/>
            </p:cNvPicPr>
            <p:nvPr/>
          </p:nvPicPr>
          <p:blipFill>
            <a:blip r:embed="rId5">
              <a:alphaModFix amt="45000"/>
            </a:blip>
            <a:stretch>
              <a:fillRect/>
            </a:stretch>
          </p:blipFill>
          <p:spPr>
            <a:xfrm>
              <a:off x="10277542" y="5450626"/>
              <a:ext cx="1688861" cy="1366415"/>
            </a:xfrm>
            <a:prstGeom prst="rect">
              <a:avLst/>
            </a:prstGeom>
          </p:spPr>
        </p:pic>
        <p:sp>
          <p:nvSpPr>
            <p:cNvPr id="57" name="Rectangle 56">
              <a:extLst>
                <a:ext uri="{FF2B5EF4-FFF2-40B4-BE49-F238E27FC236}">
                  <a16:creationId xmlns:a16="http://schemas.microsoft.com/office/drawing/2014/main" id="{04ABB479-17EC-2706-09FB-E6C58E61E7AC}"/>
                </a:ext>
              </a:extLst>
            </p:cNvPr>
            <p:cNvSpPr/>
            <p:nvPr/>
          </p:nvSpPr>
          <p:spPr>
            <a:xfrm>
              <a:off x="214921" y="4240018"/>
              <a:ext cx="4740036" cy="2559049"/>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sp>
          <p:nvSpPr>
            <p:cNvPr id="58" name="Rectangle 57">
              <a:extLst>
                <a:ext uri="{FF2B5EF4-FFF2-40B4-BE49-F238E27FC236}">
                  <a16:creationId xmlns:a16="http://schemas.microsoft.com/office/drawing/2014/main" id="{EE165031-30B0-1B41-FDF3-24DC0844B0CA}"/>
                </a:ext>
              </a:extLst>
            </p:cNvPr>
            <p:cNvSpPr/>
            <p:nvPr/>
          </p:nvSpPr>
          <p:spPr>
            <a:xfrm>
              <a:off x="5639863" y="4214970"/>
              <a:ext cx="6337216" cy="2559049"/>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grpSp>
      <p:grpSp>
        <p:nvGrpSpPr>
          <p:cNvPr id="60" name="Group 59">
            <a:extLst>
              <a:ext uri="{FF2B5EF4-FFF2-40B4-BE49-F238E27FC236}">
                <a16:creationId xmlns:a16="http://schemas.microsoft.com/office/drawing/2014/main" id="{12E4B570-3739-C395-9E8C-4B04E385BA94}"/>
              </a:ext>
            </a:extLst>
          </p:cNvPr>
          <p:cNvGrpSpPr/>
          <p:nvPr/>
        </p:nvGrpSpPr>
        <p:grpSpPr>
          <a:xfrm>
            <a:off x="0" y="1613260"/>
            <a:ext cx="12192000" cy="2559049"/>
            <a:chOff x="0" y="1613260"/>
            <a:chExt cx="12192000" cy="2559049"/>
          </a:xfrm>
        </p:grpSpPr>
        <p:sp>
          <p:nvSpPr>
            <p:cNvPr id="52" name="Rectangle 51">
              <a:extLst>
                <a:ext uri="{FF2B5EF4-FFF2-40B4-BE49-F238E27FC236}">
                  <a16:creationId xmlns:a16="http://schemas.microsoft.com/office/drawing/2014/main" id="{8D3BD51E-90C0-3F64-FE56-59CC8C4C5258}"/>
                </a:ext>
              </a:extLst>
            </p:cNvPr>
            <p:cNvSpPr/>
            <p:nvPr/>
          </p:nvSpPr>
          <p:spPr>
            <a:xfrm>
              <a:off x="0" y="1613260"/>
              <a:ext cx="12192000" cy="2559049"/>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pic>
          <p:nvPicPr>
            <p:cNvPr id="53" name="Picture 52">
              <a:extLst>
                <a:ext uri="{FF2B5EF4-FFF2-40B4-BE49-F238E27FC236}">
                  <a16:creationId xmlns:a16="http://schemas.microsoft.com/office/drawing/2014/main" id="{7C93D423-35DB-F52F-C45D-1BBDE90E93D1}"/>
                </a:ext>
              </a:extLst>
            </p:cNvPr>
            <p:cNvPicPr>
              <a:picLocks noChangeAspect="1"/>
            </p:cNvPicPr>
            <p:nvPr/>
          </p:nvPicPr>
          <p:blipFill>
            <a:blip r:embed="rId6"/>
            <a:stretch>
              <a:fillRect/>
            </a:stretch>
          </p:blipFill>
          <p:spPr>
            <a:xfrm>
              <a:off x="8401538" y="1994850"/>
              <a:ext cx="3752010" cy="2116256"/>
            </a:xfrm>
            <a:prstGeom prst="rect">
              <a:avLst/>
            </a:prstGeom>
            <a:ln>
              <a:solidFill>
                <a:schemeClr val="accent1"/>
              </a:solidFill>
            </a:ln>
          </p:spPr>
        </p:pic>
        <p:sp>
          <p:nvSpPr>
            <p:cNvPr id="59" name="TextBox 58">
              <a:extLst>
                <a:ext uri="{FF2B5EF4-FFF2-40B4-BE49-F238E27FC236}">
                  <a16:creationId xmlns:a16="http://schemas.microsoft.com/office/drawing/2014/main" id="{2B61D51A-5DCB-5267-E64B-1889BC4D7A80}"/>
                </a:ext>
              </a:extLst>
            </p:cNvPr>
            <p:cNvSpPr txBox="1"/>
            <p:nvPr/>
          </p:nvSpPr>
          <p:spPr>
            <a:xfrm>
              <a:off x="8327248" y="1634191"/>
              <a:ext cx="1950295" cy="369332"/>
            </a:xfrm>
            <a:prstGeom prst="rect">
              <a:avLst/>
            </a:prstGeom>
            <a:noFill/>
          </p:spPr>
          <p:txBody>
            <a:bodyPr wrap="square" rtlCol="0">
              <a:spAutoFit/>
            </a:bodyPr>
            <a:lstStyle/>
            <a:p>
              <a:r>
                <a:rPr lang="en-US" i="1" dirty="0"/>
                <a:t>FOAF “Ontology”</a:t>
              </a:r>
              <a:endParaRPr lang="en-AT" i="1" dirty="0"/>
            </a:p>
          </p:txBody>
        </p:sp>
      </p:grpSp>
      <p:sp>
        <p:nvSpPr>
          <p:cNvPr id="2" name="Title 1">
            <a:extLst>
              <a:ext uri="{FF2B5EF4-FFF2-40B4-BE49-F238E27FC236}">
                <a16:creationId xmlns:a16="http://schemas.microsoft.com/office/drawing/2014/main" id="{1D2921F2-FA7A-1D86-3C5C-BEC8A59C0365}"/>
              </a:ext>
            </a:extLst>
          </p:cNvPr>
          <p:cNvSpPr>
            <a:spLocks noGrp="1"/>
          </p:cNvSpPr>
          <p:nvPr>
            <p:ph type="title"/>
          </p:nvPr>
        </p:nvSpPr>
        <p:spPr/>
        <p:txBody>
          <a:bodyPr>
            <a:normAutofit/>
          </a:bodyPr>
          <a:lstStyle/>
          <a:p>
            <a:r>
              <a:rPr lang="en-AT" dirty="0"/>
              <a:t>Phase 2: RDF, RDF Schema, OWL</a:t>
            </a:r>
            <a:br>
              <a:rPr lang="en-AT" dirty="0"/>
            </a:br>
            <a:r>
              <a:rPr lang="en-AT" dirty="0"/>
              <a:t>Linked “Metadata” with Rules and Ontologies.</a:t>
            </a:r>
          </a:p>
        </p:txBody>
      </p:sp>
      <p:grpSp>
        <p:nvGrpSpPr>
          <p:cNvPr id="50" name="Group 49">
            <a:extLst>
              <a:ext uri="{FF2B5EF4-FFF2-40B4-BE49-F238E27FC236}">
                <a16:creationId xmlns:a16="http://schemas.microsoft.com/office/drawing/2014/main" id="{63303B0C-8615-D344-E00F-E2F69E0AECCD}"/>
              </a:ext>
            </a:extLst>
          </p:cNvPr>
          <p:cNvGrpSpPr/>
          <p:nvPr/>
        </p:nvGrpSpPr>
        <p:grpSpPr>
          <a:xfrm>
            <a:off x="214921" y="1690104"/>
            <a:ext cx="8033862" cy="2874083"/>
            <a:chOff x="214921" y="1690104"/>
            <a:chExt cx="8033862" cy="2874083"/>
          </a:xfrm>
        </p:grpSpPr>
        <p:cxnSp>
          <p:nvCxnSpPr>
            <p:cNvPr id="8" name="Curved Connector 7">
              <a:extLst>
                <a:ext uri="{FF2B5EF4-FFF2-40B4-BE49-F238E27FC236}">
                  <a16:creationId xmlns:a16="http://schemas.microsoft.com/office/drawing/2014/main" id="{761F5AAC-BA30-2E98-C7B5-4AC881D81DFB}"/>
                </a:ext>
              </a:extLst>
            </p:cNvPr>
            <p:cNvCxnSpPr>
              <a:cxnSpLocks/>
            </p:cNvCxnSpPr>
            <p:nvPr/>
          </p:nvCxnSpPr>
          <p:spPr>
            <a:xfrm rot="5400000" flipH="1" flipV="1">
              <a:off x="5248032" y="3169139"/>
              <a:ext cx="1422401" cy="1367695"/>
            </a:xfrm>
            <a:prstGeom prst="curvedConnector3">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82B82CB-1836-1EEE-980F-C237486CA614}"/>
                </a:ext>
              </a:extLst>
            </p:cNvPr>
            <p:cNvSpPr/>
            <p:nvPr/>
          </p:nvSpPr>
          <p:spPr>
            <a:xfrm>
              <a:off x="5959232" y="2685691"/>
              <a:ext cx="1367695"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solidFill>
                    <a:srgbClr val="287E9E"/>
                  </a:solidFill>
                </a:rPr>
                <a:t>employs</a:t>
              </a:r>
            </a:p>
          </p:txBody>
        </p:sp>
        <p:sp>
          <p:nvSpPr>
            <p:cNvPr id="11" name="TextBox 10">
              <a:extLst>
                <a:ext uri="{FF2B5EF4-FFF2-40B4-BE49-F238E27FC236}">
                  <a16:creationId xmlns:a16="http://schemas.microsoft.com/office/drawing/2014/main" id="{9E9DB2CD-8858-D9EB-F13B-8BAF45EFF35D}"/>
                </a:ext>
              </a:extLst>
            </p:cNvPr>
            <p:cNvSpPr txBox="1"/>
            <p:nvPr/>
          </p:nvSpPr>
          <p:spPr>
            <a:xfrm>
              <a:off x="6150708" y="3767457"/>
              <a:ext cx="2098075" cy="369332"/>
            </a:xfrm>
            <a:prstGeom prst="rect">
              <a:avLst/>
            </a:prstGeom>
            <a:noFill/>
          </p:spPr>
          <p:txBody>
            <a:bodyPr wrap="none" rtlCol="0">
              <a:spAutoFit/>
            </a:bodyPr>
            <a:lstStyle/>
            <a:p>
              <a:r>
                <a:rPr lang="en-US" dirty="0"/>
                <a:t>RDFS</a:t>
              </a:r>
              <a:r>
                <a:rPr lang="en-AT" dirty="0"/>
                <a:t>:subpropertyOf</a:t>
              </a:r>
            </a:p>
          </p:txBody>
        </p:sp>
        <p:sp>
          <p:nvSpPr>
            <p:cNvPr id="12" name="TextBox 11">
              <a:extLst>
                <a:ext uri="{FF2B5EF4-FFF2-40B4-BE49-F238E27FC236}">
                  <a16:creationId xmlns:a16="http://schemas.microsoft.com/office/drawing/2014/main" id="{1AA91351-1474-4D47-ECF5-EF850C90AC18}"/>
                </a:ext>
              </a:extLst>
            </p:cNvPr>
            <p:cNvSpPr txBox="1"/>
            <p:nvPr/>
          </p:nvSpPr>
          <p:spPr>
            <a:xfrm>
              <a:off x="5579852" y="2257193"/>
              <a:ext cx="1637656" cy="369332"/>
            </a:xfrm>
            <a:prstGeom prst="rect">
              <a:avLst/>
            </a:prstGeom>
            <a:noFill/>
          </p:spPr>
          <p:txBody>
            <a:bodyPr wrap="square" rtlCol="0">
              <a:spAutoFit/>
            </a:bodyPr>
            <a:lstStyle/>
            <a:p>
              <a:r>
                <a:rPr lang="en-US" dirty="0"/>
                <a:t>OWL</a:t>
              </a:r>
              <a:r>
                <a:rPr lang="en-AT" dirty="0"/>
                <a:t>:inverseOf</a:t>
              </a:r>
            </a:p>
          </p:txBody>
        </p:sp>
        <p:cxnSp>
          <p:nvCxnSpPr>
            <p:cNvPr id="14" name="Curved Connector 13">
              <a:extLst>
                <a:ext uri="{FF2B5EF4-FFF2-40B4-BE49-F238E27FC236}">
                  <a16:creationId xmlns:a16="http://schemas.microsoft.com/office/drawing/2014/main" id="{DAE3E587-DC37-BF1B-0D1F-5803DF301314}"/>
                </a:ext>
              </a:extLst>
            </p:cNvPr>
            <p:cNvCxnSpPr>
              <a:cxnSpLocks/>
              <a:stCxn id="10" idx="2"/>
              <a:endCxn id="18" idx="6"/>
            </p:cNvCxnSpPr>
            <p:nvPr/>
          </p:nvCxnSpPr>
          <p:spPr>
            <a:xfrm rot="10800000">
              <a:off x="5275386" y="2424827"/>
              <a:ext cx="683847" cy="488913"/>
            </a:xfrm>
            <a:prstGeom prst="curvedConnector3">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099AE64-5D78-1CE1-5CD9-1A6DAFFBC759}"/>
                </a:ext>
              </a:extLst>
            </p:cNvPr>
            <p:cNvSpPr/>
            <p:nvPr/>
          </p:nvSpPr>
          <p:spPr>
            <a:xfrm>
              <a:off x="2985477" y="2196778"/>
              <a:ext cx="2289908"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solidFill>
                    <a:srgbClr val="287E9E"/>
                  </a:solidFill>
                </a:rPr>
                <a:t>foaf:workplace</a:t>
              </a:r>
            </a:p>
          </p:txBody>
        </p:sp>
        <p:cxnSp>
          <p:nvCxnSpPr>
            <p:cNvPr id="19" name="Curved Connector 18">
              <a:extLst>
                <a:ext uri="{FF2B5EF4-FFF2-40B4-BE49-F238E27FC236}">
                  <a16:creationId xmlns:a16="http://schemas.microsoft.com/office/drawing/2014/main" id="{CEB61EB6-979D-DDA3-3CA8-AB3654AC7C17}"/>
                </a:ext>
              </a:extLst>
            </p:cNvPr>
            <p:cNvCxnSpPr>
              <a:cxnSpLocks/>
              <a:stCxn id="18" idx="2"/>
            </p:cNvCxnSpPr>
            <p:nvPr/>
          </p:nvCxnSpPr>
          <p:spPr>
            <a:xfrm rot="10800000">
              <a:off x="2328315" y="1935914"/>
              <a:ext cx="657162" cy="488913"/>
            </a:xfrm>
            <a:prstGeom prst="curvedConnector3">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A9092B3-FE03-77B3-ED61-6532BF547904}"/>
                </a:ext>
              </a:extLst>
            </p:cNvPr>
            <p:cNvSpPr txBox="1"/>
            <p:nvPr/>
          </p:nvSpPr>
          <p:spPr>
            <a:xfrm>
              <a:off x="2692064" y="1836327"/>
              <a:ext cx="1493072" cy="369332"/>
            </a:xfrm>
            <a:prstGeom prst="rect">
              <a:avLst/>
            </a:prstGeom>
            <a:noFill/>
          </p:spPr>
          <p:txBody>
            <a:bodyPr wrap="square" rtlCol="0">
              <a:spAutoFit/>
            </a:bodyPr>
            <a:lstStyle/>
            <a:p>
              <a:r>
                <a:rPr lang="en-US" dirty="0" err="1"/>
                <a:t>RDFS:domain</a:t>
              </a:r>
              <a:endParaRPr lang="en-AT" dirty="0"/>
            </a:p>
          </p:txBody>
        </p:sp>
        <p:sp>
          <p:nvSpPr>
            <p:cNvPr id="22" name="Oval 21">
              <a:extLst>
                <a:ext uri="{FF2B5EF4-FFF2-40B4-BE49-F238E27FC236}">
                  <a16:creationId xmlns:a16="http://schemas.microsoft.com/office/drawing/2014/main" id="{B1E8B6CA-6633-0E50-6782-B3BA0BAE1FE9}"/>
                </a:ext>
              </a:extLst>
            </p:cNvPr>
            <p:cNvSpPr/>
            <p:nvPr/>
          </p:nvSpPr>
          <p:spPr>
            <a:xfrm>
              <a:off x="214921" y="1690104"/>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foaf:Organization</a:t>
              </a:r>
            </a:p>
          </p:txBody>
        </p:sp>
        <p:sp>
          <p:nvSpPr>
            <p:cNvPr id="23" name="Oval 22">
              <a:extLst>
                <a:ext uri="{FF2B5EF4-FFF2-40B4-BE49-F238E27FC236}">
                  <a16:creationId xmlns:a16="http://schemas.microsoft.com/office/drawing/2014/main" id="{378574FD-DC75-B5AD-DD55-040641A766BE}"/>
                </a:ext>
              </a:extLst>
            </p:cNvPr>
            <p:cNvSpPr/>
            <p:nvPr/>
          </p:nvSpPr>
          <p:spPr>
            <a:xfrm>
              <a:off x="214921" y="2300469"/>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foaf:Person</a:t>
              </a:r>
            </a:p>
          </p:txBody>
        </p:sp>
        <p:cxnSp>
          <p:nvCxnSpPr>
            <p:cNvPr id="26" name="Curved Connector 25">
              <a:extLst>
                <a:ext uri="{FF2B5EF4-FFF2-40B4-BE49-F238E27FC236}">
                  <a16:creationId xmlns:a16="http://schemas.microsoft.com/office/drawing/2014/main" id="{084BA984-C7DD-1AAE-6DF9-F46BD293964A}"/>
                </a:ext>
              </a:extLst>
            </p:cNvPr>
            <p:cNvCxnSpPr>
              <a:cxnSpLocks/>
              <a:stCxn id="18" idx="3"/>
              <a:endCxn id="23" idx="6"/>
            </p:cNvCxnSpPr>
            <p:nvPr/>
          </p:nvCxnSpPr>
          <p:spPr>
            <a:xfrm rot="5400000" flipH="1">
              <a:off x="2795790" y="2061043"/>
              <a:ext cx="57562" cy="992511"/>
            </a:xfrm>
            <a:prstGeom prst="curvedConnector4">
              <a:avLst>
                <a:gd name="adj1" fmla="val -397137"/>
                <a:gd name="adj2" fmla="val 66894"/>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A1EEDFB5-4D22-DB43-5EC2-163AB7BCC00E}"/>
              </a:ext>
            </a:extLst>
          </p:cNvPr>
          <p:cNvGrpSpPr/>
          <p:nvPr/>
        </p:nvGrpSpPr>
        <p:grpSpPr>
          <a:xfrm>
            <a:off x="406008" y="3384927"/>
            <a:ext cx="10442360" cy="2437298"/>
            <a:chOff x="406008" y="3384927"/>
            <a:chExt cx="10442360" cy="2437298"/>
          </a:xfrm>
        </p:grpSpPr>
        <p:sp>
          <p:nvSpPr>
            <p:cNvPr id="36" name="Arc 35">
              <a:extLst>
                <a:ext uri="{FF2B5EF4-FFF2-40B4-BE49-F238E27FC236}">
                  <a16:creationId xmlns:a16="http://schemas.microsoft.com/office/drawing/2014/main" id="{01FB4690-16F2-1816-B935-F1799F62BBC0}"/>
                </a:ext>
              </a:extLst>
            </p:cNvPr>
            <p:cNvSpPr/>
            <p:nvPr/>
          </p:nvSpPr>
          <p:spPr>
            <a:xfrm rot="13937943" flipH="1">
              <a:off x="4412728" y="3043828"/>
              <a:ext cx="2048194" cy="2730392"/>
            </a:xfrm>
            <a:prstGeom prst="arc">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T"/>
            </a:p>
          </p:txBody>
        </p:sp>
        <p:sp>
          <p:nvSpPr>
            <p:cNvPr id="38" name="TextBox 37">
              <a:extLst>
                <a:ext uri="{FF2B5EF4-FFF2-40B4-BE49-F238E27FC236}">
                  <a16:creationId xmlns:a16="http://schemas.microsoft.com/office/drawing/2014/main" id="{42F2B6F1-95CF-9113-1285-74D88AB39EC3}"/>
                </a:ext>
              </a:extLst>
            </p:cNvPr>
            <p:cNvSpPr txBox="1"/>
            <p:nvPr/>
          </p:nvSpPr>
          <p:spPr>
            <a:xfrm>
              <a:off x="4884616" y="5545226"/>
              <a:ext cx="1297354" cy="276999"/>
            </a:xfrm>
            <a:prstGeom prst="rect">
              <a:avLst/>
            </a:prstGeom>
            <a:noFill/>
          </p:spPr>
          <p:txBody>
            <a:bodyPr wrap="square">
              <a:spAutoFit/>
            </a:bodyPr>
            <a:lstStyle/>
            <a:p>
              <a:r>
                <a:rPr lang="en-AT" sz="1200" dirty="0">
                  <a:solidFill>
                    <a:srgbClr val="FF0000"/>
                  </a:solidFill>
                </a:rPr>
                <a:t>workplace</a:t>
              </a:r>
            </a:p>
          </p:txBody>
        </p:sp>
        <p:sp>
          <p:nvSpPr>
            <p:cNvPr id="39" name="TextBox 38">
              <a:extLst>
                <a:ext uri="{FF2B5EF4-FFF2-40B4-BE49-F238E27FC236}">
                  <a16:creationId xmlns:a16="http://schemas.microsoft.com/office/drawing/2014/main" id="{F3B428E7-8233-3DA4-D292-EE07DBC4BFF1}"/>
                </a:ext>
              </a:extLst>
            </p:cNvPr>
            <p:cNvSpPr txBox="1"/>
            <p:nvPr/>
          </p:nvSpPr>
          <p:spPr>
            <a:xfrm>
              <a:off x="7683499" y="5133872"/>
              <a:ext cx="1130567" cy="276999"/>
            </a:xfrm>
            <a:prstGeom prst="rect">
              <a:avLst/>
            </a:prstGeom>
            <a:noFill/>
          </p:spPr>
          <p:txBody>
            <a:bodyPr wrap="square">
              <a:spAutoFit/>
            </a:bodyPr>
            <a:lstStyle/>
            <a:p>
              <a:r>
                <a:rPr lang="en-AT" sz="1200" dirty="0">
                  <a:solidFill>
                    <a:srgbClr val="FF0000"/>
                  </a:solidFill>
                </a:rPr>
                <a:t>type</a:t>
              </a:r>
            </a:p>
          </p:txBody>
        </p:sp>
        <p:cxnSp>
          <p:nvCxnSpPr>
            <p:cNvPr id="40" name="Curved Connector 39">
              <a:extLst>
                <a:ext uri="{FF2B5EF4-FFF2-40B4-BE49-F238E27FC236}">
                  <a16:creationId xmlns:a16="http://schemas.microsoft.com/office/drawing/2014/main" id="{76832D3C-0962-17A4-564C-F612A8C24BAF}"/>
                </a:ext>
              </a:extLst>
            </p:cNvPr>
            <p:cNvCxnSpPr>
              <a:cxnSpLocks/>
            </p:cNvCxnSpPr>
            <p:nvPr/>
          </p:nvCxnSpPr>
          <p:spPr>
            <a:xfrm>
              <a:off x="6764215" y="4930718"/>
              <a:ext cx="1970759" cy="236594"/>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3CE3509-B67D-02BB-4568-B1690E1F50C9}"/>
                </a:ext>
              </a:extLst>
            </p:cNvPr>
            <p:cNvSpPr txBox="1"/>
            <p:nvPr/>
          </p:nvSpPr>
          <p:spPr>
            <a:xfrm flipH="1">
              <a:off x="2575251" y="5211943"/>
              <a:ext cx="742291" cy="276999"/>
            </a:xfrm>
            <a:prstGeom prst="rect">
              <a:avLst/>
            </a:prstGeom>
            <a:noFill/>
          </p:spPr>
          <p:txBody>
            <a:bodyPr wrap="square">
              <a:spAutoFit/>
            </a:bodyPr>
            <a:lstStyle/>
            <a:p>
              <a:r>
                <a:rPr lang="en-AT" sz="1200" dirty="0">
                  <a:solidFill>
                    <a:srgbClr val="FF0000"/>
                  </a:solidFill>
                </a:rPr>
                <a:t>type</a:t>
              </a:r>
            </a:p>
          </p:txBody>
        </p:sp>
        <p:cxnSp>
          <p:nvCxnSpPr>
            <p:cNvPr id="44" name="Curved Connector 43">
              <a:extLst>
                <a:ext uri="{FF2B5EF4-FFF2-40B4-BE49-F238E27FC236}">
                  <a16:creationId xmlns:a16="http://schemas.microsoft.com/office/drawing/2014/main" id="{2E2358A7-BA11-3CA7-C77F-203A83AC5AF6}"/>
                </a:ext>
              </a:extLst>
            </p:cNvPr>
            <p:cNvCxnSpPr>
              <a:cxnSpLocks/>
            </p:cNvCxnSpPr>
            <p:nvPr/>
          </p:nvCxnSpPr>
          <p:spPr>
            <a:xfrm rot="10800000" flipV="1">
              <a:off x="2519403" y="4786857"/>
              <a:ext cx="1127585" cy="389566"/>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901DD7B5-44B6-5E7E-1C67-062123140B4F}"/>
                </a:ext>
              </a:extLst>
            </p:cNvPr>
            <p:cNvSpPr/>
            <p:nvPr/>
          </p:nvSpPr>
          <p:spPr>
            <a:xfrm>
              <a:off x="406008" y="4948375"/>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foaf:Person</a:t>
              </a:r>
            </a:p>
          </p:txBody>
        </p:sp>
        <p:sp>
          <p:nvSpPr>
            <p:cNvPr id="48" name="Oval 47">
              <a:extLst>
                <a:ext uri="{FF2B5EF4-FFF2-40B4-BE49-F238E27FC236}">
                  <a16:creationId xmlns:a16="http://schemas.microsoft.com/office/drawing/2014/main" id="{81467D4F-53C0-919B-0AB2-D94B47AFF849}"/>
                </a:ext>
              </a:extLst>
            </p:cNvPr>
            <p:cNvSpPr/>
            <p:nvPr/>
          </p:nvSpPr>
          <p:spPr>
            <a:xfrm>
              <a:off x="8734974" y="4954776"/>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foaf:Organization</a:t>
              </a:r>
            </a:p>
          </p:txBody>
        </p:sp>
      </p:grpSp>
      <p:sp>
        <p:nvSpPr>
          <p:cNvPr id="69" name="TextBox 68">
            <a:extLst>
              <a:ext uri="{FF2B5EF4-FFF2-40B4-BE49-F238E27FC236}">
                <a16:creationId xmlns:a16="http://schemas.microsoft.com/office/drawing/2014/main" id="{B5B3A1EE-5F0B-7581-26E0-968B9889F48A}"/>
              </a:ext>
            </a:extLst>
          </p:cNvPr>
          <p:cNvSpPr txBox="1"/>
          <p:nvPr/>
        </p:nvSpPr>
        <p:spPr>
          <a:xfrm>
            <a:off x="8514862" y="31696"/>
            <a:ext cx="6221046" cy="923330"/>
          </a:xfrm>
          <a:prstGeom prst="rect">
            <a:avLst/>
          </a:prstGeom>
          <a:noFill/>
        </p:spPr>
        <p:txBody>
          <a:bodyPr wrap="square">
            <a:spAutoFit/>
          </a:bodyPr>
          <a:lstStyle/>
          <a:p>
            <a:r>
              <a:rPr lang="en-AT" i="1" dirty="0"/>
              <a:t>SELECT ?P </a:t>
            </a:r>
          </a:p>
          <a:p>
            <a:r>
              <a:rPr lang="en-AT" i="1" dirty="0"/>
              <a:t>{ ?P a foaf:Person .</a:t>
            </a:r>
          </a:p>
          <a:p>
            <a:r>
              <a:rPr lang="en-AT" i="1" dirty="0"/>
              <a:t> ?P foaf:workPlace wu:WUWien. }</a:t>
            </a:r>
          </a:p>
        </p:txBody>
      </p:sp>
      <p:sp>
        <p:nvSpPr>
          <p:cNvPr id="70" name="TextBox 69">
            <a:extLst>
              <a:ext uri="{FF2B5EF4-FFF2-40B4-BE49-F238E27FC236}">
                <a16:creationId xmlns:a16="http://schemas.microsoft.com/office/drawing/2014/main" id="{C35CF69A-7562-873A-4293-8973817CE34F}"/>
              </a:ext>
            </a:extLst>
          </p:cNvPr>
          <p:cNvSpPr txBox="1"/>
          <p:nvPr/>
        </p:nvSpPr>
        <p:spPr>
          <a:xfrm>
            <a:off x="2307822" y="2880959"/>
            <a:ext cx="1493072" cy="369332"/>
          </a:xfrm>
          <a:prstGeom prst="rect">
            <a:avLst/>
          </a:prstGeom>
          <a:noFill/>
        </p:spPr>
        <p:txBody>
          <a:bodyPr wrap="square" rtlCol="0">
            <a:spAutoFit/>
          </a:bodyPr>
          <a:lstStyle/>
          <a:p>
            <a:r>
              <a:rPr lang="en-US" dirty="0" err="1"/>
              <a:t>RDFS:range</a:t>
            </a:r>
            <a:endParaRPr lang="en-AT" dirty="0"/>
          </a:p>
        </p:txBody>
      </p:sp>
    </p:spTree>
    <p:extLst>
      <p:ext uri="{BB962C8B-B14F-4D97-AF65-F5344CB8AC3E}">
        <p14:creationId xmlns:p14="http://schemas.microsoft.com/office/powerpoint/2010/main" val="188958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9FBAC-174A-B32A-78BA-ABD0F283EC7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0B2281-6B09-B0C0-B012-88D06EC361FA}"/>
              </a:ext>
            </a:extLst>
          </p:cNvPr>
          <p:cNvPicPr>
            <a:picLocks noChangeAspect="1"/>
          </p:cNvPicPr>
          <p:nvPr/>
        </p:nvPicPr>
        <p:blipFill>
          <a:blip r:embed="rId3"/>
          <a:stretch>
            <a:fillRect/>
          </a:stretch>
        </p:blipFill>
        <p:spPr>
          <a:xfrm>
            <a:off x="3204308" y="4172309"/>
            <a:ext cx="3759200" cy="1482122"/>
          </a:xfrm>
          <a:prstGeom prst="rect">
            <a:avLst/>
          </a:prstGeom>
        </p:spPr>
      </p:pic>
      <p:sp>
        <p:nvSpPr>
          <p:cNvPr id="2" name="Title 1">
            <a:extLst>
              <a:ext uri="{FF2B5EF4-FFF2-40B4-BE49-F238E27FC236}">
                <a16:creationId xmlns:a16="http://schemas.microsoft.com/office/drawing/2014/main" id="{56979595-F8AE-E4C8-F737-61127005C5E7}"/>
              </a:ext>
            </a:extLst>
          </p:cNvPr>
          <p:cNvSpPr>
            <a:spLocks noGrp="1"/>
          </p:cNvSpPr>
          <p:nvPr>
            <p:ph type="title"/>
          </p:nvPr>
        </p:nvSpPr>
        <p:spPr/>
        <p:txBody>
          <a:bodyPr>
            <a:normAutofit/>
          </a:bodyPr>
          <a:lstStyle/>
          <a:p>
            <a:r>
              <a:rPr lang="en-AT" dirty="0"/>
              <a:t>Phase 2: RDF, RDF Schema, OWL, </a:t>
            </a:r>
            <a:br>
              <a:rPr lang="en-AT" dirty="0"/>
            </a:br>
            <a:r>
              <a:rPr lang="en-AT" dirty="0"/>
              <a:t>Linked “Metadata” with Rules and Ontologies.</a:t>
            </a:r>
          </a:p>
        </p:txBody>
      </p:sp>
      <p:grpSp>
        <p:nvGrpSpPr>
          <p:cNvPr id="51" name="Group 50">
            <a:extLst>
              <a:ext uri="{FF2B5EF4-FFF2-40B4-BE49-F238E27FC236}">
                <a16:creationId xmlns:a16="http://schemas.microsoft.com/office/drawing/2014/main" id="{2782D0D7-2CF6-69E6-3DB8-489F82F6076D}"/>
              </a:ext>
            </a:extLst>
          </p:cNvPr>
          <p:cNvGrpSpPr/>
          <p:nvPr/>
        </p:nvGrpSpPr>
        <p:grpSpPr>
          <a:xfrm>
            <a:off x="406008" y="3384927"/>
            <a:ext cx="10442360" cy="2437298"/>
            <a:chOff x="406008" y="3384927"/>
            <a:chExt cx="10442360" cy="2437298"/>
          </a:xfrm>
        </p:grpSpPr>
        <p:sp>
          <p:nvSpPr>
            <p:cNvPr id="36" name="Arc 35">
              <a:extLst>
                <a:ext uri="{FF2B5EF4-FFF2-40B4-BE49-F238E27FC236}">
                  <a16:creationId xmlns:a16="http://schemas.microsoft.com/office/drawing/2014/main" id="{D0D9D61D-72F2-264C-0833-3EECF347AD4A}"/>
                </a:ext>
              </a:extLst>
            </p:cNvPr>
            <p:cNvSpPr/>
            <p:nvPr/>
          </p:nvSpPr>
          <p:spPr>
            <a:xfrm rot="13937943" flipH="1">
              <a:off x="4412728" y="3043828"/>
              <a:ext cx="2048194" cy="2730392"/>
            </a:xfrm>
            <a:prstGeom prst="arc">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T"/>
            </a:p>
          </p:txBody>
        </p:sp>
        <p:sp>
          <p:nvSpPr>
            <p:cNvPr id="38" name="TextBox 37">
              <a:extLst>
                <a:ext uri="{FF2B5EF4-FFF2-40B4-BE49-F238E27FC236}">
                  <a16:creationId xmlns:a16="http://schemas.microsoft.com/office/drawing/2014/main" id="{4F510E92-242A-7CF1-5DEF-621D63708D80}"/>
                </a:ext>
              </a:extLst>
            </p:cNvPr>
            <p:cNvSpPr txBox="1"/>
            <p:nvPr/>
          </p:nvSpPr>
          <p:spPr>
            <a:xfrm>
              <a:off x="4884616" y="5545226"/>
              <a:ext cx="1297354" cy="276999"/>
            </a:xfrm>
            <a:prstGeom prst="rect">
              <a:avLst/>
            </a:prstGeom>
            <a:noFill/>
          </p:spPr>
          <p:txBody>
            <a:bodyPr wrap="square">
              <a:spAutoFit/>
            </a:bodyPr>
            <a:lstStyle/>
            <a:p>
              <a:r>
                <a:rPr lang="en-AT" sz="1200" dirty="0">
                  <a:solidFill>
                    <a:srgbClr val="FF0000"/>
                  </a:solidFill>
                </a:rPr>
                <a:t>workplace</a:t>
              </a:r>
            </a:p>
          </p:txBody>
        </p:sp>
        <p:sp>
          <p:nvSpPr>
            <p:cNvPr id="39" name="TextBox 38">
              <a:extLst>
                <a:ext uri="{FF2B5EF4-FFF2-40B4-BE49-F238E27FC236}">
                  <a16:creationId xmlns:a16="http://schemas.microsoft.com/office/drawing/2014/main" id="{C32CCD2B-4222-CE07-5BD6-BCC7ED6CDA42}"/>
                </a:ext>
              </a:extLst>
            </p:cNvPr>
            <p:cNvSpPr txBox="1"/>
            <p:nvPr/>
          </p:nvSpPr>
          <p:spPr>
            <a:xfrm>
              <a:off x="7683499" y="5133872"/>
              <a:ext cx="1130567" cy="276999"/>
            </a:xfrm>
            <a:prstGeom prst="rect">
              <a:avLst/>
            </a:prstGeom>
            <a:noFill/>
          </p:spPr>
          <p:txBody>
            <a:bodyPr wrap="square">
              <a:spAutoFit/>
            </a:bodyPr>
            <a:lstStyle/>
            <a:p>
              <a:r>
                <a:rPr lang="en-AT" sz="1200" dirty="0">
                  <a:solidFill>
                    <a:srgbClr val="FF0000"/>
                  </a:solidFill>
                </a:rPr>
                <a:t>type</a:t>
              </a:r>
            </a:p>
          </p:txBody>
        </p:sp>
        <p:cxnSp>
          <p:nvCxnSpPr>
            <p:cNvPr id="40" name="Curved Connector 39">
              <a:extLst>
                <a:ext uri="{FF2B5EF4-FFF2-40B4-BE49-F238E27FC236}">
                  <a16:creationId xmlns:a16="http://schemas.microsoft.com/office/drawing/2014/main" id="{C3B696B6-8397-0C83-1A0F-990F83E5C781}"/>
                </a:ext>
              </a:extLst>
            </p:cNvPr>
            <p:cNvCxnSpPr>
              <a:cxnSpLocks/>
            </p:cNvCxnSpPr>
            <p:nvPr/>
          </p:nvCxnSpPr>
          <p:spPr>
            <a:xfrm>
              <a:off x="6764215" y="4930718"/>
              <a:ext cx="1970759" cy="236594"/>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443FB1B-A489-F8C1-1C1D-88E947FAE975}"/>
                </a:ext>
              </a:extLst>
            </p:cNvPr>
            <p:cNvSpPr txBox="1"/>
            <p:nvPr/>
          </p:nvSpPr>
          <p:spPr>
            <a:xfrm flipH="1">
              <a:off x="2575251" y="5211943"/>
              <a:ext cx="742291" cy="276999"/>
            </a:xfrm>
            <a:prstGeom prst="rect">
              <a:avLst/>
            </a:prstGeom>
            <a:noFill/>
          </p:spPr>
          <p:txBody>
            <a:bodyPr wrap="square">
              <a:spAutoFit/>
            </a:bodyPr>
            <a:lstStyle/>
            <a:p>
              <a:r>
                <a:rPr lang="en-AT" sz="1200" dirty="0">
                  <a:solidFill>
                    <a:srgbClr val="FF0000"/>
                  </a:solidFill>
                </a:rPr>
                <a:t>type</a:t>
              </a:r>
            </a:p>
          </p:txBody>
        </p:sp>
        <p:cxnSp>
          <p:nvCxnSpPr>
            <p:cNvPr id="44" name="Curved Connector 43">
              <a:extLst>
                <a:ext uri="{FF2B5EF4-FFF2-40B4-BE49-F238E27FC236}">
                  <a16:creationId xmlns:a16="http://schemas.microsoft.com/office/drawing/2014/main" id="{8AB85B83-BB3B-2A84-FB9A-736DF50F3DCB}"/>
                </a:ext>
              </a:extLst>
            </p:cNvPr>
            <p:cNvCxnSpPr>
              <a:cxnSpLocks/>
            </p:cNvCxnSpPr>
            <p:nvPr/>
          </p:nvCxnSpPr>
          <p:spPr>
            <a:xfrm rot="10800000" flipV="1">
              <a:off x="2519403" y="4786857"/>
              <a:ext cx="1127585" cy="389566"/>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DBFFF78A-56F2-051F-2A23-2E99760969C8}"/>
                </a:ext>
              </a:extLst>
            </p:cNvPr>
            <p:cNvSpPr/>
            <p:nvPr/>
          </p:nvSpPr>
          <p:spPr>
            <a:xfrm>
              <a:off x="406008" y="4948375"/>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foaf:Person</a:t>
              </a:r>
            </a:p>
          </p:txBody>
        </p:sp>
        <p:sp>
          <p:nvSpPr>
            <p:cNvPr id="48" name="Oval 47">
              <a:extLst>
                <a:ext uri="{FF2B5EF4-FFF2-40B4-BE49-F238E27FC236}">
                  <a16:creationId xmlns:a16="http://schemas.microsoft.com/office/drawing/2014/main" id="{E79422B3-9B19-CFF2-98CD-4525868D8193}"/>
                </a:ext>
              </a:extLst>
            </p:cNvPr>
            <p:cNvSpPr/>
            <p:nvPr/>
          </p:nvSpPr>
          <p:spPr>
            <a:xfrm>
              <a:off x="8734974" y="4954776"/>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foaf:Organization</a:t>
              </a:r>
            </a:p>
          </p:txBody>
        </p:sp>
      </p:grpSp>
      <p:sp>
        <p:nvSpPr>
          <p:cNvPr id="3" name="TextBox 2">
            <a:extLst>
              <a:ext uri="{FF2B5EF4-FFF2-40B4-BE49-F238E27FC236}">
                <a16:creationId xmlns:a16="http://schemas.microsoft.com/office/drawing/2014/main" id="{ACE9F04A-69FE-F41E-632F-79AC1552FCE3}"/>
              </a:ext>
            </a:extLst>
          </p:cNvPr>
          <p:cNvSpPr txBox="1"/>
          <p:nvPr/>
        </p:nvSpPr>
        <p:spPr>
          <a:xfrm>
            <a:off x="4123103" y="3268725"/>
            <a:ext cx="6221046" cy="923330"/>
          </a:xfrm>
          <a:prstGeom prst="rect">
            <a:avLst/>
          </a:prstGeom>
          <a:noFill/>
        </p:spPr>
        <p:txBody>
          <a:bodyPr wrap="square">
            <a:spAutoFit/>
          </a:bodyPr>
          <a:lstStyle/>
          <a:p>
            <a:r>
              <a:rPr lang="en-AT" i="1" dirty="0">
                <a:solidFill>
                  <a:srgbClr val="287E9E"/>
                </a:solidFill>
              </a:rPr>
              <a:t>SELECT ?P </a:t>
            </a:r>
          </a:p>
          <a:p>
            <a:r>
              <a:rPr lang="en-AT" i="1" dirty="0">
                <a:solidFill>
                  <a:srgbClr val="287E9E"/>
                </a:solidFill>
              </a:rPr>
              <a:t>{ ?P a foaf:Person .</a:t>
            </a:r>
          </a:p>
          <a:p>
            <a:r>
              <a:rPr lang="en-AT" i="1" dirty="0">
                <a:solidFill>
                  <a:srgbClr val="287E9E"/>
                </a:solidFill>
              </a:rPr>
              <a:t> ?P foaf:workPlace wu:WUWien. }</a:t>
            </a:r>
          </a:p>
        </p:txBody>
      </p:sp>
      <p:sp>
        <p:nvSpPr>
          <p:cNvPr id="5" name="Rectangle 4">
            <a:extLst>
              <a:ext uri="{FF2B5EF4-FFF2-40B4-BE49-F238E27FC236}">
                <a16:creationId xmlns:a16="http://schemas.microsoft.com/office/drawing/2014/main" id="{36FB305B-9F36-BB79-0A85-85D33D08BA1F}"/>
              </a:ext>
            </a:extLst>
          </p:cNvPr>
          <p:cNvSpPr/>
          <p:nvPr/>
        </p:nvSpPr>
        <p:spPr>
          <a:xfrm>
            <a:off x="406008" y="1927282"/>
            <a:ext cx="8623443" cy="1200329"/>
          </a:xfrm>
          <a:prstGeom prst="rect">
            <a:avLst/>
          </a:prstGeom>
          <a:solidFill>
            <a:schemeClr val="bg1"/>
          </a:solidFill>
          <a:ln>
            <a:solidFill>
              <a:schemeClr val="accent1"/>
            </a:solidFill>
          </a:ln>
        </p:spPr>
        <p:txBody>
          <a:bodyPr wrap="square">
            <a:spAutoFit/>
          </a:bodyPr>
          <a:lstStyle/>
          <a:p>
            <a:r>
              <a:rPr lang="en-GB" i="1" dirty="0">
                <a:latin typeface="Times New Roman" panose="02020603050405020304" pitchFamily="18" charset="0"/>
                <a:cs typeface="Times New Roman" panose="02020603050405020304" pitchFamily="18" charset="0"/>
              </a:rPr>
              <a:t>"If HTML and the Web made all the online documents look like one huge </a:t>
            </a:r>
            <a:r>
              <a:rPr lang="en-GB" b="1" i="1" dirty="0">
                <a:latin typeface="Times New Roman" panose="02020603050405020304" pitchFamily="18" charset="0"/>
                <a:cs typeface="Times New Roman" panose="02020603050405020304" pitchFamily="18" charset="0"/>
              </a:rPr>
              <a:t>book</a:t>
            </a:r>
            <a:r>
              <a:rPr lang="en-GB" i="1" dirty="0">
                <a:latin typeface="Times New Roman" panose="02020603050405020304" pitchFamily="18" charset="0"/>
                <a:cs typeface="Times New Roman" panose="02020603050405020304" pitchFamily="18" charset="0"/>
              </a:rPr>
              <a:t>, RDF,</a:t>
            </a:r>
          </a:p>
          <a:p>
            <a:r>
              <a:rPr lang="en-GB" i="1" dirty="0">
                <a:latin typeface="Times New Roman" panose="02020603050405020304" pitchFamily="18" charset="0"/>
                <a:cs typeface="Times New Roman" panose="02020603050405020304" pitchFamily="18" charset="0"/>
              </a:rPr>
              <a:t>schema and inference languages will make all the data in the world look like </a:t>
            </a:r>
            <a:r>
              <a:rPr lang="en-GB" b="1" i="1" dirty="0">
                <a:latin typeface="Times New Roman" panose="02020603050405020304" pitchFamily="18" charset="0"/>
                <a:cs typeface="Times New Roman" panose="02020603050405020304" pitchFamily="18" charset="0"/>
              </a:rPr>
              <a:t>one huge</a:t>
            </a:r>
          </a:p>
          <a:p>
            <a:r>
              <a:rPr lang="en-GB" b="1" i="1" dirty="0">
                <a:latin typeface="Times New Roman" panose="02020603050405020304" pitchFamily="18" charset="0"/>
                <a:cs typeface="Times New Roman" panose="02020603050405020304" pitchFamily="18" charset="0"/>
              </a:rPr>
              <a:t>database</a:t>
            </a:r>
            <a:r>
              <a:rPr lang="en-GB" i="1" dirty="0">
                <a:latin typeface="Times New Roman" panose="02020603050405020304" pitchFamily="18" charset="0"/>
                <a:cs typeface="Times New Roman" panose="02020603050405020304" pitchFamily="18" charset="0"/>
              </a:rPr>
              <a:t>" </a:t>
            </a:r>
          </a:p>
          <a:p>
            <a:r>
              <a:rPr lang="en-GB" i="1" dirty="0">
                <a:latin typeface="Times New Roman" panose="02020603050405020304" pitchFamily="18" charset="0"/>
                <a:cs typeface="Times New Roman" panose="02020603050405020304" pitchFamily="18" charset="0"/>
              </a:rPr>
              <a:t>					Tim Berners-Lee, Weaving the Web, 1999</a:t>
            </a:r>
          </a:p>
        </p:txBody>
      </p:sp>
      <p:sp>
        <p:nvSpPr>
          <p:cNvPr id="13" name="TextBox 12">
            <a:extLst>
              <a:ext uri="{FF2B5EF4-FFF2-40B4-BE49-F238E27FC236}">
                <a16:creationId xmlns:a16="http://schemas.microsoft.com/office/drawing/2014/main" id="{0E13DFFF-55A6-748F-7574-7288B0128F58}"/>
              </a:ext>
            </a:extLst>
          </p:cNvPr>
          <p:cNvSpPr txBox="1"/>
          <p:nvPr/>
        </p:nvSpPr>
        <p:spPr>
          <a:xfrm>
            <a:off x="8323388" y="294422"/>
            <a:ext cx="6096000" cy="769441"/>
          </a:xfrm>
          <a:prstGeom prst="rect">
            <a:avLst/>
          </a:prstGeom>
          <a:noFill/>
        </p:spPr>
        <p:txBody>
          <a:bodyPr wrap="square">
            <a:spAutoFit/>
          </a:bodyPr>
          <a:lstStyle/>
          <a:p>
            <a:r>
              <a:rPr kumimoji="0" lang="en-AT" sz="4400" b="1" i="1" u="none" strike="noStrike" kern="1200" cap="none" spc="0" normalizeH="0" baseline="0" noProof="0" dirty="0">
                <a:ln>
                  <a:noFill/>
                </a:ln>
                <a:solidFill>
                  <a:srgbClr val="287E9E"/>
                </a:solidFill>
                <a:effectLst/>
                <a:uLnTx/>
                <a:uFillTx/>
                <a:latin typeface="Calibri Light" panose="020F0302020204030204"/>
                <a:ea typeface="+mj-ea"/>
                <a:cs typeface="+mj-cs"/>
              </a:rPr>
              <a:t>SPARQL</a:t>
            </a:r>
            <a:endParaRPr lang="en-AT" b="1" dirty="0">
              <a:solidFill>
                <a:srgbClr val="287E9E"/>
              </a:solidFill>
            </a:endParaRPr>
          </a:p>
        </p:txBody>
      </p:sp>
    </p:spTree>
    <p:extLst>
      <p:ext uri="{BB962C8B-B14F-4D97-AF65-F5344CB8AC3E}">
        <p14:creationId xmlns:p14="http://schemas.microsoft.com/office/powerpoint/2010/main" val="45692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SHAPENAME" val="5. Source"/>
</p:tagLst>
</file>

<file path=ppt/tags/tag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SHAPENAME" val="Slide Numbe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U_Präsentationsvorlage_16zu9.pptx" id="{DE18805A-6261-47B8-94CC-8765ED27D79D}" vid="{B2CDE3A5-4D3B-491D-BFCF-389AAE6A320A}"/>
    </a:ext>
  </a:extLst>
</a:theme>
</file>

<file path=ppt/theme/theme3.xml><?xml version="1.0" encoding="utf-8"?>
<a:theme xmlns:a="http://schemas.openxmlformats.org/drawingml/2006/main" name="1_Office">
  <a:themeElements>
    <a:clrScheme name="BilAI">
      <a:dk1>
        <a:srgbClr val="000000"/>
      </a:dk1>
      <a:lt1>
        <a:srgbClr val="FFFFFF"/>
      </a:lt1>
      <a:dk2>
        <a:srgbClr val="384147"/>
      </a:dk2>
      <a:lt2>
        <a:srgbClr val="E8E8E8"/>
      </a:lt2>
      <a:accent1>
        <a:srgbClr val="CFC700"/>
      </a:accent1>
      <a:accent2>
        <a:srgbClr val="E97132"/>
      </a:accent2>
      <a:accent3>
        <a:srgbClr val="196B24"/>
      </a:accent3>
      <a:accent4>
        <a:srgbClr val="0F9ED5"/>
      </a:accent4>
      <a:accent5>
        <a:srgbClr val="A02B93"/>
      </a:accent5>
      <a:accent6>
        <a:srgbClr val="ABA600"/>
      </a:accent6>
      <a:hlink>
        <a:srgbClr val="467886"/>
      </a:hlink>
      <a:folHlink>
        <a:srgbClr val="B6AF0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17262</TotalTime>
  <Words>4368</Words>
  <Application>Microsoft Macintosh PowerPoint</Application>
  <PresentationFormat>Widescreen</PresentationFormat>
  <Paragraphs>671</Paragraphs>
  <Slides>55</Slides>
  <Notes>26</Notes>
  <HiddenSlides>2</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55</vt:i4>
      </vt:variant>
    </vt:vector>
  </HeadingPairs>
  <TitlesOfParts>
    <vt:vector size="75" baseType="lpstr">
      <vt:lpstr>Aptos</vt:lpstr>
      <vt:lpstr>Arial</vt:lpstr>
      <vt:lpstr>Arial Black</vt:lpstr>
      <vt:lpstr>Avenir</vt:lpstr>
      <vt:lpstr>Calibri</vt:lpstr>
      <vt:lpstr>Calibri Light</vt:lpstr>
      <vt:lpstr>Clarendon LT Std</vt:lpstr>
      <vt:lpstr>Courier New</vt:lpstr>
      <vt:lpstr>Georgia</vt:lpstr>
      <vt:lpstr>Helvetica</vt:lpstr>
      <vt:lpstr>Noto Sans Symbols</vt:lpstr>
      <vt:lpstr>Open Sans</vt:lpstr>
      <vt:lpstr>Play</vt:lpstr>
      <vt:lpstr>Times New Roman</vt:lpstr>
      <vt:lpstr>Verdana</vt:lpstr>
      <vt:lpstr>Wingdings</vt:lpstr>
      <vt:lpstr>Office Theme</vt:lpstr>
      <vt:lpstr>WU 16:10</vt:lpstr>
      <vt:lpstr>1_Office</vt:lpstr>
      <vt:lpstr>think-cell Slide</vt:lpstr>
      <vt:lpstr>Knowledge Graphs as a backbone for Bilateral AI and Intelligent Data Management</vt:lpstr>
      <vt:lpstr>My background…</vt:lpstr>
      <vt:lpstr>Abstract:</vt:lpstr>
      <vt:lpstr>PowerPoint Presentation</vt:lpstr>
      <vt:lpstr>Phase 1: RDF – Linked “Metadata”</vt:lpstr>
      <vt:lpstr>Phase 1: RDF (Ressource Description framework) – Linked “Metadata”</vt:lpstr>
      <vt:lpstr>Semantic Web: Standard formats, Reasoning &amp; Logics</vt:lpstr>
      <vt:lpstr>Phase 2: RDF, RDF Schema, OWL Linked “Metadata” with Rules and Ontologies.</vt:lpstr>
      <vt:lpstr>Phase 2: RDF, RDF Schema, OWL,  Linked “Metadata” with Rules and Ontologies.</vt:lpstr>
      <vt:lpstr>Phase 2 “interlude”</vt:lpstr>
      <vt:lpstr>Focus on Data: Linked Data</vt:lpstr>
      <vt:lpstr>Phase3: From Semantic Web to Linked (Open) Data</vt:lpstr>
      <vt:lpstr>Phase3: From Semantic Web to Linked (Open) Data</vt:lpstr>
      <vt:lpstr>From Linked Open Data to Knowledge Graphs: </vt:lpstr>
      <vt:lpstr>From Linked Open Data to Knowledge Graphs:</vt:lpstr>
      <vt:lpstr>Sice then, industry has become a main driver in scaling and using KG Technologies…</vt:lpstr>
      <vt:lpstr>Collaborative, Open Knowledge Graphs:</vt:lpstr>
      <vt:lpstr>Collaborative, Open Knowledge Graphs:</vt:lpstr>
      <vt:lpstr>From Linked Open Data to Knowledge Graphs: What’s the state of affairs?</vt:lpstr>
      <vt:lpstr>Let’s have a look at practical examples of such collaboratively curated Knowledge Graphs:</vt:lpstr>
      <vt:lpstr>SPARQL: Using KGs to answer questions:</vt:lpstr>
      <vt:lpstr>Knowledge Graphs like Dbpedia are not logically consistent!   [1]</vt:lpstr>
      <vt:lpstr>Wikidata is also not “consistent”, but doesn’t use OWL</vt:lpstr>
      <vt:lpstr>The same question as before in Wikidata:</vt:lpstr>
      <vt:lpstr>The same question as before in Wikidata:</vt:lpstr>
      <vt:lpstr>The same question as before in Wikidata:</vt:lpstr>
      <vt:lpstr>Phase 4: Knowledge Graphs:          “Graph data with Metadata”</vt:lpstr>
      <vt:lpstr>So, what are these KGs actually good for in the age of LLMs and AI? </vt:lpstr>
      <vt:lpstr>So, for what are these KGs actually good for in the age of LLMs and AI? </vt:lpstr>
      <vt:lpstr>Some of our own research in this area:</vt:lpstr>
      <vt:lpstr>Some of our own research in this area:</vt:lpstr>
      <vt:lpstr>Some of our own research in this area:</vt:lpstr>
      <vt:lpstr>So, for what are these KGs actually good for in the age of LLMs and AI? </vt:lpstr>
      <vt:lpstr>What’s good for what?   LLMs, Search Engines, KGs</vt:lpstr>
      <vt:lpstr>So, let us better combine KGs and LLMs!</vt:lpstr>
      <vt:lpstr>PowerPoint Presentation</vt:lpstr>
      <vt:lpstr>PowerPoint Presentation</vt:lpstr>
      <vt:lpstr>BILATERAL AI – First results and plans from our Institute and other BILAI partners…</vt:lpstr>
      <vt:lpstr>What’s next? </vt:lpstr>
      <vt:lpstr>One such architecture… For instance:</vt:lpstr>
      <vt:lpstr>LLMs get better  “are supposed to be PhD level” </vt:lpstr>
      <vt:lpstr>PowerPoint Presentation</vt:lpstr>
      <vt:lpstr>But are KGs actually better?</vt:lpstr>
      <vt:lpstr>But are KGs actually better?</vt:lpstr>
      <vt:lpstr>Why KGs can’t (scalably) be correct:</vt:lpstr>
      <vt:lpstr>Further starting points in BILAI:</vt:lpstr>
      <vt:lpstr>So we  actually need this?</vt:lpstr>
      <vt:lpstr>What’s next? Where should this go?</vt:lpstr>
      <vt:lpstr>What’s next? Where should this go?</vt:lpstr>
      <vt:lpstr>Scalable data access to decentralized KGs:</vt:lpstr>
      <vt:lpstr>Isn’t there something missing?</vt:lpstr>
      <vt:lpstr>What’s next? Where should this go?</vt:lpstr>
      <vt:lpstr>What’s next? Where should this go? What is a solution we should jointly work towards?</vt:lpstr>
      <vt:lpstr>Thanks!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Polleres, Axel</cp:lastModifiedBy>
  <cp:revision>796</cp:revision>
  <cp:lastPrinted>2019-11-26T05:31:07Z</cp:lastPrinted>
  <dcterms:created xsi:type="dcterms:W3CDTF">2019-05-07T09:14:40Z</dcterms:created>
  <dcterms:modified xsi:type="dcterms:W3CDTF">2026-01-13T19:28:37Z</dcterms:modified>
</cp:coreProperties>
</file>