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3" r:id="rId3"/>
    <p:sldId id="275" r:id="rId4"/>
    <p:sldId id="274" r:id="rId5"/>
    <p:sldId id="257" r:id="rId6"/>
    <p:sldId id="260" r:id="rId7"/>
    <p:sldId id="276" r:id="rId8"/>
    <p:sldId id="277" r:id="rId9"/>
    <p:sldId id="263" r:id="rId10"/>
    <p:sldId id="264" r:id="rId11"/>
    <p:sldId id="269" r:id="rId12"/>
    <p:sldId id="267" r:id="rId13"/>
    <p:sldId id="278" r:id="rId14"/>
    <p:sldId id="268" r:id="rId15"/>
    <p:sldId id="265" r:id="rId16"/>
    <p:sldId id="266" r:id="rId17"/>
    <p:sldId id="281" r:id="rId18"/>
    <p:sldId id="279" r:id="rId19"/>
    <p:sldId id="270" r:id="rId20"/>
    <p:sldId id="282" r:id="rId21"/>
    <p:sldId id="283" r:id="rId2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/>
    <p:restoredTop sz="94694"/>
  </p:normalViewPr>
  <p:slideViewPr>
    <p:cSldViewPr snapToGrid="0">
      <p:cViewPr varScale="1">
        <p:scale>
          <a:sx n="121" d="100"/>
          <a:sy n="121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24855-3557-8A46-A79B-8543FEDD90DD}" type="datetimeFigureOut">
              <a:rPr lang="en-AT" smtClean="0"/>
              <a:t>04.07.25</a:t>
            </a:fld>
            <a:endParaRPr lang="en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1434B-6E60-2741-9BFC-CA5EA1A709B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4515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1434B-6E60-2741-9BFC-CA5EA1A709BB}" type="slidenum">
              <a:rPr lang="en-AT" smtClean="0"/>
              <a:t>6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03594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79E68-ECAB-CCA7-F5F8-96904D3FF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38A7BC-87B7-0A08-DB17-3E9504FEA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DD9690-2B9A-1BCF-CE3F-63A9CB2ACF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D22E-E78D-A4F5-9ED1-99A45600C7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1434B-6E60-2741-9BFC-CA5EA1A709BB}" type="slidenum">
              <a:rPr lang="en-AT" smtClean="0"/>
              <a:t>17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1232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1434B-6E60-2741-9BFC-CA5EA1A709BB}" type="slidenum">
              <a:rPr lang="en-AT" smtClean="0"/>
              <a:t>18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133606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32A75-71EF-47CF-A054-1D3286243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96B4A-3884-A854-D8BC-985172C8B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24969-A0F7-BDAF-A24E-180AEB3DD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03F4-1F23-1A4A-BB56-601B7F8CE434}" type="datetimeFigureOut">
              <a:rPr lang="en-AT" smtClean="0"/>
              <a:t>04.07.25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8A041-372B-E5F3-C122-F2DEA02C9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68A34-3180-5DEA-83AD-C53862C2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EB8B-0AEA-C64D-8290-992604FBF4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21482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F9CA0-F995-5B8D-0B5A-6F8E275B3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A077A-20B5-FBA6-9FBD-2ED378BD4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BEFA0-7389-EC6A-43A2-C483238E9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03F4-1F23-1A4A-BB56-601B7F8CE434}" type="datetimeFigureOut">
              <a:rPr lang="en-AT" smtClean="0"/>
              <a:t>04.07.25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530FF-044B-8E47-0372-97D3D0349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B4406-C7B2-D83D-0622-51DF187A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EB8B-0AEA-C64D-8290-992604FBF4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4626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11D35B-359E-6AAE-A294-32DF4D648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F88CAD-6BE2-1D9E-A91C-2CD83770C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15501-79D8-4220-1FF6-A053BA17A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03F4-1F23-1A4A-BB56-601B7F8CE434}" type="datetimeFigureOut">
              <a:rPr lang="en-AT" smtClean="0"/>
              <a:t>04.07.25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9455C-B23B-1455-ED0C-73D28284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E303B-15D1-68FA-8D50-197293700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EB8B-0AEA-C64D-8290-992604FBF4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3097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F9A60-5707-AACC-8A3C-9AE0EA43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99924-3ABF-7EF4-671E-0F125DB01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27A5D-4CF0-E7E6-188C-A35A8745A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03F4-1F23-1A4A-BB56-601B7F8CE434}" type="datetimeFigureOut">
              <a:rPr lang="en-AT" smtClean="0"/>
              <a:t>04.07.25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D0F24-7CCF-3B0A-B066-CADAB0456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1620C-63B1-8A67-31C8-42C76861C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EB8B-0AEA-C64D-8290-992604FBF4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2561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4110-62E2-02F7-4B47-7E51B2C77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F2461-11CD-C4B8-DB1B-3FEF51788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2D21C-FD5E-0C94-60FC-119C81B4C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03F4-1F23-1A4A-BB56-601B7F8CE434}" type="datetimeFigureOut">
              <a:rPr lang="en-AT" smtClean="0"/>
              <a:t>04.07.25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3CD32-7380-FF5D-E204-2A1FE82BD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584A5-3E1B-0A16-C64E-C0437A898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EB8B-0AEA-C64D-8290-992604FBF4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0991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9506-BAD0-C268-0C01-4C868F75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02B22-2682-4DEF-E8D9-FFBDC6C88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BAD6B-22D5-7D26-54B2-640A36EAE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3A4BF-711A-035B-A4AA-C5CF96C3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03F4-1F23-1A4A-BB56-601B7F8CE434}" type="datetimeFigureOut">
              <a:rPr lang="en-AT" smtClean="0"/>
              <a:t>04.07.25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9C41C-B12D-47B1-8FA3-D63159250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C6840-D744-8A3C-51CB-6E17EE19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EB8B-0AEA-C64D-8290-992604FBF4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25528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C801A-AA21-D30C-AAD5-381F362E9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6DB92-B041-2892-C0B7-D60683BF1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3B02A-72AA-EBA7-3CAC-D16DCFAEC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6ADE36-3617-8E5C-D4BA-91E4EA453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816298-17F7-8E76-195A-E6509DDC5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7D5B66-FC4F-1D23-C6B9-9EC6FE30B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03F4-1F23-1A4A-BB56-601B7F8CE434}" type="datetimeFigureOut">
              <a:rPr lang="en-AT" smtClean="0"/>
              <a:t>04.07.25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10CB58-AC72-30ED-392B-1BED0F82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133A81-40AB-CD72-30E4-F0CA6B61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EB8B-0AEA-C64D-8290-992604FBF4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38286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ADCCC-DEBE-C8E2-DA59-B1CF3AC82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66C7C-3C85-24C6-92A4-7FC595834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03F4-1F23-1A4A-BB56-601B7F8CE434}" type="datetimeFigureOut">
              <a:rPr lang="en-AT" smtClean="0"/>
              <a:t>04.07.25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2CA18-E8F7-8B4A-C797-36D79E9DD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CD711-71E4-D9DB-8EA0-5A9A259E5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EB8B-0AEA-C64D-8290-992604FBF4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9714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1C8FEB-05F6-CB92-21F0-51004F123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03F4-1F23-1A4A-BB56-601B7F8CE434}" type="datetimeFigureOut">
              <a:rPr lang="en-AT" smtClean="0"/>
              <a:t>04.07.25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442454-2533-C537-0128-4219C845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AAE4C-9803-75E9-D5CC-EDDC73A61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EB8B-0AEA-C64D-8290-992604FBF4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32449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52F5B-285D-EBE7-44F4-6BD4934F0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3B725-5C54-979E-9A17-0AA0FCC6B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B0BDA-93CF-AB1F-6024-5DAA0ED78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4674F-7348-7624-8B1F-34EB28285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03F4-1F23-1A4A-BB56-601B7F8CE434}" type="datetimeFigureOut">
              <a:rPr lang="en-AT" smtClean="0"/>
              <a:t>04.07.25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7BD48-5A48-3B03-B398-48258009E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7FFA5-A84D-894E-3DE3-A69862F32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EB8B-0AEA-C64D-8290-992604FBF4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25626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788BC-A75F-14C7-30D6-10AEDF83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289EB1-A595-7341-A130-0698DEF1F0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8B034-6DD3-5350-8FED-9E06DA0E5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18275-AADF-0456-C5D2-9EE78246A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03F4-1F23-1A4A-BB56-601B7F8CE434}" type="datetimeFigureOut">
              <a:rPr lang="en-AT" smtClean="0"/>
              <a:t>04.07.25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7F7EF-AD81-7647-4C67-367C34703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C61EC-490C-1588-72EA-49E794C6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EB8B-0AEA-C64D-8290-992604FBF4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6979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4357E8-96D2-4686-E614-B67ECD5C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D7E83-B345-2B48-4CC0-2F436D068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5F8F7-C282-3B3B-5D62-2E81CFE20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5B03F4-1F23-1A4A-BB56-601B7F8CE434}" type="datetimeFigureOut">
              <a:rPr lang="en-AT" smtClean="0"/>
              <a:t>04.07.25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0E93F-0B03-4AEA-ED77-B8FC80CD0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D137B-48C8-F11C-0990-F6AEE2B40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B5EB8B-0AEA-C64D-8290-992604FBF41F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55789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al.science/hal-03325101v1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wikidata.org/wiki/Property:P1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wikidata.org/w/index.php?title=Property:P131&amp;oldid=82498302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ikidata.org/wiki/Property:P159" TargetMode="External"/><Relationship Id="rId4" Type="http://schemas.openxmlformats.org/officeDocument/2006/relationships/hyperlink" Target="https://www.wikidata.org/w/index.php?title=Property:P13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icolasferranti/wikidata-constraints-formalization" TargetMode="External"/><Relationship Id="rId2" Type="http://schemas.openxmlformats.org/officeDocument/2006/relationships/hyperlink" Target="https://ww101.ai.wu.ac.a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lab.tuwien.ac.at/spaces/PBA/pages/339183111/Lecture+Series" TargetMode="External"/><Relationship Id="rId4" Type="http://schemas.openxmlformats.org/officeDocument/2006/relationships/hyperlink" Target="https://www.semantic-web-journal.net/content/formalizing-and-validating-wikidatas-property-constraints-using-shacl-and-sparql-0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wikidata.org/wiki/Q12723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ikidata.org/wiki/Q16" TargetMode="External"/><Relationship Id="rId4" Type="http://schemas.openxmlformats.org/officeDocument/2006/relationships/hyperlink" Target="https://www.wikidata.org/wiki/Property:P804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wikidata.org/wiki/Q12723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ikidata.org/wiki/Q16" TargetMode="External"/><Relationship Id="rId4" Type="http://schemas.openxmlformats.org/officeDocument/2006/relationships/hyperlink" Target="https://www.wikidata.org/wiki/Property:P804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wikidata.org/wiki/Q12723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kidata.org/wiki/Q16" TargetMode="External"/><Relationship Id="rId5" Type="http://schemas.openxmlformats.org/officeDocument/2006/relationships/hyperlink" Target="https://www.wikidata.org/wiki/Property:P17" TargetMode="External"/><Relationship Id="rId4" Type="http://schemas.openxmlformats.org/officeDocument/2006/relationships/hyperlink" Target="https://www.wikidata.org/wiki/Property:P804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wiki/Property:P804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nicolasferranti/wikidata-constraints-formalization/blob/main/constraints-formalization/conflicts-with%20/conflicts-with.rq" TargetMode="External"/><Relationship Id="rId5" Type="http://schemas.openxmlformats.org/officeDocument/2006/relationships/hyperlink" Target="https://github.com/nicolasferranti/wikidata-constraints-formalization/" TargetMode="External"/><Relationship Id="rId4" Type="http://schemas.openxmlformats.org/officeDocument/2006/relationships/hyperlink" Target="https://www.wikidata.org/wiki/Property:P1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wikidata.org/wiki/Q12723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kidata.org/wiki/Q16" TargetMode="External"/><Relationship Id="rId5" Type="http://schemas.openxmlformats.org/officeDocument/2006/relationships/hyperlink" Target="https://www.wikidata.org/wiki/Property:P17" TargetMode="External"/><Relationship Id="rId4" Type="http://schemas.openxmlformats.org/officeDocument/2006/relationships/hyperlink" Target="https://www.wikidata.org/wiki/Property:P804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wikidata.org/wiki/Q12723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kidata.org/wiki/Q16" TargetMode="External"/><Relationship Id="rId5" Type="http://schemas.openxmlformats.org/officeDocument/2006/relationships/hyperlink" Target="https://www.wikidata.org/wiki/Property:P17" TargetMode="External"/><Relationship Id="rId4" Type="http://schemas.openxmlformats.org/officeDocument/2006/relationships/hyperlink" Target="https://www.wikidata.org/wiki/Property:P8047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kidata.org/wiki/Property:P1412" TargetMode="External"/><Relationship Id="rId3" Type="http://schemas.openxmlformats.org/officeDocument/2006/relationships/hyperlink" Target="https://www.wikidata.org/wiki/Property:P103" TargetMode="External"/><Relationship Id="rId7" Type="http://schemas.openxmlformats.org/officeDocument/2006/relationships/hyperlink" Target="https://www.wikidata.org/wiki/Q17376908" TargetMode="External"/><Relationship Id="rId2" Type="http://schemas.openxmlformats.org/officeDocument/2006/relationships/hyperlink" Target="https://www.wikidata.org/wiki/Q11515235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www.wikidata.org/wiki/Q96" TargetMode="External"/><Relationship Id="rId9" Type="http://schemas.openxmlformats.org/officeDocument/2006/relationships/hyperlink" Target="https://www.wikidata.org/wiki/Q132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D79F4-1E36-3A97-A97C-DE398D64B7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T" dirty="0"/>
              <a:t>Can we learn how to "Repair” Knowledge Graphs using constraints?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FC608-7AEA-2567-842F-D405AE39E7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T" dirty="0"/>
              <a:t>Axel Polleres, WU Vienna</a:t>
            </a:r>
          </a:p>
        </p:txBody>
      </p:sp>
    </p:spTree>
    <p:extLst>
      <p:ext uri="{BB962C8B-B14F-4D97-AF65-F5344CB8AC3E}">
        <p14:creationId xmlns:p14="http://schemas.microsoft.com/office/powerpoint/2010/main" val="603160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FD176-6E4A-C5DE-60DC-5925A9F5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Question: can we learn how to repair a graph by GNNs?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6C99F-35C7-C86D-A7AA-41604E07A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648574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D8E6-2CC3-191E-61CC-DEB74C6A8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Group Task: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35E5E-7BF5-8186-7513-95FFA0B48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T" dirty="0"/>
              <a:t>Understand the training data</a:t>
            </a:r>
          </a:p>
          <a:p>
            <a:r>
              <a:rPr lang="en-AT" dirty="0"/>
              <a:t>Try to implement a GNN that learns such repairs, e.g. start with something small, e.g.</a:t>
            </a:r>
          </a:p>
          <a:p>
            <a:pPr lvl="1"/>
            <a:r>
              <a:rPr lang="en-AT" dirty="0"/>
              <a:t>conflicts with, </a:t>
            </a:r>
          </a:p>
          <a:p>
            <a:pPr lvl="1"/>
            <a:r>
              <a:rPr lang="en-GB" dirty="0" err="1"/>
              <a:t>i</a:t>
            </a:r>
            <a:r>
              <a:rPr lang="en-AT" dirty="0"/>
              <a:t>tem-requires-statement,</a:t>
            </a:r>
          </a:p>
          <a:p>
            <a:pPr lvl="1"/>
            <a:r>
              <a:rPr lang="en-GB" dirty="0"/>
              <a:t>type, V</a:t>
            </a:r>
            <a:r>
              <a:rPr lang="en-AT" dirty="0"/>
              <a:t>alue-type,</a:t>
            </a:r>
          </a:p>
          <a:p>
            <a:pPr lvl="1"/>
            <a:r>
              <a:rPr lang="en-AT" dirty="0"/>
              <a:t>(single-value) </a:t>
            </a:r>
          </a:p>
          <a:p>
            <a:pPr marL="457200" lvl="1" indent="0">
              <a:buNone/>
            </a:pPr>
            <a:r>
              <a:rPr lang="en-AT" dirty="0"/>
              <a:t>constraints</a:t>
            </a:r>
          </a:p>
          <a:p>
            <a:r>
              <a:rPr lang="en-AT" dirty="0"/>
              <a:t>Try to understand what it can (and can’t?) learn</a:t>
            </a:r>
          </a:p>
        </p:txBody>
      </p:sp>
    </p:spTree>
    <p:extLst>
      <p:ext uri="{BB962C8B-B14F-4D97-AF65-F5344CB8AC3E}">
        <p14:creationId xmlns:p14="http://schemas.microsoft.com/office/powerpoint/2010/main" val="2921451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C1E8-267A-03F3-36F2-49E30E7D6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Good thing: We have training data!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35B236-43C2-9D5C-1CAB-68E788979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990" y="2267060"/>
            <a:ext cx="6049095" cy="435133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E2DD21-750B-D63D-C984-FF237CF79ECA}"/>
              </a:ext>
            </a:extLst>
          </p:cNvPr>
          <p:cNvSpPr txBox="1"/>
          <p:nvPr/>
        </p:nvSpPr>
        <p:spPr>
          <a:xfrm>
            <a:off x="523085" y="18977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T" dirty="0">
                <a:hlinkClick r:id="rId3"/>
              </a:rPr>
              <a:t>https://hal.science/hal-03325101v1/</a:t>
            </a:r>
            <a:r>
              <a:rPr lang="en-A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819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36DEB-6085-85E3-E37A-C325A4D8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>
                <a:solidFill>
                  <a:srgbClr val="FF0000"/>
                </a:solidFill>
              </a:rPr>
              <a:t>TODO: some slides or notebook to explain how the training data looks like…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0DA47-75E3-386A-6BFB-D57777964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38519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B3CF-8046-CA6D-34AA-04B402302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b="1" dirty="0"/>
              <a:t>Challenge 1:</a:t>
            </a:r>
            <a:r>
              <a:rPr lang="en-AT" dirty="0"/>
              <a:t> Does an ML approach using this data learn the “right” repairs?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DF766-26AF-78E1-2B6D-7D76406FC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AT" dirty="0"/>
              <a:t>.g. some constraints have a “replacement” property “suggestion” or “rule” in case of violations”</a:t>
            </a:r>
          </a:p>
          <a:p>
            <a:endParaRPr lang="en-AT" dirty="0"/>
          </a:p>
          <a:p>
            <a:r>
              <a:rPr lang="en-GB" dirty="0">
                <a:hlinkClick r:id="rId2"/>
              </a:rPr>
              <a:t>https://www.wikidata.org/wiki/Property:P17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A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A1EC1A-EEB1-287A-E912-CBA592858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902" y="3772086"/>
            <a:ext cx="6219497" cy="286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69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D6938-99EB-E266-0518-E42250EC8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b="1" dirty="0"/>
              <a:t>Challenge 2:</a:t>
            </a:r>
            <a:r>
              <a:rPr lang="en-AT" dirty="0"/>
              <a:t> In KGs, the constraints can also be graphs!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EC927-D567-6013-752C-14D53D633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131072" cy="4764361"/>
          </a:xfrm>
        </p:spPr>
        <p:txBody>
          <a:bodyPr>
            <a:normAutofit/>
          </a:bodyPr>
          <a:lstStyle/>
          <a:p>
            <a:r>
              <a:rPr lang="en-AT" sz="1600" dirty="0"/>
              <a:t>What if the constraint is changed?</a:t>
            </a:r>
          </a:p>
          <a:p>
            <a:r>
              <a:rPr lang="en-AT" sz="1600" dirty="0"/>
              <a:t>Can we learn (when it’s better to do) </a:t>
            </a:r>
          </a:p>
          <a:p>
            <a:pPr marL="0" indent="0">
              <a:buNone/>
            </a:pPr>
            <a:r>
              <a:rPr lang="en-AT" sz="1600" dirty="0"/>
              <a:t>   constraint repairs?</a:t>
            </a:r>
          </a:p>
          <a:p>
            <a:r>
              <a:rPr lang="en-AT" sz="1600" dirty="0"/>
              <a:t>What if the constraint is changed?</a:t>
            </a:r>
          </a:p>
          <a:p>
            <a:r>
              <a:rPr lang="en-AT" sz="1600" dirty="0"/>
              <a:t>We have data also for that! </a:t>
            </a:r>
            <a:r>
              <a:rPr lang="en-GB" sz="1600" dirty="0"/>
              <a:t>E</a:t>
            </a:r>
            <a:r>
              <a:rPr lang="en-AT" sz="1600" dirty="0"/>
              <a:t>.g.: </a:t>
            </a:r>
          </a:p>
          <a:p>
            <a:r>
              <a:rPr lang="en-GB" sz="1600" dirty="0">
                <a:hlinkClick r:id="rId2"/>
              </a:rPr>
              <a:t>https://www.wikidata.org/w/index.php?title=Property:P131&amp;oldid=824983023</a:t>
            </a:r>
            <a:endParaRPr lang="en-GB" sz="1600" dirty="0"/>
          </a:p>
          <a:p>
            <a:endParaRPr lang="en-AT" sz="1600" dirty="0"/>
          </a:p>
          <a:p>
            <a:endParaRPr lang="en-AT" sz="1600" dirty="0"/>
          </a:p>
          <a:p>
            <a:pPr marL="0" indent="0">
              <a:buNone/>
            </a:pPr>
            <a:endParaRPr lang="en-AT" sz="1600" dirty="0"/>
          </a:p>
          <a:p>
            <a:endParaRPr lang="en-AT" sz="1600" dirty="0"/>
          </a:p>
          <a:p>
            <a:r>
              <a:rPr lang="en-AT" sz="1600" dirty="0"/>
              <a:t>BUT: </a:t>
            </a:r>
          </a:p>
          <a:p>
            <a:pPr lvl="1"/>
            <a:r>
              <a:rPr lang="en-AT" sz="1200" dirty="0"/>
              <a:t>constraint repairs are probably sparse</a:t>
            </a:r>
          </a:p>
          <a:p>
            <a:pPr lvl="1"/>
            <a:r>
              <a:rPr lang="en-GB" sz="1200" dirty="0"/>
              <a:t>C</a:t>
            </a:r>
            <a:r>
              <a:rPr lang="en-AT" sz="1200" dirty="0"/>
              <a:t>onstraint changes may “trigger” new violations.</a:t>
            </a:r>
          </a:p>
          <a:p>
            <a:endParaRPr lang="en-AT" sz="1600" dirty="0"/>
          </a:p>
          <a:p>
            <a:pPr marL="0" indent="0">
              <a:buNone/>
            </a:pPr>
            <a:endParaRPr lang="en-AT" sz="1600" dirty="0"/>
          </a:p>
          <a:p>
            <a:pPr marL="0" indent="0">
              <a:buNone/>
            </a:pPr>
            <a:endParaRPr lang="en-AT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913683-C260-6988-EBF0-9817C7353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61" y="4210051"/>
            <a:ext cx="4920156" cy="94993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23A4647-99E1-9062-A49E-8F8B7683F03D}"/>
              </a:ext>
            </a:extLst>
          </p:cNvPr>
          <p:cNvSpPr/>
          <p:nvPr/>
        </p:nvSpPr>
        <p:spPr>
          <a:xfrm>
            <a:off x="5854262" y="2490952"/>
            <a:ext cx="2501462" cy="116664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hlinkClick r:id="rId4"/>
              </a:rPr>
              <a:t>located in the administrative territorial entity</a:t>
            </a:r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D7EB429-CB7E-DEC2-3A28-76EA88F75114}"/>
              </a:ext>
            </a:extLst>
          </p:cNvPr>
          <p:cNvCxnSpPr>
            <a:cxnSpLocks/>
          </p:cNvCxnSpPr>
          <p:nvPr/>
        </p:nvCxnSpPr>
        <p:spPr>
          <a:xfrm>
            <a:off x="7834042" y="3543118"/>
            <a:ext cx="1953900" cy="9163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7F5F460-4AA5-4FA9-CE07-25FEA916BF46}"/>
              </a:ext>
            </a:extLst>
          </p:cNvPr>
          <p:cNvSpPr txBox="1"/>
          <p:nvPr/>
        </p:nvSpPr>
        <p:spPr>
          <a:xfrm>
            <a:off x="6011917" y="1608083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dirty="0"/>
              <a:t>2019: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080170-650A-1DB8-BE26-DF32602E1E82}"/>
              </a:ext>
            </a:extLst>
          </p:cNvPr>
          <p:cNvSpPr txBox="1"/>
          <p:nvPr/>
        </p:nvSpPr>
        <p:spPr>
          <a:xfrm>
            <a:off x="8744299" y="3657600"/>
            <a:ext cx="159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r>
              <a:rPr lang="en-AT" dirty="0"/>
              <a:t>onflicts-with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6C657C-1F08-30F0-F0C2-2A2D6E07242C}"/>
              </a:ext>
            </a:extLst>
          </p:cNvPr>
          <p:cNvSpPr/>
          <p:nvPr/>
        </p:nvSpPr>
        <p:spPr>
          <a:xfrm>
            <a:off x="9266260" y="4344988"/>
            <a:ext cx="2501462" cy="116664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hlinkClick r:id="rId5" tooltip="Property:P159"/>
              </a:rPr>
              <a:t>headquarters location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D309A2-F456-C357-7BE6-9061027DC39C}"/>
              </a:ext>
            </a:extLst>
          </p:cNvPr>
          <p:cNvSpPr txBox="1"/>
          <p:nvPr/>
        </p:nvSpPr>
        <p:spPr>
          <a:xfrm>
            <a:off x="8430242" y="3511588"/>
            <a:ext cx="434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4400" dirty="0">
                <a:solidFill>
                  <a:srgbClr val="FF0000"/>
                </a:solidFill>
              </a:rPr>
              <a:t>x</a:t>
            </a:r>
            <a:endParaRPr lang="en-AT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AF4EC5-61D7-D220-82B1-5E931FAE1172}"/>
              </a:ext>
            </a:extLst>
          </p:cNvPr>
          <p:cNvSpPr txBox="1"/>
          <p:nvPr/>
        </p:nvSpPr>
        <p:spPr>
          <a:xfrm>
            <a:off x="6949052" y="4383264"/>
            <a:ext cx="23669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H</a:t>
            </a:r>
            <a:r>
              <a:rPr lang="en-AT" i="1" dirty="0"/>
              <a:t>ad 18K violations in 2019, </a:t>
            </a:r>
          </a:p>
          <a:p>
            <a:r>
              <a:rPr lang="en-AT" i="1" dirty="0"/>
              <a:t>deletion “fixed” a large amount of violations at once!</a:t>
            </a:r>
          </a:p>
        </p:txBody>
      </p:sp>
    </p:spTree>
    <p:extLst>
      <p:ext uri="{BB962C8B-B14F-4D97-AF65-F5344CB8AC3E}">
        <p14:creationId xmlns:p14="http://schemas.microsoft.com/office/powerpoint/2010/main" val="3303929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77EC7-4A2E-3808-E407-B9ED7BA27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T" b="1" dirty="0"/>
              <a:t>Challenge 3: Property Graphs: </a:t>
            </a:r>
            <a:r>
              <a:rPr lang="en-AT" dirty="0"/>
              <a:t>Qualifiers and contextual information – add complexity to repairs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4229E-3A16-4F17-12CE-873A0517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80" y="1836136"/>
            <a:ext cx="7874876" cy="3355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T" sz="2400" dirty="0"/>
          </a:p>
          <a:p>
            <a:pPr marL="0" indent="0">
              <a:buNone/>
            </a:pPr>
            <a:r>
              <a:rPr lang="en-AT" sz="2400" dirty="0"/>
              <a:t>Both instance data and constraints have additional qualifiers, such as ranks, temporal context, etc.:</a:t>
            </a:r>
          </a:p>
          <a:p>
            <a:pPr marL="0" indent="0">
              <a:buNone/>
            </a:pPr>
            <a:endParaRPr lang="en-AT" sz="2400" dirty="0"/>
          </a:p>
          <a:p>
            <a:r>
              <a:rPr lang="en-AT" sz="2400" dirty="0"/>
              <a:t>When should a repair be marked a deprection? </a:t>
            </a:r>
          </a:p>
          <a:p>
            <a:r>
              <a:rPr lang="en-AT" sz="2400" dirty="0"/>
              <a:t>When should a qualifier be added/removed?</a:t>
            </a:r>
          </a:p>
          <a:p>
            <a:r>
              <a:rPr lang="en-AT" sz="2400" dirty="0"/>
              <a:t>Can we extend our approach to cover that?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ECE10A-3353-153B-2EE5-1E0DB5DE9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116" y="3983420"/>
            <a:ext cx="5407883" cy="29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15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7E9BE-C37D-7FEF-97DB-53DE8B9F6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7E2FE-BD05-F3BE-A5E9-6D766F6A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27" y="1709812"/>
            <a:ext cx="10515600" cy="880788"/>
          </a:xfrm>
        </p:spPr>
        <p:txBody>
          <a:bodyPr>
            <a:normAutofit/>
          </a:bodyPr>
          <a:lstStyle/>
          <a:p>
            <a:r>
              <a:rPr lang="en-AT" sz="2800" i="1" dirty="0"/>
              <a:t>Example: contextual information in Wikidata instance data: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3FE0157-3358-A2CD-18AD-C26E4897B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3" y="2459336"/>
            <a:ext cx="7010504" cy="290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1365CAF-A5F3-E53C-71FA-05B98314DC45}"/>
              </a:ext>
            </a:extLst>
          </p:cNvPr>
          <p:cNvSpPr txBox="1">
            <a:spLocks/>
          </p:cNvSpPr>
          <p:nvPr/>
        </p:nvSpPr>
        <p:spPr>
          <a:xfrm>
            <a:off x="838200" y="2384822"/>
            <a:ext cx="7722301" cy="3763730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>
            <a:lvl1pPr marL="266689" indent="-266689" algn="l" defTabSz="91426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29" indent="-273040" algn="l" defTabSz="91426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356" indent="-273040" algn="l" defTabSz="91426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695" indent="-266689" algn="l" defTabSz="91426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384" indent="-263514" algn="l" defTabSz="91426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42" indent="-228568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8" indent="-228568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13" indent="-228568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48" indent="-228568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T" dirty="0"/>
              <a:t>this is just an ugly “reified” form  in RDF…</a:t>
            </a:r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</p:txBody>
      </p:sp>
      <p:pic>
        <p:nvPicPr>
          <p:cNvPr id="7" name="Picture 6" descr="A close-up of a label&#10;&#10;AI-generated content may be incorrect.">
            <a:extLst>
              <a:ext uri="{FF2B5EF4-FFF2-40B4-BE49-F238E27FC236}">
                <a16:creationId xmlns:a16="http://schemas.microsoft.com/office/drawing/2014/main" id="{352220ED-BC3B-E066-C422-FC04DDC95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31" y="5478079"/>
            <a:ext cx="6140582" cy="13123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F93E72-5838-B3E8-3698-747999E999BB}"/>
              </a:ext>
            </a:extLst>
          </p:cNvPr>
          <p:cNvSpPr txBox="1"/>
          <p:nvPr/>
        </p:nvSpPr>
        <p:spPr>
          <a:xfrm>
            <a:off x="7725103" y="3239437"/>
            <a:ext cx="45791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dirty="0"/>
              <a:t>Some “repairs” could also be done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dirty="0"/>
              <a:t>Changing “ranks” of statements </a:t>
            </a:r>
          </a:p>
          <a:p>
            <a:r>
              <a:rPr lang="en-AT" dirty="0"/>
              <a:t>      to only one </a:t>
            </a:r>
            <a:r>
              <a:rPr lang="en-AT" b="1" i="1" dirty="0"/>
              <a:t>wikibase:preferredRank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dirty="0"/>
              <a:t>Adding disjoint start and end times</a:t>
            </a:r>
          </a:p>
          <a:p>
            <a:endParaRPr lang="en-AT" b="1" i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EE5F1F-B0C6-80BD-8A4F-CA49BD946D5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T" b="1" dirty="0"/>
              <a:t>Challenge 3: Property Graphs: </a:t>
            </a:r>
            <a:r>
              <a:rPr lang="en-AT" dirty="0"/>
              <a:t>Qualifiers and contextual information – add complexity to violation checking and repairs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5C4BD9B-5D83-330F-221E-0564DD85D745}"/>
              </a:ext>
            </a:extLst>
          </p:cNvPr>
          <p:cNvSpPr txBox="1">
            <a:spLocks/>
          </p:cNvSpPr>
          <p:nvPr/>
        </p:nvSpPr>
        <p:spPr>
          <a:xfrm>
            <a:off x="2011902" y="5478079"/>
            <a:ext cx="4189202" cy="2114506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>
            <a:lvl1pPr marL="266689" indent="-266689" algn="l" defTabSz="91426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29" indent="-273040" algn="l" defTabSz="91426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4356" indent="-273040" algn="l" defTabSz="91426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695" indent="-266689" algn="l" defTabSz="91426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384" indent="-263514" algn="l" defTabSz="91426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42" indent="-228568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8" indent="-228568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13" indent="-228568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48" indent="-228568" algn="l" defTabSz="9142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T" dirty="0"/>
              <a:t>… of what people often call a Labelled Property Graph (LPG)*:</a:t>
            </a:r>
          </a:p>
          <a:p>
            <a:endParaRPr lang="en-AT" dirty="0"/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818593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B4B34-4E20-DAB3-0123-5044091E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227" y="1709812"/>
            <a:ext cx="10515600" cy="880788"/>
          </a:xfrm>
        </p:spPr>
        <p:txBody>
          <a:bodyPr>
            <a:normAutofit/>
          </a:bodyPr>
          <a:lstStyle/>
          <a:p>
            <a:r>
              <a:rPr lang="en-AT" sz="2800" i="1" dirty="0"/>
              <a:t>Example: contextual information in Wikidata constraint definitions: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C17197-EA08-E136-1EDB-0CE09324EB88}"/>
              </a:ext>
            </a:extLst>
          </p:cNvPr>
          <p:cNvSpPr txBox="1"/>
          <p:nvPr/>
        </p:nvSpPr>
        <p:spPr>
          <a:xfrm>
            <a:off x="7725103" y="3239437"/>
            <a:ext cx="4579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dirty="0"/>
              <a:t>Some “repairs” could also be done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</a:t>
            </a:r>
            <a:r>
              <a:rPr lang="en-AT" dirty="0"/>
              <a:t>dding “exceptions” to constrains</a:t>
            </a:r>
            <a:endParaRPr lang="en-AT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dirty="0"/>
              <a:t>Changing the subclassOf hierarchy!</a:t>
            </a:r>
          </a:p>
          <a:p>
            <a:endParaRPr lang="en-AT" b="1" i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B784EB-E523-A406-1D61-6F52FEED3D4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T" b="1" dirty="0"/>
              <a:t>Challenge 3: Property Graphs: </a:t>
            </a:r>
            <a:r>
              <a:rPr lang="en-AT" dirty="0"/>
              <a:t>Qualifiers and contextual information – add complexity to repairs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B19DAC-8458-CFA0-02A6-B6BAFEA39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173" y="2452002"/>
            <a:ext cx="5851634" cy="28774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495022-C5E7-6B3D-4DE4-EDDBFBC5E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4710" y="5002924"/>
            <a:ext cx="4427290" cy="185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95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4EEA-E8F1-1965-3DFF-4F2E82D14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b="1" dirty="0"/>
              <a:t>Challenge 4</a:t>
            </a:r>
            <a:r>
              <a:rPr lang="en-AT" dirty="0"/>
              <a:t>: How could “repairs” interact?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AF9D6-B7F2-5493-7B2B-0D80F87A7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T" dirty="0"/>
              <a:t>Can a (constraint) repairs or changes cause new violations?</a:t>
            </a:r>
          </a:p>
          <a:p>
            <a:r>
              <a:rPr lang="en-AT" dirty="0"/>
              <a:t>Theoretically, yes!</a:t>
            </a:r>
          </a:p>
          <a:p>
            <a:r>
              <a:rPr lang="en-AT" dirty="0"/>
              <a:t>Does that happen? Yes!</a:t>
            </a:r>
          </a:p>
          <a:p>
            <a:endParaRPr lang="en-AT" dirty="0"/>
          </a:p>
          <a:p>
            <a:pPr marL="0" indent="0">
              <a:buNone/>
            </a:pPr>
            <a:r>
              <a:rPr lang="en-AT" i="1" dirty="0"/>
              <a:t>Empirical Observation:</a:t>
            </a:r>
          </a:p>
          <a:p>
            <a:r>
              <a:rPr lang="en-GB" sz="2400" i="1" dirty="0"/>
              <a:t>the addition of the language of work or name (P407) qualifier to the existing Required-qualifier constraints for official website (P856) and described at URL (P973) properties after 2019 led to over 1.8 million new violations.</a:t>
            </a:r>
            <a:endParaRPr lang="en-AT" sz="2400" i="1" dirty="0"/>
          </a:p>
        </p:txBody>
      </p:sp>
    </p:spTree>
    <p:extLst>
      <p:ext uri="{BB962C8B-B14F-4D97-AF65-F5344CB8AC3E}">
        <p14:creationId xmlns:p14="http://schemas.microsoft.com/office/powerpoint/2010/main" val="2519128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E87BE-BAFC-3351-BE34-683AEC14F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/>
              <a:t>Starting points/Base materials</a:t>
            </a:r>
            <a:r>
              <a:rPr lang="en-AT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6007E-3750-1BC8-C5ED-33E2B44F6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48" y="1825625"/>
            <a:ext cx="11508828" cy="4351338"/>
          </a:xfrm>
        </p:spPr>
        <p:txBody>
          <a:bodyPr>
            <a:normAutofit fontScale="62500" lnSpcReduction="20000"/>
          </a:bodyPr>
          <a:lstStyle/>
          <a:p>
            <a:r>
              <a:rPr lang="en-GB" dirty="0">
                <a:hlinkClick r:id="rId2"/>
              </a:rPr>
              <a:t>https://ww101.ai.wu.ac.at/</a:t>
            </a:r>
            <a:r>
              <a:rPr lang="en-GB" dirty="0"/>
              <a:t> </a:t>
            </a:r>
          </a:p>
          <a:p>
            <a:r>
              <a:rPr lang="en-GB" dirty="0"/>
              <a:t>Tutorial: </a:t>
            </a:r>
            <a:r>
              <a:rPr lang="en-GB" b="1" dirty="0" err="1"/>
              <a:t>Wikidata</a:t>
            </a:r>
            <a:r>
              <a:rPr lang="en-GB" b="1" dirty="0"/>
              <a:t> Wizardry 101: From Query Spells to Data Charms (ISWC2024)</a:t>
            </a:r>
          </a:p>
          <a:p>
            <a:pPr lvl="1"/>
            <a:r>
              <a:rPr lang="en-GB" dirty="0"/>
              <a:t>I</a:t>
            </a:r>
            <a:r>
              <a:rPr lang="en-AT" dirty="0"/>
              <a:t>ncludes many Jupyter/GoogleColab notebooks about Wikidata and constraints in Wikidata</a:t>
            </a:r>
          </a:p>
          <a:p>
            <a:pPr lvl="1"/>
            <a:endParaRPr lang="en-AT" dirty="0"/>
          </a:p>
          <a:p>
            <a:r>
              <a:rPr lang="en-GB" dirty="0">
                <a:hlinkClick r:id="rId3"/>
              </a:rPr>
              <a:t>https://github.com/nicolasferranti/wikidata-constraints-formalization</a:t>
            </a:r>
            <a:endParaRPr lang="en-GB" dirty="0"/>
          </a:p>
          <a:p>
            <a:pPr lvl="1"/>
            <a:r>
              <a:rPr lang="en-GB" dirty="0"/>
              <a:t>Formalization of </a:t>
            </a:r>
            <a:r>
              <a:rPr lang="en-GB" dirty="0" err="1"/>
              <a:t>Wikidata</a:t>
            </a:r>
            <a:r>
              <a:rPr lang="en-GB" dirty="0"/>
              <a:t> constraints in SPARQL and SHACL</a:t>
            </a:r>
          </a:p>
          <a:p>
            <a:pPr lvl="1"/>
            <a:r>
              <a:rPr lang="en-GB" dirty="0"/>
              <a:t>Accompanying paper: </a:t>
            </a:r>
            <a:r>
              <a:rPr lang="en-GB" dirty="0">
                <a:hlinkClick r:id="rId4"/>
              </a:rPr>
              <a:t>https://www.semantic-web-journal.net/content/formalizing-and-validating-wikidatas-property-constraints-using-shacl-and-sparql-0</a:t>
            </a:r>
            <a:r>
              <a:rPr lang="en-GB" dirty="0"/>
              <a:t>  </a:t>
            </a:r>
            <a:endParaRPr lang="en-AT" dirty="0"/>
          </a:p>
          <a:p>
            <a:endParaRPr lang="en-GB" dirty="0">
              <a:hlinkClick r:id="rId5"/>
            </a:endParaRPr>
          </a:p>
          <a:p>
            <a:r>
              <a:rPr lang="en-GB" dirty="0">
                <a:hlinkClick r:id="rId5"/>
              </a:rPr>
              <a:t>https://colab.tuwien.ac.at/spaces/PBA/pages/339183111/Lecture+Series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My talk “Querying Knowledge Graphs, Graph Learning and LLMs” on 22.05.2025</a:t>
            </a:r>
          </a:p>
          <a:p>
            <a:endParaRPr lang="en-AT" dirty="0"/>
          </a:p>
          <a:p>
            <a:r>
              <a:rPr lang="en-AT" dirty="0"/>
              <a:t>Great talk by Miguel 03.07.205 about “Knowle</a:t>
            </a:r>
            <a:r>
              <a:rPr lang="en-GB" dirty="0"/>
              <a:t>d</a:t>
            </a:r>
            <a:r>
              <a:rPr lang="en-AT" dirty="0"/>
              <a:t>ge Graphs and learning”, and various tasks e.g.</a:t>
            </a:r>
          </a:p>
          <a:p>
            <a:pPr lvl="1"/>
            <a:r>
              <a:rPr lang="en-GB" dirty="0"/>
              <a:t>L</a:t>
            </a:r>
            <a:r>
              <a:rPr lang="en-AT" dirty="0"/>
              <a:t>ink prediction</a:t>
            </a:r>
          </a:p>
          <a:p>
            <a:pPr lvl="1"/>
            <a:r>
              <a:rPr lang="en-GB" dirty="0"/>
              <a:t>N</a:t>
            </a:r>
            <a:r>
              <a:rPr lang="en-AT" dirty="0"/>
              <a:t>ode classification…</a:t>
            </a:r>
          </a:p>
          <a:p>
            <a:pPr marL="457200" lvl="1" indent="0">
              <a:buNone/>
            </a:pPr>
            <a:r>
              <a:rPr lang="en-AT" dirty="0"/>
              <a:t>We will talk about a slightly different task here: Graph repairs wrt Constraints!</a:t>
            </a:r>
          </a:p>
          <a:p>
            <a:pPr marL="457200" lvl="1" indent="0">
              <a:buNone/>
            </a:pPr>
            <a:endParaRPr lang="en-AT" dirty="0"/>
          </a:p>
          <a:p>
            <a:endParaRPr lang="en-GB" dirty="0"/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018070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6B05F-1FC1-5274-3FB9-47C17E7E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Summary: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2BC40-58E5-133D-3088-7662DBB6A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085" y="1499804"/>
            <a:ext cx="5257800" cy="4351338"/>
          </a:xfrm>
        </p:spPr>
        <p:txBody>
          <a:bodyPr/>
          <a:lstStyle/>
          <a:p>
            <a:r>
              <a:rPr lang="en-AT" dirty="0"/>
              <a:t>We will try to learn repairs from looking at historical repairs!</a:t>
            </a:r>
          </a:p>
          <a:p>
            <a:r>
              <a:rPr lang="en-GB" dirty="0"/>
              <a:t>… E</a:t>
            </a:r>
            <a:r>
              <a:rPr lang="en-AT" dirty="0"/>
              <a:t>xtending an existing approach to GNNs</a:t>
            </a:r>
          </a:p>
          <a:p>
            <a:r>
              <a:rPr lang="en-AT" dirty="0"/>
              <a:t>… We have training data</a:t>
            </a:r>
          </a:p>
          <a:p>
            <a:endParaRPr lang="en-AT" dirty="0"/>
          </a:p>
          <a:p>
            <a:r>
              <a:rPr lang="en-AT" dirty="0"/>
              <a:t>Time allowed: we can think about additional challenges, (such as constraint changes)</a:t>
            </a:r>
          </a:p>
          <a:p>
            <a:endParaRPr lang="en-AT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035083-8DF6-58C5-38F8-71AE8589C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90" y="2267060"/>
            <a:ext cx="6049095" cy="4351338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271794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A055C-5368-B137-13F7-DA85E1DDD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E553-2571-A44D-4938-AC4C6FBA2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Group Task: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34F2C-957C-2A45-3792-502476CF4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T" dirty="0"/>
              <a:t>Understand the training data</a:t>
            </a:r>
          </a:p>
          <a:p>
            <a:r>
              <a:rPr lang="en-AT" dirty="0"/>
              <a:t>Try to implement a GNN that learns such repairs, e.g. start with something small, e.g.</a:t>
            </a:r>
          </a:p>
          <a:p>
            <a:pPr lvl="1"/>
            <a:r>
              <a:rPr lang="en-AT" dirty="0"/>
              <a:t>conflicts with, </a:t>
            </a:r>
          </a:p>
          <a:p>
            <a:pPr lvl="1"/>
            <a:r>
              <a:rPr lang="en-GB" dirty="0" err="1"/>
              <a:t>i</a:t>
            </a:r>
            <a:r>
              <a:rPr lang="en-AT" dirty="0"/>
              <a:t>tem-requires-statement,</a:t>
            </a:r>
          </a:p>
          <a:p>
            <a:pPr lvl="1"/>
            <a:r>
              <a:rPr lang="en-GB" dirty="0"/>
              <a:t>type, V</a:t>
            </a:r>
            <a:r>
              <a:rPr lang="en-AT" dirty="0"/>
              <a:t>alue-type,</a:t>
            </a:r>
          </a:p>
          <a:p>
            <a:pPr lvl="1"/>
            <a:r>
              <a:rPr lang="en-AT" dirty="0"/>
              <a:t>(single-value) </a:t>
            </a:r>
          </a:p>
          <a:p>
            <a:pPr marL="457200" lvl="1" indent="0">
              <a:buNone/>
            </a:pPr>
            <a:r>
              <a:rPr lang="en-AT" dirty="0"/>
              <a:t>constraints</a:t>
            </a:r>
          </a:p>
          <a:p>
            <a:r>
              <a:rPr lang="en-AT" dirty="0"/>
              <a:t>Try to understand what it can (and can’t?) learn</a:t>
            </a:r>
          </a:p>
          <a:p>
            <a:r>
              <a:rPr lang="en-AT" b="1" i="1" dirty="0"/>
              <a:t>Compare baseline approach to Tanon et al.</a:t>
            </a:r>
          </a:p>
          <a:p>
            <a:r>
              <a:rPr lang="en-AT" b="1" i="1" dirty="0"/>
              <a:t>Think about how to tackle Challenges 1-4</a:t>
            </a:r>
          </a:p>
          <a:p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957143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04E2F-0D36-225E-D001-DBBC18B0F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A7668-928F-FADB-F85D-65495C58B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Knowledge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5AEE8-678C-94E6-4421-82AAD0D23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531" y="1667927"/>
            <a:ext cx="10515600" cy="4351338"/>
          </a:xfrm>
        </p:spPr>
        <p:txBody>
          <a:bodyPr/>
          <a:lstStyle/>
          <a:p>
            <a:r>
              <a:rPr lang="en-GB" dirty="0"/>
              <a:t>S</a:t>
            </a:r>
            <a:r>
              <a:rPr lang="en-AT" dirty="0"/>
              <a:t>imple (directed, labelled graph):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BC8BA16-9BD1-9B60-67E6-47F6A7531285}"/>
              </a:ext>
            </a:extLst>
          </p:cNvPr>
          <p:cNvSpPr/>
          <p:nvPr/>
        </p:nvSpPr>
        <p:spPr>
          <a:xfrm>
            <a:off x="4687614" y="3328632"/>
            <a:ext cx="1965434" cy="67266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>
                <a:hlinkClick r:id="rId2"/>
              </a:rPr>
              <a:t>Tilikum</a:t>
            </a:r>
            <a:endParaRPr lang="en-A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E9DFA6-BA62-F8A8-8629-4AD66A4B0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3300"/>
            <a:ext cx="31750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D0FD71-C08D-46DA-8EEF-EC094651E193}"/>
              </a:ext>
            </a:extLst>
          </p:cNvPr>
          <p:cNvCxnSpPr>
            <a:stCxn id="4" idx="6"/>
          </p:cNvCxnSpPr>
          <p:nvPr/>
        </p:nvCxnSpPr>
        <p:spPr>
          <a:xfrm flipV="1">
            <a:off x="6653048" y="2575034"/>
            <a:ext cx="1902373" cy="10899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0FF0A20-3E7D-B292-B304-8B3107F8C044}"/>
              </a:ext>
            </a:extLst>
          </p:cNvPr>
          <p:cNvSpPr/>
          <p:nvPr/>
        </p:nvSpPr>
        <p:spPr>
          <a:xfrm>
            <a:off x="8555421" y="2171235"/>
            <a:ext cx="1965434" cy="6726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shooner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B18ECB-D6C4-8766-E681-4B93A3E65114}"/>
              </a:ext>
            </a:extLst>
          </p:cNvPr>
          <p:cNvSpPr txBox="1"/>
          <p:nvPr/>
        </p:nvSpPr>
        <p:spPr>
          <a:xfrm>
            <a:off x="7336400" y="3133141"/>
            <a:ext cx="128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</a:t>
            </a:r>
            <a:r>
              <a:rPr lang="en-AT" dirty="0"/>
              <a:t>nstanceOf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CA28C0-BE8F-68F0-3E36-6E08D8E138D4}"/>
              </a:ext>
            </a:extLst>
          </p:cNvPr>
          <p:cNvSpPr txBox="1"/>
          <p:nvPr/>
        </p:nvSpPr>
        <p:spPr>
          <a:xfrm>
            <a:off x="7520478" y="4038404"/>
            <a:ext cx="2166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Property:P8047"/>
              </a:rPr>
              <a:t>country of registry</a:t>
            </a:r>
            <a:endParaRPr lang="en-AT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AE2A6B-93BF-25D6-DF5E-AAA531C8F62F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6365217" y="3902785"/>
            <a:ext cx="2085100" cy="903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003E078D-77BD-4CFB-59D6-DEA8BFE021C9}"/>
              </a:ext>
            </a:extLst>
          </p:cNvPr>
          <p:cNvSpPr/>
          <p:nvPr/>
        </p:nvSpPr>
        <p:spPr>
          <a:xfrm>
            <a:off x="7336400" y="4819137"/>
            <a:ext cx="1965434" cy="67266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>
                <a:hlinkClick r:id="rId5" tooltip="Q16"/>
              </a:rPr>
              <a:t>Canada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80216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504FE-2B9C-8443-0F9F-96ED722EA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A3BC2-8EEF-AE42-0F1F-94A2594A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Knowledge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BF1B2-DE99-824B-FB12-BF9C5880B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531" y="1667927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</a:t>
            </a:r>
            <a:r>
              <a:rPr lang="en-AT" dirty="0"/>
              <a:t>imple (directed, labelled graph):</a:t>
            </a:r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endParaRPr lang="en-AT" dirty="0"/>
          </a:p>
          <a:p>
            <a:pPr marL="0" indent="0">
              <a:buNone/>
            </a:pPr>
            <a:r>
              <a:rPr lang="en-AT" dirty="0"/>
              <a:t>“Ontologogy” is part of the graph, </a:t>
            </a:r>
          </a:p>
          <a:p>
            <a:r>
              <a:rPr lang="en-AT" dirty="0"/>
              <a:t>typically ”deductive” meaning</a:t>
            </a:r>
          </a:p>
          <a:p>
            <a:pPr lvl="1"/>
            <a:r>
              <a:rPr lang="en-GB" dirty="0"/>
              <a:t>i.e., a</a:t>
            </a:r>
            <a:r>
              <a:rPr lang="en-AT" dirty="0"/>
              <a:t>llows to infer additional information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D8DA7D-5A3E-BF3C-0C8D-014755236B1C}"/>
              </a:ext>
            </a:extLst>
          </p:cNvPr>
          <p:cNvSpPr/>
          <p:nvPr/>
        </p:nvSpPr>
        <p:spPr>
          <a:xfrm>
            <a:off x="4687614" y="3328632"/>
            <a:ext cx="1965434" cy="67266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>
                <a:hlinkClick r:id="rId2"/>
              </a:rPr>
              <a:t>Tilikum</a:t>
            </a:r>
            <a:endParaRPr lang="en-A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F57643-9E7C-7B80-0052-628A31F0B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3300"/>
            <a:ext cx="31750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BEB18F-D295-E656-3843-907D4055EADB}"/>
              </a:ext>
            </a:extLst>
          </p:cNvPr>
          <p:cNvCxnSpPr>
            <a:stCxn id="4" idx="6"/>
          </p:cNvCxnSpPr>
          <p:nvPr/>
        </p:nvCxnSpPr>
        <p:spPr>
          <a:xfrm flipV="1">
            <a:off x="6653048" y="2575034"/>
            <a:ext cx="1902373" cy="10899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73FAFC78-F5E4-93C5-39F1-1FE90280D5F9}"/>
              </a:ext>
            </a:extLst>
          </p:cNvPr>
          <p:cNvSpPr/>
          <p:nvPr/>
        </p:nvSpPr>
        <p:spPr>
          <a:xfrm>
            <a:off x="8555421" y="2171235"/>
            <a:ext cx="1965434" cy="6726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shooner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DAA127-98B4-AED4-359F-5AB0B5A5228F}"/>
              </a:ext>
            </a:extLst>
          </p:cNvPr>
          <p:cNvSpPr txBox="1"/>
          <p:nvPr/>
        </p:nvSpPr>
        <p:spPr>
          <a:xfrm>
            <a:off x="7336400" y="3133141"/>
            <a:ext cx="128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</a:t>
            </a:r>
            <a:r>
              <a:rPr lang="en-AT" dirty="0"/>
              <a:t>nstanceOf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7709AF8-B036-07AC-691D-6C2475DACCF5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9312166" y="1655365"/>
            <a:ext cx="225972" cy="5158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2230913-6F1A-1691-9FFD-870EA6069203}"/>
              </a:ext>
            </a:extLst>
          </p:cNvPr>
          <p:cNvSpPr txBox="1"/>
          <p:nvPr/>
        </p:nvSpPr>
        <p:spPr>
          <a:xfrm>
            <a:off x="9425152" y="1697325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subclassOf</a:t>
            </a:r>
            <a:endParaRPr lang="en-AT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0DB26D-0EBC-6101-542D-C909C4BF4E99}"/>
              </a:ext>
            </a:extLst>
          </p:cNvPr>
          <p:cNvSpPr/>
          <p:nvPr/>
        </p:nvSpPr>
        <p:spPr>
          <a:xfrm>
            <a:off x="8555421" y="972374"/>
            <a:ext cx="1965434" cy="6726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shooner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9ED24D-691F-DC41-25E2-B243C19D3ADB}"/>
              </a:ext>
            </a:extLst>
          </p:cNvPr>
          <p:cNvSpPr txBox="1"/>
          <p:nvPr/>
        </p:nvSpPr>
        <p:spPr>
          <a:xfrm>
            <a:off x="9687014" y="557390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subclassOf</a:t>
            </a:r>
            <a:endParaRPr lang="en-AT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FA65308-C1DF-7109-50CD-EE997BCBA1C5}"/>
              </a:ext>
            </a:extLst>
          </p:cNvPr>
          <p:cNvCxnSpPr>
            <a:cxnSpLocks/>
            <a:stCxn id="13" idx="0"/>
            <a:endCxn id="16" idx="4"/>
          </p:cNvCxnSpPr>
          <p:nvPr/>
        </p:nvCxnSpPr>
        <p:spPr>
          <a:xfrm flipH="1" flipV="1">
            <a:off x="8960158" y="672662"/>
            <a:ext cx="577980" cy="2997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3FCEAB1D-8C30-43B8-AF65-A64A8AFE9612}"/>
              </a:ext>
            </a:extLst>
          </p:cNvPr>
          <p:cNvSpPr/>
          <p:nvPr/>
        </p:nvSpPr>
        <p:spPr>
          <a:xfrm>
            <a:off x="7977441" y="0"/>
            <a:ext cx="1965434" cy="6726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ship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6D1A4C-B362-6653-4D42-DD8E63D3ECD6}"/>
              </a:ext>
            </a:extLst>
          </p:cNvPr>
          <p:cNvSpPr txBox="1"/>
          <p:nvPr/>
        </p:nvSpPr>
        <p:spPr>
          <a:xfrm>
            <a:off x="7520478" y="4038404"/>
            <a:ext cx="2166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Property:P8047"/>
              </a:rPr>
              <a:t>country of registry</a:t>
            </a:r>
            <a:endParaRPr lang="en-AT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D1FDC9-C2FA-705C-A224-A9671FE07314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6365217" y="3902785"/>
            <a:ext cx="2085100" cy="903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D8BC1CFE-8295-F382-93C6-802A8B997018}"/>
              </a:ext>
            </a:extLst>
          </p:cNvPr>
          <p:cNvSpPr/>
          <p:nvPr/>
        </p:nvSpPr>
        <p:spPr>
          <a:xfrm>
            <a:off x="7336400" y="4819137"/>
            <a:ext cx="1965434" cy="67266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>
                <a:hlinkClick r:id="rId5" tooltip="Q16"/>
              </a:rPr>
              <a:t>Canada</a:t>
            </a:r>
            <a:endParaRPr lang="en-AT" dirty="0"/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91B931C6-AD49-058A-38AD-C34E7BDBD813}"/>
              </a:ext>
            </a:extLst>
          </p:cNvPr>
          <p:cNvCxnSpPr>
            <a:stCxn id="4" idx="0"/>
            <a:endCxn id="16" idx="3"/>
          </p:cNvCxnSpPr>
          <p:nvPr/>
        </p:nvCxnSpPr>
        <p:spPr>
          <a:xfrm rot="5400000" flipH="1" flipV="1">
            <a:off x="5590562" y="653923"/>
            <a:ext cx="2754479" cy="2594941"/>
          </a:xfrm>
          <a:prstGeom prst="curvedConnector3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2E53E49-EA4D-C3EF-A5C9-FAD2A06CB3AE}"/>
              </a:ext>
            </a:extLst>
          </p:cNvPr>
          <p:cNvSpPr txBox="1"/>
          <p:nvPr/>
        </p:nvSpPr>
        <p:spPr>
          <a:xfrm>
            <a:off x="6322152" y="2099384"/>
            <a:ext cx="128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i</a:t>
            </a:r>
            <a:r>
              <a:rPr lang="en-AT" dirty="0">
                <a:solidFill>
                  <a:schemeClr val="accent2"/>
                </a:solidFill>
              </a:rPr>
              <a:t>nstanceOf</a:t>
            </a:r>
          </a:p>
        </p:txBody>
      </p:sp>
    </p:spTree>
    <p:extLst>
      <p:ext uri="{BB962C8B-B14F-4D97-AF65-F5344CB8AC3E}">
        <p14:creationId xmlns:p14="http://schemas.microsoft.com/office/powerpoint/2010/main" val="245894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F64E8-0B4A-BC85-37F8-70AE61629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Knowledge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DEE5-BC41-C4A5-2C88-BDC87B16A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531" y="1667927"/>
            <a:ext cx="10515600" cy="501665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</a:t>
            </a:r>
            <a:r>
              <a:rPr lang="en-AT" dirty="0"/>
              <a:t>imple (directed, labelled graph):</a:t>
            </a:r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r>
              <a:rPr lang="en-AT" dirty="0"/>
              <a:t>Could have </a:t>
            </a:r>
            <a:r>
              <a:rPr lang="en-AT" b="1" i="1" dirty="0"/>
              <a:t>property constraints</a:t>
            </a:r>
            <a:r>
              <a:rPr lang="en-AT" dirty="0"/>
              <a:t>, </a:t>
            </a:r>
          </a:p>
          <a:p>
            <a:pPr marL="0" indent="0">
              <a:buNone/>
            </a:pPr>
            <a:r>
              <a:rPr lang="en-AT" dirty="0"/>
              <a:t>   such as:</a:t>
            </a:r>
          </a:p>
          <a:p>
            <a:pPr marL="0" indent="0">
              <a:buNone/>
            </a:pPr>
            <a:endParaRPr lang="en-AT" dirty="0"/>
          </a:p>
          <a:p>
            <a:r>
              <a:rPr lang="en-AT" i="1" dirty="0"/>
              <a:t>“country conflicts-with country of registry”</a:t>
            </a:r>
          </a:p>
          <a:p>
            <a:pPr lvl="1"/>
            <a:r>
              <a:rPr lang="en-AT" i="1" dirty="0"/>
              <a:t>“i.e., an entity should not have both a “country” and a “country of registry”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F10094-8963-5693-0FEB-9BBA64A37A36}"/>
              </a:ext>
            </a:extLst>
          </p:cNvPr>
          <p:cNvSpPr/>
          <p:nvPr/>
        </p:nvSpPr>
        <p:spPr>
          <a:xfrm>
            <a:off x="4687614" y="3328632"/>
            <a:ext cx="1965434" cy="67266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>
                <a:hlinkClick r:id="rId2"/>
              </a:rPr>
              <a:t>Tilikum</a:t>
            </a:r>
            <a:endParaRPr lang="en-A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90B3BB-C075-1A81-E9AB-FC4E4D343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1" y="2043310"/>
            <a:ext cx="31750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CD8FA4F-DD9B-0F09-F3D0-662E2D4464BB}"/>
              </a:ext>
            </a:extLst>
          </p:cNvPr>
          <p:cNvCxnSpPr>
            <a:stCxn id="4" idx="6"/>
          </p:cNvCxnSpPr>
          <p:nvPr/>
        </p:nvCxnSpPr>
        <p:spPr>
          <a:xfrm flipV="1">
            <a:off x="6653048" y="2575034"/>
            <a:ext cx="1902373" cy="10899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A93E3ABA-2B6D-536D-8720-02420EFFF57E}"/>
              </a:ext>
            </a:extLst>
          </p:cNvPr>
          <p:cNvSpPr/>
          <p:nvPr/>
        </p:nvSpPr>
        <p:spPr>
          <a:xfrm>
            <a:off x="8555421" y="2171235"/>
            <a:ext cx="1965434" cy="6726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shooner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A430A-5966-6B00-0D2C-D3DF2CE9AB6B}"/>
              </a:ext>
            </a:extLst>
          </p:cNvPr>
          <p:cNvSpPr txBox="1"/>
          <p:nvPr/>
        </p:nvSpPr>
        <p:spPr>
          <a:xfrm>
            <a:off x="7336400" y="3133141"/>
            <a:ext cx="128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</a:t>
            </a:r>
            <a:r>
              <a:rPr lang="en-AT" dirty="0"/>
              <a:t>nstanceOf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6A688C0-610B-946F-8A04-9084473D2D7A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9312166" y="1655365"/>
            <a:ext cx="225972" cy="5158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3989E73-87B3-0D09-B051-47A42132E536}"/>
              </a:ext>
            </a:extLst>
          </p:cNvPr>
          <p:cNvSpPr txBox="1"/>
          <p:nvPr/>
        </p:nvSpPr>
        <p:spPr>
          <a:xfrm>
            <a:off x="9425152" y="1697325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subclassOf</a:t>
            </a:r>
            <a:endParaRPr lang="en-AT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49EEFC-442C-2AFB-70F6-F5F0EE8EE8EB}"/>
              </a:ext>
            </a:extLst>
          </p:cNvPr>
          <p:cNvSpPr/>
          <p:nvPr/>
        </p:nvSpPr>
        <p:spPr>
          <a:xfrm>
            <a:off x="8555421" y="972374"/>
            <a:ext cx="1965434" cy="6726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shooner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4705F8-5DF7-A9AE-E9C5-DA3047C14B6F}"/>
              </a:ext>
            </a:extLst>
          </p:cNvPr>
          <p:cNvSpPr txBox="1"/>
          <p:nvPr/>
        </p:nvSpPr>
        <p:spPr>
          <a:xfrm>
            <a:off x="9687014" y="557390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subclassOf</a:t>
            </a:r>
            <a:endParaRPr lang="en-AT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FE5207-521E-DB23-435B-B38A478B62A8}"/>
              </a:ext>
            </a:extLst>
          </p:cNvPr>
          <p:cNvCxnSpPr>
            <a:cxnSpLocks/>
            <a:stCxn id="13" idx="0"/>
            <a:endCxn id="16" idx="4"/>
          </p:cNvCxnSpPr>
          <p:nvPr/>
        </p:nvCxnSpPr>
        <p:spPr>
          <a:xfrm flipH="1" flipV="1">
            <a:off x="8960158" y="672662"/>
            <a:ext cx="577980" cy="2997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A574BCC-294B-C4E5-2F62-C30C46641020}"/>
              </a:ext>
            </a:extLst>
          </p:cNvPr>
          <p:cNvSpPr/>
          <p:nvPr/>
        </p:nvSpPr>
        <p:spPr>
          <a:xfrm>
            <a:off x="7977441" y="0"/>
            <a:ext cx="1965434" cy="67266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ship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49388D-F337-1B03-56DA-890BC5661F9A}"/>
              </a:ext>
            </a:extLst>
          </p:cNvPr>
          <p:cNvSpPr txBox="1"/>
          <p:nvPr/>
        </p:nvSpPr>
        <p:spPr>
          <a:xfrm>
            <a:off x="7520478" y="4038404"/>
            <a:ext cx="2166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Property:P8047"/>
              </a:rPr>
              <a:t>country of registry</a:t>
            </a:r>
            <a:endParaRPr lang="en-AT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73C69A-6744-FCBA-C406-2487609C21FB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6365217" y="3902785"/>
            <a:ext cx="2085100" cy="903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DE2606F-ED70-01D4-92D9-6C393204CB97}"/>
              </a:ext>
            </a:extLst>
          </p:cNvPr>
          <p:cNvSpPr txBox="1"/>
          <p:nvPr/>
        </p:nvSpPr>
        <p:spPr>
          <a:xfrm>
            <a:off x="6014999" y="4575447"/>
            <a:ext cx="96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Property:P17"/>
              </a:rPr>
              <a:t>country</a:t>
            </a:r>
            <a:endParaRPr lang="en-AT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7A0F458-BD13-791D-98AC-CF13EF73ABA2}"/>
              </a:ext>
            </a:extLst>
          </p:cNvPr>
          <p:cNvSpPr/>
          <p:nvPr/>
        </p:nvSpPr>
        <p:spPr>
          <a:xfrm>
            <a:off x="7336400" y="4819137"/>
            <a:ext cx="1965434" cy="67266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>
                <a:hlinkClick r:id="rId6" tooltip="Q16"/>
              </a:rPr>
              <a:t>Canada</a:t>
            </a:r>
            <a:endParaRPr lang="en-AT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A59D9BA-8126-D65F-2C98-5BB1AC82003D}"/>
              </a:ext>
            </a:extLst>
          </p:cNvPr>
          <p:cNvCxnSpPr>
            <a:cxnSpLocks/>
            <a:stCxn id="4" idx="4"/>
            <a:endCxn id="26" idx="1"/>
          </p:cNvCxnSpPr>
          <p:nvPr/>
        </p:nvCxnSpPr>
        <p:spPr>
          <a:xfrm>
            <a:off x="5670331" y="4001294"/>
            <a:ext cx="1953900" cy="9163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42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5F364-C41B-734C-8F4B-C1AC78A4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Checking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D1CA-CE04-8B3F-013B-6BC6324B3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T" dirty="0"/>
              <a:t>Check Constraints on Graphs by looking for “graph patterns”</a:t>
            </a:r>
          </a:p>
          <a:p>
            <a:endParaRPr lang="en-AT" dirty="0"/>
          </a:p>
          <a:p>
            <a:endParaRPr lang="en-AT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F84176-9053-545F-9EFD-BE7B846CB76C}"/>
              </a:ext>
            </a:extLst>
          </p:cNvPr>
          <p:cNvSpPr/>
          <p:nvPr/>
        </p:nvSpPr>
        <p:spPr>
          <a:xfrm>
            <a:off x="4687614" y="3328632"/>
            <a:ext cx="1965434" cy="67266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DF314E-3F12-73BA-9AAF-2AF7D4410773}"/>
              </a:ext>
            </a:extLst>
          </p:cNvPr>
          <p:cNvSpPr txBox="1"/>
          <p:nvPr/>
        </p:nvSpPr>
        <p:spPr>
          <a:xfrm>
            <a:off x="7920156" y="3976289"/>
            <a:ext cx="2166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Property:P8047"/>
              </a:rPr>
              <a:t>country of registry</a:t>
            </a:r>
            <a:endParaRPr lang="en-A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9727B-070F-EE5F-170A-3AE8123017CA}"/>
              </a:ext>
            </a:extLst>
          </p:cNvPr>
          <p:cNvSpPr txBox="1"/>
          <p:nvPr/>
        </p:nvSpPr>
        <p:spPr>
          <a:xfrm>
            <a:off x="6247961" y="4489290"/>
            <a:ext cx="965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4" tooltip="Property:P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country</a:t>
            </a:r>
            <a:endParaRPr lang="en-AT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2EF7FC-8791-68B4-8E6B-2DFE3ADC0A55}"/>
              </a:ext>
            </a:extLst>
          </p:cNvPr>
          <p:cNvSpPr/>
          <p:nvPr/>
        </p:nvSpPr>
        <p:spPr>
          <a:xfrm>
            <a:off x="6537761" y="5380788"/>
            <a:ext cx="1965434" cy="67266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C4B58E-D162-FB72-DC79-A557E9BEF9DE}"/>
              </a:ext>
            </a:extLst>
          </p:cNvPr>
          <p:cNvCxnSpPr>
            <a:cxnSpLocks/>
            <a:stCxn id="4" idx="4"/>
            <a:endCxn id="7" idx="1"/>
          </p:cNvCxnSpPr>
          <p:nvPr/>
        </p:nvCxnSpPr>
        <p:spPr>
          <a:xfrm>
            <a:off x="5670331" y="4001294"/>
            <a:ext cx="1155261" cy="14780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18E724-941F-A972-470F-DCEAEB52FEC6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365217" y="3902785"/>
            <a:ext cx="2801782" cy="8375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2D070B01-D24B-BA24-B7BE-10E155C0E0A2}"/>
              </a:ext>
            </a:extLst>
          </p:cNvPr>
          <p:cNvSpPr/>
          <p:nvPr/>
        </p:nvSpPr>
        <p:spPr>
          <a:xfrm>
            <a:off x="8184282" y="4740295"/>
            <a:ext cx="1965434" cy="67266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E8AB75-EBEA-A3F4-80C3-B5E9B9A04C64}"/>
              </a:ext>
            </a:extLst>
          </p:cNvPr>
          <p:cNvSpPr txBox="1"/>
          <p:nvPr/>
        </p:nvSpPr>
        <p:spPr>
          <a:xfrm>
            <a:off x="446049" y="4217810"/>
            <a:ext cx="52856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dirty="0"/>
              <a:t>Graph patterns can be checked by SPARQL queries:</a:t>
            </a:r>
          </a:p>
          <a:p>
            <a:endParaRPr lang="en-AT" dirty="0"/>
          </a:p>
          <a:p>
            <a:r>
              <a:rPr lang="en-AT" dirty="0"/>
              <a:t>SELECT * {</a:t>
            </a:r>
          </a:p>
          <a:p>
            <a:r>
              <a:rPr lang="en-AT" dirty="0"/>
              <a:t>?P1 conflicts-with ?P2 . </a:t>
            </a:r>
          </a:p>
          <a:p>
            <a:r>
              <a:rPr lang="en-AT" dirty="0"/>
              <a:t>?S ?P1 ?X. </a:t>
            </a:r>
          </a:p>
          <a:p>
            <a:r>
              <a:rPr lang="en-AT" dirty="0"/>
              <a:t>?S ?P2 ?Y. </a:t>
            </a:r>
          </a:p>
          <a:p>
            <a:r>
              <a:rPr lang="en-AT" dirty="0"/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7B1B52-BDCD-2D4C-C5C8-AEC64951788D}"/>
              </a:ext>
            </a:extLst>
          </p:cNvPr>
          <p:cNvSpPr txBox="1"/>
          <p:nvPr/>
        </p:nvSpPr>
        <p:spPr>
          <a:xfrm>
            <a:off x="446049" y="6347969"/>
            <a:ext cx="10980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b="1" dirty="0"/>
              <a:t>ATTENTION: </a:t>
            </a:r>
            <a:r>
              <a:rPr lang="en-AT" dirty="0"/>
              <a:t>This is a simplification, cf. </a:t>
            </a:r>
            <a:r>
              <a:rPr lang="en-GB" dirty="0">
                <a:hlinkClick r:id="rId5"/>
              </a:rPr>
              <a:t>https://github.com/nicolasferranti/wikidata-constraints-formalization/</a:t>
            </a:r>
            <a:endParaRPr lang="en-GB" dirty="0"/>
          </a:p>
          <a:p>
            <a:r>
              <a:rPr lang="en-GB" sz="1200" dirty="0">
                <a:hlinkClick r:id="rId6"/>
              </a:rPr>
              <a:t>https://github.com/nicolasferranti/wikidata-constraints-formalization/blob/main/constraints-formalization/conflicts-with%20/conflicts-with.rq</a:t>
            </a:r>
            <a:r>
              <a:rPr lang="en-GB" sz="1200" dirty="0"/>
              <a:t> </a:t>
            </a:r>
            <a:endParaRPr lang="en-GB" dirty="0"/>
          </a:p>
          <a:p>
            <a:r>
              <a:rPr lang="en-GB" dirty="0"/>
              <a:t> 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170892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067FA-D417-8F6F-44BA-AFD56C194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5D2F4-852B-ED67-3B8A-B333B34C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Knowledge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6779-09D8-2600-32CC-CBAB901F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531" y="1667927"/>
            <a:ext cx="10515600" cy="5016652"/>
          </a:xfrm>
        </p:spPr>
        <p:txBody>
          <a:bodyPr>
            <a:normAutofit/>
          </a:bodyPr>
          <a:lstStyle/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C346D5B-7D48-189E-A4B5-AEC515A64549}"/>
              </a:ext>
            </a:extLst>
          </p:cNvPr>
          <p:cNvSpPr/>
          <p:nvPr/>
        </p:nvSpPr>
        <p:spPr>
          <a:xfrm>
            <a:off x="4687614" y="3328632"/>
            <a:ext cx="1965434" cy="67266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>
                <a:hlinkClick r:id="rId2"/>
              </a:rPr>
              <a:t>Tilikum</a:t>
            </a:r>
            <a:endParaRPr lang="en-A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FB87BF-7F19-9973-8D07-CBF9EA610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21" y="2043310"/>
            <a:ext cx="31750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E8E8EE-9B22-4A48-076D-F20AAA806779}"/>
              </a:ext>
            </a:extLst>
          </p:cNvPr>
          <p:cNvSpPr txBox="1"/>
          <p:nvPr/>
        </p:nvSpPr>
        <p:spPr>
          <a:xfrm>
            <a:off x="7520478" y="4038404"/>
            <a:ext cx="2166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Property:P8047"/>
              </a:rPr>
              <a:t>country of registry</a:t>
            </a:r>
            <a:endParaRPr lang="en-AT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C0635C5-F22F-4030-90BA-1B434663E4B0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6365217" y="3902785"/>
            <a:ext cx="2085100" cy="903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73F515E-A4CD-9FFA-8C89-80EDF967EB36}"/>
              </a:ext>
            </a:extLst>
          </p:cNvPr>
          <p:cNvSpPr txBox="1"/>
          <p:nvPr/>
        </p:nvSpPr>
        <p:spPr>
          <a:xfrm>
            <a:off x="6014999" y="4575447"/>
            <a:ext cx="96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Property:P17"/>
              </a:rPr>
              <a:t>country</a:t>
            </a:r>
            <a:endParaRPr lang="en-AT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FB316A6-9E36-2DD7-330B-C45941FFC47B}"/>
              </a:ext>
            </a:extLst>
          </p:cNvPr>
          <p:cNvSpPr/>
          <p:nvPr/>
        </p:nvSpPr>
        <p:spPr>
          <a:xfrm>
            <a:off x="7336400" y="4819137"/>
            <a:ext cx="1965434" cy="67266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>
                <a:hlinkClick r:id="rId6" tooltip="Q16"/>
              </a:rPr>
              <a:t>Canada</a:t>
            </a:r>
            <a:endParaRPr lang="en-AT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34A95B4-F09A-B0C1-005A-486C033D201D}"/>
              </a:ext>
            </a:extLst>
          </p:cNvPr>
          <p:cNvCxnSpPr>
            <a:cxnSpLocks/>
            <a:stCxn id="4" idx="4"/>
            <a:endCxn id="26" idx="1"/>
          </p:cNvCxnSpPr>
          <p:nvPr/>
        </p:nvCxnSpPr>
        <p:spPr>
          <a:xfrm>
            <a:off x="5670331" y="4001294"/>
            <a:ext cx="1953900" cy="9163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5396CE9-6DB7-2936-1CFF-2AA34650CF78}"/>
              </a:ext>
            </a:extLst>
          </p:cNvPr>
          <p:cNvSpPr txBox="1"/>
          <p:nvPr/>
        </p:nvSpPr>
        <p:spPr>
          <a:xfrm>
            <a:off x="7054029" y="3838349"/>
            <a:ext cx="434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4400" dirty="0">
                <a:solidFill>
                  <a:srgbClr val="FF0000"/>
                </a:solidFill>
              </a:rPr>
              <a:t>x</a:t>
            </a:r>
            <a:endParaRPr lang="en-AT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75A44-4155-ED83-B60D-9C515119B7DD}"/>
              </a:ext>
            </a:extLst>
          </p:cNvPr>
          <p:cNvSpPr txBox="1"/>
          <p:nvPr/>
        </p:nvSpPr>
        <p:spPr>
          <a:xfrm>
            <a:off x="6528182" y="4077711"/>
            <a:ext cx="434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4400" dirty="0">
                <a:solidFill>
                  <a:srgbClr val="FF0000"/>
                </a:solidFill>
              </a:rPr>
              <a:t>x</a:t>
            </a:r>
            <a:endParaRPr lang="en-A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0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07918-CCE8-27FE-44CB-9DCFD9031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9E9AC-A643-7AE1-990C-84B6A0659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Constraint Repairs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49116-C882-F6FF-3BEF-260023468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AT" dirty="0"/>
              <a:t>dditions or deletions of missing information.</a:t>
            </a:r>
          </a:p>
          <a:p>
            <a:r>
              <a:rPr lang="en-AT" dirty="0"/>
              <a:t>For conflicts-with, e.g. deletion of either:</a:t>
            </a:r>
          </a:p>
          <a:p>
            <a:endParaRPr lang="en-AT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A8BDFCB-C38C-9E84-ABB5-C3DF92260302}"/>
              </a:ext>
            </a:extLst>
          </p:cNvPr>
          <p:cNvSpPr/>
          <p:nvPr/>
        </p:nvSpPr>
        <p:spPr>
          <a:xfrm>
            <a:off x="4959463" y="4148733"/>
            <a:ext cx="1965434" cy="67266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>
                <a:hlinkClick r:id="rId2"/>
              </a:rPr>
              <a:t>Tilikum</a:t>
            </a:r>
            <a:endParaRPr lang="en-AT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24CBECF-C183-CCE7-A9D3-E5146D6E9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70" y="2863411"/>
            <a:ext cx="31750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34E99F-DC0D-ECD0-0E45-BDDC4C4A57C1}"/>
              </a:ext>
            </a:extLst>
          </p:cNvPr>
          <p:cNvSpPr txBox="1"/>
          <p:nvPr/>
        </p:nvSpPr>
        <p:spPr>
          <a:xfrm>
            <a:off x="7792327" y="4858505"/>
            <a:ext cx="2166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Property:P8047"/>
              </a:rPr>
              <a:t>country of registry</a:t>
            </a:r>
            <a:endParaRPr lang="en-AT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84D7C5-B467-FAA5-116B-D18534F446E3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6637066" y="4722886"/>
            <a:ext cx="2085100" cy="903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7FA8D03-B29C-414A-3EA8-A414D61015CF}"/>
              </a:ext>
            </a:extLst>
          </p:cNvPr>
          <p:cNvSpPr txBox="1"/>
          <p:nvPr/>
        </p:nvSpPr>
        <p:spPr>
          <a:xfrm>
            <a:off x="6286848" y="5395548"/>
            <a:ext cx="96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Property:P17"/>
              </a:rPr>
              <a:t>country</a:t>
            </a:r>
            <a:endParaRPr lang="en-AT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91EC2C0-8541-09F4-C927-BA844EBB82FC}"/>
              </a:ext>
            </a:extLst>
          </p:cNvPr>
          <p:cNvSpPr/>
          <p:nvPr/>
        </p:nvSpPr>
        <p:spPr>
          <a:xfrm>
            <a:off x="7608249" y="5639238"/>
            <a:ext cx="1965434" cy="67266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>
                <a:hlinkClick r:id="rId6" tooltip="Q16"/>
              </a:rPr>
              <a:t>Canada</a:t>
            </a:r>
            <a:endParaRPr lang="en-AT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4D92CB-55F8-6A17-0536-D3D109F9C93D}"/>
              </a:ext>
            </a:extLst>
          </p:cNvPr>
          <p:cNvCxnSpPr>
            <a:cxnSpLocks/>
            <a:stCxn id="4" idx="4"/>
            <a:endCxn id="9" idx="1"/>
          </p:cNvCxnSpPr>
          <p:nvPr/>
        </p:nvCxnSpPr>
        <p:spPr>
          <a:xfrm>
            <a:off x="5942180" y="4821395"/>
            <a:ext cx="1953900" cy="9163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ECBAF12-CDFF-B31D-EAB1-CADFA3114208}"/>
              </a:ext>
            </a:extLst>
          </p:cNvPr>
          <p:cNvSpPr txBox="1"/>
          <p:nvPr/>
        </p:nvSpPr>
        <p:spPr>
          <a:xfrm>
            <a:off x="7325878" y="4658450"/>
            <a:ext cx="434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4400" dirty="0">
                <a:solidFill>
                  <a:srgbClr val="FF0000"/>
                </a:solidFill>
              </a:rPr>
              <a:t>x</a:t>
            </a:r>
            <a:endParaRPr lang="en-AT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F3B869-B2B3-17F4-A8A1-1EA2FC26648A}"/>
              </a:ext>
            </a:extLst>
          </p:cNvPr>
          <p:cNvSpPr txBox="1"/>
          <p:nvPr/>
        </p:nvSpPr>
        <p:spPr>
          <a:xfrm>
            <a:off x="6800031" y="4897812"/>
            <a:ext cx="434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4400" dirty="0">
                <a:solidFill>
                  <a:srgbClr val="FF0000"/>
                </a:solidFill>
              </a:rPr>
              <a:t>x</a:t>
            </a:r>
            <a:endParaRPr lang="en-A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3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BEEF7-5D13-7521-89C4-4A97E8AE0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Constraint Repairs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05D58-C174-689A-BB90-E406D8DC7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AT" dirty="0"/>
              <a:t>dditions or deletions of missing information.</a:t>
            </a:r>
          </a:p>
          <a:p>
            <a:r>
              <a:rPr lang="en-AT" dirty="0"/>
              <a:t>For </a:t>
            </a:r>
            <a:r>
              <a:rPr lang="en-AT" i="1" dirty="0"/>
              <a:t>item-required-statement </a:t>
            </a:r>
            <a:r>
              <a:rPr lang="en-AT" dirty="0"/>
              <a:t>constraint, or </a:t>
            </a:r>
            <a:r>
              <a:rPr lang="en-AT" i="1" dirty="0"/>
              <a:t>value-type-constraint</a:t>
            </a:r>
            <a:r>
              <a:rPr lang="en-AT" dirty="0"/>
              <a:t>, e.g.  deletion or </a:t>
            </a:r>
            <a:r>
              <a:rPr lang="en-GB" b="1" dirty="0"/>
              <a:t>a</a:t>
            </a:r>
            <a:r>
              <a:rPr lang="en-AT" b="1" dirty="0"/>
              <a:t>ddition</a:t>
            </a:r>
            <a:r>
              <a:rPr lang="en-AT" dirty="0"/>
              <a:t>:</a:t>
            </a:r>
          </a:p>
          <a:p>
            <a:endParaRPr lang="en-AT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4507C91-35CF-74B1-8BBB-C2A9B614414A}"/>
              </a:ext>
            </a:extLst>
          </p:cNvPr>
          <p:cNvSpPr/>
          <p:nvPr/>
        </p:nvSpPr>
        <p:spPr>
          <a:xfrm>
            <a:off x="6437233" y="3250790"/>
            <a:ext cx="1965434" cy="67266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>
                <a:hlinkClick r:id="rId2"/>
              </a:rPr>
              <a:t>Rodrigo_Lopez</a:t>
            </a:r>
            <a:endParaRPr lang="en-AT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1CB59A-D29B-C332-8AE7-DFB945269952}"/>
              </a:ext>
            </a:extLst>
          </p:cNvPr>
          <p:cNvSpPr txBox="1"/>
          <p:nvPr/>
        </p:nvSpPr>
        <p:spPr>
          <a:xfrm>
            <a:off x="7658315" y="4425287"/>
            <a:ext cx="13214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 tooltip="Property:P103"/>
              </a:rPr>
              <a:t>native language</a:t>
            </a:r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A0B55A-13C5-F553-8069-523EBC7CFC8B}"/>
              </a:ext>
            </a:extLst>
          </p:cNvPr>
          <p:cNvSpPr/>
          <p:nvPr/>
        </p:nvSpPr>
        <p:spPr>
          <a:xfrm>
            <a:off x="7608249" y="5639238"/>
            <a:ext cx="1965434" cy="67266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hlinkClick r:id="rId4" tooltip="Q96"/>
              </a:rPr>
              <a:t>Mexico</a:t>
            </a:r>
            <a:endParaRPr lang="en-AT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A23483-2E63-F5FD-CE68-C4498A07DFCC}"/>
              </a:ext>
            </a:extLst>
          </p:cNvPr>
          <p:cNvCxnSpPr>
            <a:cxnSpLocks/>
            <a:stCxn id="4" idx="4"/>
            <a:endCxn id="9" idx="1"/>
          </p:cNvCxnSpPr>
          <p:nvPr/>
        </p:nvCxnSpPr>
        <p:spPr>
          <a:xfrm>
            <a:off x="7419950" y="3923452"/>
            <a:ext cx="476130" cy="18142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6" name="Picture 2">
            <a:extLst>
              <a:ext uri="{FF2B5EF4-FFF2-40B4-BE49-F238E27FC236}">
                <a16:creationId xmlns:a16="http://schemas.microsoft.com/office/drawing/2014/main" id="{9C197F4A-35FD-9F25-E422-A092F8879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6" y="3244334"/>
            <a:ext cx="1537108" cy="273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3B97590-350E-EE1B-EED3-87ED5A1A0908}"/>
              </a:ext>
            </a:extLst>
          </p:cNvPr>
          <p:cNvSpPr txBox="1"/>
          <p:nvPr/>
        </p:nvSpPr>
        <p:spPr>
          <a:xfrm>
            <a:off x="3049030" y="3244334"/>
            <a:ext cx="1473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endParaRPr lang="en-AT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8CD0059-EA40-B0D9-9807-1743985AF2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0394" y="3244334"/>
            <a:ext cx="4876839" cy="28257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8F062C-8430-A7CE-ABA3-471546EB0AE7}"/>
              </a:ext>
            </a:extLst>
          </p:cNvPr>
          <p:cNvSpPr/>
          <p:nvPr/>
        </p:nvSpPr>
        <p:spPr>
          <a:xfrm>
            <a:off x="1572751" y="4942703"/>
            <a:ext cx="1321401" cy="1532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29B01FE-6560-AED8-B775-FE890BF88E8C}"/>
              </a:ext>
            </a:extLst>
          </p:cNvPr>
          <p:cNvGrpSpPr/>
          <p:nvPr/>
        </p:nvGrpSpPr>
        <p:grpSpPr>
          <a:xfrm>
            <a:off x="9285852" y="3812402"/>
            <a:ext cx="2674563" cy="1925345"/>
            <a:chOff x="9285852" y="3812402"/>
            <a:chExt cx="2674563" cy="1925345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EF9550A-5F24-00EE-790A-252981BC0B8C}"/>
                </a:ext>
              </a:extLst>
            </p:cNvPr>
            <p:cNvCxnSpPr>
              <a:stCxn id="9" idx="7"/>
            </p:cNvCxnSpPr>
            <p:nvPr/>
          </p:nvCxnSpPr>
          <p:spPr>
            <a:xfrm flipV="1">
              <a:off x="9285852" y="4460789"/>
              <a:ext cx="1452170" cy="1276958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1EF64BF-D666-A319-F8C0-9D56D83BA400}"/>
                </a:ext>
              </a:extLst>
            </p:cNvPr>
            <p:cNvSpPr/>
            <p:nvPr/>
          </p:nvSpPr>
          <p:spPr>
            <a:xfrm>
              <a:off x="9994981" y="3812402"/>
              <a:ext cx="1965434" cy="672662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hlinkClick r:id="rId7" tooltip="Q17376908"/>
                </a:rPr>
                <a:t>languoid</a:t>
              </a:r>
              <a:endParaRPr lang="en-AT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BBAB04E-324F-4D93-59C2-2C7C87DD5B41}"/>
                </a:ext>
              </a:extLst>
            </p:cNvPr>
            <p:cNvSpPr txBox="1"/>
            <p:nvPr/>
          </p:nvSpPr>
          <p:spPr>
            <a:xfrm>
              <a:off x="9978208" y="5071618"/>
              <a:ext cx="1282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i</a:t>
              </a:r>
              <a:r>
                <a:rPr lang="en-AT" dirty="0"/>
                <a:t>nstanceOf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B7BCF8B-EE58-51FE-D95A-7B6648728480}"/>
              </a:ext>
            </a:extLst>
          </p:cNvPr>
          <p:cNvSpPr txBox="1"/>
          <p:nvPr/>
        </p:nvSpPr>
        <p:spPr>
          <a:xfrm>
            <a:off x="7444664" y="4455348"/>
            <a:ext cx="4347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4400" dirty="0">
                <a:solidFill>
                  <a:srgbClr val="FF0000"/>
                </a:solidFill>
              </a:rPr>
              <a:t>x</a:t>
            </a:r>
            <a:endParaRPr lang="en-AT" dirty="0">
              <a:solidFill>
                <a:srgbClr val="FF0000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2E1DE53-A22C-4F1C-23A6-1EDF750AA792}"/>
              </a:ext>
            </a:extLst>
          </p:cNvPr>
          <p:cNvGrpSpPr/>
          <p:nvPr/>
        </p:nvGrpSpPr>
        <p:grpSpPr>
          <a:xfrm>
            <a:off x="8402667" y="2764877"/>
            <a:ext cx="3686394" cy="1011077"/>
            <a:chOff x="8402667" y="2764877"/>
            <a:chExt cx="3686394" cy="101107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2E48596-EAD3-960D-A834-042E407E147C}"/>
                </a:ext>
              </a:extLst>
            </p:cNvPr>
            <p:cNvCxnSpPr>
              <a:cxnSpLocks/>
              <a:stCxn id="4" idx="6"/>
            </p:cNvCxnSpPr>
            <p:nvPr/>
          </p:nvCxnSpPr>
          <p:spPr>
            <a:xfrm flipV="1">
              <a:off x="8402667" y="3131022"/>
              <a:ext cx="1708188" cy="456099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F558E4B-340D-BA44-FFE0-B9950AB575ED}"/>
                </a:ext>
              </a:extLst>
            </p:cNvPr>
            <p:cNvSpPr txBox="1"/>
            <p:nvPr/>
          </p:nvSpPr>
          <p:spPr>
            <a:xfrm>
              <a:off x="8621688" y="3406622"/>
              <a:ext cx="223572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>
                  <a:hlinkClick r:id="rId8" tooltip="Property:P1412"/>
                </a:rPr>
                <a:t>languages spoken</a:t>
              </a:r>
              <a:endParaRPr lang="en-AT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4B3AB65-83FE-4BC4-27C4-7AE30802763F}"/>
                </a:ext>
              </a:extLst>
            </p:cNvPr>
            <p:cNvSpPr/>
            <p:nvPr/>
          </p:nvSpPr>
          <p:spPr>
            <a:xfrm>
              <a:off x="10123627" y="2764877"/>
              <a:ext cx="1965434" cy="672662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hlinkClick r:id="rId9" tooltip="Q1321"/>
                </a:rPr>
                <a:t>Spanish</a:t>
              </a:r>
              <a:endParaRPr lang="en-AT" dirty="0"/>
            </a:p>
          </p:txBody>
        </p:sp>
      </p:grpSp>
    </p:spTree>
    <p:extLst>
      <p:ext uri="{BB962C8B-B14F-4D97-AF65-F5344CB8AC3E}">
        <p14:creationId xmlns:p14="http://schemas.microsoft.com/office/powerpoint/2010/main" val="302078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1131</Words>
  <Application>Microsoft Macintosh PowerPoint</Application>
  <PresentationFormat>Widescreen</PresentationFormat>
  <Paragraphs>209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Can we learn how to "Repair” Knowledge Graphs using constraints?</vt:lpstr>
      <vt:lpstr>Starting points/Base materials:</vt:lpstr>
      <vt:lpstr>Knowledge Graphs</vt:lpstr>
      <vt:lpstr>Knowledge Graphs</vt:lpstr>
      <vt:lpstr>Knowledge Graphs</vt:lpstr>
      <vt:lpstr>Checking constraints</vt:lpstr>
      <vt:lpstr>Knowledge Graphs</vt:lpstr>
      <vt:lpstr>Constraint Repairs</vt:lpstr>
      <vt:lpstr>Constraint Repairs</vt:lpstr>
      <vt:lpstr>Question: can we learn how to repair a graph by GNNs?</vt:lpstr>
      <vt:lpstr>Group Task:</vt:lpstr>
      <vt:lpstr>Good thing: We have training data!</vt:lpstr>
      <vt:lpstr>TODO: some slides or notebook to explain how the training data looks like…</vt:lpstr>
      <vt:lpstr>Challenge 1: Does an ML approach using this data learn the “right” repairs?</vt:lpstr>
      <vt:lpstr>Challenge 2: In KGs, the constraints can also be graphs!</vt:lpstr>
      <vt:lpstr>Challenge 3: Property Graphs: Qualifiers and contextual information – add complexity to repairs</vt:lpstr>
      <vt:lpstr>Example: contextual information in Wikidata instance data:</vt:lpstr>
      <vt:lpstr>Example: contextual information in Wikidata constraint definitions:</vt:lpstr>
      <vt:lpstr>Challenge 4: How could “repairs” interact?</vt:lpstr>
      <vt:lpstr>Summary:</vt:lpstr>
      <vt:lpstr>Group Task: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Polleres, Axel</dc:creator>
  <cp:lastModifiedBy>Polleres, Axel</cp:lastModifiedBy>
  <cp:revision>32</cp:revision>
  <dcterms:created xsi:type="dcterms:W3CDTF">2025-07-03T20:45:22Z</dcterms:created>
  <dcterms:modified xsi:type="dcterms:W3CDTF">2025-07-04T10:15:54Z</dcterms:modified>
</cp:coreProperties>
</file>