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7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A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71"/>
    <p:restoredTop sz="94835"/>
  </p:normalViewPr>
  <p:slideViewPr>
    <p:cSldViewPr snapToGrid="0">
      <p:cViewPr varScale="1">
        <p:scale>
          <a:sx n="115" d="100"/>
          <a:sy n="115" d="100"/>
        </p:scale>
        <p:origin x="2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7174E9-2480-9946-A9CE-85202FF8929A}" type="datetimeFigureOut">
              <a:rPr lang="en-AT" smtClean="0"/>
              <a:t>27.06.25</a:t>
            </a:fld>
            <a:endParaRPr lang="en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F186E-FE8F-284A-ACA8-60E2F8212ABE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047353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9F186E-FE8F-284A-ACA8-60E2F8212ABE}" type="slidenum">
              <a:rPr lang="en-AT" smtClean="0"/>
              <a:t>3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715650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7283B-D029-EFF7-E791-F0AC96C7F4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36EE18-7492-060A-FCF8-A1710BC8CC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8CFCE5-9055-B256-FE50-8D660CF99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743A-3F50-D142-8342-D5C9C965931D}" type="datetimeFigureOut">
              <a:rPr lang="en-AT" smtClean="0"/>
              <a:t>27.06.25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88133-C705-A89A-8532-7243AFB34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A9395E-6393-C39B-5BB5-6E5BF4383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9D0-4C9D-7A41-8BCC-749133B4B008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4148875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38FD9-1C75-03F3-ABD9-E07AAF8B0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D6F1F3-0303-9EDD-488E-E86DAE45E8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005F3F-F7EF-0813-1D4E-BE89CE2EF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743A-3F50-D142-8342-D5C9C965931D}" type="datetimeFigureOut">
              <a:rPr lang="en-AT" smtClean="0"/>
              <a:t>27.06.25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41874D-F705-B344-A1CB-92C208518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F19AE-9A28-A621-1E36-C6067AB58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9D0-4C9D-7A41-8BCC-749133B4B008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292284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46173B-6FAF-3409-566F-2112F8D908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008B4F-9758-4E0E-0546-E9B27E9B9D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632776-AB12-F7B7-888B-2DDD7D889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743A-3F50-D142-8342-D5C9C965931D}" type="datetimeFigureOut">
              <a:rPr lang="en-AT" smtClean="0"/>
              <a:t>27.06.25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CAC11-26F5-F4CE-1831-64345401F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EE3B52-AC26-7FAE-BF89-E4448CBB0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9D0-4C9D-7A41-8BCC-749133B4B008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160905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48603-43BA-6D24-47F9-5AE043B78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03AF7-E9B1-BDE0-48A4-B5AB7AC33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29DC3-8F43-3A44-1899-3C04CE089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743A-3F50-D142-8342-D5C9C965931D}" type="datetimeFigureOut">
              <a:rPr lang="en-AT" smtClean="0"/>
              <a:t>27.06.25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1E2A24-B62B-EC74-0B55-8A8859A06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E8DC42-78CD-C7AC-D3E6-FE43177C6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9D0-4C9D-7A41-8BCC-749133B4B008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83967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94D76-2742-43F5-F6E8-E50EAABD1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E52A32-E657-CC3D-2747-030D2E5247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0A1DE4-1E8E-F1AB-1D78-0A8F47A30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743A-3F50-D142-8342-D5C9C965931D}" type="datetimeFigureOut">
              <a:rPr lang="en-AT" smtClean="0"/>
              <a:t>27.06.25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A6E1CE-F947-0EED-0E4E-45B997FC9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FE8E2B-ADDD-B8FA-E543-962F78A5B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9D0-4C9D-7A41-8BCC-749133B4B008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017633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25B9C-DA44-4645-9FA8-F4A8B58E7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79A28-02CD-F236-5CC9-4C22857739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4B7BC5-EFD1-F750-B48F-FD95655D28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65B060-7B09-EE80-CD98-61E0FEEA4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743A-3F50-D142-8342-D5C9C965931D}" type="datetimeFigureOut">
              <a:rPr lang="en-AT" smtClean="0"/>
              <a:t>27.06.25</a:t>
            </a:fld>
            <a:endParaRPr lang="en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14265F-5BFE-1CF6-7F8D-9CB312C52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4806A8-1D1F-2CD5-E15C-C57E5C52E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9D0-4C9D-7A41-8BCC-749133B4B008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942394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1C004-3585-DF15-48E6-2BA973576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B8B1EB-46A0-8507-AD3E-3002F0D01B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DA9078-F5BB-9459-EA8D-F38F715CA9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509A5E-4C65-D076-5A9A-8B072F09FA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661382-0B66-4D75-5608-C13A5B34D8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BCE07B-E3CF-E11E-7872-48844E92D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743A-3F50-D142-8342-D5C9C965931D}" type="datetimeFigureOut">
              <a:rPr lang="en-AT" smtClean="0"/>
              <a:t>27.06.25</a:t>
            </a:fld>
            <a:endParaRPr lang="en-A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72CCE7-EAB4-1F47-48BA-51A69BB99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C445CE-9BCF-9451-0061-D6B28428F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9D0-4C9D-7A41-8BCC-749133B4B008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909886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852B9-EC1D-4F79-8B00-EF55645CD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BFA321-8203-765C-1FC1-33E9D6561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743A-3F50-D142-8342-D5C9C965931D}" type="datetimeFigureOut">
              <a:rPr lang="en-AT" smtClean="0"/>
              <a:t>27.06.25</a:t>
            </a:fld>
            <a:endParaRPr lang="en-A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731831-99B8-DE32-1511-C321777AB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DBDEB4-C34D-4804-FA34-CD0A76F9A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9D0-4C9D-7A41-8BCC-749133B4B008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311105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DB0F6E-F3C9-5431-9980-CF304BE61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743A-3F50-D142-8342-D5C9C965931D}" type="datetimeFigureOut">
              <a:rPr lang="en-AT" smtClean="0"/>
              <a:t>27.06.25</a:t>
            </a:fld>
            <a:endParaRPr lang="en-A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2A3906-E9EF-C741-9BCC-72B59BD4E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9D6DBB-FFA3-2EFE-E416-82CF91FE2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9D0-4C9D-7A41-8BCC-749133B4B008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873540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0E52C-B44F-6511-C2F8-796C03275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B9267-396D-B159-2F55-847084BDB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915DA8-F9A8-CC1F-C092-FAC238696B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C389D1-9D98-6DAD-BDA8-E4ACC2252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743A-3F50-D142-8342-D5C9C965931D}" type="datetimeFigureOut">
              <a:rPr lang="en-AT" smtClean="0"/>
              <a:t>27.06.25</a:t>
            </a:fld>
            <a:endParaRPr lang="en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502F89-A738-6B93-38E4-3128DC757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01F241-EC52-FDD5-A794-D6D1E9F9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9D0-4C9D-7A41-8BCC-749133B4B008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4262979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FC7BD-AACC-689D-2441-35BFFCE45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E1F7BA-154C-EFD7-D406-8C6F42FF3A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1533E6-829A-77AC-1623-DC5FD043B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D2EC0C-57AC-0456-EB0A-30C209AB8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743A-3F50-D142-8342-D5C9C965931D}" type="datetimeFigureOut">
              <a:rPr lang="en-AT" smtClean="0"/>
              <a:t>27.06.25</a:t>
            </a:fld>
            <a:endParaRPr lang="en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EB37FB-3221-7F46-270A-6ECE48F4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012A6A-2036-1B7C-BB59-BDBBFBCE6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9D0-4C9D-7A41-8BCC-749133B4B008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582709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6C26DF-12AD-B7E9-1EC3-E719721B1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1710EF-DC58-2A06-66C2-E4DE8476C5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3814CC-CE78-4E14-73B2-F8E3110552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7E743A-3F50-D142-8342-D5C9C965931D}" type="datetimeFigureOut">
              <a:rPr lang="en-AT" smtClean="0"/>
              <a:t>27.06.25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63A7D3-2160-B7A0-86BB-E7DAFD12EF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CBC17-A447-7BAF-F962-4A602B192A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2899D0-4C9D-7A41-8BCC-749133B4B008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404122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learn.wu.ac.at/exam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learn.wu.ac.at/exam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9A7A2-B52C-0B6C-3CB7-0C3FDAE761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T" dirty="0"/>
              <a:t>BYOD Online Exam DMA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156886C-79C2-B466-6F1E-FA1815856F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994708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CF3EA-C986-CAB5-0FF4-D28E5ADB5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T" dirty="0"/>
              <a:t>Please use/install the latest version of Chrome.</a:t>
            </a:r>
            <a:br>
              <a:rPr lang="en-AT" dirty="0"/>
            </a:br>
            <a:endParaRPr lang="en-A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09A74A-0899-38FB-E33A-8DF760655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T" dirty="0"/>
              <a:t>When you start the exam:</a:t>
            </a:r>
          </a:p>
          <a:p>
            <a:r>
              <a:rPr lang="en-AT" dirty="0"/>
              <a:t>You will be asked to allow screen sharing when starting the exam.</a:t>
            </a:r>
          </a:p>
          <a:p>
            <a:r>
              <a:rPr lang="en-AT" dirty="0"/>
              <a:t>On Mac OS, you might need to give permissions for screen sharing   to Google Chrome upfront!</a:t>
            </a:r>
          </a:p>
        </p:txBody>
      </p:sp>
    </p:spTree>
    <p:extLst>
      <p:ext uri="{BB962C8B-B14F-4D97-AF65-F5344CB8AC3E}">
        <p14:creationId xmlns:p14="http://schemas.microsoft.com/office/powerpoint/2010/main" val="2241743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E8C89-4321-6DAF-33B6-D5DCE4CAB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T" dirty="0"/>
              <a:t>When you log into learn.wu.ac.at …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E9E63B-A8A5-F407-D0C7-D09A318A2326}"/>
              </a:ext>
            </a:extLst>
          </p:cNvPr>
          <p:cNvSpPr txBox="1"/>
          <p:nvPr/>
        </p:nvSpPr>
        <p:spPr>
          <a:xfrm>
            <a:off x="428297" y="1731066"/>
            <a:ext cx="103473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</a:t>
            </a:r>
            <a:r>
              <a:rPr lang="en-AT" dirty="0"/>
              <a:t>o to : </a:t>
            </a:r>
            <a:r>
              <a:rPr lang="en-AT" dirty="0">
                <a:hlinkClick r:id="rId3"/>
              </a:rPr>
              <a:t>http://learn.wu.ac.at/exams/</a:t>
            </a:r>
            <a:r>
              <a:rPr lang="en-AT" dirty="0"/>
              <a:t> and you will see something like this (click to start he correct exam, </a:t>
            </a:r>
          </a:p>
          <a:p>
            <a:r>
              <a:rPr lang="en-GB" dirty="0"/>
              <a:t>O</a:t>
            </a:r>
            <a:r>
              <a:rPr lang="en-AT" dirty="0"/>
              <a:t>n 27th NOT the testrun!):</a:t>
            </a:r>
          </a:p>
          <a:p>
            <a:endParaRPr lang="en-AT" dirty="0"/>
          </a:p>
          <a:p>
            <a:r>
              <a:rPr lang="en-AT" dirty="0"/>
              <a:t>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4156FA5-2567-415B-0931-F45A1E0602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4658" y="2530024"/>
            <a:ext cx="7731897" cy="4327976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3974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64D82-69D8-5A72-532F-D7E58B240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T" dirty="0"/>
              <a:t>Finding your exam…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533F0-1ABB-7194-062C-566D20C1B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9050"/>
            <a:ext cx="10515600" cy="5568950"/>
          </a:xfrm>
        </p:spPr>
        <p:txBody>
          <a:bodyPr>
            <a:normAutofit/>
          </a:bodyPr>
          <a:lstStyle/>
          <a:p>
            <a:r>
              <a:rPr lang="en-AT" dirty="0"/>
              <a:t>AFTER having started the online exam </a:t>
            </a:r>
            <a:r>
              <a:rPr lang="en-AT" b="1" u="sng" dirty="0">
                <a:solidFill>
                  <a:srgbClr val="FF0000"/>
                </a:solidFill>
              </a:rPr>
              <a:t>(KEEP THIS browser tab OPEN!)</a:t>
            </a:r>
            <a:r>
              <a:rPr lang="en-AT" dirty="0"/>
              <a:t>…</a:t>
            </a:r>
          </a:p>
          <a:p>
            <a:r>
              <a:rPr lang="en-GB" dirty="0"/>
              <a:t>A</a:t>
            </a:r>
            <a:r>
              <a:rPr lang="en-AT" dirty="0"/>
              <a:t>nd also don’t close the PiP::</a:t>
            </a:r>
          </a:p>
          <a:p>
            <a:endParaRPr lang="en-AT" dirty="0"/>
          </a:p>
          <a:p>
            <a:endParaRPr lang="en-AT" dirty="0"/>
          </a:p>
          <a:p>
            <a:endParaRPr lang="en-AT" dirty="0"/>
          </a:p>
          <a:p>
            <a:endParaRPr lang="en-AT" dirty="0"/>
          </a:p>
          <a:p>
            <a:endParaRPr lang="en-AT" dirty="0"/>
          </a:p>
          <a:p>
            <a:endParaRPr lang="en-AT" dirty="0"/>
          </a:p>
          <a:p>
            <a:endParaRPr lang="en-AT" dirty="0"/>
          </a:p>
          <a:p>
            <a:r>
              <a:rPr lang="en-AT" dirty="0"/>
              <a:t>Now … in a </a:t>
            </a:r>
            <a:r>
              <a:rPr lang="en-AT" b="1" i="1" u="sng" dirty="0"/>
              <a:t>new browser tab </a:t>
            </a:r>
            <a:r>
              <a:rPr lang="en-AT" dirty="0"/>
              <a:t>go to canvas.wu.ac.at (and log in)</a:t>
            </a:r>
          </a:p>
          <a:p>
            <a:endParaRPr lang="en-AT" dirty="0"/>
          </a:p>
          <a:p>
            <a:endParaRPr lang="en-AT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78645F-2DDF-99AC-FCA3-D58BF709BF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7543" y="2982354"/>
            <a:ext cx="6088205" cy="2071370"/>
          </a:xfrm>
          <a:prstGeom prst="rect">
            <a:avLst/>
          </a:prstGeom>
          <a:ln w="57150">
            <a:solidFill>
              <a:srgbClr val="FF0000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7BAF34F-369E-6C00-E9DF-A9375B41FE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156155"/>
            <a:ext cx="4404286" cy="2946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17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D0929-0AD6-8943-B493-F5D939C5B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T" dirty="0"/>
              <a:t>On canvas…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78BDC-E83D-5CD9-9139-9E3172890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T" dirty="0"/>
              <a:t>as usual, open your Jupyter environment from the course:</a:t>
            </a:r>
          </a:p>
          <a:p>
            <a:endParaRPr lang="en-AT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BB8D096-C9A4-9CD0-8491-BD39ED7BD5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7958" y="2506660"/>
            <a:ext cx="4850014" cy="4351339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AA9ACD55-51CD-DD1D-D2C1-CCD2CC34E083}"/>
              </a:ext>
            </a:extLst>
          </p:cNvPr>
          <p:cNvSpPr/>
          <p:nvPr/>
        </p:nvSpPr>
        <p:spPr>
          <a:xfrm>
            <a:off x="4829175" y="5857875"/>
            <a:ext cx="1414463" cy="4540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T" dirty="0"/>
          </a:p>
        </p:txBody>
      </p:sp>
    </p:spTree>
    <p:extLst>
      <p:ext uri="{BB962C8B-B14F-4D97-AF65-F5344CB8AC3E}">
        <p14:creationId xmlns:p14="http://schemas.microsoft.com/office/powerpoint/2010/main" val="1072861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B88C2-2A6A-083E-AD28-B9797AC3E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T" dirty="0"/>
              <a:t>On Jupyter: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314CD-7497-0F15-0837-AE430AFE9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1288"/>
            <a:ext cx="10515600" cy="4351338"/>
          </a:xfrm>
        </p:spPr>
        <p:txBody>
          <a:bodyPr/>
          <a:lstStyle/>
          <a:p>
            <a:r>
              <a:rPr lang="en-AT" dirty="0"/>
              <a:t>You will find your individual exams notebook called</a:t>
            </a:r>
          </a:p>
          <a:p>
            <a:pPr lvl="1"/>
            <a:r>
              <a:rPr lang="en-AT" dirty="0">
                <a:latin typeface="Courier New" panose="02070309020205020404" pitchFamily="49" charset="0"/>
                <a:cs typeface="Courier New" panose="02070309020205020404" pitchFamily="49" charset="0"/>
              </a:rPr>
              <a:t>MATNR.ipynb </a:t>
            </a:r>
            <a:r>
              <a:rPr lang="en-AT" dirty="0"/>
              <a:t>and a </a:t>
            </a:r>
          </a:p>
          <a:p>
            <a:pPr lvl="1"/>
            <a:r>
              <a:rPr lang="en-AT" dirty="0">
                <a:latin typeface="Courier New" panose="02070309020205020404" pitchFamily="49" charset="0"/>
                <a:cs typeface="Courier New" panose="02070309020205020404" pitchFamily="49" charset="0"/>
              </a:rPr>
              <a:t>MATNR.sql </a:t>
            </a:r>
            <a:r>
              <a:rPr lang="en-AT" dirty="0"/>
              <a:t>datafile </a:t>
            </a:r>
          </a:p>
          <a:p>
            <a:pPr marL="457200" lvl="1" indent="0">
              <a:buNone/>
            </a:pPr>
            <a:r>
              <a:rPr lang="en-AT" dirty="0"/>
              <a:t>in your exams folder:</a:t>
            </a:r>
          </a:p>
          <a:p>
            <a:pPr marL="457200" lvl="1" indent="0">
              <a:buNone/>
            </a:pPr>
            <a:endParaRPr lang="en-AT" dirty="0"/>
          </a:p>
          <a:p>
            <a:pPr marL="457200" lvl="1" indent="0">
              <a:buNone/>
            </a:pPr>
            <a:endParaRPr lang="en-AT" dirty="0"/>
          </a:p>
          <a:p>
            <a:pPr marL="457200" lvl="1" indent="0">
              <a:buNone/>
            </a:pPr>
            <a:endParaRPr lang="en-AT" dirty="0"/>
          </a:p>
          <a:p>
            <a:pPr marL="457200" lvl="1" indent="0">
              <a:buNone/>
            </a:pPr>
            <a:r>
              <a:rPr lang="en-AT" dirty="0"/>
              <a:t>Start working… </a:t>
            </a:r>
          </a:p>
          <a:p>
            <a:pPr marL="457200" lvl="1" indent="0">
              <a:buNone/>
            </a:pPr>
            <a:endParaRPr lang="en-AT" dirty="0"/>
          </a:p>
          <a:p>
            <a:pPr marL="457200" lvl="1" indent="0">
              <a:buNone/>
            </a:pPr>
            <a:r>
              <a:rPr lang="en-AT" b="1" dirty="0"/>
              <a:t>Save early, safe often!</a:t>
            </a:r>
          </a:p>
          <a:p>
            <a:endParaRPr lang="en-AT" dirty="0"/>
          </a:p>
          <a:p>
            <a:endParaRPr lang="en-AT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E648805-FA7E-C123-A1D5-90FA02AC32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2688" y="1979613"/>
            <a:ext cx="3577599" cy="436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479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BB109-2B84-9C17-B21C-BE27A2F02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</a:t>
            </a:r>
            <a:r>
              <a:rPr lang="en-AT" dirty="0"/>
              <a:t>o to : </a:t>
            </a:r>
            <a:r>
              <a:rPr lang="en-AT" dirty="0">
                <a:hlinkClick r:id="rId2"/>
              </a:rPr>
              <a:t>http://learn.wu.ac.at/exams/</a:t>
            </a:r>
            <a:br>
              <a:rPr lang="en-AT" dirty="0"/>
            </a:br>
            <a:r>
              <a:rPr lang="en-AT" dirty="0"/>
              <a:t>Exam Rules: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53F82-6140-A04A-A318-200CAB138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59068" cy="4932014"/>
          </a:xfrm>
        </p:spPr>
        <p:txBody>
          <a:bodyPr>
            <a:normAutofit fontScale="77500" lnSpcReduction="20000"/>
          </a:bodyPr>
          <a:lstStyle/>
          <a:p>
            <a:r>
              <a:rPr lang="en-AT" b="1" dirty="0"/>
              <a:t>Choose a seat: </a:t>
            </a:r>
            <a:r>
              <a:rPr lang="en-AT" sz="4600" b="1" u="sng" dirty="0">
                <a:solidFill>
                  <a:srgbClr val="FF0000"/>
                </a:solidFill>
              </a:rPr>
              <a:t>Leave every 2nd row free </a:t>
            </a:r>
          </a:p>
          <a:p>
            <a:r>
              <a:rPr lang="en-AT" b="1" dirty="0"/>
              <a:t>(start from 1st row) &amp; 1 seat free in between, if possible (exceptions: row 1 and 3)</a:t>
            </a:r>
          </a:p>
          <a:p>
            <a:endParaRPr lang="en-AT" dirty="0"/>
          </a:p>
          <a:p>
            <a:r>
              <a:rPr lang="en-AT" dirty="0"/>
              <a:t>Do NOT use other browsers than Chrome</a:t>
            </a:r>
          </a:p>
          <a:p>
            <a:r>
              <a:rPr lang="en-AT" dirty="0"/>
              <a:t>Do NOT close the exam browser TAB until you have downloaded and submitted your completed exam </a:t>
            </a:r>
            <a:r>
              <a:rPr lang="en-AT" dirty="0">
                <a:latin typeface="Courier New" panose="02070309020205020404" pitchFamily="49" charset="0"/>
                <a:cs typeface="Courier New" panose="02070309020205020404" pitchFamily="49" charset="0"/>
              </a:rPr>
              <a:t>MATNR.ipynb</a:t>
            </a:r>
            <a:r>
              <a:rPr lang="en-AT" dirty="0"/>
              <a:t> file.</a:t>
            </a:r>
          </a:p>
          <a:p>
            <a:r>
              <a:rPr lang="en-AT" dirty="0"/>
              <a:t>You are allowed to also open MS Teams,  but not to communicate with other students during the exam.</a:t>
            </a:r>
          </a:p>
          <a:p>
            <a:r>
              <a:rPr lang="en-AT" dirty="0"/>
              <a:t>Do not work on the notebook in another environment than our hosted jupyter environment.</a:t>
            </a:r>
          </a:p>
          <a:p>
            <a:r>
              <a:rPr lang="en-AT" dirty="0"/>
              <a:t>Only open browser windows and tabs to allowed tools (see earlier announcment)</a:t>
            </a:r>
          </a:p>
          <a:p>
            <a:r>
              <a:rPr lang="en-AT" dirty="0"/>
              <a:t>If you have questions, use the MS Teams channel (see Announcement on Canvas).</a:t>
            </a:r>
          </a:p>
          <a:p>
            <a:endParaRPr lang="en-AT" b="1" i="1" dirty="0"/>
          </a:p>
          <a:p>
            <a:r>
              <a:rPr lang="en-AT" b="1" i="1" dirty="0"/>
              <a:t>Strongly recommended: Wrap-up at around 11:50</a:t>
            </a:r>
          </a:p>
        </p:txBody>
      </p:sp>
    </p:spTree>
    <p:extLst>
      <p:ext uri="{BB962C8B-B14F-4D97-AF65-F5344CB8AC3E}">
        <p14:creationId xmlns:p14="http://schemas.microsoft.com/office/powerpoint/2010/main" val="3064903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1581</TotalTime>
  <Words>350</Words>
  <Application>Microsoft Macintosh PowerPoint</Application>
  <PresentationFormat>Widescreen</PresentationFormat>
  <Paragraphs>47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Courier New</vt:lpstr>
      <vt:lpstr>Office Theme</vt:lpstr>
      <vt:lpstr>BYOD Online Exam DMA</vt:lpstr>
      <vt:lpstr>Please use/install the latest version of Chrome. </vt:lpstr>
      <vt:lpstr>When you log into learn.wu.ac.at …</vt:lpstr>
      <vt:lpstr>Finding your exam…</vt:lpstr>
      <vt:lpstr>On canvas…</vt:lpstr>
      <vt:lpstr>On Jupyter:</vt:lpstr>
      <vt:lpstr>Go to : http://learn.wu.ac.at/exams/ Exam Rules: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Polleres, Axel</dc:creator>
  <cp:lastModifiedBy>Polleres, Axel</cp:lastModifiedBy>
  <cp:revision>8</cp:revision>
  <dcterms:created xsi:type="dcterms:W3CDTF">2025-06-12T12:03:46Z</dcterms:created>
  <dcterms:modified xsi:type="dcterms:W3CDTF">2025-06-27T06:26:41Z</dcterms:modified>
</cp:coreProperties>
</file>