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78" r:id="rId5"/>
    <p:sldId id="256" r:id="rId6"/>
    <p:sldId id="257" r:id="rId7"/>
    <p:sldId id="301" r:id="rId8"/>
    <p:sldId id="323" r:id="rId9"/>
    <p:sldId id="303" r:id="rId10"/>
    <p:sldId id="317" r:id="rId11"/>
    <p:sldId id="316" r:id="rId12"/>
    <p:sldId id="322" r:id="rId13"/>
    <p:sldId id="309" r:id="rId14"/>
    <p:sldId id="307" r:id="rId15"/>
    <p:sldId id="324" r:id="rId16"/>
    <p:sldId id="310" r:id="rId17"/>
    <p:sldId id="312" r:id="rId18"/>
    <p:sldId id="319" r:id="rId19"/>
    <p:sldId id="320" r:id="rId20"/>
    <p:sldId id="311" r:id="rId21"/>
    <p:sldId id="318" r:id="rId22"/>
    <p:sldId id="321" r:id="rId23"/>
    <p:sldId id="314" r:id="rId24"/>
  </p:sldIdLst>
  <p:sldSz cx="9144000" cy="6858000" type="screen4x3"/>
  <p:notesSz cx="6858000" cy="9144000"/>
  <p:custDataLst>
    <p:tags r:id="rId27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6" autoAdjust="0"/>
    <p:restoredTop sz="91583" autoAdjust="0"/>
  </p:normalViewPr>
  <p:slideViewPr>
    <p:cSldViewPr snapToGrid="0" showGuides="1">
      <p:cViewPr varScale="1">
        <p:scale>
          <a:sx n="111" d="100"/>
          <a:sy n="111" d="100"/>
        </p:scale>
        <p:origin x="17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13.01.25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13.01.25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00BD-3B7E-9D7F-EFD7-7F4A5BEDE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99DE-C07F-F661-CA18-7BA45532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3C59-4CE8-EB89-7B09-3D8816D4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13.01.25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BD3A-2D60-8056-4D93-4F23DA2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7203-9E99-AA96-9E6A-B07AE47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042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2F8B-7F01-8A29-B524-B8326B0A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3FD5-5C50-784A-9B99-D4A48746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C7DDC-6C7E-010C-AF3B-1E398E86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13.01.25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CE07-4F68-6736-398F-269A8E8E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D508-0A98-B832-4CE4-9E87A33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24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13.01.25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13.01.25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  <p:sldLayoutId id="2147483692" r:id="rId16"/>
    <p:sldLayoutId id="2147483693" r:id="rId17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tcamp.berkeley.edu/blog/data-scientist-skill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50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dpkm/teaching/sbwl-data-scienc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br.org/2022/07/is-data-scientist-still-the-sexiest-job-of-the-21st-century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hbr.org/2012/10/data-scientist-the-sexiest-job-of-the-21st-centu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q.io/insights/artificial-intelligence-vs-machine-learning-vs-data-scienc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lideshare.net/laroyo/keynote-at-international-conference-of-art-libraries-2018-rijksmuseum/27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laroyo/keynote-at-international-conference-of-art-libraries-2018-rijksmuseum/2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is becoming at all levels, incl. the Executive level!</a:t>
            </a:r>
          </a:p>
          <a:p>
            <a:pPr lvl="1"/>
            <a:r>
              <a:rPr lang="en-US" dirty="0"/>
              <a:t>Data Stewards, </a:t>
            </a:r>
          </a:p>
          <a:p>
            <a:pPr lvl="1"/>
            <a:r>
              <a:rPr lang="en-US" dirty="0"/>
              <a:t>Chief Data Officer, </a:t>
            </a:r>
          </a:p>
          <a:p>
            <a:pPr lvl="1"/>
            <a:r>
              <a:rPr lang="en-US" dirty="0"/>
              <a:t>Chief Digital Officer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2" y="2833521"/>
            <a:ext cx="4033302" cy="38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22" y="2833521"/>
            <a:ext cx="4303612" cy="3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7776" y="2819539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516">
            <a:off x="4351148" y="2936841"/>
            <a:ext cx="4771898" cy="3934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E62D0F-D9FB-23EC-F797-5821691D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" y="1262635"/>
            <a:ext cx="4875305" cy="31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0088C68-C5FF-2350-A27F-E3276D3DC65A}"/>
              </a:ext>
            </a:extLst>
          </p:cNvPr>
          <p:cNvSpPr txBox="1">
            <a:spLocks/>
          </p:cNvSpPr>
          <p:nvPr/>
        </p:nvSpPr>
        <p:spPr>
          <a:xfrm>
            <a:off x="908482" y="4382831"/>
            <a:ext cx="7175422" cy="208457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Solid </a:t>
            </a:r>
            <a:r>
              <a:rPr lang="de-DE" sz="1601" dirty="0" err="1"/>
              <a:t>basis</a:t>
            </a:r>
            <a:r>
              <a:rPr lang="de-DE" sz="1601" dirty="0"/>
              <a:t>: Math, </a:t>
            </a:r>
            <a:r>
              <a:rPr lang="de-DE" sz="1601" dirty="0" err="1"/>
              <a:t>Statistics</a:t>
            </a:r>
            <a:r>
              <a:rPr lang="de-DE" sz="1601" dirty="0"/>
              <a:t>, </a:t>
            </a:r>
            <a:r>
              <a:rPr lang="de-DE" sz="1601" dirty="0" err="1"/>
              <a:t>Programming</a:t>
            </a:r>
            <a:r>
              <a:rPr lang="de-DE" sz="1601" dirty="0"/>
              <a:t>, Data Engineering</a:t>
            </a:r>
          </a:p>
          <a:p>
            <a:r>
              <a:rPr lang="de-DE" sz="1601" b="1" dirty="0"/>
              <a:t>Curiosity&amp; </a:t>
            </a:r>
            <a:r>
              <a:rPr lang="de-DE" sz="1601" b="1" dirty="0" err="1"/>
              <a:t>Creativity</a:t>
            </a:r>
            <a:r>
              <a:rPr lang="de-DE" sz="1601" b="1" dirty="0"/>
              <a:t> – find </a:t>
            </a:r>
            <a:r>
              <a:rPr lang="de-DE" sz="1601" b="1" dirty="0" err="1"/>
              <a:t>the</a:t>
            </a:r>
            <a:r>
              <a:rPr lang="de-DE" sz="1601" b="1" dirty="0"/>
              <a:t> </a:t>
            </a:r>
            <a:r>
              <a:rPr lang="de-DE" sz="1601" b="1" dirty="0" err="1"/>
              <a:t>needle</a:t>
            </a:r>
            <a:r>
              <a:rPr lang="de-DE" sz="1601" b="1" dirty="0"/>
              <a:t> in </a:t>
            </a:r>
            <a:r>
              <a:rPr lang="de-DE" sz="1601" b="1" dirty="0" err="1"/>
              <a:t>the</a:t>
            </a:r>
            <a:r>
              <a:rPr lang="de-DE" sz="1601" b="1" dirty="0"/>
              <a:t> „</a:t>
            </a:r>
            <a:r>
              <a:rPr lang="de-DE" sz="1601" b="1" dirty="0" err="1"/>
              <a:t>haystack</a:t>
            </a:r>
            <a:r>
              <a:rPr lang="de-DE" sz="1601" b="1" dirty="0"/>
              <a:t>“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i="1" dirty="0" err="1"/>
              <a:t>new</a:t>
            </a:r>
            <a:r>
              <a:rPr lang="de-DE" sz="1601" i="1" dirty="0"/>
              <a:t> </a:t>
            </a:r>
            <a:r>
              <a:rPr lang="de-DE" sz="1601" i="1" dirty="0" err="1"/>
              <a:t>technologies</a:t>
            </a:r>
            <a:r>
              <a:rPr lang="de-DE" sz="1601" i="1" dirty="0"/>
              <a:t> </a:t>
            </a:r>
            <a:r>
              <a:rPr lang="de-DE" sz="1601" dirty="0" err="1"/>
              <a:t>quickly</a:t>
            </a:r>
            <a:endParaRPr lang="de-DE" sz="1601" dirty="0"/>
          </a:p>
          <a:p>
            <a:r>
              <a:rPr lang="de-DE" sz="1601" dirty="0" err="1"/>
              <a:t>Develop</a:t>
            </a:r>
            <a:r>
              <a:rPr lang="de-DE" sz="1601" dirty="0"/>
              <a:t> front-</a:t>
            </a:r>
            <a:r>
              <a:rPr lang="de-DE" sz="1601" dirty="0" err="1"/>
              <a:t>to</a:t>
            </a:r>
            <a:r>
              <a:rPr lang="de-DE" sz="1601" dirty="0"/>
              <a:t>-end </a:t>
            </a:r>
            <a:r>
              <a:rPr lang="de-DE" sz="1601" dirty="0" err="1"/>
              <a:t>solutions</a:t>
            </a:r>
            <a:r>
              <a:rPr lang="de-DE" sz="1601" dirty="0"/>
              <a:t>, </a:t>
            </a:r>
            <a:r>
              <a:rPr lang="de-DE" sz="1601" dirty="0" err="1"/>
              <a:t>often</a:t>
            </a:r>
            <a:r>
              <a:rPr lang="de-DE" sz="1601" dirty="0"/>
              <a:t> </a:t>
            </a:r>
            <a:r>
              <a:rPr lang="de-DE" sz="1601" dirty="0" err="1"/>
              <a:t>adhoc</a:t>
            </a:r>
            <a:endParaRPr lang="de-DE" sz="1601" dirty="0"/>
          </a:p>
          <a:p>
            <a:r>
              <a:rPr lang="de-DE" sz="1600" b="1" dirty="0"/>
              <a:t>Domain-</a:t>
            </a:r>
            <a:r>
              <a:rPr lang="de-DE" sz="1600" b="1" dirty="0" err="1"/>
              <a:t>specific</a:t>
            </a:r>
            <a:r>
              <a:rPr lang="de-DE" sz="1600" b="1" dirty="0"/>
              <a:t> </a:t>
            </a:r>
            <a:r>
              <a:rPr lang="de-DE" sz="1600" b="1" dirty="0" err="1"/>
              <a:t>background</a:t>
            </a:r>
            <a:r>
              <a:rPr lang="de-DE" sz="1600" b="1" dirty="0"/>
              <a:t> </a:t>
            </a:r>
            <a:r>
              <a:rPr lang="de-DE" sz="1600" b="1" dirty="0" err="1"/>
              <a:t>knowledge</a:t>
            </a:r>
            <a:endParaRPr lang="de-DE" b="1" dirty="0"/>
          </a:p>
          <a:p>
            <a:r>
              <a:rPr lang="de-DE" sz="1600" dirty="0" err="1"/>
              <a:t>communicative</a:t>
            </a:r>
            <a:r>
              <a:rPr lang="de-DE" sz="1600" dirty="0"/>
              <a:t> </a:t>
            </a:r>
            <a:r>
              <a:rPr lang="de-DE" sz="1600" dirty="0" err="1"/>
              <a:t>skills</a:t>
            </a:r>
            <a:r>
              <a:rPr lang="de-DE" sz="1600" dirty="0"/>
              <a:t> </a:t>
            </a:r>
            <a:r>
              <a:rPr lang="de-DE" sz="1600" b="1" dirty="0"/>
              <a:t>AND </a:t>
            </a:r>
            <a:r>
              <a:rPr lang="de-DE" sz="1600" b="1" u="none" dirty="0" err="1"/>
              <a:t>team</a:t>
            </a:r>
            <a:r>
              <a:rPr lang="de-DE" sz="1600" b="1" u="none" dirty="0"/>
              <a:t> </a:t>
            </a:r>
            <a:r>
              <a:rPr lang="de-DE" sz="1600" b="1" u="none" dirty="0" err="1"/>
              <a:t>spirit</a:t>
            </a:r>
            <a:r>
              <a:rPr lang="de-DE" b="1" dirty="0"/>
              <a:t> </a:t>
            </a:r>
            <a:r>
              <a:rPr lang="de-DE" sz="1600" b="1" dirty="0"/>
              <a:t>„Data</a:t>
            </a:r>
            <a:r>
              <a:rPr lang="de-DE" sz="1600" b="1" baseline="0" dirty="0"/>
              <a:t> Science Teams“</a:t>
            </a:r>
            <a:endParaRPr lang="de-DE" sz="1600" b="1" dirty="0"/>
          </a:p>
          <a:p>
            <a:endParaRPr lang="de-DE" sz="1600" b="1" dirty="0"/>
          </a:p>
          <a:p>
            <a:endParaRPr lang="de-DE" sz="1601" dirty="0"/>
          </a:p>
          <a:p>
            <a:endParaRPr lang="de-DE" sz="16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20FD-9D3D-164F-D9A3-E2551FDC916C}"/>
              </a:ext>
            </a:extLst>
          </p:cNvPr>
          <p:cNvSpPr txBox="1"/>
          <p:nvPr/>
        </p:nvSpPr>
        <p:spPr>
          <a:xfrm>
            <a:off x="4572000" y="1529457"/>
            <a:ext cx="4552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400" dirty="0">
                <a:hlinkClick r:id="rId3"/>
              </a:rPr>
              <a:t>https://bootcamp.berkeley.edu/blog/data-scientist-skills/</a:t>
            </a:r>
            <a:r>
              <a:rPr lang="en-AT" sz="1400" dirty="0"/>
              <a:t> (and several other sources ;-))</a:t>
            </a:r>
          </a:p>
        </p:txBody>
      </p:sp>
    </p:spTree>
    <p:extLst>
      <p:ext uri="{BB962C8B-B14F-4D97-AF65-F5344CB8AC3E}">
        <p14:creationId xmlns:p14="http://schemas.microsoft.com/office/powerpoint/2010/main" val="8559023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/>
              <a:t>Complex Networks, </a:t>
            </a:r>
            <a:endParaRPr lang="en-US" sz="1100" dirty="0"/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2" y="175276"/>
            <a:ext cx="7379917" cy="1084586"/>
          </a:xfrm>
        </p:spPr>
        <p:txBody>
          <a:bodyPr>
            <a:normAutofit/>
          </a:bodyPr>
          <a:lstStyle/>
          <a:p>
            <a:r>
              <a:rPr lang="en-US" dirty="0"/>
              <a:t>Data Science SBWL </a:t>
            </a:r>
            <a:r>
              <a:rPr lang="de-DE" dirty="0"/>
              <a:t>–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700" dirty="0"/>
              <a:t>Schedule: 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r>
              <a:rPr lang="en-US" sz="1600" dirty="0"/>
              <a:t>- Next cohort: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278279"/>
              </p:ext>
            </p:extLst>
          </p:nvPr>
        </p:nvGraphicFramePr>
        <p:xfrm>
          <a:off x="559984" y="2209459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2025/2026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54188"/>
              </p:ext>
            </p:extLst>
          </p:nvPr>
        </p:nvGraphicFramePr>
        <p:xfrm>
          <a:off x="559984" y="4304270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2025/2026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B9D8EF9-DDB9-8946-88E5-75847562EEB8}"/>
              </a:ext>
            </a:extLst>
          </p:cNvPr>
          <p:cNvSpPr/>
          <p:nvPr/>
        </p:nvSpPr>
        <p:spPr>
          <a:xfrm>
            <a:off x="211667" y="4052657"/>
            <a:ext cx="8720666" cy="209481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15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276B58-B465-B30C-D376-95B99495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34" y="0"/>
            <a:ext cx="3678865" cy="26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pic>
        <p:nvPicPr>
          <p:cNvPr id="1034" name="Picture 10" descr="Support groups - Food Allergy Canada">
            <a:extLst>
              <a:ext uri="{FF2B5EF4-FFF2-40B4-BE49-F238E27FC236}">
                <a16:creationId xmlns:a16="http://schemas.microsoft.com/office/drawing/2014/main" id="{DA886971-1F5B-00A4-46C1-5F6F910D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71" y="2687460"/>
            <a:ext cx="2287916" cy="2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3" name="Picture 2" descr="Award Winner Pictures | Download Free Images on Unsplash">
            <a:extLst>
              <a:ext uri="{FF2B5EF4-FFF2-40B4-BE49-F238E27FC236}">
                <a16:creationId xmlns:a16="http://schemas.microsoft.com/office/drawing/2014/main" id="{C72ED5E7-4D9F-4F56-1944-71E5E743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7" y="1866882"/>
            <a:ext cx="2684377" cy="17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462408" y="4377074"/>
            <a:ext cx="3790937" cy="1209623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2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dirty="0"/>
              <a:t>Avg. grade 1.5 among these courses:</a:t>
            </a:r>
          </a:p>
          <a:p>
            <a:pPr lvl="1"/>
            <a:r>
              <a:rPr lang="en-US" sz="1300" dirty="0"/>
              <a:t>Algorithmic Thinking and Programming </a:t>
            </a:r>
          </a:p>
          <a:p>
            <a:pPr lvl="1"/>
            <a:r>
              <a:rPr lang="en-US" sz="1300" dirty="0"/>
              <a:t>Data and Knowledge Engineering </a:t>
            </a:r>
          </a:p>
          <a:p>
            <a:pPr lvl="1"/>
            <a:r>
              <a:rPr lang="en-US" sz="1300" dirty="0"/>
              <a:t>Statistics	</a:t>
            </a:r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5085675" y="4359910"/>
            <a:ext cx="2978728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dirty="0"/>
              <a:t>BBE </a:t>
            </a:r>
            <a:r>
              <a:rPr lang="en-US" b="0" dirty="0"/>
              <a:t>- Avg. grade 1,5 among these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18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19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52E3-87DF-B067-2A3C-7ADEF94E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91" y="467646"/>
            <a:ext cx="5451676" cy="779210"/>
          </a:xfrm>
        </p:spPr>
        <p:txBody>
          <a:bodyPr>
            <a:normAutofit/>
          </a:bodyPr>
          <a:lstStyle/>
          <a:p>
            <a:r>
              <a:rPr lang="en-AT" dirty="0"/>
              <a:t>SBWL Web page: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A5DAE-2D23-8FEA-35B1-D32B510D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" y="1636460"/>
            <a:ext cx="3855028" cy="3855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AE78-2FEE-06BC-E6DF-E97C20F74121}"/>
              </a:ext>
            </a:extLst>
          </p:cNvPr>
          <p:cNvSpPr txBox="1"/>
          <p:nvPr/>
        </p:nvSpPr>
        <p:spPr>
          <a:xfrm>
            <a:off x="3871374" y="2415669"/>
            <a:ext cx="465094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1669" lvl="1" defTabSz="685702">
              <a:spcAft>
                <a:spcPts val="300"/>
              </a:spcAft>
              <a:buClr>
                <a:srgbClr val="0096D3"/>
              </a:buClr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Info on  our Webpage: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description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green card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contact (for questions)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registration details/dates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A9FDE-D333-6F4E-03B3-BD18FF7EE61E}"/>
              </a:ext>
            </a:extLst>
          </p:cNvPr>
          <p:cNvSpPr txBox="1"/>
          <p:nvPr/>
        </p:nvSpPr>
        <p:spPr>
          <a:xfrm>
            <a:off x="590310" y="5221540"/>
            <a:ext cx="793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435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4D48390-0213-B347-8023-DDC25C39C681}"/>
              </a:ext>
            </a:extLst>
          </p:cNvPr>
          <p:cNvSpPr/>
          <p:nvPr/>
        </p:nvSpPr>
        <p:spPr>
          <a:xfrm>
            <a:off x="246301" y="5185818"/>
            <a:ext cx="3496083" cy="1584250"/>
          </a:xfrm>
          <a:prstGeom prst="wedgeRectCallout">
            <a:avLst>
              <a:gd name="adj1" fmla="val 35030"/>
              <a:gd name="adj2" fmla="val -71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050" b="1" dirty="0"/>
          </a:p>
          <a:p>
            <a:pPr algn="ctr"/>
            <a:r>
              <a:rPr lang="en-AT" sz="1050" b="1" dirty="0"/>
              <a:t>Important Dates:</a:t>
            </a:r>
          </a:p>
          <a:p>
            <a:pPr algn="ctr"/>
            <a:endParaRPr lang="en-AT" sz="1050" b="1" u="sng" dirty="0"/>
          </a:p>
          <a:p>
            <a:pPr algn="ctr"/>
            <a:r>
              <a:rPr lang="en-AT" sz="1050" b="1" i="1" u="sng" dirty="0"/>
              <a:t>Tutorials</a:t>
            </a:r>
            <a:r>
              <a:rPr lang="en-GB" sz="1050" b="1" i="1" u="sng" dirty="0"/>
              <a:t> (Online)</a:t>
            </a:r>
            <a:r>
              <a:rPr lang="en-AT" sz="1050" b="1" i="1" u="sng" dirty="0"/>
              <a:t>:</a:t>
            </a:r>
            <a:endParaRPr lang="en-AT" sz="1050" i="1" dirty="0"/>
          </a:p>
          <a:p>
            <a:pPr algn="ctr"/>
            <a:r>
              <a:rPr lang="en-GB" sz="1050" dirty="0"/>
              <a:t>Mon, 10.02.2025 13:00-16:00 </a:t>
            </a:r>
            <a:br>
              <a:rPr lang="en-GB" sz="1050" dirty="0"/>
            </a:br>
            <a:r>
              <a:rPr lang="en-GB" sz="1050" dirty="0"/>
              <a:t>Tue, 11.02.2025 ,13:00-16:00</a:t>
            </a:r>
            <a:br>
              <a:rPr lang="en-GB" sz="1050" dirty="0"/>
            </a:br>
            <a:endParaRPr lang="en-GB" sz="1050" dirty="0"/>
          </a:p>
          <a:p>
            <a:pPr algn="ctr"/>
            <a:r>
              <a:rPr lang="en-AT" sz="1050" b="1" i="1" u="sng" dirty="0"/>
              <a:t>Entry Exam (Online):</a:t>
            </a:r>
          </a:p>
          <a:p>
            <a:pPr algn="ctr"/>
            <a:r>
              <a:rPr lang="en-GB" sz="1050" dirty="0"/>
              <a:t>Tue</a:t>
            </a:r>
            <a:r>
              <a:rPr lang="en-GB" sz="1050"/>
              <a:t>, 13.02.2025 8:00-10:30</a:t>
            </a:r>
            <a:endParaRPr lang="en-AT" sz="1050" b="1" dirty="0"/>
          </a:p>
          <a:p>
            <a:pPr algn="ctr"/>
            <a:endParaRPr lang="en-AT" sz="1050" b="1" dirty="0"/>
          </a:p>
          <a:p>
            <a:pPr algn="ctr"/>
            <a:r>
              <a:rPr lang="en-AT" sz="1050" dirty="0"/>
              <a:t>Don’t miss the LPIS registration!</a:t>
            </a:r>
          </a:p>
          <a:p>
            <a:pPr algn="ctr"/>
            <a:endParaRPr lang="en-AT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4241-B4E8-22ED-3A79-B6D2863D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79" y="327564"/>
            <a:ext cx="8349095" cy="994172"/>
          </a:xfrm>
        </p:spPr>
        <p:txBody>
          <a:bodyPr>
            <a:normAutofit/>
          </a:bodyPr>
          <a:lstStyle/>
          <a:p>
            <a:r>
              <a:rPr lang="en-AT" dirty="0"/>
              <a:t>Where to find this Slidedeck &amp; Key Dates?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8BFE7-29EB-3D37-5826-9094D4871A0C}"/>
              </a:ext>
            </a:extLst>
          </p:cNvPr>
          <p:cNvSpPr txBox="1">
            <a:spLocks/>
          </p:cNvSpPr>
          <p:nvPr/>
        </p:nvSpPr>
        <p:spPr>
          <a:xfrm>
            <a:off x="4232593" y="2284485"/>
            <a:ext cx="48213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I</a:t>
            </a:r>
            <a:r>
              <a:rPr lang="en-AT" sz="3300" dirty="0"/>
              <a:t>mportant Dates: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DE40CC8-B17C-E278-B4BC-D5E77A1A559E}"/>
              </a:ext>
            </a:extLst>
          </p:cNvPr>
          <p:cNvSpPr/>
          <p:nvPr/>
        </p:nvSpPr>
        <p:spPr>
          <a:xfrm>
            <a:off x="4411938" y="2932598"/>
            <a:ext cx="4085292" cy="3008966"/>
          </a:xfrm>
          <a:prstGeom prst="wedgeRectCallout">
            <a:avLst>
              <a:gd name="adj1" fmla="val 27595"/>
              <a:gd name="adj2" fmla="val -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800" b="1" dirty="0"/>
          </a:p>
          <a:p>
            <a:pPr algn="ctr"/>
            <a:r>
              <a:rPr lang="en-AT" sz="1800" b="1" dirty="0"/>
              <a:t>Important Dates:</a:t>
            </a:r>
          </a:p>
          <a:p>
            <a:pPr algn="ctr"/>
            <a:endParaRPr lang="en-AT" sz="1800" b="1" u="sng" dirty="0"/>
          </a:p>
          <a:p>
            <a:pPr algn="ctr"/>
            <a:r>
              <a:rPr lang="en-AT" sz="1800" b="1" i="1" u="sng" dirty="0"/>
              <a:t>Tutorials</a:t>
            </a:r>
            <a:r>
              <a:rPr lang="en-GB" sz="1800" b="1" i="1" u="sng" dirty="0"/>
              <a:t> (Online)</a:t>
            </a:r>
            <a:r>
              <a:rPr lang="en-AT" sz="1800" b="1" i="1" u="sng" dirty="0"/>
              <a:t>:</a:t>
            </a:r>
            <a:endParaRPr lang="en-AT" sz="1800" i="1" dirty="0"/>
          </a:p>
          <a:p>
            <a:pPr algn="ctr"/>
            <a:r>
              <a:rPr lang="en-GB" sz="1800" dirty="0"/>
              <a:t>Mon, 10.02.2025 13:00-16:00 </a:t>
            </a:r>
            <a:br>
              <a:rPr lang="en-GB" sz="1800" dirty="0"/>
            </a:br>
            <a:r>
              <a:rPr lang="en-GB" sz="1800" dirty="0"/>
              <a:t>Tue, 11.02.2025 ,13:00-16:00</a:t>
            </a:r>
            <a:br>
              <a:rPr lang="en-GB" sz="1800" dirty="0"/>
            </a:br>
            <a:endParaRPr lang="en-GB" sz="1800" dirty="0"/>
          </a:p>
          <a:p>
            <a:pPr algn="ctr"/>
            <a:r>
              <a:rPr lang="en-AT" sz="1800" b="1" i="1" u="sng" dirty="0"/>
              <a:t>Entry Exam (Online):</a:t>
            </a:r>
          </a:p>
          <a:p>
            <a:pPr algn="ctr"/>
            <a:r>
              <a:rPr lang="en-GB" sz="1800" dirty="0"/>
              <a:t>Tue</a:t>
            </a:r>
            <a:r>
              <a:rPr lang="en-GB" sz="1800"/>
              <a:t>, 13.02.2025 8:00-10:30</a:t>
            </a:r>
            <a:endParaRPr lang="en-AT" sz="1800" b="1" dirty="0"/>
          </a:p>
          <a:p>
            <a:pPr algn="ctr"/>
            <a:endParaRPr lang="en-AT" sz="1800" b="1" dirty="0"/>
          </a:p>
          <a:p>
            <a:pPr algn="ctr"/>
            <a:r>
              <a:rPr lang="en-AT" sz="1800" dirty="0"/>
              <a:t>Don’t miss the LPIS registration!</a:t>
            </a:r>
          </a:p>
          <a:p>
            <a:pPr algn="ctr"/>
            <a:endParaRPr lang="en-AT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E6D8F-7221-0020-3269-909D7679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4" y="2439798"/>
            <a:ext cx="2995751" cy="300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F16B5-D0D4-73E1-95DE-8E764217C83E}"/>
              </a:ext>
            </a:extLst>
          </p:cNvPr>
          <p:cNvSpPr txBox="1"/>
          <p:nvPr/>
        </p:nvSpPr>
        <p:spPr>
          <a:xfrm>
            <a:off x="864012" y="6128012"/>
            <a:ext cx="559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hlinkClick r:id="rId3"/>
              </a:rPr>
              <a:t>http://polleres.net/presentations/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730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5106435" cy="2400123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391245" y="384472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39903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~12 years 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7EEB5-B098-BAD2-2BBF-26A3EDDDF195}"/>
              </a:ext>
            </a:extLst>
          </p:cNvPr>
          <p:cNvSpPr txBox="1"/>
          <p:nvPr/>
        </p:nvSpPr>
        <p:spPr>
          <a:xfrm>
            <a:off x="355003" y="4435410"/>
            <a:ext cx="127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More current perspective: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6EE3-AB83-56E5-CB12-D481F7E54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1"/>
          <a:stretch/>
        </p:blipFill>
        <p:spPr>
          <a:xfrm>
            <a:off x="1545392" y="4321242"/>
            <a:ext cx="5241445" cy="2046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8B712-319E-A458-FD66-11EA9A24ED63}"/>
              </a:ext>
            </a:extLst>
          </p:cNvPr>
          <p:cNvSpPr txBox="1"/>
          <p:nvPr/>
        </p:nvSpPr>
        <p:spPr>
          <a:xfrm>
            <a:off x="718072" y="6343288"/>
            <a:ext cx="6500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6"/>
              </a:rPr>
              <a:t>https://hbr.org/2022/07/is-data-scientist-still-the-sexiest-job-of-the-21st-century</a:t>
            </a:r>
            <a:r>
              <a:rPr lang="en-AT" sz="1200" dirty="0"/>
              <a:t> 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B3DCCDE-99F1-8B92-CDA4-DA800A77DC0D}"/>
              </a:ext>
            </a:extLst>
          </p:cNvPr>
          <p:cNvSpPr/>
          <p:nvPr/>
        </p:nvSpPr>
        <p:spPr>
          <a:xfrm>
            <a:off x="6605196" y="3479120"/>
            <a:ext cx="2538804" cy="2764408"/>
          </a:xfrm>
          <a:prstGeom prst="wedgeRoundRectCallout">
            <a:avLst>
              <a:gd name="adj1" fmla="val -64901"/>
              <a:gd name="adj2" fmla="val 14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1" dirty="0">
                <a:solidFill>
                  <a:schemeClr val="bg1"/>
                </a:solidFill>
                <a:effectLst/>
                <a:latin typeface="GT America"/>
              </a:rPr>
              <a:t>“…the scope of the job has been redefined, the technology it relies on has made huge strides, and the importance of non-technical expertise, such as ethics and change management, has grown”</a:t>
            </a:r>
            <a:endParaRPr lang="en-A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66789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Data Science today:</a:t>
            </a:r>
          </a:p>
        </p:txBody>
      </p:sp>
      <p:pic>
        <p:nvPicPr>
          <p:cNvPr id="1026" name="Picture 2" descr="ai-ml-dl-ds-venn-diagram-deviq">
            <a:extLst>
              <a:ext uri="{FF2B5EF4-FFF2-40B4-BE49-F238E27FC236}">
                <a16:creationId xmlns:a16="http://schemas.microsoft.com/office/drawing/2014/main" id="{BB539A4B-6B21-62C6-F9C0-F7F1098D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23" y="1462415"/>
            <a:ext cx="4249644" cy="31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B5B3CE-2450-2280-67C1-A371F43008B9}"/>
              </a:ext>
            </a:extLst>
          </p:cNvPr>
          <p:cNvSpPr txBox="1"/>
          <p:nvPr/>
        </p:nvSpPr>
        <p:spPr>
          <a:xfrm>
            <a:off x="541831" y="6223530"/>
            <a:ext cx="8060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3"/>
              </a:rPr>
              <a:t>https://www.deviq.io/insights/artificial-intelligence-vs-machine-learning-vs-data-science</a:t>
            </a:r>
            <a:r>
              <a:rPr lang="en-AT" sz="12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7EC0-E77E-513A-348E-7D5265200BB2}"/>
              </a:ext>
            </a:extLst>
          </p:cNvPr>
          <p:cNvSpPr txBox="1"/>
          <p:nvPr/>
        </p:nvSpPr>
        <p:spPr>
          <a:xfrm>
            <a:off x="1742739" y="5407613"/>
            <a:ext cx="694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1" dirty="0">
                <a:solidFill>
                  <a:srgbClr val="333333"/>
                </a:solidFill>
                <a:effectLst/>
                <a:latin typeface="Quicksand"/>
              </a:rPr>
              <a:t>Data Science – Data Science is the processing, analysis and extraction of relevant assumptions from data. It’s about finding hidden patterns in the data.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26F76-9349-01A6-9001-4403BB5CA3A4}"/>
              </a:ext>
            </a:extLst>
          </p:cNvPr>
          <p:cNvSpPr txBox="1"/>
          <p:nvPr/>
        </p:nvSpPr>
        <p:spPr>
          <a:xfrm>
            <a:off x="255494" y="4522488"/>
            <a:ext cx="522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333333"/>
                </a:solidFill>
                <a:effectLst/>
                <a:latin typeface="Quicksand"/>
              </a:rPr>
              <a:t>Artificial Intelligence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 – AI is the broad concept of developing machines that can simulate human thinking, reasoning and 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Quicksand"/>
              </a:rPr>
              <a:t>behavior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.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38292693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9673" y="138811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(</a:t>
            </a:r>
            <a:r>
              <a:rPr lang="de-DE" sz="1601" dirty="0" err="1"/>
              <a:t>music</a:t>
            </a:r>
            <a:r>
              <a:rPr lang="de-DE" sz="1601" dirty="0"/>
              <a:t> and </a:t>
            </a:r>
            <a:r>
              <a:rPr lang="de-DE" sz="1601" dirty="0" err="1"/>
              <a:t>content</a:t>
            </a:r>
            <a:r>
              <a:rPr lang="de-DE" sz="1601" dirty="0"/>
              <a:t>)</a:t>
            </a:r>
          </a:p>
          <a:p>
            <a:pPr marL="0" indent="0">
              <a:buNone/>
            </a:pPr>
            <a:endParaRPr lang="de-DE" sz="1601" dirty="0"/>
          </a:p>
          <a:p>
            <a:r>
              <a:rPr lang="de-DE" sz="1601" b="1" dirty="0"/>
              <a:t>Amazon</a:t>
            </a:r>
            <a:r>
              <a:rPr lang="de-DE" sz="1601" dirty="0"/>
              <a:t>:</a:t>
            </a:r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5" y="144192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" y="180440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36" y="6224898"/>
            <a:ext cx="1571292" cy="602432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3" y="4729597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6" y="5328516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65" y="6224898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656044" y="580598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F954A-F9A7-74E9-538F-FB5A0833B3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67"/>
          <a:stretch/>
        </p:blipFill>
        <p:spPr>
          <a:xfrm>
            <a:off x="2136169" y="2679500"/>
            <a:ext cx="4382965" cy="20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Other known examples of data-driven businesses: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2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40E73-FC70-7A45-A4EE-6C4A65D61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/>
          <a:stretch/>
        </p:blipFill>
        <p:spPr>
          <a:xfrm>
            <a:off x="462407" y="1915886"/>
            <a:ext cx="8229600" cy="384933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C47A7B1-8022-5D44-BE2E-5F12FB1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47332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7640"/>
            <a:ext cx="6555909" cy="1084586"/>
          </a:xfrm>
        </p:spPr>
        <p:txBody>
          <a:bodyPr>
            <a:normAutofit/>
          </a:bodyPr>
          <a:lstStyle/>
          <a:p>
            <a:r>
              <a:rPr lang="en-US" sz="2000" dirty="0" err="1"/>
              <a:t>DataScience</a:t>
            </a:r>
            <a:r>
              <a:rPr lang="en-US" sz="2000" dirty="0"/>
              <a:t> for (Generative) AI?</a:t>
            </a:r>
            <a:br>
              <a:rPr lang="en-US" sz="2000" dirty="0"/>
            </a:br>
            <a:r>
              <a:rPr lang="en-US" sz="2000" dirty="0"/>
              <a:t>Did you know that Netflix creates their contents from Data about their customers?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7E4D2-FC01-D24F-903E-2508709F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7"/>
          <a:stretch/>
        </p:blipFill>
        <p:spPr>
          <a:xfrm>
            <a:off x="677284" y="1915886"/>
            <a:ext cx="7789443" cy="391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3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90F5E675-D056-E941-8D4B-FC9DB27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44840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9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pic>
        <p:nvPicPr>
          <p:cNvPr id="1026" name="Picture 2" descr="Data hungry AI bot Icon - Free PNG &amp; SVG 1812217 - Noun Project">
            <a:extLst>
              <a:ext uri="{FF2B5EF4-FFF2-40B4-BE49-F238E27FC236}">
                <a16:creationId xmlns:a16="http://schemas.microsoft.com/office/drawing/2014/main" id="{E343D157-E517-9CF5-F2FF-25B406462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" y="153465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42944" y="1875929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b="1" dirty="0"/>
              <a:t>Data Quality</a:t>
            </a:r>
            <a:r>
              <a:rPr lang="de-DE" sz="1601" dirty="0"/>
              <a:t>  &amp; </a:t>
            </a:r>
            <a:r>
              <a:rPr lang="de-DE" sz="1601" b="1" dirty="0"/>
              <a:t>Data </a:t>
            </a:r>
            <a:r>
              <a:rPr lang="de-DE" sz="1601" b="1" dirty="0" err="1"/>
              <a:t>Governance</a:t>
            </a:r>
            <a:r>
              <a:rPr lang="de-DE" sz="1601" b="1" dirty="0"/>
              <a:t> </a:t>
            </a:r>
            <a:r>
              <a:rPr lang="de-DE" sz="1601" dirty="0" err="1"/>
              <a:t>requirements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pic>
        <p:nvPicPr>
          <p:cNvPr id="1030" name="Picture 6" descr="What Is Real Artificial Intelligence: Characteristics of True AI | Emarsys">
            <a:extLst>
              <a:ext uri="{FF2B5EF4-FFF2-40B4-BE49-F238E27FC236}">
                <a16:creationId xmlns:a16="http://schemas.microsoft.com/office/drawing/2014/main" id="{B466C0D6-E61A-1379-E14D-436FD3E4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78" y="4041730"/>
            <a:ext cx="3679115" cy="24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Props1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7D6B3F-5577-476F-86B7-640F22A7303E}">
  <ds:schemaRefs>
    <ds:schemaRef ds:uri="http://schemas.microsoft.com/office/2006/metadata/properties"/>
    <ds:schemaRef ds:uri="http://schemas.microsoft.com/office/infopath/2007/PartnerControls"/>
    <ds:schemaRef ds:uri="dde413db-0745-4f3a-8dca-564dc7ff6f7d"/>
    <ds:schemaRef ds:uri="08b0a3ee-3d2a-451c-9a1a-7e5d5b0c9c77"/>
    <ds:schemaRef ds:uri="1a8d9a65-8471-4209-a900-f8e11db75e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1625</Words>
  <Application>Microsoft Macintosh PowerPoint</Application>
  <PresentationFormat>On-screen Show (4:3)</PresentationFormat>
  <Paragraphs>269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Georgia</vt:lpstr>
      <vt:lpstr>GT America</vt:lpstr>
      <vt:lpstr>Quicksand</vt:lpstr>
      <vt:lpstr>Verdana</vt:lpstr>
      <vt:lpstr>Wingdings</vt:lpstr>
      <vt:lpstr>WU 4:3</vt:lpstr>
      <vt:lpstr>Why you should learn about  Data Science @WU?</vt:lpstr>
      <vt:lpstr>SBWL Web page:</vt:lpstr>
      <vt:lpstr>Where to find this Slidedeck &amp; Key Dates?</vt:lpstr>
      <vt:lpstr>Why you should learn about  Data Science @WU?</vt:lpstr>
      <vt:lpstr>Why you should learn about  Data Science @WU?</vt:lpstr>
      <vt:lpstr>Data-driven Businesses everywhere:</vt:lpstr>
      <vt:lpstr>Other known examples of data-driven businesses:</vt:lpstr>
      <vt:lpstr>DataScience for (Generative) AI? Did you know that Netflix creates their contents from Data about their customers?</vt:lpstr>
      <vt:lpstr>Last, but not least… AI is data-hungry</vt:lpstr>
      <vt:lpstr>Job descriptions and roles</vt:lpstr>
      <vt:lpstr>What is the new thing about Data Science?</vt:lpstr>
      <vt:lpstr>Data Scientists' Skills – What does it take?</vt:lpstr>
      <vt:lpstr>Data Science SBWL – How do you get there? https://www.wu.ac.at/dpkm/teaching/sbwl-data-science/</vt:lpstr>
      <vt:lpstr>Data Science SBWL: Organisation https://www.wu.ac.at/dpkm/teaching/sbwl-data-science/</vt:lpstr>
      <vt:lpstr>Steep Learning curve?  Well, yes but…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2025-01-13T13:16:36Z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