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97" r:id="rId2"/>
    <p:sldId id="570" r:id="rId3"/>
    <p:sldId id="571" r:id="rId4"/>
    <p:sldId id="258" r:id="rId5"/>
    <p:sldId id="273" r:id="rId6"/>
    <p:sldId id="359" r:id="rId7"/>
    <p:sldId id="361" r:id="rId8"/>
    <p:sldId id="679" r:id="rId9"/>
    <p:sldId id="678" r:id="rId10"/>
    <p:sldId id="1038" r:id="rId11"/>
    <p:sldId id="1040" r:id="rId12"/>
    <p:sldId id="659" r:id="rId13"/>
    <p:sldId id="680" r:id="rId14"/>
    <p:sldId id="775" r:id="rId15"/>
    <p:sldId id="1003" r:id="rId16"/>
    <p:sldId id="1039" r:id="rId17"/>
    <p:sldId id="376" r:id="rId18"/>
    <p:sldId id="1004" r:id="rId19"/>
    <p:sldId id="1005" r:id="rId20"/>
    <p:sldId id="1008" r:id="rId21"/>
    <p:sldId id="1006" r:id="rId22"/>
    <p:sldId id="1010" r:id="rId23"/>
    <p:sldId id="1007" r:id="rId24"/>
    <p:sldId id="681" r:id="rId25"/>
    <p:sldId id="1013" r:id="rId26"/>
    <p:sldId id="1014" r:id="rId27"/>
    <p:sldId id="1011" r:id="rId28"/>
    <p:sldId id="1012" r:id="rId29"/>
    <p:sldId id="1015" r:id="rId30"/>
    <p:sldId id="1016" r:id="rId31"/>
    <p:sldId id="1036" r:id="rId32"/>
    <p:sldId id="1017" r:id="rId33"/>
    <p:sldId id="259" r:id="rId34"/>
    <p:sldId id="261" r:id="rId35"/>
    <p:sldId id="270" r:id="rId36"/>
    <p:sldId id="271" r:id="rId37"/>
    <p:sldId id="272" r:id="rId38"/>
    <p:sldId id="1018" r:id="rId39"/>
    <p:sldId id="1021" r:id="rId40"/>
    <p:sldId id="1027" r:id="rId41"/>
    <p:sldId id="1022" r:id="rId42"/>
    <p:sldId id="1029" r:id="rId43"/>
    <p:sldId id="1030" r:id="rId44"/>
    <p:sldId id="1020" r:id="rId45"/>
    <p:sldId id="257" r:id="rId46"/>
    <p:sldId id="1034" r:id="rId47"/>
    <p:sldId id="1035" r:id="rId48"/>
    <p:sldId id="1033" r:id="rId49"/>
    <p:sldId id="1037" r:id="rId50"/>
    <p:sldId id="1025" r:id="rId51"/>
    <p:sldId id="1032" r:id="rId52"/>
    <p:sldId id="1031" r:id="rId53"/>
    <p:sldId id="300" r:id="rId54"/>
    <p:sldId id="304" r:id="rId55"/>
    <p:sldId id="305" r:id="rId56"/>
    <p:sldId id="302" r:id="rId57"/>
    <p:sldId id="1024" r:id="rId58"/>
    <p:sldId id="296" r:id="rId59"/>
    <p:sldId id="315" r:id="rId60"/>
    <p:sldId id="310" r:id="rId61"/>
    <p:sldId id="395" r:id="rId62"/>
    <p:sldId id="399" r:id="rId63"/>
    <p:sldId id="404" r:id="rId64"/>
    <p:sldId id="400" r:id="rId65"/>
    <p:sldId id="410" r:id="rId66"/>
    <p:sldId id="412" r:id="rId67"/>
    <p:sldId id="41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5"/>
    <p:restoredTop sz="73752"/>
  </p:normalViewPr>
  <p:slideViewPr>
    <p:cSldViewPr snapToGrid="0" snapToObjects="1">
      <p:cViewPr>
        <p:scale>
          <a:sx n="85" d="100"/>
          <a:sy n="85" d="100"/>
        </p:scale>
        <p:origin x="46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B33E1-A0FE-114A-9E14-2D2A5AAC3D7D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26DA-C8FF-4D4D-87EC-17D3D100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7809c2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437809c2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8145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1c0a26075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1c0a26075d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g31c0a26075d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AE86B291-B84C-111F-59BF-F8D089D6F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4E93C67B-85D0-AE22-E5FA-2A51BE36FC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CD720324-AF7C-B690-5B87-3A9CC15A7C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13034454-2A5B-FCBF-A921-A5ACD6686B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63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F219A6E0-1E57-4355-3F7A-CEFBE508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C7981B07-4B47-4C4B-3E82-AE6C927D21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D14AA1F4-5E50-A717-D81B-071B52E7FE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35D7C954-F691-7483-EA93-1112CD4BDE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070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A75382CC-E87D-DCDA-83DC-EE8B8FFC8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13B5C119-4E76-D2B5-37D9-C13C95D159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3E6D8715-B810-89F5-B1A3-39EC77C94D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A3F54B4A-38B5-1EC2-2CBE-12BD28141D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888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EB38EF8F-EC32-6E29-3BD2-35185C3E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064d7ba89_1_7:notes">
            <a:extLst>
              <a:ext uri="{FF2B5EF4-FFF2-40B4-BE49-F238E27FC236}">
                <a16:creationId xmlns:a16="http://schemas.microsoft.com/office/drawing/2014/main" id="{C29E5A6D-C23E-AF5E-86BC-FDD1F3D6CF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064d7ba89_1_7:notes">
            <a:extLst>
              <a:ext uri="{FF2B5EF4-FFF2-40B4-BE49-F238E27FC236}">
                <a16:creationId xmlns:a16="http://schemas.microsoft.com/office/drawing/2014/main" id="{14A8BABD-91B3-3AF8-C525-5FC872858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0064d7ba89_1_7:notes">
            <a:extLst>
              <a:ext uri="{FF2B5EF4-FFF2-40B4-BE49-F238E27FC236}">
                <a16:creationId xmlns:a16="http://schemas.microsoft.com/office/drawing/2014/main" id="{99D501C6-C28B-78FC-D4C3-58C3FDF18F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106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777607" y="9428587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45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4:notes"/>
          <p:cNvSpPr txBox="1">
            <a:spLocks noGrp="1"/>
          </p:cNvSpPr>
          <p:nvPr>
            <p:ph type="sldNum" idx="12"/>
          </p:nvPr>
        </p:nvSpPr>
        <p:spPr>
          <a:xfrm>
            <a:off x="3777607" y="9428587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/>
              <a:t>46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5A0B-A103-0490-F359-10A3EC038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6B1CFCC-7F81-5849-7C57-7E9143D7F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6909AD-7AA1-6C19-76F9-412D9DFAE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901979-407D-D616-979E-D06CF4268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FF536-A655-D149-9B89-6DEC7C90BD6C}" type="slidenum">
              <a:rPr lang="de-AT" smtClean="0"/>
              <a:t>54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8147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19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68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426DA-C8FF-4D4D-87EC-17D3D100C2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 Strong reliance on standards and standard formats and query languages, such as SPARQL which make it </a:t>
            </a:r>
            <a:r>
              <a:rPr lang="en-US" dirty="0" err="1"/>
              <a:t>eas</a:t>
            </a:r>
            <a:r>
              <a:rPr lang="en-US" dirty="0"/>
              <a:t> to compile and aggregate these connected knowledge graphs to new special purpose knowledge graphs for your application!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1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www.slideshare.net</a:t>
            </a:r>
            <a:r>
              <a:rPr lang="en-GB" dirty="0"/>
              <a:t>/</a:t>
            </a:r>
            <a:r>
              <a:rPr lang="en-GB" dirty="0" err="1"/>
              <a:t>Frank.van.Harmelen</a:t>
            </a:r>
            <a:r>
              <a:rPr lang="en-GB" dirty="0"/>
              <a:t>/adoption-of-knowledge-graphs-late-2019 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B04B-03F7-4715-B718-D01188AC89AD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800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bf6fe2ef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g31bf6fe2eff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31bf6fe2eff_0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1bf6fe2ef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g31bf6fe2eff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31bf6fe2eff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1c01d2e3f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1c01d2e3fa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Rather than on the one hand merely skill-based, specific, narrow AI, or AGI on the other end, call for adding robustness, flexibility/adaptability generality/abstraction.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Causality, Planning, </a:t>
            </a:r>
            <a:r>
              <a:rPr lang="en-US" dirty="0" err="1"/>
              <a:t>sptio</a:t>
            </a:r>
            <a:r>
              <a:rPr lang="en-US" dirty="0"/>
              <a:t>-temporal understanding</a:t>
            </a:r>
            <a:endParaRPr dirty="0"/>
          </a:p>
        </p:txBody>
      </p:sp>
      <p:sp>
        <p:nvSpPr>
          <p:cNvPr id="731" name="Google Shape;731;g31c01d2e3fa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1c01d2e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31c01d2e3fa_1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g31c01d2e3fa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1c0a26075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1c0a26075d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g31c0a26075d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0940-F9AC-8546-8D3B-7360D2153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DF939-DEAE-F342-B3F5-7A38FC81F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E00BF-A4CE-F946-9453-C6228C46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A7246-6747-9D4B-9352-53BE45F5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10630-14C8-DA40-97C9-53AE4FB5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1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9207-921A-4A4B-9A21-4E994C40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4F634-BA49-714B-AB28-EA9931471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D117-B912-A649-876B-033CBD5E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D070-F0AE-7240-B7B1-FB2E8FE6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D6CB0-F6C2-E542-A814-CA4B0067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1F005-6D8F-E14B-A5B0-B91012885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B0ADA-ACD5-2E47-A5C7-AA5E6C0BA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CEF57-A05E-A348-B00C-464043AD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B93F1-6B1B-AF48-9305-716C96E0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EC916-E0AD-984F-A764-4B18D6E3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11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Bild 3 kurz">
  <p:cSld name="Titelfolie Bild 3 kurz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462" y="6153219"/>
            <a:ext cx="1944001" cy="401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/>
        </p:nvSpPr>
        <p:spPr>
          <a:xfrm>
            <a:off x="1268393" y="6301850"/>
            <a:ext cx="6124213" cy="40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Institute for Data , Process and Knowledge Management</a:t>
            </a:r>
            <a:endParaRPr sz="144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04" name="Google Shape;104;p13"/>
          <p:cNvGrpSpPr/>
          <p:nvPr/>
        </p:nvGrpSpPr>
        <p:grpSpPr>
          <a:xfrm>
            <a:off x="394100" y="750745"/>
            <a:ext cx="11403683" cy="2445120"/>
            <a:chOff x="287338" y="603319"/>
            <a:chExt cx="8552762" cy="2037600"/>
          </a:xfrm>
        </p:grpSpPr>
        <p:sp>
          <p:nvSpPr>
            <p:cNvPr id="105" name="Google Shape;105;p13"/>
            <p:cNvSpPr/>
            <p:nvPr/>
          </p:nvSpPr>
          <p:spPr>
            <a:xfrm>
              <a:off x="6192000" y="603319"/>
              <a:ext cx="2648100" cy="203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287338" y="603319"/>
              <a:ext cx="5904600" cy="2037600"/>
            </a:xfrm>
            <a:prstGeom prst="rect">
              <a:avLst/>
            </a:prstGeom>
            <a:solidFill>
              <a:srgbClr val="0096D3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07" name="Google Shape;107;p1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2657" y="1279710"/>
            <a:ext cx="2082248" cy="9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807208" y="1191696"/>
            <a:ext cx="7248000" cy="42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16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8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807208" y="1561638"/>
            <a:ext cx="724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9pPr>
          </a:lstStyle>
          <a:p>
            <a:endParaRPr/>
          </a:p>
        </p:txBody>
      </p:sp>
      <p:pic>
        <p:nvPicPr>
          <p:cNvPr id="110" name="Google Shape;110;p1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38" y="6027611"/>
            <a:ext cx="865968" cy="54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>
            <a:spLocks noGrp="1"/>
          </p:cNvSpPr>
          <p:nvPr>
            <p:ph type="body" idx="2"/>
          </p:nvPr>
        </p:nvSpPr>
        <p:spPr>
          <a:xfrm>
            <a:off x="383117" y="3529966"/>
            <a:ext cx="5712800" cy="9666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/>
          <a:lstStyle>
            <a:lvl1pPr marL="548640" marR="0" lvl="0" indent="-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97280" marR="0" lvl="1" indent="-3886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64592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68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94560" marR="0" lvl="3" indent="-3657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3200" marR="0" lvl="4" indent="-3657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291840" marR="0" lvl="5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840480" marR="0" lvl="6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4389120" marR="0" lvl="7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937760" marR="0" lvl="8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6084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0230" y="430318"/>
            <a:ext cx="8373553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624418" y="1857376"/>
            <a:ext cx="11313583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</p:spTree>
    <p:extLst>
      <p:ext uri="{BB962C8B-B14F-4D97-AF65-F5344CB8AC3E}">
        <p14:creationId xmlns:p14="http://schemas.microsoft.com/office/powerpoint/2010/main" val="234656439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6"/>
            <a:ext cx="10346192" cy="4304461"/>
          </a:xfrm>
        </p:spPr>
        <p:txBody>
          <a:bodyPr lIns="0" rIns="0"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>
            <a:lvl1pPr>
              <a:defRPr sz="126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50066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 und Inhalt">
  <p:cSld name="3_Titel und Inhal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3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060" cy="100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lay"/>
              <a:buNone/>
              <a:defRPr sz="40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23"/>
          <p:cNvGrpSpPr/>
          <p:nvPr/>
        </p:nvGrpSpPr>
        <p:grpSpPr>
          <a:xfrm rot="10800000">
            <a:off x="229332" y="222662"/>
            <a:ext cx="468140" cy="911285"/>
            <a:chOff x="487095" y="681975"/>
            <a:chExt cx="468140" cy="911285"/>
          </a:xfrm>
        </p:grpSpPr>
        <p:sp>
          <p:nvSpPr>
            <p:cNvPr id="380" name="Google Shape;380;p23"/>
            <p:cNvSpPr/>
            <p:nvPr/>
          </p:nvSpPr>
          <p:spPr>
            <a:xfrm>
              <a:off x="637470" y="681975"/>
              <a:ext cx="167390" cy="16739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2" name="Google Shape;382;p23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1905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83" name="Google Shape;383;p23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pSp>
        <p:nvGrpSpPr>
          <p:cNvPr id="384" name="Google Shape;384;p23"/>
          <p:cNvGrpSpPr/>
          <p:nvPr/>
        </p:nvGrpSpPr>
        <p:grpSpPr>
          <a:xfrm rot="5400000">
            <a:off x="1131859" y="6377188"/>
            <a:ext cx="175689" cy="325599"/>
            <a:chOff x="487095" y="725670"/>
            <a:chExt cx="468140" cy="867590"/>
          </a:xfrm>
        </p:grpSpPr>
        <p:cxnSp>
          <p:nvCxnSpPr>
            <p:cNvPr id="385" name="Google Shape;385;p23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9525" cap="flat" cmpd="sng">
              <a:solidFill>
                <a:srgbClr val="384147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86" name="Google Shape;386;p23"/>
            <p:cNvSpPr/>
            <p:nvPr/>
          </p:nvSpPr>
          <p:spPr>
            <a:xfrm>
              <a:off x="637470" y="725670"/>
              <a:ext cx="167390" cy="16739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23"/>
          <p:cNvSpPr txBox="1">
            <a:spLocks noGrp="1"/>
          </p:cNvSpPr>
          <p:nvPr>
            <p:ph type="body" idx="1"/>
          </p:nvPr>
        </p:nvSpPr>
        <p:spPr>
          <a:xfrm>
            <a:off x="749377" y="268288"/>
            <a:ext cx="7713663" cy="37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168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>
  <p:cSld name="1_Titel und Inhal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060" cy="100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lay"/>
              <a:buNone/>
              <a:defRPr sz="40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body" idx="1"/>
          </p:nvPr>
        </p:nvSpPr>
        <p:spPr>
          <a:xfrm>
            <a:off x="727076" y="1912688"/>
            <a:ext cx="11051060" cy="426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0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20"/>
          <p:cNvGrpSpPr/>
          <p:nvPr/>
        </p:nvGrpSpPr>
        <p:grpSpPr>
          <a:xfrm rot="10800000">
            <a:off x="229332" y="222662"/>
            <a:ext cx="468140" cy="911285"/>
            <a:chOff x="487095" y="681975"/>
            <a:chExt cx="468140" cy="911285"/>
          </a:xfrm>
        </p:grpSpPr>
        <p:sp>
          <p:nvSpPr>
            <p:cNvPr id="341" name="Google Shape;341;p20"/>
            <p:cNvSpPr/>
            <p:nvPr/>
          </p:nvSpPr>
          <p:spPr>
            <a:xfrm>
              <a:off x="637470" y="681975"/>
              <a:ext cx="167390" cy="16739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3" name="Google Shape;343;p20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1905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44" name="Google Shape;344;p20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pSp>
        <p:nvGrpSpPr>
          <p:cNvPr id="345" name="Google Shape;345;p20"/>
          <p:cNvGrpSpPr/>
          <p:nvPr/>
        </p:nvGrpSpPr>
        <p:grpSpPr>
          <a:xfrm rot="5400000">
            <a:off x="1131859" y="6377188"/>
            <a:ext cx="175689" cy="325599"/>
            <a:chOff x="487095" y="725670"/>
            <a:chExt cx="468140" cy="867590"/>
          </a:xfrm>
        </p:grpSpPr>
        <p:cxnSp>
          <p:nvCxnSpPr>
            <p:cNvPr id="346" name="Google Shape;346;p20"/>
            <p:cNvCxnSpPr/>
            <p:nvPr/>
          </p:nvCxnSpPr>
          <p:spPr>
            <a:xfrm rot="10800000">
              <a:off x="721165" y="779868"/>
              <a:ext cx="0" cy="419671"/>
            </a:xfrm>
            <a:prstGeom prst="straightConnector1">
              <a:avLst/>
            </a:prstGeom>
            <a:noFill/>
            <a:ln w="9525" cap="flat" cmpd="sng">
              <a:solidFill>
                <a:srgbClr val="384147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347" name="Google Shape;347;p20"/>
            <p:cNvSpPr/>
            <p:nvPr/>
          </p:nvSpPr>
          <p:spPr>
            <a:xfrm>
              <a:off x="637470" y="725670"/>
              <a:ext cx="167390" cy="16739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FC7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487095" y="1125120"/>
              <a:ext cx="468140" cy="468140"/>
            </a:xfrm>
            <a:prstGeom prst="ellipse">
              <a:avLst/>
            </a:prstGeom>
            <a:solidFill>
              <a:srgbClr val="3841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20"/>
          <p:cNvSpPr txBox="1">
            <a:spLocks noGrp="1"/>
          </p:cNvSpPr>
          <p:nvPr>
            <p:ph type="body" idx="2"/>
          </p:nvPr>
        </p:nvSpPr>
        <p:spPr>
          <a:xfrm>
            <a:off x="749377" y="268288"/>
            <a:ext cx="7713663" cy="374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32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617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 Spalte + 1 Info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E66BE-B461-0DB5-21CE-5880DC8A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65294"/>
            <a:ext cx="7488764" cy="1531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F763B1-285E-C46E-2CD2-4724E037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DD9E-68F1-D44B-9C6E-FBD8A7ACAEDD}" type="datetime5">
              <a:rPr lang="de-AT" smtClean="0"/>
              <a:t>24-12-12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B2C78F-4B65-A841-C4E6-FF91CDE9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Name of the Presentation or other Info, 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40FC1E-471C-B32B-C7BA-A1DF4D0F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ABCE-D623-4CDD-A77A-7869E116686A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5A79F-B6EA-BCED-0AD9-861ACED9AF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4" y="2516718"/>
            <a:ext cx="7488767" cy="360044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67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A417E87-8615-96B4-6AC5-C0DC90F8BF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2368" y="2516718"/>
            <a:ext cx="3505201" cy="36004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BA9230E6-34B1-8109-EEAB-607218E14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2368" y="1797051"/>
            <a:ext cx="3505201" cy="7196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67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9982BF0-13EA-4C9A-C738-527827D547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431" y="1797051"/>
            <a:ext cx="7488767" cy="71966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67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77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2_Titel und Inhal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616025" y="1613536"/>
            <a:ext cx="10346192" cy="4304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▪"/>
              <a:defRPr sz="1920">
                <a:latin typeface="Calibri"/>
                <a:ea typeface="Calibri"/>
                <a:cs typeface="Calibri"/>
                <a:sym typeface="Calibri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00"/>
              <a:buFont typeface="Calibri"/>
              <a:buChar char="▪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Char char="▪"/>
              <a:defRPr sz="1680">
                <a:latin typeface="Calibri"/>
                <a:ea typeface="Calibri"/>
                <a:cs typeface="Calibri"/>
                <a:sym typeface="Calibri"/>
              </a:defRPr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Font typeface="Calibri"/>
              <a:buChar char="▪"/>
              <a:defRPr sz="1440">
                <a:latin typeface="Calibri"/>
                <a:ea typeface="Calibri"/>
                <a:cs typeface="Calibri"/>
                <a:sym typeface="Calibri"/>
              </a:defRPr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Font typeface="Calibri"/>
              <a:buChar char="▪"/>
              <a:defRPr sz="1440">
                <a:latin typeface="Calibri"/>
                <a:ea typeface="Calibri"/>
                <a:cs typeface="Calibri"/>
                <a:sym typeface="Calibri"/>
              </a:defRPr>
            </a:lvl5pPr>
            <a:lvl6pPr marL="3291840" lvl="5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6pPr>
            <a:lvl7pPr marL="3840480" lvl="6" indent="-41148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7pPr>
            <a:lvl8pPr marL="4389120" lvl="7" indent="-41148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8pPr>
            <a:lvl9pPr marL="4937760" lvl="8" indent="-411480" algn="l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616533" y="-15240"/>
            <a:ext cx="9120000" cy="90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11393144" y="6399713"/>
            <a:ext cx="652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2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9446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E146-C164-E647-9834-45D72091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7CEBD-451D-E14A-9263-CCA5E3123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BCEFC-504F-2D41-8500-9FF714AA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F95A4-FB31-4A49-9773-6AAC2672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1B67-49C9-144E-ABCD-9B65D152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06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 Vergleich">
  <p:cSld name="Zwei Inhalte Vergleich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616540" y="2323189"/>
            <a:ext cx="5280000" cy="39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920"/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00"/>
              <a:buChar char="▪"/>
              <a:defRPr sz="1800"/>
            </a:lvl2pPr>
            <a:lvl3pPr marL="1645920" lvl="2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3pPr>
            <a:lvl4pPr marL="2194560" lvl="3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4pPr>
            <a:lvl5pPr marL="2743200" lvl="4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2"/>
          </p:nvPr>
        </p:nvSpPr>
        <p:spPr>
          <a:xfrm>
            <a:off x="6287584" y="2323189"/>
            <a:ext cx="5280000" cy="392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920"/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00"/>
              <a:buChar char="▪"/>
              <a:defRPr sz="1800"/>
            </a:lvl2pPr>
            <a:lvl3pPr marL="1645920" lvl="2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3pPr>
            <a:lvl4pPr marL="2194560" lvl="3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4pPr>
            <a:lvl5pPr marL="2743200" lvl="4" indent="-35814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Char char="▪"/>
              <a:defRPr sz="132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3"/>
          </p:nvPr>
        </p:nvSpPr>
        <p:spPr>
          <a:xfrm>
            <a:off x="624419" y="1613536"/>
            <a:ext cx="5281081" cy="63976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6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097280" lvl="1" indent="-2743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000"/>
              <a:buNone/>
              <a:defRPr sz="2400" b="1"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160" b="1"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5pPr>
            <a:lvl6pPr marL="3291840" lvl="5" indent="-2743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dt" idx="10"/>
          </p:nvPr>
        </p:nvSpPr>
        <p:spPr>
          <a:xfrm>
            <a:off x="7660242" y="6494471"/>
            <a:ext cx="131654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ftr" idx="11"/>
          </p:nvPr>
        </p:nvSpPr>
        <p:spPr>
          <a:xfrm>
            <a:off x="1806082" y="6494471"/>
            <a:ext cx="428992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sldNum" idx="12"/>
          </p:nvPr>
        </p:nvSpPr>
        <p:spPr>
          <a:xfrm>
            <a:off x="616543" y="6494471"/>
            <a:ext cx="118953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‹#›</a:t>
            </a:fld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616544" y="167640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4"/>
          </p:nvPr>
        </p:nvSpPr>
        <p:spPr>
          <a:xfrm>
            <a:off x="6303860" y="1613536"/>
            <a:ext cx="5281081" cy="63976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6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097280" lvl="1" indent="-2743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2000"/>
              <a:buNone/>
              <a:defRPr sz="2400" b="1"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160" b="1"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None/>
              <a:defRPr sz="1920" b="1"/>
            </a:lvl5pPr>
            <a:lvl6pPr marL="3291840" lvl="5" indent="-27432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6pPr>
            <a:lvl7pPr marL="3840480" lvl="6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7pPr>
            <a:lvl8pPr marL="4389120" lvl="7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8pPr>
            <a:lvl9pPr marL="4937760" lvl="8" indent="-274320" algn="l">
              <a:spcBef>
                <a:spcPts val="38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2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70801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383117" y="723983"/>
            <a:ext cx="11403800" cy="244512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807208" y="1561638"/>
            <a:ext cx="7248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84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807208" y="1191696"/>
            <a:ext cx="7248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16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4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383117" y="3529966"/>
            <a:ext cx="5712883" cy="635632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44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600" y="6512312"/>
            <a:ext cx="2184400" cy="292348"/>
          </a:xfrm>
        </p:spPr>
        <p:txBody>
          <a:bodyPr>
            <a:noAutofit/>
          </a:bodyPr>
          <a:lstStyle>
            <a:lvl1pPr marL="0" indent="0">
              <a:buNone/>
              <a:defRPr sz="1080" cap="all" baseline="0">
                <a:solidFill>
                  <a:schemeClr val="bg1"/>
                </a:solidFill>
              </a:defRPr>
            </a:lvl1pPr>
            <a:lvl2pPr marL="320040" indent="0">
              <a:buNone/>
              <a:defRPr sz="1260"/>
            </a:lvl2pPr>
            <a:lvl3pPr marL="649606" indent="0">
              <a:buNone/>
              <a:defRPr sz="1260"/>
            </a:lvl3pPr>
            <a:lvl4pPr marL="969646" indent="0">
              <a:buNone/>
              <a:defRPr sz="1200"/>
            </a:lvl4pPr>
            <a:lvl5pPr marL="1293496" indent="0">
              <a:buNone/>
              <a:defRPr sz="12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5A845CD-2D10-42BB-97DB-CDA723EE9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2501" y="1279092"/>
            <a:ext cx="2465553" cy="117072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A49BD17-4238-4565-A4B6-2E20A7C19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1" y="6155953"/>
            <a:ext cx="2447923" cy="3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390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389D-C097-5E4E-A7EB-35B3AFAB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76797-F9C8-4D4A-84A7-3AACD8C5B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4CC7-5001-134E-9291-05C5AE78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CBC07-3C2B-BE46-A82E-036D0D27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FF01-81E3-DE45-863C-F7C2A73A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27EF-9A91-0942-8081-139D572C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CEC3-0696-204C-936E-03F65DF7E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ABEF7-AB48-CD48-9C40-CDDE52087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B62C3-810E-3041-B26C-BD82FD00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8F940-1966-FA48-BD6F-817CAFC5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9F1B5-78D5-2A46-A9D4-DB0B6E9F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4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034-FE1E-464C-9891-0034426A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87BA4-897D-E648-B0E8-2AC6DB5F4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FEB2C-06E1-9B40-9340-7291DC129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24618-A6CF-A840-955E-81A1A3DB3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510D4-8A48-D74B-A5DD-7CEC357D7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A1CB26-A0BB-FC4E-B8F3-D6C0843E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9107E-08EA-8642-9327-BFCF64D6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B656D-AB21-BA42-88C7-0BA01A2C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5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1559-2D86-0F4B-A83B-E13535BD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EBF47-1083-F848-895D-83DA67B06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9D8F8-5C95-514A-858D-111F7ECA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428E0-98B1-EC4A-83D5-51544024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CA0B2-A4D1-DD44-9C2A-466D04EB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19ED8-587A-6542-A75B-B7274D1F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57133-30E2-9D4D-A701-E1E7479C9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3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17B4B-2583-EA4C-BE3E-02B43908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7F35-66D7-D545-B3F6-84FA0956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3FA81-72C5-A24F-8924-13A6F1F9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37CC5-BDF5-0B49-9B0E-9CFBBB27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26C58-9DA5-C34D-AACD-22EC6184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42636-3871-FF45-8011-EBC3F707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D12F5-8A48-6A42-B0FA-A052A243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E29B0-4ADD-E04B-9266-0CD55E2EB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B286A-4E5D-0A48-A19D-0C47A5B6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79AA4-5911-9641-8F10-C325960A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BE302-C021-DD45-8DE8-032C80A1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E7974-B903-E043-A8AA-7335D9A9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18FC1-0980-284E-8A93-4E4C7FC0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B451D-0B1C-C044-A99C-33C9B36C8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5E31C-CF38-914B-9A6B-B964B9F1E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05619-85A9-264E-BE42-FAFF8C7FB9B7}" type="datetimeFigureOut">
              <a:rPr lang="en-US" smtClean="0"/>
              <a:t>12/12/24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E6744-9C78-8E47-A886-8A6D38215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6C368-2AE7-234D-9844-D9E01BD15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ndon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pi.triplydb.com/s/gZZskqRpQ" TargetMode="External"/><Relationship Id="rId5" Type="http://schemas.openxmlformats.org/officeDocument/2006/relationships/hyperlink" Target="http://dbpedia.org/resource/London" TargetMode="Externa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www.polleres.net/publications/bisc-etal-2014iswc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hyperlink" Target="https://query.wikidata.org/#SELECT DISTINCT %3Fcity WHERE { %0A%09%3Fcity wdt%3AP31%2Fwdt%3AP279* wd%3AQ515.%0A %09%3Fcity wdt%3AP1082 %3Fpopulation .%0A %09%3Fcity wdt%3AP17 wd%3AQ145 .%0A %09FILTER (%3Fpopulation > 1000000) }%0A"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.wiki/BqRX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.wiki/BqRj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101.ai.wu.ac.at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101.ai.wu.ac.at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youtu.be/P0Obm0DBvwI?t=951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youtube.com/watch?v=ww99npDh4cg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.wiki/CLw9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hatgpt.com/share/675585c7-04cc-8006-a20e-c70d75619e13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idanhogan.com/talks/2024-09-04-wuwien-invited-talk.pd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hyperlink" Target="https://aidanhogan.com/talks/2024-09-04-wuwien-invited-talk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hyperlink" Target="https://www.lassila.org/publications/2024/lassila-iswc2024-keynote.pdf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93.jpg"/><Relationship Id="rId18" Type="http://schemas.openxmlformats.org/officeDocument/2006/relationships/image" Target="../media/image98.png"/><Relationship Id="rId3" Type="http://schemas.openxmlformats.org/officeDocument/2006/relationships/image" Target="../media/image83.jpg"/><Relationship Id="rId21" Type="http://schemas.openxmlformats.org/officeDocument/2006/relationships/image" Target="../media/image100.png"/><Relationship Id="rId7" Type="http://schemas.openxmlformats.org/officeDocument/2006/relationships/image" Target="../media/image87.pn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6.jp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jp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jpg"/><Relationship Id="rId19" Type="http://schemas.openxmlformats.org/officeDocument/2006/relationships/hyperlink" Target="https://www.bilateral-ai.net/" TargetMode="External"/><Relationship Id="rId4" Type="http://schemas.openxmlformats.org/officeDocument/2006/relationships/image" Target="../media/image84.png"/><Relationship Id="rId9" Type="http://schemas.openxmlformats.org/officeDocument/2006/relationships/image" Target="../media/image89.jpg"/><Relationship Id="rId14" Type="http://schemas.openxmlformats.org/officeDocument/2006/relationships/image" Target="../media/image9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pn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bilateral-ai.net/jobs/" TargetMode="Externa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jp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jpg"/><Relationship Id="rId4" Type="http://schemas.openxmlformats.org/officeDocument/2006/relationships/image" Target="../media/image119.png"/><Relationship Id="rId9" Type="http://schemas.openxmlformats.org/officeDocument/2006/relationships/image" Target="../media/image12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29.png"/><Relationship Id="rId7" Type="http://schemas.openxmlformats.org/officeDocument/2006/relationships/image" Target="../media/image1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hyperlink" Target="https://www.bilateral-ai.net/jobs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5.png"/><Relationship Id="rId5" Type="http://schemas.openxmlformats.org/officeDocument/2006/relationships/hyperlink" Target="https://semantic-data.cluster.ai.wu.ac.at/smwcloud/" TargetMode="External"/><Relationship Id="rId4" Type="http://schemas.openxmlformats.org/officeDocument/2006/relationships/image" Target="../media/image1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w3.org/DesignIssues/LinkedData.html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hyperlink" Target="https://www.cs.rpi.edu/~hendler/LittleSemanticsWeb.html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1.png"/><Relationship Id="rId5" Type="http://schemas.openxmlformats.org/officeDocument/2006/relationships/image" Target="../media/image159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hyperlink" Target="http://lod-cloud.net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epub.wu.ac.at/6371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dbpedia.org/" TargetMode="External"/><Relationship Id="rId5" Type="http://schemas.openxmlformats.org/officeDocument/2006/relationships/image" Target="../media/image32.png"/><Relationship Id="rId10" Type="http://schemas.openxmlformats.org/officeDocument/2006/relationships/hyperlink" Target="https://www.slideshare.net/Frank.van.Harmelen/adoption-of-knowledge-graphs-late-2019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ctrTitle"/>
          </p:nvPr>
        </p:nvSpPr>
        <p:spPr>
          <a:xfrm>
            <a:off x="1168650" y="1444830"/>
            <a:ext cx="6820920" cy="12524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Knowledge Graphs – </a:t>
            </a:r>
            <a:b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key component in Bilateral AI</a:t>
            </a:r>
            <a:br>
              <a:rPr lang="en-US" sz="3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3600" i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2"/>
          </p:nvPr>
        </p:nvSpPr>
        <p:spPr>
          <a:xfrm>
            <a:off x="449706" y="3529950"/>
            <a:ext cx="7839856" cy="1146981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vert="horz" wrap="square" lIns="274320" tIns="259200" rIns="274320" bIns="259200" rtlCol="0" anchor="t" anchorCtr="0">
            <a:noAutofit/>
          </a:bodyPr>
          <a:lstStyle/>
          <a:p>
            <a:pPr marL="0" indent="0">
              <a:buSzPts val="2000"/>
            </a:pPr>
            <a:r>
              <a:rPr lang="en-US" sz="2160" dirty="0"/>
              <a:t>Axel Polleres</a:t>
            </a:r>
          </a:p>
        </p:txBody>
      </p:sp>
    </p:spTree>
    <p:extLst>
      <p:ext uri="{BB962C8B-B14F-4D97-AF65-F5344CB8AC3E}">
        <p14:creationId xmlns:p14="http://schemas.microsoft.com/office/powerpoint/2010/main" val="300791643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35305-63FD-44F4-5336-A867C587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Collaborative, Open Knowledge Graphs: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B448C0-44E3-559A-1883-11B276E5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2" y="1806958"/>
            <a:ext cx="8849710" cy="49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D6192C4-6D61-5711-0B60-40BF389D3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5" y="1690688"/>
            <a:ext cx="1093225" cy="6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5124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8DEFD-7B65-0A1A-578A-6DE291A06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BB3E97-A432-192A-AD1E-C5B7C48A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83" y="197697"/>
            <a:ext cx="10515600" cy="1325563"/>
          </a:xfrm>
        </p:spPr>
        <p:txBody>
          <a:bodyPr/>
          <a:lstStyle/>
          <a:p>
            <a:r>
              <a:rPr lang="en-AT" dirty="0"/>
              <a:t>Collaborative, Open Knowledge Graphs: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E4BBB-96AD-049B-E71A-3120427D9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90" y="4893944"/>
            <a:ext cx="6121414" cy="741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415EE-2A69-DDC1-1C67-6864AFB1B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90" y="4330349"/>
            <a:ext cx="6121414" cy="663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DDFB32-5D93-56AA-34DB-B7128ACEA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696" y="2237223"/>
            <a:ext cx="6121414" cy="2093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34A72-9CA3-5779-0C81-B6F08FCEC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420" y="5557153"/>
            <a:ext cx="6089884" cy="162792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046F151-DE77-FC52-C9A7-1364CE43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61" y="1690688"/>
            <a:ext cx="1037863" cy="7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2F2FB-537F-BE24-3BFA-CE1B446F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717" y="1462179"/>
            <a:ext cx="2301759" cy="792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CEF16-9E2E-DD46-58A8-652AA75B3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452" y="1523260"/>
            <a:ext cx="5089865" cy="38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1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AB32770-8995-3C46-B025-55D49F906DEB}"/>
              </a:ext>
            </a:extLst>
          </p:cNvPr>
          <p:cNvSpPr txBox="1">
            <a:spLocks/>
          </p:cNvSpPr>
          <p:nvPr/>
        </p:nvSpPr>
        <p:spPr>
          <a:xfrm>
            <a:off x="514425" y="1484842"/>
            <a:ext cx="10346192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98" y="149444"/>
            <a:ext cx="11258746" cy="1325563"/>
          </a:xfrm>
        </p:spPr>
        <p:txBody>
          <a:bodyPr/>
          <a:lstStyle/>
          <a:p>
            <a:r>
              <a:rPr lang="en-US" dirty="0"/>
              <a:t>From Linked Open Data to Knowledge Graphs:</a:t>
            </a:r>
            <a:br>
              <a:rPr lang="en-US" dirty="0"/>
            </a:br>
            <a:r>
              <a:rPr lang="en-US" dirty="0"/>
              <a:t>What’s the state of affairs?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0D0E86-B20A-444D-9745-C070D1FE28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53D9A-A6BA-0C4A-AEB6-DF856C3BB1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886" y="1426466"/>
            <a:ext cx="5588060" cy="33253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D1CE28-EBFA-E849-A309-DD000A6F1C83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DEA76-78FA-A242-B35D-60E0E8CEC519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32B7227-C1E6-E743-B86D-065AF05438BC}"/>
              </a:ext>
            </a:extLst>
          </p:cNvPr>
          <p:cNvSpPr/>
          <p:nvPr/>
        </p:nvSpPr>
        <p:spPr>
          <a:xfrm>
            <a:off x="8494461" y="5056616"/>
            <a:ext cx="3443189" cy="1376186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Answer whether (something like RDF and/or triple stores are used under the hood answered vaguely…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F3DEA-8A93-2B4C-8645-D18BEC8CB1CA}"/>
              </a:ext>
            </a:extLst>
          </p:cNvPr>
          <p:cNvSpPr/>
          <p:nvPr/>
        </p:nvSpPr>
        <p:spPr>
          <a:xfrm>
            <a:off x="290087" y="1352918"/>
            <a:ext cx="11806859" cy="6250429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Large-</a:t>
            </a:r>
            <a:r>
              <a:rPr lang="de-AT" sz="2800" dirty="0" err="1"/>
              <a:t>scale</a:t>
            </a:r>
            <a:r>
              <a:rPr lang="de-AT" sz="2800" dirty="0"/>
              <a:t>, still </a:t>
            </a:r>
            <a:r>
              <a:rPr lang="de-AT" sz="2800" dirty="0" err="1"/>
              <a:t>data-focused</a:t>
            </a:r>
            <a:r>
              <a:rPr lang="de-AT" sz="2800" dirty="0"/>
              <a:t> (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schema-</a:t>
            </a:r>
            <a:r>
              <a:rPr lang="de-AT" sz="2800" dirty="0" err="1"/>
              <a:t>focused</a:t>
            </a:r>
            <a:r>
              <a:rPr lang="de-AT" sz="2800" dirty="0"/>
              <a:t>)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Often</a:t>
            </a:r>
            <a:r>
              <a:rPr lang="de-AT" sz="2800" dirty="0"/>
              <a:t> </a:t>
            </a:r>
            <a:r>
              <a:rPr lang="de-AT" sz="2800" dirty="0" err="1"/>
              <a:t>monolithic</a:t>
            </a:r>
            <a:r>
              <a:rPr lang="de-AT" sz="2800" dirty="0"/>
              <a:t>,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</a:t>
            </a:r>
            <a:r>
              <a:rPr lang="de-AT" sz="2800" dirty="0" err="1"/>
              <a:t>linked</a:t>
            </a:r>
            <a:r>
              <a:rPr lang="de-AT" sz="2800" dirty="0"/>
              <a:t>/</a:t>
            </a:r>
            <a:r>
              <a:rPr lang="de-AT" sz="2800" dirty="0" err="1"/>
              <a:t>decentralised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Knowledge </a:t>
            </a:r>
            <a:r>
              <a:rPr lang="de-AT" sz="2800" dirty="0" err="1"/>
              <a:t>extraction</a:t>
            </a:r>
            <a:r>
              <a:rPr lang="de-AT" sz="2800" dirty="0"/>
              <a:t>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Knowledge </a:t>
            </a:r>
            <a:r>
              <a:rPr lang="de-AT" sz="2800" dirty="0" err="1"/>
              <a:t>engineering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Collaborative large-</a:t>
            </a:r>
            <a:r>
              <a:rPr lang="de-AT" sz="2800" dirty="0" err="1"/>
              <a:t>scale</a:t>
            </a:r>
            <a:r>
              <a:rPr lang="de-AT" sz="2800" dirty="0"/>
              <a:t> KGs:</a:t>
            </a:r>
          </a:p>
          <a:p>
            <a:pPr marL="1828800" lvl="3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 err="1"/>
              <a:t>Collectively</a:t>
            </a:r>
            <a:r>
              <a:rPr lang="de-AT" sz="2800" dirty="0"/>
              <a:t> </a:t>
            </a:r>
            <a:r>
              <a:rPr lang="de-AT" sz="2800" dirty="0" err="1"/>
              <a:t>created</a:t>
            </a:r>
            <a:r>
              <a:rPr lang="de-AT" sz="2800" dirty="0"/>
              <a:t> (</a:t>
            </a:r>
            <a:r>
              <a:rPr lang="de-AT" sz="2800" dirty="0" err="1"/>
              <a:t>automated</a:t>
            </a:r>
            <a:r>
              <a:rPr lang="de-AT" sz="2800" dirty="0"/>
              <a:t> </a:t>
            </a:r>
            <a:r>
              <a:rPr lang="de-AT" sz="2800" dirty="0" err="1"/>
              <a:t>or</a:t>
            </a:r>
            <a:r>
              <a:rPr lang="de-AT" sz="2800" dirty="0"/>
              <a:t> </a:t>
            </a:r>
            <a:r>
              <a:rPr lang="de-AT" sz="2800" dirty="0" err="1"/>
              <a:t>curated</a:t>
            </a:r>
            <a:r>
              <a:rPr lang="de-AT" sz="2800" dirty="0"/>
              <a:t>)</a:t>
            </a:r>
          </a:p>
          <a:p>
            <a:pPr marL="1828800" lvl="3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 err="1"/>
              <a:t>Notoriously</a:t>
            </a:r>
            <a:r>
              <a:rPr lang="de-AT" sz="2800" dirty="0"/>
              <a:t> </a:t>
            </a:r>
            <a:r>
              <a:rPr lang="de-AT" sz="2800" dirty="0" err="1"/>
              <a:t>incomplete</a:t>
            </a:r>
            <a:endParaRPr lang="de-AT" sz="2800" dirty="0"/>
          </a:p>
          <a:p>
            <a:pPr marL="1828800" lvl="3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(Logical) </a:t>
            </a:r>
            <a:r>
              <a:rPr lang="de-AT" sz="2800" b="1" dirty="0" err="1"/>
              <a:t>consistency</a:t>
            </a:r>
            <a:r>
              <a:rPr lang="de-AT" sz="2800" dirty="0"/>
              <a:t> not a </a:t>
            </a:r>
            <a:r>
              <a:rPr lang="de-AT" sz="2800" dirty="0" err="1"/>
              <a:t>must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Enterprise KGs: </a:t>
            </a:r>
            <a:r>
              <a:rPr lang="de-AT" sz="2800" dirty="0" err="1"/>
              <a:t>knowledge</a:t>
            </a:r>
            <a:r>
              <a:rPr lang="de-AT" sz="2800" dirty="0"/>
              <a:t> </a:t>
            </a:r>
            <a:r>
              <a:rPr lang="de-AT" sz="2800" dirty="0" err="1"/>
              <a:t>necessary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power </a:t>
            </a:r>
            <a:r>
              <a:rPr lang="de-AT" sz="2800" dirty="0" err="1"/>
              <a:t>applications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i="1" dirty="0" err="1"/>
              <a:t>Ontological</a:t>
            </a:r>
            <a:r>
              <a:rPr lang="de-AT" sz="2800" i="1" dirty="0"/>
              <a:t> </a:t>
            </a:r>
            <a:r>
              <a:rPr lang="de-AT" sz="2800" i="1" dirty="0" err="1"/>
              <a:t>expressivity</a:t>
            </a:r>
            <a:r>
              <a:rPr lang="de-AT" sz="2800" i="1" dirty="0"/>
              <a:t> </a:t>
            </a:r>
            <a:r>
              <a:rPr lang="de-AT" sz="2800" dirty="0"/>
              <a:t>not </a:t>
            </a:r>
            <a:r>
              <a:rPr lang="de-AT" sz="2800" dirty="0" err="1"/>
              <a:t>central</a:t>
            </a:r>
            <a:r>
              <a:rPr lang="de-AT" sz="2800" dirty="0"/>
              <a:t> – BUT: </a:t>
            </a:r>
            <a:r>
              <a:rPr lang="de-AT" sz="2800" b="1" i="1" dirty="0"/>
              <a:t>Expresssing </a:t>
            </a:r>
            <a:r>
              <a:rPr lang="de-AT" sz="2800" b="1" i="1" dirty="0" err="1"/>
              <a:t>context</a:t>
            </a:r>
            <a:r>
              <a:rPr lang="de-AT" sz="2800" b="1" i="1" dirty="0"/>
              <a:t> </a:t>
            </a:r>
            <a:r>
              <a:rPr lang="de-AT" sz="2800" dirty="0" err="1"/>
              <a:t>is</a:t>
            </a:r>
            <a:r>
              <a:rPr lang="de-AT" sz="2800" dirty="0"/>
              <a:t>!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F7285E1-B24E-D747-A51C-BC3F1575D2E8}"/>
              </a:ext>
            </a:extLst>
          </p:cNvPr>
          <p:cNvSpPr/>
          <p:nvPr/>
        </p:nvSpPr>
        <p:spPr>
          <a:xfrm>
            <a:off x="8629650" y="6119363"/>
            <a:ext cx="3266994" cy="958037"/>
          </a:xfrm>
          <a:prstGeom prst="wedgeRoundRectCallout">
            <a:avLst>
              <a:gd name="adj1" fmla="val -55555"/>
              <a:gd name="adj2" fmla="val -7142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For instance: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Temporal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Confidence</a:t>
            </a:r>
          </a:p>
        </p:txBody>
      </p:sp>
    </p:spTree>
    <p:extLst>
      <p:ext uri="{BB962C8B-B14F-4D97-AF65-F5344CB8AC3E}">
        <p14:creationId xmlns:p14="http://schemas.microsoft.com/office/powerpoint/2010/main" val="282464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E82730-1BB0-7B40-016C-357AD04FC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29" y="1823244"/>
            <a:ext cx="10346192" cy="4304461"/>
          </a:xfrm>
        </p:spPr>
        <p:txBody>
          <a:bodyPr/>
          <a:lstStyle/>
          <a:p>
            <a:r>
              <a:rPr lang="en-AT" dirty="0"/>
              <a:t>DBPedia (since 2007) 			vs. 			Wikidata (since 2012)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E0920F-25BB-F325-C4EB-7013BB2E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21" y="287973"/>
            <a:ext cx="10515600" cy="1325563"/>
          </a:xfrm>
        </p:spPr>
        <p:txBody>
          <a:bodyPr/>
          <a:lstStyle/>
          <a:p>
            <a:r>
              <a:rPr lang="en-AT" dirty="0"/>
              <a:t>L</a:t>
            </a:r>
            <a:r>
              <a:rPr lang="en-GB" dirty="0"/>
              <a:t>e</a:t>
            </a:r>
            <a:r>
              <a:rPr lang="en-AT" dirty="0"/>
              <a:t>t’s have a look at practical examples of such collaboratively curated Knowledge Graphs: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6F282-98CE-8C62-10D9-2D5DCB2B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" y="2555895"/>
            <a:ext cx="3054927" cy="3583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8D1FF-286E-0E06-646D-E2A1088ED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299" y="2163275"/>
            <a:ext cx="3054926" cy="4553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A1AD0-643A-91C9-3226-9168BD3C577C}"/>
              </a:ext>
            </a:extLst>
          </p:cNvPr>
          <p:cNvSpPr txBox="1"/>
          <p:nvPr/>
        </p:nvSpPr>
        <p:spPr>
          <a:xfrm>
            <a:off x="3639003" y="3470564"/>
            <a:ext cx="41020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SPARQL endpoint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Standard ontology language (OWL)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Context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B4EC75-096C-4C19-48B4-84E3E691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03" y="3567549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6F58F7C-7B07-5F2A-036E-934CBC13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00" y="3849236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5E94684-3F67-BB1C-46AA-A2B5F23D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00" y="4143805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80301EC7-E3DA-1BFA-100F-65D2B09B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9" y="4752375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23495E93-963D-7018-F36D-31196E620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29" y="4465526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9AE1D73-B7E8-4849-BBE7-6963D7DFE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99" y="3567549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52485C-1C03-1045-A481-8727EECE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96" y="3849236"/>
            <a:ext cx="230640" cy="2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123D0AD-D8D3-6EB1-56D8-DFD4FCB1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25" y="4746162"/>
            <a:ext cx="244676" cy="2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5DCF4F65-8A7A-C36E-4134-A3ECB05C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25" y="4465526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A red circle with a x in the middle | Premium AI-generated vector">
            <a:extLst>
              <a:ext uri="{FF2B5EF4-FFF2-40B4-BE49-F238E27FC236}">
                <a16:creationId xmlns:a16="http://schemas.microsoft.com/office/drawing/2014/main" id="{E3BC29E8-90C3-9A19-FA47-A86ED380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25" y="4183839"/>
            <a:ext cx="237412" cy="2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527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F7BB-D1B0-6B48-B669-BF733D7F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SPARQL: Using KGs to answer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A28E-F70D-B047-AECA-5DD36F737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957" y="1770208"/>
            <a:ext cx="7886700" cy="4351338"/>
          </a:xfrm>
        </p:spPr>
        <p:txBody>
          <a:bodyPr/>
          <a:lstStyle/>
          <a:p>
            <a:r>
              <a:rPr lang="en-US" dirty="0"/>
              <a:t>E.g. from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DEDDA13-2515-6340-BAD5-1B4B564A33EC}"/>
              </a:ext>
            </a:extLst>
          </p:cNvPr>
          <p:cNvSpPr txBox="1">
            <a:spLocks/>
          </p:cNvSpPr>
          <p:nvPr/>
        </p:nvSpPr>
        <p:spPr>
          <a:xfrm>
            <a:off x="3540114" y="2460486"/>
            <a:ext cx="7119916" cy="347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20" dirty="0" err="1"/>
              <a:t>One</a:t>
            </a:r>
            <a:r>
              <a:rPr lang="de-DE" sz="1620" dirty="0"/>
              <a:t> </a:t>
            </a:r>
            <a:r>
              <a:rPr lang="de-DE" sz="1620" dirty="0" err="1"/>
              <a:t>of</a:t>
            </a:r>
            <a:r>
              <a:rPr lang="de-DE" sz="1620" dirty="0"/>
              <a:t> </a:t>
            </a:r>
            <a:r>
              <a:rPr lang="de-DE" sz="1620" dirty="0" err="1"/>
              <a:t>the</a:t>
            </a:r>
            <a:r>
              <a:rPr lang="de-DE" sz="1620" dirty="0"/>
              <a:t> </a:t>
            </a:r>
            <a:r>
              <a:rPr lang="de-DE" sz="1620" dirty="0" err="1"/>
              <a:t>central</a:t>
            </a:r>
            <a:r>
              <a:rPr lang="de-DE" sz="1620" dirty="0"/>
              <a:t> </a:t>
            </a:r>
            <a:r>
              <a:rPr lang="de-DE" sz="1620" dirty="0" err="1"/>
              <a:t>datasets</a:t>
            </a:r>
            <a:r>
              <a:rPr lang="de-DE" sz="1620" dirty="0"/>
              <a:t> </a:t>
            </a:r>
            <a:r>
              <a:rPr lang="de-DE" sz="1620" dirty="0" err="1"/>
              <a:t>of</a:t>
            </a:r>
            <a:r>
              <a:rPr lang="de-DE" sz="1620" dirty="0"/>
              <a:t> </a:t>
            </a:r>
            <a:r>
              <a:rPr lang="de-DE" sz="1620" dirty="0" err="1"/>
              <a:t>the</a:t>
            </a:r>
            <a:r>
              <a:rPr lang="de-DE" sz="1620" dirty="0"/>
              <a:t> </a:t>
            </a:r>
            <a:r>
              <a:rPr lang="de-DE" sz="1620" dirty="0" err="1"/>
              <a:t>Linked</a:t>
            </a:r>
            <a:r>
              <a:rPr lang="de-DE" sz="1620" dirty="0"/>
              <a:t> Open Data-Cloud</a:t>
            </a:r>
          </a:p>
          <a:p>
            <a:r>
              <a:rPr lang="de-DE" sz="1620" dirty="0"/>
              <a:t>RDF </a:t>
            </a:r>
            <a:r>
              <a:rPr lang="de-DE" sz="1620" dirty="0" err="1"/>
              <a:t>extracted</a:t>
            </a:r>
            <a:r>
              <a:rPr lang="de-DE" sz="1620" dirty="0"/>
              <a:t> </a:t>
            </a:r>
            <a:r>
              <a:rPr lang="de-DE" sz="1620" dirty="0" err="1"/>
              <a:t>from</a:t>
            </a:r>
            <a:r>
              <a:rPr lang="de-DE" sz="1620" dirty="0"/>
              <a:t> Wikipedia-Infoboxes</a:t>
            </a:r>
          </a:p>
          <a:p>
            <a:r>
              <a:rPr lang="de-DE" sz="1620" dirty="0" err="1"/>
              <a:t>You</a:t>
            </a:r>
            <a:r>
              <a:rPr lang="de-DE" sz="1620" dirty="0"/>
              <a:t> </a:t>
            </a:r>
            <a:r>
              <a:rPr lang="de-DE" sz="1620" dirty="0" err="1"/>
              <a:t>can</a:t>
            </a:r>
            <a:r>
              <a:rPr lang="de-DE" sz="1620" dirty="0"/>
              <a:t> </a:t>
            </a:r>
            <a:r>
              <a:rPr lang="de-DE" sz="1620" dirty="0" err="1"/>
              <a:t>use</a:t>
            </a:r>
            <a:r>
              <a:rPr lang="de-DE" sz="1620" dirty="0"/>
              <a:t> a </a:t>
            </a:r>
            <a:r>
              <a:rPr lang="de-DE" sz="1620" dirty="0" err="1"/>
              <a:t>language</a:t>
            </a:r>
            <a:r>
              <a:rPr lang="de-DE" sz="1620" dirty="0"/>
              <a:t> </a:t>
            </a:r>
            <a:r>
              <a:rPr lang="de-DE" sz="1620" dirty="0" err="1"/>
              <a:t>called</a:t>
            </a:r>
            <a:r>
              <a:rPr lang="de-DE" sz="1620" dirty="0"/>
              <a:t> SPARQL </a:t>
            </a:r>
            <a:r>
              <a:rPr lang="de-DE" sz="1620" dirty="0" err="1"/>
              <a:t>endpoint</a:t>
            </a:r>
            <a:r>
              <a:rPr lang="de-DE" sz="1620" dirty="0"/>
              <a:t> (</a:t>
            </a:r>
            <a:r>
              <a:rPr lang="de-DE" sz="1620" dirty="0" err="1"/>
              <a:t>roughly</a:t>
            </a:r>
            <a:r>
              <a:rPr lang="de-DE" sz="1620" dirty="0"/>
              <a:t>: SQL </a:t>
            </a:r>
            <a:r>
              <a:rPr lang="de-DE" sz="1620" dirty="0" err="1"/>
              <a:t>for</a:t>
            </a:r>
            <a:r>
              <a:rPr lang="de-DE" sz="1620" dirty="0"/>
              <a:t> RDF) </a:t>
            </a:r>
            <a:r>
              <a:rPr lang="de-DE" sz="1620" dirty="0" err="1"/>
              <a:t>to</a:t>
            </a:r>
            <a:r>
              <a:rPr lang="de-DE" sz="1620" dirty="0"/>
              <a:t> do </a:t>
            </a:r>
            <a:r>
              <a:rPr lang="de-DE" sz="1620" b="1" i="1" dirty="0" err="1"/>
              <a:t>structured</a:t>
            </a:r>
            <a:r>
              <a:rPr lang="de-DE" sz="1620" b="1" i="1" dirty="0"/>
              <a:t> </a:t>
            </a:r>
            <a:r>
              <a:rPr lang="de-DE" sz="1620" b="1" i="1" dirty="0" err="1"/>
              <a:t>queries</a:t>
            </a:r>
            <a:r>
              <a:rPr lang="de-DE" sz="1620" b="1" i="1" dirty="0"/>
              <a:t> </a:t>
            </a:r>
            <a:r>
              <a:rPr lang="de-DE" sz="1620" dirty="0" err="1"/>
              <a:t>over</a:t>
            </a:r>
            <a:r>
              <a:rPr lang="de-DE" sz="1620" dirty="0"/>
              <a:t> RDF: </a:t>
            </a:r>
          </a:p>
          <a:p>
            <a:pPr lvl="1"/>
            <a:r>
              <a:rPr lang="de-DE" sz="1440" dirty="0"/>
              <a:t>„Cities in </a:t>
            </a:r>
            <a:r>
              <a:rPr lang="de-DE" sz="1440" dirty="0" err="1"/>
              <a:t>the</a:t>
            </a:r>
            <a:r>
              <a:rPr lang="de-DE" sz="1440" dirty="0"/>
              <a:t> UK </a:t>
            </a:r>
            <a:r>
              <a:rPr lang="de-DE" sz="1440" dirty="0" err="1"/>
              <a:t>with</a:t>
            </a:r>
            <a:r>
              <a:rPr lang="de-DE" sz="1440" dirty="0"/>
              <a:t> </a:t>
            </a:r>
            <a:r>
              <a:rPr lang="de-DE" sz="1440" dirty="0" err="1"/>
              <a:t>more</a:t>
            </a:r>
            <a:r>
              <a:rPr lang="de-DE" sz="1440" dirty="0"/>
              <a:t> </a:t>
            </a:r>
            <a:r>
              <a:rPr lang="de-DE" sz="1440" dirty="0" err="1"/>
              <a:t>than</a:t>
            </a:r>
            <a:r>
              <a:rPr lang="de-DE" sz="1440" dirty="0"/>
              <a:t> 1M </a:t>
            </a:r>
            <a:r>
              <a:rPr lang="de-DE" sz="1440" dirty="0" err="1"/>
              <a:t>population</a:t>
            </a:r>
            <a:r>
              <a:rPr lang="de-DE" sz="1440" dirty="0"/>
              <a:t>“:</a:t>
            </a:r>
          </a:p>
          <a:p>
            <a:pPr lvl="2"/>
            <a:endParaRPr lang="de-DE" sz="126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E4A44-EC86-2445-9604-4A1D0E7B1B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427534"/>
            <a:ext cx="2016112" cy="4062316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21CEA0-D1E0-A244-B0AE-41DC89CBD32E}"/>
              </a:ext>
            </a:extLst>
          </p:cNvPr>
          <p:cNvSpPr/>
          <p:nvPr/>
        </p:nvSpPr>
        <p:spPr>
          <a:xfrm>
            <a:off x="1565300" y="4775607"/>
            <a:ext cx="1616148" cy="20313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720" dirty="0">
                <a:hlinkClick r:id="rId3"/>
              </a:rPr>
              <a:t>https://en.wikipedia.org/wiki/London</a:t>
            </a:r>
            <a:r>
              <a:rPr lang="en-US" sz="72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47B51-06FF-F448-8B45-72C5035C583F}"/>
              </a:ext>
            </a:extLst>
          </p:cNvPr>
          <p:cNvGrpSpPr/>
          <p:nvPr/>
        </p:nvGrpSpPr>
        <p:grpSpPr>
          <a:xfrm>
            <a:off x="3322027" y="4215579"/>
            <a:ext cx="3180646" cy="1905967"/>
            <a:chOff x="1997807" y="3429113"/>
            <a:chExt cx="3534051" cy="21177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01B5F5-814D-8F41-A541-BB74AFED8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249" y="3429113"/>
              <a:ext cx="2514609" cy="2117741"/>
            </a:xfrm>
            <a:prstGeom prst="rect">
              <a:avLst/>
            </a:prstGeom>
            <a:ln>
              <a:solidFill>
                <a:srgbClr val="5B9BD5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558CDE-6C14-2D48-8367-D800C4544A59}"/>
                </a:ext>
              </a:extLst>
            </p:cNvPr>
            <p:cNvSpPr/>
            <p:nvPr/>
          </p:nvSpPr>
          <p:spPr>
            <a:xfrm>
              <a:off x="3063776" y="4045342"/>
              <a:ext cx="2350783" cy="241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10" dirty="0">
                  <a:hlinkClick r:id="rId5"/>
                </a:rPr>
                <a:t>http://dbpedia.org/resource/London</a:t>
              </a:r>
              <a:endParaRPr lang="en-US" sz="810" dirty="0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181E339C-7A90-ED4E-B72F-C5A6CEC9CB38}"/>
                </a:ext>
              </a:extLst>
            </p:cNvPr>
            <p:cNvSpPr/>
            <p:nvPr/>
          </p:nvSpPr>
          <p:spPr>
            <a:xfrm>
              <a:off x="1997807" y="4273589"/>
              <a:ext cx="1257219" cy="9132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44" dirty="0"/>
                <a:t>Automatic </a:t>
              </a:r>
              <a:r>
                <a:rPr lang="en-US" sz="944" dirty="0" err="1"/>
                <a:t>Exctractors</a:t>
              </a:r>
              <a:endParaRPr lang="en-US" sz="944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DCE6F5-9778-C54F-908B-37A65428A400}"/>
              </a:ext>
            </a:extLst>
          </p:cNvPr>
          <p:cNvGrpSpPr/>
          <p:nvPr/>
        </p:nvGrpSpPr>
        <p:grpSpPr>
          <a:xfrm>
            <a:off x="6831813" y="4047716"/>
            <a:ext cx="3828218" cy="2440668"/>
            <a:chOff x="5897568" y="3001516"/>
            <a:chExt cx="4253575" cy="27118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DB4D36-4441-0E44-89BF-FA5A5A63C866}"/>
                </a:ext>
              </a:extLst>
            </p:cNvPr>
            <p:cNvSpPr txBox="1"/>
            <p:nvPr/>
          </p:nvSpPr>
          <p:spPr>
            <a:xfrm>
              <a:off x="6329048" y="3918006"/>
              <a:ext cx="3822095" cy="17953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B9B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PREFIX : &lt;http://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/resource/&gt;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dbo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: &lt;http://dbpedia.org/ontology/&gt;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PREFIX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: &lt;http://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dbpedia.org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/class/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yago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/&gt;</a:t>
              </a:r>
            </a:p>
            <a:p>
              <a:endParaRPr lang="en-US" sz="9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SELECT DISTINCT ?city ?pop WHERE { 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?city a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schema:City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. 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dbo:country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: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United_Kingdom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.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?city </a:t>
              </a:r>
              <a:r>
                <a:rPr lang="en-US" sz="900" dirty="0" err="1">
                  <a:latin typeface="Courier New" charset="0"/>
                  <a:ea typeface="Courier New" charset="0"/>
                  <a:cs typeface="Courier New" charset="0"/>
                </a:rPr>
                <a:t>dbo:populationTotal</a:t>
              </a:r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?pop </a:t>
              </a:r>
            </a:p>
            <a:p>
              <a:endParaRPr lang="en-US" sz="900" dirty="0"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   FILTER ( ?pop &gt; 1000000 )</a:t>
              </a:r>
            </a:p>
            <a:p>
              <a:r>
                <a:rPr lang="en-US" sz="900" dirty="0">
                  <a:latin typeface="Courier New" charset="0"/>
                  <a:ea typeface="Courier New" charset="0"/>
                  <a:cs typeface="Courier New" charset="0"/>
                </a:rPr>
                <a:t>}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09F8A7-E069-514D-99DD-0FF77013E2D8}"/>
                </a:ext>
              </a:extLst>
            </p:cNvPr>
            <p:cNvSpPr/>
            <p:nvPr/>
          </p:nvSpPr>
          <p:spPr>
            <a:xfrm>
              <a:off x="6329048" y="3001516"/>
              <a:ext cx="3132452" cy="5760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20" dirty="0"/>
                <a:t>Structured queries (</a:t>
              </a:r>
              <a:r>
                <a:rPr lang="en-US" sz="1620" b="1" dirty="0"/>
                <a:t>SPARQL</a:t>
              </a:r>
              <a:r>
                <a:rPr lang="en-US" sz="1620" dirty="0"/>
                <a:t>):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1E1693-3823-F549-99E0-F4F0C4856FA3}"/>
                </a:ext>
              </a:extLst>
            </p:cNvPr>
            <p:cNvSpPr/>
            <p:nvPr/>
          </p:nvSpPr>
          <p:spPr>
            <a:xfrm>
              <a:off x="5897568" y="3632378"/>
              <a:ext cx="2514609" cy="2410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810" dirty="0">
                  <a:hlinkClick r:id="rId6"/>
                </a:rPr>
                <a:t>https://api.triplydb.com/s/gZZskqRpQ</a:t>
              </a:r>
              <a:r>
                <a:rPr lang="en-US" sz="810" dirty="0"/>
                <a:t>  </a:t>
              </a:r>
            </a:p>
          </p:txBody>
        </p:sp>
      </p:grpSp>
      <p:pic>
        <p:nvPicPr>
          <p:cNvPr id="2050" name="Picture 2" descr="Image result for dbpedia logo">
            <a:extLst>
              <a:ext uri="{FF2B5EF4-FFF2-40B4-BE49-F238E27FC236}">
                <a16:creationId xmlns:a16="http://schemas.microsoft.com/office/drawing/2014/main" id="{7E86F9F5-570F-1946-9737-876528AB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105" y="1555713"/>
            <a:ext cx="1064590" cy="6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D0D01786-D884-DA42-AB2A-67DA6ACD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71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F7BB-D1B0-6B48-B669-BF733D7F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77" y="269725"/>
            <a:ext cx="9457459" cy="1325563"/>
          </a:xfrm>
        </p:spPr>
        <p:txBody>
          <a:bodyPr>
            <a:normAutofit/>
          </a:bodyPr>
          <a:lstStyle/>
          <a:p>
            <a:r>
              <a:rPr lang="en-AT" dirty="0"/>
              <a:t>D</a:t>
            </a:r>
            <a:r>
              <a:rPr lang="en-GB" dirty="0"/>
              <a:t>b</a:t>
            </a:r>
            <a:r>
              <a:rPr lang="en-AT" dirty="0"/>
              <a:t>pedia is not logically consistent!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  [1]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6A28E-F70D-B047-AECA-5DD36F737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957" y="1770208"/>
            <a:ext cx="7886700" cy="4351338"/>
          </a:xfrm>
        </p:spPr>
        <p:txBody>
          <a:bodyPr/>
          <a:lstStyle/>
          <a:p>
            <a:r>
              <a:rPr lang="en-US" dirty="0"/>
              <a:t>E.g. </a:t>
            </a:r>
          </a:p>
        </p:txBody>
      </p:sp>
      <p:pic>
        <p:nvPicPr>
          <p:cNvPr id="2050" name="Picture 2" descr="Image result for dbpedia logo">
            <a:extLst>
              <a:ext uri="{FF2B5EF4-FFF2-40B4-BE49-F238E27FC236}">
                <a16:creationId xmlns:a16="http://schemas.microsoft.com/office/drawing/2014/main" id="{7E86F9F5-570F-1946-9737-876528AB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457" y="1535387"/>
            <a:ext cx="1064590" cy="6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167CE-3CDD-B040-9C9D-D8C156889E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138" y="2301694"/>
            <a:ext cx="3439531" cy="36600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EEC787-6341-5D4F-9CC6-7D4397CEE81D}"/>
              </a:ext>
            </a:extLst>
          </p:cNvPr>
          <p:cNvSpPr/>
          <p:nvPr/>
        </p:nvSpPr>
        <p:spPr>
          <a:xfrm>
            <a:off x="837405" y="5997890"/>
            <a:ext cx="9524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87" indent="-342887">
              <a:buAutoNum type="arabicPeriod"/>
            </a:pPr>
            <a:r>
              <a:rPr lang="en-US" sz="1400" dirty="0"/>
              <a:t>Stefan </a:t>
            </a:r>
            <a:r>
              <a:rPr lang="en-US" sz="1400" dirty="0" err="1"/>
              <a:t>Bischof</a:t>
            </a:r>
            <a:r>
              <a:rPr lang="en-US" sz="1400" dirty="0"/>
              <a:t>, Markus </a:t>
            </a:r>
            <a:r>
              <a:rPr lang="en-US" sz="1400" dirty="0" err="1"/>
              <a:t>Krötzsch</a:t>
            </a:r>
            <a:r>
              <a:rPr lang="en-US" sz="1400" dirty="0"/>
              <a:t>, Axel Polleres, and Sebastian Rudolph. Schema-agnostic query rewriting in SPARQL 1.1. In </a:t>
            </a:r>
            <a:r>
              <a:rPr lang="en-US" sz="1400" i="1" dirty="0"/>
              <a:t>Proceedings of the 13th International Semantic Web Conference (ISWC 2014)</a:t>
            </a:r>
            <a:r>
              <a:rPr lang="en-US" sz="1400" dirty="0"/>
              <a:t>, Lecture Notes in Computer Science (LNCS). Springer, October 2014. [ </a:t>
            </a:r>
            <a:r>
              <a:rPr lang="en-US" sz="1400" dirty="0">
                <a:hlinkClick r:id="rId4"/>
              </a:rPr>
              <a:t>.pdf</a:t>
            </a:r>
            <a:r>
              <a:rPr lang="en-US" sz="1400" dirty="0"/>
              <a:t> ]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3782B5-A873-2A4B-B080-24D55191A2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5111150"/>
            <a:ext cx="3319018" cy="9116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734BD5-27A2-C346-B29D-E048211308FC}"/>
              </a:ext>
            </a:extLst>
          </p:cNvPr>
          <p:cNvGrpSpPr/>
          <p:nvPr/>
        </p:nvGrpSpPr>
        <p:grpSpPr>
          <a:xfrm>
            <a:off x="2116011" y="3360370"/>
            <a:ext cx="3380478" cy="2653304"/>
            <a:chOff x="592010" y="4188990"/>
            <a:chExt cx="2195948" cy="18246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FD8793-A467-0D4F-B2B6-B25CB25B7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010" y="4198090"/>
              <a:ext cx="667534" cy="181558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2FE5-69D0-A34B-B4C9-AA5E123F5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544" y="4188990"/>
              <a:ext cx="1528414" cy="1815583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1719EA32-38C5-8848-9534-CAC241BDAAE6}"/>
              </a:ext>
            </a:extLst>
          </p:cNvPr>
          <p:cNvSpPr/>
          <p:nvPr/>
        </p:nvSpPr>
        <p:spPr>
          <a:xfrm>
            <a:off x="3108256" y="4995395"/>
            <a:ext cx="1943580" cy="393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3D894D-3448-084D-BF50-4DEC84CBA0C3}"/>
              </a:ext>
            </a:extLst>
          </p:cNvPr>
          <p:cNvSpPr/>
          <p:nvPr/>
        </p:nvSpPr>
        <p:spPr>
          <a:xfrm>
            <a:off x="3083438" y="4673199"/>
            <a:ext cx="1888007" cy="344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8B55E9-056A-A942-8043-998CF648F43E}"/>
              </a:ext>
            </a:extLst>
          </p:cNvPr>
          <p:cNvSpPr txBox="1"/>
          <p:nvPr/>
        </p:nvSpPr>
        <p:spPr>
          <a:xfrm>
            <a:off x="7063564" y="2041452"/>
            <a:ext cx="194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Dbpedia</a:t>
            </a:r>
            <a:r>
              <a:rPr lang="en-US" dirty="0"/>
              <a:t> Ontology: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BCE15F-55A1-024F-A366-9F13F153AFF2}"/>
              </a:ext>
            </a:extLst>
          </p:cNvPr>
          <p:cNvSpPr/>
          <p:nvPr/>
        </p:nvSpPr>
        <p:spPr>
          <a:xfrm>
            <a:off x="6724460" y="2846999"/>
            <a:ext cx="390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/>
              <a:t>dbo:Agent</a:t>
            </a:r>
            <a:r>
              <a:rPr lang="en-US" dirty="0"/>
              <a:t> </a:t>
            </a:r>
            <a:r>
              <a:rPr lang="en-US" b="1" dirty="0" err="1"/>
              <a:t>owl:disjointWith</a:t>
            </a:r>
            <a:r>
              <a:rPr lang="en-US" b="1" dirty="0"/>
              <a:t> </a:t>
            </a:r>
            <a:r>
              <a:rPr lang="en-US" dirty="0" err="1"/>
              <a:t>dbo:Place</a:t>
            </a:r>
            <a:r>
              <a:rPr lang="en-US" dirty="0"/>
              <a:t>.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9B8E3B9-40FD-1648-8845-1F58304425E7}"/>
              </a:ext>
            </a:extLst>
          </p:cNvPr>
          <p:cNvSpPr/>
          <p:nvPr/>
        </p:nvSpPr>
        <p:spPr>
          <a:xfrm>
            <a:off x="6068679" y="4629143"/>
            <a:ext cx="43888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/>
              <a:t>dbo:Country</a:t>
            </a:r>
            <a:r>
              <a:rPr lang="en-US" dirty="0"/>
              <a:t> </a:t>
            </a:r>
            <a:r>
              <a:rPr lang="en-US" dirty="0" err="1"/>
              <a:t>rdfs:subClassOf</a:t>
            </a:r>
            <a:r>
              <a:rPr lang="en-US" dirty="0"/>
              <a:t> </a:t>
            </a:r>
            <a:r>
              <a:rPr lang="en-US" dirty="0" err="1"/>
              <a:t>dbo:Place</a:t>
            </a:r>
            <a:r>
              <a:rPr lang="en-US" dirty="0"/>
              <a:t>. </a:t>
            </a:r>
          </a:p>
          <a:p>
            <a:pPr algn="r"/>
            <a:endParaRPr lang="en-US" sz="600" dirty="0"/>
          </a:p>
          <a:p>
            <a:pPr algn="r"/>
            <a:r>
              <a:rPr lang="en-US" dirty="0" err="1"/>
              <a:t>dbo:Organisation</a:t>
            </a:r>
            <a:r>
              <a:rPr lang="en-US" dirty="0"/>
              <a:t> </a:t>
            </a:r>
            <a:r>
              <a:rPr lang="en-US" dirty="0" err="1"/>
              <a:t>rdfs:subClassOf</a:t>
            </a:r>
            <a:r>
              <a:rPr lang="en-US" dirty="0"/>
              <a:t> </a:t>
            </a:r>
            <a:r>
              <a:rPr lang="en-US" dirty="0" err="1"/>
              <a:t>dbo:Agent</a:t>
            </a:r>
            <a:r>
              <a:rPr lang="en-US" dirty="0"/>
              <a:t>.</a:t>
            </a:r>
          </a:p>
        </p:txBody>
      </p:sp>
      <p:sp>
        <p:nvSpPr>
          <p:cNvPr id="33" name="Gewitterblitz 60">
            <a:extLst>
              <a:ext uri="{FF2B5EF4-FFF2-40B4-BE49-F238E27FC236}">
                <a16:creationId xmlns:a16="http://schemas.microsoft.com/office/drawing/2014/main" id="{2A963D97-7FBA-0143-AC93-36D7B4FA60FA}"/>
              </a:ext>
            </a:extLst>
          </p:cNvPr>
          <p:cNvSpPr/>
          <p:nvPr/>
        </p:nvSpPr>
        <p:spPr>
          <a:xfrm>
            <a:off x="10553276" y="4595698"/>
            <a:ext cx="344488" cy="790576"/>
          </a:xfrm>
          <a:prstGeom prst="lightningBol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0786BDC0-3C18-1849-8A8C-FA042C41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1407" y="6552495"/>
            <a:ext cx="1070580" cy="309702"/>
          </a:xfr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627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35311-636F-FD89-7776-1C929C8A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1" y="365125"/>
            <a:ext cx="11979166" cy="1325563"/>
          </a:xfrm>
        </p:spPr>
        <p:txBody>
          <a:bodyPr>
            <a:normAutofit/>
          </a:bodyPr>
          <a:lstStyle/>
          <a:p>
            <a:r>
              <a:rPr lang="en-AT" sz="4000" dirty="0"/>
              <a:t>Wikidata is also not “consistent”, but doesn’t use OWL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DBC9F-DD0B-9A43-0C7B-D28FE064C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040724"/>
            <a:ext cx="6121414" cy="741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585EB-BD31-2ABF-B551-5AD4A2B2D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77129"/>
            <a:ext cx="6121414" cy="663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FCCFF1-8624-D1D8-3C6C-D0EA113FD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" y="1345531"/>
            <a:ext cx="6187648" cy="2131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B832C-6982-7142-C2F8-F216729EE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0" y="4703933"/>
            <a:ext cx="6089884" cy="1627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60519-BAB2-DBF0-5414-B7664B4E9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031" y="1320334"/>
            <a:ext cx="4993857" cy="5269652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0A9952A-984A-5639-929B-0A8539B9879F}"/>
              </a:ext>
            </a:extLst>
          </p:cNvPr>
          <p:cNvSpPr/>
          <p:nvPr/>
        </p:nvSpPr>
        <p:spPr>
          <a:xfrm>
            <a:off x="9778806" y="3207502"/>
            <a:ext cx="2119745" cy="1666443"/>
          </a:xfrm>
          <a:prstGeom prst="wedgeRoundRectCallout">
            <a:avLst>
              <a:gd name="adj1" fmla="val -65976"/>
              <a:gd name="adj2" fmla="val 5647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… user defined </a:t>
            </a:r>
          </a:p>
          <a:p>
            <a:r>
              <a:rPr lang="en-US" b="1" i="1" dirty="0"/>
              <a:t>Property Constraints</a:t>
            </a:r>
            <a:endParaRPr lang="en-US" dirty="0"/>
          </a:p>
          <a:p>
            <a:r>
              <a:rPr lang="en-US" dirty="0"/>
              <a:t>(rather than OWL)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0020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700" y="1913229"/>
            <a:ext cx="9172872" cy="3732494"/>
          </a:xfrm>
        </p:spPr>
        <p:txBody>
          <a:bodyPr>
            <a:normAutofit/>
          </a:bodyPr>
          <a:lstStyle/>
          <a:p>
            <a:r>
              <a:rPr lang="en-US" dirty="0"/>
              <a:t>“Simple” surface </a:t>
            </a:r>
            <a:r>
              <a:rPr lang="en-US" dirty="0">
                <a:hlinkClick r:id="rId2"/>
              </a:rPr>
              <a:t>query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Which cities in the UK have more than 1M people?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What’s this?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782" y="5364091"/>
            <a:ext cx="1923790" cy="666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788" y="4747376"/>
            <a:ext cx="1845260" cy="616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828" y="3543113"/>
            <a:ext cx="2297414" cy="1211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576" y="2632279"/>
            <a:ext cx="2285666" cy="942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938" y="4175332"/>
            <a:ext cx="2282004" cy="1638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747" y="4175331"/>
            <a:ext cx="2314192" cy="17834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6C474F-45B0-D740-BECF-3FFE52A5F8CB}"/>
              </a:ext>
            </a:extLst>
          </p:cNvPr>
          <p:cNvSpPr/>
          <p:nvPr/>
        </p:nvSpPr>
        <p:spPr>
          <a:xfrm>
            <a:off x="3081044" y="2795145"/>
            <a:ext cx="514170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DISTINCT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 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wdt:P31/wdt:P279* wd:Q515.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wdt:P1082 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?population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?city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wdt:P17 wd:Q38 .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	</a:t>
            </a: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35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?population 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 1000000) }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6C52CA7-DDB9-BE45-B2F5-0CC8E4EF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0" y="139193"/>
            <a:ext cx="8824637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The same question as before in Wikidata: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314159A-1954-EB4D-A8AE-E842D1A05EA5}"/>
              </a:ext>
            </a:extLst>
          </p:cNvPr>
          <p:cNvSpPr txBox="1">
            <a:spLocks/>
          </p:cNvSpPr>
          <p:nvPr/>
        </p:nvSpPr>
        <p:spPr>
          <a:xfrm>
            <a:off x="1057080" y="6524758"/>
            <a:ext cx="1070580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/>
              <a:t>Page </a:t>
            </a:r>
            <a:fld id="{BE3DC40E-DBBE-4E2D-9EEC-FBF0DA0E9179}" type="slidenum">
              <a:rPr lang="en-GB" sz="960"/>
              <a:pPr/>
              <a:t>17</a:t>
            </a:fld>
            <a:endParaRPr lang="en-GB" sz="960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2766B80-A769-74EA-5FE3-E65FE616DD31}"/>
              </a:ext>
            </a:extLst>
          </p:cNvPr>
          <p:cNvSpPr/>
          <p:nvPr/>
        </p:nvSpPr>
        <p:spPr>
          <a:xfrm>
            <a:off x="9507215" y="50324"/>
            <a:ext cx="2119745" cy="1357382"/>
          </a:xfrm>
          <a:prstGeom prst="wedgeRoundRectCallout">
            <a:avLst>
              <a:gd name="adj1" fmla="val -196650"/>
              <a:gd name="adj2" fmla="val 17477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Note: </a:t>
            </a:r>
            <a:r>
              <a:rPr lang="en-US" sz="1800" dirty="0" err="1"/>
              <a:t>Wikidata</a:t>
            </a:r>
            <a:r>
              <a:rPr lang="en-US" sz="1800" dirty="0"/>
              <a:t> does not even use </a:t>
            </a:r>
            <a:r>
              <a:rPr lang="en-US" dirty="0"/>
              <a:t>standard</a:t>
            </a:r>
            <a:r>
              <a:rPr lang="en-US" sz="1800" dirty="0"/>
              <a:t> OWL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FF8FE415-BF0D-8298-BC8F-F4F3AF6AA268}"/>
              </a:ext>
            </a:extLst>
          </p:cNvPr>
          <p:cNvSpPr/>
          <p:nvPr/>
        </p:nvSpPr>
        <p:spPr>
          <a:xfrm>
            <a:off x="10231448" y="1696041"/>
            <a:ext cx="2119745" cy="802229"/>
          </a:xfrm>
          <a:prstGeom prst="wedgeRoundRectCallout">
            <a:avLst>
              <a:gd name="adj1" fmla="val -191422"/>
              <a:gd name="adj2" fmla="val 12336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Note: </a:t>
            </a:r>
            <a:r>
              <a:rPr lang="en-US" sz="1800" dirty="0" err="1"/>
              <a:t>Wikidata</a:t>
            </a:r>
            <a:r>
              <a:rPr lang="en-US" dirty="0"/>
              <a:t> uses numeric IDs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205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875A-451F-AA23-CC0A-3F8B8CDB6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F588C-C574-655F-17F9-A84D2F108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700" y="1913229"/>
            <a:ext cx="9172872" cy="3732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https://w.wiki/BqRX</a:t>
            </a:r>
            <a:r>
              <a:rPr lang="en-GB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Which cities in the Austria have more than 1M/2M people?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So, WHEN did Vienna have 2M inhabitants?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94B2B-F3A0-D17F-EBB9-0CA2EDAE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BBF58F9-E217-BC2B-E49A-F5D3F57EF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0" y="139193"/>
            <a:ext cx="8824637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The same question as before in Wikidata: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905A2F7-73C4-7717-6E15-00A9B0F0E1A6}"/>
              </a:ext>
            </a:extLst>
          </p:cNvPr>
          <p:cNvSpPr txBox="1">
            <a:spLocks/>
          </p:cNvSpPr>
          <p:nvPr/>
        </p:nvSpPr>
        <p:spPr>
          <a:xfrm>
            <a:off x="1057080" y="6524758"/>
            <a:ext cx="1070580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/>
              <a:t>Page </a:t>
            </a:r>
            <a:fld id="{BE3DC40E-DBBE-4E2D-9EEC-FBF0DA0E9179}" type="slidenum">
              <a:rPr lang="en-GB" sz="960"/>
              <a:pPr/>
              <a:t>18</a:t>
            </a:fld>
            <a:endParaRPr lang="en-GB" sz="96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5A36EC-39FA-5ED9-64EF-BE6EB3AE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60" y="2788228"/>
            <a:ext cx="5689264" cy="2033154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126B3469-98F0-A070-E4BB-3732D4485DDA}"/>
              </a:ext>
            </a:extLst>
          </p:cNvPr>
          <p:cNvSpPr/>
          <p:nvPr/>
        </p:nvSpPr>
        <p:spPr>
          <a:xfrm>
            <a:off x="0" y="3100785"/>
            <a:ext cx="1846359" cy="1357382"/>
          </a:xfrm>
          <a:prstGeom prst="wedgeRoundRectCallout">
            <a:avLst>
              <a:gd name="adj1" fmla="val 41491"/>
              <a:gd name="adj2" fmla="val 10332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Note: </a:t>
            </a:r>
            <a:r>
              <a:rPr lang="en-US" sz="1800" dirty="0" err="1"/>
              <a:t>Wikidata</a:t>
            </a:r>
            <a:r>
              <a:rPr lang="en-US" sz="1800" dirty="0"/>
              <a:t> also has such contextual information!!!!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CBCB3B-1C86-17E4-0501-B278060FB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18" y="2641559"/>
            <a:ext cx="4600846" cy="1999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33FBD-B8C3-DA89-06A7-5614057C5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702" y="4698408"/>
            <a:ext cx="4600846" cy="103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332E0F-396C-B4E2-8DD8-496965112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702" y="5753179"/>
            <a:ext cx="3386262" cy="8500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69611D2-CF92-E8C8-331B-49F35F7DFD0B}"/>
              </a:ext>
            </a:extLst>
          </p:cNvPr>
          <p:cNvSpPr/>
          <p:nvPr/>
        </p:nvSpPr>
        <p:spPr>
          <a:xfrm>
            <a:off x="7447992" y="2641559"/>
            <a:ext cx="4600846" cy="407724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9714999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A8E7-9209-48E7-C325-0AD4718F8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1EB14-54ED-AF9F-AEF3-6EAF60493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700" y="1913228"/>
            <a:ext cx="9956220" cy="4921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https://w.wiki/BqRj</a:t>
            </a:r>
            <a:r>
              <a:rPr lang="en-GB" dirty="0"/>
              <a:t> 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Which cities in the Austria have more than 1M/2M people?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So, WHEN did Vienna have 2M inhabitants? Works!!!!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But needs an understanding of </a:t>
            </a:r>
            <a:r>
              <a:rPr lang="en-US" b="1" dirty="0" err="1"/>
              <a:t>Wikidata’s</a:t>
            </a:r>
            <a:r>
              <a:rPr lang="en-US" b="1" dirty="0"/>
              <a:t> proprietary RDF reification model </a:t>
            </a:r>
            <a:r>
              <a:rPr lang="en-US" dirty="0"/>
              <a:t>to model context!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43A30-DA97-C1F8-FA0C-D711FD59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7E6D897-7203-65E2-C566-4DEF1276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0" y="139193"/>
            <a:ext cx="8824637" cy="1084586"/>
          </a:xfrm>
        </p:spPr>
        <p:txBody>
          <a:bodyPr>
            <a:normAutofit fontScale="90000"/>
          </a:bodyPr>
          <a:lstStyle/>
          <a:p>
            <a:r>
              <a:rPr lang="en-AT" dirty="0"/>
              <a:t>The same question as before in Wikidata: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A28FED10-614F-DAE8-2AEF-5EC14364F4C7}"/>
              </a:ext>
            </a:extLst>
          </p:cNvPr>
          <p:cNvSpPr txBox="1">
            <a:spLocks/>
          </p:cNvSpPr>
          <p:nvPr/>
        </p:nvSpPr>
        <p:spPr>
          <a:xfrm>
            <a:off x="1057080" y="6524758"/>
            <a:ext cx="1070580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"/>
              <a:t>Page </a:t>
            </a:r>
            <a:fld id="{BE3DC40E-DBBE-4E2D-9EEC-FBF0DA0E9179}" type="slidenum">
              <a:rPr lang="en-GB" sz="960"/>
              <a:pPr/>
              <a:t>19</a:t>
            </a:fld>
            <a:endParaRPr lang="en-GB" sz="96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A004C-6740-53DC-E1E8-265885A10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659" y="2688359"/>
            <a:ext cx="5285629" cy="2410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110C1-5C01-71EB-150A-DA66CBD4A252}"/>
              </a:ext>
            </a:extLst>
          </p:cNvPr>
          <p:cNvSpPr txBox="1"/>
          <p:nvPr/>
        </p:nvSpPr>
        <p:spPr>
          <a:xfrm>
            <a:off x="2564525" y="63400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See our recent ISWC2024 tutorial: </a:t>
            </a:r>
            <a:r>
              <a:rPr lang="en-GB" dirty="0">
                <a:hlinkClick r:id="rId4"/>
              </a:rPr>
              <a:t>https://ww101.ai.wu.ac.at/</a:t>
            </a:r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64192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495" y="412744"/>
            <a:ext cx="6627108" cy="1143000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Great to be back!</a:t>
            </a:r>
            <a:endParaRPr lang="en-GB" b="1" noProof="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76970CA-B953-A043-8566-88BA718E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234" y="5686876"/>
            <a:ext cx="2304256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Univ. Rey Juan Carlos Madrid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A1457A2-588F-7643-AFE6-EC516DE91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18" y="5700259"/>
            <a:ext cx="1178273" cy="34073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TU Vienna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862EA76F-DE8B-DA41-9ABD-A17A2D556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550" y="5715856"/>
            <a:ext cx="1687732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Univ. Innsbruck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CC088EFD-C53D-C843-AEDA-9C157E8DC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522" y="5628251"/>
            <a:ext cx="1713296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Siemens AG </a:t>
            </a:r>
            <a:r>
              <a:rPr lang="en-AU" sz="1600" dirty="0" err="1">
                <a:solidFill>
                  <a:srgbClr val="000000"/>
                </a:solidFill>
              </a:rPr>
              <a:t>Österreich</a:t>
            </a:r>
            <a:endParaRPr lang="en-AU" sz="1600" dirty="0">
              <a:solidFill>
                <a:srgbClr val="000000"/>
              </a:solidFill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C03652A7-26AE-A646-8806-7D41027DD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332" y="5686876"/>
            <a:ext cx="1966327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600" dirty="0">
                <a:solidFill>
                  <a:srgbClr val="000000"/>
                </a:solidFill>
              </a:rPr>
              <a:t>DERI, NUI Galway, </a:t>
            </a:r>
            <a:r>
              <a:rPr lang="de-DE" sz="1600" dirty="0" err="1">
                <a:solidFill>
                  <a:srgbClr val="000000"/>
                </a:solidFill>
              </a:rPr>
              <a:t>Ireland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8E33CFA5-44F6-484F-A822-38374A3C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0294"/>
            <a:ext cx="1539115" cy="1032917"/>
          </a:xfrm>
          <a:prstGeom prst="rect">
            <a:avLst/>
          </a:prstGeom>
        </p:spPr>
      </p:pic>
      <p:pic>
        <p:nvPicPr>
          <p:cNvPr id="14" name="Bild 2">
            <a:extLst>
              <a:ext uri="{FF2B5EF4-FFF2-40B4-BE49-F238E27FC236}">
                <a16:creationId xmlns:a16="http://schemas.microsoft.com/office/drawing/2014/main" id="{4E263707-E1E0-3C42-95FF-DAEF91EB0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446" y="4714250"/>
            <a:ext cx="1500004" cy="1005003"/>
          </a:xfrm>
          <a:prstGeom prst="rect">
            <a:avLst/>
          </a:prstGeom>
        </p:spPr>
      </p:pic>
      <p:pic>
        <p:nvPicPr>
          <p:cNvPr id="15" name="Bild 3">
            <a:extLst>
              <a:ext uri="{FF2B5EF4-FFF2-40B4-BE49-F238E27FC236}">
                <a16:creationId xmlns:a16="http://schemas.microsoft.com/office/drawing/2014/main" id="{FB8745B2-0203-584C-BFCB-AE5FB928C3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8639"/>
          <a:stretch/>
        </p:blipFill>
        <p:spPr>
          <a:xfrm>
            <a:off x="1586410" y="4721539"/>
            <a:ext cx="1464873" cy="1003738"/>
          </a:xfrm>
          <a:prstGeom prst="rect">
            <a:avLst/>
          </a:prstGeom>
        </p:spPr>
      </p:pic>
      <p:pic>
        <p:nvPicPr>
          <p:cNvPr id="16" name="Bild 4">
            <a:extLst>
              <a:ext uri="{FF2B5EF4-FFF2-40B4-BE49-F238E27FC236}">
                <a16:creationId xmlns:a16="http://schemas.microsoft.com/office/drawing/2014/main" id="{781133B0-EF44-5B46-855A-2DC3277600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892" y="4721539"/>
            <a:ext cx="1510734" cy="1005582"/>
          </a:xfrm>
          <a:prstGeom prst="rect">
            <a:avLst/>
          </a:prstGeom>
        </p:spPr>
      </p:pic>
      <p:pic>
        <p:nvPicPr>
          <p:cNvPr id="17" name="Bild 5">
            <a:extLst>
              <a:ext uri="{FF2B5EF4-FFF2-40B4-BE49-F238E27FC236}">
                <a16:creationId xmlns:a16="http://schemas.microsoft.com/office/drawing/2014/main" id="{567ECA14-E0DF-1D4B-BA8A-7DF3D7316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116"/>
          <a:stretch/>
        </p:blipFill>
        <p:spPr>
          <a:xfrm>
            <a:off x="6239208" y="4712279"/>
            <a:ext cx="1348579" cy="10069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B51D62-7FBA-544D-AABC-4E6095E52F00}"/>
              </a:ext>
            </a:extLst>
          </p:cNvPr>
          <p:cNvCxnSpPr>
            <a:cxnSpLocks/>
          </p:cNvCxnSpPr>
          <p:nvPr/>
        </p:nvCxnSpPr>
        <p:spPr>
          <a:xfrm>
            <a:off x="297945" y="4105071"/>
            <a:ext cx="11700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AD638E-EBF7-7844-87D6-E49689287641}"/>
              </a:ext>
            </a:extLst>
          </p:cNvPr>
          <p:cNvCxnSpPr/>
          <p:nvPr/>
        </p:nvCxnSpPr>
        <p:spPr>
          <a:xfrm>
            <a:off x="1746725" y="397920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ED268A-E0CE-A443-9023-7C675C9CB963}"/>
              </a:ext>
            </a:extLst>
          </p:cNvPr>
          <p:cNvSpPr txBox="1"/>
          <p:nvPr/>
        </p:nvSpPr>
        <p:spPr>
          <a:xfrm>
            <a:off x="1367558" y="4258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A892C6-5F58-1F4A-9C6C-4794432A7A35}"/>
              </a:ext>
            </a:extLst>
          </p:cNvPr>
          <p:cNvCxnSpPr/>
          <p:nvPr/>
        </p:nvCxnSpPr>
        <p:spPr>
          <a:xfrm>
            <a:off x="3591983" y="397414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9C69847-FEAA-414B-84EE-9E49E25A876E}"/>
              </a:ext>
            </a:extLst>
          </p:cNvPr>
          <p:cNvSpPr txBox="1"/>
          <p:nvPr/>
        </p:nvSpPr>
        <p:spPr>
          <a:xfrm>
            <a:off x="3212816" y="4258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A36439-20BC-0D4C-85CF-E1F0C9C77AD3}"/>
              </a:ext>
            </a:extLst>
          </p:cNvPr>
          <p:cNvSpPr txBox="1"/>
          <p:nvPr/>
        </p:nvSpPr>
        <p:spPr>
          <a:xfrm>
            <a:off x="4724984" y="42589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713508-F0DF-454D-AB31-56C146081ABA}"/>
              </a:ext>
            </a:extLst>
          </p:cNvPr>
          <p:cNvCxnSpPr/>
          <p:nvPr/>
        </p:nvCxnSpPr>
        <p:spPr>
          <a:xfrm>
            <a:off x="5067506" y="3980213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55FA43F-E1BE-2844-8C35-B62550DB7C94}"/>
              </a:ext>
            </a:extLst>
          </p:cNvPr>
          <p:cNvSpPr txBox="1"/>
          <p:nvPr/>
        </p:nvSpPr>
        <p:spPr>
          <a:xfrm>
            <a:off x="6455232" y="42595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3856E7-3D9E-6242-984A-1DD3946A3CAB}"/>
              </a:ext>
            </a:extLst>
          </p:cNvPr>
          <p:cNvCxnSpPr/>
          <p:nvPr/>
        </p:nvCxnSpPr>
        <p:spPr>
          <a:xfrm>
            <a:off x="6797754" y="3980846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tse3.mm.bing.net/th?id=OIP.Ar821mGbV3SMicg0SibpAwHaFi&amp;pid=Api">
            <a:extLst>
              <a:ext uri="{FF2B5EF4-FFF2-40B4-BE49-F238E27FC236}">
                <a16:creationId xmlns:a16="http://schemas.microsoft.com/office/drawing/2014/main" id="{1EE08119-6CCF-EA4B-A2F5-BFE064CD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90" y="4654830"/>
            <a:ext cx="1443934" cy="10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814AF4-587B-7145-ACB5-C4A0143B12AF}"/>
              </a:ext>
            </a:extLst>
          </p:cNvPr>
          <p:cNvSpPr txBox="1"/>
          <p:nvPr/>
        </p:nvSpPr>
        <p:spPr>
          <a:xfrm>
            <a:off x="7875819" y="42600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8B485C1-B80D-7849-BD6F-8B76B4C8A5CF}"/>
              </a:ext>
            </a:extLst>
          </p:cNvPr>
          <p:cNvCxnSpPr/>
          <p:nvPr/>
        </p:nvCxnSpPr>
        <p:spPr>
          <a:xfrm>
            <a:off x="8235858" y="3972066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>
            <a:extLst>
              <a:ext uri="{FF2B5EF4-FFF2-40B4-BE49-F238E27FC236}">
                <a16:creationId xmlns:a16="http://schemas.microsoft.com/office/drawing/2014/main" id="{5FBB72BF-56AD-3246-8206-80B3B3BE2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828" y="5823369"/>
            <a:ext cx="1713296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1600" dirty="0">
                <a:solidFill>
                  <a:srgbClr val="000000"/>
                </a:solidFill>
              </a:rPr>
              <a:t>WU Vienna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48C0BD-CA50-F242-239B-63B946431123}"/>
              </a:ext>
            </a:extLst>
          </p:cNvPr>
          <p:cNvSpPr txBox="1"/>
          <p:nvPr/>
        </p:nvSpPr>
        <p:spPr>
          <a:xfrm>
            <a:off x="10132642" y="428699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~2020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4433DF-CB72-2B1C-746E-41F0E99E9E15}"/>
              </a:ext>
            </a:extLst>
          </p:cNvPr>
          <p:cNvCxnSpPr/>
          <p:nvPr/>
        </p:nvCxnSpPr>
        <p:spPr>
          <a:xfrm>
            <a:off x="10571494" y="397920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BE20FEE-B5B4-7BC0-3AD9-BD723AB54714}"/>
              </a:ext>
            </a:extLst>
          </p:cNvPr>
          <p:cNvSpPr txBox="1"/>
          <p:nvPr/>
        </p:nvSpPr>
        <p:spPr>
          <a:xfrm rot="19236537">
            <a:off x="400175" y="2606023"/>
            <a:ext cx="311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charset="0"/>
              </a:rPr>
              <a:t>Logic Programming, “Symbolic” Artificial Intelligence</a:t>
            </a:r>
            <a:endParaRPr lang="en-US" sz="1100" dirty="0">
              <a:cs typeface="Arial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5DEADF-7BDA-A9F8-8A6E-5DF9D370C444}"/>
              </a:ext>
            </a:extLst>
          </p:cNvPr>
          <p:cNvSpPr txBox="1"/>
          <p:nvPr/>
        </p:nvSpPr>
        <p:spPr>
          <a:xfrm rot="19181857">
            <a:off x="1990084" y="2627119"/>
            <a:ext cx="281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charset="0"/>
              </a:rPr>
              <a:t>Semantic Web</a:t>
            </a:r>
            <a:r>
              <a:rPr lang="en-US" dirty="0">
                <a:cs typeface="Arial" charset="0"/>
              </a:rPr>
              <a:t>, Knowledge Representation &amp; Reasoning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B3E2BC-583D-4BAE-BDE3-4E00E96DF9D0}"/>
              </a:ext>
            </a:extLst>
          </p:cNvPr>
          <p:cNvSpPr txBox="1"/>
          <p:nvPr/>
        </p:nvSpPr>
        <p:spPr>
          <a:xfrm rot="19174818">
            <a:off x="3751060" y="2688937"/>
            <a:ext cx="2640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Web Standard</a:t>
            </a:r>
          </a:p>
          <a:p>
            <a:r>
              <a:rPr lang="en-US" dirty="0">
                <a:cs typeface="Arial" charset="0"/>
              </a:rPr>
              <a:t>Query Language (SPARQL)</a:t>
            </a:r>
            <a:endParaRPr lang="en-AT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3BA241-A510-08C1-492F-6F81AFC259A0}"/>
              </a:ext>
            </a:extLst>
          </p:cNvPr>
          <p:cNvSpPr txBox="1"/>
          <p:nvPr/>
        </p:nvSpPr>
        <p:spPr>
          <a:xfrm rot="18951544">
            <a:off x="5636205" y="3103936"/>
            <a:ext cx="1297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Linked Data</a:t>
            </a:r>
            <a:endParaRPr lang="en-AT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656325-13AA-1FA0-2AD3-08ACA823E188}"/>
              </a:ext>
            </a:extLst>
          </p:cNvPr>
          <p:cNvSpPr txBox="1"/>
          <p:nvPr/>
        </p:nvSpPr>
        <p:spPr>
          <a:xfrm rot="18838843">
            <a:off x="7040202" y="2747507"/>
            <a:ext cx="222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Data Integration, Open Data</a:t>
            </a:r>
            <a:endParaRPr lang="en-AT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D59F3E-5B2F-1FE9-E698-9C6947CF4409}"/>
              </a:ext>
            </a:extLst>
          </p:cNvPr>
          <p:cNvSpPr txBox="1"/>
          <p:nvPr/>
        </p:nvSpPr>
        <p:spPr>
          <a:xfrm rot="18633286">
            <a:off x="8847811" y="2952291"/>
            <a:ext cx="194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charset="0"/>
              </a:rPr>
              <a:t>Knowledge Graphs</a:t>
            </a:r>
            <a:endParaRPr lang="en-AT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661517-F6B3-A802-562D-A9BD9417F578}"/>
              </a:ext>
            </a:extLst>
          </p:cNvPr>
          <p:cNvSpPr txBox="1"/>
          <p:nvPr/>
        </p:nvSpPr>
        <p:spPr>
          <a:xfrm rot="18606243">
            <a:off x="10965198" y="2965440"/>
            <a:ext cx="1421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charset="0"/>
              </a:rPr>
              <a:t>“Bilateral” AI</a:t>
            </a:r>
            <a:endParaRPr lang="en-AT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0BB6E1-3D29-4CB2-9D2F-FC1142D47112}"/>
              </a:ext>
            </a:extLst>
          </p:cNvPr>
          <p:cNvSpPr txBox="1"/>
          <p:nvPr/>
        </p:nvSpPr>
        <p:spPr>
          <a:xfrm rot="16200000">
            <a:off x="10362251" y="4102326"/>
            <a:ext cx="109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cs typeface="Arial" charset="0"/>
              </a:rPr>
              <a:t>LLMs</a:t>
            </a:r>
            <a:endParaRPr lang="en-AT" b="1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412BD5D-174F-A1DA-9A48-86DAB83E2F1E}"/>
              </a:ext>
            </a:extLst>
          </p:cNvPr>
          <p:cNvCxnSpPr>
            <a:cxnSpLocks/>
          </p:cNvCxnSpPr>
          <p:nvPr/>
        </p:nvCxnSpPr>
        <p:spPr>
          <a:xfrm>
            <a:off x="10888518" y="2359152"/>
            <a:ext cx="0" cy="1853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07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9F7D6-9482-EC17-AD53-8E88C6AD9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dirty="0"/>
              <a:t>Wikidata’s internal Data Model rather is a </a:t>
            </a:r>
            <a:r>
              <a:rPr lang="en-AT" b="1" dirty="0"/>
              <a:t>Labelled Property Graph </a:t>
            </a:r>
            <a:r>
              <a:rPr lang="en-AT" dirty="0"/>
              <a:t>than fitting into “flat” RDF:</a:t>
            </a:r>
          </a:p>
          <a:p>
            <a:endParaRPr lang="en-AT" dirty="0"/>
          </a:p>
          <a:p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D4E07-3186-23E3-362F-1CE564868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0834" cy="1325563"/>
          </a:xfrm>
        </p:spPr>
        <p:txBody>
          <a:bodyPr/>
          <a:lstStyle/>
          <a:p>
            <a:r>
              <a:rPr lang="en-US" b="1" dirty="0" err="1"/>
              <a:t>Wikidata’s</a:t>
            </a:r>
            <a:r>
              <a:rPr lang="en-US" b="1" dirty="0"/>
              <a:t> proprietary RDF reification model</a:t>
            </a:r>
            <a:endParaRPr lang="en-A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FE482F-F5D4-0B12-1C64-ACA6D817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0248"/>
            <a:ext cx="8033328" cy="33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03DC185-4321-5BDC-A134-C8B5EBD07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4"/>
          <a:stretch/>
        </p:blipFill>
        <p:spPr bwMode="auto">
          <a:xfrm>
            <a:off x="7452549" y="2330248"/>
            <a:ext cx="4608294" cy="449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708B26-0839-1250-26E7-60AEF1EFE92E}"/>
              </a:ext>
            </a:extLst>
          </p:cNvPr>
          <p:cNvSpPr txBox="1"/>
          <p:nvPr/>
        </p:nvSpPr>
        <p:spPr>
          <a:xfrm>
            <a:off x="0" y="6192580"/>
            <a:ext cx="6650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dirty="0"/>
              <a:t>See our recent ISWC2024 tutorial: </a:t>
            </a:r>
            <a:r>
              <a:rPr lang="en-US" dirty="0">
                <a:hlinkClick r:id="rId4"/>
              </a:rPr>
              <a:t>https://ww101.ai.wu.ac.at/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535995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D91422-44F7-3176-9957-E722084E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737775" cy="1325563"/>
          </a:xfrm>
        </p:spPr>
        <p:txBody>
          <a:bodyPr>
            <a:normAutofit/>
          </a:bodyPr>
          <a:lstStyle/>
          <a:p>
            <a:r>
              <a:rPr lang="en-AT" dirty="0"/>
              <a:t>So, for what are KGs actually good for in the age of LLMs and AI? 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E9D1625-F849-0FCC-37F8-00AEB6C4AB8C}"/>
              </a:ext>
            </a:extLst>
          </p:cNvPr>
          <p:cNvSpPr/>
          <p:nvPr/>
        </p:nvSpPr>
        <p:spPr>
          <a:xfrm>
            <a:off x="6484883" y="1500871"/>
            <a:ext cx="4204138" cy="2806262"/>
          </a:xfrm>
          <a:prstGeom prst="wedgeRoundRectCallout">
            <a:avLst>
              <a:gd name="adj1" fmla="val -82583"/>
              <a:gd name="adj2" fmla="val -7195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i.e.,</a:t>
            </a:r>
            <a:endParaRPr lang="en-AT" dirty="0"/>
          </a:p>
          <a:p>
            <a:pPr algn="ctr"/>
            <a:endParaRPr lang="en-AT" dirty="0"/>
          </a:p>
          <a:p>
            <a:pPr algn="ctr"/>
            <a:r>
              <a:rPr lang="en-GB" dirty="0"/>
              <a:t>L</a:t>
            </a:r>
            <a:r>
              <a:rPr lang="en-AT" dirty="0"/>
              <a:t>arge-scale, partially incomplete, inconsistent, labelled property graphs</a:t>
            </a:r>
          </a:p>
          <a:p>
            <a:pPr algn="ctr"/>
            <a:endParaRPr lang="en-AT" dirty="0"/>
          </a:p>
          <a:p>
            <a:pPr algn="ctr"/>
            <a:r>
              <a:rPr lang="en-US" dirty="0"/>
              <a:t>(rather than curated ontologies)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59813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19786-78FA-0BA3-064B-223235AE3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8CF12-94F4-63C8-B46E-37AF427F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737775" cy="1325563"/>
          </a:xfrm>
        </p:spPr>
        <p:txBody>
          <a:bodyPr>
            <a:normAutofit/>
          </a:bodyPr>
          <a:lstStyle/>
          <a:p>
            <a:r>
              <a:rPr lang="en-AT" dirty="0"/>
              <a:t>So, for what are these KGs actually good for in the age of LLMs and AI?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456719-D29A-8AC2-6252-3AE5940A5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5" y="1890627"/>
            <a:ext cx="10346192" cy="4304461"/>
          </a:xfrm>
        </p:spPr>
        <p:txBody>
          <a:bodyPr/>
          <a:lstStyle/>
          <a:p>
            <a:r>
              <a:rPr lang="en-AT" dirty="0"/>
              <a:t>Interesting Note  - IBM Watson  - Jeopardy! (2011) </a:t>
            </a:r>
          </a:p>
          <a:p>
            <a:pPr marL="0" indent="0">
              <a:buNone/>
            </a:pPr>
            <a:r>
              <a:rPr lang="en-AT" dirty="0"/>
              <a:t>      </a:t>
            </a:r>
            <a:r>
              <a:rPr lang="en-AT" b="1" i="1" dirty="0"/>
              <a:t>“Super-human” Question Answering was echieved by Knowledge Graphs before the LLM hype!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94D3B0-B22C-F249-0802-ED9A43CA435E}"/>
              </a:ext>
            </a:extLst>
          </p:cNvPr>
          <p:cNvSpPr/>
          <p:nvPr/>
        </p:nvSpPr>
        <p:spPr>
          <a:xfrm>
            <a:off x="484488" y="6265137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https://youtu.be/P0Obm0DBvwI?t=951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82C409-027A-0D99-A9A2-47A4A30B0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68" y="2745128"/>
            <a:ext cx="6022487" cy="3433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436FB-07EC-2971-B115-CEBB86349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30" y="2424545"/>
            <a:ext cx="6792102" cy="47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78832-83CD-DF4B-40E1-CAC8BF5FC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87DCF3-2BDA-F411-7613-0A3A8B90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945" y="1690688"/>
            <a:ext cx="6567055" cy="4304461"/>
          </a:xfrm>
        </p:spPr>
        <p:txBody>
          <a:bodyPr/>
          <a:lstStyle/>
          <a:p>
            <a:r>
              <a:rPr lang="en-GB" dirty="0"/>
              <a:t>KGC23 Keynote: “The Future of Knowledge Graphs in a World of LLMs — Denny </a:t>
            </a:r>
            <a:r>
              <a:rPr lang="en-GB" dirty="0" err="1"/>
              <a:t>Vrandečić</a:t>
            </a:r>
            <a:r>
              <a:rPr lang="en-GB" dirty="0"/>
              <a:t>, Wikimedia”</a:t>
            </a:r>
          </a:p>
          <a:p>
            <a:pPr marL="0" indent="0">
              <a:buNone/>
            </a:pPr>
            <a:r>
              <a:rPr lang="en-GB" dirty="0"/>
              <a:t>     </a:t>
            </a:r>
            <a:r>
              <a:rPr lang="en-GB" dirty="0">
                <a:hlinkClick r:id="rId2"/>
              </a:rPr>
              <a:t>https://www.youtube.com/watch?v=ww99npDh4cg</a:t>
            </a:r>
            <a:r>
              <a:rPr lang="en-GB" dirty="0"/>
              <a:t> </a:t>
            </a:r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3883C3-1D1C-0D51-3C42-9737BA2E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365125"/>
            <a:ext cx="10737775" cy="1325563"/>
          </a:xfrm>
        </p:spPr>
        <p:txBody>
          <a:bodyPr>
            <a:normAutofit/>
          </a:bodyPr>
          <a:lstStyle/>
          <a:p>
            <a:r>
              <a:rPr lang="en-AT" dirty="0"/>
              <a:t>So, for what are these KGs actually good for in the age of LLMs and AI?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A252B-AEA7-5DE3-DC1B-C97ABD83D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8" y="1690688"/>
            <a:ext cx="5285117" cy="4959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535FF-9829-2211-8B09-211D9D404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47"/>
          <a:stretch/>
        </p:blipFill>
        <p:spPr>
          <a:xfrm>
            <a:off x="5791199" y="3016251"/>
            <a:ext cx="5609033" cy="26502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15ADA5D2-AEFB-98AC-CEC6-4F2D4E41F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860" y="2091865"/>
            <a:ext cx="954016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358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6080A7-29C6-DA49-9E10-9255845C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T" dirty="0"/>
              <a:t>… at least Wikidata also struggles on some questions:  </a:t>
            </a:r>
            <a:r>
              <a:rPr lang="en-GB" dirty="0">
                <a:hlinkClick r:id="rId2"/>
              </a:rPr>
              <a:t>https://w.wiki/CLw9</a:t>
            </a:r>
            <a:r>
              <a:rPr lang="en-GB" dirty="0"/>
              <a:t> </a:t>
            </a:r>
            <a:endParaRPr lang="en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9D12D4-AB67-217F-C796-2A86F5BA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287973"/>
            <a:ext cx="11152303" cy="1325563"/>
          </a:xfrm>
        </p:spPr>
        <p:txBody>
          <a:bodyPr/>
          <a:lstStyle/>
          <a:p>
            <a:r>
              <a:rPr lang="en-AT" dirty="0"/>
              <a:t>Admittedly, Denny didn’t talk about this…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A554A-A903-682F-98F9-4E044FB0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1" y="1961833"/>
            <a:ext cx="4764283" cy="3956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179967-53EB-F2C0-7E52-D44F8FCC042B}"/>
              </a:ext>
            </a:extLst>
          </p:cNvPr>
          <p:cNvSpPr txBox="1"/>
          <p:nvPr/>
        </p:nvSpPr>
        <p:spPr>
          <a:xfrm>
            <a:off x="5482278" y="6488668"/>
            <a:ext cx="670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https://chatgpt.com/share/675585c7-04cc-8006-a20e-c70d75619e13</a:t>
            </a:r>
            <a:r>
              <a:rPr lang="en-GB" dirty="0"/>
              <a:t> </a:t>
            </a:r>
            <a:endParaRPr lang="en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23256-17B1-0942-2280-78CBA99A1FA5}"/>
              </a:ext>
            </a:extLst>
          </p:cNvPr>
          <p:cNvSpPr txBox="1"/>
          <p:nvPr/>
        </p:nvSpPr>
        <p:spPr>
          <a:xfrm>
            <a:off x="5789121" y="6044065"/>
            <a:ext cx="3979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For the records: comparison with GPT ;-)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65E66C0-4E7D-3F09-0E04-507F9E86FC79}"/>
              </a:ext>
            </a:extLst>
          </p:cNvPr>
          <p:cNvSpPr/>
          <p:nvPr/>
        </p:nvSpPr>
        <p:spPr>
          <a:xfrm>
            <a:off x="7778736" y="2260408"/>
            <a:ext cx="1846359" cy="1357382"/>
          </a:xfrm>
          <a:prstGeom prst="wedgeRoundRectCallout">
            <a:avLst>
              <a:gd name="adj1" fmla="val -174823"/>
              <a:gd name="adj2" fmla="val 7235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Challenge: scaling queries to large-scale, </a:t>
            </a:r>
            <a:r>
              <a:rPr lang="en-US" sz="1800" dirty="0" err="1"/>
              <a:t>schemaless</a:t>
            </a:r>
            <a:r>
              <a:rPr lang="en-US" sz="1800" dirty="0"/>
              <a:t> KGs</a:t>
            </a:r>
          </a:p>
        </p:txBody>
      </p:sp>
    </p:spTree>
    <p:extLst>
      <p:ext uri="{BB962C8B-B14F-4D97-AF65-F5344CB8AC3E}">
        <p14:creationId xmlns:p14="http://schemas.microsoft.com/office/powerpoint/2010/main" val="129513779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A48B-A807-E463-8912-E4018E26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646194-3960-69F1-809B-F795C92DC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T" dirty="0"/>
              <a:t>How good or bad can KG swith Question can answering?</a:t>
            </a:r>
          </a:p>
          <a:p>
            <a:endParaRPr lang="en-AT" dirty="0"/>
          </a:p>
          <a:p>
            <a:pPr lvl="1"/>
            <a:r>
              <a:rPr lang="en-GB" b="1" i="1" dirty="0"/>
              <a:t>Svitlana </a:t>
            </a:r>
            <a:r>
              <a:rPr lang="en-GB" b="1" i="1" dirty="0" err="1"/>
              <a:t>Vakulenko</a:t>
            </a:r>
            <a:r>
              <a:rPr lang="en-GB" i="1" dirty="0"/>
              <a:t>, Javier Fernández, Axel Polleres, Maarten de </a:t>
            </a:r>
            <a:r>
              <a:rPr lang="en-GB" i="1" dirty="0" err="1"/>
              <a:t>Rijke</a:t>
            </a:r>
            <a:r>
              <a:rPr lang="en-GB" i="1" dirty="0"/>
              <a:t>, and Michael </a:t>
            </a:r>
            <a:r>
              <a:rPr lang="en-GB" i="1" dirty="0" err="1"/>
              <a:t>Cochez</a:t>
            </a:r>
            <a:r>
              <a:rPr lang="en-GB" i="1" dirty="0"/>
              <a:t>. Message passing for complex question answering over knowledge graphs. In Proceedings of the 28th ACM International Conference on Information and Knowledge Management (CIKM2019, pages 1431--1440, Beijing, China, November 2019. ACM.</a:t>
            </a:r>
            <a:r>
              <a:rPr lang="en-GB" dirty="0"/>
              <a:t> 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pPr marL="0" indent="0">
              <a:buNone/>
            </a:pPr>
            <a:r>
              <a:rPr lang="en-AT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80133B-3E74-8903-1C88-84501C941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Some of our own research in this area: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6B6F52-1CA3-A46E-EC41-A8485BF7C780}"/>
              </a:ext>
            </a:extLst>
          </p:cNvPr>
          <p:cNvSpPr/>
          <p:nvPr/>
        </p:nvSpPr>
        <p:spPr>
          <a:xfrm>
            <a:off x="1229783" y="2115086"/>
            <a:ext cx="9632181" cy="9606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07882C-7A7F-12C5-BABE-26503C04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361" y="0"/>
            <a:ext cx="1042639" cy="139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3822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2174C-0CF3-C5A4-8DB6-C9CDAD225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3BD326-93B5-32B2-B967-4821EB842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T" dirty="0"/>
              <a:t>How good or bad can KG swith Question can answering?</a:t>
            </a:r>
          </a:p>
          <a:p>
            <a:endParaRPr lang="en-AT" dirty="0"/>
          </a:p>
          <a:p>
            <a:pPr lvl="1"/>
            <a:r>
              <a:rPr lang="en-GB" i="1" dirty="0"/>
              <a:t>Svitlana </a:t>
            </a:r>
            <a:r>
              <a:rPr lang="en-GB" i="1" dirty="0" err="1"/>
              <a:t>Vakulenko</a:t>
            </a:r>
            <a:r>
              <a:rPr lang="en-GB" i="1" dirty="0"/>
              <a:t>, Javier Fernández, Axel Polleres, Maarten de </a:t>
            </a:r>
            <a:r>
              <a:rPr lang="en-GB" i="1" dirty="0" err="1"/>
              <a:t>Rijke</a:t>
            </a:r>
            <a:r>
              <a:rPr lang="en-GB" i="1" dirty="0"/>
              <a:t>, and Michael </a:t>
            </a:r>
            <a:r>
              <a:rPr lang="en-GB" i="1" dirty="0" err="1"/>
              <a:t>Cochez</a:t>
            </a:r>
            <a:r>
              <a:rPr lang="en-GB" i="1" dirty="0"/>
              <a:t>. Message passing for complex question answering over knowledge graphs. In Proceedings of the 28th ACM International Conference on Information and Knowledge Management (CIKM2019, pages 1431--1440, Beijing, China, November 2019. ACM.</a:t>
            </a:r>
            <a:r>
              <a:rPr lang="en-GB" dirty="0"/>
              <a:t> 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pPr marL="0" indent="0">
              <a:buNone/>
            </a:pPr>
            <a:r>
              <a:rPr lang="en-AT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A55ECD-3691-B80E-0351-6AA7F61D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Some of our own research in this area: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4DD5B-696B-6A53-0189-2BD27F4368C5}"/>
              </a:ext>
            </a:extLst>
          </p:cNvPr>
          <p:cNvSpPr/>
          <p:nvPr/>
        </p:nvSpPr>
        <p:spPr>
          <a:xfrm>
            <a:off x="1229783" y="2115086"/>
            <a:ext cx="9632181" cy="9606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F7CCE-CF5C-85B8-DCA9-2503572BE72B}"/>
              </a:ext>
            </a:extLst>
          </p:cNvPr>
          <p:cNvSpPr/>
          <p:nvPr/>
        </p:nvSpPr>
        <p:spPr>
          <a:xfrm>
            <a:off x="446617" y="566448"/>
            <a:ext cx="3356683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i="1" dirty="0"/>
              <a:t>Idea: use </a:t>
            </a:r>
            <a:r>
              <a:rPr lang="en-GB" b="1" i="1" dirty="0"/>
              <a:t>unsupervised message passing </a:t>
            </a:r>
            <a:r>
              <a:rPr lang="en-GB" i="1" dirty="0"/>
              <a:t>to propagate confidence scores obtained by parsing an input question and matching terms in the knowledge graph to a set of possible answers.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AT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89BE9-79DC-018D-97A4-A64BDF2B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819" y="0"/>
            <a:ext cx="8441181" cy="68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8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52544F-249E-540F-91EC-7168905FD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T" dirty="0"/>
              <a:t>How good or bad can KG swith Question can answering?</a:t>
            </a:r>
          </a:p>
          <a:p>
            <a:endParaRPr lang="en-AT" dirty="0"/>
          </a:p>
          <a:p>
            <a:pPr lvl="1"/>
            <a:r>
              <a:rPr lang="en-GB" i="1" dirty="0"/>
              <a:t>Svitlana </a:t>
            </a:r>
            <a:r>
              <a:rPr lang="en-GB" i="1" dirty="0" err="1"/>
              <a:t>Vakulenko</a:t>
            </a:r>
            <a:r>
              <a:rPr lang="en-GB" i="1" dirty="0"/>
              <a:t>, Javier Fernández, Axel Polleres, Maarten de </a:t>
            </a:r>
            <a:r>
              <a:rPr lang="en-GB" i="1" dirty="0" err="1"/>
              <a:t>Rijke</a:t>
            </a:r>
            <a:r>
              <a:rPr lang="en-GB" i="1" dirty="0"/>
              <a:t>, and Michael </a:t>
            </a:r>
            <a:r>
              <a:rPr lang="en-GB" i="1" dirty="0" err="1"/>
              <a:t>Cochez</a:t>
            </a:r>
            <a:r>
              <a:rPr lang="en-GB" i="1" dirty="0"/>
              <a:t>. Message passing for complex question answering over knowledge graphs. In Proceedings of the 28th ACM International Conference on Information and Knowledge Management (CIKM2019, pages 1431--1440, Beijing, China, November 2019. ACM.</a:t>
            </a:r>
            <a:r>
              <a:rPr lang="en-GB" dirty="0"/>
              <a:t> 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r>
              <a:rPr lang="en-AT" dirty="0"/>
              <a:t>How good or bad are LLMs with Question answering and what do they struggle with?</a:t>
            </a:r>
          </a:p>
          <a:p>
            <a:pPr lvl="1"/>
            <a:endParaRPr lang="en-AT" dirty="0"/>
          </a:p>
          <a:p>
            <a:pPr lvl="1"/>
            <a:r>
              <a:rPr lang="en-GB" dirty="0"/>
              <a:t>Gerhard Georg </a:t>
            </a:r>
            <a:r>
              <a:rPr lang="en-GB" dirty="0" err="1"/>
              <a:t>Klager</a:t>
            </a:r>
            <a:r>
              <a:rPr lang="en-GB" dirty="0"/>
              <a:t> and Axel Polleres. Is GPT fit for KGQA? -- preliminary results. In </a:t>
            </a:r>
            <a:r>
              <a:rPr lang="en-GB" i="1" dirty="0"/>
              <a:t>Proceedings of the International Workshop on Knowledge Graph Generation from Text (Text2KG2023), co-located with Extended Semantic Web Conference 2023 (ESWC 2023)</a:t>
            </a:r>
            <a:r>
              <a:rPr lang="en-GB" dirty="0"/>
              <a:t>, May 2023.</a:t>
            </a:r>
            <a:endParaRPr lang="en-AT" dirty="0"/>
          </a:p>
          <a:p>
            <a:pPr lvl="1"/>
            <a:endParaRPr lang="en-AT" dirty="0"/>
          </a:p>
          <a:p>
            <a:pPr lvl="1"/>
            <a:r>
              <a:rPr lang="en-AT" dirty="0"/>
              <a:t>Lessons learnt:</a:t>
            </a:r>
          </a:p>
          <a:p>
            <a:pPr lvl="2"/>
            <a:r>
              <a:rPr lang="en-AT" dirty="0"/>
              <a:t>One of LLMS main problem: </a:t>
            </a:r>
            <a:r>
              <a:rPr lang="en-AT" b="1" i="1" dirty="0"/>
              <a:t>recency </a:t>
            </a:r>
          </a:p>
          <a:p>
            <a:pPr lvl="2"/>
            <a:r>
              <a:rPr lang="en-AT" dirty="0"/>
              <a:t>Can we use LLMS to generate SPARQL queries?</a:t>
            </a:r>
          </a:p>
          <a:p>
            <a:pPr lvl="3"/>
            <a:r>
              <a:rPr lang="en-AT" dirty="0"/>
              <a:t>Main problem: “training” (</a:t>
            </a:r>
            <a:r>
              <a:rPr lang="en-AT" b="1" dirty="0"/>
              <a:t>identifiers</a:t>
            </a:r>
            <a:r>
              <a:rPr lang="en-AT" dirty="0"/>
              <a:t> in the database) is hard…</a:t>
            </a:r>
          </a:p>
          <a:p>
            <a:pPr marL="0" indent="0">
              <a:buNone/>
            </a:pPr>
            <a:endParaRPr lang="en-AT" dirty="0"/>
          </a:p>
          <a:p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645AA4-7B32-4C20-4A79-93ADEB278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Some of our own research in this area: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9AE797-7923-1152-94EB-4991FC2BC759}"/>
              </a:ext>
            </a:extLst>
          </p:cNvPr>
          <p:cNvSpPr/>
          <p:nvPr/>
        </p:nvSpPr>
        <p:spPr>
          <a:xfrm>
            <a:off x="1229783" y="2115086"/>
            <a:ext cx="9632181" cy="9606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2A4E8-4C37-4E65-9F60-0C419FE0789E}"/>
              </a:ext>
            </a:extLst>
          </p:cNvPr>
          <p:cNvSpPr/>
          <p:nvPr/>
        </p:nvSpPr>
        <p:spPr>
          <a:xfrm>
            <a:off x="1229782" y="3751912"/>
            <a:ext cx="9632181" cy="75081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404703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392D15-CCF0-85DE-800D-F7F9390C4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3536"/>
            <a:ext cx="10602952" cy="4586542"/>
          </a:xfrm>
        </p:spPr>
        <p:txBody>
          <a:bodyPr>
            <a:normAutofit fontScale="92500" lnSpcReduction="10000"/>
          </a:bodyPr>
          <a:lstStyle/>
          <a:p>
            <a:r>
              <a:rPr lang="en-AT" b="1" i="1" dirty="0"/>
              <a:t>(Graph)RAG</a:t>
            </a:r>
            <a:r>
              <a:rPr lang="en-AT" dirty="0"/>
              <a:t> – Retrieval augmented generation leveraging Knowledge Graphs </a:t>
            </a:r>
          </a:p>
          <a:p>
            <a:pPr marL="0" indent="0">
              <a:buNone/>
            </a:pPr>
            <a:r>
              <a:rPr lang="en-AT" dirty="0"/>
              <a:t>     (a significant share at this year’s ISWC)</a:t>
            </a:r>
          </a:p>
          <a:p>
            <a:pPr marL="0" indent="0">
              <a:buNone/>
            </a:pPr>
            <a:endParaRPr lang="en-AT" dirty="0"/>
          </a:p>
          <a:p>
            <a:r>
              <a:rPr lang="en-AT" b="1" dirty="0"/>
              <a:t>Knowledge Graph Embeddings – </a:t>
            </a:r>
            <a:r>
              <a:rPr lang="en-AT" dirty="0"/>
              <a:t>similar to word embeddings use vector space embeddings to predict missing information in KGs</a:t>
            </a:r>
          </a:p>
          <a:p>
            <a:endParaRPr lang="en-AT" dirty="0"/>
          </a:p>
          <a:p>
            <a:r>
              <a:rPr lang="en-AT" b="1" dirty="0"/>
              <a:t>Neurosymbolic Systems</a:t>
            </a:r>
            <a:r>
              <a:rPr lang="en-AT" dirty="0"/>
              <a:t> that involve KGs</a:t>
            </a:r>
          </a:p>
          <a:p>
            <a:pPr marL="0" indent="0">
              <a:buNone/>
            </a:pPr>
            <a:endParaRPr lang="en-AT" dirty="0"/>
          </a:p>
          <a:p>
            <a:pPr>
              <a:buFont typeface="Wingdings" pitchFamily="2" charset="2"/>
              <a:buChar char="à"/>
            </a:pPr>
            <a:r>
              <a:rPr lang="en-AT" dirty="0">
                <a:sym typeface="Wingdings" pitchFamily="2" charset="2"/>
              </a:rPr>
              <a:t>Trend is to combine:</a:t>
            </a:r>
          </a:p>
          <a:p>
            <a:pPr marL="457200" lvl="1" indent="0">
              <a:buNone/>
            </a:pPr>
            <a:r>
              <a:rPr lang="en-AT" dirty="0">
                <a:sym typeface="Wingdings" pitchFamily="2" charset="2"/>
              </a:rPr>
              <a:t>Search Engines (SE)</a:t>
            </a:r>
          </a:p>
          <a:p>
            <a:pPr marL="457200" lvl="1" indent="0">
              <a:buNone/>
            </a:pPr>
            <a:r>
              <a:rPr lang="en-AT" dirty="0">
                <a:sym typeface="Wingdings" pitchFamily="2" charset="2"/>
              </a:rPr>
              <a:t>Querying KGs   (KG)</a:t>
            </a:r>
          </a:p>
          <a:p>
            <a:pPr marL="457200" lvl="1" indent="0">
              <a:buNone/>
            </a:pPr>
            <a:r>
              <a:rPr lang="en-AT" dirty="0">
                <a:sym typeface="Wingdings" pitchFamily="2" charset="2"/>
              </a:rPr>
              <a:t>LLMs	                  (LM)</a:t>
            </a:r>
            <a:endParaRPr lang="en-AT" dirty="0"/>
          </a:p>
          <a:p>
            <a:pPr marL="0" indent="0">
              <a:buNone/>
            </a:pPr>
            <a:endParaRPr lang="en-AT" dirty="0"/>
          </a:p>
          <a:p>
            <a:pPr marL="0" indent="0">
              <a:buNone/>
            </a:pPr>
            <a:r>
              <a:rPr lang="en-AT" dirty="0"/>
              <a:t>So… </a:t>
            </a:r>
            <a:r>
              <a:rPr lang="en-AT" b="1" i="1" dirty="0"/>
              <a:t>What’s good for what? </a:t>
            </a:r>
            <a:r>
              <a:rPr lang="en-GB" b="1" i="1" dirty="0"/>
              <a:t>A</a:t>
            </a:r>
            <a:r>
              <a:rPr lang="en-AT" b="1" i="1" dirty="0"/>
              <a:t>nd What’s next?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D996C44-55F5-413A-A2D4-168AAFC93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Other main trends in our community:</a:t>
            </a:r>
          </a:p>
        </p:txBody>
      </p:sp>
    </p:spTree>
    <p:extLst>
      <p:ext uri="{BB962C8B-B14F-4D97-AF65-F5344CB8AC3E}">
        <p14:creationId xmlns:p14="http://schemas.microsoft.com/office/powerpoint/2010/main" val="293720224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DB26A-A47F-8B72-0B48-60D469FF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9" r="3920" b="2886"/>
          <a:stretch/>
        </p:blipFill>
        <p:spPr>
          <a:xfrm>
            <a:off x="6400797" y="-1"/>
            <a:ext cx="5714177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CFE4CB-8B29-F304-1114-462691067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What’s good for what?  </a:t>
            </a:r>
            <a:br>
              <a:rPr lang="en-AT" dirty="0"/>
            </a:br>
            <a:r>
              <a:rPr lang="en-AT" dirty="0"/>
              <a:t>LLMs, Search Engines, KGs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98E4C-5810-A1AC-F720-98D5400B230F}"/>
              </a:ext>
            </a:extLst>
          </p:cNvPr>
          <p:cNvSpPr txBox="1"/>
          <p:nvPr/>
        </p:nvSpPr>
        <p:spPr>
          <a:xfrm>
            <a:off x="741808" y="1658582"/>
            <a:ext cx="5929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AT" dirty="0"/>
              <a:t>orthcoming work by :</a:t>
            </a:r>
          </a:p>
          <a:p>
            <a:r>
              <a:rPr lang="en-AT" b="1" dirty="0"/>
              <a:t>Aidan Hogan</a:t>
            </a:r>
            <a:r>
              <a:rPr lang="en-AT" dirty="0"/>
              <a:t>, Xin Luna Dong, </a:t>
            </a:r>
          </a:p>
          <a:p>
            <a:r>
              <a:rPr lang="en-GB" dirty="0"/>
              <a:t>Denny </a:t>
            </a:r>
            <a:r>
              <a:rPr lang="en-GB" dirty="0" err="1"/>
              <a:t>Vrandečić</a:t>
            </a:r>
            <a:r>
              <a:rPr lang="en-AT" dirty="0"/>
              <a:t>, Gerhard Weikum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B328C-2FF0-2A1D-A629-6602E0FA037F}"/>
              </a:ext>
            </a:extLst>
          </p:cNvPr>
          <p:cNvSpPr txBox="1"/>
          <p:nvPr/>
        </p:nvSpPr>
        <p:spPr>
          <a:xfrm>
            <a:off x="0" y="2510837"/>
            <a:ext cx="6398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effectLst/>
                <a:latin typeface="-apple-system"/>
                <a:hlinkClick r:id="rId3"/>
              </a:rPr>
              <a:t>https://aidanhogan.com/talks/2024-09-04-wuwien-invited-talk.pdf</a:t>
            </a:r>
            <a:endParaRPr lang="en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C7C77D-AAE9-D019-BEE0-92F97EE0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40" y="3005654"/>
            <a:ext cx="5548981" cy="3734441"/>
          </a:xfrm>
          <a:prstGeom prst="rect">
            <a:avLst/>
          </a:prstGeom>
        </p:spPr>
      </p:pic>
      <p:pic>
        <p:nvPicPr>
          <p:cNvPr id="16386" name="Picture 2" descr="Aidan Hogan – IMFD">
            <a:extLst>
              <a:ext uri="{FF2B5EF4-FFF2-40B4-BE49-F238E27FC236}">
                <a16:creationId xmlns:a16="http://schemas.microsoft.com/office/drawing/2014/main" id="{9D4F0B81-46F2-F004-3BD3-0AEDBA75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542461"/>
            <a:ext cx="700605" cy="9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33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6256-CE94-B51C-144A-56633AD6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Abstract: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4F83-555E-0F1A-71AA-7C227BF75BC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history of the </a:t>
            </a:r>
            <a:r>
              <a:rPr lang="en-GB" b="1" dirty="0"/>
              <a:t>Semantic Web</a:t>
            </a:r>
            <a:r>
              <a:rPr lang="en-GB" dirty="0"/>
              <a:t> and </a:t>
            </a:r>
            <a:r>
              <a:rPr lang="en-GB" b="1" dirty="0"/>
              <a:t>Knowledge Graphs</a:t>
            </a:r>
            <a:r>
              <a:rPr lang="en-GB" dirty="0"/>
              <a:t> is tightly interwoven with applications of different techniques and methods of AI, but also with the idea of </a:t>
            </a:r>
            <a:r>
              <a:rPr lang="en-GB" b="1" i="1" dirty="0"/>
              <a:t>Agents</a:t>
            </a:r>
            <a:r>
              <a:rPr lang="en-GB" dirty="0"/>
              <a:t> collaborating in a </a:t>
            </a:r>
            <a:r>
              <a:rPr lang="en-GB" b="1" i="1" dirty="0"/>
              <a:t>decentralised </a:t>
            </a:r>
            <a:r>
              <a:rPr lang="en-GB" dirty="0"/>
              <a:t>manner. In this talk I will give an overview of this history from predominant symbolic AI methods in the beginning towards the seeming dominance of </a:t>
            </a:r>
            <a:r>
              <a:rPr lang="en-GB" dirty="0" err="1"/>
              <a:t>GenAI</a:t>
            </a:r>
            <a:r>
              <a:rPr lang="en-GB" dirty="0"/>
              <a:t> and </a:t>
            </a:r>
            <a:r>
              <a:rPr lang="en-GB" b="1" dirty="0"/>
              <a:t>LLM</a:t>
            </a:r>
            <a:r>
              <a:rPr lang="en-GB" dirty="0"/>
              <a:t> approaches nowadays.</a:t>
            </a:r>
          </a:p>
          <a:p>
            <a:r>
              <a:rPr lang="en-GB" dirty="0"/>
              <a:t>Yet, as we will see, the still open challenges call for Hybrid or - as we call them - “Bilateral” AI” approaches. In the course of of the talk, we will particularly focus on the central role of graph-based knowledge representation in Knowledge </a:t>
            </a:r>
            <a:r>
              <a:rPr lang="en-GB" b="1" i="1" dirty="0"/>
              <a:t>Graphs</a:t>
            </a:r>
            <a:r>
              <a:rPr lang="en-GB" dirty="0"/>
              <a:t>, which, as we argue, while having been influenced by both, </a:t>
            </a:r>
            <a:r>
              <a:rPr lang="en-GB" b="1" dirty="0"/>
              <a:t>neither</a:t>
            </a:r>
            <a:r>
              <a:rPr lang="en-GB" dirty="0"/>
              <a:t> can be viewed purely as </a:t>
            </a:r>
            <a:r>
              <a:rPr lang="en-GB" b="1" dirty="0"/>
              <a:t>(graph) databases </a:t>
            </a:r>
            <a:r>
              <a:rPr lang="en-GB" dirty="0"/>
              <a:t>nor as </a:t>
            </a:r>
            <a:r>
              <a:rPr lang="en-GB" b="1" dirty="0"/>
              <a:t>ontologies</a:t>
            </a:r>
            <a:r>
              <a:rPr lang="en-GB" dirty="0"/>
              <a:t> in a narrow sense. Lastly, we aim at giving an overview of ongoing trends and our current research in the Knowledge Graphs community with hopefully inspirations for potential collaborations.</a:t>
            </a:r>
          </a:p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33321731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227CE8-FDCD-F566-1ACA-8A2B55F0D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46" y="178420"/>
            <a:ext cx="9772796" cy="6679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8B261-C40A-CA31-C44A-3B62ABF1E6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735"/>
          <a:stretch/>
        </p:blipFill>
        <p:spPr>
          <a:xfrm>
            <a:off x="10544117" y="382262"/>
            <a:ext cx="1380061" cy="629636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947DD4B-6B59-A759-9941-8E9BF5D351F3}"/>
              </a:ext>
            </a:extLst>
          </p:cNvPr>
          <p:cNvSpPr txBox="1">
            <a:spLocks/>
          </p:cNvSpPr>
          <p:nvPr/>
        </p:nvSpPr>
        <p:spPr>
          <a:xfrm>
            <a:off x="616025" y="287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T"/>
              <a:t>What’s good for what?  </a:t>
            </a:r>
            <a:br>
              <a:rPr lang="en-AT"/>
            </a:br>
            <a:r>
              <a:rPr lang="en-AT"/>
              <a:t>LLMs, Search Engines, KGs</a:t>
            </a:r>
            <a:endParaRPr lang="en-A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4ED4C-79AC-52F7-0B53-34EFFB08CDD1}"/>
              </a:ext>
            </a:extLst>
          </p:cNvPr>
          <p:cNvSpPr txBox="1"/>
          <p:nvPr/>
        </p:nvSpPr>
        <p:spPr>
          <a:xfrm>
            <a:off x="1538258" y="6493957"/>
            <a:ext cx="6398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effectLst/>
                <a:latin typeface="-apple-system"/>
                <a:hlinkClick r:id="rId4"/>
              </a:rPr>
              <a:t>https://aidanhogan.com/talks/2024-09-04-wuwien-invited-talk.pdf</a:t>
            </a:r>
            <a:endParaRPr lang="en-AT" dirty="0"/>
          </a:p>
        </p:txBody>
      </p:sp>
      <p:pic>
        <p:nvPicPr>
          <p:cNvPr id="8" name="Picture 2" descr="Aidan Hogan – IMFD">
            <a:extLst>
              <a:ext uri="{FF2B5EF4-FFF2-40B4-BE49-F238E27FC236}">
                <a16:creationId xmlns:a16="http://schemas.microsoft.com/office/drawing/2014/main" id="{A32B9FED-10BA-7301-516D-00CF1525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542461"/>
            <a:ext cx="700605" cy="9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43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9B5B2F-51A6-2E7C-3BD1-B6E6BC53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17" y="163957"/>
            <a:ext cx="10515600" cy="1325563"/>
          </a:xfrm>
        </p:spPr>
        <p:txBody>
          <a:bodyPr/>
          <a:lstStyle/>
          <a:p>
            <a:r>
              <a:rPr lang="en-AT" dirty="0"/>
              <a:t>What’s missing?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F559A7-6780-E2DF-6B0E-7A486475D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5214">
            <a:off x="6943907" y="608255"/>
            <a:ext cx="5110007" cy="25781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DC1A3-10DF-4C28-80A2-C7F8E5C6816E}"/>
              </a:ext>
            </a:extLst>
          </p:cNvPr>
          <p:cNvSpPr txBox="1"/>
          <p:nvPr/>
        </p:nvSpPr>
        <p:spPr>
          <a:xfrm>
            <a:off x="446617" y="3139500"/>
            <a:ext cx="60944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“Agents! </a:t>
            </a:r>
            <a:r>
              <a:rPr lang="en-AT" i="1" dirty="0"/>
              <a:t>The Semantic Web vision is predicated on the idea that we can converse with our </a:t>
            </a:r>
            <a:r>
              <a:rPr lang="en-AT" b="1" i="1" dirty="0"/>
              <a:t>agents</a:t>
            </a:r>
            <a:r>
              <a:rPr lang="en-AT" i="1" dirty="0"/>
              <a:t> and give them tasks to perform.   Using LLMs, sufficiently flexible and open-ended conversational user interfaces are finally possible. Through curated and audited </a:t>
            </a:r>
            <a:r>
              <a:rPr lang="en-AT" b="1" i="1" dirty="0"/>
              <a:t>knowledge graphs</a:t>
            </a:r>
            <a:r>
              <a:rPr lang="en-AT" i="1" dirty="0"/>
              <a:t>, we get trusted sources</a:t>
            </a:r>
          </a:p>
          <a:p>
            <a:r>
              <a:rPr lang="en-AT" i="1" dirty="0"/>
              <a:t>of information for the agents to consume (and avoid LLM hallucinations)</a:t>
            </a:r>
            <a:r>
              <a:rPr lang="en-AT" dirty="0"/>
              <a:t>”</a:t>
            </a:r>
          </a:p>
        </p:txBody>
      </p:sp>
      <p:pic>
        <p:nvPicPr>
          <p:cNvPr id="13314" name="Picture 2" descr="Ora Lassila">
            <a:extLst>
              <a:ext uri="{FF2B5EF4-FFF2-40B4-BE49-F238E27FC236}">
                <a16:creationId xmlns:a16="http://schemas.microsoft.com/office/drawing/2014/main" id="{4436DD6C-50EA-EC88-983B-C0FDBA5E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7" y="1643662"/>
            <a:ext cx="1495838" cy="14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B80A29-E3A5-D757-7B13-5A476FCAD5A7}"/>
              </a:ext>
            </a:extLst>
          </p:cNvPr>
          <p:cNvSpPr txBox="1"/>
          <p:nvPr/>
        </p:nvSpPr>
        <p:spPr>
          <a:xfrm>
            <a:off x="1942455" y="2216170"/>
            <a:ext cx="42388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i="1" dirty="0"/>
              <a:t>Ora Lassila (Keynote ISWC2024) </a:t>
            </a:r>
            <a:r>
              <a:rPr lang="en-AT" dirty="0">
                <a:hlinkClick r:id="rId4"/>
              </a:rPr>
              <a:t>https://www.lassila.org/publications/2024/lassila-iswc2024-keynote.pdf</a:t>
            </a:r>
            <a:r>
              <a:rPr lang="en-AT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E50BA-9FBD-A923-7EF8-23B23EC4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914" y="3785831"/>
            <a:ext cx="5336729" cy="27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771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F09BC6-35D1-104D-1813-48B7CF426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b="1" dirty="0"/>
              <a:t>Austrian National “Cluster of Exellence” BILAI (funded by FWF):</a:t>
            </a:r>
          </a:p>
          <a:p>
            <a:pPr lvl="1"/>
            <a:r>
              <a:rPr lang="en-AT" b="1" dirty="0"/>
              <a:t>Vison of Broad AI</a:t>
            </a:r>
          </a:p>
          <a:p>
            <a:pPr lvl="1"/>
            <a:r>
              <a:rPr lang="en-AT" b="1" dirty="0"/>
              <a:t>Role of (Knowledge) Graph-Based AI in BILAI</a:t>
            </a:r>
          </a:p>
          <a:p>
            <a:pPr lvl="1"/>
            <a:endParaRPr lang="en-AT" dirty="0"/>
          </a:p>
          <a:p>
            <a:r>
              <a:rPr lang="en-AT" dirty="0"/>
              <a:t>Ongoing Research in our Institute/Department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52CBB9-5C5E-FCC5-6356-D702267B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What’s next (from our side)?</a:t>
            </a:r>
          </a:p>
        </p:txBody>
      </p:sp>
    </p:spTree>
    <p:extLst>
      <p:ext uri="{BB962C8B-B14F-4D97-AF65-F5344CB8AC3E}">
        <p14:creationId xmlns:p14="http://schemas.microsoft.com/office/powerpoint/2010/main" val="223364447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6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Play"/>
              <a:buNone/>
            </a:pPr>
            <a:r>
              <a:rPr lang="de-DE" dirty="0" err="1"/>
              <a:t>BilAI</a:t>
            </a:r>
            <a:r>
              <a:rPr lang="de-DE" dirty="0"/>
              <a:t> </a:t>
            </a:r>
            <a:r>
              <a:rPr lang="de-DE" dirty="0" err="1"/>
              <a:t>Consortium</a:t>
            </a:r>
            <a:r>
              <a:rPr lang="de-DE" dirty="0"/>
              <a:t> (~30M EUR, 5Y)</a:t>
            </a:r>
            <a:br>
              <a:rPr lang="de-DE" dirty="0"/>
            </a:br>
            <a:endParaRPr dirty="0"/>
          </a:p>
        </p:txBody>
      </p:sp>
      <p:sp>
        <p:nvSpPr>
          <p:cNvPr id="538" name="Google Shape;538;p36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5.12.2024</a:t>
            </a:r>
            <a:endParaRPr/>
          </a:p>
        </p:txBody>
      </p:sp>
      <p:sp>
        <p:nvSpPr>
          <p:cNvPr id="539" name="Google Shape;539;p36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Consortium</a:t>
            </a:r>
            <a:endParaRPr/>
          </a:p>
        </p:txBody>
      </p:sp>
      <p:sp>
        <p:nvSpPr>
          <p:cNvPr id="540" name="Google Shape;540;p36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 smtClean="0"/>
              <a:t>33</a:t>
            </a:fld>
            <a:endParaRPr dirty="0"/>
          </a:p>
        </p:txBody>
      </p:sp>
      <p:grpSp>
        <p:nvGrpSpPr>
          <p:cNvPr id="541" name="Google Shape;541;p36"/>
          <p:cNvGrpSpPr/>
          <p:nvPr/>
        </p:nvGrpSpPr>
        <p:grpSpPr>
          <a:xfrm>
            <a:off x="1133490" y="822121"/>
            <a:ext cx="10331326" cy="5389223"/>
            <a:chOff x="934984" y="834200"/>
            <a:chExt cx="10331326" cy="5389223"/>
          </a:xfrm>
        </p:grpSpPr>
        <p:pic>
          <p:nvPicPr>
            <p:cNvPr id="542" name="Google Shape;542;p36" descr="Ein Bild, das Schwarz, Dunkelheit enthält.&#10;&#10;Automatisch generierte Beschreibu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95593" y="4672939"/>
              <a:ext cx="1229545" cy="381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80366" y="979774"/>
              <a:ext cx="1083158" cy="379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36" descr="Ein Bild, das Schrift, Symbol, Logo, Grafiken enthält.&#10;&#10;Automatisch generierte Beschreibu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72309" y="4729184"/>
              <a:ext cx="836810" cy="3221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5" name="Google Shape;545;p36"/>
            <p:cNvGrpSpPr/>
            <p:nvPr/>
          </p:nvGrpSpPr>
          <p:grpSpPr>
            <a:xfrm>
              <a:off x="934984" y="2236626"/>
              <a:ext cx="1674448" cy="3832944"/>
              <a:chOff x="1084032" y="2236626"/>
              <a:chExt cx="1674448" cy="3832944"/>
            </a:xfrm>
          </p:grpSpPr>
          <p:pic>
            <p:nvPicPr>
              <p:cNvPr id="546" name="Google Shape;546;p36"/>
              <p:cNvPicPr preferRelativeResize="0"/>
              <p:nvPr/>
            </p:nvPicPr>
            <p:blipFill rotWithShape="1">
              <a:blip r:embed="rId7">
                <a:alphaModFix/>
              </a:blip>
              <a:srcRect b="30690"/>
              <a:stretch/>
            </p:blipFill>
            <p:spPr>
              <a:xfrm>
                <a:off x="1084032" y="2236626"/>
                <a:ext cx="1178395" cy="3902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7" name="Google Shape;547;p36"/>
              <p:cNvSpPr txBox="1"/>
              <p:nvPr/>
            </p:nvSpPr>
            <p:spPr>
              <a:xfrm>
                <a:off x="1094080" y="5146170"/>
                <a:ext cx="1664400" cy="92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Institute für Machine Learning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ELLIS Unit Linz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LIT AI Lab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Institute for Symbolic Artificial Intelligrnce</a:t>
                </a:r>
                <a:endParaRPr/>
              </a:p>
            </p:txBody>
          </p:sp>
          <p:sp>
            <p:nvSpPr>
              <p:cNvPr id="548" name="Google Shape;548;p36"/>
              <p:cNvSpPr txBox="1"/>
              <p:nvPr/>
            </p:nvSpPr>
            <p:spPr>
              <a:xfrm>
                <a:off x="1094080" y="3302645"/>
                <a:ext cx="12381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Martina Seidl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Symbolic AI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SAT Solving 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Formal methods</a:t>
                </a:r>
                <a:endParaRPr/>
              </a:p>
            </p:txBody>
          </p:sp>
          <p:sp>
            <p:nvSpPr>
              <p:cNvPr id="549" name="Google Shape;549;p36"/>
              <p:cNvSpPr txBox="1"/>
              <p:nvPr/>
            </p:nvSpPr>
            <p:spPr>
              <a:xfrm>
                <a:off x="1094080" y="4537255"/>
                <a:ext cx="1326000" cy="52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Sepp Hochreiter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Machine Learning 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LSTM </a:t>
                </a:r>
                <a:b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Vanishing gradient</a:t>
                </a:r>
                <a:endParaRPr/>
              </a:p>
            </p:txBody>
          </p:sp>
          <p:pic>
            <p:nvPicPr>
              <p:cNvPr id="550" name="Google Shape;550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094080" y="2676950"/>
                <a:ext cx="432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1" name="Google Shape;551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094080" y="3911560"/>
                <a:ext cx="433438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52" name="Google Shape;552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784887" y="834200"/>
              <a:ext cx="464483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36"/>
            <p:cNvSpPr txBox="1"/>
            <p:nvPr/>
          </p:nvSpPr>
          <p:spPr>
            <a:xfrm>
              <a:off x="3329627" y="5761723"/>
              <a:ext cx="1732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for Artificial Iltelligence and Cybersecurity</a:t>
              </a:r>
              <a:endParaRPr/>
            </a:p>
          </p:txBody>
        </p:sp>
        <p:sp>
          <p:nvSpPr>
            <p:cNvPr id="554" name="Google Shape;554;p36"/>
            <p:cNvSpPr txBox="1"/>
            <p:nvPr/>
          </p:nvSpPr>
          <p:spPr>
            <a:xfrm>
              <a:off x="3910366" y="5304880"/>
              <a:ext cx="1602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Gerhard Friedrich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Symbolic AI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Model-based reasoning</a:t>
              </a:r>
              <a:endParaRPr/>
            </a:p>
          </p:txBody>
        </p:sp>
        <p:sp>
          <p:nvSpPr>
            <p:cNvPr id="555" name="Google Shape;555;p36"/>
            <p:cNvSpPr txBox="1"/>
            <p:nvPr/>
          </p:nvSpPr>
          <p:spPr>
            <a:xfrm>
              <a:off x="8784887" y="1488747"/>
              <a:ext cx="185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 and Computer Vision group</a:t>
              </a:r>
              <a:endParaRPr/>
            </a:p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ELLIS Unit ISTA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 txBox="1"/>
            <p:nvPr/>
          </p:nvSpPr>
          <p:spPr>
            <a:xfrm>
              <a:off x="9331559" y="994558"/>
              <a:ext cx="1602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Christoph Lambert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Trustworthy Learning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7" name="Google Shape;557;p36"/>
            <p:cNvPicPr preferRelativeResize="0"/>
            <p:nvPr/>
          </p:nvPicPr>
          <p:blipFill rotWithShape="1">
            <a:blip r:embed="rId11">
              <a:alphaModFix/>
            </a:blip>
            <a:srcRect l="31084" t="-2932" r="32003" b="-2921"/>
            <a:stretch/>
          </p:blipFill>
          <p:spPr>
            <a:xfrm>
              <a:off x="8702566" y="4542314"/>
              <a:ext cx="772826" cy="6490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8" name="Google Shape;558;p36"/>
            <p:cNvSpPr txBox="1"/>
            <p:nvPr/>
          </p:nvSpPr>
          <p:spPr>
            <a:xfrm>
              <a:off x="8812272" y="5761723"/>
              <a:ext cx="2122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for Data Process and Knowledge Management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6"/>
            <p:cNvSpPr txBox="1"/>
            <p:nvPr/>
          </p:nvSpPr>
          <p:spPr>
            <a:xfrm>
              <a:off x="9387410" y="5421732"/>
              <a:ext cx="1602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Axel Polleres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Knowledge Graphs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0" name="Google Shape;560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812271" y="5144316"/>
              <a:ext cx="464483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p36"/>
            <p:cNvSpPr txBox="1"/>
            <p:nvPr/>
          </p:nvSpPr>
          <p:spPr>
            <a:xfrm>
              <a:off x="6172309" y="5761723"/>
              <a:ext cx="1732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952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Char char="•"/>
              </a:pPr>
              <a:r>
                <a:rPr lang="de-DE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Institute of Theoretical Computer Science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2" name="Google Shape;562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29626" y="5144316"/>
              <a:ext cx="468000" cy="5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36"/>
            <p:cNvSpPr txBox="1"/>
            <p:nvPr/>
          </p:nvSpPr>
          <p:spPr>
            <a:xfrm>
              <a:off x="6696020" y="5306586"/>
              <a:ext cx="1610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0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Robert Legenstein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Machine Learning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Computational Neuroscience</a:t>
              </a:r>
              <a:endParaRPr/>
            </a:p>
          </p:txBody>
        </p:sp>
        <p:pic>
          <p:nvPicPr>
            <p:cNvPr id="564" name="Google Shape;564;p36" descr="Ein Bild, das Text, Screenshot, Karte, Diagramm enthält.&#10;&#10;Automatisch generierte Beschreibu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130303" y="5144316"/>
              <a:ext cx="464482" cy="54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5" name="Google Shape;565;p36"/>
            <p:cNvGrpSpPr/>
            <p:nvPr/>
          </p:nvGrpSpPr>
          <p:grpSpPr>
            <a:xfrm>
              <a:off x="8812271" y="2362177"/>
              <a:ext cx="2454039" cy="1930413"/>
              <a:chOff x="9113719" y="2401397"/>
              <a:chExt cx="2454039" cy="1930413"/>
            </a:xfrm>
          </p:grpSpPr>
          <p:pic>
            <p:nvPicPr>
              <p:cNvPr id="566" name="Google Shape;566;p36"/>
              <p:cNvPicPr preferRelativeResize="0"/>
              <p:nvPr/>
            </p:nvPicPr>
            <p:blipFill rotWithShape="1">
              <a:blip r:embed="rId15">
                <a:alphaModFix/>
              </a:blip>
              <a:srcRect l="7578" t="27514" b="27505"/>
              <a:stretch/>
            </p:blipFill>
            <p:spPr>
              <a:xfrm>
                <a:off x="9125677" y="2401397"/>
                <a:ext cx="1126104" cy="4104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7" name="Google Shape;567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9113719" y="2905974"/>
                <a:ext cx="464483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8" name="Google Shape;568;p36" descr="Ein Bild, das Text, Screenshot, Karte, Diagramm enthält.&#10;&#10;Automatisch generierte Beschreibu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9113719" y="3552392"/>
                <a:ext cx="464483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9" name="Google Shape;569;p36"/>
              <p:cNvSpPr txBox="1"/>
              <p:nvPr/>
            </p:nvSpPr>
            <p:spPr>
              <a:xfrm>
                <a:off x="9113719" y="4177910"/>
                <a:ext cx="21222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95250" marR="0" lvl="0" indent="-952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</a:pPr>
                <a:r>
                  <a:rPr lang="de-DE"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Institute for Logic and Computation</a:t>
                </a:r>
                <a:endParaRPr/>
              </a:p>
            </p:txBody>
          </p:sp>
          <p:sp>
            <p:nvSpPr>
              <p:cNvPr id="570" name="Google Shape;570;p36"/>
              <p:cNvSpPr txBox="1"/>
              <p:nvPr/>
            </p:nvSpPr>
            <p:spPr>
              <a:xfrm>
                <a:off x="9688858" y="3171868"/>
                <a:ext cx="1602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Agata Ciabattoni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Logic Reasoning</a:t>
                </a:r>
                <a:endParaRPr/>
              </a:p>
            </p:txBody>
          </p:sp>
          <p:sp>
            <p:nvSpPr>
              <p:cNvPr id="571" name="Google Shape;571;p36"/>
              <p:cNvSpPr txBox="1"/>
              <p:nvPr/>
            </p:nvSpPr>
            <p:spPr>
              <a:xfrm>
                <a:off x="9688858" y="3692282"/>
                <a:ext cx="18789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10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Thomas Eiter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Symbolic AI</a:t>
                </a: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-DE"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Knowledge representation</a:t>
                </a:r>
                <a:endParaRPr/>
              </a:p>
            </p:txBody>
          </p:sp>
        </p:grpSp>
        <p:pic>
          <p:nvPicPr>
            <p:cNvPr id="572" name="Google Shape;572;p3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346462" y="1594978"/>
              <a:ext cx="5607789" cy="2937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36"/>
            <p:cNvSpPr/>
            <p:nvPr/>
          </p:nvSpPr>
          <p:spPr>
            <a:xfrm>
              <a:off x="7161153" y="2240478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6591475" y="3555116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5698107" y="3913740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5573602" y="2267707"/>
              <a:ext cx="399300" cy="3993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7" name="Google Shape;577;p36"/>
            <p:cNvCxnSpPr/>
            <p:nvPr/>
          </p:nvCxnSpPr>
          <p:spPr>
            <a:xfrm flipH="1">
              <a:off x="5773223" y="2445747"/>
              <a:ext cx="1603200" cy="369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78" name="Google Shape;578;p36"/>
            <p:cNvCxnSpPr/>
            <p:nvPr/>
          </p:nvCxnSpPr>
          <p:spPr>
            <a:xfrm rot="10800000">
              <a:off x="5761434" y="2461369"/>
              <a:ext cx="151200" cy="16461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79" name="Google Shape;579;p36"/>
            <p:cNvCxnSpPr/>
            <p:nvPr/>
          </p:nvCxnSpPr>
          <p:spPr>
            <a:xfrm flipH="1">
              <a:off x="5892194" y="3773773"/>
              <a:ext cx="935400" cy="3636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80" name="Google Shape;580;p36"/>
            <p:cNvCxnSpPr/>
            <p:nvPr/>
          </p:nvCxnSpPr>
          <p:spPr>
            <a:xfrm flipH="1">
              <a:off x="6799420" y="2441448"/>
              <a:ext cx="573300" cy="13323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81" name="Google Shape;581;p36"/>
            <p:cNvCxnSpPr/>
            <p:nvPr/>
          </p:nvCxnSpPr>
          <p:spPr>
            <a:xfrm rot="10800000">
              <a:off x="5790317" y="2482443"/>
              <a:ext cx="995400" cy="12822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82" name="Google Shape;582;p36"/>
            <p:cNvCxnSpPr/>
            <p:nvPr/>
          </p:nvCxnSpPr>
          <p:spPr>
            <a:xfrm flipH="1">
              <a:off x="5892069" y="2440194"/>
              <a:ext cx="1468800" cy="1692900"/>
            </a:xfrm>
            <a:prstGeom prst="straightConnector1">
              <a:avLst/>
            </a:prstGeom>
            <a:noFill/>
            <a:ln w="63500" cap="flat" cmpd="sng">
              <a:solidFill>
                <a:srgbClr val="CFC7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sp>
          <p:nvSpPr>
            <p:cNvPr id="583" name="Google Shape;583;p36"/>
            <p:cNvSpPr/>
            <p:nvPr/>
          </p:nvSpPr>
          <p:spPr>
            <a:xfrm>
              <a:off x="2157388" y="2408023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4243019" y="4582720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8538374" y="2379189"/>
              <a:ext cx="122100" cy="1221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6731791" y="4582720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8539979" y="4582720"/>
              <a:ext cx="118800" cy="1188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7289815" y="1170709"/>
              <a:ext cx="122100" cy="122100"/>
            </a:xfrm>
            <a:prstGeom prst="ellipse">
              <a:avLst/>
            </a:prstGeom>
            <a:solidFill>
              <a:srgbClr val="CF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9" name="Google Shape;589;p36"/>
            <p:cNvCxnSpPr/>
            <p:nvPr/>
          </p:nvCxnSpPr>
          <p:spPr>
            <a:xfrm>
              <a:off x="2202929" y="2467423"/>
              <a:ext cx="3513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0" name="Google Shape;590;p36"/>
            <p:cNvCxnSpPr/>
            <p:nvPr/>
          </p:nvCxnSpPr>
          <p:spPr>
            <a:xfrm>
              <a:off x="7274830" y="2440194"/>
              <a:ext cx="1358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1" name="Google Shape;591;p36"/>
            <p:cNvCxnSpPr/>
            <p:nvPr/>
          </p:nvCxnSpPr>
          <p:spPr>
            <a:xfrm rot="10800000">
              <a:off x="7350820" y="1231697"/>
              <a:ext cx="0" cy="11697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2" name="Google Shape;592;p36"/>
            <p:cNvCxnSpPr>
              <a:stCxn id="586" idx="0"/>
            </p:cNvCxnSpPr>
            <p:nvPr/>
          </p:nvCxnSpPr>
          <p:spPr>
            <a:xfrm rot="10800000">
              <a:off x="6791191" y="3754720"/>
              <a:ext cx="0" cy="828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3" name="Google Shape;593;p36"/>
            <p:cNvCxnSpPr>
              <a:cxnSpLocks/>
            </p:cNvCxnSpPr>
            <p:nvPr/>
          </p:nvCxnSpPr>
          <p:spPr>
            <a:xfrm flipH="1" flipV="1">
              <a:off x="7372720" y="2482443"/>
              <a:ext cx="1226221" cy="2166839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4" name="Google Shape;594;p36"/>
            <p:cNvCxnSpPr/>
            <p:nvPr/>
          </p:nvCxnSpPr>
          <p:spPr>
            <a:xfrm rot="10800000" flipH="1">
              <a:off x="4305716" y="4107356"/>
              <a:ext cx="1591500" cy="534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5" name="Google Shape;595;p36"/>
            <p:cNvCxnSpPr/>
            <p:nvPr/>
          </p:nvCxnSpPr>
          <p:spPr>
            <a:xfrm>
              <a:off x="934984" y="6165968"/>
              <a:ext cx="1336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6" name="Google Shape;596;p36"/>
            <p:cNvCxnSpPr/>
            <p:nvPr/>
          </p:nvCxnSpPr>
          <p:spPr>
            <a:xfrm>
              <a:off x="3329626" y="6165968"/>
              <a:ext cx="1732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7" name="Google Shape;597;p36"/>
            <p:cNvCxnSpPr/>
            <p:nvPr/>
          </p:nvCxnSpPr>
          <p:spPr>
            <a:xfrm>
              <a:off x="6130303" y="6165968"/>
              <a:ext cx="1899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8" name="Google Shape;598;p36"/>
            <p:cNvCxnSpPr/>
            <p:nvPr/>
          </p:nvCxnSpPr>
          <p:spPr>
            <a:xfrm>
              <a:off x="8784887" y="6165968"/>
              <a:ext cx="1800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599" name="Google Shape;599;p36"/>
            <p:cNvCxnSpPr/>
            <p:nvPr/>
          </p:nvCxnSpPr>
          <p:spPr>
            <a:xfrm>
              <a:off x="8784887" y="4377823"/>
              <a:ext cx="2112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  <p:cxnSp>
          <p:nvCxnSpPr>
            <p:cNvPr id="600" name="Google Shape;600;p36"/>
            <p:cNvCxnSpPr/>
            <p:nvPr/>
          </p:nvCxnSpPr>
          <p:spPr>
            <a:xfrm>
              <a:off x="8784887" y="2037018"/>
              <a:ext cx="16839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77469E-BD1B-F0E4-BBFA-7A72B3399BF2}"/>
              </a:ext>
            </a:extLst>
          </p:cNvPr>
          <p:cNvSpPr txBox="1"/>
          <p:nvPr/>
        </p:nvSpPr>
        <p:spPr>
          <a:xfrm>
            <a:off x="727000" y="1314533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19"/>
              </a:rPr>
              <a:t>https://www.bilateral-ai.net/</a:t>
            </a:r>
            <a:r>
              <a:rPr lang="en-AT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F5A6D7-BE35-0571-FCD8-43A9F6DDBF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41946" y="5361576"/>
            <a:ext cx="1147957" cy="1489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652D8-5C39-4110-302B-21654945A973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5BEB9-A4D7-E506-1266-B80B4080AAE8}"/>
              </a:ext>
            </a:extLst>
          </p:cNvPr>
          <p:cNvSpPr txBox="1"/>
          <p:nvPr/>
        </p:nvSpPr>
        <p:spPr>
          <a:xfrm>
            <a:off x="904426" y="111045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SzPts val="2000"/>
            </a:pPr>
            <a:r>
              <a:rPr lang="en-GB" sz="1800" dirty="0"/>
              <a:t>This research is funded in whole or in part by the </a:t>
            </a:r>
          </a:p>
          <a:p>
            <a:pPr marL="0" indent="0">
              <a:buSzPts val="2000"/>
            </a:pPr>
            <a:r>
              <a:rPr lang="en-GB" sz="1800" dirty="0"/>
              <a:t>Austrian Science Fund (FWF) [10.55776/COE12].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62D572-FD67-4BF0-55E3-6D093B307E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19759" y="122257"/>
            <a:ext cx="2718671" cy="5754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8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lay"/>
              <a:buNone/>
            </a:pPr>
            <a:r>
              <a:rPr lang="de-DE"/>
              <a:t>General Architecture</a:t>
            </a:r>
            <a:endParaRPr/>
          </a:p>
        </p:txBody>
      </p:sp>
      <p:sp>
        <p:nvSpPr>
          <p:cNvPr id="644" name="Google Shape;644;p38"/>
          <p:cNvSpPr txBox="1">
            <a:spLocks noGrp="1"/>
          </p:cNvSpPr>
          <p:nvPr>
            <p:ph type="dt" idx="10"/>
          </p:nvPr>
        </p:nvSpPr>
        <p:spPr>
          <a:xfrm>
            <a:off x="0" y="6356350"/>
            <a:ext cx="105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5.12.2024</a:t>
            </a:r>
            <a:endParaRPr/>
          </a:p>
        </p:txBody>
      </p:sp>
      <p:sp>
        <p:nvSpPr>
          <p:cNvPr id="645" name="Google Shape;645;p38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BiLAI Retreat</a:t>
            </a:r>
            <a:endParaRPr/>
          </a:p>
        </p:txBody>
      </p:sp>
      <p:sp>
        <p:nvSpPr>
          <p:cNvPr id="646" name="Google Shape;646;p38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  <p:pic>
        <p:nvPicPr>
          <p:cNvPr id="647" name="Google Shape;647;p38"/>
          <p:cNvPicPr preferRelativeResize="0"/>
          <p:nvPr/>
        </p:nvPicPr>
        <p:blipFill rotWithShape="1">
          <a:blip r:embed="rId3">
            <a:alphaModFix/>
          </a:blip>
          <a:srcRect l="3752" t="4047" r="4504" b="4586"/>
          <a:stretch/>
        </p:blipFill>
        <p:spPr>
          <a:xfrm>
            <a:off x="1743975" y="1417925"/>
            <a:ext cx="8167751" cy="46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8"/>
          <p:cNvSpPr txBox="1"/>
          <p:nvPr/>
        </p:nvSpPr>
        <p:spPr>
          <a:xfrm>
            <a:off x="10723133" y="58074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000">
                <a:solidFill>
                  <a:srgbClr val="595959"/>
                </a:solidFill>
              </a:rPr>
              <a:t>34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EFAFFABD-3E79-EF2C-B000-77E0A5245E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F7F12F-9731-59A3-8300-8817CE0B4885}"/>
              </a:ext>
            </a:extLst>
          </p:cNvPr>
          <p:cNvSpPr/>
          <p:nvPr/>
        </p:nvSpPr>
        <p:spPr>
          <a:xfrm>
            <a:off x="4806176" y="2196790"/>
            <a:ext cx="2085278" cy="1128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C2E5D3-67CE-6F98-AB9F-F10C8224FED1}"/>
              </a:ext>
            </a:extLst>
          </p:cNvPr>
          <p:cNvSpPr/>
          <p:nvPr/>
        </p:nvSpPr>
        <p:spPr>
          <a:xfrm>
            <a:off x="4806176" y="4135157"/>
            <a:ext cx="2085278" cy="381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81903-EFDF-59B5-3932-51798CF50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946" y="5361576"/>
            <a:ext cx="1147957" cy="1489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960F2-26FE-DF96-963A-589641999383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7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  <p:sp>
        <p:nvSpPr>
          <p:cNvPr id="734" name="Google Shape;734;p47"/>
          <p:cNvSpPr txBox="1">
            <a:spLocks noGrp="1"/>
          </p:cNvSpPr>
          <p:nvPr>
            <p:ph type="title"/>
          </p:nvPr>
        </p:nvSpPr>
        <p:spPr>
          <a:xfrm>
            <a:off x="727077" y="2887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Vision: Building a „Broad“ AI</a:t>
            </a:r>
            <a:endParaRPr dirty="0"/>
          </a:p>
        </p:txBody>
      </p:sp>
      <p:sp>
        <p:nvSpPr>
          <p:cNvPr id="735" name="Google Shape;735;p47"/>
          <p:cNvSpPr txBox="1">
            <a:spLocks noGrp="1"/>
          </p:cNvSpPr>
          <p:nvPr>
            <p:ph type="ftr" idx="11"/>
          </p:nvPr>
        </p:nvSpPr>
        <p:spPr>
          <a:xfrm>
            <a:off x="1380353" y="6356350"/>
            <a:ext cx="4715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BiLAI Retreat</a:t>
            </a:r>
            <a:endParaRPr/>
          </a:p>
        </p:txBody>
      </p:sp>
      <p:grpSp>
        <p:nvGrpSpPr>
          <p:cNvPr id="736" name="Google Shape;736;p47"/>
          <p:cNvGrpSpPr/>
          <p:nvPr/>
        </p:nvGrpSpPr>
        <p:grpSpPr>
          <a:xfrm>
            <a:off x="810148" y="1060528"/>
            <a:ext cx="9200090" cy="5143527"/>
            <a:chOff x="1495948" y="1060528"/>
            <a:chExt cx="9200090" cy="5143527"/>
          </a:xfrm>
        </p:grpSpPr>
        <p:sp>
          <p:nvSpPr>
            <p:cNvPr id="737" name="Google Shape;737;p47"/>
            <p:cNvSpPr txBox="1"/>
            <p:nvPr/>
          </p:nvSpPr>
          <p:spPr>
            <a:xfrm>
              <a:off x="10024333" y="5723742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de-DE" sz="1000">
                  <a:solidFill>
                    <a:srgbClr val="595959"/>
                  </a:solidFill>
                </a:rPr>
                <a:t>35</a:t>
              </a:fld>
              <a:endParaRPr sz="1000">
                <a:solidFill>
                  <a:srgbClr val="595959"/>
                </a:solidFill>
              </a:endParaRPr>
            </a:p>
          </p:txBody>
        </p:sp>
        <p:grpSp>
          <p:nvGrpSpPr>
            <p:cNvPr id="738" name="Google Shape;738;p47"/>
            <p:cNvGrpSpPr/>
            <p:nvPr/>
          </p:nvGrpSpPr>
          <p:grpSpPr>
            <a:xfrm>
              <a:off x="1551875" y="1060528"/>
              <a:ext cx="9144163" cy="5143527"/>
              <a:chOff x="766058" y="6433426"/>
              <a:chExt cx="7947300" cy="4470300"/>
            </a:xfrm>
          </p:grpSpPr>
          <p:sp>
            <p:nvSpPr>
              <p:cNvPr id="739" name="Google Shape;739;p47"/>
              <p:cNvSpPr/>
              <p:nvPr/>
            </p:nvSpPr>
            <p:spPr>
              <a:xfrm>
                <a:off x="766058" y="6433426"/>
                <a:ext cx="7947300" cy="4470300"/>
              </a:xfrm>
              <a:prstGeom prst="roundRect">
                <a:avLst>
                  <a:gd name="adj" fmla="val 4628"/>
                </a:avLst>
              </a:prstGeom>
              <a:solidFill>
                <a:srgbClr val="D9D9D9"/>
              </a:solidFill>
              <a:ln>
                <a:noFill/>
              </a:ln>
              <a:effectLst>
                <a:outerShdw blurRad="157163" dist="19050" dir="5400000" algn="bl" rotWithShape="0">
                  <a:srgbClr val="000000">
                    <a:alpha val="9882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47"/>
              <p:cNvSpPr/>
              <p:nvPr/>
            </p:nvSpPr>
            <p:spPr>
              <a:xfrm>
                <a:off x="766058" y="7514623"/>
                <a:ext cx="7947300" cy="1686000"/>
              </a:xfrm>
              <a:prstGeom prst="rect">
                <a:avLst/>
              </a:prstGeom>
              <a:solidFill>
                <a:srgbClr val="046E98"/>
              </a:solidFill>
              <a:ln>
                <a:noFill/>
              </a:ln>
              <a:effectLst>
                <a:outerShdw blurRad="114300" dist="66675" dir="5400000" algn="bl" rotWithShape="0">
                  <a:srgbClr val="000000">
                    <a:alpha val="6667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47"/>
              <p:cNvSpPr/>
              <p:nvPr/>
            </p:nvSpPr>
            <p:spPr>
              <a:xfrm>
                <a:off x="967426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2" name="Google Shape;742;p47"/>
              <p:cNvSpPr/>
              <p:nvPr/>
            </p:nvSpPr>
            <p:spPr>
              <a:xfrm>
                <a:off x="2367226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3" name="Google Shape;743;p47"/>
              <p:cNvSpPr/>
              <p:nvPr/>
            </p:nvSpPr>
            <p:spPr>
              <a:xfrm>
                <a:off x="3767024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4" name="Google Shape;744;p47"/>
              <p:cNvSpPr/>
              <p:nvPr/>
            </p:nvSpPr>
            <p:spPr>
              <a:xfrm>
                <a:off x="5166824" y="76916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BBA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5" name="Google Shape;745;p47"/>
              <p:cNvSpPr txBox="1"/>
              <p:nvPr/>
            </p:nvSpPr>
            <p:spPr>
              <a:xfrm>
                <a:off x="6566625" y="8019078"/>
                <a:ext cx="2079300" cy="61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de-DE" sz="2000" b="1" i="0" u="none" strike="noStrike" cap="none"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Broad AI</a:t>
                </a:r>
                <a:br>
                  <a:rPr lang="de-DE" sz="2000" b="1" i="0" u="none" strike="noStrike" cap="none"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</a:br>
                <a:r>
                  <a:rPr lang="de-DE"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Broad cognitive abilities</a:t>
                </a:r>
                <a:endParaRPr sz="2200" b="1" i="0" u="none" strike="noStrike" cap="none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6" name="Google Shape;746;p47"/>
              <p:cNvSpPr txBox="1"/>
              <p:nvPr/>
            </p:nvSpPr>
            <p:spPr>
              <a:xfrm>
                <a:off x="6566400" y="6578527"/>
                <a:ext cx="1962000" cy="58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800" b="1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General AI</a:t>
                </a:r>
                <a:endParaRPr sz="1800" b="1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Human level abilities</a:t>
                </a:r>
                <a:endParaRPr sz="1400" b="1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7" name="Google Shape;747;p47"/>
              <p:cNvSpPr/>
              <p:nvPr/>
            </p:nvSpPr>
            <p:spPr>
              <a:xfrm>
                <a:off x="958851" y="6521228"/>
                <a:ext cx="5539800" cy="7917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de-DE" sz="2000" b="0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Human cognitive abilities</a:t>
                </a:r>
                <a:endParaRPr sz="20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8" name="Google Shape;748;p47"/>
              <p:cNvSpPr txBox="1"/>
              <p:nvPr/>
            </p:nvSpPr>
            <p:spPr>
              <a:xfrm>
                <a:off x="6566613" y="9729779"/>
                <a:ext cx="1962000" cy="58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de-DE" sz="1800" b="1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Narrow AI</a:t>
                </a:r>
                <a:br>
                  <a:rPr lang="de-DE" sz="2000" b="1" i="0" u="none" strike="noStrike" cap="none"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</a:br>
                <a:r>
                  <a:rPr lang="de-DE"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Task specific skills</a:t>
                </a:r>
                <a:endParaRPr sz="2200" b="1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749" name="Google Shape;749;p47"/>
              <p:cNvSpPr/>
              <p:nvPr/>
            </p:nvSpPr>
            <p:spPr>
              <a:xfrm>
                <a:off x="967426" y="9402328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47"/>
              <p:cNvSpPr/>
              <p:nvPr/>
            </p:nvSpPr>
            <p:spPr>
              <a:xfrm>
                <a:off x="2367226" y="9402327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47"/>
              <p:cNvSpPr/>
              <p:nvPr/>
            </p:nvSpPr>
            <p:spPr>
              <a:xfrm>
                <a:off x="5166825" y="9402326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47"/>
              <p:cNvSpPr/>
              <p:nvPr/>
            </p:nvSpPr>
            <p:spPr>
              <a:xfrm>
                <a:off x="3767025" y="9402325"/>
                <a:ext cx="1332000" cy="1332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3" name="Google Shape;753;p47"/>
            <p:cNvSpPr txBox="1"/>
            <p:nvPr/>
          </p:nvSpPr>
          <p:spPr>
            <a:xfrm>
              <a:off x="1495948" y="2766879"/>
              <a:ext cx="211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Knowledge 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&amp; 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Interaction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4" name="Google Shape;754;p47"/>
            <p:cNvSpPr txBox="1"/>
            <p:nvPr/>
          </p:nvSpPr>
          <p:spPr>
            <a:xfrm>
              <a:off x="3102492" y="2766879"/>
              <a:ext cx="211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Adaptability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&amp;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Robustness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5" name="Google Shape;755;p47"/>
            <p:cNvSpPr txBox="1"/>
            <p:nvPr/>
          </p:nvSpPr>
          <p:spPr>
            <a:xfrm>
              <a:off x="4707402" y="2766879"/>
              <a:ext cx="211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Abstraction</a:t>
              </a:r>
              <a:b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&amp; 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Reasoning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6" name="Google Shape;756;p47"/>
            <p:cNvSpPr txBox="1"/>
            <p:nvPr/>
          </p:nvSpPr>
          <p:spPr>
            <a:xfrm>
              <a:off x="6330927" y="3032495"/>
              <a:ext cx="21192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de-DE" sz="1600" b="0" i="0" u="none" strike="noStrike" cap="none">
                  <a:solidFill>
                    <a:srgbClr val="046E98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Efficiency</a:t>
              </a:r>
              <a:endParaRPr sz="1600" b="0" i="0" u="none" strike="noStrike" cap="none">
                <a:solidFill>
                  <a:srgbClr val="046E98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7" name="Google Shape;757;p47"/>
            <p:cNvSpPr txBox="1"/>
            <p:nvPr/>
          </p:nvSpPr>
          <p:spPr>
            <a:xfrm>
              <a:off x="1495948" y="446568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Image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generation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8" name="Google Shape;758;p47"/>
            <p:cNvSpPr txBox="1"/>
            <p:nvPr/>
          </p:nvSpPr>
          <p:spPr>
            <a:xfrm>
              <a:off x="3102492" y="449456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Language 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processing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59" name="Google Shape;759;p47"/>
            <p:cNvSpPr txBox="1"/>
            <p:nvPr/>
          </p:nvSpPr>
          <p:spPr>
            <a:xfrm>
              <a:off x="4707402" y="449456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Game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playing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60" name="Google Shape;760;p47"/>
            <p:cNvSpPr txBox="1"/>
            <p:nvPr/>
          </p:nvSpPr>
          <p:spPr>
            <a:xfrm>
              <a:off x="6330927" y="4494563"/>
              <a:ext cx="2119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Structure</a:t>
              </a:r>
              <a:b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</a:br>
              <a:r>
                <a:rPr lang="de-DE" sz="1300" b="0" i="0" u="none" strike="noStrike" cap="none">
                  <a:solidFill>
                    <a:srgbClr val="00000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prediction</a:t>
              </a:r>
              <a:endParaRPr sz="13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61" name="Google Shape;761;p47"/>
            <p:cNvSpPr txBox="1"/>
            <p:nvPr/>
          </p:nvSpPr>
          <p:spPr>
            <a:xfrm>
              <a:off x="2037881" y="5216493"/>
              <a:ext cx="10107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DALL·E 2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7"/>
            <p:cNvSpPr txBox="1"/>
            <p:nvPr/>
          </p:nvSpPr>
          <p:spPr>
            <a:xfrm>
              <a:off x="3643626" y="5216500"/>
              <a:ext cx="10704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ChatGPT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7"/>
            <p:cNvSpPr txBox="1"/>
            <p:nvPr/>
          </p:nvSpPr>
          <p:spPr>
            <a:xfrm>
              <a:off x="5265745" y="5216500"/>
              <a:ext cx="10107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AlphaGO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7"/>
            <p:cNvSpPr txBox="1"/>
            <p:nvPr/>
          </p:nvSpPr>
          <p:spPr>
            <a:xfrm>
              <a:off x="6765057" y="5216493"/>
              <a:ext cx="1239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de-DE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AlphaFold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5" name="Google Shape;765;p47"/>
          <p:cNvSpPr txBox="1"/>
          <p:nvPr/>
        </p:nvSpPr>
        <p:spPr>
          <a:xfrm>
            <a:off x="10272456" y="3401392"/>
            <a:ext cx="1824300" cy="163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>
                <a:solidFill>
                  <a:schemeClr val="dk1"/>
                </a:solidFill>
              </a:rPr>
              <a:t>Chollet, F. (2019). On the measure of intelligence. </a:t>
            </a:r>
            <a:r>
              <a:rPr lang="de-DE" sz="1100" i="1">
                <a:solidFill>
                  <a:schemeClr val="dk1"/>
                </a:solidFill>
              </a:rPr>
              <a:t>arXiv preprint arXiv:1911.01547</a:t>
            </a:r>
            <a:r>
              <a:rPr lang="de-DE" sz="1100">
                <a:solidFill>
                  <a:schemeClr val="dk1"/>
                </a:solidFill>
              </a:rPr>
              <a:t>.</a:t>
            </a:r>
            <a:br>
              <a:rPr lang="de-DE" sz="1100">
                <a:solidFill>
                  <a:schemeClr val="dk1"/>
                </a:solidFill>
              </a:rPr>
            </a:br>
            <a:br>
              <a:rPr lang="de-DE" sz="1100">
                <a:solidFill>
                  <a:schemeClr val="dk1"/>
                </a:solidFill>
              </a:rPr>
            </a:br>
            <a:r>
              <a:rPr lang="de-DE" sz="1100">
                <a:solidFill>
                  <a:schemeClr val="dk1"/>
                </a:solidFill>
              </a:rPr>
              <a:t>Hochreiter, S. (2022). Toward a broad AI. </a:t>
            </a:r>
            <a:r>
              <a:rPr lang="de-DE" sz="1100" i="1">
                <a:solidFill>
                  <a:schemeClr val="dk1"/>
                </a:solidFill>
              </a:rPr>
              <a:t>Communications of the ACM</a:t>
            </a:r>
            <a:r>
              <a:rPr lang="de-DE" sz="1100">
                <a:solidFill>
                  <a:schemeClr val="dk1"/>
                </a:solidFill>
              </a:rPr>
              <a:t>, </a:t>
            </a:r>
            <a:r>
              <a:rPr lang="de-DE" sz="1100" i="1">
                <a:solidFill>
                  <a:schemeClr val="dk1"/>
                </a:solidFill>
              </a:rPr>
              <a:t>65</a:t>
            </a:r>
            <a:r>
              <a:rPr lang="de-DE" sz="1100">
                <a:solidFill>
                  <a:schemeClr val="dk1"/>
                </a:solidFill>
              </a:rPr>
              <a:t>(4), 56-57.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96B07A34-03B5-561D-4661-0291FC4416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6BF49-C59D-3854-EF2A-7348AD357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946" y="5361576"/>
            <a:ext cx="1147957" cy="1489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536134-08FB-2E41-78B0-705F4612428C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8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Large language models and </a:t>
            </a:r>
            <a:br>
              <a:rPr lang="de-DE"/>
            </a:br>
            <a:r>
              <a:rPr lang="de-DE"/>
              <a:t>the essential properties of broad AI</a:t>
            </a:r>
            <a:endParaRPr/>
          </a:p>
        </p:txBody>
      </p:sp>
      <p:sp>
        <p:nvSpPr>
          <p:cNvPr id="772" name="Google Shape;772;p48"/>
          <p:cNvSpPr txBox="1">
            <a:spLocks noGrp="1"/>
          </p:cNvSpPr>
          <p:nvPr>
            <p:ph type="body" idx="1"/>
          </p:nvPr>
        </p:nvSpPr>
        <p:spPr>
          <a:xfrm>
            <a:off x="0" y="1912688"/>
            <a:ext cx="12021015" cy="42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de-DE" sz="2020" i="1" dirty="0"/>
              <a:t>Auto-Regressive LLMs </a:t>
            </a:r>
            <a:r>
              <a:rPr lang="de-DE" sz="2020" i="1" dirty="0" err="1"/>
              <a:t>can't</a:t>
            </a:r>
            <a:r>
              <a:rPr lang="de-DE" sz="2020" i="1" dirty="0"/>
              <a:t> plan</a:t>
            </a:r>
            <a:endParaRPr sz="2020" i="1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de-DE" sz="2020" i="1" dirty="0"/>
              <a:t>(and </a:t>
            </a:r>
            <a:r>
              <a:rPr lang="de-DE" sz="2020" i="1" dirty="0" err="1"/>
              <a:t>can't</a:t>
            </a:r>
            <a:r>
              <a:rPr lang="de-DE" sz="2020" i="1" dirty="0"/>
              <a:t> </a:t>
            </a:r>
            <a:r>
              <a:rPr lang="de-DE" sz="2020" i="1" dirty="0" err="1"/>
              <a:t>really</a:t>
            </a:r>
            <a:r>
              <a:rPr lang="de-DE" sz="2020" i="1" dirty="0"/>
              <a:t> </a:t>
            </a:r>
            <a:r>
              <a:rPr lang="de-DE" sz="2020" i="1" dirty="0" err="1"/>
              <a:t>reason</a:t>
            </a:r>
            <a:r>
              <a:rPr lang="de-DE" sz="2020" i="1" dirty="0"/>
              <a:t>). — Yann </a:t>
            </a:r>
            <a:r>
              <a:rPr lang="de-DE" sz="2020" i="1" dirty="0" err="1"/>
              <a:t>LeCun</a:t>
            </a:r>
            <a:r>
              <a:rPr lang="de-DE" sz="2020" i="1" dirty="0"/>
              <a:t> (September 2023)</a:t>
            </a:r>
            <a:endParaRPr sz="2020" i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endParaRPr sz="2020" dirty="0"/>
          </a:p>
          <a:p>
            <a:pPr marL="457200" lvl="0" indent="-35687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20"/>
              <a:buChar char="●"/>
            </a:pPr>
            <a:r>
              <a:rPr lang="de-DE" sz="2020" b="1" dirty="0"/>
              <a:t>Challenge1 (Knowledge): LLMs </a:t>
            </a:r>
            <a:r>
              <a:rPr lang="de-DE" sz="2020" b="1" dirty="0" err="1"/>
              <a:t>hallucinate</a:t>
            </a:r>
            <a:r>
              <a:rPr lang="de-DE" sz="2020" b="1" dirty="0"/>
              <a:t>. </a:t>
            </a:r>
            <a:endParaRPr sz="2020" dirty="0"/>
          </a:p>
          <a:p>
            <a:pPr marL="914400" lvl="1" indent="-3568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Char char="○"/>
            </a:pPr>
            <a:r>
              <a:rPr lang="de-DE" sz="2020" dirty="0" err="1"/>
              <a:t>difficult</a:t>
            </a:r>
            <a:r>
              <a:rPr lang="de-DE" sz="2020" dirty="0"/>
              <a:t> </a:t>
            </a:r>
            <a:r>
              <a:rPr lang="de-DE" sz="2020" dirty="0" err="1"/>
              <a:t>to</a:t>
            </a:r>
            <a:r>
              <a:rPr lang="de-DE" sz="2020" dirty="0"/>
              <a:t> </a:t>
            </a:r>
            <a:r>
              <a:rPr lang="de-DE" sz="2020" dirty="0" err="1"/>
              <a:t>remove</a:t>
            </a:r>
            <a:r>
              <a:rPr lang="de-DE" sz="2020" dirty="0"/>
              <a:t> </a:t>
            </a:r>
            <a:r>
              <a:rPr lang="de-DE" sz="2020" dirty="0" err="1"/>
              <a:t>or</a:t>
            </a:r>
            <a:r>
              <a:rPr lang="de-DE" sz="2020" dirty="0"/>
              <a:t> </a:t>
            </a:r>
            <a:r>
              <a:rPr lang="de-DE" sz="2020" dirty="0" err="1"/>
              <a:t>delete</a:t>
            </a:r>
            <a:r>
              <a:rPr lang="de-DE" sz="2020" dirty="0"/>
              <a:t> </a:t>
            </a:r>
            <a:r>
              <a:rPr lang="de-DE" sz="2020" dirty="0" err="1"/>
              <a:t>particular</a:t>
            </a:r>
            <a:r>
              <a:rPr lang="de-DE" sz="2020" dirty="0"/>
              <a:t> </a:t>
            </a:r>
            <a:r>
              <a:rPr lang="de-DE" sz="2020" dirty="0" err="1"/>
              <a:t>knowledge</a:t>
            </a:r>
            <a:r>
              <a:rPr lang="de-DE" sz="2020" dirty="0"/>
              <a:t> </a:t>
            </a:r>
            <a:r>
              <a:rPr lang="de-DE" sz="2020" dirty="0" err="1"/>
              <a:t>or</a:t>
            </a:r>
            <a:r>
              <a:rPr lang="de-DE" sz="2020" dirty="0"/>
              <a:t>  </a:t>
            </a:r>
            <a:r>
              <a:rPr lang="de-DE" sz="2020" dirty="0" err="1"/>
              <a:t>suppress</a:t>
            </a:r>
            <a:r>
              <a:rPr lang="de-DE" sz="2020" dirty="0"/>
              <a:t> </a:t>
            </a:r>
            <a:r>
              <a:rPr lang="de-DE" sz="2020" dirty="0" err="1"/>
              <a:t>particular</a:t>
            </a:r>
            <a:r>
              <a:rPr lang="de-DE" sz="2020" dirty="0"/>
              <a:t> </a:t>
            </a:r>
            <a:r>
              <a:rPr lang="de-DE" sz="2020" dirty="0" err="1"/>
              <a:t>examples</a:t>
            </a:r>
            <a:r>
              <a:rPr lang="de-DE" sz="2020" dirty="0"/>
              <a:t> </a:t>
            </a:r>
            <a:r>
              <a:rPr lang="de-DE" sz="2020" dirty="0" err="1"/>
              <a:t>from</a:t>
            </a:r>
            <a:r>
              <a:rPr lang="de-DE" sz="2020" dirty="0"/>
              <a:t> </a:t>
            </a:r>
            <a:r>
              <a:rPr lang="de-DE" sz="2020" dirty="0" err="1"/>
              <a:t>the</a:t>
            </a:r>
            <a:r>
              <a:rPr lang="de-DE" sz="2020" dirty="0"/>
              <a:t> </a:t>
            </a:r>
            <a:r>
              <a:rPr lang="de-DE" sz="2020" dirty="0" err="1"/>
              <a:t>training</a:t>
            </a:r>
            <a:r>
              <a:rPr lang="de-DE" sz="2020" dirty="0"/>
              <a:t> </a:t>
            </a:r>
            <a:r>
              <a:rPr lang="de-DE" sz="2020" dirty="0" err="1"/>
              <a:t>set</a:t>
            </a:r>
            <a:endParaRPr sz="2020" dirty="0"/>
          </a:p>
          <a:p>
            <a:pPr marL="914400" lvl="1" indent="-3568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Char char="○"/>
            </a:pPr>
            <a:r>
              <a:rPr lang="de-DE" sz="2020" dirty="0" err="1"/>
              <a:t>knowledge</a:t>
            </a:r>
            <a:r>
              <a:rPr lang="de-DE" sz="2020" dirty="0"/>
              <a:t> </a:t>
            </a:r>
            <a:r>
              <a:rPr lang="de-DE" sz="2020" dirty="0" err="1"/>
              <a:t>that</a:t>
            </a:r>
            <a:r>
              <a:rPr lang="de-DE" sz="2020" dirty="0"/>
              <a:t> </a:t>
            </a:r>
            <a:r>
              <a:rPr lang="de-DE" sz="2020" dirty="0" err="1"/>
              <a:t>is</a:t>
            </a:r>
            <a:r>
              <a:rPr lang="de-DE" sz="2020" dirty="0"/>
              <a:t> </a:t>
            </a:r>
            <a:r>
              <a:rPr lang="de-DE" sz="2020" dirty="0" err="1"/>
              <a:t>gathered</a:t>
            </a:r>
            <a:r>
              <a:rPr lang="de-DE" sz="2020" dirty="0"/>
              <a:t> </a:t>
            </a:r>
            <a:r>
              <a:rPr lang="de-DE" sz="2020" dirty="0" err="1"/>
              <a:t>or</a:t>
            </a:r>
            <a:r>
              <a:rPr lang="de-DE" sz="2020" dirty="0"/>
              <a:t> </a:t>
            </a:r>
            <a:r>
              <a:rPr lang="de-DE" sz="2020" dirty="0" err="1"/>
              <a:t>collected</a:t>
            </a:r>
            <a:r>
              <a:rPr lang="de-DE" sz="2020" dirty="0"/>
              <a:t> after </a:t>
            </a:r>
            <a:r>
              <a:rPr lang="de-DE" sz="2020" dirty="0" err="1"/>
              <a:t>training</a:t>
            </a:r>
            <a:r>
              <a:rPr lang="de-DE" sz="2020" dirty="0"/>
              <a:t>, </a:t>
            </a:r>
            <a:r>
              <a:rPr lang="de-DE" sz="2020" dirty="0" err="1"/>
              <a:t>is</a:t>
            </a:r>
            <a:r>
              <a:rPr lang="de-DE" sz="2020" dirty="0"/>
              <a:t> </a:t>
            </a:r>
            <a:r>
              <a:rPr lang="de-DE" sz="2020" dirty="0" err="1"/>
              <a:t>difficult</a:t>
            </a:r>
            <a:r>
              <a:rPr lang="de-DE" sz="2020" dirty="0"/>
              <a:t> </a:t>
            </a:r>
            <a:r>
              <a:rPr lang="de-DE" sz="2020" dirty="0" err="1"/>
              <a:t>to</a:t>
            </a:r>
            <a:r>
              <a:rPr lang="de-DE" sz="2020" dirty="0"/>
              <a:t> </a:t>
            </a:r>
            <a:r>
              <a:rPr lang="de-DE" sz="2020" dirty="0" err="1"/>
              <a:t>integrate</a:t>
            </a:r>
            <a:r>
              <a:rPr lang="de-DE" sz="2020" dirty="0"/>
              <a:t> </a:t>
            </a:r>
            <a:r>
              <a:rPr lang="de-DE" sz="2020" dirty="0" err="1"/>
              <a:t>into</a:t>
            </a:r>
            <a:r>
              <a:rPr lang="de-DE" sz="2020" dirty="0"/>
              <a:t> LLMs (</a:t>
            </a:r>
            <a:r>
              <a:rPr lang="de-DE" sz="2020" dirty="0" err="1"/>
              <a:t>recency</a:t>
            </a:r>
            <a:r>
              <a:rPr lang="de-DE" sz="2020" dirty="0"/>
              <a:t>)</a:t>
            </a:r>
            <a:endParaRPr sz="2020" dirty="0"/>
          </a:p>
          <a:p>
            <a:pPr marL="914400" lvl="1" indent="-3568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20"/>
              <a:buChar char="○"/>
            </a:pPr>
            <a:r>
              <a:rPr lang="de-DE" sz="2020" dirty="0" err="1"/>
              <a:t>questions</a:t>
            </a:r>
            <a:r>
              <a:rPr lang="de-DE" sz="2020" dirty="0"/>
              <a:t> </a:t>
            </a:r>
            <a:r>
              <a:rPr lang="de-DE" sz="2020" dirty="0" err="1"/>
              <a:t>that</a:t>
            </a:r>
            <a:r>
              <a:rPr lang="de-DE" sz="2020" dirty="0"/>
              <a:t> </a:t>
            </a:r>
            <a:r>
              <a:rPr lang="de-DE" sz="2020" dirty="0" err="1"/>
              <a:t>cannot</a:t>
            </a:r>
            <a:r>
              <a:rPr lang="de-DE" sz="2020" dirty="0"/>
              <a:t> </a:t>
            </a:r>
            <a:r>
              <a:rPr lang="de-DE" sz="2020" dirty="0" err="1"/>
              <a:t>be</a:t>
            </a:r>
            <a:r>
              <a:rPr lang="de-DE" sz="2020" dirty="0"/>
              <a:t> </a:t>
            </a:r>
            <a:r>
              <a:rPr lang="de-DE" sz="2020" dirty="0" err="1"/>
              <a:t>factually</a:t>
            </a:r>
            <a:r>
              <a:rPr lang="de-DE" sz="2020" dirty="0"/>
              <a:t> </a:t>
            </a:r>
            <a:r>
              <a:rPr lang="de-DE" sz="2020" dirty="0" err="1"/>
              <a:t>answered</a:t>
            </a:r>
            <a:r>
              <a:rPr lang="de-DE" sz="2020" dirty="0"/>
              <a:t> </a:t>
            </a:r>
            <a:r>
              <a:rPr lang="de-DE" sz="2020" dirty="0" err="1"/>
              <a:t>as</a:t>
            </a:r>
            <a:r>
              <a:rPr lang="de-DE" sz="2020" dirty="0"/>
              <a:t> </a:t>
            </a:r>
            <a:r>
              <a:rPr lang="de-DE" sz="2020" dirty="0" err="1"/>
              <a:t>the</a:t>
            </a:r>
            <a:r>
              <a:rPr lang="de-DE" sz="2020" dirty="0"/>
              <a:t> </a:t>
            </a:r>
            <a:r>
              <a:rPr lang="de-DE" sz="2020" dirty="0" err="1"/>
              <a:t>corresponding</a:t>
            </a:r>
            <a:r>
              <a:rPr lang="de-DE" sz="2020" dirty="0"/>
              <a:t> </a:t>
            </a:r>
            <a:r>
              <a:rPr lang="de-DE" sz="2020" dirty="0" err="1"/>
              <a:t>information</a:t>
            </a:r>
            <a:r>
              <a:rPr lang="de-DE" sz="2020" dirty="0"/>
              <a:t> </a:t>
            </a:r>
            <a:r>
              <a:rPr lang="de-DE" sz="2020" dirty="0" err="1"/>
              <a:t>is</a:t>
            </a:r>
            <a:r>
              <a:rPr lang="de-DE" sz="2020" dirty="0"/>
              <a:t> </a:t>
            </a:r>
            <a:r>
              <a:rPr lang="de-DE" sz="2020" dirty="0" err="1"/>
              <a:t>missing</a:t>
            </a:r>
            <a:r>
              <a:rPr lang="de-DE" sz="2020" dirty="0"/>
              <a:t> in </a:t>
            </a:r>
            <a:r>
              <a:rPr lang="de-DE" sz="2020" dirty="0" err="1"/>
              <a:t>the</a:t>
            </a:r>
            <a:r>
              <a:rPr lang="de-DE" sz="2020" dirty="0"/>
              <a:t> </a:t>
            </a:r>
            <a:r>
              <a:rPr lang="de-DE" sz="2020" dirty="0" err="1"/>
              <a:t>training</a:t>
            </a:r>
            <a:r>
              <a:rPr lang="de-DE" sz="2020" dirty="0"/>
              <a:t> </a:t>
            </a:r>
            <a:r>
              <a:rPr lang="de-DE" sz="2020" dirty="0" err="1"/>
              <a:t>data</a:t>
            </a:r>
            <a:r>
              <a:rPr lang="de-DE" sz="2020" dirty="0"/>
              <a:t>, LLMs </a:t>
            </a:r>
            <a:r>
              <a:rPr lang="de-DE" sz="2020" dirty="0" err="1"/>
              <a:t>hallucinate</a:t>
            </a:r>
            <a:br>
              <a:rPr lang="de-DE" sz="2020" dirty="0"/>
            </a:br>
            <a:br>
              <a:rPr lang="de-DE" sz="2020" dirty="0"/>
            </a:br>
            <a:r>
              <a:rPr lang="de-DE" sz="2020" dirty="0"/>
              <a:t>→ </a:t>
            </a:r>
            <a:r>
              <a:rPr lang="de-DE" sz="2020" u="sng" dirty="0" err="1"/>
              <a:t>tight</a:t>
            </a:r>
            <a:r>
              <a:rPr lang="de-DE" sz="2020" u="sng" dirty="0"/>
              <a:t> </a:t>
            </a:r>
            <a:r>
              <a:rPr lang="de-DE" sz="2020" u="sng" dirty="0" err="1"/>
              <a:t>integration</a:t>
            </a:r>
            <a:r>
              <a:rPr lang="de-DE" sz="2020" dirty="0"/>
              <a:t> </a:t>
            </a:r>
            <a:r>
              <a:rPr lang="de-DE" sz="2020" dirty="0" err="1"/>
              <a:t>of</a:t>
            </a:r>
            <a:r>
              <a:rPr lang="de-DE" sz="2020" dirty="0"/>
              <a:t> LLMs </a:t>
            </a:r>
            <a:r>
              <a:rPr lang="de-DE" sz="2020" dirty="0" err="1"/>
              <a:t>with</a:t>
            </a:r>
            <a:r>
              <a:rPr lang="de-DE" sz="2020" dirty="0"/>
              <a:t> </a:t>
            </a:r>
            <a:r>
              <a:rPr lang="de-DE" sz="2020" dirty="0" err="1"/>
              <a:t>symbolic</a:t>
            </a:r>
            <a:r>
              <a:rPr lang="de-DE" sz="2020" dirty="0"/>
              <a:t> </a:t>
            </a:r>
            <a:r>
              <a:rPr lang="de-DE" sz="2020" b="1" i="1" dirty="0"/>
              <a:t>[</a:t>
            </a:r>
            <a:r>
              <a:rPr lang="de-DE" sz="2020" b="1" i="1" dirty="0" err="1"/>
              <a:t>models</a:t>
            </a:r>
            <a:r>
              <a:rPr lang="de-DE" sz="2020" b="1" i="1" dirty="0"/>
              <a:t> (KGs) &amp;]</a:t>
            </a:r>
            <a:r>
              <a:rPr lang="de-DE" sz="2020" dirty="0"/>
              <a:t> </a:t>
            </a:r>
            <a:r>
              <a:rPr lang="de-DE" sz="2020" dirty="0" err="1"/>
              <a:t>solvers</a:t>
            </a:r>
            <a:r>
              <a:rPr lang="de-DE" sz="2020" dirty="0"/>
              <a:t> […] </a:t>
            </a:r>
            <a:r>
              <a:rPr lang="de-DE" sz="2020" dirty="0" err="1"/>
              <a:t>could</a:t>
            </a:r>
            <a:r>
              <a:rPr lang="de-DE" sz="2020" dirty="0"/>
              <a:t> </a:t>
            </a:r>
            <a:r>
              <a:rPr lang="de-DE" sz="2020" dirty="0" err="1"/>
              <a:t>be</a:t>
            </a:r>
            <a:r>
              <a:rPr lang="de-DE" sz="2020" dirty="0"/>
              <a:t> </a:t>
            </a:r>
            <a:r>
              <a:rPr lang="de-DE" sz="2020" dirty="0" err="1"/>
              <a:t>employed</a:t>
            </a:r>
            <a:r>
              <a:rPr lang="de-DE" sz="2020" dirty="0"/>
              <a:t> </a:t>
            </a:r>
            <a:r>
              <a:rPr lang="de-DE" sz="2020" dirty="0" err="1"/>
              <a:t>to</a:t>
            </a:r>
            <a:r>
              <a:rPr lang="de-DE" sz="2020" dirty="0"/>
              <a:t> </a:t>
            </a:r>
            <a:r>
              <a:rPr lang="de-DE" sz="2020" dirty="0" err="1"/>
              <a:t>leverage</a:t>
            </a:r>
            <a:r>
              <a:rPr lang="de-DE" sz="2020" dirty="0"/>
              <a:t> </a:t>
            </a:r>
            <a:r>
              <a:rPr lang="de-DE" sz="2020" dirty="0" err="1"/>
              <a:t>incremental</a:t>
            </a:r>
            <a:r>
              <a:rPr lang="de-DE" sz="2020" dirty="0"/>
              <a:t> </a:t>
            </a:r>
            <a:r>
              <a:rPr lang="de-DE" sz="2020" dirty="0" err="1"/>
              <a:t>reasoning</a:t>
            </a:r>
            <a:r>
              <a:rPr lang="de-DE" sz="2020" dirty="0"/>
              <a:t> </a:t>
            </a:r>
            <a:r>
              <a:rPr lang="de-DE" sz="2020" dirty="0" err="1"/>
              <a:t>capabilities</a:t>
            </a:r>
            <a:r>
              <a:rPr lang="de-DE" sz="2020" dirty="0"/>
              <a:t> (</a:t>
            </a:r>
            <a:r>
              <a:rPr lang="de-DE" sz="2020" b="1" dirty="0"/>
              <a:t>RM1-4</a:t>
            </a:r>
            <a:r>
              <a:rPr lang="de-DE" sz="2020" dirty="0"/>
              <a:t>)</a:t>
            </a:r>
            <a:endParaRPr sz="2020" dirty="0"/>
          </a:p>
        </p:txBody>
      </p:sp>
      <p:sp>
        <p:nvSpPr>
          <p:cNvPr id="773" name="Google Shape;773;p48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CCA7A937-E2A7-EE54-7654-49E9740CAF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0FF81-5061-89C6-2C9F-10F51F4A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0" y="5799152"/>
            <a:ext cx="810703" cy="1051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7212E5-D9AE-BF64-0455-B9B0E5DD6E53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9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Large language models and </a:t>
            </a:r>
            <a:br>
              <a:rPr lang="de-DE"/>
            </a:br>
            <a:r>
              <a:rPr lang="de-DE"/>
              <a:t>the essential properties of broad AI</a:t>
            </a:r>
            <a:endParaRPr/>
          </a:p>
        </p:txBody>
      </p:sp>
      <p:sp>
        <p:nvSpPr>
          <p:cNvPr id="781" name="Google Shape;781;p49"/>
          <p:cNvSpPr txBox="1">
            <a:spLocks noGrp="1"/>
          </p:cNvSpPr>
          <p:nvPr>
            <p:ph type="body" idx="1"/>
          </p:nvPr>
        </p:nvSpPr>
        <p:spPr>
          <a:xfrm>
            <a:off x="449943" y="1912688"/>
            <a:ext cx="11328233" cy="42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Auto-Regressive LLMs </a:t>
            </a:r>
            <a:r>
              <a:rPr lang="de-DE" sz="2000" i="1" dirty="0" err="1"/>
              <a:t>can't</a:t>
            </a:r>
            <a:r>
              <a:rPr lang="de-DE" sz="2000" i="1" dirty="0"/>
              <a:t> plan</a:t>
            </a:r>
            <a:endParaRPr sz="2000" i="1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(and </a:t>
            </a:r>
            <a:r>
              <a:rPr lang="de-DE" sz="2000" i="1" dirty="0" err="1"/>
              <a:t>can't</a:t>
            </a:r>
            <a:r>
              <a:rPr lang="de-DE" sz="2000" i="1" dirty="0"/>
              <a:t> </a:t>
            </a:r>
            <a:r>
              <a:rPr lang="de-DE" sz="2000" i="1" dirty="0" err="1"/>
              <a:t>really</a:t>
            </a:r>
            <a:r>
              <a:rPr lang="de-DE" sz="2000" i="1" dirty="0"/>
              <a:t> </a:t>
            </a:r>
            <a:r>
              <a:rPr lang="de-DE" sz="2000" i="1" dirty="0" err="1"/>
              <a:t>reason</a:t>
            </a:r>
            <a:r>
              <a:rPr lang="de-DE" sz="2000" i="1" dirty="0"/>
              <a:t>). — Yann </a:t>
            </a:r>
            <a:r>
              <a:rPr lang="de-DE" sz="2000" i="1" dirty="0" err="1"/>
              <a:t>LeCun</a:t>
            </a:r>
            <a:r>
              <a:rPr lang="de-DE" sz="2000" i="1" dirty="0"/>
              <a:t> (September 2023)</a:t>
            </a:r>
            <a:endParaRPr sz="2000" i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de-DE" sz="2000" b="1" dirty="0"/>
              <a:t>Challenge2 (</a:t>
            </a:r>
            <a:r>
              <a:rPr lang="de-DE" sz="2000" b="1" dirty="0" err="1"/>
              <a:t>adaptability</a:t>
            </a:r>
            <a:r>
              <a:rPr lang="de-DE" sz="2000" b="1" dirty="0"/>
              <a:t> and </a:t>
            </a:r>
            <a:r>
              <a:rPr lang="de-DE" sz="2000" b="1" dirty="0" err="1"/>
              <a:t>robustness</a:t>
            </a:r>
            <a:r>
              <a:rPr lang="de-DE" sz="2000" b="1" dirty="0"/>
              <a:t>):</a:t>
            </a:r>
            <a:r>
              <a:rPr lang="de-DE" sz="2000" dirty="0"/>
              <a:t> </a:t>
            </a:r>
            <a:r>
              <a:rPr lang="de-DE" sz="2000" dirty="0" err="1"/>
              <a:t>current</a:t>
            </a:r>
            <a:r>
              <a:rPr lang="de-DE" sz="2000" dirty="0"/>
              <a:t> LLMs lack </a:t>
            </a:r>
            <a:r>
              <a:rPr lang="de-DE" sz="2000" dirty="0" err="1"/>
              <a:t>adaptability</a:t>
            </a:r>
            <a:r>
              <a:rPr lang="de-DE" sz="2000" dirty="0"/>
              <a:t> and </a:t>
            </a:r>
            <a:r>
              <a:rPr lang="de-DE" sz="2000" dirty="0" err="1"/>
              <a:t>robustness</a:t>
            </a:r>
            <a:r>
              <a:rPr lang="de-DE" sz="2000" dirty="0"/>
              <a:t>. 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low</a:t>
            </a:r>
            <a:r>
              <a:rPr lang="de-DE" sz="2000" dirty="0"/>
              <a:t> </a:t>
            </a:r>
            <a:r>
              <a:rPr lang="de-DE" sz="2000" dirty="0" err="1"/>
              <a:t>adversarial</a:t>
            </a:r>
            <a:r>
              <a:rPr lang="de-DE" sz="2000" dirty="0"/>
              <a:t> </a:t>
            </a:r>
            <a:r>
              <a:rPr lang="de-DE" sz="2000" dirty="0" err="1"/>
              <a:t>robustness</a:t>
            </a:r>
            <a:r>
              <a:rPr lang="de-DE" sz="2000" dirty="0"/>
              <a:t> </a:t>
            </a:r>
            <a:endParaRPr sz="2000" dirty="0"/>
          </a:p>
          <a:p>
            <a:pPr marL="137160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de-DE" dirty="0"/>
              <a:t>simple </a:t>
            </a:r>
            <a:r>
              <a:rPr lang="de-DE" dirty="0" err="1"/>
              <a:t>adversarial</a:t>
            </a:r>
            <a:r>
              <a:rPr lang="de-DE" dirty="0"/>
              <a:t> </a:t>
            </a:r>
            <a:r>
              <a:rPr lang="de-DE" dirty="0" err="1"/>
              <a:t>attacks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critical</a:t>
            </a:r>
            <a:r>
              <a:rPr lang="de-DE" dirty="0"/>
              <a:t> </a:t>
            </a:r>
            <a:r>
              <a:rPr lang="de-DE" dirty="0" err="1"/>
              <a:t>threats</a:t>
            </a:r>
            <a:r>
              <a:rPr lang="de-DE" dirty="0"/>
              <a:t>,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endParaRPr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underscores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pressing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advancements</a:t>
            </a:r>
            <a:r>
              <a:rPr lang="de-DE" sz="2000" dirty="0"/>
              <a:t> in AI </a:t>
            </a:r>
            <a:r>
              <a:rPr lang="de-DE" sz="2000" dirty="0" err="1"/>
              <a:t>that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enhance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adaptability</a:t>
            </a:r>
            <a:r>
              <a:rPr lang="de-DE" sz="2000" dirty="0"/>
              <a:t> and </a:t>
            </a:r>
            <a:r>
              <a:rPr lang="de-DE" sz="2000" dirty="0" err="1"/>
              <a:t>robustness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LLMs</a:t>
            </a:r>
            <a:br>
              <a:rPr lang="de-DE" sz="2000" dirty="0"/>
            </a:br>
            <a:endParaRPr sz="2000" dirty="0"/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dirty="0"/>
              <a:t>→ </a:t>
            </a:r>
            <a:r>
              <a:rPr lang="de-DE" sz="2000" dirty="0" err="1"/>
              <a:t>ensure</a:t>
            </a:r>
            <a:r>
              <a:rPr lang="de-DE" sz="2000" dirty="0"/>
              <a:t> </a:t>
            </a:r>
            <a:r>
              <a:rPr lang="de-DE" sz="2000" dirty="0" err="1"/>
              <a:t>reliability</a:t>
            </a:r>
            <a:r>
              <a:rPr lang="de-DE" sz="2000" dirty="0"/>
              <a:t> and </a:t>
            </a:r>
            <a:r>
              <a:rPr lang="de-DE" sz="2000" dirty="0" err="1"/>
              <a:t>safety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LLMs in diverse </a:t>
            </a:r>
            <a:r>
              <a:rPr lang="de-DE" sz="2000" dirty="0" err="1"/>
              <a:t>contexts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approaches</a:t>
            </a:r>
            <a:r>
              <a:rPr lang="de-DE" sz="2000" dirty="0"/>
              <a:t> </a:t>
            </a:r>
            <a:r>
              <a:rPr lang="de-DE" sz="2000" b="1" i="1" dirty="0"/>
              <a:t>[</a:t>
            </a:r>
            <a:r>
              <a:rPr lang="de-DE" sz="2000" b="1" i="1" dirty="0" err="1"/>
              <a:t>leveraging</a:t>
            </a:r>
            <a:r>
              <a:rPr lang="de-DE" sz="2000" b="1" i="1" dirty="0"/>
              <a:t> </a:t>
            </a:r>
            <a:r>
              <a:rPr lang="de-DE" sz="2000" b="1" i="1" dirty="0" err="1"/>
              <a:t>context</a:t>
            </a:r>
            <a:r>
              <a:rPr lang="de-DE" sz="2000" b="1" i="1" dirty="0"/>
              <a:t> and </a:t>
            </a:r>
            <a:r>
              <a:rPr lang="de-DE" sz="2000" b="1" i="1" dirty="0" err="1"/>
              <a:t>again</a:t>
            </a:r>
            <a:r>
              <a:rPr lang="de-DE" sz="2000" b="1" i="1" dirty="0"/>
              <a:t> </a:t>
            </a:r>
            <a:r>
              <a:rPr lang="de-DE" sz="2000" b="1" i="1" dirty="0" err="1"/>
              <a:t>tight</a:t>
            </a:r>
            <a:r>
              <a:rPr lang="de-DE" sz="2000" b="1" i="1" dirty="0"/>
              <a:t> </a:t>
            </a:r>
            <a:r>
              <a:rPr lang="de-DE" sz="2000" b="1" i="1" dirty="0" err="1"/>
              <a:t>integration</a:t>
            </a:r>
            <a:r>
              <a:rPr lang="de-DE" sz="2000" b="1" i="1" dirty="0"/>
              <a:t> </a:t>
            </a:r>
            <a:r>
              <a:rPr lang="de-DE" sz="2000" b="1" i="1" dirty="0" err="1"/>
              <a:t>of</a:t>
            </a:r>
            <a:r>
              <a:rPr lang="de-DE" sz="2000" b="1" i="1" dirty="0"/>
              <a:t> </a:t>
            </a:r>
            <a:r>
              <a:rPr lang="de-DE" sz="2000" b="1" i="1" dirty="0" err="1"/>
              <a:t>Symbolic</a:t>
            </a:r>
            <a:r>
              <a:rPr lang="de-DE" sz="2000" b="1" i="1" dirty="0"/>
              <a:t> and Sub-</a:t>
            </a:r>
            <a:r>
              <a:rPr lang="de-DE" sz="2000" b="1" i="1" dirty="0" err="1"/>
              <a:t>symbolic</a:t>
            </a:r>
            <a:r>
              <a:rPr lang="de-DE" sz="2000" b="1" i="1" dirty="0"/>
              <a:t> </a:t>
            </a:r>
            <a:r>
              <a:rPr lang="de-DE" sz="2000" b="1" i="1" dirty="0" err="1"/>
              <a:t>inference</a:t>
            </a:r>
            <a:r>
              <a:rPr lang="de-DE" sz="2000" b="1" i="1" dirty="0"/>
              <a:t>]</a:t>
            </a:r>
            <a:r>
              <a:rPr lang="de-DE" sz="2000" dirty="0"/>
              <a:t> (e.g.,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verification</a:t>
            </a:r>
            <a:r>
              <a:rPr lang="de-DE" sz="2000" dirty="0"/>
              <a:t>) </a:t>
            </a:r>
            <a:r>
              <a:rPr lang="de-DE" sz="2000" b="1" dirty="0"/>
              <a:t>(RM2+3)</a:t>
            </a:r>
            <a:endParaRPr sz="2000" b="1" dirty="0"/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9144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dirty="0"/>
              <a:t> </a:t>
            </a:r>
            <a:endParaRPr sz="2000" dirty="0"/>
          </a:p>
        </p:txBody>
      </p:sp>
      <p:sp>
        <p:nvSpPr>
          <p:cNvPr id="782" name="Google Shape;782;p49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392EE8F5-8145-942B-33C7-495F9881D0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6B01B3-DA1B-BC3A-95A8-EED7266AC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0" y="5799152"/>
            <a:ext cx="810703" cy="1051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8A742-40FF-9761-4934-9719D77A53A2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0"/>
          <p:cNvSpPr txBox="1">
            <a:spLocks noGrp="1"/>
          </p:cNvSpPr>
          <p:nvPr>
            <p:ph type="title"/>
          </p:nvPr>
        </p:nvSpPr>
        <p:spPr>
          <a:xfrm>
            <a:off x="727077" y="822121"/>
            <a:ext cx="11051100" cy="100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Large language models and </a:t>
            </a:r>
            <a:br>
              <a:rPr lang="de-DE"/>
            </a:br>
            <a:r>
              <a:rPr lang="de-DE"/>
              <a:t>the essential properties of broad AI</a:t>
            </a:r>
            <a:endParaRPr/>
          </a:p>
        </p:txBody>
      </p:sp>
      <p:sp>
        <p:nvSpPr>
          <p:cNvPr id="790" name="Google Shape;790;p50"/>
          <p:cNvSpPr txBox="1">
            <a:spLocks noGrp="1"/>
          </p:cNvSpPr>
          <p:nvPr>
            <p:ph type="body" idx="1"/>
          </p:nvPr>
        </p:nvSpPr>
        <p:spPr>
          <a:xfrm>
            <a:off x="727076" y="1912688"/>
            <a:ext cx="11051100" cy="426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Auto-Regressive LLMs </a:t>
            </a:r>
            <a:r>
              <a:rPr lang="de-DE" sz="2000" i="1" dirty="0" err="1"/>
              <a:t>can't</a:t>
            </a:r>
            <a:r>
              <a:rPr lang="de-DE" sz="2000" i="1" dirty="0"/>
              <a:t> plan</a:t>
            </a:r>
            <a:endParaRPr sz="2000" i="1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i="1" dirty="0"/>
              <a:t>(and </a:t>
            </a:r>
            <a:r>
              <a:rPr lang="de-DE" sz="2000" i="1" dirty="0" err="1"/>
              <a:t>can't</a:t>
            </a:r>
            <a:r>
              <a:rPr lang="de-DE" sz="2000" i="1" dirty="0"/>
              <a:t> </a:t>
            </a:r>
            <a:r>
              <a:rPr lang="de-DE" sz="2000" i="1" dirty="0" err="1"/>
              <a:t>really</a:t>
            </a:r>
            <a:r>
              <a:rPr lang="de-DE" sz="2000" i="1" dirty="0"/>
              <a:t> </a:t>
            </a:r>
            <a:r>
              <a:rPr lang="de-DE" sz="2000" i="1" dirty="0" err="1"/>
              <a:t>reason</a:t>
            </a:r>
            <a:r>
              <a:rPr lang="de-DE" sz="2000" i="1" dirty="0"/>
              <a:t>). — Yann </a:t>
            </a:r>
            <a:r>
              <a:rPr lang="de-DE" sz="2000" i="1" dirty="0" err="1"/>
              <a:t>LeCun</a:t>
            </a:r>
            <a:r>
              <a:rPr lang="de-DE" sz="2000" i="1" dirty="0"/>
              <a:t> (September 2023)</a:t>
            </a:r>
            <a:endParaRPr sz="2000" i="1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de-DE" sz="2000" b="1" dirty="0"/>
              <a:t>Challenge3 (</a:t>
            </a:r>
            <a:r>
              <a:rPr lang="de-DE" sz="2000" b="1" dirty="0" err="1"/>
              <a:t>abstraction</a:t>
            </a:r>
            <a:r>
              <a:rPr lang="de-DE" sz="2000" b="1" dirty="0"/>
              <a:t> &amp; </a:t>
            </a:r>
            <a:r>
              <a:rPr lang="de-DE" sz="2000" b="1" dirty="0" err="1"/>
              <a:t>reasoning</a:t>
            </a:r>
            <a:r>
              <a:rPr lang="de-DE" sz="2000" b="1" dirty="0"/>
              <a:t>): </a:t>
            </a:r>
            <a:endParaRPr sz="2000" b="1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/>
              <a:t>LLMs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at </a:t>
            </a:r>
            <a:r>
              <a:rPr lang="de-DE" sz="2000" dirty="0" err="1"/>
              <a:t>reasoning</a:t>
            </a:r>
            <a:r>
              <a:rPr lang="de-DE" sz="2000" dirty="0"/>
              <a:t> and </a:t>
            </a:r>
            <a:r>
              <a:rPr lang="de-DE" sz="2000" dirty="0" err="1"/>
              <a:t>causality</a:t>
            </a:r>
            <a:r>
              <a:rPr lang="de-DE" sz="2000" dirty="0"/>
              <a:t>. 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successful</a:t>
            </a:r>
            <a:r>
              <a:rPr lang="de-DE" sz="2000" dirty="0"/>
              <a:t> in </a:t>
            </a:r>
            <a:r>
              <a:rPr lang="de-DE" sz="2000" dirty="0" err="1"/>
              <a:t>causal</a:t>
            </a:r>
            <a:r>
              <a:rPr lang="de-DE" sz="2000" dirty="0"/>
              <a:t> </a:t>
            </a:r>
            <a:r>
              <a:rPr lang="de-DE" sz="2000" dirty="0" err="1"/>
              <a:t>inference</a:t>
            </a:r>
            <a:r>
              <a:rPr lang="de-DE" sz="2000" dirty="0"/>
              <a:t>, </a:t>
            </a:r>
            <a:r>
              <a:rPr lang="de-DE" sz="2000" dirty="0" err="1"/>
              <a:t>there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usually</a:t>
            </a:r>
            <a:r>
              <a:rPr lang="de-DE" sz="2000" dirty="0"/>
              <a:t> </a:t>
            </a:r>
            <a:r>
              <a:rPr lang="de-DE" sz="2000" dirty="0" err="1"/>
              <a:t>sufficiently</a:t>
            </a:r>
            <a:r>
              <a:rPr lang="de-DE" sz="2000" dirty="0"/>
              <a:t> </a:t>
            </a:r>
            <a:r>
              <a:rPr lang="de-DE" sz="2000" dirty="0" err="1"/>
              <a:t>close</a:t>
            </a:r>
            <a:r>
              <a:rPr lang="de-DE" sz="2000" dirty="0"/>
              <a:t> </a:t>
            </a:r>
            <a:r>
              <a:rPr lang="de-DE" sz="2000" dirty="0" err="1"/>
              <a:t>training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. 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 err="1"/>
              <a:t>Usual</a:t>
            </a:r>
            <a:r>
              <a:rPr lang="de-DE" sz="2000" dirty="0"/>
              <a:t> </a:t>
            </a:r>
            <a:r>
              <a:rPr lang="de-DE" sz="2000" dirty="0" err="1"/>
              <a:t>case</a:t>
            </a:r>
            <a:r>
              <a:rPr lang="de-DE" sz="2000" dirty="0"/>
              <a:t>: LLMs fail and, </a:t>
            </a:r>
            <a:r>
              <a:rPr lang="de-DE" sz="2000" dirty="0" err="1"/>
              <a:t>thus</a:t>
            </a:r>
            <a:r>
              <a:rPr lang="de-DE" sz="2000" dirty="0"/>
              <a:t>, </a:t>
            </a:r>
            <a:r>
              <a:rPr lang="de-DE" sz="2000" dirty="0" err="1"/>
              <a:t>they</a:t>
            </a:r>
            <a:r>
              <a:rPr lang="de-DE" sz="2000" dirty="0"/>
              <a:t> </a:t>
            </a:r>
            <a:r>
              <a:rPr lang="de-DE" sz="2000" dirty="0" err="1"/>
              <a:t>could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considered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“</a:t>
            </a:r>
            <a:r>
              <a:rPr lang="de-DE" sz="2000" dirty="0" err="1"/>
              <a:t>causal</a:t>
            </a:r>
            <a:r>
              <a:rPr lang="de-DE" sz="2000" dirty="0"/>
              <a:t> </a:t>
            </a:r>
            <a:r>
              <a:rPr lang="de-DE" sz="2000" dirty="0" err="1"/>
              <a:t>parrots</a:t>
            </a:r>
            <a:r>
              <a:rPr lang="de-DE" sz="2000" dirty="0"/>
              <a:t>”.</a:t>
            </a:r>
            <a:endParaRPr sz="2000" dirty="0"/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de-DE" sz="2000" dirty="0"/>
              <a:t>LLMs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far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reasoning</a:t>
            </a:r>
            <a:r>
              <a:rPr lang="de-DE" sz="2000" dirty="0"/>
              <a:t> </a:t>
            </a:r>
            <a:r>
              <a:rPr lang="de-DE" sz="2000" dirty="0" err="1"/>
              <a:t>reliably</a:t>
            </a:r>
            <a:r>
              <a:rPr lang="de-DE" sz="2000" dirty="0"/>
              <a:t> </a:t>
            </a:r>
            <a:r>
              <a:rPr lang="de-DE" sz="2000" dirty="0" err="1"/>
              <a:t>about</a:t>
            </a:r>
            <a:r>
              <a:rPr lang="de-DE" sz="2000" dirty="0"/>
              <a:t> </a:t>
            </a:r>
            <a:r>
              <a:rPr lang="de-DE" sz="2000" dirty="0" err="1"/>
              <a:t>causality</a:t>
            </a:r>
            <a:r>
              <a:rPr lang="de-DE" sz="2000" dirty="0"/>
              <a:t> </a:t>
            </a: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000" dirty="0"/>
              <a:t> → Research Module on </a:t>
            </a:r>
            <a:r>
              <a:rPr lang="de-DE" sz="2000" b="1" dirty="0" err="1"/>
              <a:t>Causality</a:t>
            </a:r>
            <a:r>
              <a:rPr lang="de-DE" sz="2000" b="1" dirty="0"/>
              <a:t> (RM5)</a:t>
            </a:r>
            <a:r>
              <a:rPr lang="de-DE" sz="2000" dirty="0"/>
              <a:t> </a:t>
            </a:r>
            <a:r>
              <a:rPr lang="de-DE" sz="2000" dirty="0" err="1"/>
              <a:t>suggests</a:t>
            </a:r>
            <a:r>
              <a:rPr lang="de-DE" sz="2000" dirty="0"/>
              <a:t> </a:t>
            </a: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approach</a:t>
            </a:r>
            <a:r>
              <a:rPr lang="de-DE" sz="2000" dirty="0"/>
              <a:t> such </a:t>
            </a:r>
            <a:r>
              <a:rPr lang="de-DE" sz="2000" dirty="0" err="1"/>
              <a:t>issues</a:t>
            </a:r>
            <a:r>
              <a:rPr lang="de-DE" sz="2000" dirty="0"/>
              <a:t>.</a:t>
            </a:r>
            <a:endParaRPr sz="2000" dirty="0"/>
          </a:p>
        </p:txBody>
      </p:sp>
      <p:sp>
        <p:nvSpPr>
          <p:cNvPr id="791" name="Google Shape;791;p50"/>
          <p:cNvSpPr txBox="1">
            <a:spLocks noGrp="1"/>
          </p:cNvSpPr>
          <p:nvPr>
            <p:ph type="sldNum" idx="12"/>
          </p:nvPr>
        </p:nvSpPr>
        <p:spPr>
          <a:xfrm>
            <a:off x="203200" y="268293"/>
            <a:ext cx="5238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  <p:pic>
        <p:nvPicPr>
          <p:cNvPr id="2" name="Google Shape;532;p36">
            <a:extLst>
              <a:ext uri="{FF2B5EF4-FFF2-40B4-BE49-F238E27FC236}">
                <a16:creationId xmlns:a16="http://schemas.microsoft.com/office/drawing/2014/main" id="{55CE2FBB-7267-6C34-807B-3813FC7EEC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5636" y="232005"/>
            <a:ext cx="1102258" cy="4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1DED5-F4F2-72EA-1D68-4FD5E7A9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200" y="5799152"/>
            <a:ext cx="810703" cy="1051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3643A-2747-D438-C705-CF78F32F0327}"/>
              </a:ext>
            </a:extLst>
          </p:cNvPr>
          <p:cNvSpPr txBox="1"/>
          <p:nvPr/>
        </p:nvSpPr>
        <p:spPr>
          <a:xfrm>
            <a:off x="6460297" y="6532534"/>
            <a:ext cx="474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BILAI Slides: thanks to Günther Klambauer (JKU)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52F38E7D-C728-C8F9-6102-B4969E38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>
            <a:extLst>
              <a:ext uri="{FF2B5EF4-FFF2-40B4-BE49-F238E27FC236}">
                <a16:creationId xmlns:a16="http://schemas.microsoft.com/office/drawing/2014/main" id="{D84F7152-1A96-2B4A-3E48-E8CE7725D6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39</a:t>
            </a:fld>
            <a:endParaRPr/>
          </a:p>
        </p:txBody>
      </p:sp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4F1557FD-5C35-9BDB-7029-273E32B4F5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967" y="274639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points: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1ADE3502-DAC0-8266-5E58-103888C5ED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2233" y="1417833"/>
            <a:ext cx="8169600" cy="45260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483" b="1" dirty="0">
                <a:solidFill>
                  <a:srgbClr val="666666"/>
                </a:solidFill>
              </a:rPr>
              <a:t>Time and other Contextual information: </a:t>
            </a:r>
            <a:r>
              <a:rPr lang="en-US" sz="1483" dirty="0">
                <a:solidFill>
                  <a:srgbClr val="666666"/>
                </a:solidFill>
              </a:rPr>
              <a:t>Temporal Evolution of Graphs (and their </a:t>
            </a:r>
            <a:r>
              <a:rPr lang="en-US" sz="1483" b="1" dirty="0">
                <a:solidFill>
                  <a:srgbClr val="666666"/>
                </a:solidFill>
              </a:rPr>
              <a:t>quality</a:t>
            </a:r>
            <a:r>
              <a:rPr lang="en-US" sz="1483" dirty="0">
                <a:solidFill>
                  <a:srgbClr val="666666"/>
                </a:solidFill>
              </a:rPr>
              <a:t>) vs. Evolution of Embeddings – Constraints &amp; Repairs (TGDK)</a:t>
            </a:r>
          </a:p>
          <a:p>
            <a:pPr marL="609585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Char char="●"/>
            </a:pPr>
            <a:r>
              <a:rPr lang="en-US" sz="1483" b="1" dirty="0">
                <a:solidFill>
                  <a:srgbClr val="666666"/>
                </a:solidFill>
              </a:rPr>
              <a:t>Knowledge at scale - Modularization and Decentralization of Knowledge </a:t>
            </a:r>
            <a:r>
              <a:rPr lang="en-US" sz="1483" dirty="0">
                <a:solidFill>
                  <a:srgbClr val="666666"/>
                </a:solidFill>
              </a:rPr>
              <a:t>federated graph querying techniques and partitioning techniques vs. federated models/learning</a:t>
            </a:r>
          </a:p>
          <a:p>
            <a:pPr marL="609585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Char char="●"/>
            </a:pPr>
            <a:r>
              <a:rPr lang="en-US" sz="1483" b="1" dirty="0">
                <a:solidFill>
                  <a:srgbClr val="666666"/>
                </a:solidFill>
              </a:rPr>
              <a:t>Integrating vector representation vs graph representation </a:t>
            </a:r>
            <a:r>
              <a:rPr lang="en-US" sz="1483" dirty="0">
                <a:solidFill>
                  <a:srgbClr val="666666"/>
                </a:solidFill>
              </a:rPr>
              <a:t>... what's good for what? </a:t>
            </a:r>
          </a:p>
          <a:p>
            <a:pPr marL="1219170" lvl="1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i="1" dirty="0">
                <a:solidFill>
                  <a:srgbClr val="666666"/>
                </a:solidFill>
              </a:rPr>
              <a:t>graph pattern matching and isomorphism</a:t>
            </a:r>
            <a:r>
              <a:rPr lang="en-US" sz="1483" dirty="0">
                <a:solidFill>
                  <a:srgbClr val="666666"/>
                </a:solidFill>
              </a:rPr>
              <a:t> → obviously great for symbolic processing, modularization, etc.</a:t>
            </a:r>
          </a:p>
          <a:p>
            <a:pPr marL="1219170" lvl="1" indent="-398981">
              <a:lnSpc>
                <a:spcPct val="95000"/>
              </a:lnSpc>
              <a:spcBef>
                <a:spcPts val="1333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i="1" dirty="0">
                <a:solidFill>
                  <a:srgbClr val="666666"/>
                </a:solidFill>
              </a:rPr>
              <a:t>vector representation, embeddings</a:t>
            </a:r>
            <a:r>
              <a:rPr lang="en-US" sz="1483" dirty="0">
                <a:solidFill>
                  <a:srgbClr val="666666"/>
                </a:solidFill>
              </a:rPr>
              <a:t> → obviously great for modeling similarity, semantic closeness, link prediction, but also dissimilarity/inconsistency/outliers </a:t>
            </a:r>
          </a:p>
          <a:p>
            <a:pPr marL="1219170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dirty="0">
                <a:solidFill>
                  <a:srgbClr val="666666"/>
                </a:solidFill>
              </a:rPr>
              <a:t>Different graph representations: RDF vs. Property Graphs</a:t>
            </a:r>
          </a:p>
          <a:p>
            <a:pPr marL="1219170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AutoNum type="alphaLcPeriod"/>
            </a:pPr>
            <a:r>
              <a:rPr lang="en-US" sz="1483" dirty="0">
                <a:solidFill>
                  <a:srgbClr val="666666"/>
                </a:solidFill>
              </a:rPr>
              <a:t>How could we integrate these representations and their processing?</a:t>
            </a:r>
          </a:p>
          <a:p>
            <a:pPr marL="0" indent="0">
              <a:lnSpc>
                <a:spcPct val="95000"/>
              </a:lnSpc>
              <a:spcBef>
                <a:spcPts val="2911"/>
              </a:spcBef>
              <a:buSzPts val="523"/>
              <a:buNone/>
            </a:pPr>
            <a:endParaRPr sz="1483" b="1" dirty="0">
              <a:solidFill>
                <a:srgbClr val="666666"/>
              </a:solidFill>
            </a:endParaRPr>
          </a:p>
          <a:p>
            <a:pPr marL="0" indent="0">
              <a:lnSpc>
                <a:spcPct val="95000"/>
              </a:lnSpc>
              <a:spcBef>
                <a:spcPts val="2911"/>
              </a:spcBef>
              <a:buSzPts val="523"/>
              <a:buNone/>
            </a:pPr>
            <a:endParaRPr sz="1483" b="1" dirty="0">
              <a:solidFill>
                <a:srgbClr val="666666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SzPts val="523"/>
              <a:buNone/>
            </a:pPr>
            <a:endParaRPr sz="1229" b="1" dirty="0">
              <a:solidFill>
                <a:srgbClr val="666666"/>
              </a:solidFill>
            </a:endParaRPr>
          </a:p>
          <a:p>
            <a:pPr marL="0" indent="0">
              <a:lnSpc>
                <a:spcPct val="95000"/>
              </a:lnSpc>
              <a:spcBef>
                <a:spcPts val="480"/>
              </a:spcBef>
              <a:spcAft>
                <a:spcPts val="1600"/>
              </a:spcAft>
              <a:buSzPts val="523"/>
              <a:buNone/>
            </a:pPr>
            <a:endParaRPr sz="1673" dirty="0"/>
          </a:p>
        </p:txBody>
      </p:sp>
    </p:spTree>
    <p:extLst>
      <p:ext uri="{BB962C8B-B14F-4D97-AF65-F5344CB8AC3E}">
        <p14:creationId xmlns:p14="http://schemas.microsoft.com/office/powerpoint/2010/main" val="249636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FCFD4-8AD4-FCC2-4682-BBBFC6F9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4</a:t>
            </a:fld>
            <a:endParaRPr lang="en-AT"/>
          </a:p>
        </p:txBody>
      </p:sp>
      <p:sp>
        <p:nvSpPr>
          <p:cNvPr id="10" name="Google Shape;1953;p64">
            <a:extLst>
              <a:ext uri="{FF2B5EF4-FFF2-40B4-BE49-F238E27FC236}">
                <a16:creationId xmlns:a16="http://schemas.microsoft.com/office/drawing/2014/main" id="{871B4EF7-9975-3597-09BC-58D903319D4C}"/>
              </a:ext>
            </a:extLst>
          </p:cNvPr>
          <p:cNvSpPr txBox="1">
            <a:spLocks/>
          </p:cNvSpPr>
          <p:nvPr/>
        </p:nvSpPr>
        <p:spPr>
          <a:xfrm>
            <a:off x="196759" y="5022165"/>
            <a:ext cx="11822810" cy="42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Instead of its initial focus on </a:t>
            </a:r>
            <a:r>
              <a:rPr lang="en-US" sz="3200" b="1" dirty="0"/>
              <a:t>agents</a:t>
            </a:r>
            <a:r>
              <a:rPr lang="en-US" sz="3200" dirty="0"/>
              <a:t> the “Semantic Web”…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has then mostly become the basis for the "Web of Data"…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and its more recent focus on Open Knowledge Graphs…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741A1-1CC6-94B7-A1A4-14FD0C5E6F6E}"/>
              </a:ext>
            </a:extLst>
          </p:cNvPr>
          <p:cNvSpPr/>
          <p:nvPr/>
        </p:nvSpPr>
        <p:spPr>
          <a:xfrm>
            <a:off x="1102071" y="3463636"/>
            <a:ext cx="862344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"If HTML and the Web made all the online documents look like one huge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RDF,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 and inference languages will make all the data in the world look like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huge</a:t>
            </a:r>
          </a:p>
          <a:p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Tim Berners-Lee, Weaving the Web, 1999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870AD5-8C97-3A19-52D9-0A903444A117}"/>
              </a:ext>
            </a:extLst>
          </p:cNvPr>
          <p:cNvSpPr/>
          <p:nvPr/>
        </p:nvSpPr>
        <p:spPr>
          <a:xfrm>
            <a:off x="1102071" y="5521146"/>
            <a:ext cx="875744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huge knowledge bases, also known as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graphs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have been automatically constructed from web data, and have become a key asset for search engines and other use cases.</a:t>
            </a:r>
          </a:p>
          <a:p>
            <a:pPr algn="r"/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Gerhard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Weikum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Knowledge Graphs 2021: A Data Odyssey, VDLB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610BD-D303-1B08-EC62-C45DD4AC7B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5214">
            <a:off x="1194545" y="634737"/>
            <a:ext cx="4168514" cy="2103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EC060-CEA1-BF02-6349-6DA1767FAFFC}"/>
              </a:ext>
            </a:extLst>
          </p:cNvPr>
          <p:cNvSpPr txBox="1"/>
          <p:nvPr/>
        </p:nvSpPr>
        <p:spPr>
          <a:xfrm rot="10800000" flipV="1">
            <a:off x="5455533" y="904438"/>
            <a:ext cx="65640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“[…] The </a:t>
            </a:r>
            <a:r>
              <a:rPr lang="en-US" sz="1400" b="1" i="1" dirty="0"/>
              <a:t>agent</a:t>
            </a:r>
            <a:r>
              <a:rPr lang="en-US" sz="1400" i="1" dirty="0"/>
              <a:t> promptly</a:t>
            </a:r>
          </a:p>
          <a:p>
            <a:r>
              <a:rPr lang="en-US" sz="1400" i="1" dirty="0"/>
              <a:t>retrieved information about Mom's prescribed treatment from the doctor's agent, looked up several lists of providers,</a:t>
            </a:r>
          </a:p>
          <a:p>
            <a:r>
              <a:rPr lang="en-US" sz="1400" i="1" dirty="0"/>
              <a:t>and checked for the ones in-plan for Mom's insurance within a 20-mile radius of her home and with a rating of excellent or very good on trusted rating services[…]”</a:t>
            </a:r>
          </a:p>
          <a:p>
            <a:endParaRPr lang="en-US" sz="1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Appointment detection in 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Semantic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Ratings of products/services </a:t>
            </a:r>
          </a:p>
        </p:txBody>
      </p:sp>
      <p:pic>
        <p:nvPicPr>
          <p:cNvPr id="2" name="Bild 3">
            <a:extLst>
              <a:ext uri="{FF2B5EF4-FFF2-40B4-BE49-F238E27FC236}">
                <a16:creationId xmlns:a16="http://schemas.microsoft.com/office/drawing/2014/main" id="{0120A38B-4AF8-14C2-8041-DEEFC9075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8639"/>
          <a:stretch/>
        </p:blipFill>
        <p:spPr>
          <a:xfrm>
            <a:off x="10714729" y="17823"/>
            <a:ext cx="1464873" cy="10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379EE9C9-811E-B0F4-19A8-DD5B340B6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AD0835E8-38D2-1DC6-F096-059FBAAA1F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33" y="0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 in my group</a:t>
            </a:r>
            <a:br>
              <a:rPr lang="en-US" dirty="0"/>
            </a:br>
            <a:r>
              <a:rPr lang="en-US" sz="4400" b="1" dirty="0">
                <a:solidFill>
                  <a:srgbClr val="666666"/>
                </a:solidFill>
              </a:rPr>
              <a:t>Time and other Contextual information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DA8251E1-8273-86EF-7327-8C44020525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176" y="1056434"/>
            <a:ext cx="8169600" cy="45260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673" dirty="0"/>
              <a:t>Our Starting Points: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600" dirty="0"/>
              <a:t>In order to learn over time, we nee to build Corpora (Crawling) of Evolving KGs</a:t>
            </a:r>
          </a:p>
        </p:txBody>
      </p:sp>
      <p:pic>
        <p:nvPicPr>
          <p:cNvPr id="2" name="Google Shape;251;p36">
            <a:extLst>
              <a:ext uri="{FF2B5EF4-FFF2-40B4-BE49-F238E27FC236}">
                <a16:creationId xmlns:a16="http://schemas.microsoft.com/office/drawing/2014/main" id="{D029830A-CAED-EF2D-9B91-6F7A00C8AE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0256">
            <a:off x="8672196" y="1362961"/>
            <a:ext cx="3067853" cy="477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7E7E2-0C65-FB51-A763-FD76D1C82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89" y="3429000"/>
            <a:ext cx="2847400" cy="3289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Google Shape;238;p35">
            <a:extLst>
              <a:ext uri="{FF2B5EF4-FFF2-40B4-BE49-F238E27FC236}">
                <a16:creationId xmlns:a16="http://schemas.microsoft.com/office/drawing/2014/main" id="{D6EC5D61-AA2B-D06E-87DA-121E5EAD3D60}"/>
              </a:ext>
            </a:extLst>
          </p:cNvPr>
          <p:cNvSpPr txBox="1">
            <a:spLocks/>
          </p:cNvSpPr>
          <p:nvPr/>
        </p:nvSpPr>
        <p:spPr>
          <a:xfrm>
            <a:off x="9270283" y="6417384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Google Shape;240;p35">
            <a:extLst>
              <a:ext uri="{FF2B5EF4-FFF2-40B4-BE49-F238E27FC236}">
                <a16:creationId xmlns:a16="http://schemas.microsoft.com/office/drawing/2014/main" id="{92D673A8-8786-CA5E-3EF2-976C2C32FEE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75" y="2702889"/>
            <a:ext cx="5707551" cy="393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1;p35">
            <a:extLst>
              <a:ext uri="{FF2B5EF4-FFF2-40B4-BE49-F238E27FC236}">
                <a16:creationId xmlns:a16="http://schemas.microsoft.com/office/drawing/2014/main" id="{A4B97712-A41A-276B-A0AD-0BFD7037A74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5133" y="4405817"/>
            <a:ext cx="3510933" cy="23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aniil dobriy from research.wu.ac.at">
            <a:extLst>
              <a:ext uri="{FF2B5EF4-FFF2-40B4-BE49-F238E27FC236}">
                <a16:creationId xmlns:a16="http://schemas.microsoft.com/office/drawing/2014/main" id="{076F4B62-F93A-6E0B-A970-D17121EE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921" y="0"/>
            <a:ext cx="1293079" cy="12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049FD5B8-447C-02F6-9C43-370717ADB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0BDA0E54-82F9-5FE0-BF8A-4DC1CCE7E5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33" y="0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 in my group</a:t>
            </a:r>
            <a:br>
              <a:rPr lang="en-US" dirty="0"/>
            </a:br>
            <a:r>
              <a:rPr lang="en-US" sz="4400" b="1" dirty="0">
                <a:solidFill>
                  <a:srgbClr val="666666"/>
                </a:solidFill>
              </a:rPr>
              <a:t>Automatically Repairing KGs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54E01B17-5AC6-563D-69D9-8291E9271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176" y="1056434"/>
            <a:ext cx="9097522" cy="5121342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673" dirty="0"/>
              <a:t>Starting Points: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b="1" dirty="0"/>
              <a:t>Formalizing the proprietary Integrity Constraint “Language” of </a:t>
            </a:r>
            <a:r>
              <a:rPr lang="en-US" sz="1600" b="1" dirty="0" err="1"/>
              <a:t>Wikidata</a:t>
            </a:r>
            <a:r>
              <a:rPr lang="en-US" sz="1600" b="1" dirty="0"/>
              <a:t> &amp; Observing violations over time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i="1" dirty="0" err="1"/>
              <a:t>Wikidata</a:t>
            </a:r>
            <a:r>
              <a:rPr lang="en-US" sz="1600" i="1" dirty="0"/>
              <a:t> does not rely on OWL or SHACL, but uses a community-defined way to define constraints: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200" i="1" dirty="0"/>
              <a:t>We formulated all these constraints in SPARQL, to extract all violations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200" i="1" dirty="0"/>
              <a:t>We now investigate which constraints have been repaired how to learn patterns!</a:t>
            </a:r>
          </a:p>
        </p:txBody>
      </p:sp>
      <p:pic>
        <p:nvPicPr>
          <p:cNvPr id="253" name="Google Shape;253;p36">
            <a:extLst>
              <a:ext uri="{FF2B5EF4-FFF2-40B4-BE49-F238E27FC236}">
                <a16:creationId xmlns:a16="http://schemas.microsoft.com/office/drawing/2014/main" id="{6BFCEC81-EEC4-00EC-F7FB-1DF5D2CA585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2953">
            <a:off x="8897059" y="1237343"/>
            <a:ext cx="2717803" cy="294819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238;p35">
            <a:extLst>
              <a:ext uri="{FF2B5EF4-FFF2-40B4-BE49-F238E27FC236}">
                <a16:creationId xmlns:a16="http://schemas.microsoft.com/office/drawing/2014/main" id="{083E94AF-5792-7042-B7EA-AFC23CD3D348}"/>
              </a:ext>
            </a:extLst>
          </p:cNvPr>
          <p:cNvSpPr txBox="1">
            <a:spLocks/>
          </p:cNvSpPr>
          <p:nvPr/>
        </p:nvSpPr>
        <p:spPr>
          <a:xfrm>
            <a:off x="9121698" y="6365410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593A8-8B96-F543-F46E-1553CE15B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57" y="3746032"/>
            <a:ext cx="2527300" cy="92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DC809-8138-7F9B-0964-7FE7DC4E9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56" y="4673132"/>
            <a:ext cx="5091051" cy="11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7B2BEE-6C48-CF78-5D08-5C23547C1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06" y="5849012"/>
            <a:ext cx="4891515" cy="9998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C51657F-835E-ACE9-3EBF-5E14B4E2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50" y="4424639"/>
            <a:ext cx="5847689" cy="24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862D577-02E9-A58C-FE69-23C69826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921" y="0"/>
            <a:ext cx="1097347" cy="109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58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A63F1D24-5A90-18B7-7630-6BF114F09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>
            <a:extLst>
              <a:ext uri="{FF2B5EF4-FFF2-40B4-BE49-F238E27FC236}">
                <a16:creationId xmlns:a16="http://schemas.microsoft.com/office/drawing/2014/main" id="{66510459-1EC8-3D09-F4AB-916966EB653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fld id="{00000000-1234-1234-1234-123412341234}" type="slidenum">
              <a:rPr lang="en-US"/>
              <a:pPr/>
              <a:t>42</a:t>
            </a:fld>
            <a:endParaRPr/>
          </a:p>
        </p:txBody>
      </p:sp>
      <p:sp>
        <p:nvSpPr>
          <p:cNvPr id="249" name="Google Shape;249;p36">
            <a:extLst>
              <a:ext uri="{FF2B5EF4-FFF2-40B4-BE49-F238E27FC236}">
                <a16:creationId xmlns:a16="http://schemas.microsoft.com/office/drawing/2014/main" id="{0EA584AB-BAEA-4CED-8015-082456E127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33" y="0"/>
            <a:ext cx="10972800" cy="1143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Research Questions &amp; Starting points in my group</a:t>
            </a:r>
            <a:br>
              <a:rPr lang="en-US" dirty="0"/>
            </a:br>
            <a:r>
              <a:rPr lang="en-US" sz="4400" b="1" dirty="0">
                <a:solidFill>
                  <a:srgbClr val="666666"/>
                </a:solidFill>
              </a:rPr>
              <a:t>Querying large-scale KGs</a:t>
            </a:r>
            <a:endParaRPr dirty="0"/>
          </a:p>
        </p:txBody>
      </p:sp>
      <p:sp>
        <p:nvSpPr>
          <p:cNvPr id="250" name="Google Shape;250;p36">
            <a:extLst>
              <a:ext uri="{FF2B5EF4-FFF2-40B4-BE49-F238E27FC236}">
                <a16:creationId xmlns:a16="http://schemas.microsoft.com/office/drawing/2014/main" id="{B1CAC386-3D0C-FAE1-1208-CE32E43FE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176" y="1056434"/>
            <a:ext cx="8713424" cy="5121342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2000" dirty="0"/>
              <a:t>Starting Points: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800" dirty="0"/>
              <a:t>Speeding up decentralized SPARQL Querying by Graph partition-shipping to avoid query time-outs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r>
              <a:rPr lang="en-US" sz="1400" dirty="0"/>
              <a:t>In Amr’s thesis we demonstrated that by clever </a:t>
            </a:r>
            <a:r>
              <a:rPr lang="en-US" sz="1400" b="1" dirty="0"/>
              <a:t>graph partitioning</a:t>
            </a:r>
            <a:r>
              <a:rPr lang="en-US" sz="1400" dirty="0"/>
              <a:t> and </a:t>
            </a:r>
            <a:r>
              <a:rPr lang="en-US" sz="1400" b="1" dirty="0"/>
              <a:t>splitting processing between clients and SPARQL endpoints </a:t>
            </a:r>
            <a:r>
              <a:rPr lang="en-US" sz="1400" dirty="0"/>
              <a:t>the performance, the problems of central query endpoints can be significantly alleviated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Char char="●"/>
            </a:pPr>
            <a:endParaRPr lang="en-US" sz="1200" dirty="0"/>
          </a:p>
        </p:txBody>
      </p:sp>
      <p:sp>
        <p:nvSpPr>
          <p:cNvPr id="4" name="Google Shape;238;p35">
            <a:extLst>
              <a:ext uri="{FF2B5EF4-FFF2-40B4-BE49-F238E27FC236}">
                <a16:creationId xmlns:a16="http://schemas.microsoft.com/office/drawing/2014/main" id="{812F30EC-1783-CC18-A0BD-D3832AA33810}"/>
              </a:ext>
            </a:extLst>
          </p:cNvPr>
          <p:cNvSpPr txBox="1">
            <a:spLocks/>
          </p:cNvSpPr>
          <p:nvPr/>
        </p:nvSpPr>
        <p:spPr>
          <a:xfrm>
            <a:off x="8737600" y="6356352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7D750AE-0150-984F-032B-1DB017F59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7" t="16965" r="22847" b="27156"/>
          <a:stretch/>
        </p:blipFill>
        <p:spPr bwMode="auto">
          <a:xfrm>
            <a:off x="10783229" y="-16348"/>
            <a:ext cx="1408771" cy="15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52;p36">
            <a:extLst>
              <a:ext uri="{FF2B5EF4-FFF2-40B4-BE49-F238E27FC236}">
                <a16:creationId xmlns:a16="http://schemas.microsoft.com/office/drawing/2014/main" id="{2B5AF54F-562C-8C43-8411-32DEDF3FC6F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4312">
            <a:off x="8896923" y="1530669"/>
            <a:ext cx="2941299" cy="332055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43280-6816-40FB-260E-7F0090185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75" y="3549843"/>
            <a:ext cx="3848444" cy="319567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3CDD082-D70D-170C-D79A-0C9F17DBE2A0}"/>
              </a:ext>
            </a:extLst>
          </p:cNvPr>
          <p:cNvSpPr/>
          <p:nvPr/>
        </p:nvSpPr>
        <p:spPr>
          <a:xfrm>
            <a:off x="5787504" y="4762329"/>
            <a:ext cx="3848444" cy="1796125"/>
          </a:xfrm>
          <a:prstGeom prst="wedgeRoundRectCallout">
            <a:avLst>
              <a:gd name="adj1" fmla="val -111108"/>
              <a:gd name="adj2" fmla="val -14151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Future work in BILAI:</a:t>
            </a:r>
          </a:p>
          <a:p>
            <a:pPr algn="ctr"/>
            <a:r>
              <a:rPr lang="en-GB" dirty="0"/>
              <a:t>How can we similarly split work in a decentralized manner  for other KG/AI tasks?</a:t>
            </a:r>
          </a:p>
          <a:p>
            <a:pPr algn="ctr"/>
            <a:r>
              <a:rPr lang="en-GB" dirty="0"/>
              <a:t>e.g. can we similarly modularize Knowledge Graph embeddings? 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436325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8CA9-72EC-425D-8AE8-80E227F15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Starting points for collaboration:</a:t>
            </a:r>
          </a:p>
        </p:txBody>
      </p:sp>
      <p:pic>
        <p:nvPicPr>
          <p:cNvPr id="7170" name="Picture 2" descr="Emanuel Sallinger - TU Wien">
            <a:extLst>
              <a:ext uri="{FF2B5EF4-FFF2-40B4-BE49-F238E27FC236}">
                <a16:creationId xmlns:a16="http://schemas.microsoft.com/office/drawing/2014/main" id="{A6344812-4FED-04E6-6EDB-9A843F61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376" y="-730"/>
            <a:ext cx="1182624" cy="11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E5868-96AB-CA8D-931D-0B9314131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338" y="2159091"/>
            <a:ext cx="4940662" cy="3635351"/>
          </a:xfrm>
          <a:prstGeom prst="rect">
            <a:avLst/>
          </a:prstGeom>
        </p:spPr>
      </p:pic>
      <p:sp>
        <p:nvSpPr>
          <p:cNvPr id="6" name="Google Shape;250;p36">
            <a:extLst>
              <a:ext uri="{FF2B5EF4-FFF2-40B4-BE49-F238E27FC236}">
                <a16:creationId xmlns:a16="http://schemas.microsoft.com/office/drawing/2014/main" id="{D26EF0CF-BFF5-0AAE-2C0E-D3DB49CDD76F}"/>
              </a:ext>
            </a:extLst>
          </p:cNvPr>
          <p:cNvSpPr txBox="1">
            <a:spLocks/>
          </p:cNvSpPr>
          <p:nvPr/>
        </p:nvSpPr>
        <p:spPr>
          <a:xfrm>
            <a:off x="-301752" y="1416095"/>
            <a:ext cx="7927848" cy="5121342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604" indent="0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None/>
            </a:pPr>
            <a:r>
              <a:rPr lang="en-US" sz="2000" dirty="0"/>
              <a:t>Notably, in BILAI, colleagues from TU Vienna (Sallinger, Pavlovic) work on graph Embeddings that can partially capture rules and constraints: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Similar to word embeddings and LLMs, Knowledge Graph Embeddings allow to 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predict missing edges in incomplete  KGs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predict inconsistencies</a:t>
            </a:r>
          </a:p>
          <a:p>
            <a:pPr marL="1523985" lvl="2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… I.e. predict possible repairs?</a:t>
            </a:r>
          </a:p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endParaRPr lang="en-US" sz="2000" dirty="0"/>
          </a:p>
          <a:p>
            <a:pPr marL="609585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2000" dirty="0"/>
              <a:t>Open Problems: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Scaling KG Embeddings to full KGs …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… but (1) modularization might help here, relation to the </a:t>
            </a:r>
          </a:p>
          <a:p>
            <a:pPr marL="1066785" lvl="1" indent="-398981">
              <a:lnSpc>
                <a:spcPct val="95000"/>
              </a:lnSpc>
              <a:spcBef>
                <a:spcPts val="1600"/>
              </a:spcBef>
              <a:buClr>
                <a:srgbClr val="666666"/>
              </a:buClr>
              <a:buSzPts val="1113"/>
              <a:buFont typeface="Arial" panose="020B0604020202020204" pitchFamily="34" charset="0"/>
              <a:buChar char="●"/>
            </a:pPr>
            <a:r>
              <a:rPr lang="en-US" sz="1600" dirty="0"/>
              <a:t>(2) corresponding trend to LLMs-based “multi-agent frameworks”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C9EB9-BE13-C77B-41C4-90BE2285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232" y="4664550"/>
            <a:ext cx="5763768" cy="1542978"/>
          </a:xfrm>
          <a:prstGeom prst="rect">
            <a:avLst/>
          </a:prstGeom>
        </p:spPr>
      </p:pic>
      <p:pic>
        <p:nvPicPr>
          <p:cNvPr id="1028" name="Picture 4" descr="Business Informatics MSc - Thomas Biasion">
            <a:extLst>
              <a:ext uri="{FF2B5EF4-FFF2-40B4-BE49-F238E27FC236}">
                <a16:creationId xmlns:a16="http://schemas.microsoft.com/office/drawing/2014/main" id="{5556631B-D7E8-0910-8621-D3118CC7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4" b="33545"/>
          <a:stretch/>
        </p:blipFill>
        <p:spPr bwMode="auto">
          <a:xfrm>
            <a:off x="9799109" y="1575802"/>
            <a:ext cx="2423886" cy="6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0FC4E-04A4-DFA6-9ABF-64760736D851}"/>
              </a:ext>
            </a:extLst>
          </p:cNvPr>
          <p:cNvSpPr txBox="1"/>
          <p:nvPr/>
        </p:nvSpPr>
        <p:spPr>
          <a:xfrm>
            <a:off x="9799109" y="1195494"/>
            <a:ext cx="242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Slide: Emanuel Sallinger</a:t>
            </a:r>
          </a:p>
        </p:txBody>
      </p:sp>
      <p:pic>
        <p:nvPicPr>
          <p:cNvPr id="8" name="Google Shape;532;p36">
            <a:extLst>
              <a:ext uri="{FF2B5EF4-FFF2-40B4-BE49-F238E27FC236}">
                <a16:creationId xmlns:a16="http://schemas.microsoft.com/office/drawing/2014/main" id="{FEE719EE-B86D-B22C-1386-2A43680CA6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9559" y="2273977"/>
            <a:ext cx="1102258" cy="44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007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5E299-1776-555B-F904-B23BD8087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B44607-6BE7-7F82-701F-669F6F1A5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T" dirty="0"/>
              <a:t>Austrian National “Cluster of Exellence” BILAI:</a:t>
            </a:r>
          </a:p>
          <a:p>
            <a:pPr lvl="1"/>
            <a:r>
              <a:rPr lang="en-AT" dirty="0"/>
              <a:t>Vison of Broad AI</a:t>
            </a:r>
          </a:p>
          <a:p>
            <a:pPr lvl="1"/>
            <a:r>
              <a:rPr lang="en-AT" dirty="0"/>
              <a:t>Role of (Knowledge) Graph-Based AI in BILAI</a:t>
            </a:r>
          </a:p>
          <a:p>
            <a:pPr lvl="1"/>
            <a:endParaRPr lang="en-AT" dirty="0"/>
          </a:p>
          <a:p>
            <a:r>
              <a:rPr lang="en-AT" b="1" dirty="0"/>
              <a:t>Other Ongoing Research in our Institute/Department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DE6644-196D-8979-C7F0-40467304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287973"/>
            <a:ext cx="10515600" cy="1325563"/>
          </a:xfrm>
        </p:spPr>
        <p:txBody>
          <a:bodyPr/>
          <a:lstStyle/>
          <a:p>
            <a:r>
              <a:rPr lang="en-AT" dirty="0"/>
              <a:t>What’s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2942E-DAE3-06BC-C621-E23A518E456C}"/>
              </a:ext>
            </a:extLst>
          </p:cNvPr>
          <p:cNvSpPr txBox="1"/>
          <p:nvPr/>
        </p:nvSpPr>
        <p:spPr>
          <a:xfrm>
            <a:off x="2826587" y="600582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https://www.bilateral-ai.net/jobs/</a:t>
            </a:r>
            <a:r>
              <a:rPr lang="en-AT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4F939-AF7F-5E1F-CD8F-FB61139829EB}"/>
              </a:ext>
            </a:extLst>
          </p:cNvPr>
          <p:cNvSpPr txBox="1"/>
          <p:nvPr/>
        </p:nvSpPr>
        <p:spPr>
          <a:xfrm>
            <a:off x="2826587" y="5636490"/>
            <a:ext cx="244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P.S.: we’re hiring! </a:t>
            </a:r>
            <a:r>
              <a:rPr lang="en-AT" dirty="0">
                <a:sym typeface="Wingdings" pitchFamily="2" charset="2"/>
              </a:rPr>
              <a:t></a:t>
            </a:r>
            <a:endParaRPr lang="en-AT" dirty="0"/>
          </a:p>
        </p:txBody>
      </p:sp>
      <p:pic>
        <p:nvPicPr>
          <p:cNvPr id="4" name="Google Shape;532;p36">
            <a:extLst>
              <a:ext uri="{FF2B5EF4-FFF2-40B4-BE49-F238E27FC236}">
                <a16:creationId xmlns:a16="http://schemas.microsoft.com/office/drawing/2014/main" id="{4F1C4A06-4D83-6E74-69B0-6176186A5C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8323" y="5571303"/>
            <a:ext cx="1580991" cy="713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3084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"/>
          <p:cNvSpPr txBox="1"/>
          <p:nvPr/>
        </p:nvSpPr>
        <p:spPr>
          <a:xfrm>
            <a:off x="8208742" y="4280401"/>
            <a:ext cx="3061896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 for Data Ecosystems/</a:t>
            </a:r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Data Ecosystems for AI</a:t>
            </a:r>
            <a:endParaRPr sz="192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6" name="Google Shape;166;p2"/>
          <p:cNvSpPr txBox="1"/>
          <p:nvPr/>
        </p:nvSpPr>
        <p:spPr>
          <a:xfrm>
            <a:off x="8203140" y="3674307"/>
            <a:ext cx="3063638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 for Engineering</a:t>
            </a:r>
            <a:endParaRPr sz="2160"/>
          </a:p>
          <a:p>
            <a:pPr algn="r"/>
            <a:endParaRPr sz="144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7" name="Google Shape;167;p2"/>
          <p:cNvSpPr txBox="1"/>
          <p:nvPr/>
        </p:nvSpPr>
        <p:spPr>
          <a:xfrm>
            <a:off x="8203139" y="3072619"/>
            <a:ext cx="3069173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Digital Humanism and AI</a:t>
            </a:r>
            <a:endParaRPr sz="2160"/>
          </a:p>
          <a:p>
            <a:pPr algn="r"/>
            <a:endParaRPr sz="144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8" name="Google Shape;168;p2"/>
          <p:cNvSpPr txBox="1"/>
          <p:nvPr/>
        </p:nvSpPr>
        <p:spPr>
          <a:xfrm>
            <a:off x="8203139" y="2453578"/>
            <a:ext cx="3068772" cy="5539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pPr algn="r"/>
            <a:r>
              <a:rPr lang="de-AT" sz="144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Neurosymbolic</a:t>
            </a:r>
            <a:r>
              <a:rPr lang="de-AT" sz="144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AI Systems</a:t>
            </a:r>
            <a:endParaRPr sz="2160" dirty="0"/>
          </a:p>
          <a:p>
            <a:pPr algn="r"/>
            <a:endParaRPr sz="144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9" name="Google Shape;169;p2"/>
          <p:cNvSpPr txBox="1">
            <a:spLocks noGrp="1"/>
          </p:cNvSpPr>
          <p:nvPr>
            <p:ph type="title"/>
          </p:nvPr>
        </p:nvSpPr>
        <p:spPr>
          <a:xfrm>
            <a:off x="661483" y="76407"/>
            <a:ext cx="8208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>
              <a:buSzPts val="2400"/>
            </a:pPr>
            <a:r>
              <a:rPr lang="de-AT" sz="2880" dirty="0"/>
              <a:t>AI in </a:t>
            </a:r>
            <a:r>
              <a:rPr lang="de-AT" sz="2880" dirty="0" err="1"/>
              <a:t>our</a:t>
            </a:r>
            <a:r>
              <a:rPr lang="de-AT" sz="2880" dirty="0"/>
              <a:t> Department – at a </a:t>
            </a:r>
            <a:r>
              <a:rPr lang="de-AT" sz="2880" dirty="0" err="1"/>
              <a:t>glance</a:t>
            </a:r>
            <a:endParaRPr dirty="0"/>
          </a:p>
        </p:txBody>
      </p:sp>
      <p:grpSp>
        <p:nvGrpSpPr>
          <p:cNvPr id="170" name="Google Shape;170;p2"/>
          <p:cNvGrpSpPr/>
          <p:nvPr/>
        </p:nvGrpSpPr>
        <p:grpSpPr>
          <a:xfrm>
            <a:off x="8201372" y="2523047"/>
            <a:ext cx="602423" cy="1672950"/>
            <a:chOff x="4546228" y="241372"/>
            <a:chExt cx="502019" cy="1394125"/>
          </a:xfrm>
        </p:grpSpPr>
        <p:sp>
          <p:nvSpPr>
            <p:cNvPr id="171" name="Google Shape;171;p2" descr="Robot"/>
            <p:cNvSpPr/>
            <p:nvPr/>
          </p:nvSpPr>
          <p:spPr>
            <a:xfrm>
              <a:off x="4546228" y="241372"/>
              <a:ext cx="501823" cy="41929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2" name="Google Shape;172;p2" descr="Head with Gears"/>
            <p:cNvSpPr/>
            <p:nvPr/>
          </p:nvSpPr>
          <p:spPr>
            <a:xfrm>
              <a:off x="4591980" y="734756"/>
              <a:ext cx="456267" cy="39694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3" name="Google Shape;173;p2" descr="Processor"/>
            <p:cNvSpPr/>
            <p:nvPr/>
          </p:nvSpPr>
          <p:spPr>
            <a:xfrm>
              <a:off x="4587032" y="1217022"/>
              <a:ext cx="456267" cy="41847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74" name="Google Shape;174;p2" descr="A picture containing black, screensho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2929" y="4284328"/>
            <a:ext cx="547024" cy="52274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"/>
          <p:cNvSpPr txBox="1"/>
          <p:nvPr/>
        </p:nvSpPr>
        <p:spPr>
          <a:xfrm>
            <a:off x="8120230" y="1881215"/>
            <a:ext cx="2722284" cy="40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92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AI areas of interest: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6" name="Google Shape;17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1210" y="5188049"/>
            <a:ext cx="812808" cy="10845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822004" y="1554450"/>
            <a:ext cx="6952187" cy="3267984"/>
            <a:chOff x="127653" y="1472400"/>
            <a:chExt cx="5793489" cy="2723320"/>
          </a:xfrm>
        </p:grpSpPr>
        <p:pic>
          <p:nvPicPr>
            <p:cNvPr id="178" name="Google Shape;178;p2" descr="A picture containing text, screenshot, font, design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7653" y="1869080"/>
              <a:ext cx="5793489" cy="2326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"/>
            <p:cNvSpPr/>
            <p:nvPr/>
          </p:nvSpPr>
          <p:spPr>
            <a:xfrm>
              <a:off x="151150" y="1472400"/>
              <a:ext cx="5746500" cy="9582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pPr algn="ctr"/>
              <a:endParaRPr sz="216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80" name="Google Shape;180;p2"/>
          <p:cNvSpPr/>
          <p:nvPr/>
        </p:nvSpPr>
        <p:spPr>
          <a:xfrm>
            <a:off x="746426" y="2649873"/>
            <a:ext cx="4507859" cy="2362195"/>
          </a:xfrm>
          <a:prstGeom prst="donut">
            <a:avLst>
              <a:gd name="adj" fmla="val 2136"/>
            </a:avLst>
          </a:prstGeom>
          <a:solidFill>
            <a:schemeClr val="accent1"/>
          </a:solidFill>
          <a:ln w="12700" cap="flat" cmpd="sng">
            <a:solidFill>
              <a:srgbClr val="006D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3266354" y="2633472"/>
            <a:ext cx="4507859" cy="2401392"/>
          </a:xfrm>
          <a:prstGeom prst="donut">
            <a:avLst>
              <a:gd name="adj" fmla="val 2136"/>
            </a:avLst>
          </a:prstGeom>
          <a:solidFill>
            <a:schemeClr val="accent1"/>
          </a:solidFill>
          <a:ln w="12700" cap="flat" cmpd="sng">
            <a:solidFill>
              <a:srgbClr val="006D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algn="ctr"/>
            <a:endParaRPr sz="216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2433" y="1851974"/>
            <a:ext cx="563561" cy="70290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"/>
          <p:cNvSpPr txBox="1"/>
          <p:nvPr/>
        </p:nvSpPr>
        <p:spPr>
          <a:xfrm>
            <a:off x="705560" y="1014368"/>
            <a:ext cx="3610407" cy="8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Data Management Group</a:t>
            </a:r>
            <a:endParaRPr sz="2160" dirty="0"/>
          </a:p>
          <a:p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(Axel Polleres, Elmar Kiesling, Amin </a:t>
            </a:r>
            <a:r>
              <a:rPr lang="de-AT" sz="168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Anjomshoaa</a:t>
            </a:r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2160" dirty="0"/>
          </a:p>
        </p:txBody>
      </p:sp>
      <p:pic>
        <p:nvPicPr>
          <p:cNvPr id="184" name="Google Shape;184;p2" descr="sabou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57764" y="1405393"/>
            <a:ext cx="796518" cy="107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"/>
          <p:cNvSpPr txBox="1"/>
          <p:nvPr/>
        </p:nvSpPr>
        <p:spPr>
          <a:xfrm>
            <a:off x="4360044" y="991789"/>
            <a:ext cx="4217028" cy="62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68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Semantic</a:t>
            </a:r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Systems Group</a:t>
            </a:r>
            <a:endParaRPr sz="2160" dirty="0"/>
          </a:p>
          <a:p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	(Marta </a:t>
            </a:r>
            <a:r>
              <a:rPr lang="de-AT" sz="168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Sabou</a:t>
            </a:r>
            <a:r>
              <a:rPr lang="de-AT" sz="168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2160" dirty="0"/>
          </a:p>
        </p:txBody>
      </p:sp>
      <p:pic>
        <p:nvPicPr>
          <p:cNvPr id="186" name="Google Shape;18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2441" y="1880069"/>
            <a:ext cx="1751687" cy="55401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 txBox="1"/>
          <p:nvPr/>
        </p:nvSpPr>
        <p:spPr>
          <a:xfrm>
            <a:off x="1951560" y="5188050"/>
            <a:ext cx="9112680" cy="1126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Inst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Complex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Networks</a:t>
            </a:r>
            <a:endParaRPr sz="1600" dirty="0"/>
          </a:p>
          <a:p>
            <a:r>
              <a:rPr lang="de-AT" sz="1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Sabrina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Kirrane</a:t>
            </a:r>
            <a:r>
              <a:rPr lang="de-AT" sz="1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=&gt; AI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based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policy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representation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reasoning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(e.g.,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regulatory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obligations</a:t>
            </a:r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de-AT" sz="16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=&gt; AI Transparency and </a:t>
            </a:r>
            <a:r>
              <a:rPr lang="de-AT" sz="160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trust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Google Shape;296;p8" descr="Portrait Amin Anjomshoaa">
            <a:extLst>
              <a:ext uri="{FF2B5EF4-FFF2-40B4-BE49-F238E27FC236}">
                <a16:creationId xmlns:a16="http://schemas.microsoft.com/office/drawing/2014/main" id="{1710E6A7-A01A-D5BD-9D3F-ABF37BE8789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94965" y="1819468"/>
            <a:ext cx="582847" cy="7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9;p8" descr="Which data technologies are the main drivers of the digital ...">
            <a:extLst>
              <a:ext uri="{FF2B5EF4-FFF2-40B4-BE49-F238E27FC236}">
                <a16:creationId xmlns:a16="http://schemas.microsoft.com/office/drawing/2014/main" id="{0C98819D-C483-3AC7-B0C6-32BBB8AD553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21408" r="22060"/>
          <a:stretch/>
        </p:blipFill>
        <p:spPr>
          <a:xfrm>
            <a:off x="2105193" y="1870253"/>
            <a:ext cx="632407" cy="679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6" grpId="0" animBg="1"/>
      <p:bldP spid="167" grpId="0" animBg="1"/>
      <p:bldP spid="168" grpId="0" animBg="1"/>
      <p:bldP spid="175" grpId="0"/>
      <p:bldP spid="180" grpId="0" animBg="1"/>
      <p:bldP spid="181" grpId="0" animBg="1"/>
      <p:bldP spid="183" grpId="0"/>
      <p:bldP spid="185" grpId="0"/>
      <p:bldP spid="18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0348" y="1326756"/>
            <a:ext cx="671473" cy="7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8526" y="1301298"/>
            <a:ext cx="671473" cy="80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7914" y="1361955"/>
            <a:ext cx="600262" cy="70557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 txBox="1"/>
          <p:nvPr/>
        </p:nvSpPr>
        <p:spPr>
          <a:xfrm>
            <a:off x="963168" y="5914763"/>
            <a:ext cx="10276783" cy="77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Breit, L. Waltersdorfer, F.J.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Ekaputra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M. Sabou,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Ekelhart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Iana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Paulheim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J.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Portisch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Revenko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Teije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F. van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Harmelen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2023.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Combining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Learning and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Semantic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Web: A </a:t>
            </a:r>
            <a:r>
              <a:rPr lang="de-AT" sz="144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Systematic</a:t>
            </a:r>
            <a:r>
              <a:rPr lang="de-AT" sz="144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Mapping Study. ACM Computing Survey. March 2023.</a:t>
            </a:r>
            <a:endParaRPr sz="144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963168" y="1361955"/>
            <a:ext cx="7162800" cy="77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spAutoFit/>
          </a:bodyPr>
          <a:lstStyle/>
          <a:p>
            <a:r>
              <a:rPr lang="de-AT" sz="21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= Semantic Web and Machine Learning systems</a:t>
            </a:r>
            <a:endParaRPr sz="2160"/>
          </a:p>
          <a:p>
            <a:r>
              <a:rPr lang="de-AT" sz="216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(a type of neural-symbolic systems)</a:t>
            </a:r>
            <a:endParaRPr sz="2160"/>
          </a:p>
        </p:txBody>
      </p:sp>
      <p:pic>
        <p:nvPicPr>
          <p:cNvPr id="215" name="Google Shape;215;p4" descr="A picture containing text, screenshot, circle, diagram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2319" y="2242033"/>
            <a:ext cx="8181919" cy="356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" descr="sabou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8162" y="245755"/>
            <a:ext cx="1312190" cy="1865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95;p3">
            <a:extLst>
              <a:ext uri="{FF2B5EF4-FFF2-40B4-BE49-F238E27FC236}">
                <a16:creationId xmlns:a16="http://schemas.microsoft.com/office/drawing/2014/main" id="{608F30F7-958B-1F9E-D895-99E1C65F9AD7}"/>
              </a:ext>
            </a:extLst>
          </p:cNvPr>
          <p:cNvGrpSpPr/>
          <p:nvPr/>
        </p:nvGrpSpPr>
        <p:grpSpPr>
          <a:xfrm>
            <a:off x="1090632" y="347413"/>
            <a:ext cx="4587076" cy="664749"/>
            <a:chOff x="3678626" y="2056514"/>
            <a:chExt cx="3064580" cy="553957"/>
          </a:xfrm>
        </p:grpSpPr>
        <p:sp>
          <p:nvSpPr>
            <p:cNvPr id="3" name="Google Shape;196;p3">
              <a:extLst>
                <a:ext uri="{FF2B5EF4-FFF2-40B4-BE49-F238E27FC236}">
                  <a16:creationId xmlns:a16="http://schemas.microsoft.com/office/drawing/2014/main" id="{0E8E5CF8-0B02-F6A4-5D59-45CC1CC9AE96}"/>
                </a:ext>
              </a:extLst>
            </p:cNvPr>
            <p:cNvSpPr txBox="1"/>
            <p:nvPr/>
          </p:nvSpPr>
          <p:spPr>
            <a:xfrm>
              <a:off x="3727968" y="2056514"/>
              <a:ext cx="3015238" cy="553957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109710" tIns="54840" rIns="109710" bIns="54840" anchor="t" anchorCtr="0">
              <a:spAutoFit/>
            </a:bodyPr>
            <a:lstStyle/>
            <a:p>
              <a:pPr algn="r"/>
              <a:r>
                <a:rPr lang="de-AT" sz="2160" dirty="0" err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Neurosymbolic</a:t>
              </a:r>
              <a:r>
                <a:rPr lang="de-AT" sz="216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AI Systems</a:t>
              </a:r>
              <a:endParaRPr sz="2400" dirty="0"/>
            </a:p>
            <a:p>
              <a:pPr algn="r"/>
              <a:r>
                <a:rPr lang="en-US" sz="1440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Prof. Marta </a:t>
              </a:r>
              <a:r>
                <a:rPr lang="en-US" sz="1440" dirty="0" err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Sabou</a:t>
              </a:r>
              <a:endParaRPr sz="144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" name="Google Shape;197;p3" descr="Robot">
              <a:extLst>
                <a:ext uri="{FF2B5EF4-FFF2-40B4-BE49-F238E27FC236}">
                  <a16:creationId xmlns:a16="http://schemas.microsoft.com/office/drawing/2014/main" id="{97D110D9-BF7E-7389-12D3-14EC5DD94B79}"/>
                </a:ext>
              </a:extLst>
            </p:cNvPr>
            <p:cNvSpPr/>
            <p:nvPr/>
          </p:nvSpPr>
          <p:spPr>
            <a:xfrm>
              <a:off x="3678626" y="2056514"/>
              <a:ext cx="501823" cy="419296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109710" tIns="54840" rIns="109710" bIns="54840" anchor="t" anchorCtr="0">
              <a:noAutofit/>
            </a:bodyPr>
            <a:lstStyle/>
            <a:p>
              <a:endParaRPr sz="216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5C37F-03E4-F7F4-2F82-DF48B769F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E8BBD3E9-7B6A-8B1E-0E27-559BDDFD9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6530B5-951D-802D-C319-DBC85CB2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1" y="158341"/>
            <a:ext cx="8418629" cy="10845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E" dirty="0"/>
              <a:t>KG-based AI for Self-Determination</a:t>
            </a:r>
            <a:endParaRPr lang="en-IE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889ACF-29A9-A008-E5D9-2EBBA96C49EB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E30AE-3C3A-E0D9-639F-E142561B1F47}"/>
              </a:ext>
            </a:extLst>
          </p:cNvPr>
          <p:cNvSpPr txBox="1"/>
          <p:nvPr/>
        </p:nvSpPr>
        <p:spPr>
          <a:xfrm>
            <a:off x="671077" y="1926728"/>
            <a:ext cx="5608066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three pillar research topics - trust, accountability, and autonomy -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goals for how AI can benefit society and facilitate self-determination</a:t>
            </a: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combine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principles of the proposed EU AI Act and self-determination theory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are supported via four foundational research topics that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and techniques needed to support the three research pillars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machine-readable norms and policies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infrastructure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KG management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explainable and neuro-symbolic AI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D1DADB5-16E0-5F2F-4445-938EFE17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079" y="6437912"/>
            <a:ext cx="380538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t>47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06A2E-38D0-1BA3-DE2F-36FD53CDB24B}"/>
              </a:ext>
            </a:extLst>
          </p:cNvPr>
          <p:cNvSpPr txBox="1"/>
          <p:nvPr/>
        </p:nvSpPr>
        <p:spPr>
          <a:xfrm>
            <a:off x="609600" y="6377869"/>
            <a:ext cx="10972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E" sz="1200">
                <a:solidFill>
                  <a:schemeClr val="bg1"/>
                </a:solidFill>
              </a:rPr>
              <a:t>Ibáñez, L., Domingue, J., </a:t>
            </a:r>
            <a:r>
              <a:rPr lang="en-IE" sz="1200" b="1" err="1">
                <a:solidFill>
                  <a:schemeClr val="bg1"/>
                </a:solidFill>
              </a:rPr>
              <a:t>Kirrane</a:t>
            </a:r>
            <a:r>
              <a:rPr lang="en-IE" sz="1200" b="1">
                <a:solidFill>
                  <a:schemeClr val="bg1"/>
                </a:solidFill>
              </a:rPr>
              <a:t>, S.</a:t>
            </a:r>
            <a:r>
              <a:rPr lang="en-IE" sz="1200">
                <a:solidFill>
                  <a:schemeClr val="bg1"/>
                </a:solidFill>
              </a:rPr>
              <a:t>, Seneviratne, O., Third, A., Vidal, M., 2023. Trust, Accountability, and Autonomy in Knowledge Graph-based AI for Self-determination. Transactions on Graph Data and Knowledge (TGDK) </a:t>
            </a:r>
            <a:r>
              <a:rPr lang="en-IE" sz="1200" i="1">
                <a:solidFill>
                  <a:schemeClr val="bg1"/>
                </a:solidFill>
              </a:rPr>
              <a:t>(revised and resubmitted)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C3045E3-457D-B318-DF76-A013D025E82D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47</a:t>
            </a:fld>
            <a:endParaRPr lang="en-GB" sz="960" dirty="0"/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21F7066-F38C-1A22-F81E-0E42D5700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26" y="206588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3217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E3FA-48E4-09EF-F88E-AFB1EDD14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760E-4B67-64FB-4099-41558A3AE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71"/>
            <a:ext cx="11360800" cy="1332796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application specific Knowledge Graphs:</a:t>
            </a:r>
            <a:br>
              <a:rPr lang="en-US" dirty="0"/>
            </a:br>
            <a:r>
              <a:rPr lang="en-US" dirty="0"/>
              <a:t>CRISP Knowledge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78D8A-0B00-8AAB-F1CB-607A5BA91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96" y="1518167"/>
            <a:ext cx="3797083" cy="4555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Aims to establish the backbone of information integration for gathering Austrian infrastructure systems pertinent for crisis management. </a:t>
            </a:r>
          </a:p>
          <a:p>
            <a:r>
              <a:rPr lang="en-US" dirty="0"/>
              <a:t>Is built on the foundation of three core elements: </a:t>
            </a:r>
            <a:r>
              <a:rPr lang="en-US" dirty="0">
                <a:solidFill>
                  <a:schemeClr val="accent1"/>
                </a:solidFill>
              </a:rPr>
              <a:t>event of hazards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geographical regions</a:t>
            </a:r>
            <a:r>
              <a:rPr lang="en-US" dirty="0"/>
              <a:t>, and </a:t>
            </a:r>
            <a:r>
              <a:rPr lang="en-US" dirty="0">
                <a:solidFill>
                  <a:schemeClr val="accent1"/>
                </a:solidFill>
              </a:rPr>
              <a:t>infrastructure networks</a:t>
            </a:r>
            <a:r>
              <a:rPr lang="en-US" dirty="0"/>
              <a:t>. </a:t>
            </a:r>
          </a:p>
          <a:p>
            <a:r>
              <a:rPr lang="en-US" dirty="0"/>
              <a:t>Some statistics</a:t>
            </a:r>
          </a:p>
          <a:p>
            <a:pPr lvl="1"/>
            <a:r>
              <a:rPr lang="en-US" b="1" dirty="0"/>
              <a:t>6,375,118</a:t>
            </a:r>
            <a:r>
              <a:rPr lang="en-US" dirty="0"/>
              <a:t> Triples collected from different open data resources.</a:t>
            </a:r>
          </a:p>
          <a:p>
            <a:pPr lvl="1"/>
            <a:r>
              <a:rPr lang="en-US" b="1" dirty="0"/>
              <a:t>3,887</a:t>
            </a:r>
            <a:r>
              <a:rPr lang="en-US" dirty="0"/>
              <a:t> First Responders Organizations involved in crisis management.</a:t>
            </a:r>
          </a:p>
          <a:p>
            <a:pPr lvl="1"/>
            <a:r>
              <a:rPr lang="en-US" b="1" dirty="0"/>
              <a:t>249,781</a:t>
            </a:r>
            <a:r>
              <a:rPr lang="en-US" dirty="0"/>
              <a:t> Observations of properties associated with specific features of interest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FD73E-4888-7AEF-9CA0-7994968682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48</a:t>
            </a:fld>
            <a:endParaRPr lang="en"/>
          </a:p>
        </p:txBody>
      </p:sp>
      <p:sp>
        <p:nvSpPr>
          <p:cNvPr id="5" name="Google Shape;211;p28">
            <a:extLst>
              <a:ext uri="{FF2B5EF4-FFF2-40B4-BE49-F238E27FC236}">
                <a16:creationId xmlns:a16="http://schemas.microsoft.com/office/drawing/2014/main" id="{F9EB0EB5-94C4-4CE1-F484-7FC8E42B0F4C}"/>
              </a:ext>
            </a:extLst>
          </p:cNvPr>
          <p:cNvSpPr/>
          <p:nvPr/>
        </p:nvSpPr>
        <p:spPr>
          <a:xfrm>
            <a:off x="4321719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Google Shape;212;p28">
            <a:extLst>
              <a:ext uri="{FF2B5EF4-FFF2-40B4-BE49-F238E27FC236}">
                <a16:creationId xmlns:a16="http://schemas.microsoft.com/office/drawing/2014/main" id="{B378F7D6-BF3D-5ECE-EA53-E53AF7B2E8EF}"/>
              </a:ext>
            </a:extLst>
          </p:cNvPr>
          <p:cNvSpPr/>
          <p:nvPr/>
        </p:nvSpPr>
        <p:spPr>
          <a:xfrm>
            <a:off x="9654973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7" name="Google Shape;213;p28">
            <a:extLst>
              <a:ext uri="{FF2B5EF4-FFF2-40B4-BE49-F238E27FC236}">
                <a16:creationId xmlns:a16="http://schemas.microsoft.com/office/drawing/2014/main" id="{746D6285-BE1B-D381-27F5-D2859AD9F82B}"/>
              </a:ext>
            </a:extLst>
          </p:cNvPr>
          <p:cNvGrpSpPr/>
          <p:nvPr/>
        </p:nvGrpSpPr>
        <p:grpSpPr>
          <a:xfrm>
            <a:off x="7325129" y="2391320"/>
            <a:ext cx="1678608" cy="1931651"/>
            <a:chOff x="2749250" y="1644650"/>
            <a:chExt cx="2940200" cy="2943075"/>
          </a:xfrm>
        </p:grpSpPr>
        <p:pic>
          <p:nvPicPr>
            <p:cNvPr id="8" name="Google Shape;214;p28">
              <a:extLst>
                <a:ext uri="{FF2B5EF4-FFF2-40B4-BE49-F238E27FC236}">
                  <a16:creationId xmlns:a16="http://schemas.microsoft.com/office/drawing/2014/main" id="{1E789F6C-B9B1-D6F1-A50D-61D8C939E99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8625" r="11995"/>
            <a:stretch/>
          </p:blipFill>
          <p:spPr>
            <a:xfrm>
              <a:off x="2749250" y="1644650"/>
              <a:ext cx="2940200" cy="2943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15;p28">
              <a:extLst>
                <a:ext uri="{FF2B5EF4-FFF2-40B4-BE49-F238E27FC236}">
                  <a16:creationId xmlns:a16="http://schemas.microsoft.com/office/drawing/2014/main" id="{65D12BA8-7338-780C-D13B-5215A0BAADA3}"/>
                </a:ext>
              </a:extLst>
            </p:cNvPr>
            <p:cNvSpPr/>
            <p:nvPr/>
          </p:nvSpPr>
          <p:spPr>
            <a:xfrm>
              <a:off x="2759550" y="1648575"/>
              <a:ext cx="2919600" cy="2935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53"/>
              <a:endParaRPr sz="2160">
                <a:solidFill>
                  <a:srgbClr val="000000"/>
                </a:solidFill>
                <a:latin typeface="Verdana"/>
              </a:endParaRPr>
            </a:p>
          </p:txBody>
        </p:sp>
      </p:grpSp>
      <p:pic>
        <p:nvPicPr>
          <p:cNvPr id="10" name="Google Shape;216;p28">
            <a:extLst>
              <a:ext uri="{FF2B5EF4-FFF2-40B4-BE49-F238E27FC236}">
                <a16:creationId xmlns:a16="http://schemas.microsoft.com/office/drawing/2014/main" id="{12C37091-4C1F-3ACC-C3F2-3C5326FF397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578701"/>
            <a:ext cx="401332" cy="434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7;p28">
            <a:extLst>
              <a:ext uri="{FF2B5EF4-FFF2-40B4-BE49-F238E27FC236}">
                <a16:creationId xmlns:a16="http://schemas.microsoft.com/office/drawing/2014/main" id="{AE13568B-B5EF-A5EA-ED98-7F7359618DD6}"/>
              </a:ext>
            </a:extLst>
          </p:cNvPr>
          <p:cNvSpPr txBox="1"/>
          <p:nvPr/>
        </p:nvSpPr>
        <p:spPr>
          <a:xfrm>
            <a:off x="10477357" y="2554679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Road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Google Shape;218;p28">
            <a:extLst>
              <a:ext uri="{FF2B5EF4-FFF2-40B4-BE49-F238E27FC236}">
                <a16:creationId xmlns:a16="http://schemas.microsoft.com/office/drawing/2014/main" id="{AA8AB28C-3E02-DCA4-92EB-8BB3DAFD8160}"/>
              </a:ext>
            </a:extLst>
          </p:cNvPr>
          <p:cNvSpPr txBox="1"/>
          <p:nvPr/>
        </p:nvSpPr>
        <p:spPr>
          <a:xfrm>
            <a:off x="10477357" y="3093445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Railway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Google Shape;219;p28">
            <a:extLst>
              <a:ext uri="{FF2B5EF4-FFF2-40B4-BE49-F238E27FC236}">
                <a16:creationId xmlns:a16="http://schemas.microsoft.com/office/drawing/2014/main" id="{E071CA08-C302-8343-2CB3-470519B96CC3}"/>
              </a:ext>
            </a:extLst>
          </p:cNvPr>
          <p:cNvSpPr txBox="1"/>
          <p:nvPr/>
        </p:nvSpPr>
        <p:spPr>
          <a:xfrm>
            <a:off x="10539563" y="3578701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Water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4" name="Google Shape;220;p28">
            <a:extLst>
              <a:ext uri="{FF2B5EF4-FFF2-40B4-BE49-F238E27FC236}">
                <a16:creationId xmlns:a16="http://schemas.microsoft.com/office/drawing/2014/main" id="{88CBF308-9A6B-69A5-4E7F-802B3BAA27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4140245"/>
            <a:ext cx="401332" cy="43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21;p28">
            <a:extLst>
              <a:ext uri="{FF2B5EF4-FFF2-40B4-BE49-F238E27FC236}">
                <a16:creationId xmlns:a16="http://schemas.microsoft.com/office/drawing/2014/main" id="{89BB0161-5A42-3342-2168-ED60126E1505}"/>
              </a:ext>
            </a:extLst>
          </p:cNvPr>
          <p:cNvSpPr txBox="1"/>
          <p:nvPr/>
        </p:nvSpPr>
        <p:spPr>
          <a:xfrm>
            <a:off x="10539563" y="4196184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Telecom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6" name="Google Shape;222;p28">
            <a:extLst>
              <a:ext uri="{FF2B5EF4-FFF2-40B4-BE49-F238E27FC236}">
                <a16:creationId xmlns:a16="http://schemas.microsoft.com/office/drawing/2014/main" id="{C37F71A1-4B20-3609-91A0-7B51767B01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017191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3;p28">
            <a:extLst>
              <a:ext uri="{FF2B5EF4-FFF2-40B4-BE49-F238E27FC236}">
                <a16:creationId xmlns:a16="http://schemas.microsoft.com/office/drawing/2014/main" id="{3553761E-D1D7-651C-7DF4-35405C4A439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2455653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24;p28">
            <a:extLst>
              <a:ext uri="{FF2B5EF4-FFF2-40B4-BE49-F238E27FC236}">
                <a16:creationId xmlns:a16="http://schemas.microsoft.com/office/drawing/2014/main" id="{13A45A02-3B94-1209-8AE1-6F3FC28180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673" t="30741" r="22595" b="26716"/>
          <a:stretch/>
        </p:blipFill>
        <p:spPr>
          <a:xfrm>
            <a:off x="6999741" y="5093050"/>
            <a:ext cx="519248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5;p28">
            <a:extLst>
              <a:ext uri="{FF2B5EF4-FFF2-40B4-BE49-F238E27FC236}">
                <a16:creationId xmlns:a16="http://schemas.microsoft.com/office/drawing/2014/main" id="{937E3DFB-F2D8-3100-FB30-0C05160651C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0410" y="5049474"/>
            <a:ext cx="503021" cy="52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6;p28">
            <a:extLst>
              <a:ext uri="{FF2B5EF4-FFF2-40B4-BE49-F238E27FC236}">
                <a16:creationId xmlns:a16="http://schemas.microsoft.com/office/drawing/2014/main" id="{66772024-537A-75A3-F4CD-3B3ED08E5F1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4860" y="4970187"/>
            <a:ext cx="656048" cy="67984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7;p28">
            <a:extLst>
              <a:ext uri="{FF2B5EF4-FFF2-40B4-BE49-F238E27FC236}">
                <a16:creationId xmlns:a16="http://schemas.microsoft.com/office/drawing/2014/main" id="{15FA7119-2B2C-724C-A046-7BC3F38FCFF2}"/>
              </a:ext>
            </a:extLst>
          </p:cNvPr>
          <p:cNvSpPr txBox="1"/>
          <p:nvPr/>
        </p:nvSpPr>
        <p:spPr>
          <a:xfrm>
            <a:off x="4701861" y="1897556"/>
            <a:ext cx="175097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400" b="1" dirty="0">
                <a:solidFill>
                  <a:srgbClr val="000000"/>
                </a:solidFill>
                <a:latin typeface="Verdana"/>
              </a:rPr>
              <a:t>Shock &amp; Stress</a:t>
            </a:r>
            <a:endParaRPr sz="14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" name="Google Shape;228;p28">
            <a:extLst>
              <a:ext uri="{FF2B5EF4-FFF2-40B4-BE49-F238E27FC236}">
                <a16:creationId xmlns:a16="http://schemas.microsoft.com/office/drawing/2014/main" id="{D569EC67-B81C-8EF0-6712-29AC2CCB9A9D}"/>
              </a:ext>
            </a:extLst>
          </p:cNvPr>
          <p:cNvSpPr txBox="1"/>
          <p:nvPr/>
        </p:nvSpPr>
        <p:spPr>
          <a:xfrm>
            <a:off x="4613435" y="5093052"/>
            <a:ext cx="213566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Cell Data</a:t>
            </a:r>
            <a:r>
              <a:rPr lang="en" sz="1200" dirty="0">
                <a:solidFill>
                  <a:srgbClr val="000000"/>
                </a:solidFill>
                <a:latin typeface="Verdana"/>
              </a:rPr>
              <a:t> including weather, services, population, etc.</a:t>
            </a:r>
            <a:endParaRPr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Google Shape;229;p28">
            <a:extLst>
              <a:ext uri="{FF2B5EF4-FFF2-40B4-BE49-F238E27FC236}">
                <a16:creationId xmlns:a16="http://schemas.microsoft.com/office/drawing/2014/main" id="{709A9C4B-EFE5-A2B3-5D79-4741FC2FE6D9}"/>
              </a:ext>
            </a:extLst>
          </p:cNvPr>
          <p:cNvSpPr txBox="1"/>
          <p:nvPr/>
        </p:nvSpPr>
        <p:spPr>
          <a:xfrm>
            <a:off x="10282674" y="1897558"/>
            <a:ext cx="101393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Networks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4" name="Google Shape;230;p28">
            <a:extLst>
              <a:ext uri="{FF2B5EF4-FFF2-40B4-BE49-F238E27FC236}">
                <a16:creationId xmlns:a16="http://schemas.microsoft.com/office/drawing/2014/main" id="{A8F96E89-6F5B-5292-883A-8017A7F6FDC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6687" y="2310669"/>
            <a:ext cx="2087684" cy="224338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31;p28">
            <a:extLst>
              <a:ext uri="{FF2B5EF4-FFF2-40B4-BE49-F238E27FC236}">
                <a16:creationId xmlns:a16="http://schemas.microsoft.com/office/drawing/2014/main" id="{1B2941D9-E1A7-ED2B-1252-BE7DDA826C39}"/>
              </a:ext>
            </a:extLst>
          </p:cNvPr>
          <p:cNvSpPr/>
          <p:nvPr/>
        </p:nvSpPr>
        <p:spPr>
          <a:xfrm>
            <a:off x="6749101" y="4940524"/>
            <a:ext cx="2763057" cy="739165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Google Shape;232;p28">
            <a:extLst>
              <a:ext uri="{FF2B5EF4-FFF2-40B4-BE49-F238E27FC236}">
                <a16:creationId xmlns:a16="http://schemas.microsoft.com/office/drawing/2014/main" id="{9774CFB6-9A55-4652-C705-B4780EB29331}"/>
              </a:ext>
            </a:extLst>
          </p:cNvPr>
          <p:cNvSpPr/>
          <p:nvPr/>
        </p:nvSpPr>
        <p:spPr>
          <a:xfrm>
            <a:off x="9069675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Google Shape;233;p28">
            <a:extLst>
              <a:ext uri="{FF2B5EF4-FFF2-40B4-BE49-F238E27FC236}">
                <a16:creationId xmlns:a16="http://schemas.microsoft.com/office/drawing/2014/main" id="{A45607A7-B932-A067-DCDA-E6C8E9DDEB6E}"/>
              </a:ext>
            </a:extLst>
          </p:cNvPr>
          <p:cNvSpPr/>
          <p:nvPr/>
        </p:nvSpPr>
        <p:spPr>
          <a:xfrm rot="5400000">
            <a:off x="7964493" y="4573789"/>
            <a:ext cx="538195" cy="14228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Google Shape;234;p28">
            <a:extLst>
              <a:ext uri="{FF2B5EF4-FFF2-40B4-BE49-F238E27FC236}">
                <a16:creationId xmlns:a16="http://schemas.microsoft.com/office/drawing/2014/main" id="{333D32A0-0723-7113-8EFC-999896C722E2}"/>
              </a:ext>
            </a:extLst>
          </p:cNvPr>
          <p:cNvSpPr/>
          <p:nvPr/>
        </p:nvSpPr>
        <p:spPr>
          <a:xfrm>
            <a:off x="6749100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Google Shape;235;p28">
            <a:extLst>
              <a:ext uri="{FF2B5EF4-FFF2-40B4-BE49-F238E27FC236}">
                <a16:creationId xmlns:a16="http://schemas.microsoft.com/office/drawing/2014/main" id="{9368FF87-C4EF-7A13-A5DB-D69C95B6D68E}"/>
              </a:ext>
            </a:extLst>
          </p:cNvPr>
          <p:cNvSpPr txBox="1"/>
          <p:nvPr/>
        </p:nvSpPr>
        <p:spPr>
          <a:xfrm>
            <a:off x="7591079" y="1974173"/>
            <a:ext cx="115147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CRISP Cell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194" name="Picture 2" descr="Anjomshoaa, Amin - Team - Institute for Data, Process and ...">
            <a:extLst>
              <a:ext uri="{FF2B5EF4-FFF2-40B4-BE49-F238E27FC236}">
                <a16:creationId xmlns:a16="http://schemas.microsoft.com/office/drawing/2014/main" id="{0504F3D2-CE44-A81F-F124-E9CDA0A52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r="27352"/>
          <a:stretch/>
        </p:blipFill>
        <p:spPr bwMode="auto">
          <a:xfrm>
            <a:off x="10060382" y="0"/>
            <a:ext cx="958361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nah Schuster, PhD Candidate at the Complexity Science Hub © Sebastian Topfer">
            <a:extLst>
              <a:ext uri="{FF2B5EF4-FFF2-40B4-BE49-F238E27FC236}">
                <a16:creationId xmlns:a16="http://schemas.microsoft.com/office/drawing/2014/main" id="{654282F0-9857-D299-0AE9-49C322922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608" r="18227" b="13280"/>
          <a:stretch/>
        </p:blipFill>
        <p:spPr bwMode="auto">
          <a:xfrm>
            <a:off x="11125978" y="8855"/>
            <a:ext cx="998320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232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32984-B39B-3FD3-A1E0-44DABB42D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5" y="1613536"/>
            <a:ext cx="11133152" cy="4304461"/>
          </a:xfrm>
        </p:spPr>
        <p:txBody>
          <a:bodyPr/>
          <a:lstStyle/>
          <a:p>
            <a:r>
              <a:rPr lang="en-AT" dirty="0"/>
              <a:t>Summary:</a:t>
            </a:r>
          </a:p>
          <a:p>
            <a:pPr lvl="1"/>
            <a:r>
              <a:rPr lang="en-AT" dirty="0"/>
              <a:t>(Semantic) Web &amp; Knowledge Graphs play in important role in latest trends in AI </a:t>
            </a:r>
          </a:p>
          <a:p>
            <a:pPr lvl="2"/>
            <a:r>
              <a:rPr lang="en-AT" dirty="0"/>
              <a:t>GraphRAG, NeuroSymbolic Systems powered by KGs, etc.</a:t>
            </a:r>
          </a:p>
          <a:p>
            <a:pPr lvl="1"/>
            <a:r>
              <a:rPr lang="en-AT" dirty="0"/>
              <a:t>GenAI could help to create, improve and curate KGs (but symbolic constraints will be needed!)</a:t>
            </a:r>
          </a:p>
          <a:p>
            <a:pPr lvl="1"/>
            <a:r>
              <a:rPr lang="en-AT" dirty="0"/>
              <a:t>Collaborative, Open Knowledge G</a:t>
            </a:r>
            <a:r>
              <a:rPr lang="en-GB" dirty="0"/>
              <a:t>r</a:t>
            </a:r>
            <a:r>
              <a:rPr lang="en-AT" dirty="0"/>
              <a:t>aphs like Wikidata are a particularly interesting subject of study (observable!)</a:t>
            </a:r>
          </a:p>
          <a:p>
            <a:pPr lvl="2"/>
            <a:r>
              <a:rPr lang="en-AT" dirty="0"/>
              <a:t>evolution, repairs, etc.</a:t>
            </a:r>
          </a:p>
          <a:p>
            <a:pPr lvl="2"/>
            <a:r>
              <a:rPr lang="en-AT" dirty="0"/>
              <a:t>embeddings</a:t>
            </a:r>
          </a:p>
          <a:p>
            <a:pPr lvl="2"/>
            <a:r>
              <a:rPr lang="en-GB" dirty="0"/>
              <a:t>b</a:t>
            </a:r>
            <a:r>
              <a:rPr lang="en-AT" dirty="0"/>
              <a:t>ut also: </a:t>
            </a:r>
            <a:r>
              <a:rPr lang="en-GB" dirty="0"/>
              <a:t>c</a:t>
            </a:r>
            <a:r>
              <a:rPr lang="en-AT" dirty="0"/>
              <a:t>ollaboration patterns</a:t>
            </a:r>
          </a:p>
          <a:p>
            <a:pPr lvl="1"/>
            <a:r>
              <a:rPr lang="en-GB" dirty="0"/>
              <a:t>M</a:t>
            </a:r>
            <a:r>
              <a:rPr lang="en-AT" dirty="0"/>
              <a:t>y guess: agents will play an important role!</a:t>
            </a:r>
          </a:p>
          <a:p>
            <a:pPr lvl="2"/>
            <a:r>
              <a:rPr lang="en-AT" dirty="0"/>
              <a:t>Getting back to decentralized approaches needed to scale &amp; democratize AI</a:t>
            </a:r>
          </a:p>
          <a:p>
            <a:pPr lvl="2"/>
            <a:r>
              <a:rPr lang="en-GB" dirty="0"/>
              <a:t>A</a:t>
            </a:r>
            <a:r>
              <a:rPr lang="en-AT" dirty="0"/>
              <a:t>lso for trends I didn’t talk about, e.g. Data Spaces</a:t>
            </a:r>
          </a:p>
          <a:p>
            <a:pPr lvl="1"/>
            <a:endParaRPr lang="en-AT" dirty="0"/>
          </a:p>
          <a:p>
            <a:pPr marL="457200" lvl="1" indent="0">
              <a:buNone/>
            </a:pPr>
            <a:endParaRPr lang="en-A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2A1019-4B37-E627-987F-E9384814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052D3-FB0C-B94F-B724-B9DE2DB4BCFD}"/>
              </a:ext>
            </a:extLst>
          </p:cNvPr>
          <p:cNvSpPr txBox="1"/>
          <p:nvPr/>
        </p:nvSpPr>
        <p:spPr>
          <a:xfrm>
            <a:off x="2826587" y="600582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>
                <a:hlinkClick r:id="rId2"/>
              </a:rPr>
              <a:t>https://www.bilateral-ai.net/jobs/</a:t>
            </a:r>
            <a:r>
              <a:rPr lang="en-AT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2C683-10DA-A287-3656-2DB6338F9BDA}"/>
              </a:ext>
            </a:extLst>
          </p:cNvPr>
          <p:cNvSpPr txBox="1"/>
          <p:nvPr/>
        </p:nvSpPr>
        <p:spPr>
          <a:xfrm>
            <a:off x="2826587" y="5636490"/>
            <a:ext cx="244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P.S.: we’re hiring! </a:t>
            </a:r>
            <a:r>
              <a:rPr lang="en-AT" dirty="0">
                <a:sym typeface="Wingdings" pitchFamily="2" charset="2"/>
              </a:rPr>
              <a:t></a:t>
            </a:r>
            <a:endParaRPr lang="en-AT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435FD6D-3957-2C54-2E39-1A3CD0BB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394" y="5767241"/>
            <a:ext cx="1109936" cy="5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532;p36">
            <a:extLst>
              <a:ext uri="{FF2B5EF4-FFF2-40B4-BE49-F238E27FC236}">
                <a16:creationId xmlns:a16="http://schemas.microsoft.com/office/drawing/2014/main" id="{811D6402-CCEF-F93E-4FB1-66AEE45BC3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323" y="5571303"/>
            <a:ext cx="1580991" cy="713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6262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3" y="102191"/>
            <a:ext cx="10515600" cy="1325563"/>
          </a:xfrm>
        </p:spPr>
        <p:txBody>
          <a:bodyPr/>
          <a:lstStyle/>
          <a:p>
            <a:r>
              <a:rPr lang="en-US" dirty="0"/>
              <a:t>Semantic Web: Standard formats,</a:t>
            </a:r>
            <a:br>
              <a:rPr lang="en-US" dirty="0"/>
            </a:br>
            <a:r>
              <a:rPr lang="en-US" dirty="0"/>
              <a:t>Reasoning &amp; Logics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(2000s - ca. 2009)</a:t>
            </a:r>
          </a:p>
        </p:txBody>
      </p:sp>
      <p:pic>
        <p:nvPicPr>
          <p:cNvPr id="3074" name="Picture 2" descr="https://www.w3.org/2001/12/semweb-fin/swlevels.png">
            <a:extLst>
              <a:ext uri="{FF2B5EF4-FFF2-40B4-BE49-F238E27FC236}">
                <a16:creationId xmlns:a16="http://schemas.microsoft.com/office/drawing/2014/main" id="{0E026F25-C422-9B45-BA9B-2009EAEE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4904"/>
            <a:ext cx="3270863" cy="1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1060E-92F3-4B42-A9D2-6168EAE69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82" y="1637264"/>
            <a:ext cx="8250521" cy="3655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B918FE-94B8-9346-89DD-3F00CC61B330}"/>
              </a:ext>
            </a:extLst>
          </p:cNvPr>
          <p:cNvSpPr/>
          <p:nvPr/>
        </p:nvSpPr>
        <p:spPr>
          <a:xfrm>
            <a:off x="4499112" y="2638850"/>
            <a:ext cx="1192121" cy="714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EBF75-AE47-5844-BF24-E0105127B061}"/>
              </a:ext>
            </a:extLst>
          </p:cNvPr>
          <p:cNvSpPr/>
          <p:nvPr/>
        </p:nvSpPr>
        <p:spPr>
          <a:xfrm>
            <a:off x="7142922" y="3131121"/>
            <a:ext cx="1480644" cy="844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6E337A-7186-FD48-B22D-24226ED37E67}"/>
              </a:ext>
            </a:extLst>
          </p:cNvPr>
          <p:cNvSpPr/>
          <p:nvPr/>
        </p:nvSpPr>
        <p:spPr>
          <a:xfrm>
            <a:off x="9856374" y="3114587"/>
            <a:ext cx="1560374" cy="595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5E47B-CDE5-3A4A-B9B6-D5DF016D2745}"/>
              </a:ext>
            </a:extLst>
          </p:cNvPr>
          <p:cNvSpPr/>
          <p:nvPr/>
        </p:nvSpPr>
        <p:spPr>
          <a:xfrm>
            <a:off x="1079026" y="5320935"/>
            <a:ext cx="233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Semantic Web Activity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6CB3BB-1771-5D47-9CB7-11F14BEAE2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52" y="5267114"/>
            <a:ext cx="945274" cy="476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9DE523-6CA4-3C43-884F-33D370DDAB96}"/>
              </a:ext>
            </a:extLst>
          </p:cNvPr>
          <p:cNvSpPr/>
          <p:nvPr/>
        </p:nvSpPr>
        <p:spPr>
          <a:xfrm>
            <a:off x="6096000" y="6396335"/>
            <a:ext cx="623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Olivier </a:t>
            </a:r>
            <a:r>
              <a:rPr lang="en-US" sz="1200" dirty="0" err="1"/>
              <a:t>Boissier</a:t>
            </a:r>
            <a:r>
              <a:rPr lang="en-US" sz="1200" dirty="0"/>
              <a:t>, Marco </a:t>
            </a:r>
            <a:r>
              <a:rPr lang="en-US" sz="1200" dirty="0" err="1"/>
              <a:t>Colombetti</a:t>
            </a:r>
            <a:r>
              <a:rPr lang="en-US" sz="1200" dirty="0"/>
              <a:t>, Michael Luck, John-Jules Meyer, and Axel Polleres. Norms, organizations, and semantics. </a:t>
            </a:r>
            <a:r>
              <a:rPr lang="en-US" sz="1200" i="1" dirty="0"/>
              <a:t>The Knowledge Engineering Review</a:t>
            </a:r>
            <a:r>
              <a:rPr lang="en-US" sz="1200" dirty="0"/>
              <a:t>, 28(1):107--116, March 2013.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246530D-FA99-5244-B777-8E32F1C2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3078" y="6086633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21D6580-5601-B40C-3D79-F80DDBC90E67}"/>
              </a:ext>
            </a:extLst>
          </p:cNvPr>
          <p:cNvSpPr/>
          <p:nvPr/>
        </p:nvSpPr>
        <p:spPr>
          <a:xfrm>
            <a:off x="6913153" y="3985093"/>
            <a:ext cx="2394857" cy="944108"/>
          </a:xfrm>
          <a:prstGeom prst="wedgeRoundRectCallout">
            <a:avLst>
              <a:gd name="adj1" fmla="val -2045"/>
              <a:gd name="adj2" fmla="val -599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Description Logics or Rules?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E40E2AE-920D-4F43-CFE6-D36374BB0BFE}"/>
              </a:ext>
            </a:extLst>
          </p:cNvPr>
          <p:cNvSpPr/>
          <p:nvPr/>
        </p:nvSpPr>
        <p:spPr>
          <a:xfrm>
            <a:off x="9596955" y="3371055"/>
            <a:ext cx="2394857" cy="944108"/>
          </a:xfrm>
          <a:prstGeom prst="wedgeRoundRectCallout">
            <a:avLst>
              <a:gd name="adj1" fmla="val 2197"/>
              <a:gd name="adj2" fmla="val -70699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on “Unified Logics”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DC51204-F1BA-AC6C-2AE1-8A3738651401}"/>
              </a:ext>
            </a:extLst>
          </p:cNvPr>
          <p:cNvSpPr/>
          <p:nvPr/>
        </p:nvSpPr>
        <p:spPr>
          <a:xfrm>
            <a:off x="9517301" y="4791881"/>
            <a:ext cx="2394857" cy="944108"/>
          </a:xfrm>
          <a:prstGeom prst="wedgeRoundRectCallout">
            <a:avLst>
              <a:gd name="adj1" fmla="val -12386"/>
              <a:gd name="adj2" fmla="val -4379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(Contextualized Reasoning?)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8ACB741-FD21-2489-6789-5E615AA00281}"/>
              </a:ext>
            </a:extLst>
          </p:cNvPr>
          <p:cNvSpPr/>
          <p:nvPr/>
        </p:nvSpPr>
        <p:spPr>
          <a:xfrm>
            <a:off x="27123" y="5306245"/>
            <a:ext cx="8099401" cy="1465357"/>
          </a:xfrm>
          <a:prstGeom prst="wedgeRoundRectCallout">
            <a:avLst>
              <a:gd name="adj1" fmla="val -3258"/>
              <a:gd name="adj2" fmla="val -4456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Good news! Boost in KR/AI research:</a:t>
            </a:r>
          </a:p>
          <a:p>
            <a:pPr algn="ctr"/>
            <a:r>
              <a:rPr lang="en-US" sz="2400" b="1" i="1" dirty="0"/>
              <a:t> We know very well which ontological reasoning </a:t>
            </a:r>
          </a:p>
          <a:p>
            <a:pPr algn="ctr"/>
            <a:r>
              <a:rPr lang="en-US" sz="2400" b="1" i="1" dirty="0"/>
              <a:t>approaches are decidable and how they scale </a:t>
            </a:r>
          </a:p>
          <a:p>
            <a:pPr algn="ctr"/>
            <a:r>
              <a:rPr lang="en-US" sz="2400" b="1" i="1" dirty="0">
                <a:sym typeface="Wingdings" pitchFamily="2" charset="2"/>
              </a:rPr>
              <a:t> </a:t>
            </a:r>
            <a:r>
              <a:rPr lang="en-US" sz="2400" b="1" i="1" dirty="0"/>
              <a:t>OWL, OBDA, but also: constraint checking (SHACL)</a:t>
            </a:r>
          </a:p>
        </p:txBody>
      </p:sp>
      <p:pic>
        <p:nvPicPr>
          <p:cNvPr id="13" name="Bild 2">
            <a:extLst>
              <a:ext uri="{FF2B5EF4-FFF2-40B4-BE49-F238E27FC236}">
                <a16:creationId xmlns:a16="http://schemas.microsoft.com/office/drawing/2014/main" id="{369F7A29-F180-5D10-AA8B-ACD60FBD8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0933" y="14495"/>
            <a:ext cx="1500004" cy="10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BFBE-FDB0-7E2A-060D-779F31D4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A7AC-8A9E-5A4E-1432-22F03995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07041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4B192-211F-DF14-2E73-8F520CCCE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B760-E492-D7B1-9986-96784B85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dirty="0"/>
              <a:t>CRISP KG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64354-C8FB-425A-1F87-FB3F787FF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61463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1A289-5FDD-8D15-6BB6-B2E5E8851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B847-F57A-8F85-A4F2-EC0387AE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71"/>
            <a:ext cx="11360800" cy="1332796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application specific Knowledge Graphs:</a:t>
            </a:r>
            <a:br>
              <a:rPr lang="en-US" dirty="0"/>
            </a:br>
            <a:r>
              <a:rPr lang="en-US" dirty="0"/>
              <a:t>CRISP Knowledge Graph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B34BF-70A4-14A4-3B74-46B768AA5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96" y="1518167"/>
            <a:ext cx="3797083" cy="4555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Aims to establish the backbone of information integration for gathering Austrian infrastructure systems pertinent for crisis management. </a:t>
            </a:r>
          </a:p>
          <a:p>
            <a:r>
              <a:rPr lang="en-US" dirty="0"/>
              <a:t>Is built on the foundation of three core elements: </a:t>
            </a:r>
            <a:r>
              <a:rPr lang="en-US" dirty="0">
                <a:solidFill>
                  <a:schemeClr val="accent1"/>
                </a:solidFill>
              </a:rPr>
              <a:t>event of hazards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geographical regions</a:t>
            </a:r>
            <a:r>
              <a:rPr lang="en-US" dirty="0"/>
              <a:t>, and </a:t>
            </a:r>
            <a:r>
              <a:rPr lang="en-US" dirty="0">
                <a:solidFill>
                  <a:schemeClr val="accent1"/>
                </a:solidFill>
              </a:rPr>
              <a:t>infrastructure networks</a:t>
            </a:r>
            <a:r>
              <a:rPr lang="en-US" dirty="0"/>
              <a:t>. </a:t>
            </a:r>
          </a:p>
          <a:p>
            <a:r>
              <a:rPr lang="en-US" dirty="0"/>
              <a:t>Some statistics</a:t>
            </a:r>
          </a:p>
          <a:p>
            <a:pPr lvl="1"/>
            <a:r>
              <a:rPr lang="en-US" b="1" dirty="0"/>
              <a:t>6,375,118</a:t>
            </a:r>
            <a:r>
              <a:rPr lang="en-US" dirty="0"/>
              <a:t> Triples collected from different open data resources.</a:t>
            </a:r>
          </a:p>
          <a:p>
            <a:pPr lvl="1"/>
            <a:r>
              <a:rPr lang="en-US" b="1" dirty="0"/>
              <a:t>3,887</a:t>
            </a:r>
            <a:r>
              <a:rPr lang="en-US" dirty="0"/>
              <a:t> First Responders Organizations involved in crisis management.</a:t>
            </a:r>
          </a:p>
          <a:p>
            <a:pPr lvl="1"/>
            <a:r>
              <a:rPr lang="en-US" b="1" dirty="0"/>
              <a:t>249,781</a:t>
            </a:r>
            <a:r>
              <a:rPr lang="en-US" dirty="0"/>
              <a:t> Observations of properties associated with specific features of interest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C0A0-8EF2-E908-017D-798AAA88B4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52</a:t>
            </a:fld>
            <a:endParaRPr lang="en"/>
          </a:p>
        </p:txBody>
      </p:sp>
      <p:sp>
        <p:nvSpPr>
          <p:cNvPr id="5" name="Google Shape;211;p28">
            <a:extLst>
              <a:ext uri="{FF2B5EF4-FFF2-40B4-BE49-F238E27FC236}">
                <a16:creationId xmlns:a16="http://schemas.microsoft.com/office/drawing/2014/main" id="{FA0BA4C0-7562-7754-7442-C32B8427CBF3}"/>
              </a:ext>
            </a:extLst>
          </p:cNvPr>
          <p:cNvSpPr/>
          <p:nvPr/>
        </p:nvSpPr>
        <p:spPr>
          <a:xfrm>
            <a:off x="4321719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Google Shape;212;p28">
            <a:extLst>
              <a:ext uri="{FF2B5EF4-FFF2-40B4-BE49-F238E27FC236}">
                <a16:creationId xmlns:a16="http://schemas.microsoft.com/office/drawing/2014/main" id="{92A70A1B-41F4-1161-9400-68A2D0DFE2F3}"/>
              </a:ext>
            </a:extLst>
          </p:cNvPr>
          <p:cNvSpPr/>
          <p:nvPr/>
        </p:nvSpPr>
        <p:spPr>
          <a:xfrm>
            <a:off x="9654973" y="2221970"/>
            <a:ext cx="2370707" cy="2502020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7" name="Google Shape;213;p28">
            <a:extLst>
              <a:ext uri="{FF2B5EF4-FFF2-40B4-BE49-F238E27FC236}">
                <a16:creationId xmlns:a16="http://schemas.microsoft.com/office/drawing/2014/main" id="{1457734E-0E35-60CC-72FB-3D21BCACE2B9}"/>
              </a:ext>
            </a:extLst>
          </p:cNvPr>
          <p:cNvGrpSpPr/>
          <p:nvPr/>
        </p:nvGrpSpPr>
        <p:grpSpPr>
          <a:xfrm>
            <a:off x="7325129" y="2391320"/>
            <a:ext cx="1678608" cy="1931651"/>
            <a:chOff x="2749250" y="1644650"/>
            <a:chExt cx="2940200" cy="2943075"/>
          </a:xfrm>
        </p:grpSpPr>
        <p:pic>
          <p:nvPicPr>
            <p:cNvPr id="8" name="Google Shape;214;p28">
              <a:extLst>
                <a:ext uri="{FF2B5EF4-FFF2-40B4-BE49-F238E27FC236}">
                  <a16:creationId xmlns:a16="http://schemas.microsoft.com/office/drawing/2014/main" id="{7D99AA05-F81C-7A06-E756-6E91F9B9007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8625" r="11995"/>
            <a:stretch/>
          </p:blipFill>
          <p:spPr>
            <a:xfrm>
              <a:off x="2749250" y="1644650"/>
              <a:ext cx="2940200" cy="2943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15;p28">
              <a:extLst>
                <a:ext uri="{FF2B5EF4-FFF2-40B4-BE49-F238E27FC236}">
                  <a16:creationId xmlns:a16="http://schemas.microsoft.com/office/drawing/2014/main" id="{D545F1C4-0A78-A1AD-E4C0-0280191F545D}"/>
                </a:ext>
              </a:extLst>
            </p:cNvPr>
            <p:cNvSpPr/>
            <p:nvPr/>
          </p:nvSpPr>
          <p:spPr>
            <a:xfrm>
              <a:off x="2759550" y="1648575"/>
              <a:ext cx="2919600" cy="2935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097253"/>
              <a:endParaRPr sz="2160">
                <a:solidFill>
                  <a:srgbClr val="000000"/>
                </a:solidFill>
                <a:latin typeface="Verdana"/>
              </a:endParaRPr>
            </a:p>
          </p:txBody>
        </p:sp>
      </p:grpSp>
      <p:pic>
        <p:nvPicPr>
          <p:cNvPr id="10" name="Google Shape;216;p28">
            <a:extLst>
              <a:ext uri="{FF2B5EF4-FFF2-40B4-BE49-F238E27FC236}">
                <a16:creationId xmlns:a16="http://schemas.microsoft.com/office/drawing/2014/main" id="{944CC5C3-AE19-F0CE-0743-26465A7C328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578701"/>
            <a:ext cx="401332" cy="434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17;p28">
            <a:extLst>
              <a:ext uri="{FF2B5EF4-FFF2-40B4-BE49-F238E27FC236}">
                <a16:creationId xmlns:a16="http://schemas.microsoft.com/office/drawing/2014/main" id="{D22C915A-A8FD-F7AF-ABA3-B7F5A5AF3085}"/>
              </a:ext>
            </a:extLst>
          </p:cNvPr>
          <p:cNvSpPr txBox="1"/>
          <p:nvPr/>
        </p:nvSpPr>
        <p:spPr>
          <a:xfrm>
            <a:off x="10477357" y="2554679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Road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" name="Google Shape;218;p28">
            <a:extLst>
              <a:ext uri="{FF2B5EF4-FFF2-40B4-BE49-F238E27FC236}">
                <a16:creationId xmlns:a16="http://schemas.microsoft.com/office/drawing/2014/main" id="{B14485CB-F7A1-EC5E-E5A4-70728DF04CF2}"/>
              </a:ext>
            </a:extLst>
          </p:cNvPr>
          <p:cNvSpPr txBox="1"/>
          <p:nvPr/>
        </p:nvSpPr>
        <p:spPr>
          <a:xfrm>
            <a:off x="10477357" y="3093445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Railway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Google Shape;219;p28">
            <a:extLst>
              <a:ext uri="{FF2B5EF4-FFF2-40B4-BE49-F238E27FC236}">
                <a16:creationId xmlns:a16="http://schemas.microsoft.com/office/drawing/2014/main" id="{1A41FEF0-FEC3-2222-5C1D-43AD443A8445}"/>
              </a:ext>
            </a:extLst>
          </p:cNvPr>
          <p:cNvSpPr txBox="1"/>
          <p:nvPr/>
        </p:nvSpPr>
        <p:spPr>
          <a:xfrm>
            <a:off x="10539563" y="3578701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Water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4" name="Google Shape;220;p28">
            <a:extLst>
              <a:ext uri="{FF2B5EF4-FFF2-40B4-BE49-F238E27FC236}">
                <a16:creationId xmlns:a16="http://schemas.microsoft.com/office/drawing/2014/main" id="{D9592A1C-0A47-BF59-A9DF-EE6FB40CF3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4140245"/>
            <a:ext cx="401332" cy="43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21;p28">
            <a:extLst>
              <a:ext uri="{FF2B5EF4-FFF2-40B4-BE49-F238E27FC236}">
                <a16:creationId xmlns:a16="http://schemas.microsoft.com/office/drawing/2014/main" id="{1EBE778D-C708-3A51-A207-25EC4FC1B005}"/>
              </a:ext>
            </a:extLst>
          </p:cNvPr>
          <p:cNvSpPr txBox="1"/>
          <p:nvPr/>
        </p:nvSpPr>
        <p:spPr>
          <a:xfrm>
            <a:off x="10539563" y="4196184"/>
            <a:ext cx="154832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100">
                <a:solidFill>
                  <a:srgbClr val="000000"/>
                </a:solidFill>
                <a:latin typeface="Verdana"/>
              </a:rPr>
              <a:t>Telecom Network</a:t>
            </a:r>
            <a:endParaRPr sz="110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6" name="Google Shape;222;p28">
            <a:extLst>
              <a:ext uri="{FF2B5EF4-FFF2-40B4-BE49-F238E27FC236}">
                <a16:creationId xmlns:a16="http://schemas.microsoft.com/office/drawing/2014/main" id="{171F13E1-5DAC-DAF5-1FCC-BF192C5502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3017191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23;p28">
            <a:extLst>
              <a:ext uri="{FF2B5EF4-FFF2-40B4-BE49-F238E27FC236}">
                <a16:creationId xmlns:a16="http://schemas.microsoft.com/office/drawing/2014/main" id="{B69ED7C2-6563-FD68-59CA-D759C73322B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7363" y="2455653"/>
            <a:ext cx="401332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24;p28">
            <a:extLst>
              <a:ext uri="{FF2B5EF4-FFF2-40B4-BE49-F238E27FC236}">
                <a16:creationId xmlns:a16="http://schemas.microsoft.com/office/drawing/2014/main" id="{38DBC2BB-9EB5-397C-DD7C-D6CEDA058F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673" t="30741" r="22595" b="26716"/>
          <a:stretch/>
        </p:blipFill>
        <p:spPr>
          <a:xfrm>
            <a:off x="6999741" y="5093050"/>
            <a:ext cx="519248" cy="4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5;p28">
            <a:extLst>
              <a:ext uri="{FF2B5EF4-FFF2-40B4-BE49-F238E27FC236}">
                <a16:creationId xmlns:a16="http://schemas.microsoft.com/office/drawing/2014/main" id="{9530DF08-38EF-3862-7B3F-E3DD0A2C796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0410" y="5049474"/>
            <a:ext cx="503021" cy="52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6;p28">
            <a:extLst>
              <a:ext uri="{FF2B5EF4-FFF2-40B4-BE49-F238E27FC236}">
                <a16:creationId xmlns:a16="http://schemas.microsoft.com/office/drawing/2014/main" id="{011D1DD3-3ECE-27EE-8472-405ED9E58AB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4860" y="4970187"/>
            <a:ext cx="656048" cy="67984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7;p28">
            <a:extLst>
              <a:ext uri="{FF2B5EF4-FFF2-40B4-BE49-F238E27FC236}">
                <a16:creationId xmlns:a16="http://schemas.microsoft.com/office/drawing/2014/main" id="{AC785D78-BC4F-D4D7-728E-BD3E9A7FB82E}"/>
              </a:ext>
            </a:extLst>
          </p:cNvPr>
          <p:cNvSpPr txBox="1"/>
          <p:nvPr/>
        </p:nvSpPr>
        <p:spPr>
          <a:xfrm>
            <a:off x="4701861" y="1897556"/>
            <a:ext cx="175097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400" b="1" dirty="0">
                <a:solidFill>
                  <a:srgbClr val="000000"/>
                </a:solidFill>
                <a:latin typeface="Verdana"/>
              </a:rPr>
              <a:t>Shock &amp; Stress</a:t>
            </a:r>
            <a:endParaRPr sz="1400" b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" name="Google Shape;228;p28">
            <a:extLst>
              <a:ext uri="{FF2B5EF4-FFF2-40B4-BE49-F238E27FC236}">
                <a16:creationId xmlns:a16="http://schemas.microsoft.com/office/drawing/2014/main" id="{FF25929D-96D5-348D-EC17-E9167A35E9F8}"/>
              </a:ext>
            </a:extLst>
          </p:cNvPr>
          <p:cNvSpPr txBox="1"/>
          <p:nvPr/>
        </p:nvSpPr>
        <p:spPr>
          <a:xfrm>
            <a:off x="4613435" y="5093052"/>
            <a:ext cx="213566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Cell Data</a:t>
            </a:r>
            <a:r>
              <a:rPr lang="en" sz="1200" dirty="0">
                <a:solidFill>
                  <a:srgbClr val="000000"/>
                </a:solidFill>
                <a:latin typeface="Verdana"/>
              </a:rPr>
              <a:t> including weather, services, population, etc.</a:t>
            </a:r>
            <a:endParaRPr sz="12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Google Shape;229;p28">
            <a:extLst>
              <a:ext uri="{FF2B5EF4-FFF2-40B4-BE49-F238E27FC236}">
                <a16:creationId xmlns:a16="http://schemas.microsoft.com/office/drawing/2014/main" id="{826FB100-6AAE-A7D0-60A9-705D2EE01FFA}"/>
              </a:ext>
            </a:extLst>
          </p:cNvPr>
          <p:cNvSpPr txBox="1"/>
          <p:nvPr/>
        </p:nvSpPr>
        <p:spPr>
          <a:xfrm>
            <a:off x="10282674" y="1897558"/>
            <a:ext cx="101393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Networks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24" name="Google Shape;230;p28">
            <a:extLst>
              <a:ext uri="{FF2B5EF4-FFF2-40B4-BE49-F238E27FC236}">
                <a16:creationId xmlns:a16="http://schemas.microsoft.com/office/drawing/2014/main" id="{2805D9F0-9DCC-C850-5B52-091D91A85F4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6687" y="2310669"/>
            <a:ext cx="2087684" cy="224338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31;p28">
            <a:extLst>
              <a:ext uri="{FF2B5EF4-FFF2-40B4-BE49-F238E27FC236}">
                <a16:creationId xmlns:a16="http://schemas.microsoft.com/office/drawing/2014/main" id="{1DA8DD37-A1C9-5F38-480F-21AFD3CBAA41}"/>
              </a:ext>
            </a:extLst>
          </p:cNvPr>
          <p:cNvSpPr/>
          <p:nvPr/>
        </p:nvSpPr>
        <p:spPr>
          <a:xfrm>
            <a:off x="6749101" y="4940524"/>
            <a:ext cx="2763057" cy="739165"/>
          </a:xfrm>
          <a:prstGeom prst="roundRect">
            <a:avLst>
              <a:gd name="adj" fmla="val 6998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6" name="Google Shape;232;p28">
            <a:extLst>
              <a:ext uri="{FF2B5EF4-FFF2-40B4-BE49-F238E27FC236}">
                <a16:creationId xmlns:a16="http://schemas.microsoft.com/office/drawing/2014/main" id="{1CEB6A67-C64B-1249-B645-F1FE690FD72A}"/>
              </a:ext>
            </a:extLst>
          </p:cNvPr>
          <p:cNvSpPr/>
          <p:nvPr/>
        </p:nvSpPr>
        <p:spPr>
          <a:xfrm>
            <a:off x="9069675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7" name="Google Shape;233;p28">
            <a:extLst>
              <a:ext uri="{FF2B5EF4-FFF2-40B4-BE49-F238E27FC236}">
                <a16:creationId xmlns:a16="http://schemas.microsoft.com/office/drawing/2014/main" id="{FB4081C4-6729-6866-E78E-78ED905A665D}"/>
              </a:ext>
            </a:extLst>
          </p:cNvPr>
          <p:cNvSpPr/>
          <p:nvPr/>
        </p:nvSpPr>
        <p:spPr>
          <a:xfrm rot="5400000">
            <a:off x="7964493" y="4573789"/>
            <a:ext cx="538195" cy="14228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Google Shape;234;p28">
            <a:extLst>
              <a:ext uri="{FF2B5EF4-FFF2-40B4-BE49-F238E27FC236}">
                <a16:creationId xmlns:a16="http://schemas.microsoft.com/office/drawing/2014/main" id="{89D1731F-9105-586E-A549-E14128A94AA3}"/>
              </a:ext>
            </a:extLst>
          </p:cNvPr>
          <p:cNvSpPr/>
          <p:nvPr/>
        </p:nvSpPr>
        <p:spPr>
          <a:xfrm>
            <a:off x="6749100" y="3247095"/>
            <a:ext cx="519357" cy="14745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097253"/>
            <a:endParaRPr sz="216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Google Shape;235;p28">
            <a:extLst>
              <a:ext uri="{FF2B5EF4-FFF2-40B4-BE49-F238E27FC236}">
                <a16:creationId xmlns:a16="http://schemas.microsoft.com/office/drawing/2014/main" id="{5A125B0F-555B-9897-A86E-9D804C1F3E89}"/>
              </a:ext>
            </a:extLst>
          </p:cNvPr>
          <p:cNvSpPr txBox="1"/>
          <p:nvPr/>
        </p:nvSpPr>
        <p:spPr>
          <a:xfrm>
            <a:off x="7591079" y="1974173"/>
            <a:ext cx="1151477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1097253"/>
            <a:r>
              <a:rPr lang="en" sz="1200" b="1" dirty="0">
                <a:solidFill>
                  <a:srgbClr val="000000"/>
                </a:solidFill>
                <a:latin typeface="Verdana"/>
              </a:rPr>
              <a:t>CRISP Cell</a:t>
            </a:r>
            <a:endParaRPr sz="1200" b="1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194" name="Picture 2" descr="Anjomshoaa, Amin - Team - Institute for Data, Process and ...">
            <a:extLst>
              <a:ext uri="{FF2B5EF4-FFF2-40B4-BE49-F238E27FC236}">
                <a16:creationId xmlns:a16="http://schemas.microsoft.com/office/drawing/2014/main" id="{D8313811-E047-CACF-CC6C-4269DC9D9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r="27352"/>
          <a:stretch/>
        </p:blipFill>
        <p:spPr bwMode="auto">
          <a:xfrm>
            <a:off x="10060382" y="0"/>
            <a:ext cx="958361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nnah Schuster, PhD Candidate at the Complexity Science Hub © Sebastian Topfer">
            <a:extLst>
              <a:ext uri="{FF2B5EF4-FFF2-40B4-BE49-F238E27FC236}">
                <a16:creationId xmlns:a16="http://schemas.microsoft.com/office/drawing/2014/main" id="{00148D96-1B85-4359-5CDA-BCBCA728E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608" r="18227" b="13280"/>
          <a:stretch/>
        </p:blipFill>
        <p:spPr bwMode="auto">
          <a:xfrm>
            <a:off x="11125978" y="8855"/>
            <a:ext cx="998320" cy="12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34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E3D3-8406-63A5-84EC-4346B985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CRISP Semantic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7A580-F137-ACF9-361A-ACB68AD98B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897B0-0663-6CEA-A64F-EC5B3CA07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54" y="1648883"/>
            <a:ext cx="8652293" cy="46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76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CBA1-E803-7E5E-5AA9-9044AFB25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D9078137-DFD9-BB32-A053-D1D45B49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265293"/>
            <a:ext cx="9002853" cy="907603"/>
          </a:xfrm>
        </p:spPr>
        <p:txBody>
          <a:bodyPr/>
          <a:lstStyle/>
          <a:p>
            <a:r>
              <a:rPr lang="de-DE" dirty="0"/>
              <a:t>Crisis Management Use Case</a:t>
            </a:r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D6D733-2E4F-446E-1EBD-A607C8D8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Crisis Knowledge Graph 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DD1E06-5DE5-CC44-DC35-F1C68B7C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CABCE-D623-4CDD-A77A-7869E116686A}" type="slidenum">
              <a:rPr lang="de-AT" smtClean="0"/>
              <a:pPr/>
              <a:t>54</a:t>
            </a:fld>
            <a:endParaRPr lang="de-AT" dirty="0"/>
          </a:p>
        </p:txBody>
      </p:sp>
      <p:pic>
        <p:nvPicPr>
          <p:cNvPr id="6" name="Grafik 5" descr="Ein Bild, das Text, Screenshot, Diagramm, Zahl enthält.&#10;&#10;Automatisch generierte Beschreibung">
            <a:extLst>
              <a:ext uri="{FF2B5EF4-FFF2-40B4-BE49-F238E27FC236}">
                <a16:creationId xmlns:a16="http://schemas.microsoft.com/office/drawing/2014/main" id="{D1102657-06DB-FCED-5CB7-6996C730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77" y="1414606"/>
            <a:ext cx="7725513" cy="52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25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AC7F6-D82E-7713-F373-81F99E94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59" y="58186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Work: Real-time Crisis KG Construction + AI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061A6-387A-4DFD-E71E-47182B7648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E124E-1DB8-0D02-D16D-D72AF13A7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0" y="1528001"/>
            <a:ext cx="8729932" cy="49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90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33A7-8BA1-82F5-4597-11BE6A64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CRISP Portal &amp; SPARQL Endpoint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80D56-4238-A4BA-5DE9-118A71605E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56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41D33-56AB-CB92-5702-D0001DBF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14" y="1545773"/>
            <a:ext cx="6327093" cy="5142843"/>
          </a:xfrm>
          <a:prstGeom prst="rect">
            <a:avLst/>
          </a:prstGeom>
        </p:spPr>
      </p:pic>
      <p:pic>
        <p:nvPicPr>
          <p:cNvPr id="6" name="Grafik 2" descr="Ein Bild, das Muster, Quadrat, Pixel, Design enthält.&#10;&#10;Automatisch generierte Beschreibung">
            <a:extLst>
              <a:ext uri="{FF2B5EF4-FFF2-40B4-BE49-F238E27FC236}">
                <a16:creationId xmlns:a16="http://schemas.microsoft.com/office/drawing/2014/main" id="{2C60A51D-8063-94D4-9EE9-68D1C7941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34" y="1770038"/>
            <a:ext cx="1795548" cy="1795548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585B051E-D83D-54F7-E129-E6DBAE42BBE1}"/>
              </a:ext>
            </a:extLst>
          </p:cNvPr>
          <p:cNvSpPr txBox="1"/>
          <p:nvPr/>
        </p:nvSpPr>
        <p:spPr>
          <a:xfrm>
            <a:off x="8806230" y="3691796"/>
            <a:ext cx="2490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http://crisp.ai.wu.ac.at/</a:t>
            </a:r>
          </a:p>
        </p:txBody>
      </p:sp>
    </p:spTree>
    <p:extLst>
      <p:ext uri="{BB962C8B-B14F-4D97-AF65-F5344CB8AC3E}">
        <p14:creationId xmlns:p14="http://schemas.microsoft.com/office/powerpoint/2010/main" val="3605981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65B1-8BB8-551D-23BC-5F8CE257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dirty="0"/>
              <a:t>SMWCloud:</a:t>
            </a:r>
            <a:br>
              <a:rPr lang="en-AT" dirty="0"/>
            </a:b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8380A-2FC6-BD8B-24D3-66385CA97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983493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452D4F1-86EA-8CD2-3BC2-4A51A02C8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50" t="8259" r="15911" b="7698"/>
          <a:stretch/>
        </p:blipFill>
        <p:spPr>
          <a:xfrm>
            <a:off x="2081025" y="2145529"/>
            <a:ext cx="8394571" cy="472618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647D0D-8E6B-7673-DD86-3C6DF9EF5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>
                <a:sym typeface="Wingdings" pitchFamily="2" charset="2"/>
              </a:rPr>
              <a:t>Powered by MediaWiki software.</a:t>
            </a:r>
          </a:p>
          <a:p>
            <a:r>
              <a:rPr lang="en-AT" dirty="0">
                <a:sym typeface="Wingdings" pitchFamily="2" charset="2"/>
              </a:rPr>
              <a:t>We know of</a:t>
            </a:r>
            <a:r>
              <a:rPr lang="en-AT" i="1" dirty="0">
                <a:sym typeface="Wingdings" pitchFamily="2" charset="2"/>
              </a:rPr>
              <a:t> </a:t>
            </a:r>
            <a:r>
              <a:rPr lang="en-AT" b="1" dirty="0">
                <a:sym typeface="Wingdings" pitchFamily="2" charset="2"/>
              </a:rPr>
              <a:t>60527</a:t>
            </a:r>
            <a:r>
              <a:rPr lang="en-AT" i="1" dirty="0">
                <a:sym typeface="Wingdings" pitchFamily="2" charset="2"/>
              </a:rPr>
              <a:t> </a:t>
            </a:r>
            <a:r>
              <a:rPr lang="en-AT" dirty="0">
                <a:sym typeface="Wingdings" pitchFamily="2" charset="2"/>
              </a:rPr>
              <a:t>currently active wikis.</a:t>
            </a:r>
            <a:br>
              <a:rPr lang="en-AT" dirty="0">
                <a:sym typeface="Wingdings" pitchFamily="2" charset="2"/>
              </a:rPr>
            </a:br>
            <a:r>
              <a:rPr lang="en-AT" dirty="0">
                <a:sym typeface="Wingdings" pitchFamily="2" charset="2"/>
              </a:rPr>
              <a:t>(It’s a lot )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A3E54-AF34-8A80-1D3D-69EF4CB4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5" y="148218"/>
            <a:ext cx="9120000" cy="909360"/>
          </a:xfrm>
        </p:spPr>
        <p:txBody>
          <a:bodyPr>
            <a:normAutofit fontScale="90000"/>
          </a:bodyPr>
          <a:lstStyle/>
          <a:p>
            <a:r>
              <a:rPr lang="en-AT" dirty="0"/>
              <a:t>Apart from Wikidata, there are many other Semantic Wikis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7318F-308C-FFDB-AADE-9F35BFE94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2050" name="Picture 2" descr="MediaWiki – Wikipedia">
            <a:extLst>
              <a:ext uri="{FF2B5EF4-FFF2-40B4-BE49-F238E27FC236}">
                <a16:creationId xmlns:a16="http://schemas.microsoft.com/office/drawing/2014/main" id="{E5CB2FCF-6F2F-3B91-A46A-5B1930265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11" y="1242897"/>
            <a:ext cx="1125518" cy="12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84617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77AC44-C200-3342-3BD6-6A08DA74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89" y="142474"/>
            <a:ext cx="9120000" cy="909360"/>
          </a:xfrm>
        </p:spPr>
        <p:txBody>
          <a:bodyPr>
            <a:normAutofit fontScale="90000"/>
          </a:bodyPr>
          <a:lstStyle/>
          <a:p>
            <a:r>
              <a:rPr lang="en-AT" dirty="0"/>
              <a:t>How many </a:t>
            </a:r>
            <a:r>
              <a:rPr lang="en-AT" b="1" dirty="0"/>
              <a:t>Semantic</a:t>
            </a:r>
            <a:r>
              <a:rPr lang="en-AT" dirty="0"/>
              <a:t> MediaWikis?</a:t>
            </a:r>
            <a:br>
              <a:rPr lang="en-AT" dirty="0"/>
            </a:br>
            <a:r>
              <a:rPr lang="en-AT" dirty="0"/>
              <a:t>SMW Cloud (1458 wikis)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F9DEC-0472-12EB-6A19-8140B492D0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6" name="Picture 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DAD9663-A5AD-ECF8-2BD3-8F6A3179E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81" y="1910441"/>
            <a:ext cx="3468359" cy="2424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88479-E94A-C91C-770C-7559AD37A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40" y="2010767"/>
            <a:ext cx="5918504" cy="2224073"/>
          </a:xfrm>
          <a:prstGeom prst="rect">
            <a:avLst/>
          </a:prstGeom>
        </p:spPr>
      </p:pic>
      <p:pic>
        <p:nvPicPr>
          <p:cNvPr id="20" name="Picture 19" descr="A picture containing text, font, screenshot, number&#10;&#10;Description automatically generated">
            <a:extLst>
              <a:ext uri="{FF2B5EF4-FFF2-40B4-BE49-F238E27FC236}">
                <a16:creationId xmlns:a16="http://schemas.microsoft.com/office/drawing/2014/main" id="{49FCBBB4-EFF4-7DF5-CFDF-1D89EF99B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513"/>
          <a:stretch/>
        </p:blipFill>
        <p:spPr>
          <a:xfrm>
            <a:off x="2462689" y="4384740"/>
            <a:ext cx="7110980" cy="909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FBCB1-CACA-CDC0-B00C-0FC361EEF646}"/>
              </a:ext>
            </a:extLst>
          </p:cNvPr>
          <p:cNvSpPr txBox="1"/>
          <p:nvPr/>
        </p:nvSpPr>
        <p:spPr>
          <a:xfrm>
            <a:off x="2318478" y="5343673"/>
            <a:ext cx="725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Crawled RDF data available at </a:t>
            </a:r>
            <a:r>
              <a:rPr lang="en-GB" dirty="0">
                <a:hlinkClick r:id="rId5"/>
              </a:rPr>
              <a:t>semantic-data.cluster.ai.wu.ac.at/smwcloud/</a:t>
            </a:r>
            <a:r>
              <a:rPr lang="en-GB" dirty="0"/>
              <a:t> 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3D3BA53-F2C8-B25B-4AAC-106F5BDDAC81}"/>
              </a:ext>
            </a:extLst>
          </p:cNvPr>
          <p:cNvSpPr/>
          <p:nvPr/>
        </p:nvSpPr>
        <p:spPr>
          <a:xfrm>
            <a:off x="3469531" y="5758774"/>
            <a:ext cx="6478621" cy="950539"/>
          </a:xfrm>
          <a:prstGeom prst="wedgeRoundRectCallout">
            <a:avLst>
              <a:gd name="adj1" fmla="val -50919"/>
              <a:gd name="adj2" fmla="val -6303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T" dirty="0"/>
              <a:t>Currently ongoing work/next steps: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dirty="0"/>
              <a:t>also crawl historic data (Semantic MediaWiki edit history)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AT" dirty="0"/>
              <a:t>lso crawl Wikiba.se instances!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B72E1F-BD6F-4925-3F35-D583EB930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286" y="592460"/>
            <a:ext cx="4437433" cy="12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2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107" y="2797244"/>
            <a:ext cx="4592346" cy="155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 dirty="0"/>
              <a:t>Linked Data Principles</a:t>
            </a:r>
          </a:p>
          <a:p>
            <a:r>
              <a:rPr lang="en-US" sz="1100" b="1" dirty="0"/>
              <a:t>LDP1: </a:t>
            </a:r>
            <a:r>
              <a:rPr lang="en-US" sz="1100" dirty="0"/>
              <a:t>use URIs as names for things</a:t>
            </a:r>
          </a:p>
          <a:p>
            <a:r>
              <a:rPr lang="en-US" sz="1100" b="1" dirty="0"/>
              <a:t>LDP2: </a:t>
            </a:r>
            <a:r>
              <a:rPr lang="en-US" sz="1100" dirty="0"/>
              <a:t>use HTTP URIs so those names can be dereferenced</a:t>
            </a:r>
          </a:p>
          <a:p>
            <a:r>
              <a:rPr lang="en-US" sz="1100" b="1" dirty="0"/>
              <a:t>LDP3: </a:t>
            </a:r>
            <a:r>
              <a:rPr lang="en-US" sz="1100" dirty="0"/>
              <a:t>return useful – RDF? – information upon dereferencing those URIs</a:t>
            </a:r>
          </a:p>
          <a:p>
            <a:r>
              <a:rPr lang="en-US" sz="1100" b="1" dirty="0"/>
              <a:t>LDP4: </a:t>
            </a:r>
            <a:r>
              <a:rPr lang="en-US" sz="1100" dirty="0"/>
              <a:t>include links using externally </a:t>
            </a:r>
            <a:r>
              <a:rPr lang="en-US" sz="1100" dirty="0" err="1"/>
              <a:t>dereferenceable</a:t>
            </a:r>
            <a:r>
              <a:rPr lang="en-US" sz="1100" dirty="0"/>
              <a:t> URIs.</a:t>
            </a:r>
          </a:p>
          <a:p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2087091" y="4128784"/>
            <a:ext cx="6785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hlinkClick r:id="rId3"/>
              </a:rPr>
              <a:t>https://www.w3.org/DesignIssues/LinkedData.html</a:t>
            </a:r>
            <a:r>
              <a:rPr lang="en-US" sz="1440" dirty="0"/>
              <a:t> (originally published </a:t>
            </a:r>
            <a:r>
              <a:rPr lang="en-US" sz="1600" dirty="0"/>
              <a:t>2006-07-27)</a:t>
            </a:r>
            <a:r>
              <a:rPr lang="en-US" sz="1440" dirty="0"/>
              <a:t>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2FE9CB-A955-834E-B3DA-F5004D20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7454" y="627930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B23265-66BC-0445-95FB-0527FC1B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Focus on </a:t>
            </a:r>
            <a:r>
              <a:rPr lang="en-US" b="1" u="sng" dirty="0"/>
              <a:t>Data: </a:t>
            </a:r>
            <a:r>
              <a:rPr lang="en-US" dirty="0"/>
              <a:t>Linked Data</a:t>
            </a:r>
            <a:endParaRPr lang="en-US" b="1" u="sng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C2E34F-B0A6-7E4C-9409-403855F50B4B}"/>
              </a:ext>
            </a:extLst>
          </p:cNvPr>
          <p:cNvSpPr txBox="1">
            <a:spLocks/>
          </p:cNvSpPr>
          <p:nvPr/>
        </p:nvSpPr>
        <p:spPr>
          <a:xfrm>
            <a:off x="9391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ca. 2013)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3FF64E-835D-D242-8D14-6E3C6A3393CE}"/>
              </a:ext>
            </a:extLst>
          </p:cNvPr>
          <p:cNvSpPr/>
          <p:nvPr/>
        </p:nvSpPr>
        <p:spPr>
          <a:xfrm>
            <a:off x="838200" y="2228578"/>
            <a:ext cx="10294257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ABBC1-5D0B-844D-B55F-BBFDAA65FBAF}"/>
              </a:ext>
            </a:extLst>
          </p:cNvPr>
          <p:cNvSpPr/>
          <p:nvPr/>
        </p:nvSpPr>
        <p:spPr>
          <a:xfrm rot="20308655">
            <a:off x="8865581" y="5650389"/>
            <a:ext cx="338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linkeddatabook.com</a:t>
            </a:r>
            <a:r>
              <a:rPr lang="en-US" sz="1400" dirty="0"/>
              <a:t>/editions/1.0/</a:t>
            </a:r>
          </a:p>
        </p:txBody>
      </p:sp>
      <p:pic>
        <p:nvPicPr>
          <p:cNvPr id="1030" name="Picture 6" descr="Sir Tim Berners Lee arriving at the Guildhall to receive the Honorary Freedom of the City of London">
            <a:extLst>
              <a:ext uri="{FF2B5EF4-FFF2-40B4-BE49-F238E27FC236}">
                <a16:creationId xmlns:a16="http://schemas.microsoft.com/office/drawing/2014/main" id="{B3D69D88-A9DD-2046-8F51-9E8A6194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3" y="2852597"/>
            <a:ext cx="1197303" cy="14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B82A6D-9A71-C245-AF60-3360939735C1}"/>
              </a:ext>
            </a:extLst>
          </p:cNvPr>
          <p:cNvSpPr/>
          <p:nvPr/>
        </p:nvSpPr>
        <p:spPr>
          <a:xfrm>
            <a:off x="2064502" y="6064826"/>
            <a:ext cx="573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https://www.cs.rpi.edu/~hendler/LittleSemanticsWeb.html</a:t>
            </a:r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514EF-938E-5B48-8117-FB93806DC067}"/>
              </a:ext>
            </a:extLst>
          </p:cNvPr>
          <p:cNvSpPr/>
          <p:nvPr/>
        </p:nvSpPr>
        <p:spPr>
          <a:xfrm>
            <a:off x="2050983" y="5688394"/>
            <a:ext cx="4974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“A Little Semantics Goes a Long Way” (Jim </a:t>
            </a:r>
            <a:r>
              <a:rPr lang="en-US" i="1" dirty="0" err="1"/>
              <a:t>Hendler</a:t>
            </a:r>
            <a:r>
              <a:rPr lang="en-US" i="1" dirty="0"/>
              <a:t>)</a:t>
            </a:r>
          </a:p>
        </p:txBody>
      </p:sp>
      <p:pic>
        <p:nvPicPr>
          <p:cNvPr id="1032" name="Picture 8" descr="https://www.cs.rpi.edu/~hendler/hendler2008.jpg">
            <a:extLst>
              <a:ext uri="{FF2B5EF4-FFF2-40B4-BE49-F238E27FC236}">
                <a16:creationId xmlns:a16="http://schemas.microsoft.com/office/drawing/2014/main" id="{5D764590-18F9-0B41-A300-DA07917B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5" y="4863565"/>
            <a:ext cx="1234811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1.rgstatic.net/ii/profile.image/272557790199822-1441994249541_Q512/Tom_Heath.jpg">
            <a:extLst>
              <a:ext uri="{FF2B5EF4-FFF2-40B4-BE49-F238E27FC236}">
                <a16:creationId xmlns:a16="http://schemas.microsoft.com/office/drawing/2014/main" id="{2A5CF7FD-6019-D543-B954-D7FAA234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825" y="1198134"/>
            <a:ext cx="1424532" cy="14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 4">
            <a:extLst>
              <a:ext uri="{FF2B5EF4-FFF2-40B4-BE49-F238E27FC236}">
                <a16:creationId xmlns:a16="http://schemas.microsoft.com/office/drawing/2014/main" id="{D51118D5-AB04-B877-18B0-8A797E5AD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1914" y="18323"/>
            <a:ext cx="1510734" cy="1005582"/>
          </a:xfrm>
          <a:prstGeom prst="rect">
            <a:avLst/>
          </a:prstGeom>
        </p:spPr>
      </p:pic>
      <p:pic>
        <p:nvPicPr>
          <p:cNvPr id="1028" name="Picture 4" descr="http://linkeddatabook.com/editions/1.0/images/LinkedDataBookCoverCropped.jpg">
            <a:extLst>
              <a:ext uri="{FF2B5EF4-FFF2-40B4-BE49-F238E27FC236}">
                <a16:creationId xmlns:a16="http://schemas.microsoft.com/office/drawing/2014/main" id="{339E5FF2-D3C3-4D42-A108-37BBE7D9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0427">
            <a:off x="8796937" y="2779203"/>
            <a:ext cx="2661121" cy="32718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ris Bizer">
            <a:extLst>
              <a:ext uri="{FF2B5EF4-FFF2-40B4-BE49-F238E27FC236}">
                <a16:creationId xmlns:a16="http://schemas.microsoft.com/office/drawing/2014/main" id="{403BC84E-8DBB-5A4F-83BB-91BF6FA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692" y="2423863"/>
            <a:ext cx="1422772" cy="14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7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254894" y="975583"/>
            <a:ext cx="6523200" cy="1935588"/>
          </a:xfrm>
        </p:spPr>
        <p:txBody>
          <a:bodyPr/>
          <a:lstStyle/>
          <a:p>
            <a:r>
              <a:rPr lang="en-US" sz="3360" dirty="0">
                <a:latin typeface="AAAAAE+ArialUnicodeMS"/>
              </a:rPr>
              <a:t>Trust, Accountability, and Autonomy in </a:t>
            </a:r>
            <a:br>
              <a:rPr lang="en-US" sz="3360" dirty="0">
                <a:latin typeface="AAAAAE+ArialUnicodeMS"/>
              </a:rPr>
            </a:br>
            <a:r>
              <a:rPr lang="en-US" sz="3360" dirty="0">
                <a:latin typeface="AAAAAE+ArialUnicodeMS"/>
              </a:rPr>
              <a:t>Knowledge Graph-based AI </a:t>
            </a:r>
            <a:br>
              <a:rPr lang="en-US" sz="3360" dirty="0">
                <a:latin typeface="AAAAAE+ArialUnicodeMS"/>
              </a:rPr>
            </a:br>
            <a:r>
              <a:rPr lang="en-US" sz="3360" dirty="0">
                <a:latin typeface="AAAAAE+ArialUnicodeMS"/>
              </a:rPr>
              <a:t>for Self-determination</a:t>
            </a:r>
            <a:endParaRPr lang="en-IE" sz="3360" dirty="0">
              <a:latin typeface="Helvetica" pitchFamily="2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954405" y="3319428"/>
            <a:ext cx="7124180" cy="1029843"/>
          </a:xfrm>
        </p:spPr>
        <p:txBody>
          <a:bodyPr/>
          <a:lstStyle/>
          <a:p>
            <a:r>
              <a:rPr lang="en-IE" sz="1680" dirty="0"/>
              <a:t>Sabrina </a:t>
            </a:r>
            <a:r>
              <a:rPr lang="en-IE" sz="1680" dirty="0" err="1"/>
              <a:t>Kirrane</a:t>
            </a:r>
            <a:endParaRPr lang="en-IE" sz="1680" dirty="0"/>
          </a:p>
          <a:p>
            <a:r>
              <a:rPr lang="en-IE" sz="1680" dirty="0"/>
              <a:t>6.12.2024</a:t>
            </a:r>
          </a:p>
        </p:txBody>
      </p:sp>
    </p:spTree>
    <p:extLst>
      <p:ext uri="{BB962C8B-B14F-4D97-AF65-F5344CB8AC3E}">
        <p14:creationId xmlns:p14="http://schemas.microsoft.com/office/powerpoint/2010/main" val="145940548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iagram of a community&#10;&#10;Description automatically generated">
            <a:extLst>
              <a:ext uri="{FF2B5EF4-FFF2-40B4-BE49-F238E27FC236}">
                <a16:creationId xmlns:a16="http://schemas.microsoft.com/office/drawing/2014/main" id="{76BEE6F7-E83A-76BB-B272-29FEAE13A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2" y="1782145"/>
            <a:ext cx="6394914" cy="3648467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BDD91BB-1EDB-7AC8-99AA-AD293493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0" y="158341"/>
            <a:ext cx="8591130" cy="10845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E" dirty="0"/>
              <a:t>KG-based AI for Self-Determination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9661EBB-7825-60C6-92C3-B490CC62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079" y="6437912"/>
            <a:ext cx="380538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t>61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C6DCB-715A-5562-EC76-FE74E53A8CF3}"/>
              </a:ext>
            </a:extLst>
          </p:cNvPr>
          <p:cNvSpPr txBox="1"/>
          <p:nvPr/>
        </p:nvSpPr>
        <p:spPr>
          <a:xfrm>
            <a:off x="609600" y="6377869"/>
            <a:ext cx="10972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E" sz="1200">
                <a:solidFill>
                  <a:schemeClr val="bg1"/>
                </a:solidFill>
              </a:rPr>
              <a:t>Ibáñez, L., Domingue, J., </a:t>
            </a:r>
            <a:r>
              <a:rPr lang="en-IE" sz="1200" b="1" err="1">
                <a:solidFill>
                  <a:schemeClr val="bg1"/>
                </a:solidFill>
              </a:rPr>
              <a:t>Kirrane</a:t>
            </a:r>
            <a:r>
              <a:rPr lang="en-IE" sz="1200" b="1">
                <a:solidFill>
                  <a:schemeClr val="bg1"/>
                </a:solidFill>
              </a:rPr>
              <a:t>, S.</a:t>
            </a:r>
            <a:r>
              <a:rPr lang="en-IE" sz="1200">
                <a:solidFill>
                  <a:schemeClr val="bg1"/>
                </a:solidFill>
              </a:rPr>
              <a:t>, Seneviratne, O., Third, A., Vidal, M., 2023. Trust, Accountability, and Autonomy in Knowledge Graph-based AI for Self-determination. Transactions on Graph Data and Knowledge (TGDK) </a:t>
            </a:r>
            <a:r>
              <a:rPr lang="en-IE" sz="1200" i="1">
                <a:solidFill>
                  <a:schemeClr val="bg1"/>
                </a:solidFill>
              </a:rPr>
              <a:t>(revised and resubmitted)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E90D4-0F9A-AB39-375A-232D287F3270}"/>
              </a:ext>
            </a:extLst>
          </p:cNvPr>
          <p:cNvSpPr/>
          <p:nvPr/>
        </p:nvSpPr>
        <p:spPr>
          <a:xfrm>
            <a:off x="2358648" y="5610351"/>
            <a:ext cx="1798069" cy="40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68CC48-D53B-806C-1969-E61D16171FD9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61</a:t>
            </a:fld>
            <a:endParaRPr lang="en-GB" sz="96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56FF1-C3A9-6FA7-E436-DCAACAAB80EE}"/>
              </a:ext>
            </a:extLst>
          </p:cNvPr>
          <p:cNvSpPr txBox="1"/>
          <p:nvPr/>
        </p:nvSpPr>
        <p:spPr>
          <a:xfrm>
            <a:off x="7188406" y="2190185"/>
            <a:ext cx="4265941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/>
              <a:t>Individuals use </a:t>
            </a:r>
            <a:r>
              <a:rPr lang="en-GB" sz="1440" dirty="0">
                <a:solidFill>
                  <a:schemeClr val="accent1"/>
                </a:solidFill>
              </a:rPr>
              <a:t>Artificial Intelligence (AI) assistants </a:t>
            </a:r>
            <a:r>
              <a:rPr lang="en-GB" sz="1440" dirty="0"/>
              <a:t>to make sense of data collected in their Personal Knowledge Graphs (PKGs).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/>
              <a:t>They may </a:t>
            </a:r>
            <a:r>
              <a:rPr lang="en-GB" sz="1440" dirty="0">
                <a:solidFill>
                  <a:schemeClr val="accent1"/>
                </a:solidFill>
              </a:rPr>
              <a:t>share perspectives of their PKGs</a:t>
            </a:r>
            <a:r>
              <a:rPr lang="en-GB" sz="1440" dirty="0"/>
              <a:t> with other individuals and healthcare experts in knowledge-sharing communities that aggregate and curate data to </a:t>
            </a:r>
            <a:r>
              <a:rPr lang="en-GB" sz="1440" dirty="0">
                <a:solidFill>
                  <a:schemeClr val="accent1"/>
                </a:solidFill>
              </a:rPr>
              <a:t>power AI services</a:t>
            </a:r>
            <a:r>
              <a:rPr lang="en-GB" sz="1440" dirty="0"/>
              <a:t> for the benefit of all members.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/>
              <a:t>Public and private organisations can </a:t>
            </a:r>
            <a:r>
              <a:rPr lang="en-GB" sz="1440" dirty="0">
                <a:solidFill>
                  <a:schemeClr val="accent1"/>
                </a:solidFill>
              </a:rPr>
              <a:t>negotiate access to data </a:t>
            </a:r>
            <a:r>
              <a:rPr lang="en-GB" sz="1440" dirty="0"/>
              <a:t>from communities and individuals to train KG-based AI models, which in turn are used to build services for them.</a:t>
            </a: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F2CF0E8-67D6-67BD-45B0-0224EDD09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941" y="173275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27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AF4B3AF9-407E-DE41-7766-A9F2085F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BDD91BB-1EDB-7AC8-99AA-AD2934939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1" y="158341"/>
            <a:ext cx="8418629" cy="10845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IE" dirty="0"/>
              <a:t>KG-based AI for Self-Determination</a:t>
            </a:r>
            <a:endParaRPr lang="en-IE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7FDDF-D885-CA16-F5BF-91F04D88F534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10955-BFF8-3FE4-4C9C-E458880A34BD}"/>
              </a:ext>
            </a:extLst>
          </p:cNvPr>
          <p:cNvSpPr txBox="1"/>
          <p:nvPr/>
        </p:nvSpPr>
        <p:spPr>
          <a:xfrm>
            <a:off x="671077" y="1926728"/>
            <a:ext cx="5608066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three pillar research topics - trust, accountability, and autonomy -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 goals for how AI can benefit society and facilitate self-determination</a:t>
            </a: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combine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 principles of the proposed EU AI Act and self-determination theory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144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pillars are supported via four foundational research topics that represent the </a:t>
            </a:r>
            <a:r>
              <a:rPr lang="en-GB" sz="144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and techniques needed to support the three research pillars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machine-readable norms and policies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infrastructure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decentralised KG management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explainable and neuro-symbolic AI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185FEFA-0F2C-3ADA-3554-8AC5B2C1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079" y="6437912"/>
            <a:ext cx="380538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t>62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3A52D-BD43-0734-C18C-1F3AE5F1693C}"/>
              </a:ext>
            </a:extLst>
          </p:cNvPr>
          <p:cNvSpPr txBox="1"/>
          <p:nvPr/>
        </p:nvSpPr>
        <p:spPr>
          <a:xfrm>
            <a:off x="609600" y="6377869"/>
            <a:ext cx="109728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E" sz="1200">
                <a:solidFill>
                  <a:schemeClr val="bg1"/>
                </a:solidFill>
              </a:rPr>
              <a:t>Ibáñez, L., Domingue, J., </a:t>
            </a:r>
            <a:r>
              <a:rPr lang="en-IE" sz="1200" b="1" err="1">
                <a:solidFill>
                  <a:schemeClr val="bg1"/>
                </a:solidFill>
              </a:rPr>
              <a:t>Kirrane</a:t>
            </a:r>
            <a:r>
              <a:rPr lang="en-IE" sz="1200" b="1">
                <a:solidFill>
                  <a:schemeClr val="bg1"/>
                </a:solidFill>
              </a:rPr>
              <a:t>, S.</a:t>
            </a:r>
            <a:r>
              <a:rPr lang="en-IE" sz="1200">
                <a:solidFill>
                  <a:schemeClr val="bg1"/>
                </a:solidFill>
              </a:rPr>
              <a:t>, Seneviratne, O., Third, A., Vidal, M., 2023. Trust, Accountability, and Autonomy in Knowledge Graph-based AI for Self-determination. Transactions on Graph Data and Knowledge (TGDK) </a:t>
            </a:r>
            <a:r>
              <a:rPr lang="en-IE" sz="1200" i="1">
                <a:solidFill>
                  <a:schemeClr val="bg1"/>
                </a:solidFill>
              </a:rPr>
              <a:t>(revised and resubmitted)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BEE7B7F-6077-92BE-E1D1-0BDECB767DC9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62</a:t>
            </a:fld>
            <a:endParaRPr lang="en-GB" sz="960" dirty="0"/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8D5A7A0-380E-6395-7009-9B1717546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930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255" y="167640"/>
            <a:ext cx="7784234" cy="1084586"/>
          </a:xfrm>
        </p:spPr>
        <p:txBody>
          <a:bodyPr>
            <a:normAutofit fontScale="90000"/>
          </a:bodyPr>
          <a:lstStyle/>
          <a:p>
            <a:r>
              <a:rPr lang="en-IE" dirty="0"/>
              <a:t>Machine-readable norms and policies</a:t>
            </a:r>
            <a:endParaRPr lang="en-IE" dirty="0">
              <a:solidFill>
                <a:schemeClr val="accent1"/>
              </a:solidFill>
            </a:endParaRPr>
          </a:p>
        </p:txBody>
      </p:sp>
      <p:pic>
        <p:nvPicPr>
          <p:cNvPr id="15" name="Picture 6" descr="Regulations icon PNG and SVG Free Download">
            <a:extLst>
              <a:ext uri="{FF2B5EF4-FFF2-40B4-BE49-F238E27FC236}">
                <a16:creationId xmlns:a16="http://schemas.microsoft.com/office/drawing/2014/main" id="{DD707456-516D-9939-1BA0-D81502B51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6" y="335752"/>
            <a:ext cx="623636" cy="7483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46C23D5F-6B72-F88B-E716-F9B9ECD27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175BD9-9DDA-1B46-E849-DD96CFBD3DE6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AB4FA-487C-7A8C-AB14-4489E8839AE9}"/>
              </a:ext>
            </a:extLst>
          </p:cNvPr>
          <p:cNvSpPr txBox="1"/>
          <p:nvPr/>
        </p:nvSpPr>
        <p:spPr>
          <a:xfrm>
            <a:off x="823015" y="2290745"/>
            <a:ext cx="5337857" cy="249299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Bonatti, P.A.,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Petrova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I.M.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Sauro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L., 2020. Machine understandable policies and GDPR compliance checking. KI-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Künstliche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Intelligenz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Fernández, J.D.,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Sabou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M.,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Kiesling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Ekaputra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F.J., Azzam, A.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Wenning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R., 2020. User consent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modeling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 for ensuring transparency and compliance in smart cities. Personal and Ubiquitous Computing.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Fernández, J.D.,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Dullaert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W., Milosevic, U.,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A., Bonatti, P.A.,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Wenning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R.,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Drozd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O.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Raschke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P., 2018. A scalable consent, transparency and compliance architecture. In The Semantic Web: ESWC 2018 Satellite Events.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66231-148F-5BA1-1400-205771FAC288}"/>
              </a:ext>
            </a:extLst>
          </p:cNvPr>
          <p:cNvSpPr/>
          <p:nvPr/>
        </p:nvSpPr>
        <p:spPr>
          <a:xfrm>
            <a:off x="7995530" y="4896952"/>
            <a:ext cx="3373456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CF5552-406E-3351-555D-41F63F07A771}"/>
              </a:ext>
            </a:extLst>
          </p:cNvPr>
          <p:cNvSpPr/>
          <p:nvPr/>
        </p:nvSpPr>
        <p:spPr>
          <a:xfrm>
            <a:off x="7002843" y="4869747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767256D-2FAE-55E2-4DD5-37B0BCDF6C62}"/>
              </a:ext>
            </a:extLst>
          </p:cNvPr>
          <p:cNvSpPr txBox="1">
            <a:spLocks/>
          </p:cNvSpPr>
          <p:nvPr/>
        </p:nvSpPr>
        <p:spPr>
          <a:xfrm>
            <a:off x="11201863" y="6051375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63</a:t>
            </a:fld>
            <a:endParaRPr lang="en-GB" sz="960" dirty="0"/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DC5A746-57CF-CD2A-5B20-CCDD521E9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8209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787" y="167640"/>
            <a:ext cx="7398703" cy="1084586"/>
          </a:xfrm>
        </p:spPr>
        <p:txBody>
          <a:bodyPr/>
          <a:lstStyle/>
          <a:p>
            <a:r>
              <a:rPr lang="en-IE" dirty="0"/>
              <a:t>Decentralised infrastructure</a:t>
            </a:r>
          </a:p>
        </p:txBody>
      </p:sp>
      <p:pic>
        <p:nvPicPr>
          <p:cNvPr id="10" name="Picture 12" descr="Dapp, decentralized, app, application, mobile, smartphone Icon in  Cryptocurrency and Blockchain technology">
            <a:extLst>
              <a:ext uri="{FF2B5EF4-FFF2-40B4-BE49-F238E27FC236}">
                <a16:creationId xmlns:a16="http://schemas.microsoft.com/office/drawing/2014/main" id="{6017DF89-1961-474B-927B-F1F7ADAD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48" y="208983"/>
            <a:ext cx="1001900" cy="10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28D6E15F-E9EE-C241-7BA7-C812B33E2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88CC8F-FE14-AE5F-840D-12F80D1CB2C1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59593-03B3-7889-6F37-1CBB836A0C2C}"/>
              </a:ext>
            </a:extLst>
          </p:cNvPr>
          <p:cNvSpPr txBox="1"/>
          <p:nvPr/>
        </p:nvSpPr>
        <p:spPr>
          <a:xfrm>
            <a:off x="786281" y="2634936"/>
            <a:ext cx="5309719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Basile, D., Di Ciccio, C., Goretti, V.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2023. Blockchain based Resource Governance for Decentralized Web Environments. Frontiers in Blockchain.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Basile, D., Di Ciccio, C., Goretti, V.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2023. A Blockchain-driven Architecture for Usage Control in Solid. Proceedings of the 1st Workshop on Fintech and Decentralized Finance (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FiDeFix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) @ the 43rd IEEE International Conference on Distributed Computing Systems.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5EFEBD-7C2A-AB2D-54D5-BB1C49805BBB}"/>
              </a:ext>
            </a:extLst>
          </p:cNvPr>
          <p:cNvSpPr/>
          <p:nvPr/>
        </p:nvSpPr>
        <p:spPr>
          <a:xfrm>
            <a:off x="9016035" y="4896952"/>
            <a:ext cx="2352950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829FE4-D545-ECAB-43D4-8723C7B57229}"/>
              </a:ext>
            </a:extLst>
          </p:cNvPr>
          <p:cNvSpPr/>
          <p:nvPr/>
        </p:nvSpPr>
        <p:spPr>
          <a:xfrm>
            <a:off x="6972585" y="4896952"/>
            <a:ext cx="1064059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316D644-ADCC-7FF7-71EB-A5FE7D1F06A9}"/>
              </a:ext>
            </a:extLst>
          </p:cNvPr>
          <p:cNvSpPr/>
          <p:nvPr/>
        </p:nvSpPr>
        <p:spPr>
          <a:xfrm>
            <a:off x="8069099" y="4869747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9C3EBDC-7B8C-A3CE-0C49-56A3C8E135EE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64</a:t>
            </a:fld>
            <a:endParaRPr lang="en-GB" sz="960" dirty="0"/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4CD4F21-7975-EDF0-E55A-D71186DC5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789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818" y="167640"/>
            <a:ext cx="7487672" cy="1084586"/>
          </a:xfrm>
        </p:spPr>
        <p:txBody>
          <a:bodyPr/>
          <a:lstStyle/>
          <a:p>
            <a:r>
              <a:rPr lang="en-IE" dirty="0"/>
              <a:t>Decentralised KG management</a:t>
            </a:r>
          </a:p>
        </p:txBody>
      </p:sp>
      <p:pic>
        <p:nvPicPr>
          <p:cNvPr id="6" name="Picture 10" descr="Management service - Free people icons">
            <a:extLst>
              <a:ext uri="{FF2B5EF4-FFF2-40B4-BE49-F238E27FC236}">
                <a16:creationId xmlns:a16="http://schemas.microsoft.com/office/drawing/2014/main" id="{75A6D4AB-B7AC-58E5-1EB1-CF4C9E79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75" y="299536"/>
            <a:ext cx="820794" cy="82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4DABC73A-2D00-F378-93B4-3A4A2FE9E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513638-F32E-E350-A365-2EC9E93912FF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5FB-AB74-85DD-3BC2-0E56964476FB}"/>
              </a:ext>
            </a:extLst>
          </p:cNvPr>
          <p:cNvSpPr txBox="1"/>
          <p:nvPr/>
        </p:nvSpPr>
        <p:spPr>
          <a:xfrm>
            <a:off x="800986" y="2055994"/>
            <a:ext cx="5246240" cy="138499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2021. Intelligent software web agents: A gap analysis. Web Semantics.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Kampik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T., Mansour, A.,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Boissier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O.,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Padget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J., Payne, T.R., Singh, M.P.,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Tamma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V. and Zimmermann, A., 2022. Governance of Autonomous Agents on the Web: Challenges and Opportunities. ACM Transactions on Internet Technology.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3277B-0F65-A160-3627-70963430F3F1}"/>
              </a:ext>
            </a:extLst>
          </p:cNvPr>
          <p:cNvSpPr txBox="1"/>
          <p:nvPr/>
        </p:nvSpPr>
        <p:spPr>
          <a:xfrm>
            <a:off x="800986" y="3863048"/>
            <a:ext cx="524624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Fernández, J.D.,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Steyskal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2020.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HDTcrypt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: Compression and encryption of RDF datasets. Semantic Web.</a:t>
            </a:r>
            <a:b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</a:br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Fernández, J.D.,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Steyskal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S., 2017. Self-Enforcing Access Control for Encrypted RDF.  Proceedings of the 14th Extended Semantic Web Conference.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133286-B797-E3FD-F1F5-B176F9A7E2E2}"/>
              </a:ext>
            </a:extLst>
          </p:cNvPr>
          <p:cNvSpPr/>
          <p:nvPr/>
        </p:nvSpPr>
        <p:spPr>
          <a:xfrm>
            <a:off x="10324675" y="4896952"/>
            <a:ext cx="1044310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78E02F-228E-F90D-FB43-4DEE4EF34B2D}"/>
              </a:ext>
            </a:extLst>
          </p:cNvPr>
          <p:cNvSpPr/>
          <p:nvPr/>
        </p:nvSpPr>
        <p:spPr>
          <a:xfrm>
            <a:off x="7013422" y="4896952"/>
            <a:ext cx="2359068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0C746D4-814D-3FB3-8BE8-249E87F1CFD8}"/>
              </a:ext>
            </a:extLst>
          </p:cNvPr>
          <p:cNvSpPr/>
          <p:nvPr/>
        </p:nvSpPr>
        <p:spPr>
          <a:xfrm>
            <a:off x="9372489" y="4883349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CE9838F-E0F5-DEF3-E911-20863DEC8903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65</a:t>
            </a:fld>
            <a:endParaRPr lang="en-GB" sz="960" dirty="0"/>
          </a:p>
        </p:txBody>
      </p:sp>
      <p:pic>
        <p:nvPicPr>
          <p:cNvPr id="9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7D04C49-13C1-9A42-CFE5-BB8E1E577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42886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58" y="167640"/>
            <a:ext cx="8143212" cy="1084586"/>
          </a:xfrm>
        </p:spPr>
        <p:txBody>
          <a:bodyPr>
            <a:normAutofit/>
          </a:bodyPr>
          <a:lstStyle/>
          <a:p>
            <a:r>
              <a:rPr lang="en-IE" sz="2400" u="sng" dirty="0"/>
              <a:t>Towards</a:t>
            </a:r>
            <a:r>
              <a:rPr lang="en-IE" sz="2400" dirty="0"/>
              <a:t> </a:t>
            </a:r>
            <a:br>
              <a:rPr lang="en-IE" sz="2400" dirty="0"/>
            </a:br>
            <a:r>
              <a:rPr lang="en-IE" sz="2400" dirty="0"/>
              <a:t>Explainable and Neuro-Symbolic AI</a:t>
            </a:r>
          </a:p>
        </p:txBody>
      </p:sp>
      <p:pic>
        <p:nvPicPr>
          <p:cNvPr id="6" name="Picture 8" descr="Neurology Icons - Free SVG &amp; PNG Neurology Images - Noun Project">
            <a:extLst>
              <a:ext uri="{FF2B5EF4-FFF2-40B4-BE49-F238E27FC236}">
                <a16:creationId xmlns:a16="http://schemas.microsoft.com/office/drawing/2014/main" id="{C1FA1DA9-2724-D04F-4A98-E6DDF4F7A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54" y="326689"/>
            <a:ext cx="873638" cy="8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2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B99AA9B9-1596-31CD-1051-987E237E9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4" y="2185261"/>
            <a:ext cx="5126576" cy="3355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E62A68-FAD9-F335-4D64-490248784941}"/>
              </a:ext>
            </a:extLst>
          </p:cNvPr>
          <p:cNvSpPr txBox="1"/>
          <p:nvPr/>
        </p:nvSpPr>
        <p:spPr>
          <a:xfrm>
            <a:off x="7672374" y="1926727"/>
            <a:ext cx="3203304" cy="2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" b="1">
                <a:latin typeface="Calibri" panose="020F0502020204030204" pitchFamily="34" charset="0"/>
                <a:cs typeface="Calibri" panose="020F0502020204030204" pitchFamily="34" charset="0"/>
              </a:rPr>
              <a:t>KG-based AI for Self-determination Conceptualisation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107827-E3AC-2AA9-22DA-2E4A0D8CA4DA}"/>
              </a:ext>
            </a:extLst>
          </p:cNvPr>
          <p:cNvSpPr txBox="1"/>
          <p:nvPr/>
        </p:nvSpPr>
        <p:spPr>
          <a:xfrm>
            <a:off x="891786" y="4854153"/>
            <a:ext cx="5267693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Dieber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J.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2022. A novel model usability evaluation framework (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MUsE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) for explainable artificial intelligence. Information Fusion.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612D7-9604-5A19-6E9F-98ACBD382AA9}"/>
              </a:ext>
            </a:extLst>
          </p:cNvPr>
          <p:cNvSpPr txBox="1"/>
          <p:nvPr/>
        </p:nvSpPr>
        <p:spPr>
          <a:xfrm>
            <a:off x="891786" y="2055994"/>
            <a:ext cx="5267693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Filtz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 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and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A., 2021. The linked legal data landscape: linking legal data across different countries. Artificial Intelligence and Law.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Navas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-Loro, M.,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Filtz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Rodríguez-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Doncel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V.,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S.,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 2019.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TempCourt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: evaluation of temporal taggers on a new corpus of court decisions. The Knowledge Engineering Review.</a:t>
            </a:r>
          </a:p>
          <a:p>
            <a:endParaRPr lang="en-GB" sz="12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Filtz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E.,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Navas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-Loro, M., Santos, C., </a:t>
            </a:r>
            <a:r>
              <a:rPr lang="en-GB" sz="12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Polleres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, A. and </a:t>
            </a:r>
            <a:r>
              <a:rPr lang="en-GB" sz="1200" b="1" dirty="0" err="1">
                <a:solidFill>
                  <a:schemeClr val="bg1"/>
                </a:solidFill>
                <a:latin typeface="Helvetica Neue" panose="02000503000000020004" pitchFamily="2" charset="0"/>
              </a:rPr>
              <a:t>Kirrane</a:t>
            </a:r>
            <a:r>
              <a:rPr lang="en-GB" sz="1200" b="1" dirty="0">
                <a:solidFill>
                  <a:schemeClr val="bg1"/>
                </a:solidFill>
                <a:latin typeface="Helvetica Neue" panose="02000503000000020004" pitchFamily="2" charset="0"/>
              </a:rPr>
              <a:t>, S., 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</a:rPr>
              <a:t>2020. Events Matter: Extraction of Events from Court Decisions. Proceedings of the 33rd International Conference on Legal Knowledge and Information Systems.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D3ADF-E304-84D9-DCD1-A2AB08BE6AC8}"/>
              </a:ext>
            </a:extLst>
          </p:cNvPr>
          <p:cNvSpPr/>
          <p:nvPr/>
        </p:nvSpPr>
        <p:spPr>
          <a:xfrm>
            <a:off x="6957500" y="4875064"/>
            <a:ext cx="3446004" cy="643886"/>
          </a:xfrm>
          <a:prstGeom prst="rect">
            <a:avLst/>
          </a:prstGeom>
          <a:solidFill>
            <a:schemeClr val="bg1">
              <a:alpha val="49834"/>
            </a:schemeClr>
          </a:solidFill>
          <a:ln>
            <a:solidFill>
              <a:schemeClr val="bg1">
                <a:alpha val="50471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581A421-8AF7-F2B8-802B-343CAD4D58AF}"/>
              </a:ext>
            </a:extLst>
          </p:cNvPr>
          <p:cNvSpPr/>
          <p:nvPr/>
        </p:nvSpPr>
        <p:spPr>
          <a:xfrm>
            <a:off x="10428518" y="4875064"/>
            <a:ext cx="952186" cy="671092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16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F6C192B-6ACF-E618-D46B-B0E3449F1E46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66</a:t>
            </a:fld>
            <a:endParaRPr lang="en-GB" sz="960" dirty="0"/>
          </a:p>
        </p:txBody>
      </p:sp>
      <p:pic>
        <p:nvPicPr>
          <p:cNvPr id="9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E57E6CB-9BB2-E2F4-EAB5-E221FF9DF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3" y="134481"/>
            <a:ext cx="880084" cy="10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72199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C1249E-DAB4-7A7C-EF7D-63957899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KG-based AI for Self-Determination</a:t>
            </a:r>
            <a:br>
              <a:rPr lang="en-IE"/>
            </a:br>
            <a:r>
              <a:rPr lang="en-IE">
                <a:solidFill>
                  <a:schemeClr val="accent1"/>
                </a:solidFill>
              </a:rPr>
              <a:t>Challenges &amp; Opportunities</a:t>
            </a:r>
            <a:endParaRPr lang="en-I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36F7709D-BA02-39FB-D510-9F9762372748}"/>
              </a:ext>
            </a:extLst>
          </p:cNvPr>
          <p:cNvSpPr txBox="1">
            <a:spLocks/>
          </p:cNvSpPr>
          <p:nvPr/>
        </p:nvSpPr>
        <p:spPr>
          <a:xfrm>
            <a:off x="946247" y="1721744"/>
            <a:ext cx="5052211" cy="198665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General-purpose policy languages could be used for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risk-based conformance checkin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g such as that envisaged in the proposed EU AI Act</a:t>
            </a:r>
          </a:p>
          <a:p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profiles with well-defined semantics and complexity classes 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are needed for (semi)automatic compliance checking and to facilitate negotiation</a:t>
            </a:r>
            <a:endParaRPr lang="en-IE" sz="1440" dirty="0"/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F6FA3621-88B2-FE6E-3969-98EC859B8D35}"/>
              </a:ext>
            </a:extLst>
          </p:cNvPr>
          <p:cNvSpPr txBox="1">
            <a:spLocks/>
          </p:cNvSpPr>
          <p:nvPr/>
        </p:nvSpPr>
        <p:spPr>
          <a:xfrm>
            <a:off x="6211867" y="1765234"/>
            <a:ext cx="5052211" cy="194316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and scalability 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are major challenges as applications will need to interact with multiple distributed data sources</a:t>
            </a:r>
          </a:p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Self Sovereign Identity (SSI) technologies are relatively new and may suffer from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vulnerabilities (e.g., identity theft)</a:t>
            </a:r>
            <a:endParaRPr lang="en-IE" sz="1440" b="1" dirty="0">
              <a:solidFill>
                <a:schemeClr val="accent3"/>
              </a:solidFill>
            </a:endParaRPr>
          </a:p>
        </p:txBody>
      </p:sp>
      <p:sp>
        <p:nvSpPr>
          <p:cNvPr id="12" name="Inhaltsplatzhalter 6">
            <a:extLst>
              <a:ext uri="{FF2B5EF4-FFF2-40B4-BE49-F238E27FC236}">
                <a16:creationId xmlns:a16="http://schemas.microsoft.com/office/drawing/2014/main" id="{5D45A234-06F9-AD9F-527A-5AA5BBC17234}"/>
              </a:ext>
            </a:extLst>
          </p:cNvPr>
          <p:cNvSpPr txBox="1">
            <a:spLocks/>
          </p:cNvSpPr>
          <p:nvPr/>
        </p:nvSpPr>
        <p:spPr>
          <a:xfrm>
            <a:off x="974221" y="4454162"/>
            <a:ext cx="5052211" cy="191514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The W3C recommendations for decentralized provenance management provides a mechanism for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attributing data to its sources or contributors. </a:t>
            </a:r>
          </a:p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For approaches involving the interaction between LLM and KGs, the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transparency of the LLM </a:t>
            </a: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itself still depends on the owner</a:t>
            </a: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A86D29B5-0B80-1D78-80B3-170F1106DF33}"/>
              </a:ext>
            </a:extLst>
          </p:cNvPr>
          <p:cNvSpPr txBox="1">
            <a:spLocks/>
          </p:cNvSpPr>
          <p:nvPr/>
        </p:nvSpPr>
        <p:spPr>
          <a:xfrm>
            <a:off x="6211868" y="4454161"/>
            <a:ext cx="4969674" cy="191514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Verdana" panose="020B060403050404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Studies report limitations of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LLMs in human-like tasks (e.g., explanations, memories, and reasoning over factual statements)</a:t>
            </a:r>
          </a:p>
          <a:p>
            <a:r>
              <a:rPr lang="en-GB" sz="1440" dirty="0">
                <a:latin typeface="Calibri" panose="020F0502020204030204" pitchFamily="34" charset="0"/>
                <a:cs typeface="Calibri" panose="020F0502020204030204" pitchFamily="34" charset="0"/>
              </a:rPr>
              <a:t>Neuro-symbolic systems play a vital role in enhancing trustworthiness by enabling communication between modules and </a:t>
            </a:r>
            <a:r>
              <a:rPr lang="en-GB" sz="144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facilitating tracing</a:t>
            </a:r>
            <a:br>
              <a:rPr lang="en-IE" sz="1920" dirty="0"/>
            </a:br>
            <a:endParaRPr lang="en-IE" sz="1920" dirty="0"/>
          </a:p>
        </p:txBody>
      </p:sp>
      <p:pic>
        <p:nvPicPr>
          <p:cNvPr id="14" name="Picture 6" descr="Regulations icon PNG and SVG Free Download">
            <a:extLst>
              <a:ext uri="{FF2B5EF4-FFF2-40B4-BE49-F238E27FC236}">
                <a16:creationId xmlns:a16="http://schemas.microsoft.com/office/drawing/2014/main" id="{B1B5D54D-B6E1-F6BF-53DC-048B28B1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08" y="1354400"/>
            <a:ext cx="342361" cy="4108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8" descr="Neurology Icons - Free SVG &amp; PNG Neurology Images - Noun Project">
            <a:extLst>
              <a:ext uri="{FF2B5EF4-FFF2-40B4-BE49-F238E27FC236}">
                <a16:creationId xmlns:a16="http://schemas.microsoft.com/office/drawing/2014/main" id="{21D62897-2E51-42D0-D342-9B3428B9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53" y="4099476"/>
            <a:ext cx="410833" cy="4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Management service - Free people icons">
            <a:extLst>
              <a:ext uri="{FF2B5EF4-FFF2-40B4-BE49-F238E27FC236}">
                <a16:creationId xmlns:a16="http://schemas.microsoft.com/office/drawing/2014/main" id="{1B59A60B-E240-E917-3B47-00A3AD87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48" y="4073209"/>
            <a:ext cx="410833" cy="4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ack line drawing of a cell phone&#10;&#10;Description automatically generated">
            <a:extLst>
              <a:ext uri="{FF2B5EF4-FFF2-40B4-BE49-F238E27FC236}">
                <a16:creationId xmlns:a16="http://schemas.microsoft.com/office/drawing/2014/main" id="{71D450B6-F63F-7325-3ED9-30DAAB588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44" y="1358100"/>
            <a:ext cx="680314" cy="43008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1C485CE-9C29-6EA0-E711-B6A094D615D4}"/>
              </a:ext>
            </a:extLst>
          </p:cNvPr>
          <p:cNvSpPr txBox="1">
            <a:spLocks/>
          </p:cNvSpPr>
          <p:nvPr/>
        </p:nvSpPr>
        <p:spPr>
          <a:xfrm>
            <a:off x="11181542" y="6038144"/>
            <a:ext cx="380538" cy="309702"/>
          </a:xfrm>
          <a:prstGeom prst="rect">
            <a:avLst/>
          </a:prstGeom>
        </p:spPr>
        <p:txBody>
          <a:bodyPr vert="horz" lIns="0" tIns="54858" rIns="0" bIns="54858" rtlCol="0" anchor="ctr"/>
          <a:lstStyle>
            <a:defPPr>
              <a:defRPr lang="de-DE"/>
            </a:defPPr>
            <a:lvl1pPr marL="0" algn="ctr" defTabSz="91440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en-GB" sz="960"/>
              <a:pPr/>
              <a:t>67</a:t>
            </a:fld>
            <a:endParaRPr lang="en-GB" sz="960" dirty="0"/>
          </a:p>
        </p:txBody>
      </p:sp>
    </p:spTree>
    <p:extLst>
      <p:ext uri="{BB962C8B-B14F-4D97-AF65-F5344CB8AC3E}">
        <p14:creationId xmlns:p14="http://schemas.microsoft.com/office/powerpoint/2010/main" val="3630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664BF9-F3A9-5E41-824A-89D6E21D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From Semantic Web to Linked (Open) Data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D6A83-B2E6-8340-914A-89488D4FF921}"/>
              </a:ext>
            </a:extLst>
          </p:cNvPr>
          <p:cNvSpPr txBox="1">
            <a:spLocks/>
          </p:cNvSpPr>
          <p:nvPr/>
        </p:nvSpPr>
        <p:spPr>
          <a:xfrm>
            <a:off x="529195" y="1546076"/>
            <a:ext cx="8640329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2012)</a:t>
            </a: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  <a:p>
            <a:pPr lvl="2"/>
            <a:r>
              <a:rPr lang="en-US" sz="1880" dirty="0"/>
              <a:t>Linked </a:t>
            </a:r>
            <a:r>
              <a:rPr lang="en-US" sz="1880" b="1" dirty="0"/>
              <a:t>Open </a:t>
            </a:r>
            <a:r>
              <a:rPr lang="en-US" sz="1880" dirty="0"/>
              <a:t>Data</a:t>
            </a:r>
            <a:r>
              <a:rPr lang="mr-IN" sz="1880" dirty="0"/>
              <a:t>…</a:t>
            </a:r>
            <a:r>
              <a:rPr lang="en-US" sz="1880" dirty="0"/>
              <a:t> growth slowed down a bit</a:t>
            </a:r>
          </a:p>
          <a:p>
            <a:pPr lvl="2"/>
            <a:r>
              <a:rPr lang="en-US" sz="1880" dirty="0"/>
              <a:t>A lot of active developments to publish and link RDF Data</a:t>
            </a:r>
          </a:p>
          <a:p>
            <a:pPr lvl="2"/>
            <a:r>
              <a:rPr lang="en-US" sz="1880" dirty="0"/>
              <a:t>also in Enterprises (“Enterprise Linked Data”)</a:t>
            </a:r>
          </a:p>
          <a:p>
            <a:pPr marL="457200" lvl="1" indent="0">
              <a:buNone/>
            </a:pPr>
            <a:endParaRPr lang="en-US" sz="2680" dirty="0"/>
          </a:p>
          <a:p>
            <a:pPr lvl="1"/>
            <a:endParaRPr lang="en-US" sz="2680" dirty="0"/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8EAD4-3D3D-8B4F-8F80-2FA81AC7AA05}"/>
              </a:ext>
            </a:extLst>
          </p:cNvPr>
          <p:cNvSpPr/>
          <p:nvPr/>
        </p:nvSpPr>
        <p:spPr>
          <a:xfrm>
            <a:off x="8174874" y="5800190"/>
            <a:ext cx="429193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hlinkClick r:id="rId2"/>
              </a:rPr>
              <a:t>http://lod-cloud.net/</a:t>
            </a:r>
            <a:r>
              <a:rPr lang="en-US" sz="1080" dirty="0"/>
              <a:t> </a:t>
            </a:r>
          </a:p>
        </p:txBody>
      </p:sp>
      <p:pic>
        <p:nvPicPr>
          <p:cNvPr id="10" name="Picture 2" descr="ttp://lod-cloud.net/versions/2007-05-01/lod-cloud.png">
            <a:extLst>
              <a:ext uri="{FF2B5EF4-FFF2-40B4-BE49-F238E27FC236}">
                <a16:creationId xmlns:a16="http://schemas.microsoft.com/office/drawing/2014/main" id="{9CC10C70-8179-EE4B-AA12-BA29076D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255" y="3390811"/>
            <a:ext cx="2463043" cy="1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818F5-FA55-9844-85C1-93CEE1BC4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874" y="2639124"/>
            <a:ext cx="3867597" cy="321982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F7E0267-0E1D-5442-9B01-249E1BE801A0}"/>
              </a:ext>
            </a:extLst>
          </p:cNvPr>
          <p:cNvSpPr/>
          <p:nvPr/>
        </p:nvSpPr>
        <p:spPr>
          <a:xfrm>
            <a:off x="6709637" y="3765119"/>
            <a:ext cx="129614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3" name="Picture 2" descr="https://writelatex.s3.amazonaws.com/hfdqrzxggqmw/uploads/559/21885465/1.png?X-Amz-Expires=14400&amp;X-Amz-Date=20180404T034419Z&amp;X-Amz-Algorithm=AWS4-HMAC-SHA256&amp;X-Amz-Credential=AKIAJF667VKUK4OW3LCA/20180404/us-east-1/s3/aws4_request&amp;X-Amz-SignedHeaders=host&amp;X-Amz-Signature=8c6638a9905ab0069931d81a230f4d9ec637ce5397c6a387a14986a406bb587a">
            <a:extLst>
              <a:ext uri="{FF2B5EF4-FFF2-40B4-BE49-F238E27FC236}">
                <a16:creationId xmlns:a16="http://schemas.microsoft.com/office/drawing/2014/main" id="{C00FF8CE-FD8C-D54E-A9EF-7DFF7955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524" y="4859893"/>
            <a:ext cx="4852064" cy="19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4BBB7-6762-844F-9297-02CA3F384EF1}"/>
              </a:ext>
            </a:extLst>
          </p:cNvPr>
          <p:cNvSpPr/>
          <p:nvPr/>
        </p:nvSpPr>
        <p:spPr>
          <a:xfrm>
            <a:off x="4957781" y="6442502"/>
            <a:ext cx="70846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Axel Polleres, </a:t>
            </a:r>
            <a:r>
              <a:rPr lang="en-US" sz="1050" dirty="0" err="1"/>
              <a:t>Maulik</a:t>
            </a:r>
            <a:r>
              <a:rPr lang="en-US" sz="1050" dirty="0"/>
              <a:t> R. </a:t>
            </a:r>
            <a:r>
              <a:rPr lang="en-US" sz="1050" dirty="0" err="1"/>
              <a:t>Kamdar</a:t>
            </a:r>
            <a:r>
              <a:rPr lang="en-US" sz="1050" dirty="0"/>
              <a:t>, Javier D. Fernández, Tania </a:t>
            </a:r>
            <a:r>
              <a:rPr lang="en-US" sz="1050" dirty="0" err="1"/>
              <a:t>Tudorache</a:t>
            </a:r>
            <a:r>
              <a:rPr lang="en-US" sz="1050" dirty="0"/>
              <a:t>, and Mark A. </a:t>
            </a:r>
            <a:r>
              <a:rPr lang="en-US" sz="1050" dirty="0" err="1"/>
              <a:t>Musen</a:t>
            </a:r>
            <a:r>
              <a:rPr lang="en-US" sz="1050" dirty="0"/>
              <a:t>. </a:t>
            </a:r>
            <a:r>
              <a:rPr lang="en-US" sz="1050" dirty="0">
                <a:hlinkClick r:id="rId6"/>
              </a:rPr>
              <a:t>A more decentralized vision for linked data</a:t>
            </a:r>
            <a:r>
              <a:rPr lang="en-US" sz="1050" dirty="0"/>
              <a:t>. In </a:t>
            </a:r>
            <a:r>
              <a:rPr lang="en-US" sz="1050" i="1" dirty="0"/>
              <a:t>Decentralizing the Semantic Web (Workshop of ISWC2018).</a:t>
            </a:r>
            <a:endParaRPr lang="en-US" sz="105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AD9C22-575B-9F42-92BF-EF858715B3A2}"/>
              </a:ext>
            </a:extLst>
          </p:cNvPr>
          <p:cNvGrpSpPr/>
          <p:nvPr/>
        </p:nvGrpSpPr>
        <p:grpSpPr>
          <a:xfrm>
            <a:off x="1513956" y="3516352"/>
            <a:ext cx="3823554" cy="970950"/>
            <a:chOff x="1513956" y="3516352"/>
            <a:chExt cx="3823554" cy="970950"/>
          </a:xfrm>
        </p:grpSpPr>
        <p:pic>
          <p:nvPicPr>
            <p:cNvPr id="14" name="Picture 6" descr="Image result for dbpedia logo">
              <a:extLst>
                <a:ext uri="{FF2B5EF4-FFF2-40B4-BE49-F238E27FC236}">
                  <a16:creationId xmlns:a16="http://schemas.microsoft.com/office/drawing/2014/main" id="{163A58CB-BACF-544A-A28D-4B15C9C9B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956" y="3516352"/>
              <a:ext cx="1577793" cy="97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76A872-015B-6245-AAD4-08F2AA8CA5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6934" y="3516352"/>
              <a:ext cx="2772330" cy="410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B5B72C-DD25-ED48-9F54-AA481E14A7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1749" y="4249035"/>
              <a:ext cx="2245761" cy="61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Bild 5">
            <a:extLst>
              <a:ext uri="{FF2B5EF4-FFF2-40B4-BE49-F238E27FC236}">
                <a16:creationId xmlns:a16="http://schemas.microsoft.com/office/drawing/2014/main" id="{39FC9588-A1A9-17F3-415C-9909E7BFD9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116"/>
          <a:stretch/>
        </p:blipFill>
        <p:spPr>
          <a:xfrm>
            <a:off x="10843421" y="0"/>
            <a:ext cx="1348579" cy="10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65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9AE0B-9A99-FC9F-ACFB-FE4933C4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B0E04AE-83C4-B79F-869F-D46C3C56C6C1}"/>
              </a:ext>
            </a:extLst>
          </p:cNvPr>
          <p:cNvSpPr txBox="1">
            <a:spLocks/>
          </p:cNvSpPr>
          <p:nvPr/>
        </p:nvSpPr>
        <p:spPr>
          <a:xfrm>
            <a:off x="259084" y="1029805"/>
            <a:ext cx="6254536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2013</a:t>
            </a:r>
            <a:r>
              <a:rPr lang="en-US" dirty="0"/>
              <a:t>: Google adopts Semantic Web ideas under a new name</a:t>
            </a:r>
          </a:p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F396C-80C4-97B8-1106-429A12C3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01" y="164801"/>
            <a:ext cx="11258746" cy="1325563"/>
          </a:xfrm>
        </p:spPr>
        <p:txBody>
          <a:bodyPr/>
          <a:lstStyle/>
          <a:p>
            <a:r>
              <a:rPr lang="en-US" dirty="0"/>
              <a:t>From Linked Open Data to Knowledge Graphs: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76EB22-D7BF-08C3-C502-1C04E83B20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ABACEF-C282-555E-6C01-BDDDAD2ACC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594" y="1832552"/>
            <a:ext cx="4207754" cy="25039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7B0658-D947-0B20-27DB-BE9474CCD7B7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3C2178-D83D-66C2-7787-F4444BA32B65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pic>
        <p:nvPicPr>
          <p:cNvPr id="2" name="Picture 2" descr="https://tse3.mm.bing.net/th?id=OIP.Ar821mGbV3SMicg0SibpAwHaFi&amp;pid=Api">
            <a:extLst>
              <a:ext uri="{FF2B5EF4-FFF2-40B4-BE49-F238E27FC236}">
                <a16:creationId xmlns:a16="http://schemas.microsoft.com/office/drawing/2014/main" id="{B904E362-15C7-8928-FB4B-40B51EDD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066" y="-48576"/>
            <a:ext cx="1443934" cy="10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6797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D5E6421-DF65-AD4F-9AED-9BB93892AC2E}"/>
              </a:ext>
            </a:extLst>
          </p:cNvPr>
          <p:cNvGrpSpPr/>
          <p:nvPr/>
        </p:nvGrpSpPr>
        <p:grpSpPr>
          <a:xfrm>
            <a:off x="4043587" y="3979562"/>
            <a:ext cx="7538813" cy="2567160"/>
            <a:chOff x="139700" y="3467100"/>
            <a:chExt cx="7586413" cy="2362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B91394-6731-D049-9974-2406DC3FE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08" y="3543300"/>
              <a:ext cx="7454900" cy="2286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47C49-1A26-B24F-A5C9-C352B46B3AE0}"/>
                </a:ext>
              </a:extLst>
            </p:cNvPr>
            <p:cNvSpPr/>
            <p:nvPr/>
          </p:nvSpPr>
          <p:spPr>
            <a:xfrm>
              <a:off x="139700" y="3467100"/>
              <a:ext cx="3950758" cy="674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374011-9562-5046-BB65-2142F65DB17F}"/>
                </a:ext>
              </a:extLst>
            </p:cNvPr>
            <p:cNvSpPr/>
            <p:nvPr/>
          </p:nvSpPr>
          <p:spPr>
            <a:xfrm>
              <a:off x="155789" y="3530600"/>
              <a:ext cx="299016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FB4CA-03AF-CB49-9FFF-61E452551012}"/>
                </a:ext>
              </a:extLst>
            </p:cNvPr>
            <p:cNvSpPr/>
            <p:nvPr/>
          </p:nvSpPr>
          <p:spPr>
            <a:xfrm>
              <a:off x="3879078" y="3524052"/>
              <a:ext cx="211381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D8544D-B5A0-9D41-9D8C-D42C5DA76D1D}"/>
                </a:ext>
              </a:extLst>
            </p:cNvPr>
            <p:cNvSpPr/>
            <p:nvPr/>
          </p:nvSpPr>
          <p:spPr>
            <a:xfrm>
              <a:off x="7514732" y="3541117"/>
              <a:ext cx="211381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E3047D0-49A9-3B48-B04D-F3198AE80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28" y="2572586"/>
            <a:ext cx="1856998" cy="1900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967934-E203-C14E-9E3B-43167818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68" y="1490246"/>
            <a:ext cx="11266332" cy="4162218"/>
          </a:xfrm>
        </p:spPr>
        <p:txBody>
          <a:bodyPr/>
          <a:lstStyle/>
          <a:p>
            <a:pPr marL="457200" lvl="1" indent="0">
              <a:buNone/>
            </a:pPr>
            <a:r>
              <a:rPr lang="en-AT" dirty="0"/>
              <a:t>Success stories of mainly monolithic (but huge) Knowledge Graphs rather than a network of Linked small KGs:</a:t>
            </a:r>
          </a:p>
          <a:p>
            <a:endParaRPr lang="en-A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48EEB7-1317-2D45-B1CD-E529CC389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 b="9135"/>
          <a:stretch/>
        </p:blipFill>
        <p:spPr bwMode="auto">
          <a:xfrm>
            <a:off x="609601" y="2572586"/>
            <a:ext cx="4658790" cy="20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78C001-5C6E-8A4E-A8A0-DD25ECE3F9E2}"/>
              </a:ext>
            </a:extLst>
          </p:cNvPr>
          <p:cNvSpPr/>
          <p:nvPr/>
        </p:nvSpPr>
        <p:spPr>
          <a:xfrm>
            <a:off x="739305" y="4662165"/>
            <a:ext cx="221913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T" sz="1260" dirty="0">
                <a:hlinkClick r:id="rId6"/>
              </a:rPr>
              <a:t>https://www.dbpedia.org</a:t>
            </a:r>
            <a:r>
              <a:rPr lang="en-AT" sz="1260" dirty="0"/>
              <a:t> 2021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FF3E302-454A-1840-B5B0-1B5F03DC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" y="5048998"/>
            <a:ext cx="1037863" cy="7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0689F39-D6F8-7244-AC99-B0C6FB67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72" y="5107192"/>
            <a:ext cx="1093225" cy="6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option of Knowledge Graphs, late 2019">
            <a:extLst>
              <a:ext uri="{FF2B5EF4-FFF2-40B4-BE49-F238E27FC236}">
                <a16:creationId xmlns:a16="http://schemas.microsoft.com/office/drawing/2014/main" id="{DCA7E94C-5B45-F54D-8757-A3B147AE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37" y="2487234"/>
            <a:ext cx="5269526" cy="39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267BB3-62B2-CD46-82EA-7F90A5AA30B3}"/>
              </a:ext>
            </a:extLst>
          </p:cNvPr>
          <p:cNvSpPr/>
          <p:nvPr/>
        </p:nvSpPr>
        <p:spPr>
          <a:xfrm>
            <a:off x="6138737" y="2114357"/>
            <a:ext cx="5908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10"/>
              </a:rPr>
              <a:t>https://www.slideshare.net/Frank.van.Harmelen/adoption-of-knowledge-graphs-late-2019</a:t>
            </a:r>
            <a:r>
              <a:rPr lang="en-GB" sz="1200" dirty="0"/>
              <a:t>  </a:t>
            </a:r>
            <a:endParaRPr lang="en-AT" sz="1200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6F8D035-517A-0E46-9360-C27EAA1D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0" y="167640"/>
            <a:ext cx="9850672" cy="108458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Linked Open Data to Knowledge Graphs:</a:t>
            </a:r>
            <a:endParaRPr lang="en-AT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925329D-F938-724E-B688-5FBE2565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44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15055</TotalTime>
  <Words>5610</Words>
  <Application>Microsoft Macintosh PowerPoint</Application>
  <PresentationFormat>Widescreen</PresentationFormat>
  <Paragraphs>682</Paragraphs>
  <Slides>67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-apple-system</vt:lpstr>
      <vt:lpstr>AAAAAE+ArialUnicodeMS</vt:lpstr>
      <vt:lpstr>Arial</vt:lpstr>
      <vt:lpstr>Arial Black</vt:lpstr>
      <vt:lpstr>Calibri</vt:lpstr>
      <vt:lpstr>Calibri Light</vt:lpstr>
      <vt:lpstr>Courier New</vt:lpstr>
      <vt:lpstr>Georgia</vt:lpstr>
      <vt:lpstr>Helvetica</vt:lpstr>
      <vt:lpstr>Helvetica Neue</vt:lpstr>
      <vt:lpstr>Noto Sans Symbols</vt:lpstr>
      <vt:lpstr>Play</vt:lpstr>
      <vt:lpstr>Times New Roman</vt:lpstr>
      <vt:lpstr>Verdana</vt:lpstr>
      <vt:lpstr>Wingdings</vt:lpstr>
      <vt:lpstr>Office Theme</vt:lpstr>
      <vt:lpstr>Knowledge Graphs –  a key component in Bilateral AI </vt:lpstr>
      <vt:lpstr>Great to be back!</vt:lpstr>
      <vt:lpstr>Abstract:</vt:lpstr>
      <vt:lpstr>PowerPoint Presentation</vt:lpstr>
      <vt:lpstr>Semantic Web: Standard formats, Reasoning &amp; Logics</vt:lpstr>
      <vt:lpstr>Focus on Data: Linked Data</vt:lpstr>
      <vt:lpstr>From Semantic Web to Linked (Open) Data</vt:lpstr>
      <vt:lpstr>From Linked Open Data to Knowledge Graphs: </vt:lpstr>
      <vt:lpstr>From Linked Open Data to Knowledge Graphs:</vt:lpstr>
      <vt:lpstr>Collaborative, Open Knowledge Graphs:</vt:lpstr>
      <vt:lpstr>Collaborative, Open Knowledge Graphs:</vt:lpstr>
      <vt:lpstr>From Linked Open Data to Knowledge Graphs: What’s the state of affairs?</vt:lpstr>
      <vt:lpstr>Let’s have a look at practical examples of such collaboratively curated Knowledge Graphs:</vt:lpstr>
      <vt:lpstr>SPARQL: Using KGs to answer questions:</vt:lpstr>
      <vt:lpstr>Dbpedia is not logically consistent!   [1]</vt:lpstr>
      <vt:lpstr>Wikidata is also not “consistent”, but doesn’t use OWL</vt:lpstr>
      <vt:lpstr>The same question as before in Wikidata:</vt:lpstr>
      <vt:lpstr>The same question as before in Wikidata:</vt:lpstr>
      <vt:lpstr>The same question as before in Wikidata:</vt:lpstr>
      <vt:lpstr>Wikidata’s proprietary RDF reification model</vt:lpstr>
      <vt:lpstr>So, for what are KGs actually good for in the age of LLMs and AI? </vt:lpstr>
      <vt:lpstr>So, for what are these KGs actually good for in the age of LLMs and AI? </vt:lpstr>
      <vt:lpstr>So, for what are these KGs actually good for in the age of LLMs and AI? </vt:lpstr>
      <vt:lpstr>Admittedly, Denny didn’t talk about this…</vt:lpstr>
      <vt:lpstr>Some of our own research in this area:</vt:lpstr>
      <vt:lpstr>Some of our own research in this area:</vt:lpstr>
      <vt:lpstr>Some of our own research in this area:</vt:lpstr>
      <vt:lpstr>Other main trends in our community:</vt:lpstr>
      <vt:lpstr>What’s good for what?   LLMs, Search Engines, KGs</vt:lpstr>
      <vt:lpstr>PowerPoint Presentation</vt:lpstr>
      <vt:lpstr>What’s missing?</vt:lpstr>
      <vt:lpstr>What’s next (from our side)?</vt:lpstr>
      <vt:lpstr>BilAI Consortium (~30M EUR, 5Y) </vt:lpstr>
      <vt:lpstr>General Architecture</vt:lpstr>
      <vt:lpstr>Vision: Building a „Broad“ AI</vt:lpstr>
      <vt:lpstr>Large language models and  the essential properties of broad AI</vt:lpstr>
      <vt:lpstr>Large language models and  the essential properties of broad AI</vt:lpstr>
      <vt:lpstr>Large language models and  the essential properties of broad AI</vt:lpstr>
      <vt:lpstr>Research Questions &amp; Starting points:</vt:lpstr>
      <vt:lpstr>Research Questions &amp; Starting points in my group Time and other Contextual information</vt:lpstr>
      <vt:lpstr>Research Questions &amp; Starting points in my group Automatically Repairing KGs</vt:lpstr>
      <vt:lpstr>Research Questions &amp; Starting points in my group Querying large-scale KGs</vt:lpstr>
      <vt:lpstr>Starting points for collaboration:</vt:lpstr>
      <vt:lpstr>What’s next?</vt:lpstr>
      <vt:lpstr>AI in our Department – at a glance</vt:lpstr>
      <vt:lpstr>PowerPoint Presentation</vt:lpstr>
      <vt:lpstr>KG-based AI for Self-Determination</vt:lpstr>
      <vt:lpstr>Building application specific Knowledge Graphs: CRISP Knowledge Graph</vt:lpstr>
      <vt:lpstr>Thank you!</vt:lpstr>
      <vt:lpstr>Backup Slides</vt:lpstr>
      <vt:lpstr>CRISP KG</vt:lpstr>
      <vt:lpstr>Building application specific Knowledge Graphs: CRISP Knowledge Graph</vt:lpstr>
      <vt:lpstr>CRISP Semantic Model</vt:lpstr>
      <vt:lpstr>Crisis Management Use Case</vt:lpstr>
      <vt:lpstr>Future Work: Real-time Crisis KG Construction + AI Services</vt:lpstr>
      <vt:lpstr>CRISP Portal &amp; SPARQL Endpoint</vt:lpstr>
      <vt:lpstr>SMWCloud: </vt:lpstr>
      <vt:lpstr>Apart from Wikidata, there are many other Semantic Wikis</vt:lpstr>
      <vt:lpstr>How many Semantic MediaWikis? SMW Cloud (1458 wikis)</vt:lpstr>
      <vt:lpstr>Trust, Accountability, and Autonomy in  Knowledge Graph-based AI  for Self-determination</vt:lpstr>
      <vt:lpstr>KG-based AI for Self-Determination</vt:lpstr>
      <vt:lpstr>KG-based AI for Self-Determination</vt:lpstr>
      <vt:lpstr>Machine-readable norms and policies</vt:lpstr>
      <vt:lpstr>Decentralised infrastructure</vt:lpstr>
      <vt:lpstr>Decentralised KG management</vt:lpstr>
      <vt:lpstr>Towards  Explainable and Neuro-Symbolic AI</vt:lpstr>
      <vt:lpstr>KG-based AI for Self-Determination Challenges &amp;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Polleres, Axel</cp:lastModifiedBy>
  <cp:revision>660</cp:revision>
  <cp:lastPrinted>2019-11-26T05:31:07Z</cp:lastPrinted>
  <dcterms:created xsi:type="dcterms:W3CDTF">2019-05-07T09:14:40Z</dcterms:created>
  <dcterms:modified xsi:type="dcterms:W3CDTF">2024-12-13T06:21:55Z</dcterms:modified>
</cp:coreProperties>
</file>