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654" r:id="rId4"/>
    <p:sldId id="668" r:id="rId5"/>
    <p:sldId id="664" r:id="rId6"/>
    <p:sldId id="659" r:id="rId7"/>
    <p:sldId id="257" r:id="rId8"/>
    <p:sldId id="689" r:id="rId9"/>
    <p:sldId id="258" r:id="rId10"/>
    <p:sldId id="669" r:id="rId11"/>
    <p:sldId id="670" r:id="rId12"/>
    <p:sldId id="671" r:id="rId13"/>
    <p:sldId id="672" r:id="rId14"/>
    <p:sldId id="673" r:id="rId15"/>
    <p:sldId id="675" r:id="rId16"/>
    <p:sldId id="674" r:id="rId17"/>
    <p:sldId id="677" r:id="rId18"/>
    <p:sldId id="678" r:id="rId19"/>
    <p:sldId id="682" r:id="rId20"/>
    <p:sldId id="683" r:id="rId21"/>
    <p:sldId id="679" r:id="rId22"/>
    <p:sldId id="684" r:id="rId23"/>
    <p:sldId id="447" r:id="rId24"/>
    <p:sldId id="448" r:id="rId25"/>
    <p:sldId id="686" r:id="rId26"/>
    <p:sldId id="685" r:id="rId27"/>
    <p:sldId id="681" r:id="rId28"/>
    <p:sldId id="680" r:id="rId29"/>
    <p:sldId id="687" r:id="rId30"/>
    <p:sldId id="688" r:id="rId3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3"/>
    <p:restoredTop sz="94728"/>
  </p:normalViewPr>
  <p:slideViewPr>
    <p:cSldViewPr snapToGrid="0">
      <p:cViewPr varScale="1">
        <p:scale>
          <a:sx n="95" d="100"/>
          <a:sy n="95" d="100"/>
        </p:scale>
        <p:origin x="8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DDC16-CDEF-9345-9C36-C251C314A1D7}" type="datetimeFigureOut">
              <a:rPr lang="en-AT" smtClean="0"/>
              <a:t>03.06.24</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A87A4-AE8C-8446-B3CE-6ACA60C9CE93}" type="slidenum">
              <a:rPr lang="en-AT" smtClean="0"/>
              <a:t>‹#›</a:t>
            </a:fld>
            <a:endParaRPr lang="en-AT"/>
          </a:p>
        </p:txBody>
      </p:sp>
    </p:spTree>
    <p:extLst>
      <p:ext uri="{BB962C8B-B14F-4D97-AF65-F5344CB8AC3E}">
        <p14:creationId xmlns:p14="http://schemas.microsoft.com/office/powerpoint/2010/main" val="15164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B38A87A4-AE8C-8446-B3CE-6ACA60C9CE93}" type="slidenum">
              <a:rPr lang="en-AT" smtClean="0"/>
              <a:t>28</a:t>
            </a:fld>
            <a:endParaRPr lang="en-AT"/>
          </a:p>
        </p:txBody>
      </p:sp>
    </p:spTree>
    <p:extLst>
      <p:ext uri="{BB962C8B-B14F-4D97-AF65-F5344CB8AC3E}">
        <p14:creationId xmlns:p14="http://schemas.microsoft.com/office/powerpoint/2010/main" val="398715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B38A87A4-AE8C-8446-B3CE-6ACA60C9CE93}" type="slidenum">
              <a:rPr lang="en-AT" smtClean="0"/>
              <a:t>29</a:t>
            </a:fld>
            <a:endParaRPr lang="en-AT"/>
          </a:p>
        </p:txBody>
      </p:sp>
    </p:spTree>
    <p:extLst>
      <p:ext uri="{BB962C8B-B14F-4D97-AF65-F5344CB8AC3E}">
        <p14:creationId xmlns:p14="http://schemas.microsoft.com/office/powerpoint/2010/main" val="234007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8EA1-1537-49D0-FC59-6A612D0452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AA576FE4-CBED-F50C-8526-C692B9A9A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AB2E9885-6816-346C-FF6E-3DF56B19CEEE}"/>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5" name="Footer Placeholder 4">
            <a:extLst>
              <a:ext uri="{FF2B5EF4-FFF2-40B4-BE49-F238E27FC236}">
                <a16:creationId xmlns:a16="http://schemas.microsoft.com/office/drawing/2014/main" id="{58AB35A3-2796-A7F1-984F-30137EA326CA}"/>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B78B4B15-37CB-2554-D526-691FF7763FCD}"/>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0245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49BC-5A2D-DCB7-C3B8-0442753633C2}"/>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19E3EF10-7BCE-C0EC-D323-72832C6671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DCA66E40-AFED-18F8-A54C-05C3DB8A06EB}"/>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5" name="Footer Placeholder 4">
            <a:extLst>
              <a:ext uri="{FF2B5EF4-FFF2-40B4-BE49-F238E27FC236}">
                <a16:creationId xmlns:a16="http://schemas.microsoft.com/office/drawing/2014/main" id="{24C5B21B-E97B-A3B1-4B3D-26C060CB01D6}"/>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446A078F-12B5-51A0-AB14-B2000879905E}"/>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7900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7F7C1-F4F2-9BA6-518E-393AD00CF7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1E6187A6-D217-443E-D960-C92E31B8DF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A6F88B1-D194-5763-D824-576533850D19}"/>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5" name="Footer Placeholder 4">
            <a:extLst>
              <a:ext uri="{FF2B5EF4-FFF2-40B4-BE49-F238E27FC236}">
                <a16:creationId xmlns:a16="http://schemas.microsoft.com/office/drawing/2014/main" id="{BB680DCC-66E5-5646-4888-03E386AD4A0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BB186607-0341-2FE8-10F2-DC05C6B5E216}"/>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519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7" y="258763"/>
            <a:ext cx="8187267" cy="809626"/>
          </a:xfrm>
        </p:spPr>
        <p:txBody>
          <a:bodyPr/>
          <a:lstStyle/>
          <a:p>
            <a:r>
              <a:rPr lang="en-US"/>
              <a:t>Click to edit Master title style</a:t>
            </a:r>
          </a:p>
        </p:txBody>
      </p:sp>
      <p:sp>
        <p:nvSpPr>
          <p:cNvPr id="3" name="Text Placeholder 2"/>
          <p:cNvSpPr>
            <a:spLocks noGrp="1"/>
          </p:cNvSpPr>
          <p:nvPr>
            <p:ph type="body" sz="half" idx="1"/>
          </p:nvPr>
        </p:nvSpPr>
        <p:spPr>
          <a:xfrm>
            <a:off x="719667" y="1590675"/>
            <a:ext cx="5369984"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3" y="1590675"/>
            <a:ext cx="53721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9"/>
          <p:cNvSpPr>
            <a:spLocks noGrp="1" noChangeArrowheads="1"/>
          </p:cNvSpPr>
          <p:nvPr>
            <p:ph type="sldNum" sz="quarter" idx="10"/>
          </p:nvPr>
        </p:nvSpPr>
        <p:spPr>
          <a:ln/>
        </p:spPr>
        <p:txBody>
          <a:bodyPr/>
          <a:lstStyle>
            <a:lvl1pPr>
              <a:defRPr/>
            </a:lvl1pPr>
          </a:lstStyle>
          <a:p>
            <a:pPr>
              <a:defRPr/>
            </a:pPr>
            <a:r>
              <a:rPr lang="de-DE"/>
              <a:t>Seite </a:t>
            </a:r>
            <a:fld id="{E263FBF5-8BA2-BC4C-A885-F0730F6AC04E}" type="slidenum">
              <a:rPr lang="de-DE"/>
              <a:pPr>
                <a:defRPr/>
              </a:pPr>
              <a:t>‹#›</a:t>
            </a:fld>
            <a:endParaRPr lang="de-DE"/>
          </a:p>
        </p:txBody>
      </p:sp>
    </p:spTree>
    <p:extLst>
      <p:ext uri="{BB962C8B-B14F-4D97-AF65-F5344CB8AC3E}">
        <p14:creationId xmlns:p14="http://schemas.microsoft.com/office/powerpoint/2010/main" val="25470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6025" y="1613536"/>
            <a:ext cx="10346192" cy="4624686"/>
          </a:xfrm>
        </p:spPr>
        <p:txBody>
          <a:bodyPr lIns="0" rIns="0">
            <a:normAutofit/>
          </a:bodyPr>
          <a:lstStyle>
            <a:lvl1pPr>
              <a:defRPr sz="1920"/>
            </a:lvl1pPr>
            <a:lvl2pPr>
              <a:defRPr sz="1800"/>
            </a:lvl2pPr>
            <a:lvl3pPr>
              <a:defRPr sz="1680"/>
            </a:lvl3pPr>
            <a:lvl4pPr>
              <a:defRPr sz="1440"/>
            </a:lvl4pPr>
            <a:lvl5pPr>
              <a:defRPr sz="144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03.06.24</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41994241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69EB-73DA-6CF3-8036-4341928A7DC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BEE29ED6-D5D2-0C32-5BA9-EE4D4DDF26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6353084-D66F-BEC2-2A85-70D9A0ABD0BE}"/>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5" name="Footer Placeholder 4">
            <a:extLst>
              <a:ext uri="{FF2B5EF4-FFF2-40B4-BE49-F238E27FC236}">
                <a16:creationId xmlns:a16="http://schemas.microsoft.com/office/drawing/2014/main" id="{2100A942-6633-9D50-2BAA-B3B9E05E80EB}"/>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7D9C1C45-B4B8-A7EB-BB74-327C6CBE2872}"/>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49037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86BC-E819-AF56-4D4C-5CF04F19FF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2CCFDA09-D524-F0C9-73ED-D037D6D0A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BE7C7B-7CAD-FC9D-1A4C-AB2BDD448232}"/>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5" name="Footer Placeholder 4">
            <a:extLst>
              <a:ext uri="{FF2B5EF4-FFF2-40B4-BE49-F238E27FC236}">
                <a16:creationId xmlns:a16="http://schemas.microsoft.com/office/drawing/2014/main" id="{537B6809-055B-1189-AE82-1EB10229E37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71ABB0ED-56FB-37F6-CCB6-7A7025D4E440}"/>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88096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57A6-9E8F-C660-DE30-B8B648AD1103}"/>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E8421FDF-2FCC-34D7-9FA3-EC0A701C22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F0DD3389-FABB-9FEE-088B-063EC7D636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57A6C25A-6BAD-563B-8000-977109DA9012}"/>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6" name="Footer Placeholder 5">
            <a:extLst>
              <a:ext uri="{FF2B5EF4-FFF2-40B4-BE49-F238E27FC236}">
                <a16:creationId xmlns:a16="http://schemas.microsoft.com/office/drawing/2014/main" id="{30C09C0C-FAAB-F7F1-0BEB-392F1D00ABB5}"/>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9A1E3FFD-61A2-ECA9-E18F-67A6CC41E839}"/>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4051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4C46-28D8-CA04-06E7-EBBDFB0393A9}"/>
              </a:ext>
            </a:extLst>
          </p:cNvPr>
          <p:cNvSpPr>
            <a:spLocks noGrp="1"/>
          </p:cNvSpPr>
          <p:nvPr>
            <p:ph type="title"/>
          </p:nvPr>
        </p:nvSpPr>
        <p:spPr>
          <a:xfrm>
            <a:off x="839788" y="365125"/>
            <a:ext cx="10515600" cy="1325563"/>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A8B221B8-6BD1-FB6B-4C89-005552F43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115CE9-0CF5-C9D0-21E7-1BB5115001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A5C074-7655-0D2F-0C44-21B6582EC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F49598-BD30-7E22-07DB-4D01E72D7B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B3D05B9-C557-34BD-90BA-A2341BF003A5}"/>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8" name="Footer Placeholder 7">
            <a:extLst>
              <a:ext uri="{FF2B5EF4-FFF2-40B4-BE49-F238E27FC236}">
                <a16:creationId xmlns:a16="http://schemas.microsoft.com/office/drawing/2014/main" id="{D3E5FC5D-35D8-7871-FCED-D3615D7FB1E5}"/>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F547F83-1F55-F30F-1635-FCDA85961A20}"/>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41904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A12B-8F3B-0FF3-177E-55FED3B85908}"/>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0C4FF2A5-B3F8-2DCB-E7DF-04EA3A6B8B7F}"/>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4" name="Footer Placeholder 3">
            <a:extLst>
              <a:ext uri="{FF2B5EF4-FFF2-40B4-BE49-F238E27FC236}">
                <a16:creationId xmlns:a16="http://schemas.microsoft.com/office/drawing/2014/main" id="{0BAB7024-1034-1B8A-9384-F3081B2B2969}"/>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984EEE90-86E0-0880-3CDB-FD0361C2F60A}"/>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90264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571ED-0F9D-0735-2102-11BF1C59A918}"/>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3" name="Footer Placeholder 2">
            <a:extLst>
              <a:ext uri="{FF2B5EF4-FFF2-40B4-BE49-F238E27FC236}">
                <a16:creationId xmlns:a16="http://schemas.microsoft.com/office/drawing/2014/main" id="{8B37119C-D37C-AAB6-6D25-256C438F7000}"/>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D64A050F-F95D-7DFE-7116-9A2DADFAEBF8}"/>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27263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7E6D-4633-0C62-617F-2936E56644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0940A676-DA87-4B0F-5A1D-DA58E7DFC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704D08FC-8BE4-52AC-8879-BAB78B7CC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1E43A0-0198-9B5B-B249-B81471735ED9}"/>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6" name="Footer Placeholder 5">
            <a:extLst>
              <a:ext uri="{FF2B5EF4-FFF2-40B4-BE49-F238E27FC236}">
                <a16:creationId xmlns:a16="http://schemas.microsoft.com/office/drawing/2014/main" id="{B44067DC-2775-92B1-954A-5215590618D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E311072C-1AD8-8F41-AE5A-D417EEB02015}"/>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233139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6495-E842-341D-C7DF-D7AE00ADAA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D2D39611-77A4-7091-30DC-4E607B857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DAC3D597-6CCD-3CEC-43A0-77CACCF8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4E0AB4-D953-3198-814C-00A47B191684}"/>
              </a:ext>
            </a:extLst>
          </p:cNvPr>
          <p:cNvSpPr>
            <a:spLocks noGrp="1"/>
          </p:cNvSpPr>
          <p:nvPr>
            <p:ph type="dt" sz="half" idx="10"/>
          </p:nvPr>
        </p:nvSpPr>
        <p:spPr/>
        <p:txBody>
          <a:bodyPr/>
          <a:lstStyle/>
          <a:p>
            <a:fld id="{CC901047-5EC7-844C-8F45-F6A9AE62F914}" type="datetimeFigureOut">
              <a:rPr lang="en-AT" smtClean="0"/>
              <a:t>03.06.24</a:t>
            </a:fld>
            <a:endParaRPr lang="en-AT"/>
          </a:p>
        </p:txBody>
      </p:sp>
      <p:sp>
        <p:nvSpPr>
          <p:cNvPr id="6" name="Footer Placeholder 5">
            <a:extLst>
              <a:ext uri="{FF2B5EF4-FFF2-40B4-BE49-F238E27FC236}">
                <a16:creationId xmlns:a16="http://schemas.microsoft.com/office/drawing/2014/main" id="{101BD4B3-34C5-BCE2-A375-AE85815FEA5C}"/>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1E170DC-CBA2-DC19-D6E7-09B7110DA319}"/>
              </a:ext>
            </a:extLst>
          </p:cNvPr>
          <p:cNvSpPr>
            <a:spLocks noGrp="1"/>
          </p:cNvSpPr>
          <p:nvPr>
            <p:ph type="sldNum" sz="quarter" idx="12"/>
          </p:nvPr>
        </p:nvSpPr>
        <p:spPr/>
        <p:txBody>
          <a:bodyPr/>
          <a:lstStyle/>
          <a:p>
            <a:fld id="{CC142896-81A3-DA48-BF3B-51C7C2425B53}" type="slidenum">
              <a:rPr lang="en-AT" smtClean="0"/>
              <a:t>‹#›</a:t>
            </a:fld>
            <a:endParaRPr lang="en-AT"/>
          </a:p>
        </p:txBody>
      </p:sp>
    </p:spTree>
    <p:extLst>
      <p:ext uri="{BB962C8B-B14F-4D97-AF65-F5344CB8AC3E}">
        <p14:creationId xmlns:p14="http://schemas.microsoft.com/office/powerpoint/2010/main" val="372720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290ED-B659-30A8-DE44-FCC2AA47A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T"/>
          </a:p>
        </p:txBody>
      </p:sp>
      <p:sp>
        <p:nvSpPr>
          <p:cNvPr id="3" name="Text Placeholder 2">
            <a:extLst>
              <a:ext uri="{FF2B5EF4-FFF2-40B4-BE49-F238E27FC236}">
                <a16:creationId xmlns:a16="http://schemas.microsoft.com/office/drawing/2014/main" id="{87984755-ECD5-F128-80A8-20E50A5B9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F6B91C6-7E3C-73B6-C491-FBF8DEAC3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01047-5EC7-844C-8F45-F6A9AE62F914}" type="datetimeFigureOut">
              <a:rPr lang="en-AT" smtClean="0"/>
              <a:t>03.06.24</a:t>
            </a:fld>
            <a:endParaRPr lang="en-AT"/>
          </a:p>
        </p:txBody>
      </p:sp>
      <p:sp>
        <p:nvSpPr>
          <p:cNvPr id="5" name="Footer Placeholder 4">
            <a:extLst>
              <a:ext uri="{FF2B5EF4-FFF2-40B4-BE49-F238E27FC236}">
                <a16:creationId xmlns:a16="http://schemas.microsoft.com/office/drawing/2014/main" id="{DFB82B09-A270-0B36-E34D-3BEB51ED8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7179CD9F-BFE2-AE5B-6B89-CB06EDABA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42896-81A3-DA48-BF3B-51C7C2425B53}" type="slidenum">
              <a:rPr lang="en-AT" smtClean="0"/>
              <a:t>‹#›</a:t>
            </a:fld>
            <a:endParaRPr lang="en-AT"/>
          </a:p>
        </p:txBody>
      </p:sp>
    </p:spTree>
    <p:extLst>
      <p:ext uri="{BB962C8B-B14F-4D97-AF65-F5344CB8AC3E}">
        <p14:creationId xmlns:p14="http://schemas.microsoft.com/office/powerpoint/2010/main" val="413811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57938/bfe2e0ca-67cb-489d-aa7b-39ce369fd9b6"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data.wu.ac.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atenstrategie.at/de/consultation/5048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mydata.org/" TargetMode="External"/><Relationship Id="rId2" Type="http://schemas.openxmlformats.org/officeDocument/2006/relationships/hyperlink" Target="https://datadonation.uzh.ch/en/" TargetMode="External"/><Relationship Id="rId1" Type="http://schemas.openxmlformats.org/officeDocument/2006/relationships/slideLayout" Target="../slideLayouts/slideLayout13.xml"/><Relationship Id="rId4" Type="http://schemas.openxmlformats.org/officeDocument/2006/relationships/hyperlink" Target="https://datadonation.eu/completed-projects/2024-netfli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hyperlink" Target="http://data.wu.ac.at/portalwatch/portal/data_gov/1818"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www.datenstrategie.at/de/informationsseite/stellungnahmen"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archiver.ai.wu.ac.at/"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uropean-data-portal.gitlab.io/future-open-data-portals/webinars/7-axel-pollere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57938/bfe2e0ca-67cb-489d-aa7b-39ce369fd9b6"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E9D275-7238-26F7-4D0F-45383F9A10E7}"/>
              </a:ext>
            </a:extLst>
          </p:cNvPr>
          <p:cNvPicPr>
            <a:picLocks noChangeAspect="1"/>
          </p:cNvPicPr>
          <p:nvPr/>
        </p:nvPicPr>
        <p:blipFill>
          <a:blip r:embed="rId2"/>
          <a:stretch>
            <a:fillRect/>
          </a:stretch>
        </p:blipFill>
        <p:spPr>
          <a:xfrm>
            <a:off x="2209800" y="1148210"/>
            <a:ext cx="7772400" cy="4561579"/>
          </a:xfrm>
          <a:prstGeom prst="rect">
            <a:avLst/>
          </a:prstGeom>
        </p:spPr>
      </p:pic>
      <p:sp>
        <p:nvSpPr>
          <p:cNvPr id="2" name="Oval 1">
            <a:extLst>
              <a:ext uri="{FF2B5EF4-FFF2-40B4-BE49-F238E27FC236}">
                <a16:creationId xmlns:a16="http://schemas.microsoft.com/office/drawing/2014/main" id="{9F64C5C2-7C6A-B5F4-6DC2-5C86D32675C0}"/>
              </a:ext>
            </a:extLst>
          </p:cNvPr>
          <p:cNvSpPr/>
          <p:nvPr/>
        </p:nvSpPr>
        <p:spPr>
          <a:xfrm>
            <a:off x="3206663" y="4290164"/>
            <a:ext cx="977030" cy="3068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 name="TextBox 4">
            <a:extLst>
              <a:ext uri="{FF2B5EF4-FFF2-40B4-BE49-F238E27FC236}">
                <a16:creationId xmlns:a16="http://schemas.microsoft.com/office/drawing/2014/main" id="{561C4AC1-E76C-4593-7B7A-96C63234A012}"/>
              </a:ext>
            </a:extLst>
          </p:cNvPr>
          <p:cNvSpPr txBox="1"/>
          <p:nvPr/>
        </p:nvSpPr>
        <p:spPr>
          <a:xfrm>
            <a:off x="2453535" y="5811456"/>
            <a:ext cx="7091297" cy="369332"/>
          </a:xfrm>
          <a:prstGeom prst="rect">
            <a:avLst/>
          </a:prstGeom>
          <a:noFill/>
        </p:spPr>
        <p:txBody>
          <a:bodyPr wrap="square">
            <a:spAutoFit/>
          </a:bodyPr>
          <a:lstStyle/>
          <a:p>
            <a:r>
              <a:rPr lang="en-AT" dirty="0">
                <a:hlinkClick r:id="rId3"/>
              </a:rPr>
              <a:t>https://doi.org/10.57938/bfe2e0ca-67cb-489d-aa7b-39ce369fd9b6</a:t>
            </a:r>
            <a:r>
              <a:rPr lang="en-AT" dirty="0"/>
              <a:t> </a:t>
            </a:r>
          </a:p>
        </p:txBody>
      </p:sp>
    </p:spTree>
    <p:extLst>
      <p:ext uri="{BB962C8B-B14F-4D97-AF65-F5344CB8AC3E}">
        <p14:creationId xmlns:p14="http://schemas.microsoft.com/office/powerpoint/2010/main" val="3356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CE9D-A7F4-72C9-4A2B-4E872A245696}"/>
              </a:ext>
            </a:extLst>
          </p:cNvPr>
          <p:cNvSpPr>
            <a:spLocks noGrp="1"/>
          </p:cNvSpPr>
          <p:nvPr>
            <p:ph type="title"/>
          </p:nvPr>
        </p:nvSpPr>
        <p:spPr/>
        <p:txBody>
          <a:bodyPr/>
          <a:lstStyle/>
          <a:p>
            <a:r>
              <a:rPr lang="en-AT" dirty="0"/>
              <a:t>EU Datenstrategie “top down idea”</a:t>
            </a:r>
          </a:p>
        </p:txBody>
      </p:sp>
      <p:sp>
        <p:nvSpPr>
          <p:cNvPr id="3" name="Content Placeholder 2">
            <a:extLst>
              <a:ext uri="{FF2B5EF4-FFF2-40B4-BE49-F238E27FC236}">
                <a16:creationId xmlns:a16="http://schemas.microsoft.com/office/drawing/2014/main" id="{F745E71A-8A25-CCA2-8DB7-250A653240BA}"/>
              </a:ext>
            </a:extLst>
          </p:cNvPr>
          <p:cNvSpPr>
            <a:spLocks noGrp="1"/>
          </p:cNvSpPr>
          <p:nvPr>
            <p:ph idx="1"/>
          </p:nvPr>
        </p:nvSpPr>
        <p:spPr/>
        <p:txBody>
          <a:bodyPr/>
          <a:lstStyle/>
          <a:p>
            <a:r>
              <a:rPr lang="en-AT" sz="2400" dirty="0"/>
              <a:t>Challenge:</a:t>
            </a:r>
          </a:p>
          <a:p>
            <a:pPr lvl="1"/>
            <a:r>
              <a:rPr lang="en-AT" sz="2000" dirty="0"/>
              <a:t>Europäische “Antwort” auf Surveillance Capitalism</a:t>
            </a:r>
          </a:p>
          <a:p>
            <a:pPr lvl="2"/>
            <a:r>
              <a:rPr lang="en-GB" sz="1800" dirty="0"/>
              <a:t>Europa </a:t>
            </a:r>
            <a:r>
              <a:rPr lang="en-GB" sz="1800" dirty="0" err="1"/>
              <a:t>bisher</a:t>
            </a:r>
            <a:r>
              <a:rPr lang="en-GB" sz="1800" dirty="0"/>
              <a:t>: </a:t>
            </a:r>
            <a:r>
              <a:rPr lang="en-GB" sz="1800" dirty="0" err="1"/>
              <a:t>Digitalisierung</a:t>
            </a:r>
            <a:r>
              <a:rPr lang="en-GB" sz="1800" dirty="0"/>
              <a:t> </a:t>
            </a:r>
            <a:r>
              <a:rPr lang="en-GB" sz="1800" dirty="0" err="1"/>
              <a:t>ohne</a:t>
            </a:r>
            <a:r>
              <a:rPr lang="en-GB" sz="1800" dirty="0"/>
              <a:t> </a:t>
            </a:r>
            <a:r>
              <a:rPr lang="en-GB" sz="1800" dirty="0" err="1"/>
              <a:t>Netzwerkeffekte</a:t>
            </a:r>
            <a:r>
              <a:rPr lang="en-GB" sz="1800" dirty="0"/>
              <a:t> </a:t>
            </a:r>
            <a:r>
              <a:rPr lang="en-GB" sz="1800" dirty="0" err="1"/>
              <a:t>zwischen</a:t>
            </a:r>
            <a:r>
              <a:rPr lang="en-GB" sz="1800" dirty="0"/>
              <a:t> </a:t>
            </a:r>
            <a:r>
              <a:rPr lang="en-GB" sz="1800" dirty="0" err="1"/>
              <a:t>zwei</a:t>
            </a:r>
            <a:r>
              <a:rPr lang="en-GB" sz="1800" dirty="0"/>
              <a:t> </a:t>
            </a:r>
            <a:r>
              <a:rPr lang="en-GB" sz="1800" dirty="0" err="1"/>
              <a:t>Extremen</a:t>
            </a:r>
            <a:endParaRPr lang="en-GB" sz="1800" dirty="0"/>
          </a:p>
          <a:p>
            <a:pPr lvl="2"/>
            <a:r>
              <a:rPr lang="en-GB" sz="1800" dirty="0"/>
              <a:t>USA: </a:t>
            </a:r>
            <a:r>
              <a:rPr lang="en-GB" sz="1800" dirty="0" err="1"/>
              <a:t>Netzwerk-Effekte</a:t>
            </a:r>
            <a:r>
              <a:rPr lang="en-GB" sz="1800" dirty="0"/>
              <a:t> und “</a:t>
            </a:r>
            <a:r>
              <a:rPr lang="en-GB" sz="1800" dirty="0" err="1"/>
              <a:t>Datenmonopole</a:t>
            </a:r>
            <a:r>
              <a:rPr lang="en-GB" sz="1800" dirty="0"/>
              <a:t>” </a:t>
            </a:r>
            <a:r>
              <a:rPr lang="en-GB" sz="1800" dirty="0" err="1"/>
              <a:t>rund</a:t>
            </a:r>
            <a:r>
              <a:rPr lang="en-GB" sz="1800" dirty="0"/>
              <a:t> um </a:t>
            </a:r>
            <a:r>
              <a:rPr lang="en-GB" sz="1800" dirty="0" err="1"/>
              <a:t>Hyperscaler</a:t>
            </a:r>
            <a:endParaRPr lang="en-GB" sz="1800" dirty="0"/>
          </a:p>
          <a:p>
            <a:pPr lvl="2"/>
            <a:r>
              <a:rPr lang="en-GB" sz="1800" dirty="0"/>
              <a:t>China: stark </a:t>
            </a:r>
            <a:r>
              <a:rPr lang="en-GB" sz="1800" dirty="0" err="1"/>
              <a:t>staatlich</a:t>
            </a:r>
            <a:r>
              <a:rPr lang="en-GB" sz="1800" dirty="0"/>
              <a:t> und </a:t>
            </a:r>
            <a:r>
              <a:rPr lang="en-GB" sz="1800" dirty="0" err="1"/>
              <a:t>wirtschaftspolitisch</a:t>
            </a:r>
            <a:r>
              <a:rPr lang="en-GB" sz="1800" dirty="0"/>
              <a:t> </a:t>
            </a:r>
            <a:r>
              <a:rPr lang="en-GB" sz="1800" dirty="0" err="1"/>
              <a:t>unterstützt</a:t>
            </a:r>
            <a:r>
              <a:rPr lang="en-GB" sz="1800" dirty="0"/>
              <a:t>, </a:t>
            </a:r>
            <a:r>
              <a:rPr lang="en-GB" sz="1800" dirty="0" err="1"/>
              <a:t>Treiber</a:t>
            </a:r>
            <a:r>
              <a:rPr lang="en-GB" sz="1800" dirty="0"/>
              <a:t> </a:t>
            </a:r>
            <a:r>
              <a:rPr lang="en-GB" sz="1800" dirty="0" err="1"/>
              <a:t>militärische</a:t>
            </a:r>
            <a:r>
              <a:rPr lang="en-GB" sz="1800" dirty="0"/>
              <a:t>, </a:t>
            </a:r>
            <a:r>
              <a:rPr lang="en-GB" sz="1800" dirty="0" err="1"/>
              <a:t>sicherheitspolitische</a:t>
            </a:r>
            <a:r>
              <a:rPr lang="en-GB" sz="1800" dirty="0"/>
              <a:t> und </a:t>
            </a:r>
            <a:r>
              <a:rPr lang="en-GB" sz="1800" dirty="0" err="1"/>
              <a:t>geostrategische</a:t>
            </a:r>
            <a:r>
              <a:rPr lang="en-GB" sz="1800" dirty="0"/>
              <a:t> Dimension</a:t>
            </a:r>
          </a:p>
          <a:p>
            <a:pPr lvl="2"/>
            <a:endParaRPr lang="en-GB" sz="1800" dirty="0"/>
          </a:p>
          <a:p>
            <a:pPr lvl="2"/>
            <a:endParaRPr lang="en-GB" dirty="0"/>
          </a:p>
          <a:p>
            <a:r>
              <a:rPr lang="en-GB" sz="2000" dirty="0" err="1"/>
              <a:t>Regulierung</a:t>
            </a:r>
            <a:r>
              <a:rPr lang="en-GB" sz="2000" dirty="0"/>
              <a:t> </a:t>
            </a:r>
            <a:r>
              <a:rPr lang="en-GB" sz="2000" dirty="0" err="1"/>
              <a:t>als</a:t>
            </a:r>
            <a:r>
              <a:rPr lang="en-GB" sz="2000" dirty="0"/>
              <a:t> </a:t>
            </a:r>
            <a:r>
              <a:rPr lang="en-GB" sz="2000" dirty="0" err="1"/>
              <a:t>Maßnahme</a:t>
            </a:r>
            <a:r>
              <a:rPr lang="en-GB" sz="2000" dirty="0"/>
              <a:t> </a:t>
            </a:r>
            <a:r>
              <a:rPr lang="en-GB" sz="2000" dirty="0" err="1"/>
              <a:t>zur</a:t>
            </a:r>
            <a:r>
              <a:rPr lang="en-GB" sz="2000" dirty="0"/>
              <a:t> </a:t>
            </a:r>
            <a:r>
              <a:rPr lang="en-GB" sz="2000" b="1" i="1" dirty="0" err="1"/>
              <a:t>Wiedererlangung</a:t>
            </a:r>
            <a:r>
              <a:rPr lang="en-GB" sz="2000" b="1" i="1" dirty="0"/>
              <a:t> </a:t>
            </a:r>
            <a:r>
              <a:rPr lang="en-GB" sz="2000" b="1" i="1" dirty="0" err="1"/>
              <a:t>digitaler</a:t>
            </a:r>
            <a:r>
              <a:rPr lang="en-GB" sz="2000" b="1" i="1" dirty="0"/>
              <a:t> </a:t>
            </a:r>
            <a:r>
              <a:rPr lang="en-GB" sz="2000" b="1" i="1" dirty="0" err="1"/>
              <a:t>Souveränität</a:t>
            </a:r>
            <a:r>
              <a:rPr lang="en-GB" sz="2000" b="1" dirty="0"/>
              <a:t>:</a:t>
            </a:r>
            <a:endParaRPr lang="en-GB" sz="1600" dirty="0"/>
          </a:p>
          <a:p>
            <a:pPr lvl="1"/>
            <a:r>
              <a:rPr lang="en-GB" sz="1800" dirty="0" err="1"/>
              <a:t>wertebasierten</a:t>
            </a:r>
            <a:r>
              <a:rPr lang="en-GB" sz="1800" dirty="0"/>
              <a:t> </a:t>
            </a:r>
            <a:r>
              <a:rPr lang="en-GB" sz="1800" dirty="0" err="1"/>
              <a:t>Regulierung</a:t>
            </a:r>
            <a:r>
              <a:rPr lang="en-GB" sz="1800" dirty="0"/>
              <a:t> </a:t>
            </a:r>
            <a:r>
              <a:rPr lang="en-GB" sz="1800" dirty="0" err="1"/>
              <a:t>basierend</a:t>
            </a:r>
            <a:r>
              <a:rPr lang="en-GB" sz="1800" dirty="0"/>
              <a:t> auf </a:t>
            </a:r>
            <a:r>
              <a:rPr lang="en-GB" sz="1800" dirty="0" err="1"/>
              <a:t>einer</a:t>
            </a:r>
            <a:r>
              <a:rPr lang="en-GB" sz="1800" dirty="0"/>
              <a:t> </a:t>
            </a:r>
            <a:r>
              <a:rPr lang="en-GB" sz="1800" dirty="0" err="1"/>
              <a:t>Reihe</a:t>
            </a:r>
            <a:r>
              <a:rPr lang="en-GB" sz="1800" dirty="0"/>
              <a:t> von </a:t>
            </a:r>
            <a:r>
              <a:rPr lang="en-GB" sz="1800" dirty="0" err="1"/>
              <a:t>Rechtsakten</a:t>
            </a:r>
            <a:r>
              <a:rPr lang="en-GB" sz="1800" dirty="0"/>
              <a:t>, die – </a:t>
            </a:r>
            <a:r>
              <a:rPr lang="en-GB" sz="1800" dirty="0" err="1"/>
              <a:t>möglichst</a:t>
            </a:r>
            <a:r>
              <a:rPr lang="en-GB" sz="1800" dirty="0"/>
              <a:t> </a:t>
            </a:r>
            <a:r>
              <a:rPr lang="en-GB" sz="1800" dirty="0" err="1"/>
              <a:t>synergetisch</a:t>
            </a:r>
            <a:r>
              <a:rPr lang="en-GB" sz="1800" dirty="0"/>
              <a:t> – national </a:t>
            </a:r>
            <a:r>
              <a:rPr lang="en-GB" sz="1800" dirty="0" err="1"/>
              <a:t>umgesetzt</a:t>
            </a:r>
            <a:r>
              <a:rPr lang="en-GB" sz="1800" dirty="0"/>
              <a:t> warden </a:t>
            </a:r>
            <a:r>
              <a:rPr lang="en-GB" sz="1800" dirty="0" err="1"/>
              <a:t>sollen</a:t>
            </a:r>
            <a:endParaRPr lang="en-GB" sz="1800" dirty="0"/>
          </a:p>
          <a:p>
            <a:pPr lvl="1"/>
            <a:r>
              <a:rPr lang="en-GB" sz="1800" dirty="0"/>
              <a:t>In </a:t>
            </a:r>
            <a:r>
              <a:rPr lang="en-GB" sz="1800" dirty="0" err="1"/>
              <a:t>Teilen</a:t>
            </a:r>
            <a:r>
              <a:rPr lang="en-GB" sz="1800" dirty="0"/>
              <a:t> </a:t>
            </a:r>
            <a:r>
              <a:rPr lang="en-GB" sz="1800" dirty="0" err="1"/>
              <a:t>durchaus</a:t>
            </a:r>
            <a:r>
              <a:rPr lang="en-GB" sz="1800" dirty="0"/>
              <a:t> </a:t>
            </a:r>
            <a:r>
              <a:rPr lang="en-GB" sz="1800" dirty="0" err="1"/>
              <a:t>erfolgreich</a:t>
            </a:r>
            <a:r>
              <a:rPr lang="en-GB" sz="1800" dirty="0"/>
              <a:t> (</a:t>
            </a:r>
            <a:r>
              <a:rPr lang="en-GB" sz="1800" dirty="0" err="1"/>
              <a:t>z.B.</a:t>
            </a:r>
            <a:r>
              <a:rPr lang="en-GB" sz="1800" dirty="0"/>
              <a:t> </a:t>
            </a:r>
            <a:r>
              <a:rPr lang="en-GB" sz="1800" dirty="0" err="1"/>
              <a:t>Brüssel-Effekt</a:t>
            </a:r>
            <a:r>
              <a:rPr lang="en-GB" sz="1800" dirty="0"/>
              <a:t> DSGVO)</a:t>
            </a:r>
            <a:endParaRPr lang="en-AT" dirty="0"/>
          </a:p>
        </p:txBody>
      </p:sp>
      <p:sp>
        <p:nvSpPr>
          <p:cNvPr id="4" name="Slide Number Placeholder 3">
            <a:extLst>
              <a:ext uri="{FF2B5EF4-FFF2-40B4-BE49-F238E27FC236}">
                <a16:creationId xmlns:a16="http://schemas.microsoft.com/office/drawing/2014/main" id="{9397B35B-6B75-7EFE-3908-A514682D1D5B}"/>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10</a:t>
            </a:fld>
            <a:endParaRPr lang="de-AT" dirty="0"/>
          </a:p>
        </p:txBody>
      </p:sp>
      <p:sp>
        <p:nvSpPr>
          <p:cNvPr id="5" name="Footer Placeholder 2">
            <a:extLst>
              <a:ext uri="{FF2B5EF4-FFF2-40B4-BE49-F238E27FC236}">
                <a16:creationId xmlns:a16="http://schemas.microsoft.com/office/drawing/2014/main" id="{CF24784F-5A3E-7DE5-017E-182C45833E81}"/>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162959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1A60-0A92-88D8-27A3-B57F43E8B1BC}"/>
              </a:ext>
            </a:extLst>
          </p:cNvPr>
          <p:cNvSpPr>
            <a:spLocks noGrp="1"/>
          </p:cNvSpPr>
          <p:nvPr>
            <p:ph type="title"/>
          </p:nvPr>
        </p:nvSpPr>
        <p:spPr/>
        <p:txBody>
          <a:bodyPr/>
          <a:lstStyle/>
          <a:p>
            <a:r>
              <a:rPr lang="en-AT" dirty="0"/>
              <a:t>Relevante Rechtsakte:</a:t>
            </a:r>
          </a:p>
        </p:txBody>
      </p:sp>
      <p:pic>
        <p:nvPicPr>
          <p:cNvPr id="4" name="Picture 3">
            <a:extLst>
              <a:ext uri="{FF2B5EF4-FFF2-40B4-BE49-F238E27FC236}">
                <a16:creationId xmlns:a16="http://schemas.microsoft.com/office/drawing/2014/main" id="{51817491-BE5C-3D90-E0FB-781C5E094212}"/>
              </a:ext>
            </a:extLst>
          </p:cNvPr>
          <p:cNvPicPr>
            <a:picLocks noChangeAspect="1"/>
          </p:cNvPicPr>
          <p:nvPr/>
        </p:nvPicPr>
        <p:blipFill>
          <a:blip r:embed="rId2"/>
          <a:stretch>
            <a:fillRect/>
          </a:stretch>
        </p:blipFill>
        <p:spPr>
          <a:xfrm>
            <a:off x="248825" y="1540376"/>
            <a:ext cx="6108134" cy="4408878"/>
          </a:xfrm>
          <a:prstGeom prst="rect">
            <a:avLst/>
          </a:prstGeom>
        </p:spPr>
      </p:pic>
      <p:pic>
        <p:nvPicPr>
          <p:cNvPr id="3" name="Picture 2">
            <a:extLst>
              <a:ext uri="{FF2B5EF4-FFF2-40B4-BE49-F238E27FC236}">
                <a16:creationId xmlns:a16="http://schemas.microsoft.com/office/drawing/2014/main" id="{E690FB49-A84D-A311-C756-9FDDA5EE34C6}"/>
              </a:ext>
            </a:extLst>
          </p:cNvPr>
          <p:cNvPicPr>
            <a:picLocks noChangeAspect="1"/>
          </p:cNvPicPr>
          <p:nvPr/>
        </p:nvPicPr>
        <p:blipFill>
          <a:blip r:embed="rId3"/>
          <a:stretch>
            <a:fillRect/>
          </a:stretch>
        </p:blipFill>
        <p:spPr>
          <a:xfrm>
            <a:off x="6413326" y="1540376"/>
            <a:ext cx="5573691" cy="2795582"/>
          </a:xfrm>
          <a:prstGeom prst="rect">
            <a:avLst/>
          </a:prstGeom>
        </p:spPr>
      </p:pic>
      <p:sp>
        <p:nvSpPr>
          <p:cNvPr id="6" name="Oval 5">
            <a:extLst>
              <a:ext uri="{FF2B5EF4-FFF2-40B4-BE49-F238E27FC236}">
                <a16:creationId xmlns:a16="http://schemas.microsoft.com/office/drawing/2014/main" id="{4AB53589-47FE-1686-A97A-B2C9B60FE3CC}"/>
              </a:ext>
            </a:extLst>
          </p:cNvPr>
          <p:cNvSpPr/>
          <p:nvPr/>
        </p:nvSpPr>
        <p:spPr>
          <a:xfrm>
            <a:off x="5166986" y="2448838"/>
            <a:ext cx="1189973" cy="6263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7" name="Slide Number Placeholder 3">
            <a:extLst>
              <a:ext uri="{FF2B5EF4-FFF2-40B4-BE49-F238E27FC236}">
                <a16:creationId xmlns:a16="http://schemas.microsoft.com/office/drawing/2014/main" id="{F0D8AD00-E199-13C2-1B57-A9FDFA3060F4}"/>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11</a:t>
            </a:fld>
            <a:endParaRPr lang="de-AT" dirty="0"/>
          </a:p>
        </p:txBody>
      </p:sp>
      <p:sp>
        <p:nvSpPr>
          <p:cNvPr id="8" name="Footer Placeholder 2">
            <a:extLst>
              <a:ext uri="{FF2B5EF4-FFF2-40B4-BE49-F238E27FC236}">
                <a16:creationId xmlns:a16="http://schemas.microsoft.com/office/drawing/2014/main" id="{0F1316AE-7A01-57DB-7AA5-5CDC8A129D9D}"/>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80028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3697-8E0A-75BB-C59E-4B6963114987}"/>
              </a:ext>
            </a:extLst>
          </p:cNvPr>
          <p:cNvSpPr>
            <a:spLocks noGrp="1"/>
          </p:cNvSpPr>
          <p:nvPr>
            <p:ph type="title"/>
          </p:nvPr>
        </p:nvSpPr>
        <p:spPr/>
        <p:txBody>
          <a:bodyPr/>
          <a:lstStyle/>
          <a:p>
            <a:r>
              <a:rPr lang="en-AT" dirty="0"/>
              <a:t>DGA:</a:t>
            </a:r>
          </a:p>
        </p:txBody>
      </p:sp>
      <p:sp>
        <p:nvSpPr>
          <p:cNvPr id="3" name="Content Placeholder 2">
            <a:extLst>
              <a:ext uri="{FF2B5EF4-FFF2-40B4-BE49-F238E27FC236}">
                <a16:creationId xmlns:a16="http://schemas.microsoft.com/office/drawing/2014/main" id="{DF70BB21-884A-0BC7-1FB6-906316B374E1}"/>
              </a:ext>
            </a:extLst>
          </p:cNvPr>
          <p:cNvSpPr>
            <a:spLocks noGrp="1"/>
          </p:cNvSpPr>
          <p:nvPr>
            <p:ph idx="1"/>
          </p:nvPr>
        </p:nvSpPr>
        <p:spPr/>
        <p:txBody>
          <a:bodyPr>
            <a:normAutofit lnSpcReduction="10000"/>
          </a:bodyPr>
          <a:lstStyle/>
          <a:p>
            <a:r>
              <a:rPr lang="en-AT" dirty="0"/>
              <a:t>Fokus ausschließlich auf </a:t>
            </a:r>
          </a:p>
          <a:p>
            <a:pPr lvl="1"/>
            <a:r>
              <a:rPr lang="en-AT" dirty="0"/>
              <a:t>Daten des öffentlichen Sektors</a:t>
            </a:r>
          </a:p>
          <a:p>
            <a:pPr lvl="1"/>
            <a:r>
              <a:rPr lang="en-AT" dirty="0"/>
              <a:t>Datenaltruismus (nicht kommerzielle Datennutzung für das Gemeinwohl)</a:t>
            </a:r>
          </a:p>
          <a:p>
            <a:pPr lvl="1"/>
            <a:endParaRPr lang="en-AT" dirty="0"/>
          </a:p>
          <a:p>
            <a:r>
              <a:rPr lang="en-AT" dirty="0"/>
              <a:t>Ziele und Maßnahmen:</a:t>
            </a:r>
          </a:p>
          <a:p>
            <a:pPr lvl="1"/>
            <a:r>
              <a:rPr lang="en-AT" dirty="0"/>
              <a:t>Schaffung von Governance-Strukturen, </a:t>
            </a:r>
          </a:p>
          <a:p>
            <a:pPr marL="1371600" lvl="2" indent="-457200">
              <a:buFont typeface="+mj-lt"/>
              <a:buAutoNum type="arabicPeriod"/>
            </a:pPr>
            <a:r>
              <a:rPr lang="en-GB" dirty="0"/>
              <a:t>I</a:t>
            </a:r>
            <a:r>
              <a:rPr lang="en-AT" dirty="0"/>
              <a:t>nsbesondere Nennung </a:t>
            </a:r>
            <a:r>
              <a:rPr lang="en-AT" b="1" dirty="0"/>
              <a:t>zuständiger Behörden</a:t>
            </a:r>
            <a:r>
              <a:rPr lang="en-AT" dirty="0"/>
              <a:t>, die den Zugang zu öffentlichen Daten regeln und koordinieren, Schutz von sensitiven Daten gewährleisten </a:t>
            </a:r>
          </a:p>
          <a:p>
            <a:pPr marL="1371600" lvl="2" indent="-457200">
              <a:buFont typeface="+mj-lt"/>
              <a:buAutoNum type="arabicPeriod"/>
            </a:pPr>
            <a:r>
              <a:rPr lang="en-AT" dirty="0"/>
              <a:t>aber auch die notwendige technische Infrastruktur, um Interoperabilität, Auffindbarkeit, Reusability zu gewährleisten (… “FAIR”)</a:t>
            </a:r>
          </a:p>
          <a:p>
            <a:pPr marL="1371600" lvl="2" indent="-457200">
              <a:buFont typeface="+mj-lt"/>
              <a:buAutoNum type="arabicPeriod"/>
            </a:pPr>
            <a:r>
              <a:rPr lang="en-AT" dirty="0"/>
              <a:t>Grundlagen schaffen für die Schaffung sektoraler Datenräume</a:t>
            </a:r>
          </a:p>
          <a:p>
            <a:pPr marL="914400" lvl="2" indent="0">
              <a:buNone/>
            </a:pPr>
            <a:endParaRPr lang="en-AT" dirty="0"/>
          </a:p>
          <a:p>
            <a:pPr marL="914400" lvl="2" indent="0">
              <a:buNone/>
            </a:pPr>
            <a:r>
              <a:rPr lang="en-AT" dirty="0"/>
              <a:t>Die gesetzlichen Verpflichtungen fokussieren sich stark auf </a:t>
            </a:r>
            <a:r>
              <a:rPr lang="en-AT" b="1" dirty="0"/>
              <a:t>1.</a:t>
            </a:r>
          </a:p>
          <a:p>
            <a:pPr lvl="2"/>
            <a:endParaRPr lang="en-AT" dirty="0"/>
          </a:p>
          <a:p>
            <a:pPr lvl="1"/>
            <a:endParaRPr lang="en-AT" dirty="0"/>
          </a:p>
        </p:txBody>
      </p:sp>
      <p:sp>
        <p:nvSpPr>
          <p:cNvPr id="4" name="Slide Number Placeholder 3">
            <a:extLst>
              <a:ext uri="{FF2B5EF4-FFF2-40B4-BE49-F238E27FC236}">
                <a16:creationId xmlns:a16="http://schemas.microsoft.com/office/drawing/2014/main" id="{FFF93B3F-5D7D-160A-355A-0F472E29B8D0}"/>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12</a:t>
            </a:fld>
            <a:endParaRPr lang="de-AT" dirty="0"/>
          </a:p>
        </p:txBody>
      </p:sp>
      <p:sp>
        <p:nvSpPr>
          <p:cNvPr id="5" name="Footer Placeholder 2">
            <a:extLst>
              <a:ext uri="{FF2B5EF4-FFF2-40B4-BE49-F238E27FC236}">
                <a16:creationId xmlns:a16="http://schemas.microsoft.com/office/drawing/2014/main" id="{6299471A-38DD-C9B1-0F47-BF5741F7E47E}"/>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75577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D57D-F2D8-D0E3-4DE3-30A7B3EF44A9}"/>
              </a:ext>
            </a:extLst>
          </p:cNvPr>
          <p:cNvSpPr>
            <a:spLocks noGrp="1"/>
          </p:cNvSpPr>
          <p:nvPr>
            <p:ph type="title"/>
          </p:nvPr>
        </p:nvSpPr>
        <p:spPr/>
        <p:txBody>
          <a:bodyPr/>
          <a:lstStyle/>
          <a:p>
            <a:r>
              <a:rPr lang="en-AT" dirty="0"/>
              <a:t>DGA – Stellen und Behörden:</a:t>
            </a:r>
          </a:p>
        </p:txBody>
      </p:sp>
      <p:sp>
        <p:nvSpPr>
          <p:cNvPr id="3" name="Content Placeholder 2">
            <a:extLst>
              <a:ext uri="{FF2B5EF4-FFF2-40B4-BE49-F238E27FC236}">
                <a16:creationId xmlns:a16="http://schemas.microsoft.com/office/drawing/2014/main" id="{2CF74EF5-4C80-6B24-3036-7726D906D831}"/>
              </a:ext>
            </a:extLst>
          </p:cNvPr>
          <p:cNvSpPr>
            <a:spLocks noGrp="1"/>
          </p:cNvSpPr>
          <p:nvPr>
            <p:ph idx="1"/>
          </p:nvPr>
        </p:nvSpPr>
        <p:spPr>
          <a:xfrm>
            <a:off x="838200" y="1343373"/>
            <a:ext cx="10515600" cy="4913378"/>
          </a:xfrm>
        </p:spPr>
        <p:txBody>
          <a:bodyPr>
            <a:normAutofit fontScale="92500" lnSpcReduction="10000"/>
          </a:bodyPr>
          <a:lstStyle/>
          <a:p>
            <a:pPr marL="342900" lvl="0" indent="-342900" algn="just">
              <a:lnSpc>
                <a:spcPct val="115000"/>
              </a:lnSpc>
              <a:buFont typeface="Symbol" pitchFamily="2" charset="2"/>
              <a:buChar char=""/>
            </a:pPr>
            <a:r>
              <a:rPr lang="en-GB" sz="1800" kern="100" dirty="0">
                <a:solidFill>
                  <a:srgbClr val="000000"/>
                </a:solidFill>
                <a:effectLst/>
                <a:latin typeface="Calibri" panose="020F0502020204030204" pitchFamily="34" charset="0"/>
                <a:ea typeface="Calibri" panose="020F0502020204030204" pitchFamily="34" charset="0"/>
              </a:rPr>
              <a:t>“</a:t>
            </a:r>
            <a:r>
              <a:rPr lang="en-GB" sz="1800" b="1" kern="100" dirty="0" err="1">
                <a:solidFill>
                  <a:srgbClr val="000000"/>
                </a:solidFill>
                <a:effectLst/>
                <a:latin typeface="Calibri" panose="020F0502020204030204" pitchFamily="34" charset="0"/>
                <a:ea typeface="Calibri" panose="020F0502020204030204" pitchFamily="34" charset="0"/>
              </a:rPr>
              <a:t>Zuständige</a:t>
            </a:r>
            <a:r>
              <a:rPr lang="en-GB" sz="1800" b="1" kern="100" dirty="0">
                <a:solidFill>
                  <a:srgbClr val="000000"/>
                </a:solidFill>
                <a:effectLst/>
                <a:latin typeface="Calibri" panose="020F0502020204030204" pitchFamily="34" charset="0"/>
                <a:ea typeface="Calibri" panose="020F0502020204030204" pitchFamily="34" charset="0"/>
              </a:rPr>
              <a:t> Stelle(n)</a:t>
            </a:r>
            <a:r>
              <a:rPr lang="en-GB" sz="1800" kern="100" dirty="0">
                <a:solidFill>
                  <a:srgbClr val="000000"/>
                </a:solidFill>
                <a:effectLst/>
                <a:latin typeface="Calibri" panose="020F0502020204030204" pitchFamily="34" charset="0"/>
                <a:ea typeface="Calibri" panose="020F0502020204030204" pitchFamily="34" charset="0"/>
              </a:rPr>
              <a:t>” Article 7(1) – competent body :</a:t>
            </a:r>
            <a:endParaRPr lang="en-AT" sz="1800" kern="1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rPr>
              <a:t>“For the purpose of carrying out the tasks referred to in this Article, each Member State shall designate one or more competent bodies, which may be competent for particular sectors, to assist the public sector bodies which grant or refuse access for the re-use of the categories of data referred to in Article 3(1). Member States may either establish one or more new competent bodies or rely on existing public sector bodies or on internal services of public sector bodies that fulfil the conditions laid down in this Regulation.” (European Parliament, 2022)</a:t>
            </a:r>
          </a:p>
          <a:p>
            <a:pPr marL="342900" lvl="0" indent="-342900" algn="just">
              <a:lnSpc>
                <a:spcPct val="115000"/>
              </a:lnSpc>
              <a:buFont typeface="Symbol" pitchFamily="2" charset="2"/>
              <a:buChar char=""/>
            </a:pPr>
            <a:r>
              <a:rPr lang="en-GB" sz="1800" b="1" kern="100" dirty="0">
                <a:solidFill>
                  <a:srgbClr val="000000"/>
                </a:solidFill>
                <a:effectLst/>
                <a:latin typeface="Calibri" panose="020F0502020204030204" pitchFamily="34" charset="0"/>
                <a:ea typeface="Calibri" panose="020F0502020204030204" pitchFamily="34" charset="0"/>
              </a:rPr>
              <a:t>“</a:t>
            </a:r>
            <a:r>
              <a:rPr lang="en-GB" sz="1800" b="1" kern="100" dirty="0" err="1">
                <a:solidFill>
                  <a:srgbClr val="000000"/>
                </a:solidFill>
                <a:effectLst/>
                <a:latin typeface="Calibri" panose="020F0502020204030204" pitchFamily="34" charset="0"/>
                <a:ea typeface="Calibri" panose="020F0502020204030204" pitchFamily="34" charset="0"/>
              </a:rPr>
              <a:t>Zentrale</a:t>
            </a:r>
            <a:r>
              <a:rPr lang="en-GB" sz="1800" b="1" kern="100" dirty="0">
                <a:solidFill>
                  <a:srgbClr val="000000"/>
                </a:solidFill>
                <a:effectLst/>
                <a:latin typeface="Calibri" panose="020F0502020204030204" pitchFamily="34" charset="0"/>
                <a:ea typeface="Calibri" panose="020F0502020204030204" pitchFamily="34" charset="0"/>
              </a:rPr>
              <a:t> </a:t>
            </a:r>
            <a:r>
              <a:rPr lang="en-GB" sz="1800" b="1" kern="100" dirty="0" err="1">
                <a:solidFill>
                  <a:srgbClr val="000000"/>
                </a:solidFill>
                <a:effectLst/>
                <a:latin typeface="Calibri" panose="020F0502020204030204" pitchFamily="34" charset="0"/>
                <a:ea typeface="Calibri" panose="020F0502020204030204" pitchFamily="34" charset="0"/>
              </a:rPr>
              <a:t>Informationsstelle</a:t>
            </a:r>
            <a:r>
              <a:rPr lang="en-GB" sz="1800" b="1" kern="100" dirty="0">
                <a:solidFill>
                  <a:srgbClr val="000000"/>
                </a:solidFill>
                <a:latin typeface="Calibri" panose="020F0502020204030204" pitchFamily="34" charset="0"/>
                <a:ea typeface="Calibri" panose="020F0502020204030204" pitchFamily="34" charset="0"/>
              </a:rPr>
              <a:t>”</a:t>
            </a:r>
            <a:r>
              <a:rPr lang="en-GB" sz="1800" kern="100" dirty="0">
                <a:solidFill>
                  <a:srgbClr val="000000"/>
                </a:solidFill>
                <a:effectLst/>
                <a:latin typeface="Calibri" panose="020F0502020204030204" pitchFamily="34" charset="0"/>
                <a:ea typeface="Calibri" panose="020F0502020204030204" pitchFamily="34" charset="0"/>
              </a:rPr>
              <a:t> Article 8 – single information point:</a:t>
            </a:r>
            <a:endParaRPr lang="en-AT" sz="1800" kern="1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rPr>
              <a:t>"Member States shall ensure that all relevant information concerning the application of Articles 5 and 6 is available and easily accessible through a single information point. Member States shall establish a new body or designate an existing body or structure as the single information point. The single information point may be linked to sectoral, regional, or local information points. The functions of the single information point may be automated provided that the public sector body ensures adequate support. "</a:t>
            </a:r>
            <a:r>
              <a:rPr lang="de-DE" sz="1200" kern="100" dirty="0">
                <a:solidFill>
                  <a:srgbClr val="000000"/>
                </a:solidFill>
                <a:effectLst/>
                <a:latin typeface="Calibri" panose="020F0502020204030204" pitchFamily="34" charset="0"/>
                <a:ea typeface="Calibri" panose="020F0502020204030204" pitchFamily="34" charset="0"/>
              </a:rPr>
              <a:t> (European </a:t>
            </a:r>
            <a:r>
              <a:rPr lang="de-DE" sz="1200" kern="100" dirty="0" err="1">
                <a:solidFill>
                  <a:srgbClr val="000000"/>
                </a:solidFill>
                <a:effectLst/>
                <a:latin typeface="Calibri" panose="020F0502020204030204" pitchFamily="34" charset="0"/>
                <a:ea typeface="Calibri" panose="020F0502020204030204" pitchFamily="34" charset="0"/>
              </a:rPr>
              <a:t>Parliament</a:t>
            </a:r>
            <a:r>
              <a:rPr lang="de-DE" sz="1200" kern="100" dirty="0">
                <a:solidFill>
                  <a:srgbClr val="000000"/>
                </a:solidFill>
                <a:effectLst/>
                <a:latin typeface="Calibri" panose="020F0502020204030204" pitchFamily="34" charset="0"/>
                <a:ea typeface="Calibri" panose="020F0502020204030204" pitchFamily="34" charset="0"/>
              </a:rPr>
              <a:t>, 2022)</a:t>
            </a:r>
            <a:endParaRPr lang="en-AT" sz="1200" kern="1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buFont typeface="Symbol" pitchFamily="2" charset="2"/>
              <a:buChar char=""/>
            </a:pPr>
            <a:r>
              <a:rPr lang="en-GB" sz="1800" b="1" kern="100" dirty="0">
                <a:solidFill>
                  <a:srgbClr val="000000"/>
                </a:solidFill>
                <a:effectLst/>
                <a:latin typeface="Calibri" panose="020F0502020204030204" pitchFamily="34" charset="0"/>
                <a:ea typeface="Calibri" panose="020F0502020204030204" pitchFamily="34" charset="0"/>
              </a:rPr>
              <a:t>“</a:t>
            </a:r>
            <a:r>
              <a:rPr lang="en-GB" sz="1800" b="1" kern="100" dirty="0" err="1">
                <a:solidFill>
                  <a:srgbClr val="000000"/>
                </a:solidFill>
                <a:effectLst/>
                <a:latin typeface="Calibri" panose="020F0502020204030204" pitchFamily="34" charset="0"/>
                <a:ea typeface="Calibri" panose="020F0502020204030204" pitchFamily="34" charset="0"/>
              </a:rPr>
              <a:t>Datenvermittlungsdienste</a:t>
            </a:r>
            <a:r>
              <a:rPr lang="en-GB" sz="1800" b="1" kern="100" dirty="0">
                <a:solidFill>
                  <a:srgbClr val="000000"/>
                </a:solidFill>
                <a:effectLst/>
                <a:latin typeface="Calibri" panose="020F0502020204030204" pitchFamily="34" charset="0"/>
                <a:ea typeface="Calibri" panose="020F0502020204030204" pitchFamily="34" charset="0"/>
              </a:rPr>
              <a:t>”</a:t>
            </a:r>
            <a:r>
              <a:rPr lang="en-GB" sz="1800" kern="100" dirty="0">
                <a:solidFill>
                  <a:srgbClr val="000000"/>
                </a:solidFill>
                <a:effectLst/>
                <a:latin typeface="Calibri" panose="020F0502020204030204" pitchFamily="34" charset="0"/>
                <a:ea typeface="Calibri" panose="020F0502020204030204" pitchFamily="34" charset="0"/>
              </a:rPr>
              <a:t> Article 13(1) – data intermediation:</a:t>
            </a:r>
            <a:endParaRPr lang="en-AT" sz="1800" kern="1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800"/>
              </a:spcAft>
            </a:pPr>
            <a:r>
              <a:rPr lang="en-GB" sz="1300" kern="100" dirty="0">
                <a:solidFill>
                  <a:srgbClr val="000000"/>
                </a:solidFill>
                <a:effectLst/>
                <a:latin typeface="Calibri" panose="020F0502020204030204" pitchFamily="34" charset="0"/>
                <a:ea typeface="Calibri" panose="020F0502020204030204" pitchFamily="34" charset="0"/>
              </a:rPr>
              <a:t>"Each Member State shall designate one or more competent authorities to carry out the tasks related to the notification procedure for data intermediation services and shall notify the Commission of the identity of those competent authorities by 24 September 2023. Each Member State shall also notify the Commission of any subsequent change to the identity of those competent authorities." (European Parliament, 2022)</a:t>
            </a:r>
          </a:p>
          <a:p>
            <a:pPr marL="342900" lvl="0" indent="-342900" algn="just">
              <a:lnSpc>
                <a:spcPct val="115000"/>
              </a:lnSpc>
              <a:buFont typeface="Symbol" pitchFamily="2" charset="2"/>
              <a:buChar char=""/>
            </a:pPr>
            <a:r>
              <a:rPr lang="en-GB" sz="1800" b="1" kern="100" dirty="0">
                <a:solidFill>
                  <a:srgbClr val="000000"/>
                </a:solidFill>
                <a:effectLst/>
                <a:latin typeface="Calibri" panose="020F0502020204030204" pitchFamily="34" charset="0"/>
                <a:ea typeface="Calibri" panose="020F0502020204030204" pitchFamily="34" charset="0"/>
              </a:rPr>
              <a:t>“</a:t>
            </a:r>
            <a:r>
              <a:rPr lang="en-GB" sz="1800" b="1" kern="100" dirty="0" err="1">
                <a:solidFill>
                  <a:srgbClr val="000000"/>
                </a:solidFill>
                <a:effectLst/>
                <a:latin typeface="Calibri" panose="020F0502020204030204" pitchFamily="34" charset="0"/>
                <a:ea typeface="Calibri" panose="020F0502020204030204" pitchFamily="34" charset="0"/>
              </a:rPr>
              <a:t>Datenaltruistische</a:t>
            </a:r>
            <a:r>
              <a:rPr lang="en-GB" sz="1800" b="1" kern="100" dirty="0">
                <a:solidFill>
                  <a:srgbClr val="000000"/>
                </a:solidFill>
                <a:effectLst/>
                <a:latin typeface="Calibri" panose="020F0502020204030204" pitchFamily="34" charset="0"/>
                <a:ea typeface="Calibri" panose="020F0502020204030204" pitchFamily="34" charset="0"/>
              </a:rPr>
              <a:t> </a:t>
            </a:r>
            <a:r>
              <a:rPr lang="en-GB" sz="1800" b="1" kern="100" dirty="0" err="1">
                <a:solidFill>
                  <a:srgbClr val="000000"/>
                </a:solidFill>
                <a:effectLst/>
                <a:latin typeface="Calibri" panose="020F0502020204030204" pitchFamily="34" charset="0"/>
                <a:ea typeface="Calibri" panose="020F0502020204030204" pitchFamily="34" charset="0"/>
              </a:rPr>
              <a:t>Organisationen</a:t>
            </a:r>
            <a:r>
              <a:rPr lang="en-GB" sz="1800" b="1" kern="100" dirty="0">
                <a:solidFill>
                  <a:srgbClr val="000000"/>
                </a:solidFill>
                <a:effectLst/>
                <a:latin typeface="Calibri" panose="020F0502020204030204" pitchFamily="34" charset="0"/>
                <a:ea typeface="Calibri" panose="020F0502020204030204" pitchFamily="34" charset="0"/>
              </a:rPr>
              <a:t>”</a:t>
            </a:r>
            <a:r>
              <a:rPr lang="en-GB" sz="1800" kern="100" dirty="0">
                <a:solidFill>
                  <a:srgbClr val="000000"/>
                </a:solidFill>
                <a:effectLst/>
                <a:latin typeface="Calibri" panose="020F0502020204030204" pitchFamily="34" charset="0"/>
                <a:ea typeface="Calibri" panose="020F0502020204030204" pitchFamily="34" charset="0"/>
              </a:rPr>
              <a:t> Article 23(1) – data altruism:</a:t>
            </a:r>
            <a:endParaRPr lang="en-AT" sz="1800" kern="1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800"/>
              </a:spcAft>
            </a:pPr>
            <a:r>
              <a:rPr lang="en-GB" sz="1400" kern="100" dirty="0">
                <a:solidFill>
                  <a:srgbClr val="000000"/>
                </a:solidFill>
                <a:effectLst/>
                <a:latin typeface="Calibri" panose="020F0502020204030204" pitchFamily="34" charset="0"/>
                <a:ea typeface="Calibri" panose="020F0502020204030204" pitchFamily="34" charset="0"/>
              </a:rPr>
              <a:t>"Each Member State shall designate one or more competent authorities responsible for its public national register of recognised data altruism organisations. " </a:t>
            </a:r>
            <a:r>
              <a:rPr lang="en-US" sz="1400" kern="100" dirty="0">
                <a:solidFill>
                  <a:srgbClr val="000000"/>
                </a:solidFill>
                <a:effectLst/>
                <a:latin typeface="Calibri" panose="020F0502020204030204" pitchFamily="34" charset="0"/>
                <a:ea typeface="Calibri" panose="020F0502020204030204" pitchFamily="34" charset="0"/>
              </a:rPr>
              <a:t>(European Parliament, 2022)</a:t>
            </a:r>
            <a:endParaRPr lang="en-AT" sz="1400" kern="1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800"/>
              </a:spcAft>
            </a:pPr>
            <a:endParaRPr lang="en-AT" sz="1300" kern="100" dirty="0">
              <a:solidFill>
                <a:srgbClr val="000000"/>
              </a:solidFill>
              <a:effectLst/>
              <a:latin typeface="Calibri" panose="020F0502020204030204" pitchFamily="34" charset="0"/>
              <a:ea typeface="Calibri" panose="020F0502020204030204" pitchFamily="34" charset="0"/>
            </a:endParaRPr>
          </a:p>
          <a:p>
            <a:pPr indent="0" algn="just">
              <a:lnSpc>
                <a:spcPct val="115000"/>
              </a:lnSpc>
              <a:spcAft>
                <a:spcPts val="800"/>
              </a:spcAft>
              <a:buNone/>
            </a:pPr>
            <a:endParaRPr lang="en-AT" sz="1400" kern="100" dirty="0">
              <a:solidFill>
                <a:srgbClr val="000000"/>
              </a:solidFill>
              <a:effectLst/>
              <a:latin typeface="Calibri" panose="020F0502020204030204" pitchFamily="34" charset="0"/>
              <a:ea typeface="Calibri" panose="020F0502020204030204" pitchFamily="34" charset="0"/>
            </a:endParaRPr>
          </a:p>
          <a:p>
            <a:endParaRPr lang="en-AT" dirty="0"/>
          </a:p>
        </p:txBody>
      </p:sp>
      <p:sp>
        <p:nvSpPr>
          <p:cNvPr id="4" name="Slide Number Placeholder 3">
            <a:extLst>
              <a:ext uri="{FF2B5EF4-FFF2-40B4-BE49-F238E27FC236}">
                <a16:creationId xmlns:a16="http://schemas.microsoft.com/office/drawing/2014/main" id="{3BACE026-2AF0-2A2A-F5A7-D6151F6160A5}"/>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13</a:t>
            </a:fld>
            <a:endParaRPr lang="de-AT" dirty="0"/>
          </a:p>
        </p:txBody>
      </p:sp>
      <p:sp>
        <p:nvSpPr>
          <p:cNvPr id="5" name="Footer Placeholder 2">
            <a:extLst>
              <a:ext uri="{FF2B5EF4-FFF2-40B4-BE49-F238E27FC236}">
                <a16:creationId xmlns:a16="http://schemas.microsoft.com/office/drawing/2014/main" id="{1037B0AF-548A-3A91-16C2-88AA617BF853}"/>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70895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6C1B-F3A2-5B30-9A5A-67891083450A}"/>
              </a:ext>
            </a:extLst>
          </p:cNvPr>
          <p:cNvSpPr>
            <a:spLocks noGrp="1"/>
          </p:cNvSpPr>
          <p:nvPr>
            <p:ph type="title"/>
          </p:nvPr>
        </p:nvSpPr>
        <p:spPr/>
        <p:txBody>
          <a:bodyPr/>
          <a:lstStyle/>
          <a:p>
            <a:r>
              <a:rPr lang="en-AT" dirty="0"/>
              <a:t>Implementierungsstatus:</a:t>
            </a:r>
          </a:p>
        </p:txBody>
      </p:sp>
      <p:graphicFrame>
        <p:nvGraphicFramePr>
          <p:cNvPr id="4" name="Content Placeholder 3">
            <a:extLst>
              <a:ext uri="{FF2B5EF4-FFF2-40B4-BE49-F238E27FC236}">
                <a16:creationId xmlns:a16="http://schemas.microsoft.com/office/drawing/2014/main" id="{24798987-486C-4913-48ED-021716F2407B}"/>
              </a:ext>
            </a:extLst>
          </p:cNvPr>
          <p:cNvGraphicFramePr>
            <a:graphicFrameLocks noGrp="1"/>
          </p:cNvGraphicFramePr>
          <p:nvPr>
            <p:ph idx="1"/>
            <p:extLst>
              <p:ext uri="{D42A27DB-BD31-4B8C-83A1-F6EECF244321}">
                <p14:modId xmlns:p14="http://schemas.microsoft.com/office/powerpoint/2010/main" val="2019753362"/>
              </p:ext>
            </p:extLst>
          </p:nvPr>
        </p:nvGraphicFramePr>
        <p:xfrm>
          <a:off x="368044" y="2306631"/>
          <a:ext cx="6916433" cy="2550234"/>
        </p:xfrm>
        <a:graphic>
          <a:graphicData uri="http://schemas.openxmlformats.org/drawingml/2006/table">
            <a:tbl>
              <a:tblPr firstRow="1" firstCol="1" bandRow="1">
                <a:tableStyleId>{5C22544A-7EE6-4342-B048-85BDC9FD1C3A}</a:tableStyleId>
              </a:tblPr>
              <a:tblGrid>
                <a:gridCol w="2625861">
                  <a:extLst>
                    <a:ext uri="{9D8B030D-6E8A-4147-A177-3AD203B41FA5}">
                      <a16:colId xmlns:a16="http://schemas.microsoft.com/office/drawing/2014/main" val="537596166"/>
                    </a:ext>
                  </a:extLst>
                </a:gridCol>
                <a:gridCol w="2145286">
                  <a:extLst>
                    <a:ext uri="{9D8B030D-6E8A-4147-A177-3AD203B41FA5}">
                      <a16:colId xmlns:a16="http://schemas.microsoft.com/office/drawing/2014/main" val="356746978"/>
                    </a:ext>
                  </a:extLst>
                </a:gridCol>
                <a:gridCol w="2145286">
                  <a:extLst>
                    <a:ext uri="{9D8B030D-6E8A-4147-A177-3AD203B41FA5}">
                      <a16:colId xmlns:a16="http://schemas.microsoft.com/office/drawing/2014/main" val="3698438340"/>
                    </a:ext>
                  </a:extLst>
                </a:gridCol>
              </a:tblGrid>
              <a:tr h="425039">
                <a:tc>
                  <a:txBody>
                    <a:bodyPr/>
                    <a:lstStyle/>
                    <a:p>
                      <a:pPr algn="l">
                        <a:lnSpc>
                          <a:spcPct val="115000"/>
                        </a:lnSpc>
                        <a:spcAft>
                          <a:spcPts val="800"/>
                        </a:spcAft>
                      </a:pPr>
                      <a:r>
                        <a:rPr lang="en-GB" sz="1200" kern="100" dirty="0">
                          <a:effectLst/>
                        </a:rPr>
                        <a:t>DGA Implementation Status</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Number of countries</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in %</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0841367"/>
                  </a:ext>
                </a:extLst>
              </a:tr>
              <a:tr h="425039">
                <a:tc>
                  <a:txBody>
                    <a:bodyPr/>
                    <a:lstStyle/>
                    <a:p>
                      <a:pPr algn="l">
                        <a:lnSpc>
                          <a:spcPct val="115000"/>
                        </a:lnSpc>
                        <a:spcAft>
                          <a:spcPts val="800"/>
                        </a:spcAft>
                      </a:pPr>
                      <a:r>
                        <a:rPr lang="en-GB" sz="1200" kern="100" dirty="0">
                          <a:effectLst/>
                        </a:rPr>
                        <a:t>Not decided yet</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6</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26</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424514"/>
                  </a:ext>
                </a:extLst>
              </a:tr>
              <a:tr h="425039">
                <a:tc>
                  <a:txBody>
                    <a:bodyPr/>
                    <a:lstStyle/>
                    <a:p>
                      <a:pPr algn="l">
                        <a:lnSpc>
                          <a:spcPct val="115000"/>
                        </a:lnSpc>
                        <a:spcAft>
                          <a:spcPts val="800"/>
                        </a:spcAft>
                      </a:pPr>
                      <a:r>
                        <a:rPr lang="en-GB" sz="1200" kern="100">
                          <a:effectLst/>
                        </a:rPr>
                        <a:t>Designated</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8</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30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8591860"/>
                  </a:ext>
                </a:extLst>
              </a:tr>
              <a:tr h="425039">
                <a:tc>
                  <a:txBody>
                    <a:bodyPr/>
                    <a:lstStyle/>
                    <a:p>
                      <a:pPr algn="l">
                        <a:lnSpc>
                          <a:spcPct val="115000"/>
                        </a:lnSpc>
                        <a:spcAft>
                          <a:spcPts val="800"/>
                        </a:spcAft>
                      </a:pPr>
                      <a:r>
                        <a:rPr lang="en-GB" sz="1200" kern="100">
                          <a:effectLst/>
                        </a:rPr>
                        <a:t>Decided</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7</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26</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8925046"/>
                  </a:ext>
                </a:extLst>
              </a:tr>
              <a:tr h="425039">
                <a:tc>
                  <a:txBody>
                    <a:bodyPr/>
                    <a:lstStyle/>
                    <a:p>
                      <a:pPr algn="l">
                        <a:lnSpc>
                          <a:spcPct val="115000"/>
                        </a:lnSpc>
                        <a:spcAft>
                          <a:spcPts val="800"/>
                        </a:spcAft>
                      </a:pPr>
                      <a:r>
                        <a:rPr lang="en-GB" sz="1200" kern="100">
                          <a:effectLst/>
                        </a:rPr>
                        <a:t>Unknown</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6</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19</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7643293"/>
                  </a:ext>
                </a:extLst>
              </a:tr>
              <a:tr h="425039">
                <a:tc>
                  <a:txBody>
                    <a:bodyPr/>
                    <a:lstStyle/>
                    <a:p>
                      <a:pPr algn="l">
                        <a:lnSpc>
                          <a:spcPct val="115000"/>
                        </a:lnSpc>
                        <a:spcAft>
                          <a:spcPts val="800"/>
                        </a:spcAft>
                      </a:pPr>
                      <a:r>
                        <a:rPr lang="en-GB" sz="1200" kern="100">
                          <a:effectLst/>
                        </a:rPr>
                        <a:t> Total</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27</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100 </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9917759"/>
                  </a:ext>
                </a:extLst>
              </a:tr>
            </a:tbl>
          </a:graphicData>
        </a:graphic>
      </p:graphicFrame>
      <p:sp>
        <p:nvSpPr>
          <p:cNvPr id="5" name="Rectangle 1">
            <a:extLst>
              <a:ext uri="{FF2B5EF4-FFF2-40B4-BE49-F238E27FC236}">
                <a16:creationId xmlns:a16="http://schemas.microsoft.com/office/drawing/2014/main" id="{E0E11EEC-51A6-3EE3-CA96-E3AE802CAAFE}"/>
              </a:ext>
            </a:extLst>
          </p:cNvPr>
          <p:cNvSpPr>
            <a:spLocks noChangeArrowheads="1"/>
          </p:cNvSpPr>
          <p:nvPr/>
        </p:nvSpPr>
        <p:spPr bwMode="auto">
          <a:xfrm>
            <a:off x="307259" y="4939514"/>
            <a:ext cx="26226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AT"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last updated on January 11</a:t>
            </a:r>
            <a:r>
              <a:rPr kumimoji="0" lang="en-GB" altLang="en-AT" sz="1200" b="0" i="0" u="none" strike="noStrike" cap="none" normalizeH="0" baseline="30000" dirty="0">
                <a:ln>
                  <a:noFill/>
                </a:ln>
                <a:solidFill>
                  <a:srgbClr val="000000"/>
                </a:solidFill>
                <a:effectLst/>
                <a:latin typeface="Arial" panose="020B0604020202020204" pitchFamily="34" charset="0"/>
                <a:ea typeface="Calibri" panose="020F0502020204030204" pitchFamily="34" charset="0"/>
              </a:rPr>
              <a:t>th</a:t>
            </a:r>
            <a:r>
              <a:rPr kumimoji="0" lang="en-GB" altLang="en-AT"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2024</a:t>
            </a:r>
            <a:endParaRPr kumimoji="0" lang="en-GB" altLang="en-AT"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3">
            <a:extLst>
              <a:ext uri="{FF2B5EF4-FFF2-40B4-BE49-F238E27FC236}">
                <a16:creationId xmlns:a16="http://schemas.microsoft.com/office/drawing/2014/main" id="{1542AC9E-2155-0F38-6985-DE22545CAFE6}"/>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14</a:t>
            </a:fld>
            <a:endParaRPr lang="de-AT" dirty="0"/>
          </a:p>
        </p:txBody>
      </p:sp>
      <p:sp>
        <p:nvSpPr>
          <p:cNvPr id="7" name="Footer Placeholder 2">
            <a:extLst>
              <a:ext uri="{FF2B5EF4-FFF2-40B4-BE49-F238E27FC236}">
                <a16:creationId xmlns:a16="http://schemas.microsoft.com/office/drawing/2014/main" id="{8935CBF8-D4F7-CFAE-6BC2-F812A4EBA395}"/>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
        <p:nvSpPr>
          <p:cNvPr id="3" name="TextBox 2">
            <a:extLst>
              <a:ext uri="{FF2B5EF4-FFF2-40B4-BE49-F238E27FC236}">
                <a16:creationId xmlns:a16="http://schemas.microsoft.com/office/drawing/2014/main" id="{31A529C8-00E5-2D4C-DE42-38DDDF5684F6}"/>
              </a:ext>
            </a:extLst>
          </p:cNvPr>
          <p:cNvSpPr txBox="1"/>
          <p:nvPr/>
        </p:nvSpPr>
        <p:spPr>
          <a:xfrm>
            <a:off x="7436224" y="1690688"/>
            <a:ext cx="4695234" cy="5078313"/>
          </a:xfrm>
          <a:prstGeom prst="rect">
            <a:avLst/>
          </a:prstGeom>
          <a:noFill/>
        </p:spPr>
        <p:txBody>
          <a:bodyPr wrap="square" rtlCol="0">
            <a:spAutoFit/>
          </a:bodyPr>
          <a:lstStyle/>
          <a:p>
            <a:r>
              <a:rPr lang="en-AT" dirty="0"/>
              <a:t>Eindrücke:</a:t>
            </a:r>
          </a:p>
          <a:p>
            <a:pPr marL="285750" indent="-285750">
              <a:buFont typeface="Arial" panose="020B0604020202020204" pitchFamily="34" charset="0"/>
              <a:buChar char="•"/>
            </a:pPr>
            <a:r>
              <a:rPr lang="en-AT" dirty="0"/>
              <a:t>“</a:t>
            </a:r>
            <a:r>
              <a:rPr lang="en-AT" b="1" dirty="0"/>
              <a:t>Datenaltruismus</a:t>
            </a:r>
            <a:r>
              <a:rPr lang="en-AT" dirty="0"/>
              <a:t>” momentan weitgehend unklar.</a:t>
            </a:r>
          </a:p>
          <a:p>
            <a:endParaRPr lang="en-AT" dirty="0"/>
          </a:p>
          <a:p>
            <a:pPr marL="285750" indent="-285750">
              <a:buFont typeface="Arial" panose="020B0604020202020204" pitchFamily="34" charset="0"/>
              <a:buChar char="•"/>
            </a:pPr>
            <a:r>
              <a:rPr lang="en-GB" dirty="0" err="1"/>
              <a:t>Bennenung</a:t>
            </a:r>
            <a:r>
              <a:rPr lang="en-GB" dirty="0"/>
              <a:t> der </a:t>
            </a:r>
            <a:r>
              <a:rPr lang="en-GB" dirty="0" err="1"/>
              <a:t>Stellen</a:t>
            </a:r>
            <a:r>
              <a:rPr lang="en-GB" dirty="0"/>
              <a:t> und </a:t>
            </a:r>
            <a:r>
              <a:rPr lang="en-GB" dirty="0" err="1"/>
              <a:t>Kompetenzen</a:t>
            </a:r>
            <a:r>
              <a:rPr lang="en-GB" dirty="0"/>
              <a:t> </a:t>
            </a:r>
            <a:r>
              <a:rPr lang="en-GB" dirty="0" err="1"/>
              <a:t>nur</a:t>
            </a:r>
            <a:r>
              <a:rPr lang="en-GB" dirty="0"/>
              <a:t> </a:t>
            </a:r>
            <a:r>
              <a:rPr lang="en-GB" dirty="0" err="1"/>
              <a:t>ein</a:t>
            </a:r>
            <a:r>
              <a:rPr lang="en-GB" dirty="0"/>
              <a:t> </a:t>
            </a:r>
            <a:r>
              <a:rPr lang="en-GB" dirty="0" err="1"/>
              <a:t>erster</a:t>
            </a:r>
            <a:r>
              <a:rPr lang="en-GB" dirty="0"/>
              <a:t> Schritt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speziell</a:t>
            </a:r>
            <a:r>
              <a:rPr lang="en-GB" dirty="0"/>
              <a:t> k</a:t>
            </a:r>
            <a:r>
              <a:rPr lang="en-AT" dirty="0"/>
              <a:t>onkrete Umsetzungen vielfach unklar.</a:t>
            </a:r>
          </a:p>
          <a:p>
            <a:pPr marL="285750" indent="-285750">
              <a:buFont typeface="Arial" panose="020B0604020202020204" pitchFamily="34" charset="0"/>
              <a:buChar char="•"/>
            </a:pPr>
            <a:endParaRPr lang="en-AT" dirty="0"/>
          </a:p>
          <a:p>
            <a:pPr marL="285750" indent="-285750">
              <a:buFont typeface="Arial" panose="020B0604020202020204" pitchFamily="34" charset="0"/>
              <a:buChar char="•"/>
            </a:pPr>
            <a:endParaRPr lang="en-AT" dirty="0"/>
          </a:p>
          <a:p>
            <a:r>
              <a:rPr lang="en-GB" dirty="0"/>
              <a:t>M</a:t>
            </a:r>
            <a:r>
              <a:rPr lang="en-AT" dirty="0"/>
              <a:t>ögliche Challenges:</a:t>
            </a:r>
          </a:p>
          <a:p>
            <a:pPr marL="285750" indent="-285750">
              <a:buFont typeface="Arial" panose="020B0604020202020204" pitchFamily="34" charset="0"/>
              <a:buChar char="•"/>
            </a:pPr>
            <a:r>
              <a:rPr lang="en-GB" dirty="0"/>
              <a:t>L</a:t>
            </a:r>
            <a:r>
              <a:rPr lang="en-AT" dirty="0"/>
              <a:t>angsame Konvergenz einer europ. Datenstrategie durch fragmentierte Rechtsakte unterschiedliche nationale Umsetzungen</a:t>
            </a:r>
          </a:p>
          <a:p>
            <a:pPr marL="285750" indent="-285750">
              <a:buFont typeface="Arial" panose="020B0604020202020204" pitchFamily="34" charset="0"/>
              <a:buChar char="•"/>
            </a:pPr>
            <a:endParaRPr lang="en-AT" dirty="0"/>
          </a:p>
          <a:p>
            <a:pPr marL="285750" indent="-285750">
              <a:buFont typeface="Arial" panose="020B0604020202020204" pitchFamily="34" charset="0"/>
              <a:buChar char="•"/>
            </a:pPr>
            <a:endParaRPr lang="en-AT" dirty="0"/>
          </a:p>
        </p:txBody>
      </p:sp>
    </p:spTree>
    <p:extLst>
      <p:ext uri="{BB962C8B-B14F-4D97-AF65-F5344CB8AC3E}">
        <p14:creationId xmlns:p14="http://schemas.microsoft.com/office/powerpoint/2010/main" val="372446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BCB4-BC17-EA57-6F6D-EFA14BCA8DC0}"/>
              </a:ext>
            </a:extLst>
          </p:cNvPr>
          <p:cNvSpPr>
            <a:spLocks noGrp="1"/>
          </p:cNvSpPr>
          <p:nvPr>
            <p:ph type="title"/>
          </p:nvPr>
        </p:nvSpPr>
        <p:spPr/>
        <p:txBody>
          <a:bodyPr>
            <a:normAutofit/>
          </a:bodyPr>
          <a:lstStyle/>
          <a:p>
            <a:r>
              <a:rPr lang="en-AT" sz="3200" dirty="0"/>
              <a:t>Example: (surveys, emails+calls with relevant stakeholders)</a:t>
            </a:r>
          </a:p>
        </p:txBody>
      </p:sp>
      <p:sp>
        <p:nvSpPr>
          <p:cNvPr id="6" name="Slide Number Placeholder 3">
            <a:extLst>
              <a:ext uri="{FF2B5EF4-FFF2-40B4-BE49-F238E27FC236}">
                <a16:creationId xmlns:a16="http://schemas.microsoft.com/office/drawing/2014/main" id="{DA6E7FF5-3CC7-8454-32CC-9DF9A3156CD1}"/>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15</a:t>
            </a:fld>
            <a:endParaRPr lang="de-AT" dirty="0"/>
          </a:p>
        </p:txBody>
      </p:sp>
      <p:sp>
        <p:nvSpPr>
          <p:cNvPr id="7" name="Footer Placeholder 2">
            <a:extLst>
              <a:ext uri="{FF2B5EF4-FFF2-40B4-BE49-F238E27FC236}">
                <a16:creationId xmlns:a16="http://schemas.microsoft.com/office/drawing/2014/main" id="{D870F515-B3CC-0D17-FEBA-38A2855AE512}"/>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316009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C562-D591-A60C-FA49-1203CCB86067}"/>
              </a:ext>
            </a:extLst>
          </p:cNvPr>
          <p:cNvSpPr>
            <a:spLocks noGrp="1"/>
          </p:cNvSpPr>
          <p:nvPr>
            <p:ph type="title"/>
          </p:nvPr>
        </p:nvSpPr>
        <p:spPr/>
        <p:txBody>
          <a:bodyPr/>
          <a:lstStyle/>
          <a:p>
            <a:r>
              <a:rPr kumimoji="0" lang="en-GB" altLang="en-AT" sz="4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Types of institutions appointed:</a:t>
            </a:r>
            <a:endParaRPr lang="en-AT" dirty="0"/>
          </a:p>
        </p:txBody>
      </p:sp>
      <p:graphicFrame>
        <p:nvGraphicFramePr>
          <p:cNvPr id="4" name="Content Placeholder 3">
            <a:extLst>
              <a:ext uri="{FF2B5EF4-FFF2-40B4-BE49-F238E27FC236}">
                <a16:creationId xmlns:a16="http://schemas.microsoft.com/office/drawing/2014/main" id="{BA809543-5C04-73EF-685C-A5A87629A9B2}"/>
              </a:ext>
            </a:extLst>
          </p:cNvPr>
          <p:cNvGraphicFramePr>
            <a:graphicFrameLocks noGrp="1"/>
          </p:cNvGraphicFramePr>
          <p:nvPr>
            <p:ph idx="1"/>
            <p:extLst>
              <p:ext uri="{D42A27DB-BD31-4B8C-83A1-F6EECF244321}">
                <p14:modId xmlns:p14="http://schemas.microsoft.com/office/powerpoint/2010/main" val="2827510121"/>
              </p:ext>
            </p:extLst>
          </p:nvPr>
        </p:nvGraphicFramePr>
        <p:xfrm>
          <a:off x="909702" y="1800006"/>
          <a:ext cx="9808923" cy="3819850"/>
        </p:xfrm>
        <a:graphic>
          <a:graphicData uri="http://schemas.openxmlformats.org/drawingml/2006/table">
            <a:tbl>
              <a:tblPr firstRow="1" firstCol="1" bandRow="1">
                <a:tableStyleId>{5C22544A-7EE6-4342-B048-85BDC9FD1C3A}</a:tableStyleId>
              </a:tblPr>
              <a:tblGrid>
                <a:gridCol w="2447597">
                  <a:extLst>
                    <a:ext uri="{9D8B030D-6E8A-4147-A177-3AD203B41FA5}">
                      <a16:colId xmlns:a16="http://schemas.microsoft.com/office/drawing/2014/main" val="4184055385"/>
                    </a:ext>
                  </a:extLst>
                </a:gridCol>
                <a:gridCol w="1793507">
                  <a:extLst>
                    <a:ext uri="{9D8B030D-6E8A-4147-A177-3AD203B41FA5}">
                      <a16:colId xmlns:a16="http://schemas.microsoft.com/office/drawing/2014/main" val="895973854"/>
                    </a:ext>
                  </a:extLst>
                </a:gridCol>
                <a:gridCol w="1747381">
                  <a:extLst>
                    <a:ext uri="{9D8B030D-6E8A-4147-A177-3AD203B41FA5}">
                      <a16:colId xmlns:a16="http://schemas.microsoft.com/office/drawing/2014/main" val="1264590143"/>
                    </a:ext>
                  </a:extLst>
                </a:gridCol>
                <a:gridCol w="2152365">
                  <a:extLst>
                    <a:ext uri="{9D8B030D-6E8A-4147-A177-3AD203B41FA5}">
                      <a16:colId xmlns:a16="http://schemas.microsoft.com/office/drawing/2014/main" val="4048353978"/>
                    </a:ext>
                  </a:extLst>
                </a:gridCol>
                <a:gridCol w="1668073">
                  <a:extLst>
                    <a:ext uri="{9D8B030D-6E8A-4147-A177-3AD203B41FA5}">
                      <a16:colId xmlns:a16="http://schemas.microsoft.com/office/drawing/2014/main" val="806957409"/>
                    </a:ext>
                  </a:extLst>
                </a:gridCol>
              </a:tblGrid>
              <a:tr h="611613">
                <a:tc>
                  <a:txBody>
                    <a:bodyPr/>
                    <a:lstStyle/>
                    <a:p>
                      <a:pPr algn="l">
                        <a:lnSpc>
                          <a:spcPct val="115000"/>
                        </a:lnSpc>
                        <a:spcAft>
                          <a:spcPts val="800"/>
                        </a:spcAft>
                      </a:pPr>
                      <a:r>
                        <a:rPr lang="en-GB" sz="1200" kern="100" dirty="0">
                          <a:effectLst/>
                        </a:rPr>
                        <a:t> Type of Institution</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Competent body (Art. 7)</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Single info point (Art. 8)</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Data inter- mediation (Art. 13)</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Data altruism (Art. 23)</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9702168"/>
                  </a:ext>
                </a:extLst>
              </a:tr>
              <a:tr h="245474">
                <a:tc>
                  <a:txBody>
                    <a:bodyPr/>
                    <a:lstStyle/>
                    <a:p>
                      <a:pPr algn="l">
                        <a:lnSpc>
                          <a:spcPct val="115000"/>
                        </a:lnSpc>
                        <a:spcAft>
                          <a:spcPts val="800"/>
                        </a:spcAft>
                      </a:pPr>
                      <a:r>
                        <a:rPr lang="en-GB" sz="1200" kern="100" dirty="0">
                          <a:effectLst/>
                        </a:rPr>
                        <a:t>Ministry</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4</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3</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4</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dirty="0">
                          <a:effectLst/>
                        </a:rPr>
                        <a:t>4</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4552184"/>
                  </a:ext>
                </a:extLst>
              </a:tr>
              <a:tr h="403682">
                <a:tc>
                  <a:txBody>
                    <a:bodyPr/>
                    <a:lstStyle/>
                    <a:p>
                      <a:pPr algn="l">
                        <a:lnSpc>
                          <a:spcPct val="115000"/>
                        </a:lnSpc>
                        <a:spcAft>
                          <a:spcPts val="800"/>
                        </a:spcAft>
                      </a:pPr>
                      <a:r>
                        <a:rPr lang="en-GB" sz="1200" kern="100">
                          <a:effectLst/>
                        </a:rPr>
                        <a:t>National Statistical Office</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7</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2440282"/>
                  </a:ext>
                </a:extLst>
              </a:tr>
              <a:tr h="245474">
                <a:tc>
                  <a:txBody>
                    <a:bodyPr/>
                    <a:lstStyle/>
                    <a:p>
                      <a:pPr algn="l">
                        <a:lnSpc>
                          <a:spcPct val="115000"/>
                        </a:lnSpc>
                        <a:spcAft>
                          <a:spcPts val="800"/>
                        </a:spcAft>
                      </a:pPr>
                      <a:r>
                        <a:rPr lang="en-GB" sz="1200" kern="100">
                          <a:effectLst/>
                        </a:rPr>
                        <a:t>Regional authority</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1</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4431035"/>
                  </a:ext>
                </a:extLst>
              </a:tr>
              <a:tr h="403682">
                <a:tc>
                  <a:txBody>
                    <a:bodyPr/>
                    <a:lstStyle/>
                    <a:p>
                      <a:pPr algn="l">
                        <a:lnSpc>
                          <a:spcPct val="115000"/>
                        </a:lnSpc>
                        <a:spcAft>
                          <a:spcPts val="800"/>
                        </a:spcAft>
                      </a:pPr>
                      <a:r>
                        <a:rPr lang="en-GB" sz="1200" kern="100">
                          <a:effectLst/>
                        </a:rPr>
                        <a:t>Digitisation and Data Agency</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6</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dirty="0">
                          <a:solidFill>
                            <a:srgbClr val="FF0000"/>
                          </a:solidFill>
                          <a:effectLst/>
                        </a:rPr>
                        <a:t>11</a:t>
                      </a:r>
                      <a:endParaRPr lang="en-AT" sz="12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1</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1</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38467798"/>
                  </a:ext>
                </a:extLst>
              </a:tr>
              <a:tr h="245474">
                <a:tc>
                  <a:txBody>
                    <a:bodyPr/>
                    <a:lstStyle/>
                    <a:p>
                      <a:pPr algn="l">
                        <a:lnSpc>
                          <a:spcPct val="115000"/>
                        </a:lnSpc>
                        <a:spcAft>
                          <a:spcPts val="800"/>
                        </a:spcAft>
                      </a:pPr>
                      <a:r>
                        <a:rPr lang="en-GB" sz="1200" kern="100" dirty="0" err="1">
                          <a:effectLst/>
                        </a:rPr>
                        <a:t>TeleCom</a:t>
                      </a:r>
                      <a:r>
                        <a:rPr lang="en-GB" sz="1200" kern="100" dirty="0">
                          <a:effectLst/>
                        </a:rPr>
                        <a:t> Regulator</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4</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4</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8896324"/>
                  </a:ext>
                </a:extLst>
              </a:tr>
              <a:tr h="611613">
                <a:tc>
                  <a:txBody>
                    <a:bodyPr/>
                    <a:lstStyle/>
                    <a:p>
                      <a:pPr algn="l">
                        <a:lnSpc>
                          <a:spcPct val="115000"/>
                        </a:lnSpc>
                        <a:spcAft>
                          <a:spcPts val="800"/>
                        </a:spcAft>
                      </a:pPr>
                      <a:r>
                        <a:rPr lang="en-GB" sz="1200" kern="100">
                          <a:effectLst/>
                        </a:rPr>
                        <a:t>Competition and Consumer Protection</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3</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3</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3221295"/>
                  </a:ext>
                </a:extLst>
              </a:tr>
              <a:tr h="245474">
                <a:tc>
                  <a:txBody>
                    <a:bodyPr/>
                    <a:lstStyle/>
                    <a:p>
                      <a:pPr algn="l">
                        <a:lnSpc>
                          <a:spcPct val="115000"/>
                        </a:lnSpc>
                        <a:spcAft>
                          <a:spcPts val="800"/>
                        </a:spcAft>
                      </a:pPr>
                      <a:r>
                        <a:rPr lang="en-GB" sz="1200" kern="100" dirty="0">
                          <a:effectLst/>
                        </a:rPr>
                        <a:t>Data Protection</a:t>
                      </a:r>
                      <a:endParaRPr lang="en-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1</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0</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4</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kern="100">
                          <a:effectLst/>
                        </a:rPr>
                        <a:t>4</a:t>
                      </a:r>
                      <a:endParaRPr lang="en-AT"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8519960"/>
                  </a:ext>
                </a:extLst>
              </a:tr>
              <a:tr h="403682">
                <a:tc>
                  <a:txBody>
                    <a:bodyPr/>
                    <a:lstStyle/>
                    <a:p>
                      <a:pPr algn="l">
                        <a:lnSpc>
                          <a:spcPct val="115000"/>
                        </a:lnSpc>
                        <a:spcAft>
                          <a:spcPts val="800"/>
                        </a:spcAft>
                      </a:pPr>
                      <a:r>
                        <a:rPr lang="en-GB" sz="1200" b="1" kern="100" dirty="0">
                          <a:effectLst/>
                        </a:rPr>
                        <a:t>Total institutions appointed</a:t>
                      </a:r>
                      <a:endParaRPr lang="en-AT"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a:effectLst/>
                        </a:rPr>
                        <a:t>19</a:t>
                      </a:r>
                      <a:endParaRPr lang="en-AT"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a:effectLst/>
                        </a:rPr>
                        <a:t>14</a:t>
                      </a:r>
                      <a:endParaRPr lang="en-AT"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a:effectLst/>
                        </a:rPr>
                        <a:t>16</a:t>
                      </a:r>
                      <a:endParaRPr lang="en-AT"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a:effectLst/>
                        </a:rPr>
                        <a:t>16</a:t>
                      </a:r>
                      <a:endParaRPr lang="en-AT"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7628784"/>
                  </a:ext>
                </a:extLst>
              </a:tr>
              <a:tr h="403682">
                <a:tc>
                  <a:txBody>
                    <a:bodyPr/>
                    <a:lstStyle/>
                    <a:p>
                      <a:pPr algn="l">
                        <a:lnSpc>
                          <a:spcPct val="115000"/>
                        </a:lnSpc>
                        <a:spcAft>
                          <a:spcPts val="800"/>
                        </a:spcAft>
                      </a:pPr>
                      <a:r>
                        <a:rPr lang="en-GB" sz="1200" b="1" kern="100" dirty="0">
                          <a:effectLst/>
                        </a:rPr>
                        <a:t>Number of countries</a:t>
                      </a:r>
                      <a:endParaRPr lang="en-AT"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dirty="0">
                          <a:effectLst/>
                        </a:rPr>
                        <a:t>15</a:t>
                      </a:r>
                      <a:endParaRPr lang="en-AT"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dirty="0">
                          <a:effectLst/>
                        </a:rPr>
                        <a:t>14</a:t>
                      </a:r>
                      <a:endParaRPr lang="en-AT"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dirty="0">
                          <a:effectLst/>
                        </a:rPr>
                        <a:t>15</a:t>
                      </a:r>
                      <a:endParaRPr lang="en-AT"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200" b="1" kern="100" dirty="0">
                          <a:effectLst/>
                        </a:rPr>
                        <a:t>15</a:t>
                      </a:r>
                      <a:endParaRPr lang="en-AT"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2152582"/>
                  </a:ext>
                </a:extLst>
              </a:tr>
            </a:tbl>
          </a:graphicData>
        </a:graphic>
      </p:graphicFrame>
      <p:sp>
        <p:nvSpPr>
          <p:cNvPr id="7" name="TextBox 6">
            <a:extLst>
              <a:ext uri="{FF2B5EF4-FFF2-40B4-BE49-F238E27FC236}">
                <a16:creationId xmlns:a16="http://schemas.microsoft.com/office/drawing/2014/main" id="{DD4F7909-EDDC-D354-C819-E23D7B6B883B}"/>
              </a:ext>
            </a:extLst>
          </p:cNvPr>
          <p:cNvSpPr txBox="1"/>
          <p:nvPr/>
        </p:nvSpPr>
        <p:spPr>
          <a:xfrm>
            <a:off x="1208762" y="5817719"/>
            <a:ext cx="10188879" cy="369332"/>
          </a:xfrm>
          <a:prstGeom prst="rect">
            <a:avLst/>
          </a:prstGeom>
          <a:noFill/>
        </p:spPr>
        <p:txBody>
          <a:bodyPr wrap="square">
            <a:spAutoFit/>
          </a:bodyPr>
          <a:lstStyle/>
          <a:p>
            <a:pPr marL="274320" lvl="1" indent="-274320">
              <a:buChar char="•"/>
            </a:pPr>
            <a:r>
              <a:rPr lang="en-US" b="1" dirty="0">
                <a:solidFill>
                  <a:srgbClr val="FF0000"/>
                </a:solidFill>
                <a:cs typeface="Arial"/>
              </a:rPr>
              <a:t>Note:</a:t>
            </a:r>
            <a:r>
              <a:rPr lang="en-US" b="1" dirty="0">
                <a:cs typeface="Arial"/>
              </a:rPr>
              <a:t> </a:t>
            </a:r>
            <a:r>
              <a:rPr lang="en-US" sz="1800" dirty="0">
                <a:cs typeface="Arial"/>
              </a:rPr>
              <a:t>die </a:t>
            </a:r>
            <a:r>
              <a:rPr lang="en-US" sz="1800" dirty="0" err="1">
                <a:cs typeface="Arial"/>
              </a:rPr>
              <a:t>meisten</a:t>
            </a:r>
            <a:r>
              <a:rPr lang="en-US" sz="1800" dirty="0">
                <a:cs typeface="Arial"/>
              </a:rPr>
              <a:t> </a:t>
            </a:r>
            <a:r>
              <a:rPr lang="en-US" sz="1800" dirty="0" err="1">
                <a:cs typeface="Arial"/>
              </a:rPr>
              <a:t>verglichenen</a:t>
            </a:r>
            <a:r>
              <a:rPr lang="en-US" sz="1800" dirty="0">
                <a:cs typeface="Arial"/>
              </a:rPr>
              <a:t> EU Länder </a:t>
            </a:r>
            <a:r>
              <a:rPr lang="en-US" sz="1800" dirty="0" err="1">
                <a:cs typeface="Arial"/>
              </a:rPr>
              <a:t>planen</a:t>
            </a:r>
            <a:r>
              <a:rPr lang="en-US" sz="1800" dirty="0">
                <a:cs typeface="Arial"/>
              </a:rPr>
              <a:t> </a:t>
            </a:r>
            <a:r>
              <a:rPr lang="en-US" sz="1800" dirty="0" err="1">
                <a:cs typeface="Arial"/>
              </a:rPr>
              <a:t>Einrichtung</a:t>
            </a:r>
            <a:r>
              <a:rPr lang="en-US" sz="1800" dirty="0">
                <a:cs typeface="Arial"/>
              </a:rPr>
              <a:t> </a:t>
            </a:r>
            <a:r>
              <a:rPr lang="en-US" sz="1800" b="1" dirty="0" err="1">
                <a:cs typeface="Arial"/>
              </a:rPr>
              <a:t>eigener</a:t>
            </a:r>
            <a:r>
              <a:rPr lang="en-US" sz="1800" b="1" dirty="0">
                <a:cs typeface="Arial"/>
              </a:rPr>
              <a:t> </a:t>
            </a:r>
            <a:r>
              <a:rPr lang="en-US" sz="1800" b="1" dirty="0" err="1">
                <a:cs typeface="Arial"/>
              </a:rPr>
              <a:t>Dateninstitute</a:t>
            </a:r>
            <a:r>
              <a:rPr lang="en-US" sz="1800" b="1" dirty="0">
                <a:cs typeface="Arial"/>
              </a:rPr>
              <a:t>/-</a:t>
            </a:r>
            <a:r>
              <a:rPr lang="en-US" sz="1800" b="1" dirty="0" err="1">
                <a:cs typeface="Arial"/>
              </a:rPr>
              <a:t>agenturen</a:t>
            </a:r>
            <a:r>
              <a:rPr lang="en-US" sz="1800" dirty="0">
                <a:cs typeface="Arial"/>
              </a:rPr>
              <a:t>​</a:t>
            </a:r>
            <a:endParaRPr lang="en-US" sz="1800" dirty="0">
              <a:ea typeface="Verdana"/>
              <a:cs typeface="Arial"/>
            </a:endParaRPr>
          </a:p>
        </p:txBody>
      </p:sp>
      <p:sp>
        <p:nvSpPr>
          <p:cNvPr id="8" name="Slide Number Placeholder 3">
            <a:extLst>
              <a:ext uri="{FF2B5EF4-FFF2-40B4-BE49-F238E27FC236}">
                <a16:creationId xmlns:a16="http://schemas.microsoft.com/office/drawing/2014/main" id="{A8BBB1C8-BD93-8493-C56C-D4327867D67F}"/>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16</a:t>
            </a:fld>
            <a:endParaRPr lang="de-AT" dirty="0"/>
          </a:p>
        </p:txBody>
      </p:sp>
      <p:sp>
        <p:nvSpPr>
          <p:cNvPr id="9" name="Footer Placeholder 2">
            <a:extLst>
              <a:ext uri="{FF2B5EF4-FFF2-40B4-BE49-F238E27FC236}">
                <a16:creationId xmlns:a16="http://schemas.microsoft.com/office/drawing/2014/main" id="{92D9A943-23EE-79FC-15D6-A3C4B7FEA55A}"/>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56317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633-0F60-CF21-F379-B7FAE3291CD7}"/>
              </a:ext>
            </a:extLst>
          </p:cNvPr>
          <p:cNvSpPr>
            <a:spLocks noGrp="1"/>
          </p:cNvSpPr>
          <p:nvPr>
            <p:ph type="title"/>
          </p:nvPr>
        </p:nvSpPr>
        <p:spPr/>
        <p:txBody>
          <a:bodyPr/>
          <a:lstStyle/>
          <a:p>
            <a:r>
              <a:rPr lang="en-AT" dirty="0"/>
              <a:t>Outline:</a:t>
            </a:r>
          </a:p>
        </p:txBody>
      </p:sp>
      <p:sp>
        <p:nvSpPr>
          <p:cNvPr id="3" name="Content Placeholder 2">
            <a:extLst>
              <a:ext uri="{FF2B5EF4-FFF2-40B4-BE49-F238E27FC236}">
                <a16:creationId xmlns:a16="http://schemas.microsoft.com/office/drawing/2014/main" id="{292F651A-E1DF-A880-FA67-2D282DBEA0FB}"/>
              </a:ext>
            </a:extLst>
          </p:cNvPr>
          <p:cNvSpPr>
            <a:spLocks noGrp="1"/>
          </p:cNvSpPr>
          <p:nvPr>
            <p:ph idx="1"/>
          </p:nvPr>
        </p:nvSpPr>
        <p:spPr/>
        <p:txBody>
          <a:bodyPr>
            <a:normAutofit lnSpcReduction="10000"/>
          </a:bodyPr>
          <a:lstStyle/>
          <a:p>
            <a:r>
              <a:rPr lang="en-AT" dirty="0"/>
              <a:t>EU Datenstrategie:</a:t>
            </a:r>
          </a:p>
          <a:p>
            <a:pPr lvl="1"/>
            <a:r>
              <a:rPr lang="en-AT" dirty="0"/>
              <a:t>Gesetzliche Rahmenbedingungen</a:t>
            </a:r>
          </a:p>
          <a:p>
            <a:pPr lvl="1"/>
            <a:r>
              <a:rPr lang="en-GB" dirty="0"/>
              <a:t>D</a:t>
            </a:r>
            <a:r>
              <a:rPr lang="en-AT" dirty="0"/>
              <a:t>er Data Governance Act (DGA) im speziellen</a:t>
            </a:r>
          </a:p>
          <a:p>
            <a:pPr lvl="1"/>
            <a:endParaRPr lang="en-AT" dirty="0"/>
          </a:p>
          <a:p>
            <a:r>
              <a:rPr lang="en-AT" b="1" dirty="0"/>
              <a:t>Situation Ö …</a:t>
            </a:r>
          </a:p>
          <a:p>
            <a:pPr lvl="1"/>
            <a:r>
              <a:rPr lang="en-AT" b="1" dirty="0"/>
              <a:t>Stakeholder-Überblick</a:t>
            </a:r>
          </a:p>
          <a:p>
            <a:pPr lvl="1"/>
            <a:r>
              <a:rPr lang="en-AT" b="1" dirty="0"/>
              <a:t>SWOT</a:t>
            </a:r>
          </a:p>
          <a:p>
            <a:r>
              <a:rPr lang="en-AT" dirty="0"/>
              <a:t>… im Vergleich mit anderen Ländern, Best Practices Beispiele?</a:t>
            </a:r>
          </a:p>
          <a:p>
            <a:endParaRPr lang="en-AT" dirty="0"/>
          </a:p>
          <a:p>
            <a:r>
              <a:rPr lang="en-AT" dirty="0"/>
              <a:t>Wie geht es weiter?</a:t>
            </a:r>
          </a:p>
        </p:txBody>
      </p:sp>
      <p:sp>
        <p:nvSpPr>
          <p:cNvPr id="4" name="Slide Number Placeholder 3">
            <a:extLst>
              <a:ext uri="{FF2B5EF4-FFF2-40B4-BE49-F238E27FC236}">
                <a16:creationId xmlns:a16="http://schemas.microsoft.com/office/drawing/2014/main" id="{D4CD8261-7E11-5076-7F9F-AF40FF9163B7}"/>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17</a:t>
            </a:fld>
            <a:endParaRPr lang="de-AT" dirty="0"/>
          </a:p>
        </p:txBody>
      </p:sp>
      <p:sp>
        <p:nvSpPr>
          <p:cNvPr id="5" name="Footer Placeholder 2">
            <a:extLst>
              <a:ext uri="{FF2B5EF4-FFF2-40B4-BE49-F238E27FC236}">
                <a16:creationId xmlns:a16="http://schemas.microsoft.com/office/drawing/2014/main" id="{BDEBCA29-7DCD-526F-6A9F-D5BC0B9BF14F}"/>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168791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633-0F60-CF21-F379-B7FAE3291CD7}"/>
              </a:ext>
            </a:extLst>
          </p:cNvPr>
          <p:cNvSpPr>
            <a:spLocks noGrp="1"/>
          </p:cNvSpPr>
          <p:nvPr>
            <p:ph type="title"/>
          </p:nvPr>
        </p:nvSpPr>
        <p:spPr/>
        <p:txBody>
          <a:bodyPr/>
          <a:lstStyle/>
          <a:p>
            <a:r>
              <a:rPr lang="en-AT" dirty="0"/>
              <a:t>Stakeholder Österreich:</a:t>
            </a:r>
          </a:p>
        </p:txBody>
      </p:sp>
      <p:sp>
        <p:nvSpPr>
          <p:cNvPr id="5" name="Content Placeholder 4">
            <a:extLst>
              <a:ext uri="{FF2B5EF4-FFF2-40B4-BE49-F238E27FC236}">
                <a16:creationId xmlns:a16="http://schemas.microsoft.com/office/drawing/2014/main" id="{C405A833-D3F5-0A8F-7CBE-D2BEADE04BBC}"/>
              </a:ext>
            </a:extLst>
          </p:cNvPr>
          <p:cNvSpPr>
            <a:spLocks noGrp="1"/>
          </p:cNvSpPr>
          <p:nvPr>
            <p:ph idx="1"/>
          </p:nvPr>
        </p:nvSpPr>
        <p:spPr/>
        <p:txBody>
          <a:bodyPr>
            <a:normAutofit/>
          </a:bodyPr>
          <a:lstStyle/>
          <a:p>
            <a:r>
              <a:rPr lang="en-GB" sz="1800" b="1" dirty="0" err="1">
                <a:effectLst/>
                <a:highlight>
                  <a:srgbClr val="FFFFFF"/>
                </a:highlight>
                <a:latin typeface="HelveticaNeue" panose="02000503000000020004" pitchFamily="2" charset="0"/>
              </a:rPr>
              <a:t>Wissenschaft</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Zugang</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zu</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Daten</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für</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Forschung</a:t>
            </a:r>
            <a:endParaRPr lang="en-GB" sz="1800" dirty="0">
              <a:effectLst/>
              <a:highlight>
                <a:srgbClr val="FFFFFF"/>
              </a:highlight>
              <a:latin typeface="HelveticaNeue" panose="02000503000000020004" pitchFamily="2" charset="0"/>
            </a:endParaRPr>
          </a:p>
          <a:p>
            <a:pPr lvl="1"/>
            <a:r>
              <a:rPr lang="en-GB" sz="1400" dirty="0" err="1">
                <a:effectLst/>
                <a:highlight>
                  <a:srgbClr val="FFFFFF"/>
                </a:highlight>
                <a:latin typeface="HelveticaNeue" panose="02000503000000020004" pitchFamily="2" charset="0"/>
              </a:rPr>
              <a:t>z.B.</a:t>
            </a:r>
            <a:r>
              <a:rPr lang="en-GB" sz="1400" dirty="0">
                <a:effectLst/>
                <a:highlight>
                  <a:srgbClr val="FFFFFF"/>
                </a:highlight>
                <a:latin typeface="HelveticaNeue" panose="02000503000000020004" pitchFamily="2" charset="0"/>
              </a:rPr>
              <a:t> </a:t>
            </a:r>
            <a:r>
              <a:rPr lang="en-GB" sz="1400" dirty="0" err="1">
                <a:highlight>
                  <a:srgbClr val="FFFFFF"/>
                </a:highlight>
                <a:latin typeface="HelveticaNeue" panose="02000503000000020004" pitchFamily="2" charset="0"/>
              </a:rPr>
              <a:t>Plattform</a:t>
            </a:r>
            <a:r>
              <a:rPr lang="en-GB" sz="1400" dirty="0">
                <a:highlight>
                  <a:srgbClr val="FFFFFF"/>
                </a:highlight>
                <a:latin typeface="HelveticaNeue" panose="02000503000000020004" pitchFamily="2" charset="0"/>
              </a:rPr>
              <a:t> </a:t>
            </a:r>
            <a:r>
              <a:rPr lang="en-GB" sz="1400" dirty="0" err="1">
                <a:highlight>
                  <a:srgbClr val="FFFFFF"/>
                </a:highlight>
                <a:latin typeface="HelveticaNeue" panose="02000503000000020004" pitchFamily="2" charset="0"/>
              </a:rPr>
              <a:t>Registerforschung</a:t>
            </a:r>
            <a:r>
              <a:rPr lang="en-GB" sz="1400" dirty="0">
                <a:highlight>
                  <a:srgbClr val="FFFFFF"/>
                </a:highlight>
                <a:latin typeface="HelveticaNeue" panose="02000503000000020004" pitchFamily="2" charset="0"/>
              </a:rPr>
              <a:t>, </a:t>
            </a:r>
            <a:r>
              <a:rPr lang="en-GB" sz="1400" dirty="0" err="1">
                <a:highlight>
                  <a:srgbClr val="FFFFFF"/>
                </a:highlight>
                <a:latin typeface="HelveticaNeue" panose="02000503000000020004" pitchFamily="2" charset="0"/>
              </a:rPr>
              <a:t>Statistik</a:t>
            </a:r>
            <a:r>
              <a:rPr lang="en-GB" sz="1400" dirty="0">
                <a:highlight>
                  <a:srgbClr val="FFFFFF"/>
                </a:highlight>
                <a:latin typeface="HelveticaNeue" panose="02000503000000020004" pitchFamily="2" charset="0"/>
              </a:rPr>
              <a:t> Austria, ÖNB, AUSSDA</a:t>
            </a:r>
          </a:p>
          <a:p>
            <a:pPr lvl="1"/>
            <a:r>
              <a:rPr lang="en-GB" sz="1400" dirty="0">
                <a:highlight>
                  <a:srgbClr val="FFFFFF"/>
                </a:highlight>
                <a:latin typeface="HelveticaNeue" panose="02000503000000020004" pitchFamily="2" charset="0"/>
              </a:rPr>
              <a:t> </a:t>
            </a:r>
            <a:r>
              <a:rPr lang="en-GB" sz="1400" dirty="0">
                <a:highlight>
                  <a:srgbClr val="FFFFFF"/>
                </a:highlight>
                <a:latin typeface="HelveticaNeue" panose="02000503000000020004" pitchFamily="2" charset="0"/>
                <a:sym typeface="Wingdings" pitchFamily="2" charset="2"/>
              </a:rPr>
              <a:t> </a:t>
            </a:r>
            <a:r>
              <a:rPr lang="en-GB" sz="1400" dirty="0" err="1">
                <a:highlight>
                  <a:srgbClr val="FFFFFF"/>
                </a:highlight>
                <a:latin typeface="HelveticaNeue" panose="02000503000000020004" pitchFamily="2" charset="0"/>
                <a:sym typeface="Wingdings" pitchFamily="2" charset="2"/>
              </a:rPr>
              <a:t>Fokus</a:t>
            </a:r>
            <a:r>
              <a:rPr lang="en-GB" sz="1400" dirty="0">
                <a:highlight>
                  <a:srgbClr val="FFFFFF"/>
                </a:highlight>
                <a:latin typeface="HelveticaNeue" panose="02000503000000020004" pitchFamily="2" charset="0"/>
                <a:sym typeface="Wingdings" pitchFamily="2" charset="2"/>
              </a:rPr>
              <a:t>: </a:t>
            </a:r>
            <a:r>
              <a:rPr lang="en-GB" sz="1400" b="1" dirty="0" err="1">
                <a:effectLst/>
                <a:highlight>
                  <a:srgbClr val="FFFFFF"/>
                </a:highlight>
                <a:latin typeface="HelveticaNeue" panose="02000503000000020004" pitchFamily="2" charset="0"/>
              </a:rPr>
              <a:t>evidenzbasierte</a:t>
            </a:r>
            <a:r>
              <a:rPr lang="en-GB" sz="1400" b="1" dirty="0">
                <a:effectLst/>
                <a:highlight>
                  <a:srgbClr val="FFFFFF"/>
                </a:highlight>
                <a:latin typeface="HelveticaNeue" panose="02000503000000020004" pitchFamily="2" charset="0"/>
              </a:rPr>
              <a:t> </a:t>
            </a:r>
            <a:r>
              <a:rPr lang="en-GB" sz="1400" b="1" dirty="0" err="1">
                <a:effectLst/>
                <a:highlight>
                  <a:srgbClr val="FFFFFF"/>
                </a:highlight>
                <a:latin typeface="HelveticaNeue" panose="02000503000000020004" pitchFamily="2" charset="0"/>
              </a:rPr>
              <a:t>Politik</a:t>
            </a:r>
            <a:r>
              <a:rPr lang="en-GB" sz="1400" b="1" dirty="0">
                <a:effectLst/>
                <a:highlight>
                  <a:srgbClr val="FFFFFF"/>
                </a:highlight>
                <a:latin typeface="HelveticaNeue" panose="02000503000000020004" pitchFamily="2" charset="0"/>
              </a:rPr>
              <a:t>, </a:t>
            </a:r>
            <a:r>
              <a:rPr lang="en-GB" sz="1400" b="1" dirty="0" err="1">
                <a:highlight>
                  <a:srgbClr val="FFFFFF"/>
                </a:highlight>
                <a:latin typeface="HelveticaNeue" panose="02000503000000020004" pitchFamily="2" charset="0"/>
                <a:sym typeface="Wingdings" pitchFamily="2" charset="2"/>
              </a:rPr>
              <a:t>Microdaten</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Sichere</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Verarbeitungsumbegunben</a:t>
            </a:r>
            <a:r>
              <a:rPr lang="en-GB" sz="1400" b="1" dirty="0">
                <a:highlight>
                  <a:srgbClr val="FFFFFF"/>
                </a:highlight>
                <a:latin typeface="HelveticaNeue" panose="02000503000000020004" pitchFamily="2" charset="0"/>
                <a:sym typeface="Wingdings" pitchFamily="2" charset="2"/>
              </a:rPr>
              <a:t>,  … </a:t>
            </a:r>
            <a:r>
              <a:rPr lang="en-GB" sz="1400" b="1" dirty="0" err="1">
                <a:highlight>
                  <a:srgbClr val="FFFFFF"/>
                </a:highlight>
                <a:latin typeface="HelveticaNeue" panose="02000503000000020004" pitchFamily="2" charset="0"/>
                <a:sym typeface="Wingdings" pitchFamily="2" charset="2"/>
              </a:rPr>
              <a:t>aber</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auch</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disziplinen</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spezifische</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Plattformen</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zum</a:t>
            </a:r>
            <a:r>
              <a:rPr lang="en-GB" sz="1400" b="1" dirty="0">
                <a:highlight>
                  <a:srgbClr val="FFFFFF"/>
                </a:highlight>
                <a:latin typeface="HelveticaNeue" panose="02000503000000020004" pitchFamily="2" charset="0"/>
                <a:sym typeface="Wingdings" pitchFamily="2" charset="2"/>
              </a:rPr>
              <a:t> </a:t>
            </a:r>
            <a:r>
              <a:rPr lang="en-GB" sz="1400" b="1" dirty="0" err="1">
                <a:highlight>
                  <a:srgbClr val="FFFFFF"/>
                </a:highlight>
                <a:latin typeface="HelveticaNeue" panose="02000503000000020004" pitchFamily="2" charset="0"/>
                <a:sym typeface="Wingdings" pitchFamily="2" charset="2"/>
              </a:rPr>
              <a:t>Forschungsdatenaustausch</a:t>
            </a:r>
            <a:endParaRPr lang="en-GB" sz="1400" dirty="0">
              <a:highlight>
                <a:srgbClr val="FFFFFF"/>
              </a:highlight>
              <a:latin typeface="HelveticaNeue" panose="02000503000000020004" pitchFamily="2" charset="0"/>
            </a:endParaRPr>
          </a:p>
          <a:p>
            <a:pPr lvl="1"/>
            <a:endParaRPr lang="en-GB" sz="1400" dirty="0">
              <a:effectLst/>
              <a:highlight>
                <a:srgbClr val="FFFFFF"/>
              </a:highlight>
              <a:latin typeface="HelveticaNeue" panose="02000503000000020004" pitchFamily="2" charset="0"/>
            </a:endParaRPr>
          </a:p>
          <a:p>
            <a:r>
              <a:rPr lang="en-GB" sz="1800" b="1" dirty="0" err="1">
                <a:effectLst/>
                <a:highlight>
                  <a:srgbClr val="FFFFFF"/>
                </a:highlight>
                <a:latin typeface="HelveticaNeue" panose="02000503000000020004" pitchFamily="2" charset="0"/>
              </a:rPr>
              <a:t>Wirtschaft</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Datenmärkte</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Datenräume</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Datenökosysteme</a:t>
            </a:r>
            <a:r>
              <a:rPr lang="en-GB" sz="1800" dirty="0">
                <a:effectLst/>
                <a:highlight>
                  <a:srgbClr val="FFFFFF"/>
                </a:highlight>
                <a:latin typeface="HelveticaNeue" panose="02000503000000020004" pitchFamily="2" charset="0"/>
              </a:rPr>
              <a:t>... </a:t>
            </a:r>
          </a:p>
          <a:p>
            <a:pPr lvl="1"/>
            <a:r>
              <a:rPr lang="en-GB" sz="1400" dirty="0" err="1">
                <a:highlight>
                  <a:srgbClr val="FFFFFF"/>
                </a:highlight>
                <a:latin typeface="HelveticaNeue" panose="02000503000000020004" pitchFamily="2" charset="0"/>
              </a:rPr>
              <a:t>z.B.</a:t>
            </a:r>
            <a:r>
              <a:rPr lang="en-GB" sz="1400" dirty="0">
                <a:highlight>
                  <a:srgbClr val="FFFFFF"/>
                </a:highlight>
                <a:latin typeface="HelveticaNeue" panose="02000503000000020004" pitchFamily="2" charset="0"/>
              </a:rPr>
              <a:t> DIO, WKO, etc.  </a:t>
            </a:r>
          </a:p>
          <a:p>
            <a:pPr lvl="1"/>
            <a:r>
              <a:rPr lang="en-GB" sz="1600" dirty="0">
                <a:highlight>
                  <a:srgbClr val="FFFFFF"/>
                </a:highlight>
                <a:latin typeface="HelveticaNeue" panose="02000503000000020004" pitchFamily="2" charset="0"/>
                <a:sym typeface="Wingdings" pitchFamily="2" charset="2"/>
              </a:rPr>
              <a:t> </a:t>
            </a:r>
            <a:r>
              <a:rPr lang="en-GB" sz="1600" dirty="0" err="1">
                <a:highlight>
                  <a:srgbClr val="FFFFFF"/>
                </a:highlight>
                <a:latin typeface="HelveticaNeue" panose="02000503000000020004" pitchFamily="2" charset="0"/>
                <a:sym typeface="Wingdings" pitchFamily="2" charset="2"/>
              </a:rPr>
              <a:t>Fokus</a:t>
            </a:r>
            <a:r>
              <a:rPr lang="en-GB" sz="1600" dirty="0">
                <a:highlight>
                  <a:srgbClr val="FFFFFF"/>
                </a:highlight>
                <a:latin typeface="HelveticaNeue" panose="02000503000000020004" pitchFamily="2" charset="0"/>
                <a:sym typeface="Wingdings" pitchFamily="2" charset="2"/>
              </a:rPr>
              <a:t>: </a:t>
            </a:r>
            <a:r>
              <a:rPr lang="en-GB" sz="1600" b="1" dirty="0">
                <a:highlight>
                  <a:srgbClr val="FFFFFF"/>
                </a:highlight>
                <a:latin typeface="HelveticaNeue" panose="02000503000000020004" pitchFamily="2" charset="0"/>
                <a:sym typeface="Wingdings" pitchFamily="2" charset="2"/>
              </a:rPr>
              <a:t>Data Spaces, IDSA, GAIA-X, …</a:t>
            </a:r>
            <a:endParaRPr lang="en-GB" sz="2800" b="1" dirty="0">
              <a:effectLst/>
              <a:highlight>
                <a:srgbClr val="FFFFFF"/>
              </a:highlight>
            </a:endParaRPr>
          </a:p>
          <a:p>
            <a:pPr marL="457200" lvl="1" indent="0">
              <a:buNone/>
            </a:pPr>
            <a:endParaRPr lang="en-GB" sz="1400" dirty="0">
              <a:effectLst/>
              <a:highlight>
                <a:srgbClr val="FFFFFF"/>
              </a:highlight>
              <a:latin typeface="HelveticaNeue" panose="02000503000000020004" pitchFamily="2" charset="0"/>
            </a:endParaRPr>
          </a:p>
          <a:p>
            <a:r>
              <a:rPr lang="en-GB" sz="1800" b="1" dirty="0" err="1">
                <a:effectLst/>
                <a:highlight>
                  <a:srgbClr val="FFFFFF"/>
                </a:highlight>
                <a:latin typeface="HelveticaNeue" panose="02000503000000020004" pitchFamily="2" charset="0"/>
              </a:rPr>
              <a:t>Gebietskörperschaften</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Zivilgesellschaft</a:t>
            </a:r>
            <a:r>
              <a:rPr lang="en-GB" sz="1800" b="1" dirty="0">
                <a:effectLst/>
                <a:highlight>
                  <a:srgbClr val="FFFFFF"/>
                </a:highlight>
                <a:latin typeface="HelveticaNeue" panose="02000503000000020004" pitchFamily="2" charset="0"/>
              </a:rPr>
              <a:t>/</a:t>
            </a:r>
            <a:r>
              <a:rPr lang="en-GB" sz="1800" b="1" dirty="0" err="1">
                <a:effectLst/>
                <a:highlight>
                  <a:srgbClr val="FFFFFF"/>
                </a:highlight>
                <a:latin typeface="HelveticaNeue" panose="02000503000000020004" pitchFamily="2" charset="0"/>
              </a:rPr>
              <a:t>Bürger:innen</a:t>
            </a:r>
            <a:r>
              <a:rPr lang="en-GB" sz="1800" dirty="0">
                <a:effectLst/>
                <a:highlight>
                  <a:srgbClr val="FFFFFF"/>
                </a:highlight>
                <a:latin typeface="HelveticaNeue" panose="02000503000000020004" pitchFamily="2" charset="0"/>
              </a:rPr>
              <a:t>: </a:t>
            </a:r>
          </a:p>
          <a:p>
            <a:pPr lvl="1"/>
            <a:r>
              <a:rPr lang="en-GB" sz="1400" dirty="0">
                <a:effectLst/>
                <a:highlight>
                  <a:srgbClr val="FFFFFF"/>
                </a:highlight>
                <a:latin typeface="HelveticaNeue" panose="02000503000000020004" pitchFamily="2" charset="0"/>
              </a:rPr>
              <a:t>Open Data - </a:t>
            </a:r>
            <a:r>
              <a:rPr lang="en-GB" sz="1400" dirty="0" err="1">
                <a:highlight>
                  <a:srgbClr val="FFFFFF"/>
                </a:highlight>
                <a:latin typeface="HelveticaNeue" panose="02000503000000020004" pitchFamily="2" charset="0"/>
              </a:rPr>
              <a:t>ö</a:t>
            </a:r>
            <a:r>
              <a:rPr lang="en-GB" sz="1400" dirty="0" err="1">
                <a:effectLst/>
                <a:highlight>
                  <a:srgbClr val="FFFFFF"/>
                </a:highlight>
                <a:latin typeface="HelveticaNeue" panose="02000503000000020004" pitchFamily="2" charset="0"/>
              </a:rPr>
              <a:t>ffentliche</a:t>
            </a:r>
            <a:r>
              <a:rPr lang="en-GB" sz="1400" dirty="0">
                <a:effectLst/>
                <a:highlight>
                  <a:srgbClr val="FFFFFF"/>
                </a:highlight>
                <a:latin typeface="HelveticaNeue" panose="02000503000000020004" pitchFamily="2" charset="0"/>
              </a:rPr>
              <a:t> Hand an </a:t>
            </a:r>
            <a:r>
              <a:rPr lang="en-GB" sz="1400" dirty="0" err="1">
                <a:effectLst/>
                <a:highlight>
                  <a:srgbClr val="FFFFFF"/>
                </a:highlight>
                <a:latin typeface="HelveticaNeue" panose="02000503000000020004" pitchFamily="2" charset="0"/>
              </a:rPr>
              <a:t>Bürger:innen</a:t>
            </a:r>
            <a:r>
              <a:rPr lang="en-GB" sz="1400" dirty="0">
                <a:effectLst/>
                <a:highlight>
                  <a:srgbClr val="FFFFFF"/>
                </a:highlight>
                <a:latin typeface="HelveticaNeue" panose="02000503000000020004" pitchFamily="2" charset="0"/>
              </a:rPr>
              <a:t> </a:t>
            </a:r>
            <a:endParaRPr lang="en-GB" dirty="0">
              <a:effectLst/>
              <a:highlight>
                <a:srgbClr val="FFFFFF"/>
              </a:highlight>
            </a:endParaRPr>
          </a:p>
          <a:p>
            <a:pPr lvl="2">
              <a:defRPr/>
            </a:pPr>
            <a:r>
              <a:rPr kumimoji="0" lang="en-GB" sz="1000" b="0" i="0" u="none" strike="noStrike" kern="1200" cap="none" spc="0" normalizeH="0" baseline="0" noProof="0" dirty="0" err="1">
                <a:ln>
                  <a:noFill/>
                </a:ln>
                <a:solidFill>
                  <a:prstClr val="black"/>
                </a:solidFill>
                <a:effectLst/>
                <a:highlight>
                  <a:srgbClr val="FFFFFF"/>
                </a:highlight>
                <a:uLnTx/>
                <a:uFillTx/>
                <a:latin typeface="HelveticaNeue" panose="02000503000000020004" pitchFamily="2" charset="0"/>
                <a:ea typeface="+mn-ea"/>
                <a:cs typeface="+mn-cs"/>
              </a:rPr>
              <a:t>z.B.</a:t>
            </a:r>
            <a:r>
              <a:rPr kumimoji="0" lang="en-GB" sz="1000" b="0" i="0" u="none" strike="noStrike" kern="1200" cap="none" spc="0" normalizeH="0" baseline="0" noProof="0" dirty="0">
                <a:ln>
                  <a:noFill/>
                </a:ln>
                <a:solidFill>
                  <a:prstClr val="black"/>
                </a:solidFill>
                <a:effectLst/>
                <a:highlight>
                  <a:srgbClr val="FFFFFF"/>
                </a:highlight>
                <a:uLnTx/>
                <a:uFillTx/>
                <a:latin typeface="HelveticaNeue" panose="02000503000000020004" pitchFamily="2" charset="0"/>
                <a:ea typeface="+mn-ea"/>
                <a:cs typeface="+mn-cs"/>
              </a:rPr>
              <a:t> Cooperation OGD, </a:t>
            </a:r>
            <a:r>
              <a:rPr kumimoji="0" lang="en-GB" sz="1000" b="0" i="0" u="none" strike="noStrike" kern="1200" cap="none" spc="0" normalizeH="0" baseline="0" noProof="0" dirty="0" err="1">
                <a:ln>
                  <a:noFill/>
                </a:ln>
                <a:solidFill>
                  <a:prstClr val="black"/>
                </a:solidFill>
                <a:effectLst/>
                <a:highlight>
                  <a:srgbClr val="FFFFFF"/>
                </a:highlight>
                <a:uLnTx/>
                <a:uFillTx/>
                <a:latin typeface="HelveticaNeue" panose="02000503000000020004" pitchFamily="2" charset="0"/>
                <a:ea typeface="+mn-ea"/>
                <a:cs typeface="+mn-cs"/>
              </a:rPr>
              <a:t>Kooperation</a:t>
            </a:r>
            <a:r>
              <a:rPr kumimoji="0" lang="en-GB" sz="1000" b="0" i="0" u="none" strike="noStrike" kern="1200" cap="none" spc="0" normalizeH="0" baseline="0" noProof="0" dirty="0">
                <a:ln>
                  <a:noFill/>
                </a:ln>
                <a:solidFill>
                  <a:prstClr val="black"/>
                </a:solidFill>
                <a:effectLst/>
                <a:highlight>
                  <a:srgbClr val="FFFFFF"/>
                </a:highlight>
                <a:uLnTx/>
                <a:uFillTx/>
                <a:latin typeface="HelveticaNeue" panose="02000503000000020004" pitchFamily="2" charset="0"/>
                <a:ea typeface="+mn-ea"/>
                <a:cs typeface="+mn-cs"/>
              </a:rPr>
              <a:t> “Bund-Länder-</a:t>
            </a:r>
            <a:r>
              <a:rPr kumimoji="0" lang="en-GB" sz="1000" b="0" i="0" u="none" strike="noStrike" kern="1200" cap="none" spc="0" normalizeH="0" baseline="0" noProof="0" dirty="0" err="1">
                <a:ln>
                  <a:noFill/>
                </a:ln>
                <a:solidFill>
                  <a:prstClr val="black"/>
                </a:solidFill>
                <a:effectLst/>
                <a:highlight>
                  <a:srgbClr val="FFFFFF"/>
                </a:highlight>
                <a:uLnTx/>
                <a:uFillTx/>
                <a:latin typeface="HelveticaNeue" panose="02000503000000020004" pitchFamily="2" charset="0"/>
                <a:ea typeface="+mn-ea"/>
                <a:cs typeface="+mn-cs"/>
              </a:rPr>
              <a:t>Städte</a:t>
            </a:r>
            <a:r>
              <a:rPr kumimoji="0" lang="en-GB" sz="1000" b="0" i="0" u="none" strike="noStrike" kern="1200" cap="none" spc="0" normalizeH="0" baseline="0" noProof="0" dirty="0">
                <a:ln>
                  <a:noFill/>
                </a:ln>
                <a:solidFill>
                  <a:prstClr val="black"/>
                </a:solidFill>
                <a:effectLst/>
                <a:highlight>
                  <a:srgbClr val="FFFFFF"/>
                </a:highlight>
                <a:uLnTx/>
                <a:uFillTx/>
                <a:latin typeface="HelveticaNeue" panose="02000503000000020004" pitchFamily="2" charset="0"/>
                <a:ea typeface="+mn-ea"/>
                <a:cs typeface="+mn-cs"/>
              </a:rPr>
              <a:t>-Gemeinden” (BLSG)</a:t>
            </a:r>
          </a:p>
          <a:p>
            <a:pPr lvl="2">
              <a:defRPr/>
            </a:pPr>
            <a:r>
              <a:rPr lang="en-GB" sz="1000" dirty="0">
                <a:solidFill>
                  <a:prstClr val="black"/>
                </a:solidFill>
                <a:highlight>
                  <a:srgbClr val="FFFFFF"/>
                </a:highlight>
                <a:latin typeface="HelveticaNeue" panose="02000503000000020004" pitchFamily="2" charset="0"/>
                <a:sym typeface="Wingdings" pitchFamily="2" charset="2"/>
              </a:rPr>
              <a:t> </a:t>
            </a:r>
            <a:r>
              <a:rPr lang="en-GB" sz="1000" dirty="0" err="1">
                <a:solidFill>
                  <a:prstClr val="black"/>
                </a:solidFill>
                <a:highlight>
                  <a:srgbClr val="FFFFFF"/>
                </a:highlight>
                <a:latin typeface="HelveticaNeue" panose="02000503000000020004" pitchFamily="2" charset="0"/>
                <a:sym typeface="Wingdings" pitchFamily="2" charset="2"/>
              </a:rPr>
              <a:t>Fokus</a:t>
            </a:r>
            <a:r>
              <a:rPr lang="en-GB" sz="1000" dirty="0">
                <a:solidFill>
                  <a:prstClr val="black"/>
                </a:solidFill>
                <a:highlight>
                  <a:srgbClr val="FFFFFF"/>
                </a:highlight>
                <a:latin typeface="HelveticaNeue" panose="02000503000000020004" pitchFamily="2" charset="0"/>
                <a:sym typeface="Wingdings" pitchFamily="2" charset="2"/>
              </a:rPr>
              <a:t>: </a:t>
            </a:r>
            <a:r>
              <a:rPr lang="en-GB" sz="1000" b="1" dirty="0" err="1">
                <a:solidFill>
                  <a:prstClr val="black"/>
                </a:solidFill>
                <a:highlight>
                  <a:srgbClr val="FFFFFF"/>
                </a:highlight>
                <a:latin typeface="HelveticaNeue" panose="02000503000000020004" pitchFamily="2" charset="0"/>
                <a:sym typeface="Wingdings" pitchFamily="2" charset="2"/>
              </a:rPr>
              <a:t>gemeinsame</a:t>
            </a:r>
            <a:r>
              <a:rPr lang="en-GB" sz="1000" b="1" dirty="0">
                <a:solidFill>
                  <a:prstClr val="black"/>
                </a:solidFill>
                <a:highlight>
                  <a:srgbClr val="FFFFFF"/>
                </a:highlight>
                <a:latin typeface="HelveticaNeue" panose="02000503000000020004" pitchFamily="2" charset="0"/>
                <a:sym typeface="Wingdings" pitchFamily="2" charset="2"/>
              </a:rPr>
              <a:t> Meta-</a:t>
            </a:r>
            <a:r>
              <a:rPr lang="en-GB" sz="1000" b="1" dirty="0" err="1">
                <a:solidFill>
                  <a:prstClr val="black"/>
                </a:solidFill>
                <a:highlight>
                  <a:srgbClr val="FFFFFF"/>
                </a:highlight>
                <a:latin typeface="HelveticaNeue" panose="02000503000000020004" pitchFamily="2" charset="0"/>
                <a:sym typeface="Wingdings" pitchFamily="2" charset="2"/>
              </a:rPr>
              <a:t>Daten</a:t>
            </a:r>
            <a:r>
              <a:rPr lang="en-GB" sz="1000" b="1" dirty="0">
                <a:solidFill>
                  <a:prstClr val="black"/>
                </a:solidFill>
                <a:highlight>
                  <a:srgbClr val="FFFFFF"/>
                </a:highlight>
                <a:latin typeface="HelveticaNeue" panose="02000503000000020004" pitchFamily="2" charset="0"/>
                <a:sym typeface="Wingdings" pitchFamily="2" charset="2"/>
              </a:rPr>
              <a:t> Standards, </a:t>
            </a:r>
            <a:r>
              <a:rPr lang="en-GB" sz="1000" b="1" dirty="0" err="1">
                <a:solidFill>
                  <a:prstClr val="black"/>
                </a:solidFill>
                <a:highlight>
                  <a:srgbClr val="FFFFFF"/>
                </a:highlight>
                <a:latin typeface="HelveticaNeue" panose="02000503000000020004" pitchFamily="2" charset="0"/>
                <a:sym typeface="Wingdings" pitchFamily="2" charset="2"/>
              </a:rPr>
              <a:t>Datenkatalog</a:t>
            </a:r>
            <a:r>
              <a:rPr lang="en-GB" sz="1000" b="1" dirty="0">
                <a:solidFill>
                  <a:prstClr val="black"/>
                </a:solidFill>
                <a:highlight>
                  <a:srgbClr val="FFFFFF"/>
                </a:highlight>
                <a:latin typeface="HelveticaNeue" panose="02000503000000020004" pitchFamily="2" charset="0"/>
                <a:sym typeface="Wingdings" pitchFamily="2" charset="2"/>
              </a:rPr>
              <a:t>, (Meta-)</a:t>
            </a:r>
            <a:r>
              <a:rPr lang="en-GB" sz="1000" b="1" dirty="0" err="1">
                <a:solidFill>
                  <a:prstClr val="black"/>
                </a:solidFill>
                <a:highlight>
                  <a:srgbClr val="FFFFFF"/>
                </a:highlight>
                <a:latin typeface="HelveticaNeue" panose="02000503000000020004" pitchFamily="2" charset="0"/>
                <a:sym typeface="Wingdings" pitchFamily="2" charset="2"/>
              </a:rPr>
              <a:t>Datenqualität</a:t>
            </a:r>
            <a:endParaRPr kumimoji="0" lang="en-GB" sz="600" b="1" i="0" u="none" strike="noStrike" kern="1200" cap="none" spc="0" normalizeH="0" baseline="0" noProof="0" dirty="0">
              <a:ln>
                <a:noFill/>
              </a:ln>
              <a:solidFill>
                <a:prstClr val="black"/>
              </a:solidFill>
              <a:effectLst/>
              <a:highlight>
                <a:srgbClr val="FFFFFF"/>
              </a:highlight>
              <a:uLnTx/>
              <a:uFillTx/>
              <a:latin typeface="HelveticaNeue" panose="02000503000000020004" pitchFamily="2" charset="0"/>
              <a:ea typeface="+mn-ea"/>
              <a:cs typeface="+mn-cs"/>
            </a:endParaRPr>
          </a:p>
          <a:p>
            <a:pPr marL="0" indent="0">
              <a:buNone/>
            </a:pPr>
            <a:endParaRPr lang="en-GB" dirty="0">
              <a:effectLst/>
              <a:highlight>
                <a:srgbClr val="FFFFFF"/>
              </a:highlight>
            </a:endParaRPr>
          </a:p>
        </p:txBody>
      </p:sp>
      <p:pic>
        <p:nvPicPr>
          <p:cNvPr id="6" name="Picture 5">
            <a:extLst>
              <a:ext uri="{FF2B5EF4-FFF2-40B4-BE49-F238E27FC236}">
                <a16:creationId xmlns:a16="http://schemas.microsoft.com/office/drawing/2014/main" id="{43B0B9D5-8236-4CD4-6CE1-A9707A2BCCC0}"/>
              </a:ext>
            </a:extLst>
          </p:cNvPr>
          <p:cNvPicPr>
            <a:picLocks noChangeAspect="1"/>
          </p:cNvPicPr>
          <p:nvPr/>
        </p:nvPicPr>
        <p:blipFill>
          <a:blip r:embed="rId2"/>
          <a:stretch>
            <a:fillRect/>
          </a:stretch>
        </p:blipFill>
        <p:spPr>
          <a:xfrm>
            <a:off x="7244824" y="4208744"/>
            <a:ext cx="5041208" cy="2649255"/>
          </a:xfrm>
          <a:prstGeom prst="rect">
            <a:avLst/>
          </a:prstGeom>
        </p:spPr>
      </p:pic>
      <p:sp>
        <p:nvSpPr>
          <p:cNvPr id="7" name="Slide Number Placeholder 3">
            <a:extLst>
              <a:ext uri="{FF2B5EF4-FFF2-40B4-BE49-F238E27FC236}">
                <a16:creationId xmlns:a16="http://schemas.microsoft.com/office/drawing/2014/main" id="{44D61E07-7AF8-367B-55B9-9FB555FC9F43}"/>
              </a:ext>
            </a:extLst>
          </p:cNvPr>
          <p:cNvSpPr>
            <a:spLocks noGrp="1"/>
          </p:cNvSpPr>
          <p:nvPr>
            <p:ph type="sldNum" sz="quarter" idx="12"/>
          </p:nvPr>
        </p:nvSpPr>
        <p:spPr>
          <a:xfrm>
            <a:off x="294361" y="6387665"/>
            <a:ext cx="856989" cy="365125"/>
          </a:xfrm>
        </p:spPr>
        <p:txBody>
          <a:bodyPr/>
          <a:lstStyle/>
          <a:p>
            <a:r>
              <a:rPr lang="de-AT" dirty="0"/>
              <a:t>SEITE </a:t>
            </a:r>
            <a:fld id="{BE3DC40E-DBBE-4E2D-9EEC-FBF0DA0E9179}" type="slidenum">
              <a:rPr lang="de-AT" smtClean="0"/>
              <a:t>18</a:t>
            </a:fld>
            <a:endParaRPr lang="de-AT" dirty="0"/>
          </a:p>
        </p:txBody>
      </p:sp>
      <p:sp>
        <p:nvSpPr>
          <p:cNvPr id="8" name="Footer Placeholder 2">
            <a:extLst>
              <a:ext uri="{FF2B5EF4-FFF2-40B4-BE49-F238E27FC236}">
                <a16:creationId xmlns:a16="http://schemas.microsoft.com/office/drawing/2014/main" id="{8B1F95F8-A296-9FFD-4E45-19DF56BCD1E3}"/>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14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BFCF-97A0-8249-530B-3B43F428CCED}"/>
              </a:ext>
            </a:extLst>
          </p:cNvPr>
          <p:cNvSpPr>
            <a:spLocks noGrp="1"/>
          </p:cNvSpPr>
          <p:nvPr>
            <p:ph type="title"/>
          </p:nvPr>
        </p:nvSpPr>
        <p:spPr/>
        <p:txBody>
          <a:bodyPr/>
          <a:lstStyle/>
          <a:p>
            <a:r>
              <a:rPr lang="en-AT" dirty="0"/>
              <a:t>Unterschiedliche Datenkategorien</a:t>
            </a:r>
          </a:p>
        </p:txBody>
      </p:sp>
      <p:sp>
        <p:nvSpPr>
          <p:cNvPr id="3" name="Content Placeholder 2">
            <a:extLst>
              <a:ext uri="{FF2B5EF4-FFF2-40B4-BE49-F238E27FC236}">
                <a16:creationId xmlns:a16="http://schemas.microsoft.com/office/drawing/2014/main" id="{C723D68D-E365-9F32-ECBD-AD8AB6C8E24A}"/>
              </a:ext>
            </a:extLst>
          </p:cNvPr>
          <p:cNvSpPr>
            <a:spLocks noGrp="1"/>
          </p:cNvSpPr>
          <p:nvPr>
            <p:ph idx="1"/>
          </p:nvPr>
        </p:nvSpPr>
        <p:spPr/>
        <p:txBody>
          <a:bodyPr>
            <a:normAutofit/>
          </a:bodyPr>
          <a:lstStyle/>
          <a:p>
            <a:pPr>
              <a:buFont typeface="Arial" panose="020B0604020202020204" pitchFamily="34" charset="0"/>
              <a:buChar char="•"/>
            </a:pPr>
            <a:r>
              <a:rPr lang="en-GB" sz="1800" b="1" dirty="0" err="1">
                <a:effectLst/>
                <a:highlight>
                  <a:srgbClr val="FFFFFF"/>
                </a:highlight>
                <a:latin typeface="HelveticaNeue" panose="02000503000000020004" pitchFamily="2" charset="0"/>
              </a:rPr>
              <a:t>Statistische</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Daten</a:t>
            </a:r>
            <a:r>
              <a:rPr lang="en-GB" sz="1800" b="1" dirty="0">
                <a:effectLst/>
                <a:highlight>
                  <a:srgbClr val="FFFFFF"/>
                </a:highlight>
                <a:latin typeface="HelveticaNeue" panose="02000503000000020004" pitchFamily="2" charset="0"/>
              </a:rPr>
              <a:t> in </a:t>
            </a:r>
            <a:r>
              <a:rPr lang="en-GB" sz="1800" b="1" dirty="0" err="1">
                <a:effectLst/>
                <a:highlight>
                  <a:srgbClr val="FFFFFF"/>
                </a:highlight>
                <a:latin typeface="HelveticaNeue" panose="02000503000000020004" pitchFamily="2" charset="0"/>
              </a:rPr>
              <a:t>öffentlichen</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Registern</a:t>
            </a:r>
            <a:r>
              <a:rPr lang="en-GB" sz="1800" b="1"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Diese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werden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zum</a:t>
            </a:r>
            <a:r>
              <a:rPr lang="en-GB" sz="1400" dirty="0">
                <a:effectLst/>
                <a:highlight>
                  <a:srgbClr val="FFFFFF"/>
                </a:highlight>
                <a:latin typeface="HelveticaNeue" panose="02000503000000020004" pitchFamily="2" charset="0"/>
              </a:rPr>
              <a:t> Teil von den </a:t>
            </a:r>
            <a:r>
              <a:rPr lang="en-GB" sz="1400" dirty="0" err="1">
                <a:effectLst/>
                <a:highlight>
                  <a:srgbClr val="FFFFFF"/>
                </a:highlight>
                <a:latin typeface="HelveticaNeue" panose="02000503000000020004" pitchFamily="2" charset="0"/>
              </a:rPr>
              <a:t>Statistischen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Ämtern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wie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Statistik</a:t>
            </a:r>
            <a:r>
              <a:rPr lang="en-GB" sz="1400" dirty="0">
                <a:effectLst/>
                <a:highlight>
                  <a:srgbClr val="FFFFFF"/>
                </a:highlight>
                <a:latin typeface="HelveticaNeue" panose="02000503000000020004" pitchFamily="2" charset="0"/>
              </a:rPr>
              <a:t> Austria </a:t>
            </a:r>
            <a:r>
              <a:rPr lang="en-GB" sz="1400" dirty="0" err="1">
                <a:effectLst/>
                <a:highlight>
                  <a:srgbClr val="FFFFFF"/>
                </a:highlight>
                <a:latin typeface="HelveticaNeue" panose="02000503000000020004" pitchFamily="2" charset="0"/>
              </a:rPr>
              <a:t>verwaltet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welche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feingranulare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Mikrodaten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aufbereiten</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aggregiert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Verfügung</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stellen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bzw</a:t>
            </a:r>
            <a:r>
              <a:rPr lang="en-GB" sz="1400" dirty="0">
                <a:effectLst/>
                <a:highlight>
                  <a:srgbClr val="FFFFFF"/>
                </a:highlight>
                <a:latin typeface="HelveticaNeue" panose="02000503000000020004" pitchFamily="2" charset="0"/>
              </a:rPr>
              <a:t>. auf </a:t>
            </a:r>
            <a:r>
              <a:rPr lang="en-GB" sz="1400" dirty="0" err="1">
                <a:effectLst/>
                <a:highlight>
                  <a:srgbClr val="FFFFFF"/>
                </a:highlight>
                <a:latin typeface="HelveticaNeue" panose="02000503000000020004" pitchFamily="2" charset="0"/>
              </a:rPr>
              <a:t>diese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unter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bestimmten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Voraussetzungen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direkten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Zugriff</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über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sichere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Verarbeitungsumgebungen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gewähren</a:t>
            </a:r>
            <a:r>
              <a:rPr lang="en-GB" sz="1400" dirty="0">
                <a:effectLst/>
                <a:highlight>
                  <a:srgbClr val="FFFFFF"/>
                </a:highlight>
                <a:latin typeface="HelveticaNeue" panose="02000503000000020004" pitchFamily="2" charset="0"/>
              </a:rPr>
              <a:t>. </a:t>
            </a:r>
            <a:endParaRPr lang="en-GB" dirty="0">
              <a:effectLst/>
              <a:highlight>
                <a:srgbClr val="FFFFFF"/>
              </a:highlight>
            </a:endParaRPr>
          </a:p>
          <a:p>
            <a:pPr>
              <a:buFont typeface="Arial" panose="020B0604020202020204" pitchFamily="34" charset="0"/>
              <a:buChar char="•"/>
            </a:pPr>
            <a:r>
              <a:rPr lang="en-GB" sz="1800" b="1" dirty="0">
                <a:effectLst/>
                <a:highlight>
                  <a:srgbClr val="FFFFFF"/>
                </a:highlight>
                <a:latin typeface="HelveticaNeue" panose="02000503000000020004" pitchFamily="2" charset="0"/>
              </a:rPr>
              <a:t>GIS-</a:t>
            </a:r>
            <a:r>
              <a:rPr lang="en-GB" sz="1800" b="1" dirty="0" err="1">
                <a:effectLst/>
                <a:highlight>
                  <a:srgbClr val="FFFFFF"/>
                </a:highlight>
                <a:latin typeface="HelveticaNeue" panose="02000503000000020004" pitchFamily="2" charset="0"/>
              </a:rPr>
              <a:t>Daten</a:t>
            </a:r>
            <a:r>
              <a:rPr lang="en-GB" sz="1800" b="1"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Daten</a:t>
            </a:r>
            <a:r>
              <a:rPr lang="en-GB" sz="1400" dirty="0">
                <a:effectLst/>
                <a:highlight>
                  <a:srgbClr val="FFFFFF"/>
                </a:highlight>
                <a:latin typeface="HelveticaNeue" panose="02000503000000020004" pitchFamily="2" charset="0"/>
              </a:rPr>
              <a:t> in Geo-</a:t>
            </a:r>
            <a:r>
              <a:rPr lang="en-GB" sz="1400" dirty="0" err="1">
                <a:effectLst/>
                <a:highlight>
                  <a:srgbClr val="FFFFFF"/>
                </a:highlight>
                <a:latin typeface="HelveticaNeue" panose="02000503000000020004" pitchFamily="2" charset="0"/>
              </a:rPr>
              <a:t>Informationsssystemen</a:t>
            </a:r>
            <a:r>
              <a:rPr lang="en-GB" sz="1400" dirty="0">
                <a:effectLst/>
                <a:highlight>
                  <a:srgbClr val="FFFFFF"/>
                </a:highlight>
                <a:latin typeface="HelveticaNeue" panose="02000503000000020004" pitchFamily="2" charset="0"/>
              </a:rPr>
              <a:t> (GIS) </a:t>
            </a:r>
            <a:r>
              <a:rPr lang="en-GB" sz="1400" dirty="0" err="1">
                <a:effectLst/>
                <a:highlight>
                  <a:srgbClr val="FFFFFF"/>
                </a:highlight>
                <a:latin typeface="HelveticaNeue" panose="02000503000000020004" pitchFamily="2" charset="0"/>
              </a:rPr>
              <a:t>werden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etwa</a:t>
            </a:r>
            <a:r>
              <a:rPr lang="en-GB" sz="1400" dirty="0">
                <a:effectLst/>
                <a:highlight>
                  <a:srgbClr val="FFFFFF"/>
                </a:highlight>
                <a:latin typeface="HelveticaNeue" panose="02000503000000020004" pitchFamily="2" charset="0"/>
              </a:rPr>
              <a:t> von </a:t>
            </a:r>
            <a:r>
              <a:rPr lang="en-GB" sz="1400" dirty="0" err="1">
                <a:effectLst/>
                <a:highlight>
                  <a:srgbClr val="FFFFFF"/>
                </a:highlight>
                <a:latin typeface="HelveticaNeue" panose="02000503000000020004" pitchFamily="2" charset="0"/>
              </a:rPr>
              <a:t>Stellen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wie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dem</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Bundesamt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für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Eich</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Vermessungswesen</a:t>
            </a:r>
            <a:r>
              <a:rPr lang="en-GB" sz="1400" dirty="0">
                <a:effectLst/>
                <a:highlight>
                  <a:srgbClr val="FFFFFF"/>
                </a:highlight>
                <a:latin typeface="HelveticaNeue" panose="02000503000000020004" pitchFamily="2" charset="0"/>
              </a:rPr>
              <a:t> (BEV), </a:t>
            </a:r>
            <a:r>
              <a:rPr lang="en-GB" sz="1400" dirty="0" err="1">
                <a:effectLst/>
                <a:highlight>
                  <a:srgbClr val="FFFFFF"/>
                </a:highlight>
                <a:latin typeface="HelveticaNeue" panose="02000503000000020004" pitchFamily="2" charset="0"/>
              </a:rPr>
              <a:t>aber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auch</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dem</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Umweltbundesamt</a:t>
            </a:r>
            <a:r>
              <a:rPr lang="en-GB" sz="1400" dirty="0">
                <a:effectLst/>
                <a:highlight>
                  <a:srgbClr val="FFFFFF"/>
                </a:highlight>
                <a:latin typeface="HelveticaNeue" panose="02000503000000020004" pitchFamily="2" charset="0"/>
              </a:rPr>
              <a:t> (UBA) </a:t>
            </a:r>
            <a:r>
              <a:rPr lang="en-GB" sz="1400" dirty="0" err="1">
                <a:effectLst/>
                <a:highlight>
                  <a:srgbClr val="FFFFFF"/>
                </a:highlight>
                <a:latin typeface="HelveticaNeue" panose="02000503000000020004" pitchFamily="2" charset="0"/>
              </a:rPr>
              <a:t>oder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GeoSphere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gesammelt</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zur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Verfügung</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gestellt</a:t>
            </a:r>
            <a:r>
              <a:rPr lang="en-GB" sz="1400" dirty="0">
                <a:effectLst/>
                <a:highlight>
                  <a:srgbClr val="FFFFFF"/>
                </a:highlight>
                <a:latin typeface="HelveticaNeue" panose="02000503000000020004" pitchFamily="2" charset="0"/>
              </a:rPr>
              <a:t>. </a:t>
            </a:r>
            <a:endParaRPr lang="en-GB" dirty="0">
              <a:effectLst/>
              <a:highlight>
                <a:srgbClr val="FFFFFF"/>
              </a:highlight>
            </a:endParaRPr>
          </a:p>
          <a:p>
            <a:pPr>
              <a:buFont typeface="Arial" panose="020B0604020202020204" pitchFamily="34" charset="0"/>
              <a:buChar char="•"/>
            </a:pPr>
            <a:r>
              <a:rPr lang="en-GB" sz="1800" b="1" dirty="0" err="1">
                <a:effectLst/>
                <a:highlight>
                  <a:srgbClr val="FFFFFF"/>
                </a:highlight>
                <a:latin typeface="HelveticaNeue" panose="02000503000000020004" pitchFamily="2" charset="0"/>
              </a:rPr>
              <a:t>Echtzeitdaten</a:t>
            </a:r>
            <a:r>
              <a:rPr lang="en-GB" sz="1800" b="1" dirty="0">
                <a:effectLst/>
                <a:highlight>
                  <a:srgbClr val="FFFFFF"/>
                </a:highlight>
                <a:latin typeface="HelveticaNeue" panose="02000503000000020004" pitchFamily="2" charset="0"/>
              </a:rPr>
              <a:t> </a:t>
            </a:r>
            <a:r>
              <a:rPr lang="en-GB" sz="1800" dirty="0">
                <a:effectLst/>
                <a:highlight>
                  <a:srgbClr val="FFFFFF"/>
                </a:highlight>
                <a:latin typeface="HelveticaNeue" panose="02000503000000020004" pitchFamily="2" charset="0"/>
              </a:rPr>
              <a:t>(</a:t>
            </a:r>
            <a:r>
              <a:rPr lang="en-GB" sz="1800" dirty="0" err="1">
                <a:effectLst/>
                <a:highlight>
                  <a:srgbClr val="FFFFFF"/>
                </a:highlight>
                <a:latin typeface="HelveticaNeue" panose="02000503000000020004" pitchFamily="2" charset="0"/>
              </a:rPr>
              <a:t>etwa</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im</a:t>
            </a:r>
            <a:r>
              <a:rPr lang="en-GB" sz="1800" dirty="0">
                <a:effectLst/>
                <a:highlight>
                  <a:srgbClr val="FFFFFF"/>
                </a:highlight>
                <a:latin typeface="HelveticaNeue" panose="02000503000000020004" pitchFamily="2" charset="0"/>
              </a:rPr>
              <a:t> Sektor </a:t>
            </a:r>
            <a:r>
              <a:rPr lang="en-GB" sz="1800" dirty="0" err="1">
                <a:effectLst/>
                <a:highlight>
                  <a:srgbClr val="FFFFFF"/>
                </a:highlight>
                <a:latin typeface="HelveticaNeue" panose="02000503000000020004" pitchFamily="2" charset="0"/>
              </a:rPr>
              <a:t>Mobilität</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oder</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Wetterdaten</a:t>
            </a:r>
            <a:r>
              <a:rPr lang="en-GB" sz="18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Solche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Daten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werden</a:t>
            </a:r>
            <a:r>
              <a:rPr lang="en-GB" sz="1400" dirty="0">
                <a:effectLst/>
                <a:highlight>
                  <a:srgbClr val="FFFFFF"/>
                </a:highlight>
                <a:latin typeface="HelveticaNeue" panose="02000503000000020004" pitchFamily="2" charset="0"/>
              </a:rPr>
              <a:t> von </a:t>
            </a:r>
            <a:r>
              <a:rPr lang="en-GB" sz="1400" dirty="0" err="1">
                <a:effectLst/>
                <a:highlight>
                  <a:srgbClr val="FFFFFF"/>
                </a:highlight>
                <a:latin typeface="HelveticaNeue" panose="02000503000000020004" pitchFamily="2" charset="0"/>
              </a:rPr>
              <a:t>unterschiedlichen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Einrichtungen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wie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etwa</a:t>
            </a:r>
            <a:r>
              <a:rPr lang="en-GB" sz="1400" dirty="0">
                <a:effectLst/>
                <a:highlight>
                  <a:srgbClr val="FFFFFF"/>
                </a:highlight>
                <a:latin typeface="HelveticaNeue" panose="02000503000000020004" pitchFamily="2" charset="0"/>
              </a:rPr>
              <a:t> der ASFINAG </a:t>
            </a:r>
            <a:r>
              <a:rPr lang="en-GB" sz="1400" dirty="0" err="1">
                <a:effectLst/>
                <a:highlight>
                  <a:srgbClr val="FFFFFF"/>
                </a:highlight>
                <a:latin typeface="HelveticaNeue" panose="02000503000000020004" pitchFamily="2" charset="0"/>
              </a:rPr>
              <a:t>oder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GeoSphere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erfasst</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beispielsweise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für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Zwecke</a:t>
            </a:r>
            <a:r>
              <a:rPr lang="en-GB" sz="1400" dirty="0">
                <a:effectLst/>
                <a:highlight>
                  <a:srgbClr val="FFFFFF"/>
                </a:highlight>
                <a:latin typeface="HelveticaNeue" panose="02000503000000020004" pitchFamily="2" charset="0"/>
              </a:rPr>
              <a:t> der </a:t>
            </a:r>
            <a:r>
              <a:rPr lang="en-GB" sz="1400" dirty="0" err="1">
                <a:effectLst/>
                <a:highlight>
                  <a:srgbClr val="FFFFFF"/>
                </a:highlight>
                <a:latin typeface="HelveticaNeue" panose="02000503000000020004" pitchFamily="2" charset="0"/>
              </a:rPr>
              <a:t>Verkehrsauskunft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oder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für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Wetterwarnungen</a:t>
            </a:r>
            <a:r>
              <a:rPr lang="en-GB" sz="1400" dirty="0">
                <a:effectLst/>
                <a:highlight>
                  <a:srgbClr val="FFFFFF"/>
                </a:highlight>
                <a:latin typeface="HelveticaNeue" panose="02000503000000020004" pitchFamily="2" charset="0"/>
              </a:rPr>
              <a:t> in </a:t>
            </a:r>
            <a:r>
              <a:rPr lang="en-GB" sz="1400" dirty="0" err="1">
                <a:effectLst/>
                <a:highlight>
                  <a:srgbClr val="FFFFFF"/>
                </a:highlight>
                <a:latin typeface="HelveticaNeue" panose="02000503000000020004" pitchFamily="2" charset="0"/>
              </a:rPr>
              <a:t>Echtzeit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erfasst</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über</a:t>
            </a:r>
            <a:r>
              <a:rPr lang="en-GB" sz="1400" dirty="0">
                <a:effectLst/>
                <a:highlight>
                  <a:srgbClr val="FFFFFF"/>
                </a:highlight>
                <a:latin typeface="HelveticaNeue" panose="02000503000000020004" pitchFamily="2" charset="0"/>
              </a:rPr>
              <a:t> APIs </a:t>
            </a:r>
            <a:r>
              <a:rPr lang="en-GB" sz="1400" dirty="0" err="1">
                <a:effectLst/>
                <a:highlight>
                  <a:srgbClr val="FFFFFF"/>
                </a:highlight>
                <a:latin typeface="HelveticaNeue" panose="02000503000000020004" pitchFamily="2" charset="0"/>
              </a:rPr>
              <a:t>zur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Verfügung</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gestellt</a:t>
            </a:r>
            <a:r>
              <a:rPr lang="en-GB" sz="1400" dirty="0">
                <a:effectLst/>
                <a:highlight>
                  <a:srgbClr val="FFFFFF"/>
                </a:highlight>
                <a:latin typeface="HelveticaNeue" panose="02000503000000020004" pitchFamily="2" charset="0"/>
              </a:rPr>
              <a:t>. </a:t>
            </a:r>
            <a:endParaRPr lang="en-GB" sz="2000" dirty="0">
              <a:effectLst/>
              <a:highlight>
                <a:srgbClr val="FFFFFF"/>
              </a:highlight>
            </a:endParaRPr>
          </a:p>
          <a:p>
            <a:pPr>
              <a:buFont typeface="Arial" panose="020B0604020202020204" pitchFamily="34" charset="0"/>
              <a:buChar char="•"/>
            </a:pPr>
            <a:r>
              <a:rPr lang="en-GB" sz="1800" b="1" dirty="0" err="1">
                <a:effectLst/>
                <a:highlight>
                  <a:srgbClr val="FFFFFF"/>
                </a:highlight>
                <a:latin typeface="HelveticaNeue" panose="02000503000000020004" pitchFamily="2" charset="0"/>
              </a:rPr>
              <a:t>Unstrukturierte</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Daten</a:t>
            </a:r>
            <a:r>
              <a:rPr lang="en-GB" sz="1800" b="1"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Hierzu</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zählen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etwa</a:t>
            </a:r>
            <a:r>
              <a:rPr lang="en-GB" sz="1400" dirty="0">
                <a:effectLst/>
                <a:highlight>
                  <a:srgbClr val="FFFFFF"/>
                </a:highlight>
                <a:latin typeface="HelveticaNeue" panose="02000503000000020004" pitchFamily="2" charset="0"/>
              </a:rPr>
              <a:t> Bild-, Multimedia- </a:t>
            </a:r>
            <a:r>
              <a:rPr lang="en-GB" sz="1400" dirty="0" err="1">
                <a:effectLst/>
                <a:highlight>
                  <a:srgbClr val="FFFFFF"/>
                </a:highlight>
                <a:latin typeface="HelveticaNeue" panose="02000503000000020004" pitchFamily="2" charset="0"/>
              </a:rPr>
              <a:t>oder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Textdateien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Verwaltungsdokumente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oder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Rechtsdokumente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werden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zum</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Beispiel</a:t>
            </a:r>
            <a:r>
              <a:rPr lang="en-GB" sz="1400" dirty="0">
                <a:effectLst/>
                <a:highlight>
                  <a:srgbClr val="FFFFFF"/>
                </a:highlight>
                <a:latin typeface="HelveticaNeue" panose="02000503000000020004" pitchFamily="2" charset="0"/>
              </a:rPr>
              <a:t> in </a:t>
            </a:r>
            <a:r>
              <a:rPr lang="en-GB" sz="1400" dirty="0" err="1">
                <a:effectLst/>
                <a:highlight>
                  <a:srgbClr val="FFFFFF"/>
                </a:highlight>
                <a:latin typeface="HelveticaNeue" panose="02000503000000020004" pitchFamily="2" charset="0"/>
              </a:rPr>
              <a:t>Österreich</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über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eine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eigene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Plattform</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im</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Rechtsinformationssystem</a:t>
            </a:r>
            <a:r>
              <a:rPr lang="en-GB" sz="1400" dirty="0">
                <a:effectLst/>
                <a:highlight>
                  <a:srgbClr val="FFFFFF"/>
                </a:highlight>
                <a:latin typeface="HelveticaNeue" panose="02000503000000020004" pitchFamily="2" charset="0"/>
              </a:rPr>
              <a:t> (RIS) </a:t>
            </a:r>
            <a:r>
              <a:rPr lang="en-GB" sz="1400" dirty="0" err="1">
                <a:effectLst/>
                <a:highlight>
                  <a:srgbClr val="FFFFFF"/>
                </a:highlight>
                <a:latin typeface="HelveticaNeue" panose="02000503000000020004" pitchFamily="2" charset="0"/>
              </a:rPr>
              <a:t>zur</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Verfügung</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gestellt</a:t>
            </a:r>
            <a:r>
              <a:rPr lang="en-GB" sz="1400" dirty="0">
                <a:effectLst/>
                <a:highlight>
                  <a:srgbClr val="FFFFFF"/>
                </a:highlight>
                <a:latin typeface="HelveticaNeue" panose="02000503000000020004" pitchFamily="2" charset="0"/>
              </a:rPr>
              <a:t>, wo </a:t>
            </a:r>
            <a:r>
              <a:rPr lang="en-GB" sz="1400" dirty="0" err="1">
                <a:effectLst/>
                <a:highlight>
                  <a:srgbClr val="FFFFFF"/>
                </a:highlight>
                <a:latin typeface="HelveticaNeue" panose="02000503000000020004" pitchFamily="2" charset="0"/>
              </a:rPr>
              <a:t>jedoch</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noch</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nicht</a:t>
            </a:r>
            <a:r>
              <a:rPr lang="en-GB" sz="1400" dirty="0">
                <a:effectLst/>
                <a:highlight>
                  <a:srgbClr val="FFFFFF"/>
                </a:highlight>
                <a:latin typeface="HelveticaNeue" panose="02000503000000020004" pitchFamily="2" charset="0"/>
              </a:rPr>
              <a:t> alle </a:t>
            </a:r>
            <a:r>
              <a:rPr lang="en-GB" sz="1400" dirty="0" err="1">
                <a:effectLst/>
                <a:highlight>
                  <a:srgbClr val="FFFFFF"/>
                </a:highlight>
                <a:latin typeface="HelveticaNeue" panose="02000503000000020004" pitchFamily="2" charset="0"/>
              </a:rPr>
              <a:t>Bereiche</a:t>
            </a:r>
            <a:r>
              <a:rPr lang="en-GB" sz="1400" dirty="0">
                <a:effectLst/>
                <a:highlight>
                  <a:srgbClr val="FFFFFF"/>
                </a:highlight>
                <a:latin typeface="HelveticaNeue" panose="02000503000000020004" pitchFamily="2" charset="0"/>
              </a:rPr>
              <a:t> der </a:t>
            </a:r>
            <a:r>
              <a:rPr lang="en-GB" sz="1400" dirty="0" err="1">
                <a:effectLst/>
                <a:highlight>
                  <a:srgbClr val="FFFFFF"/>
                </a:highlight>
                <a:latin typeface="HelveticaNeue" panose="02000503000000020004" pitchFamily="2" charset="0"/>
              </a:rPr>
              <a:t>Legistik</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abgelegt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sind</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etwa</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fehlen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Rechtsentscheide</a:t>
            </a:r>
            <a:r>
              <a:rPr lang="en-GB" sz="1400" dirty="0">
                <a:effectLst/>
                <a:highlight>
                  <a:srgbClr val="FFFFFF"/>
                </a:highlight>
                <a:latin typeface="HelveticaNeue" panose="02000503000000020004" pitchFamily="2" charset="0"/>
              </a:rPr>
              <a:t> auf </a:t>
            </a:r>
            <a:r>
              <a:rPr lang="en-GB" sz="1400" dirty="0" err="1">
                <a:effectLst/>
                <a:highlight>
                  <a:srgbClr val="FFFFFF"/>
                </a:highlight>
                <a:latin typeface="HelveticaNeue" panose="02000503000000020004" pitchFamily="2" charset="0"/>
              </a:rPr>
              <a:t>Landes</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Bezirksebene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siehe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Filtz</a:t>
            </a:r>
            <a:r>
              <a:rPr lang="en-GB" sz="1400" dirty="0">
                <a:effectLst/>
                <a:highlight>
                  <a:srgbClr val="FFFFFF"/>
                </a:highlight>
                <a:latin typeface="HelveticaNeue" panose="02000503000000020004" pitchFamily="2" charset="0"/>
              </a:rPr>
              <a:t>, 2021). </a:t>
            </a:r>
            <a:endParaRPr lang="en-GB" dirty="0">
              <a:effectLst/>
              <a:highlight>
                <a:srgbClr val="FFFFFF"/>
              </a:highlight>
            </a:endParaRPr>
          </a:p>
          <a:p>
            <a:endParaRPr lang="en-AT" dirty="0"/>
          </a:p>
        </p:txBody>
      </p:sp>
      <p:sp>
        <p:nvSpPr>
          <p:cNvPr id="4" name="Slide Number Placeholder 3">
            <a:extLst>
              <a:ext uri="{FF2B5EF4-FFF2-40B4-BE49-F238E27FC236}">
                <a16:creationId xmlns:a16="http://schemas.microsoft.com/office/drawing/2014/main" id="{A24EBE6C-A103-73A1-538E-A26B96C570A9}"/>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19</a:t>
            </a:fld>
            <a:endParaRPr lang="de-AT" dirty="0"/>
          </a:p>
        </p:txBody>
      </p:sp>
      <p:sp>
        <p:nvSpPr>
          <p:cNvPr id="5" name="Footer Placeholder 2">
            <a:extLst>
              <a:ext uri="{FF2B5EF4-FFF2-40B4-BE49-F238E27FC236}">
                <a16:creationId xmlns:a16="http://schemas.microsoft.com/office/drawing/2014/main" id="{E46C8CB6-8A21-7173-715C-05B3DE8E1F6C}"/>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79760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B53C-2C70-EC52-B6D1-F6F788CB3B8D}"/>
              </a:ext>
            </a:extLst>
          </p:cNvPr>
          <p:cNvSpPr>
            <a:spLocks noGrp="1"/>
          </p:cNvSpPr>
          <p:nvPr>
            <p:ph type="title"/>
          </p:nvPr>
        </p:nvSpPr>
        <p:spPr>
          <a:xfrm>
            <a:off x="343421" y="220392"/>
            <a:ext cx="10515600" cy="1325563"/>
          </a:xfrm>
        </p:spPr>
        <p:txBody>
          <a:bodyPr/>
          <a:lstStyle/>
          <a:p>
            <a:r>
              <a:rPr lang="en-US" dirty="0"/>
              <a:t>Personal B</a:t>
            </a:r>
            <a:r>
              <a:rPr lang="en-AT" dirty="0"/>
              <a:t>ackground…</a:t>
            </a:r>
          </a:p>
        </p:txBody>
      </p:sp>
      <p:sp>
        <p:nvSpPr>
          <p:cNvPr id="3" name="Content Placeholder 2">
            <a:extLst>
              <a:ext uri="{FF2B5EF4-FFF2-40B4-BE49-F238E27FC236}">
                <a16:creationId xmlns:a16="http://schemas.microsoft.com/office/drawing/2014/main" id="{B2DE3B94-1AC4-2A37-7F05-DEC0429FE7DE}"/>
              </a:ext>
            </a:extLst>
          </p:cNvPr>
          <p:cNvSpPr>
            <a:spLocks noGrp="1"/>
          </p:cNvSpPr>
          <p:nvPr>
            <p:ph idx="1"/>
          </p:nvPr>
        </p:nvSpPr>
        <p:spPr>
          <a:xfrm>
            <a:off x="343421" y="1355899"/>
            <a:ext cx="11605365" cy="4351338"/>
          </a:xfrm>
        </p:spPr>
        <p:txBody>
          <a:bodyPr>
            <a:normAutofit/>
          </a:bodyPr>
          <a:lstStyle/>
          <a:p>
            <a:r>
              <a:rPr lang="en-AT" sz="2000" dirty="0"/>
              <a:t>PhD TU Wien</a:t>
            </a:r>
            <a:r>
              <a:rPr lang="en-AT" sz="2000" dirty="0">
                <a:sym typeface="Wingdings" pitchFamily="2" charset="2"/>
              </a:rPr>
              <a:t> Innsbruck  </a:t>
            </a:r>
            <a:r>
              <a:rPr lang="en-AT" sz="2000" dirty="0"/>
              <a:t>Madrid, ES </a:t>
            </a:r>
            <a:r>
              <a:rPr lang="en-AT" sz="2000" dirty="0">
                <a:sym typeface="Wingdings" pitchFamily="2" charset="2"/>
              </a:rPr>
              <a:t> Galway, IE  (Interlude: Siemens)  </a:t>
            </a:r>
            <a:r>
              <a:rPr lang="en-AT" sz="2000" dirty="0"/>
              <a:t>WU Wien seit 2013</a:t>
            </a:r>
          </a:p>
          <a:p>
            <a:r>
              <a:rPr lang="en-AT" sz="2000" dirty="0"/>
              <a:t>Research:</a:t>
            </a:r>
          </a:p>
          <a:p>
            <a:pPr lvl="1"/>
            <a:r>
              <a:rPr lang="en-GB" sz="1800" dirty="0"/>
              <a:t>S</a:t>
            </a:r>
            <a:r>
              <a:rPr lang="en-AT" sz="1800" dirty="0"/>
              <a:t>ymbolic AI</a:t>
            </a:r>
          </a:p>
          <a:p>
            <a:pPr lvl="1"/>
            <a:r>
              <a:rPr lang="en-AT" sz="1800" dirty="0"/>
              <a:t>Data Integration/Query Languages/Knowledge Graphs</a:t>
            </a:r>
          </a:p>
          <a:p>
            <a:pPr lvl="1"/>
            <a:r>
              <a:rPr lang="en-AT" sz="1800" dirty="0"/>
              <a:t>Web Standards (W3C)/Semantic Web</a:t>
            </a:r>
          </a:p>
          <a:p>
            <a:pPr lvl="1"/>
            <a:r>
              <a:rPr lang="en-AT" sz="1800" b="1" dirty="0"/>
              <a:t>Open Data</a:t>
            </a:r>
          </a:p>
          <a:p>
            <a:pPr lvl="1"/>
            <a:r>
              <a:rPr lang="en-AT" sz="1800" dirty="0"/>
              <a:t>…</a:t>
            </a:r>
          </a:p>
          <a:p>
            <a:pPr marL="457200" lvl="1" indent="0">
              <a:buNone/>
            </a:pPr>
            <a:r>
              <a:rPr lang="en-AT" sz="1800" dirty="0"/>
              <a:t>… Fokus: technische Lösungen, </a:t>
            </a:r>
          </a:p>
          <a:p>
            <a:pPr marL="457200" lvl="1" indent="0">
              <a:buNone/>
            </a:pPr>
            <a:r>
              <a:rPr lang="en-AT" sz="1800" dirty="0"/>
              <a:t>    um Daten besser nutzbar </a:t>
            </a:r>
          </a:p>
          <a:p>
            <a:pPr marL="457200" lvl="1" indent="0">
              <a:buNone/>
            </a:pPr>
            <a:r>
              <a:rPr lang="en-AT" sz="1800" dirty="0"/>
              <a:t>    zu machen.</a:t>
            </a:r>
          </a:p>
          <a:p>
            <a:endParaRPr lang="en-AT" sz="2400" dirty="0"/>
          </a:p>
          <a:p>
            <a:r>
              <a:rPr lang="en-GB" sz="2400" i="1" dirty="0">
                <a:hlinkClick r:id="rId2"/>
              </a:rPr>
              <a:t>d</a:t>
            </a:r>
            <a:r>
              <a:rPr lang="en-AT" sz="2400" i="1" dirty="0">
                <a:hlinkClick r:id="rId2"/>
              </a:rPr>
              <a:t>ata.wu.ac.at</a:t>
            </a:r>
            <a:endParaRPr lang="en-AT" sz="2400" i="1" dirty="0"/>
          </a:p>
        </p:txBody>
      </p:sp>
      <p:pic>
        <p:nvPicPr>
          <p:cNvPr id="4" name="Picture 3">
            <a:extLst>
              <a:ext uri="{FF2B5EF4-FFF2-40B4-BE49-F238E27FC236}">
                <a16:creationId xmlns:a16="http://schemas.microsoft.com/office/drawing/2014/main" id="{9E68583F-BEA1-126F-BC5B-44C6CBAE13D1}"/>
              </a:ext>
            </a:extLst>
          </p:cNvPr>
          <p:cNvPicPr>
            <a:picLocks noChangeAspect="1"/>
          </p:cNvPicPr>
          <p:nvPr/>
        </p:nvPicPr>
        <p:blipFill>
          <a:blip r:embed="rId3"/>
          <a:stretch>
            <a:fillRect/>
          </a:stretch>
        </p:blipFill>
        <p:spPr>
          <a:xfrm>
            <a:off x="3926910" y="3061573"/>
            <a:ext cx="8021876" cy="3664707"/>
          </a:xfrm>
          <a:prstGeom prst="rect">
            <a:avLst/>
          </a:prstGeom>
          <a:ln>
            <a:solidFill>
              <a:schemeClr val="accent1"/>
            </a:solidFill>
          </a:ln>
        </p:spPr>
      </p:pic>
      <p:sp>
        <p:nvSpPr>
          <p:cNvPr id="5" name="Slide Number Placeholder 3">
            <a:extLst>
              <a:ext uri="{FF2B5EF4-FFF2-40B4-BE49-F238E27FC236}">
                <a16:creationId xmlns:a16="http://schemas.microsoft.com/office/drawing/2014/main" id="{E3332943-3D0A-516F-0645-8C40C839F00D}"/>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a:t>
            </a:fld>
            <a:endParaRPr lang="de-AT" sz="1100" dirty="0">
              <a:solidFill>
                <a:schemeClr val="bg1">
                  <a:lumMod val="75000"/>
                </a:schemeClr>
              </a:solidFill>
            </a:endParaRPr>
          </a:p>
        </p:txBody>
      </p:sp>
    </p:spTree>
    <p:extLst>
      <p:ext uri="{BB962C8B-B14F-4D97-AF65-F5344CB8AC3E}">
        <p14:creationId xmlns:p14="http://schemas.microsoft.com/office/powerpoint/2010/main" val="125650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9D7-6C19-B8A8-3E3D-4E4E8903449B}"/>
              </a:ext>
            </a:extLst>
          </p:cNvPr>
          <p:cNvSpPr>
            <a:spLocks noGrp="1"/>
          </p:cNvSpPr>
          <p:nvPr>
            <p:ph type="title"/>
          </p:nvPr>
        </p:nvSpPr>
        <p:spPr/>
        <p:txBody>
          <a:bodyPr/>
          <a:lstStyle/>
          <a:p>
            <a:r>
              <a:rPr lang="en-AT" dirty="0"/>
              <a:t>Unterschiedliche Technische Infrastrukturen:</a:t>
            </a:r>
          </a:p>
        </p:txBody>
      </p:sp>
      <p:sp>
        <p:nvSpPr>
          <p:cNvPr id="3" name="Content Placeholder 2">
            <a:extLst>
              <a:ext uri="{FF2B5EF4-FFF2-40B4-BE49-F238E27FC236}">
                <a16:creationId xmlns:a16="http://schemas.microsoft.com/office/drawing/2014/main" id="{B43C7F1B-8B4B-9CD7-66DC-300A9D55CD23}"/>
              </a:ext>
            </a:extLst>
          </p:cNvPr>
          <p:cNvSpPr>
            <a:spLocks noGrp="1"/>
          </p:cNvSpPr>
          <p:nvPr>
            <p:ph idx="1"/>
          </p:nvPr>
        </p:nvSpPr>
        <p:spPr/>
        <p:txBody>
          <a:bodyPr/>
          <a:lstStyle/>
          <a:p>
            <a:r>
              <a:rPr lang="en-AT" dirty="0"/>
              <a:t>Sichere Verarbeitungsumgebungen </a:t>
            </a:r>
            <a:r>
              <a:rPr lang="en-AT" sz="2000" dirty="0"/>
              <a:t>(z.B. AMDC, ÖNB)</a:t>
            </a:r>
            <a:endParaRPr lang="en-AT" dirty="0"/>
          </a:p>
          <a:p>
            <a:endParaRPr lang="en-AT" dirty="0"/>
          </a:p>
          <a:p>
            <a:r>
              <a:rPr lang="en-AT" dirty="0"/>
              <a:t>Data Spaces z.B. datahub.tirol </a:t>
            </a:r>
            <a:r>
              <a:rPr lang="en-AT" sz="2000" dirty="0"/>
              <a:t>(z.B. EDC, I</a:t>
            </a:r>
            <a:r>
              <a:rPr lang="en-GB" sz="2000" dirty="0"/>
              <a:t>DS Dataspace Protocol, </a:t>
            </a:r>
            <a:r>
              <a:rPr lang="en-AT" sz="2000" dirty="0"/>
              <a:t>nexyo datahub)</a:t>
            </a:r>
            <a:endParaRPr lang="en-AT" dirty="0"/>
          </a:p>
          <a:p>
            <a:endParaRPr lang="en-AT" dirty="0"/>
          </a:p>
          <a:p>
            <a:r>
              <a:rPr lang="en-AT" dirty="0"/>
              <a:t>Open Data Catalogs, Föderierte Datenkataloge </a:t>
            </a:r>
            <a:r>
              <a:rPr lang="en-AT" sz="2000" dirty="0"/>
              <a:t>(z.B. data.gv.at, dataportal.eu)</a:t>
            </a:r>
            <a:endParaRPr lang="en-AT" dirty="0"/>
          </a:p>
        </p:txBody>
      </p:sp>
      <p:sp>
        <p:nvSpPr>
          <p:cNvPr id="4" name="Slide Number Placeholder 3">
            <a:extLst>
              <a:ext uri="{FF2B5EF4-FFF2-40B4-BE49-F238E27FC236}">
                <a16:creationId xmlns:a16="http://schemas.microsoft.com/office/drawing/2014/main" id="{50A243EB-13D3-C790-0C87-CC613C1E3A0E}"/>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20</a:t>
            </a:fld>
            <a:endParaRPr lang="de-AT" dirty="0"/>
          </a:p>
        </p:txBody>
      </p:sp>
      <p:sp>
        <p:nvSpPr>
          <p:cNvPr id="5" name="Footer Placeholder 2">
            <a:extLst>
              <a:ext uri="{FF2B5EF4-FFF2-40B4-BE49-F238E27FC236}">
                <a16:creationId xmlns:a16="http://schemas.microsoft.com/office/drawing/2014/main" id="{EA7B8650-7E42-E321-0EA1-8A1DCE977FD9}"/>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114775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9D20-BE37-E322-96FE-E78E50CD84C3}"/>
              </a:ext>
            </a:extLst>
          </p:cNvPr>
          <p:cNvSpPr>
            <a:spLocks noGrp="1"/>
          </p:cNvSpPr>
          <p:nvPr>
            <p:ph type="title"/>
          </p:nvPr>
        </p:nvSpPr>
        <p:spPr>
          <a:xfrm>
            <a:off x="457201" y="18255"/>
            <a:ext cx="11436262" cy="1325563"/>
          </a:xfrm>
        </p:spPr>
        <p:txBody>
          <a:bodyPr>
            <a:normAutofit/>
          </a:bodyPr>
          <a:lstStyle/>
          <a:p>
            <a:r>
              <a:rPr lang="en-AT" sz="3200" dirty="0"/>
              <a:t>SWOT-Analyse (Zusammenfassung):</a:t>
            </a:r>
          </a:p>
        </p:txBody>
      </p:sp>
      <p:sp>
        <p:nvSpPr>
          <p:cNvPr id="3" name="Content Placeholder 2">
            <a:extLst>
              <a:ext uri="{FF2B5EF4-FFF2-40B4-BE49-F238E27FC236}">
                <a16:creationId xmlns:a16="http://schemas.microsoft.com/office/drawing/2014/main" id="{1DA5F15E-A678-4931-1E95-9518D18659A0}"/>
              </a:ext>
            </a:extLst>
          </p:cNvPr>
          <p:cNvSpPr>
            <a:spLocks noGrp="1"/>
          </p:cNvSpPr>
          <p:nvPr>
            <p:ph idx="1"/>
          </p:nvPr>
        </p:nvSpPr>
        <p:spPr>
          <a:xfrm>
            <a:off x="838200" y="1315233"/>
            <a:ext cx="7053462" cy="4874256"/>
          </a:xfrm>
        </p:spPr>
        <p:txBody>
          <a:bodyPr>
            <a:normAutofit fontScale="47500" lnSpcReduction="20000"/>
          </a:bodyPr>
          <a:lstStyle/>
          <a:p>
            <a:pPr marL="0" indent="0">
              <a:buNone/>
            </a:pPr>
            <a:r>
              <a:rPr lang="en-GB" b="1" dirty="0" err="1"/>
              <a:t>Stärken</a:t>
            </a:r>
            <a:r>
              <a:rPr lang="en-GB" b="1" dirty="0"/>
              <a:t>:</a:t>
            </a:r>
          </a:p>
          <a:p>
            <a:r>
              <a:rPr lang="en-GB" dirty="0" err="1"/>
              <a:t>Trotz</a:t>
            </a:r>
            <a:r>
              <a:rPr lang="en-GB" dirty="0"/>
              <a:t> </a:t>
            </a:r>
            <a:r>
              <a:rPr lang="en-GB" dirty="0" err="1"/>
              <a:t>schwieriger</a:t>
            </a:r>
            <a:r>
              <a:rPr lang="en-GB" dirty="0"/>
              <a:t> </a:t>
            </a:r>
            <a:r>
              <a:rPr lang="en-GB" dirty="0" err="1"/>
              <a:t>politischer</a:t>
            </a:r>
            <a:r>
              <a:rPr lang="en-GB" dirty="0"/>
              <a:t> </a:t>
            </a:r>
            <a:r>
              <a:rPr lang="en-GB" dirty="0" err="1"/>
              <a:t>Rahmenbedingungen</a:t>
            </a:r>
            <a:r>
              <a:rPr lang="en-GB" dirty="0"/>
              <a:t>, </a:t>
            </a:r>
            <a:r>
              <a:rPr lang="en-GB" dirty="0" err="1"/>
              <a:t>viel</a:t>
            </a:r>
            <a:r>
              <a:rPr lang="en-GB" dirty="0"/>
              <a:t> </a:t>
            </a:r>
            <a:r>
              <a:rPr lang="en-GB" dirty="0" err="1"/>
              <a:t>Bereitschaft</a:t>
            </a:r>
            <a:r>
              <a:rPr lang="en-GB" dirty="0"/>
              <a:t> </a:t>
            </a:r>
            <a:r>
              <a:rPr lang="en-GB" dirty="0" err="1"/>
              <a:t>zum</a:t>
            </a:r>
            <a:r>
              <a:rPr lang="en-GB" dirty="0"/>
              <a:t> ”</a:t>
            </a:r>
            <a:r>
              <a:rPr lang="en-GB" dirty="0" err="1"/>
              <a:t>Mitmachen</a:t>
            </a:r>
            <a:r>
              <a:rPr lang="en-GB" dirty="0"/>
              <a:t>”</a:t>
            </a:r>
          </a:p>
          <a:p>
            <a:r>
              <a:rPr lang="en-GB" dirty="0" err="1"/>
              <a:t>Gute</a:t>
            </a:r>
            <a:r>
              <a:rPr lang="en-GB" dirty="0"/>
              <a:t> “</a:t>
            </a:r>
            <a:r>
              <a:rPr lang="en-GB" dirty="0" err="1"/>
              <a:t>Startpunkte</a:t>
            </a:r>
            <a:r>
              <a:rPr lang="en-GB" dirty="0"/>
              <a:t>”: </a:t>
            </a:r>
          </a:p>
          <a:p>
            <a:pPr lvl="1"/>
            <a:r>
              <a:rPr lang="en-GB" dirty="0"/>
              <a:t>AMDC </a:t>
            </a:r>
            <a:r>
              <a:rPr lang="en-GB" dirty="0" err="1"/>
              <a:t>wird</a:t>
            </a:r>
            <a:r>
              <a:rPr lang="en-GB" dirty="0"/>
              <a:t> </a:t>
            </a:r>
            <a:r>
              <a:rPr lang="en-GB" dirty="0" err="1"/>
              <a:t>als</a:t>
            </a:r>
            <a:r>
              <a:rPr lang="en-GB" dirty="0"/>
              <a:t> </a:t>
            </a:r>
            <a:r>
              <a:rPr lang="en-GB" dirty="0" err="1"/>
              <a:t>Positivbeispiel</a:t>
            </a:r>
            <a:r>
              <a:rPr lang="en-GB" dirty="0"/>
              <a:t> </a:t>
            </a:r>
            <a:r>
              <a:rPr lang="en-GB" dirty="0" err="1"/>
              <a:t>gesehen</a:t>
            </a:r>
            <a:endParaRPr lang="en-GB" dirty="0"/>
          </a:p>
          <a:p>
            <a:pPr lvl="1"/>
            <a:r>
              <a:rPr lang="en-GB" dirty="0" err="1"/>
              <a:t>Standortagentur</a:t>
            </a:r>
            <a:r>
              <a:rPr lang="en-GB" dirty="0"/>
              <a:t> Tirol “</a:t>
            </a:r>
            <a:r>
              <a:rPr lang="en-GB" dirty="0" err="1"/>
              <a:t>datahub.tirol</a:t>
            </a:r>
            <a:r>
              <a:rPr lang="en-GB" dirty="0"/>
              <a:t>” </a:t>
            </a:r>
            <a:r>
              <a:rPr lang="en-GB" dirty="0" err="1"/>
              <a:t>als</a:t>
            </a:r>
            <a:r>
              <a:rPr lang="en-GB" dirty="0"/>
              <a:t> “</a:t>
            </a:r>
            <a:r>
              <a:rPr lang="en-GB" dirty="0" err="1"/>
              <a:t>Vorzeige</a:t>
            </a:r>
            <a:r>
              <a:rPr lang="en-GB" dirty="0"/>
              <a:t>-Data-Space-</a:t>
            </a:r>
            <a:r>
              <a:rPr lang="en-GB" dirty="0" err="1"/>
              <a:t>Projekt</a:t>
            </a:r>
            <a:r>
              <a:rPr lang="en-GB" dirty="0"/>
              <a:t>”</a:t>
            </a:r>
          </a:p>
          <a:p>
            <a:r>
              <a:rPr lang="en-GB" dirty="0"/>
              <a:t>Open Data Austria: </a:t>
            </a:r>
          </a:p>
          <a:p>
            <a:pPr lvl="1"/>
            <a:r>
              <a:rPr lang="en-GB" dirty="0" err="1"/>
              <a:t>Österreich</a:t>
            </a:r>
            <a:r>
              <a:rPr lang="en-GB" dirty="0"/>
              <a:t> </a:t>
            </a:r>
            <a:r>
              <a:rPr lang="en-GB" dirty="0" err="1"/>
              <a:t>stabil</a:t>
            </a:r>
            <a:r>
              <a:rPr lang="en-GB" dirty="0"/>
              <a:t> </a:t>
            </a:r>
            <a:r>
              <a:rPr lang="en-GB" dirty="0" err="1"/>
              <a:t>im</a:t>
            </a:r>
            <a:r>
              <a:rPr lang="en-GB" dirty="0"/>
              <a:t> </a:t>
            </a:r>
            <a:r>
              <a:rPr lang="en-GB" dirty="0" err="1"/>
              <a:t>hinteren</a:t>
            </a:r>
            <a:r>
              <a:rPr lang="en-GB" dirty="0"/>
              <a:t> </a:t>
            </a:r>
            <a:r>
              <a:rPr lang="en-GB" dirty="0" err="1"/>
              <a:t>europäischen</a:t>
            </a:r>
            <a:r>
              <a:rPr lang="en-GB" dirty="0"/>
              <a:t> </a:t>
            </a:r>
            <a:r>
              <a:rPr lang="en-GB" dirty="0" err="1"/>
              <a:t>Spitzenfeld</a:t>
            </a:r>
            <a:r>
              <a:rPr lang="en-GB" dirty="0"/>
              <a:t> in Open Data rankings</a:t>
            </a:r>
          </a:p>
          <a:p>
            <a:pPr marL="0" indent="0">
              <a:buNone/>
            </a:pPr>
            <a:endParaRPr lang="en-GB" b="1" dirty="0"/>
          </a:p>
          <a:p>
            <a:pPr marL="0" indent="0">
              <a:buNone/>
            </a:pPr>
            <a:r>
              <a:rPr lang="en-GB" b="1" dirty="0"/>
              <a:t>Challenges:</a:t>
            </a:r>
          </a:p>
          <a:p>
            <a:r>
              <a:rPr lang="en-GB" dirty="0"/>
              <a:t>H</a:t>
            </a:r>
            <a:r>
              <a:rPr lang="en-AT" dirty="0"/>
              <a:t>eterogene Interessenslage?</a:t>
            </a:r>
          </a:p>
          <a:p>
            <a:r>
              <a:rPr lang="en-AT" dirty="0"/>
              <a:t>Nicht unbedingt klar, wie ein technisches Ökosystem aussehen soll, dass diese “Player” vereint?</a:t>
            </a:r>
          </a:p>
          <a:p>
            <a:r>
              <a:rPr lang="en-AT" dirty="0"/>
              <a:t>“Silos?” Verschiedene Technische Infrastrukturen, dezentrale Lösungen tw. </a:t>
            </a:r>
            <a:r>
              <a:rPr lang="en-GB" dirty="0"/>
              <a:t>n</a:t>
            </a:r>
            <a:r>
              <a:rPr lang="en-AT" dirty="0"/>
              <a:t>och nicht “fertig”</a:t>
            </a:r>
          </a:p>
          <a:p>
            <a:r>
              <a:rPr lang="en-GB" dirty="0"/>
              <a:t>K</a:t>
            </a:r>
            <a:r>
              <a:rPr lang="en-AT" dirty="0"/>
              <a:t>aum “mutual understanding”</a:t>
            </a:r>
          </a:p>
          <a:p>
            <a:r>
              <a:rPr lang="en-AT" dirty="0"/>
              <a:t>In vielen Fällen: mangelnde Rechtsgrundlage für Datenaustausch, aber auch unterschiedliche Interpretationen</a:t>
            </a:r>
          </a:p>
          <a:p>
            <a:r>
              <a:rPr lang="en-AT" dirty="0"/>
              <a:t>Leadership </a:t>
            </a:r>
          </a:p>
          <a:p>
            <a:r>
              <a:rPr lang="en-GB" dirty="0"/>
              <a:t>M</a:t>
            </a:r>
            <a:r>
              <a:rPr lang="en-AT" dirty="0"/>
              <a:t>angelnde “Data (sharing) culture”</a:t>
            </a:r>
          </a:p>
          <a:p>
            <a:r>
              <a:rPr lang="en-AT" dirty="0"/>
              <a:t>Budget</a:t>
            </a:r>
          </a:p>
          <a:p>
            <a:pPr lvl="1"/>
            <a:endParaRPr lang="en-GB" dirty="0"/>
          </a:p>
          <a:p>
            <a:pPr marL="0" indent="0">
              <a:buNone/>
            </a:pPr>
            <a:r>
              <a:rPr lang="en-AT" b="1" i="1" dirty="0"/>
              <a:t>Inputs</a:t>
            </a:r>
            <a:r>
              <a:rPr lang="en-AT" dirty="0"/>
              <a:t>:  workshop &amp; public consultation: </a:t>
            </a:r>
            <a:r>
              <a:rPr lang="en-GB" dirty="0">
                <a:hlinkClick r:id="rId2"/>
              </a:rPr>
              <a:t>https://datenstrategie.at/de/consultation/50487</a:t>
            </a:r>
            <a:r>
              <a:rPr lang="en-GB" dirty="0"/>
              <a:t> </a:t>
            </a:r>
            <a:endParaRPr lang="en-AT" dirty="0"/>
          </a:p>
        </p:txBody>
      </p:sp>
      <p:pic>
        <p:nvPicPr>
          <p:cNvPr id="4" name="Picture 3">
            <a:extLst>
              <a:ext uri="{FF2B5EF4-FFF2-40B4-BE49-F238E27FC236}">
                <a16:creationId xmlns:a16="http://schemas.microsoft.com/office/drawing/2014/main" id="{2E56553D-A23A-E59E-5DF0-AB961D43162F}"/>
              </a:ext>
            </a:extLst>
          </p:cNvPr>
          <p:cNvPicPr>
            <a:picLocks noChangeAspect="1"/>
          </p:cNvPicPr>
          <p:nvPr/>
        </p:nvPicPr>
        <p:blipFill>
          <a:blip r:embed="rId3"/>
          <a:stretch>
            <a:fillRect/>
          </a:stretch>
        </p:blipFill>
        <p:spPr>
          <a:xfrm>
            <a:off x="7891661" y="3350712"/>
            <a:ext cx="3964223" cy="2920564"/>
          </a:xfrm>
          <a:prstGeom prst="rect">
            <a:avLst/>
          </a:prstGeom>
          <a:ln>
            <a:solidFill>
              <a:schemeClr val="accent1"/>
            </a:solidFill>
          </a:ln>
        </p:spPr>
      </p:pic>
      <p:sp>
        <p:nvSpPr>
          <p:cNvPr id="5" name="Slide Number Placeholder 3">
            <a:extLst>
              <a:ext uri="{FF2B5EF4-FFF2-40B4-BE49-F238E27FC236}">
                <a16:creationId xmlns:a16="http://schemas.microsoft.com/office/drawing/2014/main" id="{1CA0C40F-06EC-B06B-B94E-7EC4DC9A124D}"/>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21</a:t>
            </a:fld>
            <a:endParaRPr lang="de-AT" dirty="0"/>
          </a:p>
        </p:txBody>
      </p:sp>
      <p:sp>
        <p:nvSpPr>
          <p:cNvPr id="6" name="Footer Placeholder 2">
            <a:extLst>
              <a:ext uri="{FF2B5EF4-FFF2-40B4-BE49-F238E27FC236}">
                <a16:creationId xmlns:a16="http://schemas.microsoft.com/office/drawing/2014/main" id="{A222AC06-15E5-DFE6-2827-976511368DCB}"/>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31463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633-0F60-CF21-F379-B7FAE3291CD7}"/>
              </a:ext>
            </a:extLst>
          </p:cNvPr>
          <p:cNvSpPr>
            <a:spLocks noGrp="1"/>
          </p:cNvSpPr>
          <p:nvPr>
            <p:ph type="title"/>
          </p:nvPr>
        </p:nvSpPr>
        <p:spPr/>
        <p:txBody>
          <a:bodyPr/>
          <a:lstStyle/>
          <a:p>
            <a:r>
              <a:rPr lang="en-AT" dirty="0"/>
              <a:t>Outline:</a:t>
            </a:r>
          </a:p>
        </p:txBody>
      </p:sp>
      <p:sp>
        <p:nvSpPr>
          <p:cNvPr id="3" name="Content Placeholder 2">
            <a:extLst>
              <a:ext uri="{FF2B5EF4-FFF2-40B4-BE49-F238E27FC236}">
                <a16:creationId xmlns:a16="http://schemas.microsoft.com/office/drawing/2014/main" id="{292F651A-E1DF-A880-FA67-2D282DBEA0FB}"/>
              </a:ext>
            </a:extLst>
          </p:cNvPr>
          <p:cNvSpPr>
            <a:spLocks noGrp="1"/>
          </p:cNvSpPr>
          <p:nvPr>
            <p:ph idx="1"/>
          </p:nvPr>
        </p:nvSpPr>
        <p:spPr/>
        <p:txBody>
          <a:bodyPr>
            <a:normAutofit lnSpcReduction="10000"/>
          </a:bodyPr>
          <a:lstStyle/>
          <a:p>
            <a:r>
              <a:rPr lang="en-AT" dirty="0"/>
              <a:t>EU Datenstrategie:</a:t>
            </a:r>
          </a:p>
          <a:p>
            <a:pPr lvl="1"/>
            <a:r>
              <a:rPr lang="en-AT" dirty="0"/>
              <a:t>Gesetzliche Rahmenbedingungen</a:t>
            </a:r>
          </a:p>
          <a:p>
            <a:pPr lvl="1"/>
            <a:r>
              <a:rPr lang="en-GB" dirty="0"/>
              <a:t>D</a:t>
            </a:r>
            <a:r>
              <a:rPr lang="en-AT" dirty="0"/>
              <a:t>er Data Governance Act (DGA) im speziellen</a:t>
            </a:r>
          </a:p>
          <a:p>
            <a:pPr lvl="1"/>
            <a:endParaRPr lang="en-AT" dirty="0"/>
          </a:p>
          <a:p>
            <a:r>
              <a:rPr lang="en-AT" dirty="0"/>
              <a:t>Situation Ö …</a:t>
            </a:r>
          </a:p>
          <a:p>
            <a:pPr lvl="1"/>
            <a:r>
              <a:rPr lang="en-AT" dirty="0"/>
              <a:t>Stakeholder-Überblick</a:t>
            </a:r>
          </a:p>
          <a:p>
            <a:pPr lvl="1"/>
            <a:r>
              <a:rPr lang="en-AT" dirty="0"/>
              <a:t>SWOT</a:t>
            </a:r>
          </a:p>
          <a:p>
            <a:r>
              <a:rPr lang="en-AT" b="1" dirty="0"/>
              <a:t>… im Vergleich mit anderen Ländern, Best Practices Beispiele?</a:t>
            </a:r>
          </a:p>
          <a:p>
            <a:endParaRPr lang="en-AT" dirty="0"/>
          </a:p>
          <a:p>
            <a:r>
              <a:rPr lang="en-AT" dirty="0"/>
              <a:t>Wie geht es weiter?</a:t>
            </a:r>
          </a:p>
        </p:txBody>
      </p:sp>
      <p:sp>
        <p:nvSpPr>
          <p:cNvPr id="4" name="Slide Number Placeholder 3">
            <a:extLst>
              <a:ext uri="{FF2B5EF4-FFF2-40B4-BE49-F238E27FC236}">
                <a16:creationId xmlns:a16="http://schemas.microsoft.com/office/drawing/2014/main" id="{8E05457A-9A7A-F86C-3E5C-8AB534E321D0}"/>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22</a:t>
            </a:fld>
            <a:endParaRPr lang="de-AT" dirty="0"/>
          </a:p>
        </p:txBody>
      </p:sp>
      <p:sp>
        <p:nvSpPr>
          <p:cNvPr id="5" name="Footer Placeholder 2">
            <a:extLst>
              <a:ext uri="{FF2B5EF4-FFF2-40B4-BE49-F238E27FC236}">
                <a16:creationId xmlns:a16="http://schemas.microsoft.com/office/drawing/2014/main" id="{80A35210-83E9-61AA-3ED6-45921C6C65E5}"/>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1679749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C7364-7013-1EDD-128F-169C789458B3}"/>
              </a:ext>
            </a:extLst>
          </p:cNvPr>
          <p:cNvSpPr>
            <a:spLocks noGrp="1"/>
          </p:cNvSpPr>
          <p:nvPr>
            <p:ph idx="1"/>
          </p:nvPr>
        </p:nvSpPr>
        <p:spPr>
          <a:xfrm>
            <a:off x="1389750" y="1406668"/>
            <a:ext cx="6651049" cy="4624686"/>
          </a:xfrm>
        </p:spPr>
        <p:txBody>
          <a:bodyPr>
            <a:normAutofit/>
          </a:bodyPr>
          <a:lstStyle/>
          <a:p>
            <a:r>
              <a:rPr lang="de-AT" sz="1680" dirty="0"/>
              <a:t>Nationale Datenbewirtschaftung (</a:t>
            </a:r>
            <a:r>
              <a:rPr lang="de-AT" sz="1680" dirty="0" err="1"/>
              <a:t>NaDB</a:t>
            </a:r>
            <a:r>
              <a:rPr lang="de-AT" sz="1680" dirty="0"/>
              <a:t>)</a:t>
            </a:r>
          </a:p>
          <a:p>
            <a:r>
              <a:rPr lang="de-AT" sz="1680" dirty="0"/>
              <a:t>Personen und Unternehmen sollen den Behörden bestimmte Angaben nur noch einmal melden müssen (</a:t>
            </a:r>
            <a:r>
              <a:rPr lang="de-AT" sz="1680" dirty="0" err="1"/>
              <a:t>Once</a:t>
            </a:r>
            <a:r>
              <a:rPr lang="de-AT" sz="1680" dirty="0"/>
              <a:t>-</a:t>
            </a:r>
            <a:r>
              <a:rPr lang="de-AT" sz="1680" dirty="0" err="1"/>
              <a:t>Only</a:t>
            </a:r>
            <a:r>
              <a:rPr lang="de-AT" sz="1680" dirty="0"/>
              <a:t>-Prinzip)</a:t>
            </a:r>
          </a:p>
          <a:p>
            <a:r>
              <a:rPr lang="de-AT" sz="1680" dirty="0"/>
              <a:t>Interoperabilitätsplattform als technisches Kernstück der </a:t>
            </a:r>
            <a:r>
              <a:rPr lang="de-AT" sz="1680" dirty="0" err="1"/>
              <a:t>NaDB</a:t>
            </a:r>
            <a:endParaRPr lang="de-AT" sz="1680" dirty="0"/>
          </a:p>
        </p:txBody>
      </p:sp>
      <p:sp>
        <p:nvSpPr>
          <p:cNvPr id="4" name="Slide Number Placeholder 3">
            <a:extLst>
              <a:ext uri="{FF2B5EF4-FFF2-40B4-BE49-F238E27FC236}">
                <a16:creationId xmlns:a16="http://schemas.microsoft.com/office/drawing/2014/main" id="{1C700EBF-64C6-6954-3EE8-CBA9578AE7D4}"/>
              </a:ext>
            </a:extLst>
          </p:cNvPr>
          <p:cNvSpPr>
            <a:spLocks noGrp="1"/>
          </p:cNvSpPr>
          <p:nvPr>
            <p:ph type="sldNum" sz="quarter" idx="12"/>
          </p:nvPr>
        </p:nvSpPr>
        <p:spPr/>
        <p:txBody>
          <a:bodyPr/>
          <a:lstStyle/>
          <a:p>
            <a:r>
              <a:rPr lang="de-AT"/>
              <a:t>SEITE </a:t>
            </a:r>
            <a:fld id="{BE3DC40E-DBBE-4E2D-9EEC-FBF0DA0E9179}" type="slidenum">
              <a:rPr lang="de-AT" smtClean="0"/>
              <a:t>23</a:t>
            </a:fld>
            <a:endParaRPr lang="de-AT" dirty="0"/>
          </a:p>
        </p:txBody>
      </p:sp>
      <p:sp>
        <p:nvSpPr>
          <p:cNvPr id="5" name="Title 4">
            <a:extLst>
              <a:ext uri="{FF2B5EF4-FFF2-40B4-BE49-F238E27FC236}">
                <a16:creationId xmlns:a16="http://schemas.microsoft.com/office/drawing/2014/main" id="{089A261C-3FC4-559F-E803-FBA6E37E2857}"/>
              </a:ext>
            </a:extLst>
          </p:cNvPr>
          <p:cNvSpPr>
            <a:spLocks noGrp="1"/>
          </p:cNvSpPr>
          <p:nvPr>
            <p:ph type="title"/>
          </p:nvPr>
        </p:nvSpPr>
        <p:spPr/>
        <p:txBody>
          <a:bodyPr/>
          <a:lstStyle/>
          <a:p>
            <a:r>
              <a:rPr lang="de-AT" dirty="0"/>
              <a:t>Best Practice-Beispiele (1)</a:t>
            </a:r>
          </a:p>
        </p:txBody>
      </p:sp>
      <p:sp>
        <p:nvSpPr>
          <p:cNvPr id="6" name="Footer Placeholder 2">
            <a:extLst>
              <a:ext uri="{FF2B5EF4-FFF2-40B4-BE49-F238E27FC236}">
                <a16:creationId xmlns:a16="http://schemas.microsoft.com/office/drawing/2014/main" id="{84382639-72B1-259F-C18C-B2D7E6F82B3D}"/>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pic>
        <p:nvPicPr>
          <p:cNvPr id="7" name="Picture 6">
            <a:extLst>
              <a:ext uri="{FF2B5EF4-FFF2-40B4-BE49-F238E27FC236}">
                <a16:creationId xmlns:a16="http://schemas.microsoft.com/office/drawing/2014/main" id="{996BA6B3-59D9-C70A-751B-C9D76AE81F04}"/>
              </a:ext>
            </a:extLst>
          </p:cNvPr>
          <p:cNvPicPr>
            <a:picLocks noChangeAspect="1"/>
          </p:cNvPicPr>
          <p:nvPr/>
        </p:nvPicPr>
        <p:blipFill rotWithShape="1">
          <a:blip r:embed="rId2"/>
          <a:srcRect r="45913"/>
          <a:stretch/>
        </p:blipFill>
        <p:spPr>
          <a:xfrm>
            <a:off x="7941522" y="1312635"/>
            <a:ext cx="2950464" cy="876694"/>
          </a:xfrm>
          <a:prstGeom prst="rect">
            <a:avLst/>
          </a:prstGeom>
        </p:spPr>
      </p:pic>
      <p:pic>
        <p:nvPicPr>
          <p:cNvPr id="9" name="Picture 8">
            <a:extLst>
              <a:ext uri="{FF2B5EF4-FFF2-40B4-BE49-F238E27FC236}">
                <a16:creationId xmlns:a16="http://schemas.microsoft.com/office/drawing/2014/main" id="{78CC0010-AF0B-96A3-35F7-0C07AE43CA43}"/>
              </a:ext>
            </a:extLst>
          </p:cNvPr>
          <p:cNvPicPr>
            <a:picLocks noChangeAspect="1"/>
          </p:cNvPicPr>
          <p:nvPr/>
        </p:nvPicPr>
        <p:blipFill rotWithShape="1">
          <a:blip r:embed="rId2"/>
          <a:srcRect l="62345" b="52409"/>
          <a:stretch/>
        </p:blipFill>
        <p:spPr>
          <a:xfrm>
            <a:off x="7941522" y="2281436"/>
            <a:ext cx="2650632" cy="538404"/>
          </a:xfrm>
          <a:prstGeom prst="rect">
            <a:avLst/>
          </a:prstGeom>
        </p:spPr>
      </p:pic>
      <p:pic>
        <p:nvPicPr>
          <p:cNvPr id="8" name="Picture 7">
            <a:extLst>
              <a:ext uri="{FF2B5EF4-FFF2-40B4-BE49-F238E27FC236}">
                <a16:creationId xmlns:a16="http://schemas.microsoft.com/office/drawing/2014/main" id="{D266502D-4BE5-694B-0285-8B93021AF605}"/>
              </a:ext>
            </a:extLst>
          </p:cNvPr>
          <p:cNvPicPr>
            <a:picLocks noChangeAspect="1"/>
          </p:cNvPicPr>
          <p:nvPr/>
        </p:nvPicPr>
        <p:blipFill>
          <a:blip r:embed="rId3"/>
          <a:stretch>
            <a:fillRect/>
          </a:stretch>
        </p:blipFill>
        <p:spPr>
          <a:xfrm>
            <a:off x="1177367" y="3841895"/>
            <a:ext cx="2812173" cy="1782363"/>
          </a:xfrm>
          <a:prstGeom prst="rect">
            <a:avLst/>
          </a:prstGeom>
        </p:spPr>
      </p:pic>
      <p:sp>
        <p:nvSpPr>
          <p:cNvPr id="11" name="Content Placeholder 2">
            <a:extLst>
              <a:ext uri="{FF2B5EF4-FFF2-40B4-BE49-F238E27FC236}">
                <a16:creationId xmlns:a16="http://schemas.microsoft.com/office/drawing/2014/main" id="{5EDAAE02-69E8-CFF3-1377-B43EA1F343B6}"/>
              </a:ext>
            </a:extLst>
          </p:cNvPr>
          <p:cNvSpPr txBox="1">
            <a:spLocks/>
          </p:cNvSpPr>
          <p:nvPr/>
        </p:nvSpPr>
        <p:spPr>
          <a:xfrm>
            <a:off x="4165540" y="3887772"/>
            <a:ext cx="6337126" cy="173648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2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8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4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4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1600" dirty="0"/>
              <a:t>X-Road </a:t>
            </a:r>
            <a:r>
              <a:rPr lang="en-GB" sz="1600" dirty="0" err="1"/>
              <a:t>Interoperabilitätsplattform</a:t>
            </a:r>
            <a:r>
              <a:rPr lang="en-GB" sz="1600" dirty="0"/>
              <a:t> – </a:t>
            </a:r>
            <a:r>
              <a:rPr lang="en-GB" sz="1600" dirty="0" err="1"/>
              <a:t>momentan</a:t>
            </a:r>
            <a:r>
              <a:rPr lang="en-GB" sz="1600" dirty="0"/>
              <a:t> </a:t>
            </a:r>
            <a:r>
              <a:rPr lang="en-GB" sz="1600" dirty="0" err="1"/>
              <a:t>vermutlich</a:t>
            </a:r>
            <a:r>
              <a:rPr lang="en-GB" sz="1600" dirty="0"/>
              <a:t> die </a:t>
            </a:r>
            <a:r>
              <a:rPr lang="en-GB" sz="1600" dirty="0" err="1"/>
              <a:t>überzeugendste</a:t>
            </a:r>
            <a:r>
              <a:rPr lang="en-GB" sz="1600" dirty="0"/>
              <a:t> “Data Spaces” </a:t>
            </a:r>
            <a:r>
              <a:rPr lang="en-GB" sz="1600" dirty="0" err="1"/>
              <a:t>Lösung</a:t>
            </a:r>
            <a:r>
              <a:rPr lang="en-GB" sz="1600" dirty="0"/>
              <a:t>?</a:t>
            </a:r>
          </a:p>
          <a:p>
            <a:pPr lvl="1"/>
            <a:r>
              <a:rPr lang="en-GB" sz="1400" dirty="0" err="1"/>
              <a:t>Grundsatz</a:t>
            </a:r>
            <a:r>
              <a:rPr lang="en-GB" sz="1400" dirty="0"/>
              <a:t>, </a:t>
            </a:r>
            <a:r>
              <a:rPr lang="en-GB" sz="1400" dirty="0" err="1"/>
              <a:t>Datenbestände</a:t>
            </a:r>
            <a:r>
              <a:rPr lang="en-GB" sz="1400" dirty="0"/>
              <a:t> </a:t>
            </a:r>
            <a:r>
              <a:rPr lang="en-GB" sz="1400" dirty="0" err="1"/>
              <a:t>dezentral</a:t>
            </a:r>
            <a:r>
              <a:rPr lang="en-GB" sz="1400" dirty="0"/>
              <a:t>, </a:t>
            </a:r>
            <a:r>
              <a:rPr lang="en-GB" sz="1400" dirty="0" err="1"/>
              <a:t>interoperabel</a:t>
            </a:r>
            <a:r>
              <a:rPr lang="en-GB" sz="1400" dirty="0"/>
              <a:t>  </a:t>
            </a:r>
            <a:r>
              <a:rPr lang="en-GB" sz="1400" dirty="0" err="1"/>
              <a:t>zu</a:t>
            </a:r>
            <a:r>
              <a:rPr lang="en-GB" sz="1400" dirty="0"/>
              <a:t> </a:t>
            </a:r>
            <a:r>
              <a:rPr lang="en-GB" sz="1400" dirty="0" err="1"/>
              <a:t>hosten</a:t>
            </a:r>
            <a:endParaRPr lang="en-GB" sz="1400" dirty="0"/>
          </a:p>
          <a:p>
            <a:pPr lvl="1"/>
            <a:r>
              <a:rPr lang="en-GB" sz="1400" dirty="0"/>
              <a:t>“</a:t>
            </a:r>
            <a:r>
              <a:rPr lang="en-GB" sz="1100" dirty="0"/>
              <a:t>X-Road®, an open-source software and ecosystem solution that provides unified and secure data exchange between private and public sector organisations, is the backbone of e-Estonia</a:t>
            </a:r>
            <a:r>
              <a:rPr lang="en-GB" sz="1400" dirty="0"/>
              <a:t>”</a:t>
            </a:r>
          </a:p>
          <a:p>
            <a:pPr lvl="1"/>
            <a:endParaRPr lang="en-GB" sz="1400" dirty="0"/>
          </a:p>
          <a:p>
            <a:endParaRPr lang="en-GB" sz="1600" dirty="0"/>
          </a:p>
          <a:p>
            <a:endParaRPr lang="en-GB" sz="1600" dirty="0"/>
          </a:p>
          <a:p>
            <a:endParaRPr lang="en-AT" sz="1600" dirty="0"/>
          </a:p>
          <a:p>
            <a:endParaRPr lang="en-AT" sz="1600" dirty="0"/>
          </a:p>
        </p:txBody>
      </p:sp>
    </p:spTree>
    <p:extLst>
      <p:ext uri="{BB962C8B-B14F-4D97-AF65-F5344CB8AC3E}">
        <p14:creationId xmlns:p14="http://schemas.microsoft.com/office/powerpoint/2010/main" val="12498811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E1B724-61FE-B665-8499-B326E6745F99}"/>
              </a:ext>
            </a:extLst>
          </p:cNvPr>
          <p:cNvSpPr>
            <a:spLocks noGrp="1"/>
          </p:cNvSpPr>
          <p:nvPr>
            <p:ph idx="1"/>
          </p:nvPr>
        </p:nvSpPr>
        <p:spPr>
          <a:xfrm>
            <a:off x="1164024" y="1613536"/>
            <a:ext cx="6212137" cy="2656303"/>
          </a:xfrm>
        </p:spPr>
        <p:txBody>
          <a:bodyPr vert="horz" lIns="0" tIns="54858" rIns="0" bIns="54858" rtlCol="0" anchor="t">
            <a:normAutofit/>
          </a:bodyPr>
          <a:lstStyle/>
          <a:p>
            <a:r>
              <a:rPr lang="en-US" sz="1680" dirty="0" err="1"/>
              <a:t>Finnland</a:t>
            </a:r>
            <a:endParaRPr lang="en-US" sz="1680" dirty="0"/>
          </a:p>
          <a:p>
            <a:pPr lvl="1">
              <a:buFont typeface="Courier New" charset="2"/>
              <a:buChar char="o"/>
            </a:pPr>
            <a:r>
              <a:rPr lang="en-US" sz="1680" dirty="0"/>
              <a:t>Information und </a:t>
            </a:r>
            <a:r>
              <a:rPr lang="en-US" sz="1680" dirty="0" err="1"/>
              <a:t>Genehmigungen</a:t>
            </a:r>
            <a:r>
              <a:rPr lang="en-US" sz="1680" dirty="0"/>
              <a:t> </a:t>
            </a:r>
            <a:r>
              <a:rPr lang="en-US" sz="1680" dirty="0" err="1"/>
              <a:t>zur</a:t>
            </a:r>
            <a:r>
              <a:rPr lang="en-US" sz="1680" dirty="0"/>
              <a:t> </a:t>
            </a:r>
            <a:r>
              <a:rPr lang="en-US" sz="1680" dirty="0" err="1"/>
              <a:t>Zweitnutzung</a:t>
            </a:r>
            <a:r>
              <a:rPr lang="en-US" sz="1680" dirty="0"/>
              <a:t> von Daten des </a:t>
            </a:r>
            <a:r>
              <a:rPr lang="en-US" sz="1680" dirty="0" err="1"/>
              <a:t>öffentlichen</a:t>
            </a:r>
            <a:r>
              <a:rPr lang="en-US" sz="1680" dirty="0"/>
              <a:t> </a:t>
            </a:r>
            <a:r>
              <a:rPr lang="en-US" sz="1680" dirty="0" err="1"/>
              <a:t>Sozial</a:t>
            </a:r>
            <a:r>
              <a:rPr lang="en-US" sz="1680" dirty="0"/>
              <a:t>- und </a:t>
            </a:r>
            <a:r>
              <a:rPr lang="en-US" sz="1680" dirty="0" err="1"/>
              <a:t>Gesundheitswesens</a:t>
            </a:r>
            <a:r>
              <a:rPr lang="en-US" sz="1680" dirty="0"/>
              <a:t>…</a:t>
            </a:r>
            <a:endParaRPr lang="en-US" sz="1680" dirty="0">
              <a:ea typeface="Verdana"/>
            </a:endParaRPr>
          </a:p>
          <a:p>
            <a:pPr lvl="1">
              <a:buFont typeface="Courier New" charset="2"/>
              <a:buChar char="o"/>
            </a:pPr>
            <a:r>
              <a:rPr lang="en-US" sz="1680" dirty="0" err="1"/>
              <a:t>Nutzbarmachung</a:t>
            </a:r>
            <a:r>
              <a:rPr lang="en-US" sz="1680" dirty="0"/>
              <a:t> von Daten, die </a:t>
            </a:r>
            <a:r>
              <a:rPr lang="en-US" sz="1680" dirty="0" err="1"/>
              <a:t>über</a:t>
            </a:r>
            <a:r>
              <a:rPr lang="en-US" sz="1680" dirty="0"/>
              <a:t> </a:t>
            </a:r>
            <a:r>
              <a:rPr lang="en-US" sz="1680" dirty="0" err="1"/>
              <a:t>mehrerere</a:t>
            </a:r>
            <a:r>
              <a:rPr lang="en-US" sz="1680" dirty="0"/>
              <a:t> </a:t>
            </a:r>
            <a:r>
              <a:rPr lang="en-US" sz="1680" dirty="0" err="1"/>
              <a:t>Stellen</a:t>
            </a:r>
            <a:r>
              <a:rPr lang="en-US" sz="1680" dirty="0"/>
              <a:t> </a:t>
            </a:r>
            <a:r>
              <a:rPr lang="en-US" sz="1680" dirty="0" err="1"/>
              <a:t>verteilt</a:t>
            </a:r>
            <a:r>
              <a:rPr lang="en-US" sz="1680" dirty="0"/>
              <a:t> </a:t>
            </a:r>
            <a:r>
              <a:rPr lang="en-US" sz="1680" dirty="0" err="1"/>
              <a:t>sind</a:t>
            </a:r>
            <a:r>
              <a:rPr lang="en-US" sz="1680" dirty="0"/>
              <a:t> (</a:t>
            </a:r>
            <a:r>
              <a:rPr lang="en-US" sz="1680" dirty="0" err="1"/>
              <a:t>z.B.</a:t>
            </a:r>
            <a:r>
              <a:rPr lang="en-US" sz="1680" dirty="0"/>
              <a:t> private und </a:t>
            </a:r>
            <a:r>
              <a:rPr lang="en-US" sz="1680" dirty="0" err="1"/>
              <a:t>öffentliche</a:t>
            </a:r>
            <a:r>
              <a:rPr lang="en-US" sz="1680" dirty="0"/>
              <a:t> </a:t>
            </a:r>
            <a:r>
              <a:rPr lang="en-US" sz="1680" dirty="0" err="1"/>
              <a:t>Gesundheitsanbieter</a:t>
            </a:r>
            <a:r>
              <a:rPr lang="en-US" sz="1680" dirty="0"/>
              <a:t>)…</a:t>
            </a:r>
            <a:endParaRPr lang="en-US" sz="1680" dirty="0">
              <a:ea typeface="Verdana"/>
            </a:endParaRPr>
          </a:p>
          <a:p>
            <a:pPr lvl="1">
              <a:buFont typeface="Courier New" charset="2"/>
              <a:buChar char="o"/>
            </a:pPr>
            <a:r>
              <a:rPr lang="en-US" sz="1680" dirty="0"/>
              <a:t>… </a:t>
            </a:r>
            <a:r>
              <a:rPr lang="en-US" sz="1680" dirty="0" err="1"/>
              <a:t>unter</a:t>
            </a:r>
            <a:r>
              <a:rPr lang="en-US" sz="1680" dirty="0"/>
              <a:t> </a:t>
            </a:r>
            <a:r>
              <a:rPr lang="en-US" sz="1680" dirty="0" err="1"/>
              <a:t>Sicherstellung</a:t>
            </a:r>
            <a:r>
              <a:rPr lang="en-US" sz="1680" dirty="0"/>
              <a:t> </a:t>
            </a:r>
            <a:r>
              <a:rPr lang="en-US" sz="1680" dirty="0" err="1"/>
              <a:t>einer</a:t>
            </a:r>
            <a:r>
              <a:rPr lang="en-US" sz="1680" dirty="0"/>
              <a:t> </a:t>
            </a:r>
            <a:r>
              <a:rPr lang="en-US" sz="1680" dirty="0" err="1"/>
              <a:t>sicheren</a:t>
            </a:r>
            <a:r>
              <a:rPr lang="en-US" sz="1680" dirty="0"/>
              <a:t> </a:t>
            </a:r>
            <a:r>
              <a:rPr lang="en-US" sz="1680" dirty="0" err="1"/>
              <a:t>Datenverarbeitung</a:t>
            </a:r>
            <a:endParaRPr lang="en-US" sz="1680" dirty="0">
              <a:ea typeface="Verdana"/>
            </a:endParaRPr>
          </a:p>
        </p:txBody>
      </p:sp>
      <p:sp>
        <p:nvSpPr>
          <p:cNvPr id="4" name="Slide Number Placeholder 3">
            <a:extLst>
              <a:ext uri="{FF2B5EF4-FFF2-40B4-BE49-F238E27FC236}">
                <a16:creationId xmlns:a16="http://schemas.microsoft.com/office/drawing/2014/main" id="{49A6F920-56CE-3124-4348-9DF52CD74FEB}"/>
              </a:ext>
            </a:extLst>
          </p:cNvPr>
          <p:cNvSpPr>
            <a:spLocks noGrp="1"/>
          </p:cNvSpPr>
          <p:nvPr>
            <p:ph type="sldNum" sz="quarter" idx="12"/>
          </p:nvPr>
        </p:nvSpPr>
        <p:spPr/>
        <p:txBody>
          <a:bodyPr/>
          <a:lstStyle/>
          <a:p>
            <a:r>
              <a:rPr lang="de-AT"/>
              <a:t>SEITE </a:t>
            </a:r>
            <a:fld id="{BE3DC40E-DBBE-4E2D-9EEC-FBF0DA0E9179}" type="slidenum">
              <a:rPr lang="de-AT" smtClean="0"/>
              <a:t>24</a:t>
            </a:fld>
            <a:endParaRPr lang="de-AT" dirty="0"/>
          </a:p>
        </p:txBody>
      </p:sp>
      <p:sp>
        <p:nvSpPr>
          <p:cNvPr id="5" name="Title 4">
            <a:extLst>
              <a:ext uri="{FF2B5EF4-FFF2-40B4-BE49-F238E27FC236}">
                <a16:creationId xmlns:a16="http://schemas.microsoft.com/office/drawing/2014/main" id="{8681BDC7-A8E9-F91C-0D97-609BD8B39DB1}"/>
              </a:ext>
            </a:extLst>
          </p:cNvPr>
          <p:cNvSpPr>
            <a:spLocks noGrp="1"/>
          </p:cNvSpPr>
          <p:nvPr>
            <p:ph type="title"/>
          </p:nvPr>
        </p:nvSpPr>
        <p:spPr/>
        <p:txBody>
          <a:bodyPr/>
          <a:lstStyle/>
          <a:p>
            <a:r>
              <a:rPr lang="de-AT" dirty="0"/>
              <a:t>Best Practice-Beispiele (2)</a:t>
            </a:r>
          </a:p>
        </p:txBody>
      </p:sp>
      <p:pic>
        <p:nvPicPr>
          <p:cNvPr id="9" name="Picture 8">
            <a:extLst>
              <a:ext uri="{FF2B5EF4-FFF2-40B4-BE49-F238E27FC236}">
                <a16:creationId xmlns:a16="http://schemas.microsoft.com/office/drawing/2014/main" id="{C743E43A-8052-2095-FD7D-03776D3618A0}"/>
              </a:ext>
            </a:extLst>
          </p:cNvPr>
          <p:cNvPicPr>
            <a:picLocks noChangeAspect="1"/>
          </p:cNvPicPr>
          <p:nvPr/>
        </p:nvPicPr>
        <p:blipFill>
          <a:blip r:embed="rId2"/>
          <a:stretch>
            <a:fillRect/>
          </a:stretch>
        </p:blipFill>
        <p:spPr>
          <a:xfrm>
            <a:off x="7730926" y="1702570"/>
            <a:ext cx="3485713" cy="995552"/>
          </a:xfrm>
          <a:prstGeom prst="rect">
            <a:avLst/>
          </a:prstGeom>
        </p:spPr>
      </p:pic>
      <p:sp>
        <p:nvSpPr>
          <p:cNvPr id="10" name="Footer Placeholder 2">
            <a:extLst>
              <a:ext uri="{FF2B5EF4-FFF2-40B4-BE49-F238E27FC236}">
                <a16:creationId xmlns:a16="http://schemas.microsoft.com/office/drawing/2014/main" id="{F5AA3F80-3174-972B-3625-D9A7138D26A6}"/>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pic>
        <p:nvPicPr>
          <p:cNvPr id="6" name="Picture 5" descr="About NFDI - rdm-compas">
            <a:extLst>
              <a:ext uri="{FF2B5EF4-FFF2-40B4-BE49-F238E27FC236}">
                <a16:creationId xmlns:a16="http://schemas.microsoft.com/office/drawing/2014/main" id="{A449122F-65A5-8255-896E-3557D75B0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25" y="4189476"/>
            <a:ext cx="3462623" cy="12359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D26DCC5E-4D93-9E6E-B342-0240B58D2299}"/>
              </a:ext>
            </a:extLst>
          </p:cNvPr>
          <p:cNvSpPr txBox="1">
            <a:spLocks/>
          </p:cNvSpPr>
          <p:nvPr/>
        </p:nvSpPr>
        <p:spPr>
          <a:xfrm>
            <a:off x="4601565" y="4327078"/>
            <a:ext cx="6212137" cy="2422072"/>
          </a:xfrm>
          <a:prstGeom prst="rect">
            <a:avLst/>
          </a:prstGeom>
        </p:spPr>
        <p:txBody>
          <a:bodyPr vert="horz" lIns="0" tIns="54858" rIns="0" bIns="54858" rtlCol="0" anchor="t">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680" dirty="0"/>
              <a:t>Deutschland: Nationale Forschungsdateninfra-struktur (NFDI)</a:t>
            </a:r>
          </a:p>
          <a:p>
            <a:pPr marL="342900" indent="-342900">
              <a:buFont typeface="Arial"/>
              <a:buChar char="•"/>
            </a:pPr>
            <a:r>
              <a:rPr lang="de-AT" sz="1680" dirty="0"/>
              <a:t>Systematische Erschließung von Datenbeständen von Wissenschaft und Forschung für das gesamte deutsche Wissenschaftssystem</a:t>
            </a:r>
          </a:p>
          <a:p>
            <a:pPr marL="342900" indent="-342900">
              <a:buFont typeface="Arial"/>
              <a:buChar char="•"/>
            </a:pPr>
            <a:r>
              <a:rPr lang="de-AT" sz="1680" dirty="0"/>
              <a:t>Funding-Konzept zur Vernetzung und Nutzbarmachung von Daten</a:t>
            </a:r>
          </a:p>
          <a:p>
            <a:pPr marL="342900" indent="-342900">
              <a:buFont typeface="Arial"/>
              <a:buChar char="•"/>
            </a:pPr>
            <a:r>
              <a:rPr lang="de-AT" sz="1680" dirty="0" err="1">
                <a:ea typeface="Verdana"/>
              </a:rPr>
              <a:t>Governance</a:t>
            </a:r>
            <a:r>
              <a:rPr lang="de-AT" sz="1680" dirty="0">
                <a:ea typeface="Verdana"/>
              </a:rPr>
              <a:t> gegliedert in verschiedene Forschungsdisziplinen</a:t>
            </a:r>
          </a:p>
          <a:p>
            <a:pPr marL="800100" lvl="1" indent="-342900">
              <a:buFont typeface="Arial"/>
              <a:buChar char="•"/>
            </a:pPr>
            <a:r>
              <a:rPr lang="de-AT" sz="1680" dirty="0">
                <a:ea typeface="Verdana"/>
              </a:rPr>
              <a:t>Koordinative „Sub-Projekte“</a:t>
            </a:r>
          </a:p>
        </p:txBody>
      </p:sp>
    </p:spTree>
    <p:extLst>
      <p:ext uri="{BB962C8B-B14F-4D97-AF65-F5344CB8AC3E}">
        <p14:creationId xmlns:p14="http://schemas.microsoft.com/office/powerpoint/2010/main" val="11000518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E868D5-2858-077A-A5D5-610AB1FCEEFA}"/>
              </a:ext>
            </a:extLst>
          </p:cNvPr>
          <p:cNvSpPr>
            <a:spLocks noGrp="1"/>
          </p:cNvSpPr>
          <p:nvPr>
            <p:ph idx="1"/>
          </p:nvPr>
        </p:nvSpPr>
        <p:spPr/>
        <p:txBody>
          <a:bodyPr>
            <a:normAutofit fontScale="85000" lnSpcReduction="20000"/>
          </a:bodyPr>
          <a:lstStyle/>
          <a:p>
            <a:r>
              <a:rPr lang="en-GB" sz="1800" dirty="0">
                <a:solidFill>
                  <a:srgbClr val="424444"/>
                </a:solidFill>
                <a:effectLst/>
                <a:highlight>
                  <a:srgbClr val="FFFFFF"/>
                </a:highlight>
                <a:latin typeface="HelveticaNeue" panose="02000503000000020004" pitchFamily="2" charset="0"/>
              </a:rPr>
              <a:t>“</a:t>
            </a:r>
            <a:r>
              <a:rPr lang="en-GB" sz="1800" dirty="0" err="1">
                <a:solidFill>
                  <a:srgbClr val="424444"/>
                </a:solidFill>
                <a:effectLst/>
                <a:highlight>
                  <a:srgbClr val="FFFFFF"/>
                </a:highlight>
                <a:latin typeface="HelveticaNeue" panose="02000503000000020004" pitchFamily="2" charset="0"/>
              </a:rPr>
              <a:t>freiwillige</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gemeinsame</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Nutzung</a:t>
            </a:r>
            <a:r>
              <a:rPr lang="en-GB" sz="1800" dirty="0">
                <a:solidFill>
                  <a:srgbClr val="424444"/>
                </a:solidFill>
                <a:effectLst/>
                <a:highlight>
                  <a:srgbClr val="FFFFFF"/>
                </a:highlight>
                <a:latin typeface="HelveticaNeue" panose="02000503000000020004" pitchFamily="2" charset="0"/>
              </a:rPr>
              <a:t> von </a:t>
            </a:r>
            <a:r>
              <a:rPr lang="en-GB" sz="1800" dirty="0" err="1">
                <a:solidFill>
                  <a:srgbClr val="424444"/>
                </a:solidFill>
                <a:effectLst/>
                <a:highlight>
                  <a:srgbClr val="FFFFFF"/>
                </a:highlight>
                <a:latin typeface="HelveticaNeue" panose="02000503000000020004" pitchFamily="2" charset="0"/>
              </a:rPr>
              <a:t>Daten</a:t>
            </a:r>
            <a:r>
              <a:rPr lang="en-GB" sz="1800" dirty="0">
                <a:solidFill>
                  <a:srgbClr val="424444"/>
                </a:solidFill>
                <a:effectLst/>
                <a:highlight>
                  <a:srgbClr val="FFFFFF"/>
                </a:highlight>
                <a:latin typeface="HelveticaNeue" panose="02000503000000020004" pitchFamily="2" charset="0"/>
              </a:rPr>
              <a:t> auf der </a:t>
            </a:r>
            <a:r>
              <a:rPr lang="en-GB" sz="1800" dirty="0" err="1">
                <a:solidFill>
                  <a:srgbClr val="424444"/>
                </a:solidFill>
                <a:effectLst/>
                <a:highlight>
                  <a:srgbClr val="FFFFFF"/>
                </a:highlight>
                <a:latin typeface="HelveticaNeue" panose="02000503000000020004" pitchFamily="2" charset="0"/>
              </a:rPr>
              <a:t>Grundlage</a:t>
            </a:r>
            <a:r>
              <a:rPr lang="en-GB" sz="1800" dirty="0">
                <a:solidFill>
                  <a:srgbClr val="424444"/>
                </a:solidFill>
                <a:effectLst/>
                <a:highlight>
                  <a:srgbClr val="FFFFFF"/>
                </a:highlight>
                <a:latin typeface="HelveticaNeue" panose="02000503000000020004" pitchFamily="2" charset="0"/>
              </a:rPr>
              <a:t> der </a:t>
            </a:r>
            <a:r>
              <a:rPr lang="en-GB" sz="1800" dirty="0" err="1">
                <a:solidFill>
                  <a:srgbClr val="424444"/>
                </a:solidFill>
                <a:effectLst/>
                <a:highlight>
                  <a:srgbClr val="FFFFFF"/>
                </a:highlight>
                <a:latin typeface="HelveticaNeue" panose="02000503000000020004" pitchFamily="2" charset="0"/>
              </a:rPr>
              <a:t>Einwilligung</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betroffener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Personen</a:t>
            </a:r>
            <a:r>
              <a:rPr lang="en-GB" sz="1800" dirty="0">
                <a:solidFill>
                  <a:srgbClr val="424444"/>
                </a:solidFill>
                <a:effectLst/>
                <a:highlight>
                  <a:srgbClr val="FFFFFF"/>
                </a:highlight>
                <a:latin typeface="HelveticaNeue" panose="02000503000000020004" pitchFamily="2" charset="0"/>
              </a:rPr>
              <a:t> […] </a:t>
            </a:r>
            <a:r>
              <a:rPr lang="en-GB" sz="1800" dirty="0" err="1">
                <a:solidFill>
                  <a:srgbClr val="424444"/>
                </a:solidFill>
                <a:effectLst/>
                <a:highlight>
                  <a:srgbClr val="FFFFFF"/>
                </a:highlight>
                <a:latin typeface="HelveticaNeue" panose="02000503000000020004" pitchFamily="2" charset="0"/>
              </a:rPr>
              <a:t>oder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einer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Erlaubnis</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anderer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Dateninhaber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zur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Nutzung</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ihrer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nicht</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personenbezogenen</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Daten</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ohne</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hierfür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ein</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Entgelt</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zu</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fordern</a:t>
            </a:r>
            <a:r>
              <a:rPr lang="en-GB" sz="1800" dirty="0">
                <a:solidFill>
                  <a:srgbClr val="424444"/>
                </a:solidFill>
                <a:effectLst/>
                <a:highlight>
                  <a:srgbClr val="FFFFFF"/>
                </a:highlight>
                <a:latin typeface="HelveticaNeue" panose="02000503000000020004" pitchFamily="2" charset="0"/>
              </a:rPr>
              <a:t> […]</a:t>
            </a:r>
            <a:r>
              <a:rPr lang="en-GB" sz="1400" dirty="0">
                <a:highlight>
                  <a:srgbClr val="FFFFFF"/>
                </a:highlight>
              </a:rPr>
              <a:t> </a:t>
            </a:r>
            <a:r>
              <a:rPr lang="en-GB" sz="1800" dirty="0" err="1">
                <a:solidFill>
                  <a:srgbClr val="424444"/>
                </a:solidFill>
                <a:effectLst/>
                <a:highlight>
                  <a:srgbClr val="FFFFFF"/>
                </a:highlight>
                <a:latin typeface="HelveticaNeue" panose="02000503000000020004" pitchFamily="2" charset="0"/>
              </a:rPr>
              <a:t>für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Ziele</a:t>
            </a:r>
            <a:r>
              <a:rPr lang="en-GB" sz="1800" dirty="0">
                <a:solidFill>
                  <a:srgbClr val="424444"/>
                </a:solidFill>
                <a:effectLst/>
                <a:highlight>
                  <a:srgbClr val="FFFFFF"/>
                </a:highlight>
                <a:latin typeface="HelveticaNeue" panose="02000503000000020004" pitchFamily="2" charset="0"/>
              </a:rPr>
              <a:t> von </a:t>
            </a:r>
            <a:r>
              <a:rPr lang="en-GB" sz="1800" dirty="0" err="1">
                <a:solidFill>
                  <a:srgbClr val="424444"/>
                </a:solidFill>
                <a:effectLst/>
                <a:highlight>
                  <a:srgbClr val="FFFFFF"/>
                </a:highlight>
                <a:latin typeface="HelveticaNeue" panose="02000503000000020004" pitchFamily="2" charset="0"/>
              </a:rPr>
              <a:t>allgemeinem</a:t>
            </a:r>
            <a:r>
              <a:rPr lang="en-GB" sz="1800" dirty="0">
                <a:solidFill>
                  <a:srgbClr val="424444"/>
                </a:solidFill>
                <a:effectLst/>
                <a:highlight>
                  <a:srgbClr val="FFFFFF"/>
                </a:highlight>
                <a:latin typeface="HelveticaNeue" panose="02000503000000020004" pitchFamily="2" charset="0"/>
              </a:rPr>
              <a:t> Interesse […], </a:t>
            </a:r>
            <a:r>
              <a:rPr lang="en-GB" sz="1800" dirty="0" err="1">
                <a:solidFill>
                  <a:srgbClr val="424444"/>
                </a:solidFill>
                <a:effectLst/>
                <a:highlight>
                  <a:srgbClr val="FFFFFF"/>
                </a:highlight>
                <a:latin typeface="HelveticaNeue" panose="02000503000000020004" pitchFamily="2" charset="0"/>
              </a:rPr>
              <a:t>wie</a:t>
            </a:r>
            <a:r>
              <a:rPr lang="en-GB" sz="1800" dirty="0">
                <a:solidFill>
                  <a:srgbClr val="424444"/>
                </a:solidFill>
                <a:effectLst/>
                <a:highlight>
                  <a:srgbClr val="FFFFFF"/>
                </a:highlight>
                <a:latin typeface="HelveticaNeue" panose="02000503000000020004" pitchFamily="2" charset="0"/>
              </a:rPr>
              <a:t> die </a:t>
            </a:r>
            <a:r>
              <a:rPr lang="en-GB" sz="1800" b="1" dirty="0" err="1">
                <a:solidFill>
                  <a:srgbClr val="424444"/>
                </a:solidFill>
                <a:effectLst/>
                <a:highlight>
                  <a:srgbClr val="FFFFFF"/>
                </a:highlight>
                <a:latin typeface="HelveticaNeue" panose="02000503000000020004" pitchFamily="2" charset="0"/>
              </a:rPr>
              <a:t>Gesundheitsversorgung</a:t>
            </a:r>
            <a:r>
              <a:rPr lang="en-GB" sz="1800" dirty="0">
                <a:solidFill>
                  <a:srgbClr val="424444"/>
                </a:solidFill>
                <a:effectLst/>
                <a:highlight>
                  <a:srgbClr val="FFFFFF"/>
                </a:highlight>
                <a:latin typeface="HelveticaNeue" panose="02000503000000020004" pitchFamily="2" charset="0"/>
              </a:rPr>
              <a:t>, die </a:t>
            </a:r>
            <a:r>
              <a:rPr lang="en-GB" sz="1800" dirty="0" err="1">
                <a:solidFill>
                  <a:srgbClr val="424444"/>
                </a:solidFill>
                <a:effectLst/>
                <a:highlight>
                  <a:srgbClr val="FFFFFF"/>
                </a:highlight>
                <a:latin typeface="HelveticaNeue" panose="02000503000000020004" pitchFamily="2" charset="0"/>
              </a:rPr>
              <a:t>Bekämpfung</a:t>
            </a:r>
            <a:r>
              <a:rPr lang="en-GB" sz="1800" dirty="0">
                <a:solidFill>
                  <a:srgbClr val="424444"/>
                </a:solidFill>
                <a:effectLst/>
                <a:highlight>
                  <a:srgbClr val="FFFFFF"/>
                </a:highlight>
                <a:latin typeface="HelveticaNeue" panose="02000503000000020004" pitchFamily="2" charset="0"/>
              </a:rPr>
              <a:t> des </a:t>
            </a:r>
            <a:r>
              <a:rPr lang="en-GB" sz="1800" b="1" dirty="0" err="1">
                <a:solidFill>
                  <a:srgbClr val="424444"/>
                </a:solidFill>
                <a:effectLst/>
                <a:highlight>
                  <a:srgbClr val="FFFFFF"/>
                </a:highlight>
                <a:latin typeface="HelveticaNeue" panose="02000503000000020004" pitchFamily="2" charset="0"/>
              </a:rPr>
              <a:t>Klimawandel</a:t>
            </a:r>
            <a:r>
              <a:rPr lang="en-GB" sz="1800" dirty="0" err="1">
                <a:solidFill>
                  <a:srgbClr val="424444"/>
                </a:solidFill>
                <a:effectLst/>
                <a:highlight>
                  <a:srgbClr val="FFFFFF"/>
                </a:highlight>
                <a:latin typeface="HelveticaNeue" panose="02000503000000020004" pitchFamily="2" charset="0"/>
              </a:rPr>
              <a:t>s</a:t>
            </a:r>
            <a:r>
              <a:rPr lang="en-GB" sz="1800" dirty="0">
                <a:solidFill>
                  <a:srgbClr val="424444"/>
                </a:solidFill>
                <a:effectLst/>
                <a:highlight>
                  <a:srgbClr val="FFFFFF"/>
                </a:highlight>
                <a:latin typeface="HelveticaNeue" panose="02000503000000020004" pitchFamily="2" charset="0"/>
              </a:rPr>
              <a:t>, die </a:t>
            </a:r>
            <a:r>
              <a:rPr lang="en-GB" sz="1800" dirty="0" err="1">
                <a:solidFill>
                  <a:srgbClr val="424444"/>
                </a:solidFill>
                <a:effectLst/>
                <a:highlight>
                  <a:srgbClr val="FFFFFF"/>
                </a:highlight>
                <a:latin typeface="HelveticaNeue" panose="02000503000000020004" pitchFamily="2" charset="0"/>
              </a:rPr>
              <a:t>Verbesserung</a:t>
            </a:r>
            <a:r>
              <a:rPr lang="en-GB" sz="1800" dirty="0">
                <a:solidFill>
                  <a:srgbClr val="424444"/>
                </a:solidFill>
                <a:effectLst/>
                <a:highlight>
                  <a:srgbClr val="FFFFFF"/>
                </a:highlight>
                <a:latin typeface="HelveticaNeue" panose="02000503000000020004" pitchFamily="2" charset="0"/>
              </a:rPr>
              <a:t> der </a:t>
            </a:r>
            <a:r>
              <a:rPr lang="en-GB" sz="1800" b="1" dirty="0" err="1">
                <a:solidFill>
                  <a:srgbClr val="424444"/>
                </a:solidFill>
                <a:effectLst/>
                <a:highlight>
                  <a:srgbClr val="FFFFFF"/>
                </a:highlight>
                <a:latin typeface="HelveticaNeue" panose="02000503000000020004" pitchFamily="2" charset="0"/>
              </a:rPr>
              <a:t>Mobilita</a:t>
            </a:r>
            <a:r>
              <a:rPr lang="en-GB" sz="1800" dirty="0" err="1">
                <a:solidFill>
                  <a:srgbClr val="424444"/>
                </a:solidFill>
                <a:effectLst/>
                <a:highlight>
                  <a:srgbClr val="FFFFFF"/>
                </a:highlight>
                <a:latin typeface="HelveticaNeue" panose="02000503000000020004" pitchFamily="2" charset="0"/>
              </a:rPr>
              <a:t>̈t</a:t>
            </a:r>
            <a:r>
              <a:rPr lang="en-GB" sz="1800" dirty="0">
                <a:solidFill>
                  <a:srgbClr val="424444"/>
                </a:solidFill>
                <a:effectLst/>
                <a:highlight>
                  <a:srgbClr val="FFFFFF"/>
                </a:highlight>
                <a:latin typeface="HelveticaNeue" panose="02000503000000020004" pitchFamily="2" charset="0"/>
              </a:rPr>
              <a:t>, die </a:t>
            </a:r>
            <a:r>
              <a:rPr lang="en-GB" sz="1800" dirty="0" err="1">
                <a:solidFill>
                  <a:srgbClr val="424444"/>
                </a:solidFill>
                <a:effectLst/>
                <a:highlight>
                  <a:srgbClr val="FFFFFF"/>
                </a:highlight>
                <a:latin typeface="HelveticaNeue" panose="02000503000000020004" pitchFamily="2" charset="0"/>
              </a:rPr>
              <a:t>einfachere</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Entwicklung</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Erstellung</a:t>
            </a:r>
            <a:r>
              <a:rPr lang="en-GB" sz="1800" dirty="0">
                <a:solidFill>
                  <a:srgbClr val="424444"/>
                </a:solidFill>
                <a:effectLst/>
                <a:highlight>
                  <a:srgbClr val="FFFFFF"/>
                </a:highlight>
                <a:latin typeface="HelveticaNeue" panose="02000503000000020004" pitchFamily="2" charset="0"/>
              </a:rPr>
              <a:t> und </a:t>
            </a:r>
            <a:r>
              <a:rPr lang="en-GB" sz="1800" dirty="0" err="1">
                <a:solidFill>
                  <a:srgbClr val="424444"/>
                </a:solidFill>
                <a:effectLst/>
                <a:highlight>
                  <a:srgbClr val="FFFFFF"/>
                </a:highlight>
                <a:latin typeface="HelveticaNeue" panose="02000503000000020004" pitchFamily="2" charset="0"/>
              </a:rPr>
              <a:t>Verbreitung</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amtlicher</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Statistiken</a:t>
            </a:r>
            <a:r>
              <a:rPr lang="en-GB" sz="1800" dirty="0">
                <a:solidFill>
                  <a:srgbClr val="424444"/>
                </a:solidFill>
                <a:effectLst/>
                <a:highlight>
                  <a:srgbClr val="FFFFFF"/>
                </a:highlight>
                <a:latin typeface="HelveticaNeue" panose="02000503000000020004" pitchFamily="2" charset="0"/>
              </a:rPr>
              <a:t>, die </a:t>
            </a:r>
            <a:r>
              <a:rPr lang="en-GB" sz="1800" b="1" dirty="0" err="1">
                <a:solidFill>
                  <a:srgbClr val="424444"/>
                </a:solidFill>
                <a:effectLst/>
                <a:highlight>
                  <a:srgbClr val="FFFFFF"/>
                </a:highlight>
                <a:latin typeface="HelveticaNeue" panose="02000503000000020004" pitchFamily="2" charset="0"/>
              </a:rPr>
              <a:t>Verbesserung</a:t>
            </a:r>
            <a:r>
              <a:rPr lang="en-GB" sz="1800" b="1" dirty="0">
                <a:solidFill>
                  <a:srgbClr val="424444"/>
                </a:solidFill>
                <a:effectLst/>
                <a:highlight>
                  <a:srgbClr val="FFFFFF"/>
                </a:highlight>
                <a:latin typeface="HelveticaNeue" panose="02000503000000020004" pitchFamily="2" charset="0"/>
              </a:rPr>
              <a:t> </a:t>
            </a:r>
            <a:r>
              <a:rPr lang="en-GB" sz="1800" dirty="0">
                <a:solidFill>
                  <a:srgbClr val="424444"/>
                </a:solidFill>
                <a:effectLst/>
                <a:highlight>
                  <a:srgbClr val="FFFFFF"/>
                </a:highlight>
                <a:latin typeface="HelveticaNeue" panose="02000503000000020004" pitchFamily="2" charset="0"/>
              </a:rPr>
              <a:t>der </a:t>
            </a:r>
            <a:r>
              <a:rPr lang="en-GB" sz="1800" dirty="0" err="1">
                <a:solidFill>
                  <a:srgbClr val="424444"/>
                </a:solidFill>
                <a:effectLst/>
                <a:highlight>
                  <a:srgbClr val="FFFFFF"/>
                </a:highlight>
                <a:latin typeface="HelveticaNeue" panose="02000503000000020004" pitchFamily="2" charset="0"/>
              </a:rPr>
              <a:t>Erbringung</a:t>
            </a:r>
            <a:r>
              <a:rPr lang="en-GB" sz="1800" dirty="0">
                <a:solidFill>
                  <a:srgbClr val="424444"/>
                </a:solidFill>
                <a:effectLst/>
                <a:highlight>
                  <a:srgbClr val="FFFFFF"/>
                </a:highlight>
                <a:latin typeface="HelveticaNeue" panose="02000503000000020004" pitchFamily="2" charset="0"/>
              </a:rPr>
              <a:t> </a:t>
            </a:r>
            <a:r>
              <a:rPr lang="en-GB" sz="1800" b="1" dirty="0" err="1">
                <a:solidFill>
                  <a:srgbClr val="424444"/>
                </a:solidFill>
                <a:highlight>
                  <a:srgbClr val="FFFFFF"/>
                </a:highlight>
                <a:latin typeface="HelveticaNeue" panose="02000503000000020004" pitchFamily="2" charset="0"/>
              </a:rPr>
              <a:t>ö</a:t>
            </a:r>
            <a:r>
              <a:rPr lang="en-GB" sz="1800" b="1" dirty="0" err="1">
                <a:solidFill>
                  <a:srgbClr val="424444"/>
                </a:solidFill>
                <a:effectLst/>
                <a:highlight>
                  <a:srgbClr val="FFFFFF"/>
                </a:highlight>
                <a:latin typeface="HelveticaNeue" panose="02000503000000020004" pitchFamily="2" charset="0"/>
              </a:rPr>
              <a:t>ffentlicher</a:t>
            </a:r>
            <a:r>
              <a:rPr lang="en-GB" sz="1800" b="1" dirty="0">
                <a:solidFill>
                  <a:srgbClr val="424444"/>
                </a:solidFill>
                <a:effectLst/>
                <a:highlight>
                  <a:srgbClr val="FFFFFF"/>
                </a:highlight>
                <a:latin typeface="HelveticaNeue" panose="02000503000000020004" pitchFamily="2" charset="0"/>
              </a:rPr>
              <a:t> </a:t>
            </a:r>
            <a:r>
              <a:rPr lang="en-GB" sz="1800" b="1" dirty="0" err="1">
                <a:solidFill>
                  <a:srgbClr val="424444"/>
                </a:solidFill>
                <a:effectLst/>
                <a:highlight>
                  <a:srgbClr val="FFFFFF"/>
                </a:highlight>
                <a:latin typeface="HelveticaNeue" panose="02000503000000020004" pitchFamily="2" charset="0"/>
              </a:rPr>
              <a:t>Dienstleistungen</a:t>
            </a:r>
            <a:r>
              <a:rPr lang="en-GB" sz="1800" dirty="0">
                <a:solidFill>
                  <a:srgbClr val="424444"/>
                </a:solidFill>
                <a:effectLst/>
                <a:highlight>
                  <a:srgbClr val="FFFFFF"/>
                </a:highlight>
                <a:latin typeface="HelveticaNeue" panose="02000503000000020004" pitchFamily="2" charset="0"/>
              </a:rPr>
              <a:t>, die </a:t>
            </a:r>
            <a:r>
              <a:rPr lang="en-GB" sz="1800" dirty="0" err="1">
                <a:solidFill>
                  <a:srgbClr val="424444"/>
                </a:solidFill>
                <a:effectLst/>
                <a:highlight>
                  <a:srgbClr val="FFFFFF"/>
                </a:highlight>
                <a:latin typeface="HelveticaNeue" panose="02000503000000020004" pitchFamily="2" charset="0"/>
              </a:rPr>
              <a:t>staatliche</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Entscheidungsfindung</a:t>
            </a:r>
            <a:r>
              <a:rPr lang="en-GB" sz="1800" dirty="0">
                <a:solidFill>
                  <a:srgbClr val="424444"/>
                </a:solidFill>
                <a:effectLst/>
                <a:highlight>
                  <a:srgbClr val="FFFFFF"/>
                </a:highlight>
                <a:latin typeface="HelveticaNeue" panose="02000503000000020004" pitchFamily="2" charset="0"/>
              </a:rPr>
              <a:t> </a:t>
            </a:r>
            <a:r>
              <a:rPr lang="en-GB" sz="1800" dirty="0" err="1">
                <a:solidFill>
                  <a:srgbClr val="424444"/>
                </a:solidFill>
                <a:effectLst/>
                <a:highlight>
                  <a:srgbClr val="FFFFFF"/>
                </a:highlight>
                <a:latin typeface="HelveticaNeue" panose="02000503000000020004" pitchFamily="2" charset="0"/>
              </a:rPr>
              <a:t>oder</a:t>
            </a:r>
            <a:r>
              <a:rPr lang="en-GB" sz="1800" dirty="0">
                <a:solidFill>
                  <a:srgbClr val="424444"/>
                </a:solidFill>
                <a:effectLst/>
                <a:highlight>
                  <a:srgbClr val="FFFFFF"/>
                </a:highlight>
                <a:latin typeface="HelveticaNeue" panose="02000503000000020004" pitchFamily="2" charset="0"/>
              </a:rPr>
              <a:t> die </a:t>
            </a:r>
            <a:r>
              <a:rPr lang="en-GB" sz="1800" b="1" dirty="0" err="1">
                <a:solidFill>
                  <a:srgbClr val="424444"/>
                </a:solidFill>
                <a:effectLst/>
                <a:highlight>
                  <a:srgbClr val="FFFFFF"/>
                </a:highlight>
                <a:latin typeface="HelveticaNeue" panose="02000503000000020004" pitchFamily="2" charset="0"/>
              </a:rPr>
              <a:t>wissenschaftliche</a:t>
            </a:r>
            <a:r>
              <a:rPr lang="en-GB" sz="1800" b="1" dirty="0">
                <a:solidFill>
                  <a:srgbClr val="424444"/>
                </a:solidFill>
                <a:effectLst/>
                <a:highlight>
                  <a:srgbClr val="FFFFFF"/>
                </a:highlight>
                <a:latin typeface="HelveticaNeue" panose="02000503000000020004" pitchFamily="2" charset="0"/>
              </a:rPr>
              <a:t> </a:t>
            </a:r>
            <a:r>
              <a:rPr lang="en-GB" sz="1800" b="1" dirty="0" err="1">
                <a:solidFill>
                  <a:srgbClr val="424444"/>
                </a:solidFill>
                <a:effectLst/>
                <a:highlight>
                  <a:srgbClr val="FFFFFF"/>
                </a:highlight>
                <a:latin typeface="HelveticaNeue" panose="02000503000000020004" pitchFamily="2" charset="0"/>
              </a:rPr>
              <a:t>Forschung</a:t>
            </a:r>
            <a:r>
              <a:rPr lang="en-GB" sz="1800" b="1" dirty="0">
                <a:solidFill>
                  <a:srgbClr val="424444"/>
                </a:solidFill>
                <a:effectLst/>
                <a:highlight>
                  <a:srgbClr val="FFFFFF"/>
                </a:highlight>
                <a:latin typeface="HelveticaNeue" panose="02000503000000020004" pitchFamily="2" charset="0"/>
              </a:rPr>
              <a:t> </a:t>
            </a:r>
            <a:r>
              <a:rPr lang="en-GB" sz="1800" b="1" dirty="0" err="1">
                <a:solidFill>
                  <a:srgbClr val="424444"/>
                </a:solidFill>
                <a:effectLst/>
                <a:highlight>
                  <a:srgbClr val="FFFFFF"/>
                </a:highlight>
                <a:latin typeface="HelveticaNeue" panose="02000503000000020004" pitchFamily="2" charset="0"/>
              </a:rPr>
              <a:t>im</a:t>
            </a:r>
            <a:r>
              <a:rPr lang="en-GB" sz="1800" b="1" dirty="0">
                <a:solidFill>
                  <a:srgbClr val="424444"/>
                </a:solidFill>
                <a:effectLst/>
                <a:highlight>
                  <a:srgbClr val="FFFFFF"/>
                </a:highlight>
                <a:latin typeface="HelveticaNeue" panose="02000503000000020004" pitchFamily="2" charset="0"/>
              </a:rPr>
              <a:t> </a:t>
            </a:r>
            <a:r>
              <a:rPr lang="en-GB" sz="1800" b="1" dirty="0" err="1">
                <a:solidFill>
                  <a:srgbClr val="424444"/>
                </a:solidFill>
                <a:effectLst/>
                <a:highlight>
                  <a:srgbClr val="FFFFFF"/>
                </a:highlight>
                <a:latin typeface="HelveticaNeue" panose="02000503000000020004" pitchFamily="2" charset="0"/>
              </a:rPr>
              <a:t>allgemeinen</a:t>
            </a:r>
            <a:r>
              <a:rPr lang="en-GB" sz="1800" b="1" dirty="0">
                <a:solidFill>
                  <a:srgbClr val="424444"/>
                </a:solidFill>
                <a:effectLst/>
                <a:highlight>
                  <a:srgbClr val="FFFFFF"/>
                </a:highlight>
                <a:latin typeface="HelveticaNeue" panose="02000503000000020004" pitchFamily="2" charset="0"/>
              </a:rPr>
              <a:t> Interesse</a:t>
            </a:r>
            <a:r>
              <a:rPr lang="en-GB" sz="1800" dirty="0">
                <a:solidFill>
                  <a:srgbClr val="424444"/>
                </a:solidFill>
                <a:effectLst/>
                <a:highlight>
                  <a:srgbClr val="FFFFFF"/>
                </a:highlight>
                <a:latin typeface="HelveticaNeue" panose="02000503000000020004" pitchFamily="2" charset="0"/>
              </a:rPr>
              <a:t> “</a:t>
            </a:r>
            <a:endParaRPr lang="en-GB" dirty="0">
              <a:effectLst/>
              <a:highlight>
                <a:srgbClr val="FFFFFF"/>
              </a:highlight>
            </a:endParaRPr>
          </a:p>
          <a:p>
            <a:endParaRPr lang="en-AT" dirty="0"/>
          </a:p>
          <a:p>
            <a:endParaRPr lang="en-AT" dirty="0"/>
          </a:p>
          <a:p>
            <a:r>
              <a:rPr lang="en-AT" b="1" u="sng" dirty="0"/>
              <a:t>Best Practices Beispiel:</a:t>
            </a:r>
          </a:p>
          <a:p>
            <a:pPr lvl="1"/>
            <a:r>
              <a:rPr lang="en-GB" sz="1680" dirty="0">
                <a:effectLst/>
                <a:highlight>
                  <a:srgbClr val="FFFFFF"/>
                </a:highlight>
                <a:latin typeface="HelveticaNeue" panose="02000503000000020004" pitchFamily="2" charset="0"/>
              </a:rPr>
              <a:t>Die </a:t>
            </a:r>
            <a:r>
              <a:rPr lang="en-GB" sz="1680" b="1" dirty="0">
                <a:effectLst/>
                <a:highlight>
                  <a:srgbClr val="FFFFFF"/>
                </a:highlight>
                <a:latin typeface="HelveticaNeue" panose="02000503000000020004" pitchFamily="2" charset="0"/>
              </a:rPr>
              <a:t>deutsche </a:t>
            </a:r>
            <a:r>
              <a:rPr lang="en-GB" sz="1680" b="1" i="1" dirty="0">
                <a:effectLst/>
                <a:highlight>
                  <a:srgbClr val="FFFFFF"/>
                </a:highlight>
                <a:latin typeface="HelveticaNeue" panose="02000503000000020004" pitchFamily="2" charset="0"/>
              </a:rPr>
              <a:t>Corona-</a:t>
            </a:r>
            <a:r>
              <a:rPr lang="en-GB" sz="1680" b="1" i="1" dirty="0" err="1">
                <a:effectLst/>
                <a:highlight>
                  <a:srgbClr val="FFFFFF"/>
                </a:highlight>
                <a:latin typeface="HelveticaNeue" panose="02000503000000020004" pitchFamily="2" charset="0"/>
              </a:rPr>
              <a:t>Datenspende</a:t>
            </a:r>
            <a:r>
              <a:rPr lang="en-GB" sz="1680" b="1" i="1" dirty="0">
                <a:effectLst/>
                <a:highlight>
                  <a:srgbClr val="FFFFFF"/>
                </a:highlight>
                <a:latin typeface="HelveticaNeue" panose="02000503000000020004" pitchFamily="2" charset="0"/>
              </a:rPr>
              <a:t>-App </a:t>
            </a:r>
            <a:r>
              <a:rPr lang="en-GB" sz="1680" dirty="0" err="1">
                <a:effectLst/>
                <a:highlight>
                  <a:srgbClr val="FFFFFF"/>
                </a:highlight>
                <a:latin typeface="HelveticaNeue" panose="02000503000000020004" pitchFamily="2" charset="0"/>
              </a:rPr>
              <a:t>kann</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als</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ein</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Beispiel</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für</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Datenaltruismus</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kategorisiert</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werden</a:t>
            </a:r>
            <a:r>
              <a:rPr lang="en-GB" sz="1680" dirty="0">
                <a:effectLst/>
                <a:highlight>
                  <a:srgbClr val="FFFFFF"/>
                </a:highlight>
                <a:latin typeface="HelveticaNeue" panose="02000503000000020004" pitchFamily="2" charset="0"/>
              </a:rPr>
              <a:t>. Die App </a:t>
            </a:r>
            <a:r>
              <a:rPr lang="en-GB" sz="1680" dirty="0" err="1">
                <a:effectLst/>
                <a:highlight>
                  <a:srgbClr val="FFFFFF"/>
                </a:highlight>
                <a:latin typeface="HelveticaNeue" panose="02000503000000020004" pitchFamily="2" charset="0"/>
              </a:rPr>
              <a:t>wurde</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eingerichtet</a:t>
            </a:r>
            <a:r>
              <a:rPr lang="en-GB" sz="1680" dirty="0">
                <a:effectLst/>
                <a:highlight>
                  <a:srgbClr val="FFFFFF"/>
                </a:highlight>
                <a:latin typeface="HelveticaNeue" panose="02000503000000020004" pitchFamily="2" charset="0"/>
              </a:rPr>
              <a:t>, um </a:t>
            </a:r>
            <a:r>
              <a:rPr lang="en-GB" sz="1680" dirty="0" err="1">
                <a:effectLst/>
                <a:highlight>
                  <a:srgbClr val="FFFFFF"/>
                </a:highlight>
                <a:latin typeface="HelveticaNeue" panose="02000503000000020004" pitchFamily="2" charset="0"/>
              </a:rPr>
              <a:t>Daten</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z.B.</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Herzfrequenz</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Körpertemperatur</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Blutdruck</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Schlafverhalten</a:t>
            </a:r>
            <a:r>
              <a:rPr lang="en-GB" sz="1680" dirty="0">
                <a:effectLst/>
                <a:highlight>
                  <a:srgbClr val="FFFFFF"/>
                </a:highlight>
                <a:latin typeface="HelveticaNeue" panose="02000503000000020004" pitchFamily="2" charset="0"/>
              </a:rPr>
              <a:t>) von </a:t>
            </a:r>
            <a:r>
              <a:rPr lang="en-GB" sz="1680" dirty="0" err="1">
                <a:effectLst/>
                <a:highlight>
                  <a:srgbClr val="FFFFFF"/>
                </a:highlight>
                <a:latin typeface="HelveticaNeue" panose="02000503000000020004" pitchFamily="2" charset="0"/>
              </a:rPr>
              <a:t>Fitnessarmbändern</a:t>
            </a:r>
            <a:r>
              <a:rPr lang="en-GB" sz="1680" dirty="0">
                <a:effectLst/>
                <a:highlight>
                  <a:srgbClr val="FFFFFF"/>
                </a:highlight>
                <a:latin typeface="HelveticaNeue" panose="02000503000000020004" pitchFamily="2" charset="0"/>
              </a:rPr>
              <a:t> und Smartwatches </a:t>
            </a:r>
            <a:r>
              <a:rPr lang="en-GB" sz="1680" dirty="0" err="1">
                <a:effectLst/>
                <a:highlight>
                  <a:srgbClr val="FFFFFF"/>
                </a:highlight>
                <a:latin typeface="HelveticaNeue" panose="02000503000000020004" pitchFamily="2" charset="0"/>
              </a:rPr>
              <a:t>zu</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sammeln</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Durch</a:t>
            </a:r>
            <a:r>
              <a:rPr lang="en-GB" sz="1680" dirty="0">
                <a:effectLst/>
                <a:highlight>
                  <a:srgbClr val="FFFFFF"/>
                </a:highlight>
                <a:latin typeface="HelveticaNeue" panose="02000503000000020004" pitchFamily="2" charset="0"/>
              </a:rPr>
              <a:t> die </a:t>
            </a:r>
            <a:r>
              <a:rPr lang="en-GB" sz="1680" dirty="0" err="1">
                <a:effectLst/>
                <a:highlight>
                  <a:srgbClr val="FFFFFF"/>
                </a:highlight>
                <a:latin typeface="HelveticaNeue" panose="02000503000000020004" pitchFamily="2" charset="0"/>
              </a:rPr>
              <a:t>Überwachung</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dieser</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Daten</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konnten</a:t>
            </a:r>
            <a:r>
              <a:rPr lang="en-GB" sz="1680" dirty="0">
                <a:effectLst/>
                <a:highlight>
                  <a:srgbClr val="FFFFFF"/>
                </a:highlight>
                <a:latin typeface="HelveticaNeue" panose="02000503000000020004" pitchFamily="2" charset="0"/>
              </a:rPr>
              <a:t> die </a:t>
            </a:r>
            <a:r>
              <a:rPr lang="en-GB" sz="1680" dirty="0" err="1">
                <a:effectLst/>
                <a:highlight>
                  <a:srgbClr val="FFFFFF"/>
                </a:highlight>
                <a:latin typeface="HelveticaNeue" panose="02000503000000020004" pitchFamily="2" charset="0"/>
              </a:rPr>
              <a:t>Forscher</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frühzeitig</a:t>
            </a:r>
            <a:r>
              <a:rPr lang="en-GB" sz="1680" dirty="0">
                <a:effectLst/>
                <a:highlight>
                  <a:srgbClr val="FFFFFF"/>
                </a:highlight>
                <a:latin typeface="HelveticaNeue" panose="02000503000000020004" pitchFamily="2" charset="0"/>
              </a:rPr>
              <a:t> </a:t>
            </a:r>
            <a:r>
              <a:rPr lang="en-GB" sz="1680" dirty="0" err="1">
                <a:effectLst/>
                <a:highlight>
                  <a:srgbClr val="FFFFFF"/>
                </a:highlight>
                <a:latin typeface="HelveticaNeue" panose="02000503000000020004" pitchFamily="2" charset="0"/>
              </a:rPr>
              <a:t>mögliche</a:t>
            </a:r>
            <a:r>
              <a:rPr lang="en-GB" sz="1680" dirty="0">
                <a:effectLst/>
                <a:highlight>
                  <a:srgbClr val="FFFFFF"/>
                </a:highlight>
                <a:latin typeface="HelveticaNeue" panose="02000503000000020004" pitchFamily="2" charset="0"/>
              </a:rPr>
              <a:t> Covid-19-Hotspots </a:t>
            </a:r>
            <a:r>
              <a:rPr lang="en-GB" sz="1680" dirty="0" err="1">
                <a:effectLst/>
                <a:highlight>
                  <a:srgbClr val="FFFFFF"/>
                </a:highlight>
                <a:latin typeface="HelveticaNeue" panose="02000503000000020004" pitchFamily="2" charset="0"/>
              </a:rPr>
              <a:t>identifizieren</a:t>
            </a:r>
            <a:r>
              <a:rPr lang="en-GB" sz="1680" dirty="0">
                <a:effectLst/>
                <a:highlight>
                  <a:srgbClr val="FFFFFF"/>
                </a:highlight>
                <a:latin typeface="HelveticaNeue" panose="02000503000000020004" pitchFamily="2" charset="0"/>
              </a:rPr>
              <a:t>.</a:t>
            </a:r>
          </a:p>
          <a:p>
            <a:pPr lvl="1"/>
            <a:r>
              <a:rPr lang="en-GB" sz="1680" dirty="0">
                <a:highlight>
                  <a:srgbClr val="FFFFFF"/>
                </a:highlight>
                <a:latin typeface="HelveticaNeue" panose="02000503000000020004" pitchFamily="2" charset="0"/>
              </a:rPr>
              <a:t>Active research community around “data donations”:</a:t>
            </a:r>
          </a:p>
          <a:p>
            <a:pPr lvl="2"/>
            <a:r>
              <a:rPr lang="en-GB" sz="1560" dirty="0">
                <a:effectLst/>
                <a:highlight>
                  <a:srgbClr val="FFFFFF"/>
                </a:highlight>
                <a:latin typeface="HelveticaNeue" panose="02000503000000020004" pitchFamily="2" charset="0"/>
              </a:rPr>
              <a:t>Data Donation Lab UZH - </a:t>
            </a:r>
            <a:r>
              <a:rPr lang="en-GB" sz="1560" dirty="0">
                <a:effectLst/>
                <a:highlight>
                  <a:srgbClr val="FFFFFF"/>
                </a:highlight>
                <a:latin typeface="HelveticaNeue" panose="02000503000000020004" pitchFamily="2" charset="0"/>
                <a:hlinkClick r:id="rId2"/>
              </a:rPr>
              <a:t>https://datadonation.uzh.ch/en/</a:t>
            </a:r>
            <a:r>
              <a:rPr lang="en-GB" sz="1560" dirty="0">
                <a:effectLst/>
                <a:highlight>
                  <a:srgbClr val="FFFFFF"/>
                </a:highlight>
                <a:latin typeface="HelveticaNeue" panose="02000503000000020004" pitchFamily="2" charset="0"/>
              </a:rPr>
              <a:t> </a:t>
            </a:r>
          </a:p>
          <a:p>
            <a:pPr lvl="2"/>
            <a:r>
              <a:rPr lang="en-GB" sz="1560" dirty="0" err="1">
                <a:effectLst/>
                <a:highlight>
                  <a:srgbClr val="FFFFFF"/>
                </a:highlight>
                <a:latin typeface="HelveticaNeue" panose="02000503000000020004" pitchFamily="2" charset="0"/>
              </a:rPr>
              <a:t>MyData</a:t>
            </a:r>
            <a:r>
              <a:rPr lang="en-GB" sz="1560" dirty="0">
                <a:highlight>
                  <a:srgbClr val="FFFFFF"/>
                </a:highlight>
                <a:latin typeface="HelveticaNeue" panose="02000503000000020004" pitchFamily="2" charset="0"/>
              </a:rPr>
              <a:t> - </a:t>
            </a:r>
            <a:r>
              <a:rPr lang="en-GB" sz="1560" dirty="0">
                <a:effectLst/>
                <a:highlight>
                  <a:srgbClr val="FFFFFF"/>
                </a:highlight>
                <a:latin typeface="HelveticaNeue" panose="02000503000000020004" pitchFamily="2" charset="0"/>
                <a:hlinkClick r:id="rId3"/>
              </a:rPr>
              <a:t>https://mydata.org/</a:t>
            </a:r>
            <a:endParaRPr lang="en-GB" sz="1560" dirty="0">
              <a:effectLst/>
              <a:highlight>
                <a:srgbClr val="FFFFFF"/>
              </a:highlight>
              <a:latin typeface="HelveticaNeue" panose="02000503000000020004" pitchFamily="2" charset="0"/>
            </a:endParaRPr>
          </a:p>
          <a:p>
            <a:pPr lvl="2"/>
            <a:r>
              <a:rPr lang="en-GB" sz="1560" dirty="0" err="1">
                <a:effectLst/>
                <a:highlight>
                  <a:srgbClr val="FFFFFF"/>
                </a:highlight>
                <a:latin typeface="HelveticaNeue" panose="02000503000000020004" pitchFamily="2" charset="0"/>
              </a:rPr>
              <a:t>Datadonation.eu</a:t>
            </a:r>
            <a:r>
              <a:rPr lang="en-GB" sz="1560" dirty="0">
                <a:effectLst/>
                <a:highlight>
                  <a:srgbClr val="FFFFFF"/>
                </a:highlight>
                <a:latin typeface="HelveticaNeue" panose="02000503000000020004" pitchFamily="2" charset="0"/>
              </a:rPr>
              <a:t> - </a:t>
            </a:r>
            <a:r>
              <a:rPr lang="en-GB" sz="1560" dirty="0">
                <a:effectLst/>
                <a:highlight>
                  <a:srgbClr val="FFFFFF"/>
                </a:highlight>
                <a:latin typeface="HelveticaNeue" panose="02000503000000020004" pitchFamily="2" charset="0"/>
                <a:hlinkClick r:id="rId4"/>
              </a:rPr>
              <a:t>https://datadonation.eu/completed-projects/2024-netflix</a:t>
            </a:r>
            <a:r>
              <a:rPr lang="en-GB" sz="1560" dirty="0">
                <a:effectLst/>
                <a:highlight>
                  <a:srgbClr val="FFFFFF"/>
                </a:highlight>
                <a:latin typeface="HelveticaNeue" panose="02000503000000020004" pitchFamily="2" charset="0"/>
              </a:rPr>
              <a:t>  </a:t>
            </a:r>
          </a:p>
          <a:p>
            <a:pPr marL="0" indent="0">
              <a:buNone/>
            </a:pPr>
            <a:endParaRPr lang="en-AT" b="1" u="sng" dirty="0"/>
          </a:p>
          <a:p>
            <a:r>
              <a:rPr lang="en-AT" b="1" u="sng" dirty="0"/>
              <a:t>Ideen aud unseren Interviews</a:t>
            </a:r>
            <a:r>
              <a:rPr lang="en-AT" dirty="0"/>
              <a:t>: </a:t>
            </a:r>
          </a:p>
          <a:p>
            <a:pPr lvl="1"/>
            <a:r>
              <a:rPr lang="en-AT" dirty="0"/>
              <a:t>Beispiel Interview ÖAMTC … Kundenfahrzeugdaten zur Erhöhung der Verkehrssicherheit </a:t>
            </a:r>
          </a:p>
        </p:txBody>
      </p:sp>
      <p:sp>
        <p:nvSpPr>
          <p:cNvPr id="3" name="Title 2">
            <a:extLst>
              <a:ext uri="{FF2B5EF4-FFF2-40B4-BE49-F238E27FC236}">
                <a16:creationId xmlns:a16="http://schemas.microsoft.com/office/drawing/2014/main" id="{0EA407C5-3C3D-112D-D792-B153B6635980}"/>
              </a:ext>
            </a:extLst>
          </p:cNvPr>
          <p:cNvSpPr>
            <a:spLocks noGrp="1"/>
          </p:cNvSpPr>
          <p:nvPr>
            <p:ph type="title"/>
          </p:nvPr>
        </p:nvSpPr>
        <p:spPr/>
        <p:txBody>
          <a:bodyPr/>
          <a:lstStyle/>
          <a:p>
            <a:r>
              <a:rPr lang="en-AT" dirty="0"/>
              <a:t>Datenaltruismus (</a:t>
            </a:r>
            <a:r>
              <a:rPr lang="en-GB" dirty="0"/>
              <a:t>Art. 23 DGA) </a:t>
            </a:r>
            <a:endParaRPr lang="en-AT" dirty="0"/>
          </a:p>
        </p:txBody>
      </p:sp>
    </p:spTree>
    <p:extLst>
      <p:ext uri="{BB962C8B-B14F-4D97-AF65-F5344CB8AC3E}">
        <p14:creationId xmlns:p14="http://schemas.microsoft.com/office/powerpoint/2010/main" val="15723363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633-0F60-CF21-F379-B7FAE3291CD7}"/>
              </a:ext>
            </a:extLst>
          </p:cNvPr>
          <p:cNvSpPr>
            <a:spLocks noGrp="1"/>
          </p:cNvSpPr>
          <p:nvPr>
            <p:ph type="title"/>
          </p:nvPr>
        </p:nvSpPr>
        <p:spPr/>
        <p:txBody>
          <a:bodyPr/>
          <a:lstStyle/>
          <a:p>
            <a:r>
              <a:rPr lang="en-AT" dirty="0"/>
              <a:t>Outline:</a:t>
            </a:r>
          </a:p>
        </p:txBody>
      </p:sp>
      <p:sp>
        <p:nvSpPr>
          <p:cNvPr id="3" name="Content Placeholder 2">
            <a:extLst>
              <a:ext uri="{FF2B5EF4-FFF2-40B4-BE49-F238E27FC236}">
                <a16:creationId xmlns:a16="http://schemas.microsoft.com/office/drawing/2014/main" id="{292F651A-E1DF-A880-FA67-2D282DBEA0FB}"/>
              </a:ext>
            </a:extLst>
          </p:cNvPr>
          <p:cNvSpPr>
            <a:spLocks noGrp="1"/>
          </p:cNvSpPr>
          <p:nvPr>
            <p:ph idx="1"/>
          </p:nvPr>
        </p:nvSpPr>
        <p:spPr/>
        <p:txBody>
          <a:bodyPr>
            <a:normAutofit lnSpcReduction="10000"/>
          </a:bodyPr>
          <a:lstStyle/>
          <a:p>
            <a:r>
              <a:rPr lang="en-AT" dirty="0"/>
              <a:t>EU Datenstrategie:</a:t>
            </a:r>
          </a:p>
          <a:p>
            <a:pPr lvl="1"/>
            <a:r>
              <a:rPr lang="en-AT" dirty="0"/>
              <a:t>Gesetzliche Rahmenbedingungen</a:t>
            </a:r>
          </a:p>
          <a:p>
            <a:pPr lvl="1"/>
            <a:r>
              <a:rPr lang="en-GB" dirty="0"/>
              <a:t>D</a:t>
            </a:r>
            <a:r>
              <a:rPr lang="en-AT" dirty="0"/>
              <a:t>er Data Governance Act (DGA) im speziellen</a:t>
            </a:r>
          </a:p>
          <a:p>
            <a:pPr lvl="1"/>
            <a:endParaRPr lang="en-AT" dirty="0"/>
          </a:p>
          <a:p>
            <a:r>
              <a:rPr lang="en-AT" dirty="0"/>
              <a:t>Situation Ö …</a:t>
            </a:r>
          </a:p>
          <a:p>
            <a:pPr lvl="1"/>
            <a:r>
              <a:rPr lang="en-AT" dirty="0"/>
              <a:t>Stakeholder-Überblick</a:t>
            </a:r>
          </a:p>
          <a:p>
            <a:pPr lvl="1"/>
            <a:r>
              <a:rPr lang="en-AT" dirty="0"/>
              <a:t>SWOT</a:t>
            </a:r>
          </a:p>
          <a:p>
            <a:r>
              <a:rPr lang="en-AT" dirty="0"/>
              <a:t>… im Vergleich mit anderen Ländern, Best Practices Beispiele?</a:t>
            </a:r>
          </a:p>
          <a:p>
            <a:endParaRPr lang="en-AT" dirty="0"/>
          </a:p>
          <a:p>
            <a:r>
              <a:rPr lang="en-AT" b="1" dirty="0"/>
              <a:t>Wie geht es weiter?</a:t>
            </a:r>
          </a:p>
        </p:txBody>
      </p:sp>
      <p:sp>
        <p:nvSpPr>
          <p:cNvPr id="4" name="Slide Number Placeholder 3">
            <a:extLst>
              <a:ext uri="{FF2B5EF4-FFF2-40B4-BE49-F238E27FC236}">
                <a16:creationId xmlns:a16="http://schemas.microsoft.com/office/drawing/2014/main" id="{CF391B4E-A2B0-4308-6F62-E967E8AD44AA}"/>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26</a:t>
            </a:fld>
            <a:endParaRPr lang="de-AT" dirty="0"/>
          </a:p>
        </p:txBody>
      </p:sp>
      <p:sp>
        <p:nvSpPr>
          <p:cNvPr id="5" name="Footer Placeholder 2">
            <a:extLst>
              <a:ext uri="{FF2B5EF4-FFF2-40B4-BE49-F238E27FC236}">
                <a16:creationId xmlns:a16="http://schemas.microsoft.com/office/drawing/2014/main" id="{4B1A5BF1-A63D-DFD6-9AC9-C3B43EF9F516}"/>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62266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BED0-E33D-41DE-8501-EB0128603100}"/>
              </a:ext>
            </a:extLst>
          </p:cNvPr>
          <p:cNvSpPr>
            <a:spLocks noGrp="1"/>
          </p:cNvSpPr>
          <p:nvPr>
            <p:ph type="title"/>
          </p:nvPr>
        </p:nvSpPr>
        <p:spPr/>
        <p:txBody>
          <a:bodyPr/>
          <a:lstStyle/>
          <a:p>
            <a:r>
              <a:rPr lang="en-AT" dirty="0"/>
              <a:t>Handlungsempfehlungen:</a:t>
            </a:r>
          </a:p>
        </p:txBody>
      </p:sp>
      <p:sp>
        <p:nvSpPr>
          <p:cNvPr id="3" name="Content Placeholder 2">
            <a:extLst>
              <a:ext uri="{FF2B5EF4-FFF2-40B4-BE49-F238E27FC236}">
                <a16:creationId xmlns:a16="http://schemas.microsoft.com/office/drawing/2014/main" id="{69446A8A-6F82-93B2-735E-31E3020B17F8}"/>
              </a:ext>
            </a:extLst>
          </p:cNvPr>
          <p:cNvSpPr>
            <a:spLocks noGrp="1"/>
          </p:cNvSpPr>
          <p:nvPr>
            <p:ph idx="1"/>
          </p:nvPr>
        </p:nvSpPr>
        <p:spPr/>
        <p:txBody>
          <a:bodyPr>
            <a:normAutofit/>
          </a:bodyPr>
          <a:lstStyle/>
          <a:p>
            <a:pPr lvl="1"/>
            <a:r>
              <a:rPr lang="en-GB" sz="1800" b="1" u="sng" dirty="0" err="1">
                <a:effectLst/>
                <a:highlight>
                  <a:srgbClr val="FFFFFF"/>
                </a:highlight>
                <a:latin typeface="HelveticaNeue" panose="02000503000000020004" pitchFamily="2" charset="0"/>
              </a:rPr>
              <a:t>Horizontale</a:t>
            </a:r>
            <a:r>
              <a:rPr lang="en-GB" sz="1800" b="1" u="sng" dirty="0">
                <a:effectLst/>
                <a:highlight>
                  <a:srgbClr val="FFFFFF"/>
                </a:highlight>
                <a:latin typeface="HelveticaNeue" panose="02000503000000020004" pitchFamily="2" charset="0"/>
              </a:rPr>
              <a:t> </a:t>
            </a:r>
            <a:r>
              <a:rPr lang="en-GB" sz="1800" b="1" u="sng" dirty="0" err="1">
                <a:effectLst/>
                <a:highlight>
                  <a:srgbClr val="FFFFFF"/>
                </a:highlight>
                <a:latin typeface="HelveticaNeue" panose="02000503000000020004" pitchFamily="2" charset="0"/>
              </a:rPr>
              <a:t>Strategie</a:t>
            </a:r>
            <a:r>
              <a:rPr lang="en-GB" sz="1800" dirty="0">
                <a:effectLst/>
                <a:highlight>
                  <a:srgbClr val="FFFFFF"/>
                </a:highlight>
                <a:latin typeface="HelveticaNeue" panose="02000503000000020004" pitchFamily="2" charset="0"/>
              </a:rPr>
              <a:t>:</a:t>
            </a:r>
            <a:r>
              <a:rPr lang="en-GB" sz="1800" dirty="0">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kooperative</a:t>
            </a:r>
            <a:r>
              <a:rPr lang="en-GB" sz="1800" dirty="0">
                <a:effectLst/>
                <a:highlight>
                  <a:srgbClr val="FFFFFF"/>
                </a:highlight>
                <a:latin typeface="HelveticaNeue" panose="02000503000000020004" pitchFamily="2" charset="0"/>
              </a:rPr>
              <a:t> und </a:t>
            </a:r>
            <a:r>
              <a:rPr lang="en-GB" sz="1800" dirty="0" err="1">
                <a:effectLst/>
                <a:highlight>
                  <a:srgbClr val="FFFFFF"/>
                </a:highlight>
                <a:latin typeface="HelveticaNeue" panose="02000503000000020004" pitchFamily="2" charset="0"/>
              </a:rPr>
              <a:t>partizipative</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Vorgehensweise</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aktives</a:t>
            </a:r>
            <a:r>
              <a:rPr lang="en-GB" sz="1800" dirty="0">
                <a:effectLst/>
                <a:highlight>
                  <a:srgbClr val="FFFFFF"/>
                </a:highlight>
                <a:latin typeface="HelveticaNeue" panose="02000503000000020004" pitchFamily="2" charset="0"/>
              </a:rPr>
              <a:t> Management</a:t>
            </a:r>
          </a:p>
          <a:p>
            <a:pPr lvl="1"/>
            <a:endParaRPr lang="en-GB" sz="1800" b="1" dirty="0">
              <a:effectLst/>
              <a:highlight>
                <a:srgbClr val="FFFFFF"/>
              </a:highlight>
              <a:latin typeface="HelveticaNeue" panose="02000503000000020004" pitchFamily="2" charset="0"/>
            </a:endParaRPr>
          </a:p>
          <a:p>
            <a:pPr lvl="1"/>
            <a:r>
              <a:rPr lang="en-GB" sz="1800" b="1" dirty="0" err="1">
                <a:effectLst/>
                <a:highlight>
                  <a:srgbClr val="FFFFFF"/>
                </a:highlight>
                <a:latin typeface="HelveticaNeue" panose="02000503000000020004" pitchFamily="2" charset="0"/>
              </a:rPr>
              <a:t>Auswahl</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zuständiger</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Behörden</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mit</a:t>
            </a:r>
            <a:r>
              <a:rPr lang="en-GB" sz="1800" b="1" dirty="0">
                <a:effectLst/>
                <a:highlight>
                  <a:srgbClr val="FFFFFF"/>
                </a:highlight>
                <a:latin typeface="HelveticaNeue" panose="02000503000000020004" pitchFamily="2" charset="0"/>
              </a:rPr>
              <a:t> </a:t>
            </a:r>
            <a:r>
              <a:rPr lang="en-GB" sz="1800" b="1" u="sng" dirty="0" err="1">
                <a:effectLst/>
                <a:highlight>
                  <a:srgbClr val="FFFFFF"/>
                </a:highlight>
                <a:latin typeface="HelveticaNeue" panose="02000503000000020004" pitchFamily="2" charset="0"/>
              </a:rPr>
              <a:t>ausreichenden</a:t>
            </a:r>
            <a:r>
              <a:rPr lang="en-GB" sz="1800" b="1" u="sng" dirty="0">
                <a:effectLst/>
                <a:highlight>
                  <a:srgbClr val="FFFFFF"/>
                </a:highlight>
                <a:latin typeface="HelveticaNeue" panose="02000503000000020004" pitchFamily="2" charset="0"/>
              </a:rPr>
              <a:t> </a:t>
            </a:r>
            <a:r>
              <a:rPr lang="en-GB" sz="1800" b="1" u="sng" dirty="0" err="1">
                <a:effectLst/>
                <a:highlight>
                  <a:srgbClr val="FFFFFF"/>
                </a:highlight>
                <a:latin typeface="HelveticaNeue" panose="02000503000000020004" pitchFamily="2" charset="0"/>
              </a:rPr>
              <a:t>Ressourcen</a:t>
            </a:r>
            <a:endParaRPr lang="en-GB" sz="1800" u="sng" dirty="0">
              <a:effectLst/>
              <a:highlight>
                <a:srgbClr val="FFFFFF"/>
              </a:highlight>
              <a:latin typeface="ArialMT"/>
            </a:endParaRPr>
          </a:p>
          <a:p>
            <a:pPr lvl="1"/>
            <a:endParaRPr lang="en-GB" sz="1800" b="1" dirty="0">
              <a:highlight>
                <a:srgbClr val="FFFFFF"/>
              </a:highlight>
              <a:latin typeface="HelveticaNeue" panose="02000503000000020004" pitchFamily="2" charset="0"/>
            </a:endParaRPr>
          </a:p>
          <a:p>
            <a:pPr lvl="1"/>
            <a:r>
              <a:rPr lang="en-GB" sz="1800" b="1" u="sng" dirty="0" err="1">
                <a:highlight>
                  <a:srgbClr val="FFFFFF"/>
                </a:highlight>
                <a:latin typeface="HelveticaNeue" panose="02000503000000020004" pitchFamily="2" charset="0"/>
              </a:rPr>
              <a:t>Minimaler</a:t>
            </a:r>
            <a:r>
              <a:rPr lang="en-GB" sz="1800" b="1" u="sng" dirty="0">
                <a:highlight>
                  <a:srgbClr val="FFFFFF"/>
                </a:highlight>
                <a:latin typeface="HelveticaNeue" panose="02000503000000020004" pitchFamily="2" charset="0"/>
              </a:rPr>
              <a:t> Start</a:t>
            </a:r>
            <a:r>
              <a:rPr lang="en-GB" sz="1800" b="1" dirty="0">
                <a:highlight>
                  <a:srgbClr val="FFFFFF"/>
                </a:highlight>
                <a:latin typeface="HelveticaNeue" panose="02000503000000020004" pitchFamily="2" charset="0"/>
              </a:rPr>
              <a:t>:</a:t>
            </a:r>
          </a:p>
          <a:p>
            <a:pPr lvl="2"/>
            <a:r>
              <a:rPr lang="en-GB" sz="1400" dirty="0" err="1">
                <a:effectLst/>
                <a:highlight>
                  <a:srgbClr val="FFFFFF"/>
                </a:highlight>
                <a:latin typeface="HelveticaNeue" panose="02000503000000020004" pitchFamily="2" charset="0"/>
              </a:rPr>
              <a:t>Aufsetzen</a:t>
            </a:r>
            <a:r>
              <a:rPr lang="en-GB" sz="1400" dirty="0">
                <a:effectLst/>
                <a:highlight>
                  <a:srgbClr val="FFFFFF"/>
                </a:highlight>
                <a:latin typeface="HelveticaNeue" panose="02000503000000020004" pitchFamily="2" charset="0"/>
              </a:rPr>
              <a:t> </a:t>
            </a:r>
            <a:r>
              <a:rPr lang="en-GB" sz="1400" b="1" u="sng" dirty="0" err="1">
                <a:effectLst/>
                <a:highlight>
                  <a:srgbClr val="FFFFFF"/>
                </a:highlight>
                <a:latin typeface="HelveticaNeue" panose="02000503000000020004" pitchFamily="2" charset="0"/>
              </a:rPr>
              <a:t>eines</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zentralen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Verzeichnisses</a:t>
            </a:r>
            <a:r>
              <a:rPr lang="en-GB" sz="1400" dirty="0">
                <a:effectLst/>
                <a:highlight>
                  <a:srgbClr val="FFFFFF"/>
                </a:highlight>
                <a:latin typeface="HelveticaNeue" panose="02000503000000020004" pitchFamily="2" charset="0"/>
              </a:rPr>
              <a:t> und die </a:t>
            </a:r>
            <a:r>
              <a:rPr lang="en-GB" sz="1400" dirty="0" err="1">
                <a:effectLst/>
                <a:highlight>
                  <a:srgbClr val="FFFFFF"/>
                </a:highlight>
                <a:latin typeface="HelveticaNeue" panose="02000503000000020004" pitchFamily="2" charset="0"/>
              </a:rPr>
              <a:t>Einigung</a:t>
            </a:r>
            <a:r>
              <a:rPr lang="en-GB" sz="1400" dirty="0">
                <a:effectLst/>
                <a:highlight>
                  <a:srgbClr val="FFFFFF"/>
                </a:highlight>
                <a:latin typeface="HelveticaNeue" panose="02000503000000020004" pitchFamily="2" charset="0"/>
              </a:rPr>
              <a:t> auf </a:t>
            </a:r>
            <a:r>
              <a:rPr lang="en-GB" sz="1400" dirty="0" err="1">
                <a:effectLst/>
                <a:highlight>
                  <a:srgbClr val="FFFFFF"/>
                </a:highlight>
                <a:latin typeface="HelveticaNeue" panose="02000503000000020004" pitchFamily="2" charset="0"/>
              </a:rPr>
              <a:t>entsprechende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Metadaten</a:t>
            </a:r>
            <a:r>
              <a:rPr lang="en-GB" sz="1400" dirty="0">
                <a:effectLst/>
                <a:highlight>
                  <a:srgbClr val="FFFFFF"/>
                </a:highlight>
                <a:latin typeface="HelveticaNeue" panose="02000503000000020004" pitchFamily="2" charset="0"/>
              </a:rPr>
              <a:t>-Standards </a:t>
            </a:r>
            <a:endParaRPr lang="en-GB" sz="1400" dirty="0">
              <a:effectLst/>
              <a:highlight>
                <a:srgbClr val="FFFFFF"/>
              </a:highlight>
              <a:latin typeface="ArialMT"/>
            </a:endParaRPr>
          </a:p>
          <a:p>
            <a:pPr lvl="1"/>
            <a:endParaRPr lang="en-GB" sz="1800" b="1" dirty="0">
              <a:effectLst/>
              <a:highlight>
                <a:srgbClr val="FFFFFF"/>
              </a:highlight>
              <a:latin typeface="HelveticaNeue" panose="02000503000000020004" pitchFamily="2" charset="0"/>
            </a:endParaRPr>
          </a:p>
          <a:p>
            <a:pPr lvl="1"/>
            <a:r>
              <a:rPr lang="en-GB" sz="1800" dirty="0" err="1">
                <a:effectLst/>
                <a:highlight>
                  <a:srgbClr val="FFFFFF"/>
                </a:highlight>
                <a:latin typeface="HelveticaNeue" panose="02000503000000020004" pitchFamily="2" charset="0"/>
              </a:rPr>
              <a:t>Zugang</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zu</a:t>
            </a:r>
            <a:r>
              <a:rPr lang="en-GB" sz="1800" dirty="0">
                <a:effectLst/>
                <a:highlight>
                  <a:srgbClr val="FFFFFF"/>
                </a:highlight>
                <a:latin typeface="HelveticaNeue" panose="02000503000000020004" pitchFamily="2" charset="0"/>
              </a:rPr>
              <a:t> </a:t>
            </a:r>
            <a:r>
              <a:rPr lang="en-GB" sz="1800" b="1" u="sng" dirty="0" err="1">
                <a:effectLst/>
                <a:highlight>
                  <a:srgbClr val="FFFFFF"/>
                </a:highlight>
                <a:latin typeface="HelveticaNeue" panose="02000503000000020004" pitchFamily="2" charset="0"/>
              </a:rPr>
              <a:t>dezentralen</a:t>
            </a:r>
            <a:r>
              <a:rPr lang="en-GB" sz="1800" b="1" u="sng" dirty="0">
                <a:effectLst/>
                <a:highlight>
                  <a:srgbClr val="FFFFFF"/>
                </a:highlight>
                <a:latin typeface="HelveticaNeue" panose="02000503000000020004" pitchFamily="2" charset="0"/>
              </a:rPr>
              <a:t> </a:t>
            </a:r>
            <a:r>
              <a:rPr lang="en-GB" sz="1800" b="1" u="sng" dirty="0" err="1">
                <a:effectLst/>
                <a:highlight>
                  <a:srgbClr val="FFFFFF"/>
                </a:highlight>
                <a:latin typeface="HelveticaNeue" panose="02000503000000020004" pitchFamily="2" charset="0"/>
              </a:rPr>
              <a:t>Datenbeständen</a:t>
            </a:r>
            <a:r>
              <a:rPr lang="en-GB" sz="1800" b="1"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definieren</a:t>
            </a:r>
            <a:r>
              <a:rPr lang="en-GB" sz="1800" dirty="0">
                <a:effectLst/>
                <a:highlight>
                  <a:srgbClr val="FFFFFF"/>
                </a:highlight>
                <a:latin typeface="HelveticaNeue" panose="02000503000000020004" pitchFamily="2" charset="0"/>
              </a:rPr>
              <a:t> </a:t>
            </a:r>
          </a:p>
          <a:p>
            <a:pPr lvl="1"/>
            <a:endParaRPr lang="en-GB" sz="1800" dirty="0">
              <a:effectLst/>
              <a:highlight>
                <a:srgbClr val="FFFFFF"/>
              </a:highlight>
              <a:latin typeface="HelveticaNeue" panose="02000503000000020004" pitchFamily="2" charset="0"/>
            </a:endParaRPr>
          </a:p>
          <a:p>
            <a:pPr lvl="1"/>
            <a:r>
              <a:rPr lang="en-GB" sz="1800" b="1" dirty="0">
                <a:effectLst/>
                <a:highlight>
                  <a:srgbClr val="FFFFFF"/>
                </a:highlight>
                <a:latin typeface="HelveticaNeue" panose="02000503000000020004" pitchFamily="2" charset="0"/>
              </a:rPr>
              <a:t>Definition </a:t>
            </a:r>
            <a:r>
              <a:rPr lang="en-GB" sz="1800" b="1" dirty="0" err="1">
                <a:effectLst/>
                <a:highlight>
                  <a:srgbClr val="FFFFFF"/>
                </a:highlight>
                <a:latin typeface="HelveticaNeue" panose="02000503000000020004" pitchFamily="2" charset="0"/>
              </a:rPr>
              <a:t>nachhaltiger</a:t>
            </a:r>
            <a:r>
              <a:rPr lang="en-GB" sz="1800" b="1" dirty="0">
                <a:effectLst/>
                <a:highlight>
                  <a:srgbClr val="FFFFFF"/>
                </a:highlight>
                <a:latin typeface="HelveticaNeue" panose="02000503000000020004" pitchFamily="2" charset="0"/>
              </a:rPr>
              <a:t> </a:t>
            </a:r>
            <a:r>
              <a:rPr lang="en-GB" sz="1800" b="1" dirty="0" err="1">
                <a:effectLst/>
                <a:highlight>
                  <a:srgbClr val="FFFFFF"/>
                </a:highlight>
                <a:latin typeface="HelveticaNeue" panose="02000503000000020004" pitchFamily="2" charset="0"/>
              </a:rPr>
              <a:t>Prozesse</a:t>
            </a:r>
            <a:r>
              <a:rPr lang="en-GB" sz="1800" dirty="0">
                <a:effectLst/>
                <a:highlight>
                  <a:srgbClr val="FFFFFF"/>
                </a:highlight>
                <a:latin typeface="HelveticaNeue" panose="02000503000000020004" pitchFamily="2" charset="0"/>
              </a:rPr>
              <a:t>, um </a:t>
            </a:r>
            <a:endParaRPr lang="en-GB" sz="1800" dirty="0">
              <a:highlight>
                <a:srgbClr val="FFFFFF"/>
              </a:highlight>
              <a:latin typeface="ArialMT"/>
            </a:endParaRPr>
          </a:p>
          <a:p>
            <a:pPr lvl="2"/>
            <a:r>
              <a:rPr lang="en-GB" sz="1400" dirty="0" err="1">
                <a:effectLst/>
                <a:highlight>
                  <a:srgbClr val="FFFFFF"/>
                </a:highlight>
                <a:latin typeface="HelveticaNeue" panose="02000503000000020004" pitchFamily="2" charset="0"/>
              </a:rPr>
              <a:t>Datenräume</a:t>
            </a:r>
            <a:r>
              <a:rPr lang="en-GB" sz="1400" dirty="0">
                <a:effectLst/>
                <a:highlight>
                  <a:srgbClr val="FFFFFF"/>
                </a:highlight>
                <a:latin typeface="HelveticaNeue" panose="02000503000000020004" pitchFamily="2" charset="0"/>
              </a:rPr>
              <a:t> und </a:t>
            </a:r>
            <a:r>
              <a:rPr lang="en-GB" sz="1400" dirty="0" err="1">
                <a:effectLst/>
                <a:highlight>
                  <a:srgbClr val="FFFFFF"/>
                </a:highlight>
                <a:latin typeface="HelveticaNeue" panose="02000503000000020004" pitchFamily="2" charset="0"/>
              </a:rPr>
              <a:t>Verzeichnisse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bzw</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Metadaten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konsistent</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zu</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halten</a:t>
            </a:r>
            <a:r>
              <a:rPr lang="en-GB" sz="1400" dirty="0">
                <a:effectLst/>
                <a:highlight>
                  <a:srgbClr val="FFFFFF"/>
                </a:highlight>
                <a:latin typeface="HelveticaNeue" panose="02000503000000020004" pitchFamily="2" charset="0"/>
              </a:rPr>
              <a:t> und</a:t>
            </a:r>
            <a:endParaRPr lang="en-GB" sz="1400" dirty="0">
              <a:highlight>
                <a:srgbClr val="FFFFFF"/>
              </a:highlight>
              <a:latin typeface="HelveticaNeue" panose="02000503000000020004" pitchFamily="2" charset="0"/>
            </a:endParaRPr>
          </a:p>
          <a:p>
            <a:pPr lvl="2"/>
            <a:r>
              <a:rPr lang="en-GB" sz="1400" dirty="0" err="1">
                <a:effectLst/>
                <a:highlight>
                  <a:srgbClr val="FFFFFF"/>
                </a:highlight>
                <a:latin typeface="HelveticaNeue" panose="02000503000000020004" pitchFamily="2" charset="0"/>
              </a:rPr>
              <a:t>ein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aktives</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Netzwerk</a:t>
            </a:r>
            <a:r>
              <a:rPr lang="en-GB" sz="1400" dirty="0">
                <a:effectLst/>
                <a:highlight>
                  <a:srgbClr val="FFFFFF"/>
                </a:highlight>
                <a:latin typeface="HelveticaNeue" panose="02000503000000020004" pitchFamily="2" charset="0"/>
              </a:rPr>
              <a:t> von </a:t>
            </a:r>
            <a:r>
              <a:rPr lang="en-GB" sz="1400" dirty="0" err="1">
                <a:effectLst/>
                <a:highlight>
                  <a:srgbClr val="FFFFFF"/>
                </a:highlight>
                <a:latin typeface="HelveticaNeue" panose="02000503000000020004" pitchFamily="2" charset="0"/>
              </a:rPr>
              <a:t>erweiterten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Stakeholdern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wie</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Datenintermediären</a:t>
            </a:r>
            <a:r>
              <a:rPr lang="en-GB" sz="1400" dirty="0">
                <a:effectLst/>
                <a:highlight>
                  <a:srgbClr val="FFFFFF"/>
                </a:highlight>
                <a:latin typeface="HelveticaNeue" panose="02000503000000020004" pitchFamily="2" charset="0"/>
              </a:rPr>
              <a:t> und </a:t>
            </a:r>
            <a:endParaRPr lang="en-GB" sz="1400" dirty="0">
              <a:highlight>
                <a:srgbClr val="FFFFFF"/>
              </a:highlight>
            </a:endParaRPr>
          </a:p>
          <a:p>
            <a:pPr lvl="2"/>
            <a:r>
              <a:rPr lang="en-GB" sz="1400" dirty="0" err="1">
                <a:effectLst/>
                <a:highlight>
                  <a:srgbClr val="FFFFFF"/>
                </a:highlight>
                <a:latin typeface="HelveticaNeue" panose="02000503000000020004" pitchFamily="2" charset="0"/>
              </a:rPr>
              <a:t>datenaltruistischen</a:t>
            </a:r>
            <a:r>
              <a:rPr lang="en-GB" sz="1400" dirty="0">
                <a:effectLst/>
                <a:highlight>
                  <a:srgbClr val="FFFFFF"/>
                </a:highlight>
                <a:latin typeface="HelveticaNeue" panose="02000503000000020004" pitchFamily="2" charset="0"/>
              </a:rPr>
              <a:t> </a:t>
            </a:r>
            <a:r>
              <a:rPr lang="en-GB" sz="1400" dirty="0" err="1">
                <a:effectLst/>
                <a:highlight>
                  <a:srgbClr val="FFFFFF"/>
                </a:highlight>
                <a:latin typeface="HelveticaNeue" panose="02000503000000020004" pitchFamily="2" charset="0"/>
              </a:rPr>
              <a:t>Organisationen</a:t>
            </a:r>
            <a:r>
              <a:rPr lang="en-GB" sz="1400" dirty="0">
                <a:effectLst/>
                <a:highlight>
                  <a:srgbClr val="FFFFFF"/>
                </a:highlight>
                <a:latin typeface="HelveticaNeue" panose="02000503000000020004" pitchFamily="2" charset="0"/>
              </a:rPr>
              <a:t> </a:t>
            </a:r>
          </a:p>
          <a:p>
            <a:pPr marL="457200" lvl="1" indent="0">
              <a:buNone/>
            </a:pPr>
            <a:r>
              <a:rPr lang="en-GB" sz="2200" b="1"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rund</a:t>
            </a:r>
            <a:r>
              <a:rPr lang="en-GB" sz="1800" dirty="0">
                <a:effectLst/>
                <a:highlight>
                  <a:srgbClr val="FFFFFF"/>
                </a:highlight>
                <a:latin typeface="HelveticaNeue" panose="02000503000000020004" pitchFamily="2" charset="0"/>
              </a:rPr>
              <a:t> um </a:t>
            </a:r>
            <a:r>
              <a:rPr lang="en-GB" sz="1800" dirty="0" err="1">
                <a:effectLst/>
                <a:highlight>
                  <a:srgbClr val="FFFFFF"/>
                </a:highlight>
                <a:latin typeface="HelveticaNeue" panose="02000503000000020004" pitchFamily="2" charset="0"/>
              </a:rPr>
              <a:t>Datenräume</a:t>
            </a:r>
            <a:r>
              <a:rPr lang="en-GB" sz="1800" dirty="0">
                <a:effectLst/>
                <a:highlight>
                  <a:srgbClr val="FFFFFF"/>
                </a:highlight>
                <a:latin typeface="HelveticaNeue" panose="02000503000000020004" pitchFamily="2" charset="0"/>
              </a:rPr>
              <a:t> </a:t>
            </a:r>
            <a:r>
              <a:rPr lang="en-GB" sz="1800" dirty="0" err="1">
                <a:effectLst/>
                <a:highlight>
                  <a:srgbClr val="FFFFFF"/>
                </a:highlight>
                <a:latin typeface="HelveticaNeue" panose="02000503000000020004" pitchFamily="2" charset="0"/>
              </a:rPr>
              <a:t>aufzubauen</a:t>
            </a:r>
            <a:r>
              <a:rPr lang="en-GB" sz="1800" dirty="0">
                <a:effectLst/>
                <a:highlight>
                  <a:srgbClr val="FFFFFF"/>
                </a:highlight>
                <a:latin typeface="HelveticaNeue" panose="02000503000000020004" pitchFamily="2" charset="0"/>
              </a:rPr>
              <a:t> </a:t>
            </a:r>
            <a:endParaRPr lang="en-GB" sz="1800" dirty="0">
              <a:effectLst/>
              <a:highlight>
                <a:srgbClr val="FFFFFF"/>
              </a:highlight>
            </a:endParaRPr>
          </a:p>
          <a:p>
            <a:pPr lvl="1"/>
            <a:endParaRPr lang="en-GB" sz="1800" dirty="0">
              <a:effectLst/>
              <a:highlight>
                <a:srgbClr val="FFFFFF"/>
              </a:highlight>
              <a:latin typeface="ArialMT"/>
            </a:endParaRPr>
          </a:p>
          <a:p>
            <a:pPr lvl="1"/>
            <a:endParaRPr lang="en-GB" sz="1800" dirty="0">
              <a:effectLst/>
              <a:highlight>
                <a:srgbClr val="FFFFFF"/>
              </a:highlight>
              <a:latin typeface="ArialMT"/>
            </a:endParaRPr>
          </a:p>
          <a:p>
            <a:pPr lvl="1"/>
            <a:endParaRPr lang="en-GB" sz="1800" dirty="0">
              <a:effectLst/>
              <a:highlight>
                <a:srgbClr val="FFFFFF"/>
              </a:highlight>
              <a:latin typeface="ArialMT"/>
            </a:endParaRPr>
          </a:p>
        </p:txBody>
      </p:sp>
      <p:sp>
        <p:nvSpPr>
          <p:cNvPr id="4" name="Slide Number Placeholder 3">
            <a:extLst>
              <a:ext uri="{FF2B5EF4-FFF2-40B4-BE49-F238E27FC236}">
                <a16:creationId xmlns:a16="http://schemas.microsoft.com/office/drawing/2014/main" id="{186A0959-5926-263D-89D4-FF6007275958}"/>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27</a:t>
            </a:fld>
            <a:endParaRPr lang="de-AT" dirty="0"/>
          </a:p>
        </p:txBody>
      </p:sp>
      <p:sp>
        <p:nvSpPr>
          <p:cNvPr id="5" name="Footer Placeholder 2">
            <a:extLst>
              <a:ext uri="{FF2B5EF4-FFF2-40B4-BE49-F238E27FC236}">
                <a16:creationId xmlns:a16="http://schemas.microsoft.com/office/drawing/2014/main" id="{BCD131BC-F902-622D-C4CF-8E519E8B304A}"/>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6946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C4239-325B-AB48-16B4-CEED972EA57A}"/>
              </a:ext>
            </a:extLst>
          </p:cNvPr>
          <p:cNvSpPr>
            <a:spLocks noGrp="1"/>
          </p:cNvSpPr>
          <p:nvPr>
            <p:ph type="title"/>
          </p:nvPr>
        </p:nvSpPr>
        <p:spPr/>
        <p:txBody>
          <a:bodyPr/>
          <a:lstStyle/>
          <a:p>
            <a:r>
              <a:rPr lang="en-AT" dirty="0"/>
              <a:t>Wie geht es weiter?</a:t>
            </a:r>
            <a:br>
              <a:rPr lang="en-AT" dirty="0"/>
            </a:br>
            <a:r>
              <a:rPr lang="en-AT" dirty="0"/>
              <a:t>Momentaner Status:</a:t>
            </a:r>
          </a:p>
        </p:txBody>
      </p:sp>
      <p:sp>
        <p:nvSpPr>
          <p:cNvPr id="3" name="Content Placeholder 2">
            <a:extLst>
              <a:ext uri="{FF2B5EF4-FFF2-40B4-BE49-F238E27FC236}">
                <a16:creationId xmlns:a16="http://schemas.microsoft.com/office/drawing/2014/main" id="{B248F4ED-4EE0-8FF0-78CE-196EE94DF209}"/>
              </a:ext>
            </a:extLst>
          </p:cNvPr>
          <p:cNvSpPr>
            <a:spLocks noGrp="1"/>
          </p:cNvSpPr>
          <p:nvPr>
            <p:ph idx="1"/>
          </p:nvPr>
        </p:nvSpPr>
        <p:spPr>
          <a:xfrm>
            <a:off x="678493" y="1825625"/>
            <a:ext cx="5465523" cy="4351338"/>
          </a:xfrm>
        </p:spPr>
        <p:txBody>
          <a:bodyPr>
            <a:normAutofit fontScale="85000" lnSpcReduction="20000"/>
          </a:bodyPr>
          <a:lstStyle/>
          <a:p>
            <a:r>
              <a:rPr lang="en-GB" dirty="0"/>
              <a:t>d</a:t>
            </a:r>
            <a:r>
              <a:rPr lang="en-AT" dirty="0"/>
              <a:t>atenstrategie.at</a:t>
            </a:r>
          </a:p>
          <a:p>
            <a:pPr lvl="1"/>
            <a:r>
              <a:rPr lang="en-AT" dirty="0"/>
              <a:t>Konsultation zu “high-level” Strategie-Dokument Draft der Regierung</a:t>
            </a:r>
          </a:p>
          <a:p>
            <a:pPr lvl="1"/>
            <a:endParaRPr lang="en-AT" dirty="0"/>
          </a:p>
          <a:p>
            <a:pPr lvl="1"/>
            <a:r>
              <a:rPr lang="en-AT" dirty="0"/>
              <a:t>Momnentan Noch wenige konkrete Maßnahmen </a:t>
            </a:r>
          </a:p>
          <a:p>
            <a:pPr lvl="1"/>
            <a:endParaRPr lang="en-AT" dirty="0"/>
          </a:p>
          <a:p>
            <a:pPr lvl="1"/>
            <a:endParaRPr lang="en-AT" dirty="0"/>
          </a:p>
          <a:p>
            <a:pPr lvl="1"/>
            <a:r>
              <a:rPr lang="en-AT" dirty="0"/>
              <a:t>Wichtiges Signal: Wille zur Einbindung relevanter Stakeholder:</a:t>
            </a:r>
          </a:p>
          <a:p>
            <a:pPr lvl="2"/>
            <a:r>
              <a:rPr lang="en-AT" i="1" dirty="0"/>
              <a:t>“</a:t>
            </a:r>
            <a:r>
              <a:rPr lang="en-GB" i="1" dirty="0"/>
              <a:t>Die </a:t>
            </a:r>
            <a:r>
              <a:rPr lang="en-GB" i="1" dirty="0" err="1"/>
              <a:t>Bundesregierung</a:t>
            </a:r>
            <a:r>
              <a:rPr lang="en-GB" i="1" dirty="0"/>
              <a:t> </a:t>
            </a:r>
            <a:r>
              <a:rPr lang="en-GB" i="1" dirty="0" err="1"/>
              <a:t>wird</a:t>
            </a:r>
            <a:r>
              <a:rPr lang="en-GB" i="1" dirty="0"/>
              <a:t> </a:t>
            </a:r>
            <a:r>
              <a:rPr lang="en-GB" i="1" dirty="0" err="1"/>
              <a:t>zur</a:t>
            </a:r>
            <a:r>
              <a:rPr lang="en-GB" i="1" dirty="0"/>
              <a:t> </a:t>
            </a:r>
            <a:r>
              <a:rPr lang="en-GB" i="1" dirty="0" err="1"/>
              <a:t>Stärkung</a:t>
            </a:r>
            <a:r>
              <a:rPr lang="en-GB" i="1" dirty="0"/>
              <a:t> des </a:t>
            </a:r>
            <a:r>
              <a:rPr lang="en-GB" i="1" dirty="0" err="1"/>
              <a:t>österreichischen</a:t>
            </a:r>
            <a:r>
              <a:rPr lang="en-GB" i="1" dirty="0"/>
              <a:t> </a:t>
            </a:r>
            <a:r>
              <a:rPr lang="en-GB" i="1" dirty="0" err="1"/>
              <a:t>Datenökosystems</a:t>
            </a:r>
            <a:r>
              <a:rPr lang="en-GB" i="1" dirty="0"/>
              <a:t> </a:t>
            </a:r>
            <a:r>
              <a:rPr lang="en-GB" i="1" dirty="0" err="1"/>
              <a:t>ein</a:t>
            </a:r>
            <a:r>
              <a:rPr lang="en-GB" i="1" dirty="0"/>
              <a:t> Stakeholder-Forum </a:t>
            </a:r>
            <a:r>
              <a:rPr lang="en-GB" i="1" dirty="0" err="1"/>
              <a:t>einrichten</a:t>
            </a:r>
            <a:r>
              <a:rPr lang="en-GB" i="1" dirty="0"/>
              <a:t>. </a:t>
            </a:r>
            <a:r>
              <a:rPr lang="en-GB" i="1" dirty="0" err="1"/>
              <a:t>Ziel</a:t>
            </a:r>
            <a:r>
              <a:rPr lang="en-GB" i="1" dirty="0"/>
              <a:t> </a:t>
            </a:r>
            <a:r>
              <a:rPr lang="en-GB" i="1" dirty="0" err="1"/>
              <a:t>ist</a:t>
            </a:r>
            <a:r>
              <a:rPr lang="en-GB" i="1" dirty="0"/>
              <a:t> </a:t>
            </a:r>
            <a:r>
              <a:rPr lang="en-GB" i="1" dirty="0" err="1"/>
              <a:t>ein</a:t>
            </a:r>
            <a:r>
              <a:rPr lang="en-GB" i="1" dirty="0"/>
              <a:t> </a:t>
            </a:r>
            <a:r>
              <a:rPr lang="en-GB" i="1" dirty="0" err="1"/>
              <a:t>fortlaufender</a:t>
            </a:r>
            <a:r>
              <a:rPr lang="en-GB" i="1" dirty="0"/>
              <a:t> </a:t>
            </a:r>
            <a:r>
              <a:rPr lang="en-GB" i="1" dirty="0" err="1"/>
              <a:t>Austausch</a:t>
            </a:r>
            <a:r>
              <a:rPr lang="en-GB" i="1" dirty="0"/>
              <a:t> </a:t>
            </a:r>
            <a:r>
              <a:rPr lang="en-GB" i="1" dirty="0" err="1"/>
              <a:t>mit</a:t>
            </a:r>
            <a:r>
              <a:rPr lang="en-GB" i="1" dirty="0"/>
              <a:t> </a:t>
            </a:r>
            <a:r>
              <a:rPr lang="en-GB" i="1" dirty="0" err="1"/>
              <a:t>relevanten</a:t>
            </a:r>
            <a:r>
              <a:rPr lang="en-GB" i="1" dirty="0"/>
              <a:t> </a:t>
            </a:r>
            <a:r>
              <a:rPr lang="en-GB" i="1" dirty="0" err="1"/>
              <a:t>Akteuren</a:t>
            </a:r>
            <a:r>
              <a:rPr lang="en-GB" i="1" dirty="0"/>
              <a:t> des </a:t>
            </a:r>
            <a:r>
              <a:rPr lang="en-GB" i="1" dirty="0" err="1"/>
              <a:t>österreichischen</a:t>
            </a:r>
            <a:r>
              <a:rPr lang="en-GB" i="1" dirty="0"/>
              <a:t> </a:t>
            </a:r>
            <a:r>
              <a:rPr lang="en-GB" i="1" dirty="0" err="1"/>
              <a:t>Datenökosystems</a:t>
            </a:r>
            <a:r>
              <a:rPr lang="en-GB" i="1" dirty="0"/>
              <a:t> </a:t>
            </a:r>
            <a:r>
              <a:rPr lang="en-GB" i="1" dirty="0" err="1"/>
              <a:t>zur</a:t>
            </a:r>
            <a:r>
              <a:rPr lang="en-GB" i="1" dirty="0"/>
              <a:t> </a:t>
            </a:r>
            <a:r>
              <a:rPr lang="en-GB" i="1" dirty="0" err="1"/>
              <a:t>adäquaten</a:t>
            </a:r>
            <a:r>
              <a:rPr lang="en-GB" i="1" dirty="0"/>
              <a:t> </a:t>
            </a:r>
            <a:r>
              <a:rPr lang="en-GB" i="1" dirty="0" err="1"/>
              <a:t>Ausgestaltung</a:t>
            </a:r>
            <a:r>
              <a:rPr lang="en-GB" i="1" dirty="0"/>
              <a:t> von </a:t>
            </a:r>
            <a:r>
              <a:rPr lang="en-GB" i="1" dirty="0" err="1"/>
              <a:t>Rahmenbedingungen</a:t>
            </a:r>
            <a:r>
              <a:rPr lang="en-GB" i="1" dirty="0"/>
              <a:t> für die </a:t>
            </a:r>
            <a:r>
              <a:rPr lang="en-GB" i="1" dirty="0" err="1"/>
              <a:t>Datenökonomie</a:t>
            </a:r>
            <a:r>
              <a:rPr lang="en-GB" i="1" dirty="0"/>
              <a:t> </a:t>
            </a:r>
            <a:r>
              <a:rPr lang="en-GB" i="1" dirty="0" err="1"/>
              <a:t>bzw</a:t>
            </a:r>
            <a:r>
              <a:rPr lang="en-GB" i="1" dirty="0"/>
              <a:t>. die </a:t>
            </a:r>
            <a:r>
              <a:rPr lang="en-GB" i="1" dirty="0" err="1"/>
              <a:t>Entwicklung</a:t>
            </a:r>
            <a:r>
              <a:rPr lang="en-GB" i="1" dirty="0"/>
              <a:t> von </a:t>
            </a:r>
            <a:r>
              <a:rPr lang="en-GB" i="1" dirty="0" err="1"/>
              <a:t>Datenräumen</a:t>
            </a:r>
            <a:r>
              <a:rPr lang="en-GB" i="1" dirty="0"/>
              <a:t>.”</a:t>
            </a:r>
            <a:endParaRPr lang="en-AT" i="1" dirty="0"/>
          </a:p>
          <a:p>
            <a:pPr lvl="1"/>
            <a:endParaRPr lang="en-AT" dirty="0"/>
          </a:p>
        </p:txBody>
      </p:sp>
      <p:pic>
        <p:nvPicPr>
          <p:cNvPr id="4" name="Picture 3">
            <a:extLst>
              <a:ext uri="{FF2B5EF4-FFF2-40B4-BE49-F238E27FC236}">
                <a16:creationId xmlns:a16="http://schemas.microsoft.com/office/drawing/2014/main" id="{54A16091-54CF-5FF1-F950-C0CCE718A525}"/>
              </a:ext>
            </a:extLst>
          </p:cNvPr>
          <p:cNvPicPr>
            <a:picLocks noChangeAspect="1"/>
          </p:cNvPicPr>
          <p:nvPr/>
        </p:nvPicPr>
        <p:blipFill>
          <a:blip r:embed="rId3"/>
          <a:stretch>
            <a:fillRect/>
          </a:stretch>
        </p:blipFill>
        <p:spPr>
          <a:xfrm>
            <a:off x="6613743" y="94990"/>
            <a:ext cx="5465523" cy="6763010"/>
          </a:xfrm>
          <a:prstGeom prst="rect">
            <a:avLst/>
          </a:prstGeom>
          <a:ln>
            <a:solidFill>
              <a:srgbClr val="FF0000"/>
            </a:solidFill>
          </a:ln>
        </p:spPr>
      </p:pic>
      <p:sp>
        <p:nvSpPr>
          <p:cNvPr id="7" name="Slide Number Placeholder 3">
            <a:extLst>
              <a:ext uri="{FF2B5EF4-FFF2-40B4-BE49-F238E27FC236}">
                <a16:creationId xmlns:a16="http://schemas.microsoft.com/office/drawing/2014/main" id="{016094DB-F23B-14DE-869D-FFBB3DE3CBE5}"/>
              </a:ext>
            </a:extLst>
          </p:cNvPr>
          <p:cNvSpPr>
            <a:spLocks noGrp="1"/>
          </p:cNvSpPr>
          <p:nvPr>
            <p:ph type="sldNum" sz="quarter" idx="12"/>
          </p:nvPr>
        </p:nvSpPr>
        <p:spPr>
          <a:xfrm>
            <a:off x="181626" y="6354696"/>
            <a:ext cx="794359" cy="365125"/>
          </a:xfrm>
        </p:spPr>
        <p:txBody>
          <a:bodyPr/>
          <a:lstStyle/>
          <a:p>
            <a:r>
              <a:rPr lang="de-AT" dirty="0"/>
              <a:t>SEITE </a:t>
            </a:r>
            <a:fld id="{BE3DC40E-DBBE-4E2D-9EEC-FBF0DA0E9179}" type="slidenum">
              <a:rPr lang="de-AT" smtClean="0"/>
              <a:t>28</a:t>
            </a:fld>
            <a:endParaRPr lang="de-AT" dirty="0"/>
          </a:p>
        </p:txBody>
      </p:sp>
      <p:sp>
        <p:nvSpPr>
          <p:cNvPr id="8" name="Footer Placeholder 2">
            <a:extLst>
              <a:ext uri="{FF2B5EF4-FFF2-40B4-BE49-F238E27FC236}">
                <a16:creationId xmlns:a16="http://schemas.microsoft.com/office/drawing/2014/main" id="{B6AB2B9A-EBA1-A207-51F8-B26A7170C303}"/>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287488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6F66-1ACE-16B6-F466-04CB4DB345D3}"/>
              </a:ext>
            </a:extLst>
          </p:cNvPr>
          <p:cNvSpPr>
            <a:spLocks noGrp="1"/>
          </p:cNvSpPr>
          <p:nvPr>
            <p:ph type="title"/>
          </p:nvPr>
        </p:nvSpPr>
        <p:spPr/>
        <p:txBody>
          <a:bodyPr/>
          <a:lstStyle/>
          <a:p>
            <a:r>
              <a:rPr lang="en-AT" dirty="0"/>
              <a:t>Auszug aus den Kommentaren  - potenzielle Diskussionsthemen: </a:t>
            </a:r>
          </a:p>
        </p:txBody>
      </p:sp>
      <p:sp>
        <p:nvSpPr>
          <p:cNvPr id="3" name="Content Placeholder 2">
            <a:extLst>
              <a:ext uri="{FF2B5EF4-FFF2-40B4-BE49-F238E27FC236}">
                <a16:creationId xmlns:a16="http://schemas.microsoft.com/office/drawing/2014/main" id="{748713D5-E5B7-7DF4-9808-0A12C88E02B3}"/>
              </a:ext>
            </a:extLst>
          </p:cNvPr>
          <p:cNvSpPr>
            <a:spLocks noGrp="1"/>
          </p:cNvSpPr>
          <p:nvPr>
            <p:ph idx="1"/>
          </p:nvPr>
        </p:nvSpPr>
        <p:spPr>
          <a:xfrm>
            <a:off x="838199" y="1690688"/>
            <a:ext cx="11035553" cy="4979053"/>
          </a:xfrm>
        </p:spPr>
        <p:txBody>
          <a:bodyPr>
            <a:normAutofit/>
          </a:bodyPr>
          <a:lstStyle/>
          <a:p>
            <a:r>
              <a:rPr lang="en-GB" sz="2000" dirty="0"/>
              <a:t>R</a:t>
            </a:r>
            <a:r>
              <a:rPr lang="en-AT" sz="2000" dirty="0"/>
              <a:t>echtliche Rahmen für Trainingsdaten für LLMs (Crawling), bzw. </a:t>
            </a:r>
            <a:r>
              <a:rPr lang="en-GB" sz="2000" dirty="0"/>
              <a:t>E</a:t>
            </a:r>
            <a:r>
              <a:rPr lang="en-AT" sz="2000" dirty="0"/>
              <a:t>ntsprechende Lizenzen für öffentliche Daten (z.B. Copyright öffentlicher Websites.</a:t>
            </a:r>
          </a:p>
          <a:p>
            <a:r>
              <a:rPr lang="en-AT" sz="2000" dirty="0"/>
              <a:t>Forderung nach konkreteren Maßnahmen zur Umsetzung von FAIR Prinzipien</a:t>
            </a:r>
          </a:p>
          <a:p>
            <a:r>
              <a:rPr lang="en-AT" sz="2000" dirty="0"/>
              <a:t>Forderung nach konkreterenn Prozess-Definitionen, und klaren Ideen für Data-Governance</a:t>
            </a:r>
          </a:p>
          <a:p>
            <a:pPr lvl="1"/>
            <a:r>
              <a:rPr lang="en-GB" sz="1800" dirty="0"/>
              <a:t>E</a:t>
            </a:r>
            <a:r>
              <a:rPr lang="en-AT" sz="1800" dirty="0"/>
              <a:t>twa: Prozesse zur Qualitätssicherung</a:t>
            </a:r>
          </a:p>
          <a:p>
            <a:r>
              <a:rPr lang="en-AT" sz="2000" dirty="0"/>
              <a:t>Verzahnung mit der AI Strategie, Teilen von Daten mit der Wirtschaft</a:t>
            </a:r>
          </a:p>
          <a:p>
            <a:r>
              <a:rPr lang="en-AT" sz="2000" dirty="0"/>
              <a:t>Diskussion (tw. </a:t>
            </a:r>
            <a:r>
              <a:rPr lang="en-GB" sz="2000" dirty="0"/>
              <a:t>k</a:t>
            </a:r>
            <a:r>
              <a:rPr lang="en-AT" sz="2000" dirty="0"/>
              <a:t>ontroversiell): Förderung von dezentralen Cloud-Services vs. zentrale Verarbeitungsumbgebungen</a:t>
            </a:r>
          </a:p>
          <a:p>
            <a:r>
              <a:rPr lang="en-AT" sz="2000" dirty="0"/>
              <a:t>Pseudonymisierung vs. Differential privacy</a:t>
            </a:r>
          </a:p>
          <a:p>
            <a:r>
              <a:rPr lang="en-AT" sz="2000" dirty="0"/>
              <a:t>Konkrete Gremium – </a:t>
            </a:r>
          </a:p>
          <a:p>
            <a:pPr lvl="1"/>
            <a:r>
              <a:rPr lang="en-AT" sz="1800" dirty="0"/>
              <a:t>Gremien zur Klassifizierung von Daten?</a:t>
            </a:r>
          </a:p>
          <a:p>
            <a:pPr lvl="1"/>
            <a:r>
              <a:rPr lang="en-GB" sz="1800" dirty="0"/>
              <a:t>E</a:t>
            </a:r>
            <a:r>
              <a:rPr lang="en-AT" sz="1800" dirty="0"/>
              <a:t>indeutige (zentrale?) Zuständigkeiten, Doppelgleisigkeiten vermeiden</a:t>
            </a:r>
          </a:p>
          <a:p>
            <a:pPr lvl="1"/>
            <a:r>
              <a:rPr lang="en-GB" sz="1800" dirty="0" err="1"/>
              <a:t>Sicherstellung</a:t>
            </a:r>
            <a:r>
              <a:rPr lang="en-GB" sz="1800" dirty="0"/>
              <a:t> der U</a:t>
            </a:r>
            <a:r>
              <a:rPr lang="en-AT" sz="1800" dirty="0"/>
              <a:t>nabhängigkeit zuständiger Stellen</a:t>
            </a:r>
          </a:p>
          <a:p>
            <a:endParaRPr lang="en-AT" sz="2000" dirty="0"/>
          </a:p>
          <a:p>
            <a:endParaRPr lang="en-AT" sz="2000" dirty="0"/>
          </a:p>
          <a:p>
            <a:endParaRPr lang="en-AT" sz="2000" dirty="0"/>
          </a:p>
        </p:txBody>
      </p:sp>
    </p:spTree>
    <p:extLst>
      <p:ext uri="{BB962C8B-B14F-4D97-AF65-F5344CB8AC3E}">
        <p14:creationId xmlns:p14="http://schemas.microsoft.com/office/powerpoint/2010/main" val="309207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F173-93E1-3E4D-AA0D-D6A5789B92FA}"/>
              </a:ext>
            </a:extLst>
          </p:cNvPr>
          <p:cNvSpPr>
            <a:spLocks noGrp="1"/>
          </p:cNvSpPr>
          <p:nvPr>
            <p:ph type="title"/>
          </p:nvPr>
        </p:nvSpPr>
        <p:spPr>
          <a:xfrm>
            <a:off x="377952" y="476672"/>
            <a:ext cx="10435785" cy="809626"/>
          </a:xfrm>
        </p:spPr>
        <p:txBody>
          <a:bodyPr>
            <a:normAutofit fontScale="90000"/>
          </a:bodyPr>
          <a:lstStyle/>
          <a:p>
            <a:r>
              <a:rPr lang="en-US" b="1" i="1" dirty="0"/>
              <a:t>Sample Project:</a:t>
            </a:r>
            <a:r>
              <a:rPr lang="en-US" dirty="0"/>
              <a:t> Open Data </a:t>
            </a:r>
            <a:r>
              <a:rPr lang="en-US" dirty="0" err="1"/>
              <a:t>Portalwatch</a:t>
            </a:r>
            <a:r>
              <a:rPr lang="en-US" dirty="0"/>
              <a:t> </a:t>
            </a:r>
            <a:br>
              <a:rPr lang="en-US" dirty="0"/>
            </a:br>
            <a:r>
              <a:rPr lang="en-US" sz="4000" dirty="0"/>
              <a:t>(collecting and assessing metadata quality over time): </a:t>
            </a:r>
            <a:endParaRPr lang="en-US" dirty="0"/>
          </a:p>
        </p:txBody>
      </p:sp>
      <p:pic>
        <p:nvPicPr>
          <p:cNvPr id="6" name="Content Placeholder 5">
            <a:extLst>
              <a:ext uri="{FF2B5EF4-FFF2-40B4-BE49-F238E27FC236}">
                <a16:creationId xmlns:a16="http://schemas.microsoft.com/office/drawing/2014/main" id="{F82DCF74-F336-D24E-9B0F-56EDB02EF0B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3712" y="1815983"/>
            <a:ext cx="5171096" cy="5558206"/>
          </a:xfrm>
        </p:spPr>
      </p:pic>
      <p:pic>
        <p:nvPicPr>
          <p:cNvPr id="8" name="Picture 7">
            <a:extLst>
              <a:ext uri="{FF2B5EF4-FFF2-40B4-BE49-F238E27FC236}">
                <a16:creationId xmlns:a16="http://schemas.microsoft.com/office/drawing/2014/main" id="{55C33E75-EF22-8449-837A-08EE2BE0E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620" y="1960988"/>
            <a:ext cx="6584167" cy="4897012"/>
          </a:xfrm>
          <a:prstGeom prst="rect">
            <a:avLst/>
          </a:prstGeom>
        </p:spPr>
      </p:pic>
      <p:sp>
        <p:nvSpPr>
          <p:cNvPr id="9" name="Rectangle 8">
            <a:extLst>
              <a:ext uri="{FF2B5EF4-FFF2-40B4-BE49-F238E27FC236}">
                <a16:creationId xmlns:a16="http://schemas.microsoft.com/office/drawing/2014/main" id="{D1692038-73A3-5642-ADAB-20173F33569F}"/>
              </a:ext>
            </a:extLst>
          </p:cNvPr>
          <p:cNvSpPr/>
          <p:nvPr/>
        </p:nvSpPr>
        <p:spPr>
          <a:xfrm>
            <a:off x="2079386" y="1621120"/>
            <a:ext cx="6858000" cy="369332"/>
          </a:xfrm>
          <a:prstGeom prst="rect">
            <a:avLst/>
          </a:prstGeom>
        </p:spPr>
        <p:txBody>
          <a:bodyPr wrap="square">
            <a:spAutoFit/>
          </a:bodyPr>
          <a:lstStyle/>
          <a:p>
            <a:r>
              <a:rPr lang="en-US" dirty="0">
                <a:hlinkClick r:id="rId4"/>
              </a:rPr>
              <a:t>http://data.wu.ac.at/portalwatch/portal/data_gov/1818</a:t>
            </a:r>
            <a:r>
              <a:rPr lang="en-US" dirty="0"/>
              <a:t> </a:t>
            </a:r>
          </a:p>
        </p:txBody>
      </p:sp>
      <p:pic>
        <p:nvPicPr>
          <p:cNvPr id="11" name="Picture 10">
            <a:extLst>
              <a:ext uri="{FF2B5EF4-FFF2-40B4-BE49-F238E27FC236}">
                <a16:creationId xmlns:a16="http://schemas.microsoft.com/office/drawing/2014/main" id="{27F6BFD6-E74B-2E47-B398-BED7899AE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620" y="1970867"/>
            <a:ext cx="6477325" cy="4877253"/>
          </a:xfrm>
          <a:prstGeom prst="rect">
            <a:avLst/>
          </a:prstGeom>
        </p:spPr>
      </p:pic>
      <p:sp>
        <p:nvSpPr>
          <p:cNvPr id="7" name="Slide Number Placeholder 3">
            <a:extLst>
              <a:ext uri="{FF2B5EF4-FFF2-40B4-BE49-F238E27FC236}">
                <a16:creationId xmlns:a16="http://schemas.microsoft.com/office/drawing/2014/main" id="{F3875AE7-470D-A442-9032-5356446EE331}"/>
              </a:ext>
            </a:extLst>
          </p:cNvPr>
          <p:cNvSpPr txBox="1">
            <a:spLocks/>
          </p:cNvSpPr>
          <p:nvPr/>
        </p:nvSpPr>
        <p:spPr>
          <a:xfrm>
            <a:off x="10137454" y="6279307"/>
            <a:ext cx="676283" cy="30970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3DC40E-DBBE-4E2D-9EEC-FBF0DA0E9179}" type="slidenum">
              <a:rPr lang="en-GB" sz="1440">
                <a:latin typeface="Arial" panose="020B0604020202020204" pitchFamily="34" charset="0"/>
                <a:cs typeface="Arial" panose="020B0604020202020204" pitchFamily="34" charset="0"/>
              </a:rPr>
              <a:pPr/>
              <a:t>3</a:t>
            </a:fld>
            <a:endParaRPr lang="en-GB" sz="144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0A83645-0CC0-8142-8BDF-B504FAE244A6}"/>
              </a:ext>
            </a:extLst>
          </p:cNvPr>
          <p:cNvGrpSpPr/>
          <p:nvPr/>
        </p:nvGrpSpPr>
        <p:grpSpPr>
          <a:xfrm>
            <a:off x="1785016" y="1650673"/>
            <a:ext cx="7994364" cy="3845434"/>
            <a:chOff x="340569" y="1897711"/>
            <a:chExt cx="7994364" cy="3845434"/>
          </a:xfrm>
        </p:grpSpPr>
        <p:pic>
          <p:nvPicPr>
            <p:cNvPr id="10" name="Picture 4">
              <a:extLst>
                <a:ext uri="{FF2B5EF4-FFF2-40B4-BE49-F238E27FC236}">
                  <a16:creationId xmlns:a16="http://schemas.microsoft.com/office/drawing/2014/main" id="{9758052B-E2F8-E14D-A1E7-C283911E84C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14501" y="2312924"/>
              <a:ext cx="1828873" cy="1287860"/>
            </a:xfrm>
            <a:prstGeom prst="rect">
              <a:avLst/>
            </a:prstGeom>
            <a:noFill/>
          </p:spPr>
        </p:pic>
        <p:pic>
          <p:nvPicPr>
            <p:cNvPr id="12" name="Picture 5">
              <a:extLst>
                <a:ext uri="{FF2B5EF4-FFF2-40B4-BE49-F238E27FC236}">
                  <a16:creationId xmlns:a16="http://schemas.microsoft.com/office/drawing/2014/main" id="{C817BE50-5A3B-5A48-83E9-A12F7E827D3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79620" y="2312924"/>
              <a:ext cx="1511388" cy="1287860"/>
            </a:xfrm>
            <a:prstGeom prst="rect">
              <a:avLst/>
            </a:prstGeom>
            <a:noFill/>
            <a:ln w="9525" algn="ctr">
              <a:noFill/>
              <a:miter lim="800000"/>
              <a:headEnd/>
              <a:tailEnd/>
            </a:ln>
            <a:effectLst/>
          </p:spPr>
        </p:pic>
        <p:pic>
          <p:nvPicPr>
            <p:cNvPr id="13" name="Picture 6">
              <a:extLst>
                <a:ext uri="{FF2B5EF4-FFF2-40B4-BE49-F238E27FC236}">
                  <a16:creationId xmlns:a16="http://schemas.microsoft.com/office/drawing/2014/main" id="{087AAF13-B0FD-D246-881B-5F5F755DE60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13926" y="1897711"/>
              <a:ext cx="1830242" cy="1405876"/>
            </a:xfrm>
            <a:prstGeom prst="rect">
              <a:avLst/>
            </a:prstGeom>
            <a:noFill/>
            <a:ln w="9525" algn="ctr">
              <a:noFill/>
              <a:miter lim="800000"/>
              <a:headEnd/>
              <a:tailEnd/>
            </a:ln>
            <a:effectLst/>
          </p:spPr>
        </p:pic>
        <p:pic>
          <p:nvPicPr>
            <p:cNvPr id="14" name="Picture 5">
              <a:extLst>
                <a:ext uri="{FF2B5EF4-FFF2-40B4-BE49-F238E27FC236}">
                  <a16:creationId xmlns:a16="http://schemas.microsoft.com/office/drawing/2014/main" id="{8A48AC85-A5E9-9F48-860D-2C0D81B42EA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89772" y="3110690"/>
              <a:ext cx="1939729" cy="1249483"/>
            </a:xfrm>
            <a:prstGeom prst="rect">
              <a:avLst/>
            </a:prstGeom>
            <a:noFill/>
            <a:ln w="9525" algn="ctr">
              <a:noFill/>
              <a:miter lim="800000"/>
              <a:headEnd/>
              <a:tailEnd/>
            </a:ln>
          </p:spPr>
        </p:pic>
        <p:pic>
          <p:nvPicPr>
            <p:cNvPr id="15" name="Picture 5" descr="031910_2100_inspirepart1">
              <a:extLst>
                <a:ext uri="{FF2B5EF4-FFF2-40B4-BE49-F238E27FC236}">
                  <a16:creationId xmlns:a16="http://schemas.microsoft.com/office/drawing/2014/main" id="{68C5FE86-001D-B640-9CC4-8F7C3501747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43710" y="3546885"/>
              <a:ext cx="476250" cy="471289"/>
            </a:xfrm>
            <a:prstGeom prst="rect">
              <a:avLst/>
            </a:prstGeom>
            <a:noFill/>
            <a:ln w="9525">
              <a:noFill/>
              <a:miter lim="800000"/>
              <a:headEnd/>
              <a:tailEnd/>
            </a:ln>
          </p:spPr>
        </p:pic>
        <p:pic>
          <p:nvPicPr>
            <p:cNvPr id="16" name="Picture 6">
              <a:extLst>
                <a:ext uri="{FF2B5EF4-FFF2-40B4-BE49-F238E27FC236}">
                  <a16:creationId xmlns:a16="http://schemas.microsoft.com/office/drawing/2014/main" id="{3F5A1276-798C-B34A-A213-44BD3F4803A9}"/>
                </a:ext>
              </a:extLst>
            </p:cNvPr>
            <p:cNvPicPr>
              <a:picLocks noChangeAspect="1" noChangeArrowheads="1"/>
            </p:cNvPicPr>
            <p:nvPr/>
          </p:nvPicPr>
          <p:blipFill>
            <a:blip r:embed="rId11" cstate="print"/>
            <a:srcRect/>
            <a:stretch>
              <a:fillRect/>
            </a:stretch>
          </p:blipFill>
          <p:spPr bwMode="auto">
            <a:xfrm>
              <a:off x="4646869" y="3701206"/>
              <a:ext cx="557153" cy="327585"/>
            </a:xfrm>
            <a:prstGeom prst="rect">
              <a:avLst/>
            </a:prstGeom>
            <a:noFill/>
            <a:ln w="9525" algn="ctr">
              <a:noFill/>
              <a:miter lim="800000"/>
              <a:headEnd/>
              <a:tailEnd/>
            </a:ln>
          </p:spPr>
        </p:pic>
        <p:pic>
          <p:nvPicPr>
            <p:cNvPr id="17" name="Picture 7">
              <a:extLst>
                <a:ext uri="{FF2B5EF4-FFF2-40B4-BE49-F238E27FC236}">
                  <a16:creationId xmlns:a16="http://schemas.microsoft.com/office/drawing/2014/main" id="{3453B32A-7195-8B45-8E94-36E79011F398}"/>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3221850" y="2038206"/>
              <a:ext cx="900100" cy="267503"/>
            </a:xfrm>
            <a:prstGeom prst="rect">
              <a:avLst/>
            </a:prstGeom>
            <a:noFill/>
            <a:ln w="9525" algn="ctr">
              <a:noFill/>
              <a:miter lim="800000"/>
              <a:headEnd/>
              <a:tailEnd/>
            </a:ln>
          </p:spPr>
        </p:pic>
        <p:pic>
          <p:nvPicPr>
            <p:cNvPr id="18" name="Picture 8">
              <a:extLst>
                <a:ext uri="{FF2B5EF4-FFF2-40B4-BE49-F238E27FC236}">
                  <a16:creationId xmlns:a16="http://schemas.microsoft.com/office/drawing/2014/main" id="{4C82E878-90E2-6248-8BA8-E52FD473B0E9}"/>
                </a:ext>
              </a:extLst>
            </p:cNvPr>
            <p:cNvPicPr>
              <a:picLocks noChangeAspect="1" noChangeArrowheads="1"/>
            </p:cNvPicPr>
            <p:nvPr/>
          </p:nvPicPr>
          <p:blipFill>
            <a:blip r:embed="rId13" cstate="print"/>
            <a:srcRect/>
            <a:stretch>
              <a:fillRect/>
            </a:stretch>
          </p:blipFill>
          <p:spPr bwMode="auto">
            <a:xfrm>
              <a:off x="1863185" y="2038207"/>
              <a:ext cx="756777" cy="276578"/>
            </a:xfrm>
            <a:prstGeom prst="rect">
              <a:avLst/>
            </a:prstGeom>
            <a:noFill/>
            <a:ln w="9525">
              <a:noFill/>
              <a:miter lim="800000"/>
              <a:headEnd/>
              <a:tailEnd/>
            </a:ln>
          </p:spPr>
        </p:pic>
        <p:sp>
          <p:nvSpPr>
            <p:cNvPr id="19" name="Rectangle 8">
              <a:extLst>
                <a:ext uri="{FF2B5EF4-FFF2-40B4-BE49-F238E27FC236}">
                  <a16:creationId xmlns:a16="http://schemas.microsoft.com/office/drawing/2014/main" id="{DDD636C0-B7F7-2847-8FAB-4679F89B7497}"/>
                </a:ext>
              </a:extLst>
            </p:cNvPr>
            <p:cNvSpPr>
              <a:spLocks noChangeArrowheads="1"/>
            </p:cNvSpPr>
            <p:nvPr/>
          </p:nvSpPr>
          <p:spPr bwMode="auto">
            <a:xfrm>
              <a:off x="1863184" y="3960328"/>
              <a:ext cx="1687405" cy="323165"/>
            </a:xfrm>
            <a:prstGeom prst="rect">
              <a:avLst/>
            </a:prstGeom>
            <a:noFill/>
            <a:ln w="9525">
              <a:noFill/>
              <a:miter lim="800000"/>
              <a:headEnd/>
              <a:tailEnd/>
            </a:ln>
            <a:effectLst/>
          </p:spPr>
          <p:txBody>
            <a:bodyPr wrap="square">
              <a:spAutoFit/>
            </a:bodyPr>
            <a:lstStyle/>
            <a:p>
              <a:pPr>
                <a:spcBef>
                  <a:spcPct val="0"/>
                </a:spcBef>
                <a:buClrTx/>
                <a:buFontTx/>
                <a:buNone/>
              </a:pPr>
              <a:r>
                <a:rPr lang="en-US" sz="750" b="1" dirty="0">
                  <a:cs typeface="Arial" charset="0"/>
                </a:rPr>
                <a:t>DIRECTIVE 2007/2/EC INSPIRE</a:t>
              </a:r>
            </a:p>
          </p:txBody>
        </p:sp>
        <p:pic>
          <p:nvPicPr>
            <p:cNvPr id="20" name="Picture 17" descr="Screen Shot 2013-01-26 at 22.27.54.png">
              <a:extLst>
                <a:ext uri="{FF2B5EF4-FFF2-40B4-BE49-F238E27FC236}">
                  <a16:creationId xmlns:a16="http://schemas.microsoft.com/office/drawing/2014/main" id="{EAA50413-E819-CF4C-9780-FA6F2FC7C660}"/>
                </a:ext>
              </a:extLst>
            </p:cNvPr>
            <p:cNvPicPr>
              <a:picLocks noChangeAspect="1"/>
            </p:cNvPicPr>
            <p:nvPr/>
          </p:nvPicPr>
          <p:blipFill>
            <a:blip r:embed="rId14"/>
            <a:stretch>
              <a:fillRect/>
            </a:stretch>
          </p:blipFill>
          <p:spPr>
            <a:xfrm>
              <a:off x="2619960" y="3590655"/>
              <a:ext cx="1645948" cy="427519"/>
            </a:xfrm>
            <a:prstGeom prst="rect">
              <a:avLst/>
            </a:prstGeom>
          </p:spPr>
        </p:pic>
        <p:pic>
          <p:nvPicPr>
            <p:cNvPr id="21" name="Picture 20">
              <a:extLst>
                <a:ext uri="{FF2B5EF4-FFF2-40B4-BE49-F238E27FC236}">
                  <a16:creationId xmlns:a16="http://schemas.microsoft.com/office/drawing/2014/main" id="{E40FDC35-2A6D-0E49-A8E7-5B64AAEA0FA7}"/>
                </a:ext>
              </a:extLst>
            </p:cNvPr>
            <p:cNvPicPr>
              <a:picLocks noChangeAspect="1"/>
            </p:cNvPicPr>
            <p:nvPr/>
          </p:nvPicPr>
          <p:blipFill rotWithShape="1">
            <a:blip r:embed="rId15">
              <a:extLst>
                <a:ext uri="{28A0092B-C50C-407E-A947-70E740481C1C}">
                  <a14:useLocalDpi xmlns:a14="http://schemas.microsoft.com/office/drawing/2010/main" val="0"/>
                </a:ext>
              </a:extLst>
            </a:blip>
            <a:srcRect l="271" t="2696" r="-271" b="46"/>
            <a:stretch/>
          </p:blipFill>
          <p:spPr>
            <a:xfrm>
              <a:off x="3234204" y="3073110"/>
              <a:ext cx="5100729" cy="2670035"/>
            </a:xfrm>
            <a:prstGeom prst="rect">
              <a:avLst/>
            </a:prstGeom>
          </p:spPr>
        </p:pic>
        <p:pic>
          <p:nvPicPr>
            <p:cNvPr id="22" name="Picture 21">
              <a:extLst>
                <a:ext uri="{FF2B5EF4-FFF2-40B4-BE49-F238E27FC236}">
                  <a16:creationId xmlns:a16="http://schemas.microsoft.com/office/drawing/2014/main" id="{D6E19B07-C874-404E-A66E-BABB60590A8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0569" y="3590655"/>
              <a:ext cx="2982736" cy="1968767"/>
            </a:xfrm>
            <a:prstGeom prst="rect">
              <a:avLst/>
            </a:prstGeom>
          </p:spPr>
        </p:pic>
      </p:grpSp>
      <p:sp>
        <p:nvSpPr>
          <p:cNvPr id="23" name="Slide Number Placeholder 3">
            <a:extLst>
              <a:ext uri="{FF2B5EF4-FFF2-40B4-BE49-F238E27FC236}">
                <a16:creationId xmlns:a16="http://schemas.microsoft.com/office/drawing/2014/main" id="{C700B4B1-9B03-8F49-AAF1-36FCEA7A6CEF}"/>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3</a:t>
            </a:fld>
            <a:endParaRPr lang="de-AT" sz="1100" dirty="0">
              <a:solidFill>
                <a:schemeClr val="bg1">
                  <a:lumMod val="75000"/>
                </a:schemeClr>
              </a:solidFill>
            </a:endParaRPr>
          </a:p>
        </p:txBody>
      </p:sp>
    </p:spTree>
    <p:extLst>
      <p:ext uri="{BB962C8B-B14F-4D97-AF65-F5344CB8AC3E}">
        <p14:creationId xmlns:p14="http://schemas.microsoft.com/office/powerpoint/2010/main" val="27147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66E54-1ACF-5F8C-A445-60E87B9153FC}"/>
              </a:ext>
            </a:extLst>
          </p:cNvPr>
          <p:cNvPicPr>
            <a:picLocks noChangeAspect="1"/>
          </p:cNvPicPr>
          <p:nvPr/>
        </p:nvPicPr>
        <p:blipFill>
          <a:blip r:embed="rId2"/>
          <a:stretch>
            <a:fillRect/>
          </a:stretch>
        </p:blipFill>
        <p:spPr>
          <a:xfrm>
            <a:off x="428365" y="185608"/>
            <a:ext cx="5416144" cy="2602563"/>
          </a:xfrm>
          <a:prstGeom prst="rect">
            <a:avLst/>
          </a:prstGeom>
          <a:ln>
            <a:solidFill>
              <a:schemeClr val="accent1"/>
            </a:solidFill>
          </a:ln>
        </p:spPr>
      </p:pic>
      <p:pic>
        <p:nvPicPr>
          <p:cNvPr id="5" name="Picture 4">
            <a:extLst>
              <a:ext uri="{FF2B5EF4-FFF2-40B4-BE49-F238E27FC236}">
                <a16:creationId xmlns:a16="http://schemas.microsoft.com/office/drawing/2014/main" id="{3DC07697-BDC9-E452-6297-5D8822F1A45C}"/>
              </a:ext>
            </a:extLst>
          </p:cNvPr>
          <p:cNvPicPr>
            <a:picLocks noChangeAspect="1"/>
          </p:cNvPicPr>
          <p:nvPr/>
        </p:nvPicPr>
        <p:blipFill>
          <a:blip r:embed="rId3"/>
          <a:stretch>
            <a:fillRect/>
          </a:stretch>
        </p:blipFill>
        <p:spPr>
          <a:xfrm>
            <a:off x="6347493" y="489203"/>
            <a:ext cx="4889500" cy="1308100"/>
          </a:xfrm>
          <a:prstGeom prst="rect">
            <a:avLst/>
          </a:prstGeom>
          <a:ln>
            <a:solidFill>
              <a:schemeClr val="accent1"/>
            </a:solidFill>
          </a:ln>
        </p:spPr>
      </p:pic>
      <p:pic>
        <p:nvPicPr>
          <p:cNvPr id="6" name="Picture 5">
            <a:extLst>
              <a:ext uri="{FF2B5EF4-FFF2-40B4-BE49-F238E27FC236}">
                <a16:creationId xmlns:a16="http://schemas.microsoft.com/office/drawing/2014/main" id="{AE6F24F1-00BE-3C05-8CDE-85CF28BBBF7B}"/>
              </a:ext>
            </a:extLst>
          </p:cNvPr>
          <p:cNvPicPr>
            <a:picLocks noChangeAspect="1"/>
          </p:cNvPicPr>
          <p:nvPr/>
        </p:nvPicPr>
        <p:blipFill>
          <a:blip r:embed="rId4"/>
          <a:stretch>
            <a:fillRect/>
          </a:stretch>
        </p:blipFill>
        <p:spPr>
          <a:xfrm>
            <a:off x="5952681" y="2503507"/>
            <a:ext cx="6052016" cy="1383318"/>
          </a:xfrm>
          <a:prstGeom prst="rect">
            <a:avLst/>
          </a:prstGeom>
          <a:ln>
            <a:solidFill>
              <a:schemeClr val="accent1"/>
            </a:solidFill>
          </a:ln>
        </p:spPr>
      </p:pic>
      <p:pic>
        <p:nvPicPr>
          <p:cNvPr id="7" name="Picture 6">
            <a:extLst>
              <a:ext uri="{FF2B5EF4-FFF2-40B4-BE49-F238E27FC236}">
                <a16:creationId xmlns:a16="http://schemas.microsoft.com/office/drawing/2014/main" id="{D026F854-DDAB-9DAD-A610-303E39191A34}"/>
              </a:ext>
            </a:extLst>
          </p:cNvPr>
          <p:cNvPicPr>
            <a:picLocks noChangeAspect="1"/>
          </p:cNvPicPr>
          <p:nvPr/>
        </p:nvPicPr>
        <p:blipFill>
          <a:blip r:embed="rId5"/>
          <a:stretch>
            <a:fillRect/>
          </a:stretch>
        </p:blipFill>
        <p:spPr>
          <a:xfrm>
            <a:off x="490639" y="3173967"/>
            <a:ext cx="5277891" cy="1425716"/>
          </a:xfrm>
          <a:prstGeom prst="rect">
            <a:avLst/>
          </a:prstGeom>
          <a:ln>
            <a:solidFill>
              <a:schemeClr val="accent1"/>
            </a:solidFill>
          </a:ln>
        </p:spPr>
      </p:pic>
      <p:sp>
        <p:nvSpPr>
          <p:cNvPr id="9" name="TextBox 8">
            <a:extLst>
              <a:ext uri="{FF2B5EF4-FFF2-40B4-BE49-F238E27FC236}">
                <a16:creationId xmlns:a16="http://schemas.microsoft.com/office/drawing/2014/main" id="{1D5FEA21-2071-7BFB-F5D9-C6028489F994}"/>
              </a:ext>
            </a:extLst>
          </p:cNvPr>
          <p:cNvSpPr txBox="1"/>
          <p:nvPr/>
        </p:nvSpPr>
        <p:spPr>
          <a:xfrm>
            <a:off x="490639" y="4662313"/>
            <a:ext cx="8652240" cy="646331"/>
          </a:xfrm>
          <a:prstGeom prst="rect">
            <a:avLst/>
          </a:prstGeom>
          <a:noFill/>
        </p:spPr>
        <p:txBody>
          <a:bodyPr wrap="square">
            <a:spAutoFit/>
          </a:bodyPr>
          <a:lstStyle/>
          <a:p>
            <a:r>
              <a:rPr lang="en-AT" dirty="0"/>
              <a:t>Stellungnahmen: </a:t>
            </a:r>
          </a:p>
          <a:p>
            <a:r>
              <a:rPr lang="en-GB" dirty="0"/>
              <a:t> </a:t>
            </a:r>
            <a:r>
              <a:rPr lang="en-GB" dirty="0">
                <a:hlinkClick r:id="rId6"/>
              </a:rPr>
              <a:t>https://www.datenstrategie.at/de/informationsseite/stellungnahmen</a:t>
            </a:r>
            <a:r>
              <a:rPr lang="en-GB" dirty="0"/>
              <a:t> </a:t>
            </a:r>
            <a:endParaRPr lang="en-AT" dirty="0"/>
          </a:p>
        </p:txBody>
      </p:sp>
    </p:spTree>
    <p:extLst>
      <p:ext uri="{BB962C8B-B14F-4D97-AF65-F5344CB8AC3E}">
        <p14:creationId xmlns:p14="http://schemas.microsoft.com/office/powerpoint/2010/main" val="270047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43B4C1-0723-E74A-8997-762D2BDE2F18}"/>
              </a:ext>
            </a:extLst>
          </p:cNvPr>
          <p:cNvSpPr/>
          <p:nvPr/>
        </p:nvSpPr>
        <p:spPr>
          <a:xfrm>
            <a:off x="164082" y="1590675"/>
            <a:ext cx="3037114" cy="2308324"/>
          </a:xfrm>
          <a:prstGeom prst="rect">
            <a:avLst/>
          </a:prstGeom>
          <a:ln>
            <a:solidFill>
              <a:srgbClr val="169CD6"/>
            </a:solidFill>
          </a:ln>
        </p:spPr>
        <p:txBody>
          <a:bodyPr wrap="square" lIns="0">
            <a:noAutofit/>
          </a:bodyPr>
          <a:lstStyle/>
          <a:p>
            <a:pPr marL="649606" lvl="2" indent="0">
              <a:buClr>
                <a:srgbClr val="0096D3"/>
              </a:buClr>
              <a:buNone/>
            </a:pPr>
            <a:r>
              <a:rPr lang="en-GB" b="1" dirty="0">
                <a:solidFill>
                  <a:srgbClr val="FF0000"/>
                </a:solidFill>
              </a:rPr>
              <a:t>F</a:t>
            </a:r>
            <a:r>
              <a:rPr lang="en-GB" dirty="0">
                <a:solidFill>
                  <a:srgbClr val="FF0000"/>
                </a:solidFill>
              </a:rPr>
              <a:t>indability,</a:t>
            </a:r>
            <a:r>
              <a:rPr lang="en-GB" dirty="0">
                <a:solidFill>
                  <a:srgbClr val="000000"/>
                </a:solidFill>
              </a:rPr>
              <a:t> </a:t>
            </a:r>
          </a:p>
          <a:p>
            <a:pPr marL="649606" lvl="2" indent="0">
              <a:buClr>
                <a:srgbClr val="0096D3"/>
              </a:buClr>
              <a:buNone/>
            </a:pPr>
            <a:endParaRPr lang="en-GB" b="1" dirty="0">
              <a:solidFill>
                <a:srgbClr val="000000"/>
              </a:solidFill>
            </a:endParaRPr>
          </a:p>
          <a:p>
            <a:pPr marL="649606" lvl="2" indent="0">
              <a:buClr>
                <a:srgbClr val="0096D3"/>
              </a:buClr>
              <a:buNone/>
            </a:pPr>
            <a:r>
              <a:rPr lang="en-GB" b="1" dirty="0" err="1">
                <a:solidFill>
                  <a:srgbClr val="000000"/>
                </a:solidFill>
              </a:rPr>
              <a:t>A</a:t>
            </a:r>
            <a:r>
              <a:rPr lang="en-GB" dirty="0" err="1">
                <a:solidFill>
                  <a:srgbClr val="000000"/>
                </a:solidFill>
              </a:rPr>
              <a:t>ccessability</a:t>
            </a:r>
            <a:endParaRPr lang="en-GB" dirty="0">
              <a:solidFill>
                <a:srgbClr val="000000"/>
              </a:solidFill>
            </a:endParaRP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I</a:t>
            </a:r>
            <a:r>
              <a:rPr lang="en-GB" dirty="0">
                <a:solidFill>
                  <a:srgbClr val="000000"/>
                </a:solidFill>
              </a:rPr>
              <a:t>nteroperability</a:t>
            </a: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R</a:t>
            </a:r>
            <a:r>
              <a:rPr lang="en-GB" dirty="0">
                <a:solidFill>
                  <a:srgbClr val="000000"/>
                </a:solidFill>
              </a:rPr>
              <a:t>euse/Reusability</a:t>
            </a:r>
            <a:endParaRPr lang="en-AT" dirty="0"/>
          </a:p>
        </p:txBody>
      </p:sp>
      <p:pic>
        <p:nvPicPr>
          <p:cNvPr id="7" name="Picture 6">
            <a:extLst>
              <a:ext uri="{FF2B5EF4-FFF2-40B4-BE49-F238E27FC236}">
                <a16:creationId xmlns:a16="http://schemas.microsoft.com/office/drawing/2014/main" id="{90D929D4-9768-5643-93BB-CBA1675C4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39" y="4147327"/>
            <a:ext cx="2362200" cy="2417186"/>
          </a:xfrm>
          <a:prstGeom prst="rect">
            <a:avLst/>
          </a:prstGeom>
        </p:spPr>
      </p:pic>
      <p:sp>
        <p:nvSpPr>
          <p:cNvPr id="8" name="TextBox 7">
            <a:extLst>
              <a:ext uri="{FF2B5EF4-FFF2-40B4-BE49-F238E27FC236}">
                <a16:creationId xmlns:a16="http://schemas.microsoft.com/office/drawing/2014/main" id="{C0FD3AD9-A3BE-6D47-A44B-083FD4FE90AC}"/>
              </a:ext>
            </a:extLst>
          </p:cNvPr>
          <p:cNvSpPr txBox="1"/>
          <p:nvPr/>
        </p:nvSpPr>
        <p:spPr>
          <a:xfrm>
            <a:off x="944368" y="4894255"/>
            <a:ext cx="1476542" cy="923330"/>
          </a:xfrm>
          <a:prstGeom prst="rect">
            <a:avLst/>
          </a:prstGeom>
          <a:solidFill>
            <a:schemeClr val="bg1"/>
          </a:solidFill>
        </p:spPr>
        <p:txBody>
          <a:bodyPr wrap="square" rtlCol="0">
            <a:spAutoFit/>
          </a:bodyPr>
          <a:lstStyle/>
          <a:p>
            <a:pPr algn="ctr"/>
            <a:r>
              <a:rPr lang="en-AT" dirty="0"/>
              <a:t>Knowledge Graphs help!</a:t>
            </a:r>
          </a:p>
        </p:txBody>
      </p:sp>
      <p:pic>
        <p:nvPicPr>
          <p:cNvPr id="10" name="Grafik 8">
            <a:extLst>
              <a:ext uri="{FF2B5EF4-FFF2-40B4-BE49-F238E27FC236}">
                <a16:creationId xmlns:a16="http://schemas.microsoft.com/office/drawing/2014/main" id="{D83CF35A-D1CD-804D-A439-53438621051A}"/>
              </a:ext>
            </a:extLst>
          </p:cNvPr>
          <p:cNvPicPr>
            <a:picLocks noChangeAspect="1"/>
          </p:cNvPicPr>
          <p:nvPr/>
        </p:nvPicPr>
        <p:blipFill>
          <a:blip r:embed="rId3"/>
          <a:stretch>
            <a:fillRect/>
          </a:stretch>
        </p:blipFill>
        <p:spPr>
          <a:xfrm rot="588078">
            <a:off x="8173738" y="1621223"/>
            <a:ext cx="3572510" cy="3615552"/>
          </a:xfrm>
          <a:prstGeom prst="rect">
            <a:avLst/>
          </a:prstGeom>
        </p:spPr>
      </p:pic>
      <p:pic>
        <p:nvPicPr>
          <p:cNvPr id="11" name="Grafik 13">
            <a:extLst>
              <a:ext uri="{FF2B5EF4-FFF2-40B4-BE49-F238E27FC236}">
                <a16:creationId xmlns:a16="http://schemas.microsoft.com/office/drawing/2014/main" id="{B8BAB7A3-AD10-7849-8845-8865D5E81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279" y="4445902"/>
            <a:ext cx="1752600" cy="400050"/>
          </a:xfrm>
          <a:prstGeom prst="rect">
            <a:avLst/>
          </a:prstGeom>
        </p:spPr>
      </p:pic>
      <p:pic>
        <p:nvPicPr>
          <p:cNvPr id="12" name="Grafik 14">
            <a:extLst>
              <a:ext uri="{FF2B5EF4-FFF2-40B4-BE49-F238E27FC236}">
                <a16:creationId xmlns:a16="http://schemas.microsoft.com/office/drawing/2014/main" id="{AE6AF941-6105-DB44-A57F-E70D9F13D1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870" y="4836752"/>
            <a:ext cx="2108879" cy="442790"/>
          </a:xfrm>
          <a:prstGeom prst="rect">
            <a:avLst/>
          </a:prstGeom>
        </p:spPr>
      </p:pic>
      <p:pic>
        <p:nvPicPr>
          <p:cNvPr id="13" name="Picture 4">
            <a:extLst>
              <a:ext uri="{FF2B5EF4-FFF2-40B4-BE49-F238E27FC236}">
                <a16:creationId xmlns:a16="http://schemas.microsoft.com/office/drawing/2014/main" id="{C4618734-EA86-3B4C-BA17-95D175731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0364" y="5313933"/>
            <a:ext cx="1106869" cy="78259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0EA0173A-47CA-1842-981C-0B514E54C5CB}"/>
              </a:ext>
            </a:extLst>
          </p:cNvPr>
          <p:cNvSpPr/>
          <p:nvPr/>
        </p:nvSpPr>
        <p:spPr>
          <a:xfrm rot="20765034">
            <a:off x="4767761" y="4533564"/>
            <a:ext cx="3310927" cy="757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GeoKnowledgeGraph</a:t>
            </a:r>
          </a:p>
        </p:txBody>
      </p:sp>
      <p:pic>
        <p:nvPicPr>
          <p:cNvPr id="16" name="Grafik 4">
            <a:extLst>
              <a:ext uri="{FF2B5EF4-FFF2-40B4-BE49-F238E27FC236}">
                <a16:creationId xmlns:a16="http://schemas.microsoft.com/office/drawing/2014/main" id="{153D8D9D-7B66-404B-ABD7-9F9915CF4184}"/>
              </a:ext>
            </a:extLst>
          </p:cNvPr>
          <p:cNvPicPr>
            <a:picLocks noChangeAspect="1"/>
          </p:cNvPicPr>
          <p:nvPr/>
        </p:nvPicPr>
        <p:blipFill>
          <a:blip r:embed="rId7"/>
          <a:stretch>
            <a:fillRect/>
          </a:stretch>
        </p:blipFill>
        <p:spPr>
          <a:xfrm>
            <a:off x="3810311" y="1043495"/>
            <a:ext cx="3120425" cy="3383484"/>
          </a:xfrm>
          <a:prstGeom prst="rect">
            <a:avLst/>
          </a:prstGeom>
        </p:spPr>
      </p:pic>
      <p:sp>
        <p:nvSpPr>
          <p:cNvPr id="17" name="Right Arrow 16">
            <a:extLst>
              <a:ext uri="{FF2B5EF4-FFF2-40B4-BE49-F238E27FC236}">
                <a16:creationId xmlns:a16="http://schemas.microsoft.com/office/drawing/2014/main" id="{C252197E-5468-EF4C-9922-5B602CD87543}"/>
              </a:ext>
            </a:extLst>
          </p:cNvPr>
          <p:cNvSpPr/>
          <p:nvPr/>
        </p:nvSpPr>
        <p:spPr>
          <a:xfrm rot="1095875" flipH="1">
            <a:off x="6571732" y="2261694"/>
            <a:ext cx="2187620" cy="74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400" dirty="0"/>
              <a:t>Dataset Labelling</a:t>
            </a:r>
          </a:p>
        </p:txBody>
      </p:sp>
      <p:pic>
        <p:nvPicPr>
          <p:cNvPr id="18" name="Inhaltsplatzhalter 4">
            <a:extLst>
              <a:ext uri="{FF2B5EF4-FFF2-40B4-BE49-F238E27FC236}">
                <a16:creationId xmlns:a16="http://schemas.microsoft.com/office/drawing/2014/main" id="{C7E11DDF-0CB9-D446-9F62-C368D9FB21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891645" y="128025"/>
            <a:ext cx="6116781" cy="6284642"/>
          </a:xfrm>
          <a:prstGeom prst="rect">
            <a:avLst/>
          </a:prstGeom>
          <a:noFill/>
          <a:ln w="9525">
            <a:solidFill>
              <a:srgbClr val="169CD6"/>
            </a:solidFill>
            <a:miter lim="800000"/>
            <a:headEnd/>
            <a:tailEnd/>
          </a:ln>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CA68FEC6-BEF4-6E4A-BEA2-A16A40524C80}"/>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4</a:t>
            </a:fld>
            <a:endParaRPr lang="de-AT" sz="1100" dirty="0">
              <a:solidFill>
                <a:schemeClr val="bg1">
                  <a:lumMod val="75000"/>
                </a:schemeClr>
              </a:solidFill>
            </a:endParaRPr>
          </a:p>
        </p:txBody>
      </p:sp>
      <p:sp>
        <p:nvSpPr>
          <p:cNvPr id="4" name="Title 1">
            <a:extLst>
              <a:ext uri="{FF2B5EF4-FFF2-40B4-BE49-F238E27FC236}">
                <a16:creationId xmlns:a16="http://schemas.microsoft.com/office/drawing/2014/main" id="{76EDDEB2-AA59-B3BD-4F6C-139539CCFBA5}"/>
              </a:ext>
            </a:extLst>
          </p:cNvPr>
          <p:cNvSpPr>
            <a:spLocks noGrp="1"/>
          </p:cNvSpPr>
          <p:nvPr>
            <p:ph type="title"/>
          </p:nvPr>
        </p:nvSpPr>
        <p:spPr>
          <a:xfrm>
            <a:off x="163513" y="293688"/>
            <a:ext cx="10404475" cy="809625"/>
          </a:xfrm>
        </p:spPr>
        <p:txBody>
          <a:bodyPr>
            <a:noAutofit/>
          </a:bodyPr>
          <a:lstStyle/>
          <a:p>
            <a:r>
              <a:rPr lang="en-US" sz="2800" b="1" i="1" dirty="0"/>
              <a:t>Sample Project:</a:t>
            </a:r>
            <a:r>
              <a:rPr lang="en-US" sz="2800" dirty="0"/>
              <a:t> Open Data Search</a:t>
            </a:r>
            <a:br>
              <a:rPr lang="en-US" sz="2800" dirty="0"/>
            </a:br>
            <a:r>
              <a:rPr lang="en-US" sz="2400" dirty="0"/>
              <a:t>(How to make Open Data more “FAIR”): </a:t>
            </a:r>
            <a:endParaRPr lang="en-US" sz="2800" dirty="0"/>
          </a:p>
        </p:txBody>
      </p:sp>
    </p:spTree>
    <p:extLst>
      <p:ext uri="{BB962C8B-B14F-4D97-AF65-F5344CB8AC3E}">
        <p14:creationId xmlns:p14="http://schemas.microsoft.com/office/powerpoint/2010/main" val="29824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EF54AB-50BB-1949-B2DE-BCFD182089EE}"/>
              </a:ext>
            </a:extLst>
          </p:cNvPr>
          <p:cNvSpPr>
            <a:spLocks noGrp="1"/>
          </p:cNvSpPr>
          <p:nvPr>
            <p:ph type="body" sz="half" idx="1"/>
          </p:nvPr>
        </p:nvSpPr>
        <p:spPr>
          <a:xfrm>
            <a:off x="4057978" y="1558230"/>
            <a:ext cx="7465671" cy="4681538"/>
          </a:xfrm>
        </p:spPr>
        <p:txBody>
          <a:bodyPr/>
          <a:lstStyle/>
          <a:p>
            <a:pPr lvl="1"/>
            <a:r>
              <a:rPr lang="en-AT" dirty="0"/>
              <a:t>Data archiving and uniform access</a:t>
            </a:r>
          </a:p>
          <a:p>
            <a:pPr marL="320040" lvl="1" indent="0">
              <a:buNone/>
            </a:pPr>
            <a:r>
              <a:rPr lang="en-AT" dirty="0">
                <a:solidFill>
                  <a:srgbClr val="FF0000"/>
                </a:solidFill>
              </a:rPr>
              <a:t>	</a:t>
            </a:r>
          </a:p>
        </p:txBody>
      </p:sp>
      <p:sp>
        <p:nvSpPr>
          <p:cNvPr id="6" name="Rectangle 5">
            <a:extLst>
              <a:ext uri="{FF2B5EF4-FFF2-40B4-BE49-F238E27FC236}">
                <a16:creationId xmlns:a16="http://schemas.microsoft.com/office/drawing/2014/main" id="{C6980DE1-9A29-6643-83D5-3178AAD24182}"/>
              </a:ext>
            </a:extLst>
          </p:cNvPr>
          <p:cNvSpPr/>
          <p:nvPr/>
        </p:nvSpPr>
        <p:spPr>
          <a:xfrm>
            <a:off x="164082" y="1590675"/>
            <a:ext cx="3037114" cy="2308324"/>
          </a:xfrm>
          <a:prstGeom prst="rect">
            <a:avLst/>
          </a:prstGeom>
          <a:ln>
            <a:solidFill>
              <a:srgbClr val="169CD6"/>
            </a:solidFill>
          </a:ln>
        </p:spPr>
        <p:txBody>
          <a:bodyPr wrap="square" lIns="0">
            <a:noAutofit/>
          </a:bodyPr>
          <a:lstStyle/>
          <a:p>
            <a:pPr marL="649606" lvl="2" indent="0">
              <a:buClr>
                <a:srgbClr val="0096D3"/>
              </a:buClr>
              <a:buNone/>
            </a:pPr>
            <a:r>
              <a:rPr lang="en-GB" b="1" dirty="0">
                <a:solidFill>
                  <a:srgbClr val="000000"/>
                </a:solidFill>
              </a:rPr>
              <a:t>F</a:t>
            </a:r>
            <a:r>
              <a:rPr lang="en-GB" dirty="0">
                <a:solidFill>
                  <a:srgbClr val="000000"/>
                </a:solidFill>
              </a:rPr>
              <a:t>indability, </a:t>
            </a:r>
          </a:p>
          <a:p>
            <a:pPr marL="649606" lvl="2" indent="0">
              <a:buClr>
                <a:srgbClr val="0096D3"/>
              </a:buClr>
              <a:buNone/>
            </a:pPr>
            <a:endParaRPr lang="en-GB" b="1" dirty="0">
              <a:solidFill>
                <a:srgbClr val="000000"/>
              </a:solidFill>
            </a:endParaRPr>
          </a:p>
          <a:p>
            <a:pPr marL="649606" lvl="2" indent="0">
              <a:buClr>
                <a:srgbClr val="0096D3"/>
              </a:buClr>
              <a:buNone/>
            </a:pPr>
            <a:r>
              <a:rPr lang="en-GB" b="1" dirty="0" err="1">
                <a:solidFill>
                  <a:srgbClr val="FF0000"/>
                </a:solidFill>
              </a:rPr>
              <a:t>A</a:t>
            </a:r>
            <a:r>
              <a:rPr lang="en-GB" dirty="0" err="1">
                <a:solidFill>
                  <a:srgbClr val="FF0000"/>
                </a:solidFill>
              </a:rPr>
              <a:t>ccessability</a:t>
            </a:r>
            <a:endParaRPr lang="en-GB" dirty="0">
              <a:solidFill>
                <a:srgbClr val="FF0000"/>
              </a:solidFill>
            </a:endParaRP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FF0000"/>
                </a:solidFill>
              </a:rPr>
              <a:t>I</a:t>
            </a:r>
            <a:r>
              <a:rPr lang="en-GB" dirty="0">
                <a:solidFill>
                  <a:srgbClr val="FF0000"/>
                </a:solidFill>
              </a:rPr>
              <a:t>nteroperability</a:t>
            </a: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R</a:t>
            </a:r>
            <a:r>
              <a:rPr lang="en-GB" dirty="0">
                <a:solidFill>
                  <a:srgbClr val="000000"/>
                </a:solidFill>
              </a:rPr>
              <a:t>euse/Reusability</a:t>
            </a:r>
            <a:endParaRPr lang="en-AT" dirty="0"/>
          </a:p>
        </p:txBody>
      </p:sp>
      <p:pic>
        <p:nvPicPr>
          <p:cNvPr id="5" name="Picture 4">
            <a:extLst>
              <a:ext uri="{FF2B5EF4-FFF2-40B4-BE49-F238E27FC236}">
                <a16:creationId xmlns:a16="http://schemas.microsoft.com/office/drawing/2014/main" id="{0A587160-8CBB-ED4B-BDEF-0C2ED97FE6C6}"/>
              </a:ext>
            </a:extLst>
          </p:cNvPr>
          <p:cNvPicPr>
            <a:picLocks noChangeAspect="1"/>
          </p:cNvPicPr>
          <p:nvPr/>
        </p:nvPicPr>
        <p:blipFill>
          <a:blip r:embed="rId2"/>
          <a:stretch>
            <a:fillRect/>
          </a:stretch>
        </p:blipFill>
        <p:spPr>
          <a:xfrm>
            <a:off x="5353596" y="2057425"/>
            <a:ext cx="6650358" cy="4681539"/>
          </a:xfrm>
          <a:prstGeom prst="rect">
            <a:avLst/>
          </a:prstGeom>
          <a:ln>
            <a:solidFill>
              <a:srgbClr val="169CD6"/>
            </a:solidFill>
          </a:ln>
        </p:spPr>
      </p:pic>
      <p:sp>
        <p:nvSpPr>
          <p:cNvPr id="7" name="Rectangle 6">
            <a:extLst>
              <a:ext uri="{FF2B5EF4-FFF2-40B4-BE49-F238E27FC236}">
                <a16:creationId xmlns:a16="http://schemas.microsoft.com/office/drawing/2014/main" id="{46C5B7D3-A389-CC41-A9B3-AD8DAB798D38}"/>
              </a:ext>
            </a:extLst>
          </p:cNvPr>
          <p:cNvSpPr/>
          <p:nvPr/>
        </p:nvSpPr>
        <p:spPr>
          <a:xfrm>
            <a:off x="6834850" y="6341924"/>
            <a:ext cx="2847574" cy="369332"/>
          </a:xfrm>
          <a:prstGeom prst="rect">
            <a:avLst/>
          </a:prstGeom>
        </p:spPr>
        <p:txBody>
          <a:bodyPr wrap="none">
            <a:spAutoFit/>
          </a:bodyPr>
          <a:lstStyle/>
          <a:p>
            <a:r>
              <a:rPr lang="en-AT" dirty="0">
                <a:hlinkClick r:id="rId3"/>
              </a:rPr>
              <a:t>https://archiver.ai.wu.ac.at/</a:t>
            </a:r>
            <a:r>
              <a:rPr lang="en-AT" dirty="0"/>
              <a:t> </a:t>
            </a:r>
          </a:p>
        </p:txBody>
      </p:sp>
      <p:sp>
        <p:nvSpPr>
          <p:cNvPr id="4" name="Rectangle 3">
            <a:extLst>
              <a:ext uri="{FF2B5EF4-FFF2-40B4-BE49-F238E27FC236}">
                <a16:creationId xmlns:a16="http://schemas.microsoft.com/office/drawing/2014/main" id="{D664B81A-54E2-9E47-BAC1-237945A82548}"/>
              </a:ext>
            </a:extLst>
          </p:cNvPr>
          <p:cNvSpPr/>
          <p:nvPr/>
        </p:nvSpPr>
        <p:spPr>
          <a:xfrm>
            <a:off x="3200" y="4040142"/>
            <a:ext cx="5144177" cy="923330"/>
          </a:xfrm>
          <a:prstGeom prst="rect">
            <a:avLst/>
          </a:prstGeom>
        </p:spPr>
        <p:txBody>
          <a:bodyPr wrap="square">
            <a:spAutoFit/>
          </a:bodyPr>
          <a:lstStyle/>
          <a:p>
            <a:pPr marL="320040" lvl="1" indent="0">
              <a:buNone/>
            </a:pPr>
            <a:r>
              <a:rPr lang="en-AT" dirty="0"/>
              <a:t>Crawl and index datasets, clean and index evolving, tabular datasets.</a:t>
            </a:r>
          </a:p>
          <a:p>
            <a:pPr marL="320040" lvl="1" indent="0">
              <a:buNone/>
            </a:pPr>
            <a:r>
              <a:rPr lang="en-AT" dirty="0"/>
              <a:t>Search and query datasets over time!</a:t>
            </a:r>
          </a:p>
        </p:txBody>
      </p:sp>
      <p:cxnSp>
        <p:nvCxnSpPr>
          <p:cNvPr id="10" name="Straight Arrow Connector 9">
            <a:extLst>
              <a:ext uri="{FF2B5EF4-FFF2-40B4-BE49-F238E27FC236}">
                <a16:creationId xmlns:a16="http://schemas.microsoft.com/office/drawing/2014/main" id="{EBFA474D-7732-8144-8F90-0CF3CC1A8F38}"/>
              </a:ext>
            </a:extLst>
          </p:cNvPr>
          <p:cNvCxnSpPr/>
          <p:nvPr/>
        </p:nvCxnSpPr>
        <p:spPr>
          <a:xfrm flipV="1">
            <a:off x="2424545" y="1736766"/>
            <a:ext cx="1967346" cy="545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FB3EAA-49DB-7643-B496-04543F5A03F7}"/>
              </a:ext>
            </a:extLst>
          </p:cNvPr>
          <p:cNvCxnSpPr/>
          <p:nvPr/>
        </p:nvCxnSpPr>
        <p:spPr>
          <a:xfrm flipV="1">
            <a:off x="2672159" y="1731818"/>
            <a:ext cx="1719732" cy="1057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2">
            <a:extLst>
              <a:ext uri="{FF2B5EF4-FFF2-40B4-BE49-F238E27FC236}">
                <a16:creationId xmlns:a16="http://schemas.microsoft.com/office/drawing/2014/main" id="{AC88FF25-5A67-0847-9F4C-6BCB9F04A04D}"/>
              </a:ext>
            </a:extLst>
          </p:cNvPr>
          <p:cNvSpPr/>
          <p:nvPr/>
        </p:nvSpPr>
        <p:spPr>
          <a:xfrm>
            <a:off x="9214535" y="4398194"/>
            <a:ext cx="2873809" cy="1945291"/>
          </a:xfrm>
          <a:prstGeom prst="wedgeRoundRectCallout">
            <a:avLst>
              <a:gd name="adj1" fmla="val -147142"/>
              <a:gd name="adj2" fmla="val -869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Should it be really us doing that or </a:t>
            </a:r>
          </a:p>
          <a:p>
            <a:pPr algn="ctr"/>
            <a:r>
              <a:rPr lang="en-AT" dirty="0"/>
              <a:t>… the data providers/portals?</a:t>
            </a:r>
          </a:p>
          <a:p>
            <a:pPr algn="ctr"/>
            <a:r>
              <a:rPr lang="en-AT" dirty="0"/>
              <a:t>… te WebArchive?</a:t>
            </a:r>
          </a:p>
          <a:p>
            <a:pPr algn="ctr"/>
            <a:r>
              <a:rPr lang="en-AT" dirty="0"/>
              <a:t>… google?</a:t>
            </a:r>
          </a:p>
        </p:txBody>
      </p:sp>
      <p:sp>
        <p:nvSpPr>
          <p:cNvPr id="14" name="Rectangle 13">
            <a:extLst>
              <a:ext uri="{FF2B5EF4-FFF2-40B4-BE49-F238E27FC236}">
                <a16:creationId xmlns:a16="http://schemas.microsoft.com/office/drawing/2014/main" id="{FF850F8A-8022-E64C-85AA-F2C725A04A64}"/>
              </a:ext>
            </a:extLst>
          </p:cNvPr>
          <p:cNvSpPr/>
          <p:nvPr/>
        </p:nvSpPr>
        <p:spPr>
          <a:xfrm>
            <a:off x="629107" y="5831879"/>
            <a:ext cx="4640099" cy="600164"/>
          </a:xfrm>
          <a:prstGeom prst="rect">
            <a:avLst/>
          </a:prstGeom>
        </p:spPr>
        <p:txBody>
          <a:bodyPr wrap="square">
            <a:spAutoFit/>
          </a:bodyPr>
          <a:lstStyle/>
          <a:p>
            <a:r>
              <a:rPr lang="en-GB" sz="1100" i="1" dirty="0"/>
              <a:t>Thomas Weber, Johann </a:t>
            </a:r>
            <a:r>
              <a:rPr lang="en-GB" sz="1100" i="1" dirty="0" err="1"/>
              <a:t>Mitlöhner</a:t>
            </a:r>
            <a:r>
              <a:rPr lang="en-GB" sz="1100" i="1" dirty="0"/>
              <a:t>, Sebastian </a:t>
            </a:r>
            <a:r>
              <a:rPr lang="en-GB" sz="1100" i="1" dirty="0" err="1"/>
              <a:t>Neumaier</a:t>
            </a:r>
            <a:r>
              <a:rPr lang="en-GB" sz="1100" i="1" dirty="0"/>
              <a:t>, and Axel Polleres. </a:t>
            </a:r>
            <a:r>
              <a:rPr lang="en-GB" sz="1100" i="1" dirty="0" err="1"/>
              <a:t>ODArchive</a:t>
            </a:r>
            <a:r>
              <a:rPr lang="en-GB" sz="1100" i="1" dirty="0"/>
              <a:t> - creating an archive for structured data from open data portals. In ISWC 2020</a:t>
            </a:r>
            <a:endParaRPr lang="en-AT" sz="1100" i="1" dirty="0"/>
          </a:p>
        </p:txBody>
      </p:sp>
      <p:sp>
        <p:nvSpPr>
          <p:cNvPr id="15" name="Rectangle 14">
            <a:extLst>
              <a:ext uri="{FF2B5EF4-FFF2-40B4-BE49-F238E27FC236}">
                <a16:creationId xmlns:a16="http://schemas.microsoft.com/office/drawing/2014/main" id="{EA91EED6-08E9-074B-913B-BCFD9D1AED2D}"/>
              </a:ext>
            </a:extLst>
          </p:cNvPr>
          <p:cNvSpPr/>
          <p:nvPr/>
        </p:nvSpPr>
        <p:spPr>
          <a:xfrm>
            <a:off x="399432" y="4952324"/>
            <a:ext cx="6096000" cy="646331"/>
          </a:xfrm>
          <a:prstGeom prst="rect">
            <a:avLst/>
          </a:prstGeom>
        </p:spPr>
        <p:txBody>
          <a:bodyPr>
            <a:spAutoFit/>
          </a:bodyPr>
          <a:lstStyle/>
          <a:p>
            <a:pPr>
              <a:buFont typeface="Arial" panose="020B0604020202020204" pitchFamily="34" charset="0"/>
              <a:buChar char="•"/>
            </a:pPr>
            <a:r>
              <a:rPr lang="en-GB" dirty="0"/>
              <a:t>Total Corpus: 5.5 TB (CSV,JSON,XML,…)</a:t>
            </a:r>
          </a:p>
          <a:p>
            <a:pPr>
              <a:buFont typeface="Arial" panose="020B0604020202020204" pitchFamily="34" charset="0"/>
              <a:buChar char="•"/>
            </a:pPr>
            <a:r>
              <a:rPr lang="en-GB" dirty="0"/>
              <a:t>Latest Versions: 1.2 TB</a:t>
            </a:r>
          </a:p>
        </p:txBody>
      </p:sp>
      <p:sp>
        <p:nvSpPr>
          <p:cNvPr id="16" name="Slide Number Placeholder 3">
            <a:extLst>
              <a:ext uri="{FF2B5EF4-FFF2-40B4-BE49-F238E27FC236}">
                <a16:creationId xmlns:a16="http://schemas.microsoft.com/office/drawing/2014/main" id="{59D1A5B5-7B68-E44E-A47B-3924063576E5}"/>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5</a:t>
            </a:fld>
            <a:endParaRPr lang="de-AT" sz="1100" dirty="0">
              <a:solidFill>
                <a:schemeClr val="bg1">
                  <a:lumMod val="75000"/>
                </a:schemeClr>
              </a:solidFill>
            </a:endParaRPr>
          </a:p>
        </p:txBody>
      </p:sp>
      <p:sp>
        <p:nvSpPr>
          <p:cNvPr id="17" name="Title 1">
            <a:extLst>
              <a:ext uri="{FF2B5EF4-FFF2-40B4-BE49-F238E27FC236}">
                <a16:creationId xmlns:a16="http://schemas.microsoft.com/office/drawing/2014/main" id="{83C68394-6270-9F6F-91D2-3C2FE0B3099C}"/>
              </a:ext>
            </a:extLst>
          </p:cNvPr>
          <p:cNvSpPr>
            <a:spLocks noGrp="1"/>
          </p:cNvSpPr>
          <p:nvPr>
            <p:ph type="title"/>
          </p:nvPr>
        </p:nvSpPr>
        <p:spPr/>
        <p:txBody>
          <a:bodyPr>
            <a:noAutofit/>
          </a:bodyPr>
          <a:lstStyle/>
          <a:p>
            <a:r>
              <a:rPr lang="en-US" sz="2800" b="1" i="1" dirty="0"/>
              <a:t>Sample Project:</a:t>
            </a:r>
            <a:r>
              <a:rPr lang="en-US" sz="2800" dirty="0"/>
              <a:t> Open Data Archiving</a:t>
            </a:r>
            <a:br>
              <a:rPr lang="en-US" sz="2800" dirty="0"/>
            </a:br>
            <a:r>
              <a:rPr lang="en-US" sz="2400" dirty="0"/>
              <a:t>(How to make Open Data more “FAIR”): </a:t>
            </a:r>
            <a:endParaRPr lang="en-US" sz="2800" dirty="0"/>
          </a:p>
        </p:txBody>
      </p:sp>
    </p:spTree>
    <p:extLst>
      <p:ext uri="{BB962C8B-B14F-4D97-AF65-F5344CB8AC3E}">
        <p14:creationId xmlns:p14="http://schemas.microsoft.com/office/powerpoint/2010/main" val="165645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C2A8-0076-AF4C-BFA2-8B7079C9E29D}"/>
              </a:ext>
            </a:extLst>
          </p:cNvPr>
          <p:cNvSpPr>
            <a:spLocks noGrp="1"/>
          </p:cNvSpPr>
          <p:nvPr>
            <p:ph type="title"/>
          </p:nvPr>
        </p:nvSpPr>
        <p:spPr>
          <a:xfrm>
            <a:off x="164082" y="293487"/>
            <a:ext cx="10403604" cy="809626"/>
          </a:xfrm>
        </p:spPr>
        <p:txBody>
          <a:bodyPr>
            <a:normAutofit fontScale="90000"/>
          </a:bodyPr>
          <a:lstStyle/>
          <a:p>
            <a:r>
              <a:rPr lang="en-AT" sz="2800" dirty="0"/>
              <a:t>What's next?</a:t>
            </a:r>
            <a:br>
              <a:rPr lang="en-AT" sz="2800" dirty="0"/>
            </a:br>
            <a:r>
              <a:rPr lang="en-AT" sz="2800" dirty="0"/>
              <a:t>What's missing for a FAIR (European) Data Ecosystem?</a:t>
            </a:r>
          </a:p>
        </p:txBody>
      </p:sp>
      <p:sp>
        <p:nvSpPr>
          <p:cNvPr id="3" name="Text Placeholder 2">
            <a:extLst>
              <a:ext uri="{FF2B5EF4-FFF2-40B4-BE49-F238E27FC236}">
                <a16:creationId xmlns:a16="http://schemas.microsoft.com/office/drawing/2014/main" id="{34EF54AB-50BB-1949-B2DE-BCFD182089EE}"/>
              </a:ext>
            </a:extLst>
          </p:cNvPr>
          <p:cNvSpPr>
            <a:spLocks noGrp="1"/>
          </p:cNvSpPr>
          <p:nvPr>
            <p:ph type="body" sz="half" idx="1"/>
          </p:nvPr>
        </p:nvSpPr>
        <p:spPr>
          <a:xfrm>
            <a:off x="4097437" y="1607193"/>
            <a:ext cx="7465671" cy="3328864"/>
          </a:xfrm>
        </p:spPr>
        <p:txBody>
          <a:bodyPr>
            <a:normAutofit/>
          </a:bodyPr>
          <a:lstStyle/>
          <a:p>
            <a:pPr lvl="1"/>
            <a:r>
              <a:rPr lang="en-AT" sz="2000" dirty="0"/>
              <a:t>Data search (is google Dataset search enough?)</a:t>
            </a:r>
          </a:p>
          <a:p>
            <a:pPr lvl="1"/>
            <a:endParaRPr lang="en-AT" sz="2000" dirty="0"/>
          </a:p>
          <a:p>
            <a:pPr lvl="1"/>
            <a:r>
              <a:rPr lang="en-AT" sz="2000" dirty="0"/>
              <a:t>Data archiving and uniform access</a:t>
            </a:r>
          </a:p>
          <a:p>
            <a:pPr lvl="1"/>
            <a:endParaRPr lang="en-AT" sz="2000" dirty="0">
              <a:solidFill>
                <a:schemeClr val="bg1">
                  <a:lumMod val="50000"/>
                </a:schemeClr>
              </a:solidFill>
            </a:endParaRPr>
          </a:p>
          <a:p>
            <a:pPr lvl="1"/>
            <a:r>
              <a:rPr lang="en-AT" sz="2000" dirty="0">
                <a:solidFill>
                  <a:schemeClr val="bg1">
                    <a:lumMod val="50000"/>
                  </a:schemeClr>
                </a:solidFill>
              </a:rPr>
              <a:t>Enable (also) </a:t>
            </a:r>
            <a:r>
              <a:rPr lang="en-AT" sz="2000" dirty="0">
                <a:solidFill>
                  <a:srgbClr val="FF0000"/>
                </a:solidFill>
              </a:rPr>
              <a:t>non-open data</a:t>
            </a:r>
          </a:p>
          <a:p>
            <a:pPr lvl="1"/>
            <a:endParaRPr lang="en-AT" sz="2000" dirty="0">
              <a:solidFill>
                <a:schemeClr val="bg1">
                  <a:lumMod val="50000"/>
                </a:schemeClr>
              </a:solidFill>
            </a:endParaRPr>
          </a:p>
          <a:p>
            <a:pPr lvl="1"/>
            <a:r>
              <a:rPr lang="en-AT" sz="2000" dirty="0">
                <a:solidFill>
                  <a:schemeClr val="bg1">
                    <a:lumMod val="50000"/>
                  </a:schemeClr>
                </a:solidFill>
              </a:rPr>
              <a:t>Also "Democratize" Data Processing</a:t>
            </a:r>
          </a:p>
          <a:p>
            <a:pPr lvl="1"/>
            <a:endParaRPr lang="en-AT" sz="2000" dirty="0">
              <a:solidFill>
                <a:schemeClr val="bg1">
                  <a:lumMod val="50000"/>
                </a:schemeClr>
              </a:solidFill>
            </a:endParaRPr>
          </a:p>
          <a:p>
            <a:pPr lvl="1"/>
            <a:r>
              <a:rPr lang="en-AT" sz="2000" dirty="0">
                <a:solidFill>
                  <a:schemeClr val="bg1">
                    <a:lumMod val="50000"/>
                  </a:schemeClr>
                </a:solidFill>
              </a:rPr>
              <a:t>Architectural Vision … decentralized data ecosystem</a:t>
            </a:r>
          </a:p>
        </p:txBody>
      </p:sp>
      <p:sp>
        <p:nvSpPr>
          <p:cNvPr id="4" name="Rectangle 3">
            <a:extLst>
              <a:ext uri="{FF2B5EF4-FFF2-40B4-BE49-F238E27FC236}">
                <a16:creationId xmlns:a16="http://schemas.microsoft.com/office/drawing/2014/main" id="{BE29A5BB-4223-BE4D-94A2-FAE4ACF2DBA8}"/>
              </a:ext>
            </a:extLst>
          </p:cNvPr>
          <p:cNvSpPr/>
          <p:nvPr/>
        </p:nvSpPr>
        <p:spPr>
          <a:xfrm>
            <a:off x="-273934" y="1590675"/>
            <a:ext cx="6096000" cy="2031325"/>
          </a:xfrm>
          <a:prstGeom prst="rect">
            <a:avLst/>
          </a:prstGeom>
        </p:spPr>
        <p:txBody>
          <a:bodyPr>
            <a:spAutoFit/>
          </a:bodyPr>
          <a:lstStyle/>
          <a:p>
            <a:pPr marL="649606" lvl="2" indent="0">
              <a:buClr>
                <a:srgbClr val="0096D3"/>
              </a:buClr>
              <a:buNone/>
            </a:pPr>
            <a:r>
              <a:rPr lang="en-GB" b="1" dirty="0">
                <a:solidFill>
                  <a:srgbClr val="000000"/>
                </a:solidFill>
              </a:rPr>
              <a:t>F</a:t>
            </a:r>
            <a:r>
              <a:rPr lang="en-GB" dirty="0">
                <a:solidFill>
                  <a:srgbClr val="000000"/>
                </a:solidFill>
              </a:rPr>
              <a:t>indability </a:t>
            </a:r>
          </a:p>
          <a:p>
            <a:pPr marL="649606" lvl="2" indent="0">
              <a:buClr>
                <a:srgbClr val="0096D3"/>
              </a:buClr>
              <a:buNone/>
            </a:pPr>
            <a:endParaRPr lang="en-GB" b="1" dirty="0">
              <a:solidFill>
                <a:srgbClr val="000000"/>
              </a:solidFill>
            </a:endParaRPr>
          </a:p>
          <a:p>
            <a:pPr marL="649606" lvl="2" indent="0">
              <a:buClr>
                <a:srgbClr val="0096D3"/>
              </a:buClr>
              <a:buNone/>
            </a:pPr>
            <a:r>
              <a:rPr lang="en-GB" b="1" dirty="0" err="1">
                <a:solidFill>
                  <a:srgbClr val="000000"/>
                </a:solidFill>
              </a:rPr>
              <a:t>A</a:t>
            </a:r>
            <a:r>
              <a:rPr lang="en-GB" dirty="0" err="1">
                <a:solidFill>
                  <a:srgbClr val="000000"/>
                </a:solidFill>
              </a:rPr>
              <a:t>ccessability</a:t>
            </a:r>
            <a:endParaRPr lang="en-GB" dirty="0">
              <a:solidFill>
                <a:srgbClr val="000000"/>
              </a:solidFill>
            </a:endParaRP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I</a:t>
            </a:r>
            <a:r>
              <a:rPr lang="en-GB" dirty="0">
                <a:solidFill>
                  <a:srgbClr val="000000"/>
                </a:solidFill>
              </a:rPr>
              <a:t>nteroperability</a:t>
            </a: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R</a:t>
            </a:r>
            <a:r>
              <a:rPr lang="en-GB" dirty="0">
                <a:solidFill>
                  <a:srgbClr val="000000"/>
                </a:solidFill>
              </a:rPr>
              <a:t>euse/Reusability</a:t>
            </a:r>
            <a:endParaRPr lang="en-AT" dirty="0"/>
          </a:p>
        </p:txBody>
      </p:sp>
      <p:grpSp>
        <p:nvGrpSpPr>
          <p:cNvPr id="25" name="Group 24">
            <a:extLst>
              <a:ext uri="{FF2B5EF4-FFF2-40B4-BE49-F238E27FC236}">
                <a16:creationId xmlns:a16="http://schemas.microsoft.com/office/drawing/2014/main" id="{3101BE8A-F86A-1643-864A-86CDABB2E6D9}"/>
              </a:ext>
            </a:extLst>
          </p:cNvPr>
          <p:cNvGrpSpPr/>
          <p:nvPr/>
        </p:nvGrpSpPr>
        <p:grpSpPr>
          <a:xfrm>
            <a:off x="1782501" y="1787707"/>
            <a:ext cx="2662177" cy="2026708"/>
            <a:chOff x="1782501" y="1787707"/>
            <a:chExt cx="2662177" cy="2026708"/>
          </a:xfrm>
        </p:grpSpPr>
        <p:cxnSp>
          <p:nvCxnSpPr>
            <p:cNvPr id="8" name="Straight Arrow Connector 7">
              <a:extLst>
                <a:ext uri="{FF2B5EF4-FFF2-40B4-BE49-F238E27FC236}">
                  <a16:creationId xmlns:a16="http://schemas.microsoft.com/office/drawing/2014/main" id="{C6B4BB10-FDB8-1843-8AD3-126F8BB74373}"/>
                </a:ext>
              </a:extLst>
            </p:cNvPr>
            <p:cNvCxnSpPr>
              <a:cxnSpLocks/>
            </p:cNvCxnSpPr>
            <p:nvPr/>
          </p:nvCxnSpPr>
          <p:spPr>
            <a:xfrm>
              <a:off x="2060294" y="2291787"/>
              <a:ext cx="2384384" cy="185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E60FD4-DDC9-504B-AA9C-F98D54B71139}"/>
                </a:ext>
              </a:extLst>
            </p:cNvPr>
            <p:cNvCxnSpPr>
              <a:cxnSpLocks/>
            </p:cNvCxnSpPr>
            <p:nvPr/>
          </p:nvCxnSpPr>
          <p:spPr>
            <a:xfrm>
              <a:off x="2060294" y="2291787"/>
              <a:ext cx="2384384" cy="84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3BEA17-C60C-6F40-BF4B-77C3000E4CF9}"/>
                </a:ext>
              </a:extLst>
            </p:cNvPr>
            <p:cNvCxnSpPr>
              <a:cxnSpLocks/>
            </p:cNvCxnSpPr>
            <p:nvPr/>
          </p:nvCxnSpPr>
          <p:spPr>
            <a:xfrm>
              <a:off x="2592729" y="3389571"/>
              <a:ext cx="1851949" cy="424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8FC649-7CBF-FA44-853E-10A40122A673}"/>
                </a:ext>
              </a:extLst>
            </p:cNvPr>
            <p:cNvCxnSpPr>
              <a:cxnSpLocks/>
            </p:cNvCxnSpPr>
            <p:nvPr/>
          </p:nvCxnSpPr>
          <p:spPr>
            <a:xfrm>
              <a:off x="1782501" y="1787707"/>
              <a:ext cx="26621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353658-928A-3941-9AE5-085E2D050742}"/>
                </a:ext>
              </a:extLst>
            </p:cNvPr>
            <p:cNvCxnSpPr>
              <a:cxnSpLocks/>
            </p:cNvCxnSpPr>
            <p:nvPr/>
          </p:nvCxnSpPr>
          <p:spPr>
            <a:xfrm flipV="1">
              <a:off x="2349661" y="2476982"/>
              <a:ext cx="2095017" cy="363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C230F4-A67A-7B40-8ED3-06ACE54CE88D}"/>
                </a:ext>
              </a:extLst>
            </p:cNvPr>
            <p:cNvCxnSpPr>
              <a:cxnSpLocks/>
            </p:cNvCxnSpPr>
            <p:nvPr/>
          </p:nvCxnSpPr>
          <p:spPr>
            <a:xfrm>
              <a:off x="2349661" y="2840679"/>
              <a:ext cx="2095017" cy="961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0205CE-29BF-E94C-BE2D-C1212DC4E6E2}"/>
              </a:ext>
            </a:extLst>
          </p:cNvPr>
          <p:cNvGrpSpPr/>
          <p:nvPr/>
        </p:nvGrpSpPr>
        <p:grpSpPr>
          <a:xfrm>
            <a:off x="10705616" y="1590675"/>
            <a:ext cx="1593638" cy="3030311"/>
            <a:chOff x="10705616" y="1590675"/>
            <a:chExt cx="1593638" cy="3030311"/>
          </a:xfrm>
        </p:grpSpPr>
        <p:sp>
          <p:nvSpPr>
            <p:cNvPr id="26" name="TextBox 25">
              <a:extLst>
                <a:ext uri="{FF2B5EF4-FFF2-40B4-BE49-F238E27FC236}">
                  <a16:creationId xmlns:a16="http://schemas.microsoft.com/office/drawing/2014/main" id="{3971A36E-9FE8-FE48-AF34-B7A51873D635}"/>
                </a:ext>
              </a:extLst>
            </p:cNvPr>
            <p:cNvSpPr txBox="1"/>
            <p:nvPr/>
          </p:nvSpPr>
          <p:spPr>
            <a:xfrm>
              <a:off x="10900440" y="3182327"/>
              <a:ext cx="1398814" cy="923330"/>
            </a:xfrm>
            <a:prstGeom prst="rect">
              <a:avLst/>
            </a:prstGeom>
            <a:noFill/>
          </p:spPr>
          <p:txBody>
            <a:bodyPr wrap="square" rtlCol="0">
              <a:spAutoFit/>
            </a:bodyPr>
            <a:lstStyle/>
            <a:p>
              <a:r>
                <a:rPr lang="en-AT" dirty="0"/>
                <a:t>beyond OpenData</a:t>
              </a:r>
            </a:p>
            <a:p>
              <a:r>
                <a:rPr lang="en-AT" dirty="0"/>
                <a:t>platforms</a:t>
              </a:r>
            </a:p>
          </p:txBody>
        </p:sp>
        <p:sp>
          <p:nvSpPr>
            <p:cNvPr id="27" name="Right Brace 26">
              <a:extLst>
                <a:ext uri="{FF2B5EF4-FFF2-40B4-BE49-F238E27FC236}">
                  <a16:creationId xmlns:a16="http://schemas.microsoft.com/office/drawing/2014/main" id="{6260621E-F6E6-8449-A03C-7F4FB8192541}"/>
                </a:ext>
              </a:extLst>
            </p:cNvPr>
            <p:cNvSpPr/>
            <p:nvPr/>
          </p:nvSpPr>
          <p:spPr>
            <a:xfrm>
              <a:off x="10711543" y="2976140"/>
              <a:ext cx="152158" cy="16448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T"/>
            </a:p>
          </p:txBody>
        </p:sp>
        <p:sp>
          <p:nvSpPr>
            <p:cNvPr id="28" name="Right Brace 27">
              <a:extLst>
                <a:ext uri="{FF2B5EF4-FFF2-40B4-BE49-F238E27FC236}">
                  <a16:creationId xmlns:a16="http://schemas.microsoft.com/office/drawing/2014/main" id="{43C6EF78-65C0-CB4F-9CCC-E55B1B0B7B91}"/>
                </a:ext>
              </a:extLst>
            </p:cNvPr>
            <p:cNvSpPr/>
            <p:nvPr/>
          </p:nvSpPr>
          <p:spPr>
            <a:xfrm>
              <a:off x="10705616" y="1590675"/>
              <a:ext cx="152158" cy="12500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T"/>
            </a:p>
          </p:txBody>
        </p:sp>
        <p:sp>
          <p:nvSpPr>
            <p:cNvPr id="29" name="TextBox 28">
              <a:extLst>
                <a:ext uri="{FF2B5EF4-FFF2-40B4-BE49-F238E27FC236}">
                  <a16:creationId xmlns:a16="http://schemas.microsoft.com/office/drawing/2014/main" id="{FD5AA03C-F476-7B48-BDD5-934B69362959}"/>
                </a:ext>
              </a:extLst>
            </p:cNvPr>
            <p:cNvSpPr txBox="1"/>
            <p:nvPr/>
          </p:nvSpPr>
          <p:spPr>
            <a:xfrm>
              <a:off x="10900440" y="1631948"/>
              <a:ext cx="1012371" cy="1077218"/>
            </a:xfrm>
            <a:prstGeom prst="rect">
              <a:avLst/>
            </a:prstGeom>
            <a:noFill/>
          </p:spPr>
          <p:txBody>
            <a:bodyPr wrap="square" rtlCol="0">
              <a:spAutoFit/>
            </a:bodyPr>
            <a:lstStyle/>
            <a:p>
              <a:r>
                <a:rPr lang="en-AT" sz="1600" dirty="0"/>
                <a:t>starting points are there</a:t>
              </a:r>
            </a:p>
          </p:txBody>
        </p:sp>
      </p:grpSp>
      <p:sp>
        <p:nvSpPr>
          <p:cNvPr id="17" name="Slide Number Placeholder 3">
            <a:extLst>
              <a:ext uri="{FF2B5EF4-FFF2-40B4-BE49-F238E27FC236}">
                <a16:creationId xmlns:a16="http://schemas.microsoft.com/office/drawing/2014/main" id="{77C1413B-3747-C44D-B9C1-563079C04893}"/>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6</a:t>
            </a:fld>
            <a:endParaRPr lang="de-AT" sz="1100" dirty="0">
              <a:solidFill>
                <a:schemeClr val="bg1">
                  <a:lumMod val="75000"/>
                </a:schemeClr>
              </a:solidFill>
            </a:endParaRPr>
          </a:p>
        </p:txBody>
      </p:sp>
      <p:cxnSp>
        <p:nvCxnSpPr>
          <p:cNvPr id="18" name="Straight Arrow Connector 17">
            <a:extLst>
              <a:ext uri="{FF2B5EF4-FFF2-40B4-BE49-F238E27FC236}">
                <a16:creationId xmlns:a16="http://schemas.microsoft.com/office/drawing/2014/main" id="{6A501950-DD97-0A40-8307-FCF77AE5844F}"/>
              </a:ext>
            </a:extLst>
          </p:cNvPr>
          <p:cNvCxnSpPr>
            <a:cxnSpLocks/>
          </p:cNvCxnSpPr>
          <p:nvPr/>
        </p:nvCxnSpPr>
        <p:spPr>
          <a:xfrm>
            <a:off x="1782501" y="1787707"/>
            <a:ext cx="2662177" cy="1345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656522B-022E-F745-436E-4B9B779A2740}"/>
              </a:ext>
            </a:extLst>
          </p:cNvPr>
          <p:cNvSpPr txBox="1"/>
          <p:nvPr/>
        </p:nvSpPr>
        <p:spPr>
          <a:xfrm>
            <a:off x="432149" y="5128479"/>
            <a:ext cx="9544832" cy="369332"/>
          </a:xfrm>
          <a:prstGeom prst="rect">
            <a:avLst/>
          </a:prstGeom>
          <a:noFill/>
        </p:spPr>
        <p:txBody>
          <a:bodyPr wrap="square">
            <a:spAutoFit/>
          </a:bodyPr>
          <a:lstStyle/>
          <a:p>
            <a:r>
              <a:rPr lang="en-AT" dirty="0">
                <a:hlinkClick r:id="rId2"/>
              </a:rPr>
              <a:t>https://european-data-portal.gitlab.io/future-open-data-portals/webinars/7-axel-polleres/</a:t>
            </a:r>
            <a:r>
              <a:rPr lang="en-AT" dirty="0"/>
              <a:t> </a:t>
            </a:r>
          </a:p>
        </p:txBody>
      </p:sp>
      <p:pic>
        <p:nvPicPr>
          <p:cNvPr id="7" name="Picture 6">
            <a:extLst>
              <a:ext uri="{FF2B5EF4-FFF2-40B4-BE49-F238E27FC236}">
                <a16:creationId xmlns:a16="http://schemas.microsoft.com/office/drawing/2014/main" id="{B4A0FA81-3712-706F-1859-47A1677DA859}"/>
              </a:ext>
            </a:extLst>
          </p:cNvPr>
          <p:cNvPicPr>
            <a:picLocks noChangeAspect="1"/>
          </p:cNvPicPr>
          <p:nvPr/>
        </p:nvPicPr>
        <p:blipFill>
          <a:blip r:embed="rId3"/>
          <a:stretch>
            <a:fillRect/>
          </a:stretch>
        </p:blipFill>
        <p:spPr>
          <a:xfrm>
            <a:off x="4954044" y="5506070"/>
            <a:ext cx="5503522" cy="1455477"/>
          </a:xfrm>
          <a:prstGeom prst="rect">
            <a:avLst/>
          </a:prstGeom>
        </p:spPr>
      </p:pic>
    </p:spTree>
    <p:extLst>
      <p:ext uri="{BB962C8B-B14F-4D97-AF65-F5344CB8AC3E}">
        <p14:creationId xmlns:p14="http://schemas.microsoft.com/office/powerpoint/2010/main" val="156080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F51-66F4-6876-9AA2-DE49526EE548}"/>
              </a:ext>
            </a:extLst>
          </p:cNvPr>
          <p:cNvSpPr>
            <a:spLocks noGrp="1"/>
          </p:cNvSpPr>
          <p:nvPr>
            <p:ph type="title"/>
          </p:nvPr>
        </p:nvSpPr>
        <p:spPr/>
        <p:txBody>
          <a:bodyPr/>
          <a:lstStyle/>
          <a:p>
            <a:r>
              <a:rPr lang="en-AT" dirty="0"/>
              <a:t>Datenstrategie – wo(zu)?</a:t>
            </a:r>
          </a:p>
        </p:txBody>
      </p:sp>
      <p:sp>
        <p:nvSpPr>
          <p:cNvPr id="3" name="Content Placeholder 2">
            <a:extLst>
              <a:ext uri="{FF2B5EF4-FFF2-40B4-BE49-F238E27FC236}">
                <a16:creationId xmlns:a16="http://schemas.microsoft.com/office/drawing/2014/main" id="{11F933B9-A99E-0855-213F-709A5725BF2B}"/>
              </a:ext>
            </a:extLst>
          </p:cNvPr>
          <p:cNvSpPr>
            <a:spLocks noGrp="1"/>
          </p:cNvSpPr>
          <p:nvPr>
            <p:ph idx="1"/>
          </p:nvPr>
        </p:nvSpPr>
        <p:spPr/>
        <p:txBody>
          <a:bodyPr/>
          <a:lstStyle/>
          <a:p>
            <a:r>
              <a:rPr lang="en-AT" dirty="0"/>
              <a:t>Aufbau eines funktionierenden Datenökosystems ist nicht nur ein technisches Problem</a:t>
            </a:r>
          </a:p>
          <a:p>
            <a:pPr marL="0" indent="0">
              <a:buNone/>
            </a:pPr>
            <a:endParaRPr lang="en-AT" b="1" dirty="0"/>
          </a:p>
          <a:p>
            <a:r>
              <a:rPr lang="en-AT" dirty="0"/>
              <a:t>Wer sind die relevanten Stakeholder?</a:t>
            </a:r>
          </a:p>
          <a:p>
            <a:pPr marL="0" indent="0">
              <a:buNone/>
            </a:pPr>
            <a:endParaRPr lang="en-AT" dirty="0"/>
          </a:p>
          <a:p>
            <a:r>
              <a:rPr lang="en-AT" dirty="0"/>
              <a:t>Wie schafft man ein Umfeld, um eine funktionierende Datenökonomie aufzubauen?</a:t>
            </a:r>
          </a:p>
          <a:p>
            <a:pPr lvl="1"/>
            <a:endParaRPr lang="en-AT" dirty="0"/>
          </a:p>
        </p:txBody>
      </p:sp>
      <p:sp>
        <p:nvSpPr>
          <p:cNvPr id="4" name="Slide Number Placeholder 3">
            <a:extLst>
              <a:ext uri="{FF2B5EF4-FFF2-40B4-BE49-F238E27FC236}">
                <a16:creationId xmlns:a16="http://schemas.microsoft.com/office/drawing/2014/main" id="{007A8654-4206-74C3-79BC-D904081557EE}"/>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7</a:t>
            </a:fld>
            <a:endParaRPr lang="de-AT" dirty="0"/>
          </a:p>
        </p:txBody>
      </p:sp>
      <p:sp>
        <p:nvSpPr>
          <p:cNvPr id="5" name="Footer Placeholder 2">
            <a:extLst>
              <a:ext uri="{FF2B5EF4-FFF2-40B4-BE49-F238E27FC236}">
                <a16:creationId xmlns:a16="http://schemas.microsoft.com/office/drawing/2014/main" id="{869C8AC9-00C2-ECC5-60AE-2A60D0BF2B4A}"/>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10816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E9D275-7238-26F7-4D0F-45383F9A10E7}"/>
              </a:ext>
            </a:extLst>
          </p:cNvPr>
          <p:cNvPicPr>
            <a:picLocks noChangeAspect="1"/>
          </p:cNvPicPr>
          <p:nvPr/>
        </p:nvPicPr>
        <p:blipFill>
          <a:blip r:embed="rId2"/>
          <a:stretch>
            <a:fillRect/>
          </a:stretch>
        </p:blipFill>
        <p:spPr>
          <a:xfrm>
            <a:off x="2209800" y="1148210"/>
            <a:ext cx="7772400" cy="4561579"/>
          </a:xfrm>
          <a:prstGeom prst="rect">
            <a:avLst/>
          </a:prstGeom>
        </p:spPr>
      </p:pic>
      <p:sp>
        <p:nvSpPr>
          <p:cNvPr id="5" name="TextBox 4">
            <a:extLst>
              <a:ext uri="{FF2B5EF4-FFF2-40B4-BE49-F238E27FC236}">
                <a16:creationId xmlns:a16="http://schemas.microsoft.com/office/drawing/2014/main" id="{561C4AC1-E76C-4593-7B7A-96C63234A012}"/>
              </a:ext>
            </a:extLst>
          </p:cNvPr>
          <p:cNvSpPr txBox="1"/>
          <p:nvPr/>
        </p:nvSpPr>
        <p:spPr>
          <a:xfrm>
            <a:off x="2453535" y="5811456"/>
            <a:ext cx="7091297" cy="369332"/>
          </a:xfrm>
          <a:prstGeom prst="rect">
            <a:avLst/>
          </a:prstGeom>
          <a:noFill/>
        </p:spPr>
        <p:txBody>
          <a:bodyPr wrap="square">
            <a:spAutoFit/>
          </a:bodyPr>
          <a:lstStyle/>
          <a:p>
            <a:r>
              <a:rPr lang="en-AT" dirty="0">
                <a:hlinkClick r:id="rId3"/>
              </a:rPr>
              <a:t>https://doi.org/10.57938/bfe2e0ca-67cb-489d-aa7b-39ce369fd9b6</a:t>
            </a:r>
            <a:r>
              <a:rPr lang="en-AT" dirty="0"/>
              <a:t> </a:t>
            </a:r>
          </a:p>
        </p:txBody>
      </p:sp>
    </p:spTree>
    <p:extLst>
      <p:ext uri="{BB962C8B-B14F-4D97-AF65-F5344CB8AC3E}">
        <p14:creationId xmlns:p14="http://schemas.microsoft.com/office/powerpoint/2010/main" val="271174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633-0F60-CF21-F379-B7FAE3291CD7}"/>
              </a:ext>
            </a:extLst>
          </p:cNvPr>
          <p:cNvSpPr>
            <a:spLocks noGrp="1"/>
          </p:cNvSpPr>
          <p:nvPr>
            <p:ph type="title"/>
          </p:nvPr>
        </p:nvSpPr>
        <p:spPr/>
        <p:txBody>
          <a:bodyPr/>
          <a:lstStyle/>
          <a:p>
            <a:r>
              <a:rPr lang="en-AT" dirty="0"/>
              <a:t>Outline:</a:t>
            </a:r>
          </a:p>
        </p:txBody>
      </p:sp>
      <p:sp>
        <p:nvSpPr>
          <p:cNvPr id="3" name="Content Placeholder 2">
            <a:extLst>
              <a:ext uri="{FF2B5EF4-FFF2-40B4-BE49-F238E27FC236}">
                <a16:creationId xmlns:a16="http://schemas.microsoft.com/office/drawing/2014/main" id="{292F651A-E1DF-A880-FA67-2D282DBEA0FB}"/>
              </a:ext>
            </a:extLst>
          </p:cNvPr>
          <p:cNvSpPr>
            <a:spLocks noGrp="1"/>
          </p:cNvSpPr>
          <p:nvPr>
            <p:ph idx="1"/>
          </p:nvPr>
        </p:nvSpPr>
        <p:spPr/>
        <p:txBody>
          <a:bodyPr>
            <a:normAutofit lnSpcReduction="10000"/>
          </a:bodyPr>
          <a:lstStyle/>
          <a:p>
            <a:r>
              <a:rPr lang="en-AT" dirty="0"/>
              <a:t>EU Datenstrategie:</a:t>
            </a:r>
          </a:p>
          <a:p>
            <a:pPr lvl="1"/>
            <a:r>
              <a:rPr lang="en-AT" dirty="0"/>
              <a:t>Gesetzliche Rahmenbedingungen</a:t>
            </a:r>
          </a:p>
          <a:p>
            <a:pPr lvl="1"/>
            <a:r>
              <a:rPr lang="en-GB" dirty="0"/>
              <a:t>D</a:t>
            </a:r>
            <a:r>
              <a:rPr lang="en-AT" dirty="0"/>
              <a:t>er Data Governance Act (DGA) im speziellen</a:t>
            </a:r>
          </a:p>
          <a:p>
            <a:pPr lvl="1"/>
            <a:endParaRPr lang="en-AT" dirty="0"/>
          </a:p>
          <a:p>
            <a:r>
              <a:rPr lang="en-AT" dirty="0"/>
              <a:t>Situation Ö …</a:t>
            </a:r>
          </a:p>
          <a:p>
            <a:pPr lvl="1"/>
            <a:r>
              <a:rPr lang="en-AT" dirty="0"/>
              <a:t>Stakeholder-Überblick</a:t>
            </a:r>
          </a:p>
          <a:p>
            <a:pPr lvl="1"/>
            <a:r>
              <a:rPr lang="en-AT" dirty="0"/>
              <a:t>SWOT</a:t>
            </a:r>
          </a:p>
          <a:p>
            <a:r>
              <a:rPr lang="en-AT" dirty="0"/>
              <a:t>… im Vergleich mit anderen Ländern, Best Practices Beispiele?</a:t>
            </a:r>
          </a:p>
          <a:p>
            <a:endParaRPr lang="en-AT" dirty="0"/>
          </a:p>
          <a:p>
            <a:r>
              <a:rPr lang="en-AT" dirty="0"/>
              <a:t>Wie geht es weiter?</a:t>
            </a:r>
          </a:p>
        </p:txBody>
      </p:sp>
      <p:sp>
        <p:nvSpPr>
          <p:cNvPr id="4" name="Slide Number Placeholder 3">
            <a:extLst>
              <a:ext uri="{FF2B5EF4-FFF2-40B4-BE49-F238E27FC236}">
                <a16:creationId xmlns:a16="http://schemas.microsoft.com/office/drawing/2014/main" id="{5414BF1C-EDC1-0157-0E45-36ABA349B183}"/>
              </a:ext>
            </a:extLst>
          </p:cNvPr>
          <p:cNvSpPr>
            <a:spLocks noGrp="1"/>
          </p:cNvSpPr>
          <p:nvPr>
            <p:ph type="sldNum" sz="quarter" idx="12"/>
          </p:nvPr>
        </p:nvSpPr>
        <p:spPr>
          <a:xfrm>
            <a:off x="8610600" y="6356350"/>
            <a:ext cx="2743200" cy="365125"/>
          </a:xfrm>
        </p:spPr>
        <p:txBody>
          <a:bodyPr/>
          <a:lstStyle/>
          <a:p>
            <a:r>
              <a:rPr lang="de-AT"/>
              <a:t>SEITE </a:t>
            </a:r>
            <a:fld id="{BE3DC40E-DBBE-4E2D-9EEC-FBF0DA0E9179}" type="slidenum">
              <a:rPr lang="de-AT" smtClean="0"/>
              <a:t>9</a:t>
            </a:fld>
            <a:endParaRPr lang="de-AT" dirty="0"/>
          </a:p>
        </p:txBody>
      </p:sp>
      <p:sp>
        <p:nvSpPr>
          <p:cNvPr id="5" name="Footer Placeholder 2">
            <a:extLst>
              <a:ext uri="{FF2B5EF4-FFF2-40B4-BE49-F238E27FC236}">
                <a16:creationId xmlns:a16="http://schemas.microsoft.com/office/drawing/2014/main" id="{D662E594-BDDE-F504-D47B-05F2B3C45C81}"/>
              </a:ext>
            </a:extLst>
          </p:cNvPr>
          <p:cNvSpPr>
            <a:spLocks noGrp="1"/>
          </p:cNvSpPr>
          <p:nvPr>
            <p:ph type="ftr" sz="quarter" idx="11"/>
          </p:nvPr>
        </p:nvSpPr>
        <p:spPr>
          <a:xfrm>
            <a:off x="2235074" y="6494471"/>
            <a:ext cx="3860932" cy="309702"/>
          </a:xfrm>
        </p:spPr>
        <p:txBody>
          <a:bodyPr/>
          <a:lstStyle/>
          <a:p>
            <a:r>
              <a:rPr lang="de-AT" dirty="0"/>
              <a:t>Umfeldanalyse zur</a:t>
            </a:r>
            <a:br>
              <a:rPr lang="de-AT" dirty="0"/>
            </a:br>
            <a:r>
              <a:rPr lang="de-AT" dirty="0"/>
              <a:t>österreichischen Datenstrategie</a:t>
            </a:r>
          </a:p>
        </p:txBody>
      </p:sp>
    </p:spTree>
    <p:extLst>
      <p:ext uri="{BB962C8B-B14F-4D97-AF65-F5344CB8AC3E}">
        <p14:creationId xmlns:p14="http://schemas.microsoft.com/office/powerpoint/2010/main" val="2838898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2418</TotalTime>
  <Words>2621</Words>
  <Application>Microsoft Macintosh PowerPoint</Application>
  <PresentationFormat>Widescreen</PresentationFormat>
  <Paragraphs>402</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Arial</vt:lpstr>
      <vt:lpstr>ArialMT</vt:lpstr>
      <vt:lpstr>Calibri</vt:lpstr>
      <vt:lpstr>Calibri Light</vt:lpstr>
      <vt:lpstr>Courier New</vt:lpstr>
      <vt:lpstr>HelveticaNeue</vt:lpstr>
      <vt:lpstr>Symbol</vt:lpstr>
      <vt:lpstr>Verdana</vt:lpstr>
      <vt:lpstr>Wingdings</vt:lpstr>
      <vt:lpstr>Office Theme</vt:lpstr>
      <vt:lpstr>PowerPoint Presentation</vt:lpstr>
      <vt:lpstr>Personal Background…</vt:lpstr>
      <vt:lpstr>Sample Project: Open Data Portalwatch  (collecting and assessing metadata quality over time): </vt:lpstr>
      <vt:lpstr>Sample Project: Open Data Search (How to make Open Data more “FAIR”): </vt:lpstr>
      <vt:lpstr>Sample Project: Open Data Archiving (How to make Open Data more “FAIR”): </vt:lpstr>
      <vt:lpstr>What's next? What's missing for a FAIR (European) Data Ecosystem?</vt:lpstr>
      <vt:lpstr>Datenstrategie – wo(zu)?</vt:lpstr>
      <vt:lpstr>PowerPoint Presentation</vt:lpstr>
      <vt:lpstr>Outline:</vt:lpstr>
      <vt:lpstr>EU Datenstrategie “top down idea”</vt:lpstr>
      <vt:lpstr>Relevante Rechtsakte:</vt:lpstr>
      <vt:lpstr>DGA:</vt:lpstr>
      <vt:lpstr>DGA – Stellen und Behörden:</vt:lpstr>
      <vt:lpstr>Implementierungsstatus:</vt:lpstr>
      <vt:lpstr>Example: (surveys, emails+calls with relevant stakeholders)</vt:lpstr>
      <vt:lpstr>Types of institutions appointed:</vt:lpstr>
      <vt:lpstr>Outline:</vt:lpstr>
      <vt:lpstr>Stakeholder Österreich:</vt:lpstr>
      <vt:lpstr>Unterschiedliche Datenkategorien</vt:lpstr>
      <vt:lpstr>Unterschiedliche Technische Infrastrukturen:</vt:lpstr>
      <vt:lpstr>SWOT-Analyse (Zusammenfassung):</vt:lpstr>
      <vt:lpstr>Outline:</vt:lpstr>
      <vt:lpstr>Best Practice-Beispiele (1)</vt:lpstr>
      <vt:lpstr>Best Practice-Beispiele (2)</vt:lpstr>
      <vt:lpstr>Datenaltruismus (Art. 23 DGA) </vt:lpstr>
      <vt:lpstr>Outline:</vt:lpstr>
      <vt:lpstr>Handlungsempfehlungen:</vt:lpstr>
      <vt:lpstr>Wie geht es weiter? Momentaner Status:</vt:lpstr>
      <vt:lpstr>Auszug aus den Kommentaren  - potenzielle Diskussionsthemen: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Polleres, Axel</cp:lastModifiedBy>
  <cp:revision>46</cp:revision>
  <dcterms:created xsi:type="dcterms:W3CDTF">2024-06-01T08:57:32Z</dcterms:created>
  <dcterms:modified xsi:type="dcterms:W3CDTF">2024-06-04T09:03:49Z</dcterms:modified>
</cp:coreProperties>
</file>