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78" r:id="rId5"/>
    <p:sldId id="301" r:id="rId6"/>
    <p:sldId id="323" r:id="rId7"/>
    <p:sldId id="303" r:id="rId8"/>
    <p:sldId id="317" r:id="rId9"/>
    <p:sldId id="316" r:id="rId10"/>
    <p:sldId id="322" r:id="rId11"/>
    <p:sldId id="309" r:id="rId12"/>
    <p:sldId id="307" r:id="rId13"/>
    <p:sldId id="324" r:id="rId14"/>
    <p:sldId id="310" r:id="rId15"/>
    <p:sldId id="312" r:id="rId16"/>
    <p:sldId id="319" r:id="rId17"/>
    <p:sldId id="320" r:id="rId18"/>
    <p:sldId id="311" r:id="rId19"/>
    <p:sldId id="318" r:id="rId20"/>
    <p:sldId id="321" r:id="rId21"/>
    <p:sldId id="314" r:id="rId22"/>
  </p:sldIdLst>
  <p:sldSz cx="9144000" cy="6858000" type="screen4x3"/>
  <p:notesSz cx="6858000" cy="9144000"/>
  <p:custDataLst>
    <p:tags r:id="rId25"/>
  </p:custDataLst>
  <p:defaultTextStyle>
    <a:defPPr>
      <a:defRPr lang="de-DE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3"/>
    <a:srgbClr val="0096D3"/>
    <a:srgbClr val="159D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4" autoAdjust="0"/>
    <p:restoredTop sz="91582" autoAdjust="0"/>
  </p:normalViewPr>
  <p:slideViewPr>
    <p:cSldViewPr snapToGrid="0" showGuides="1">
      <p:cViewPr varScale="1">
        <p:scale>
          <a:sx n="92" d="100"/>
          <a:sy n="92" d="100"/>
        </p:scale>
        <p:origin x="1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09.07.24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09.07.24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59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1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24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5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T" sz="1600" dirty="0"/>
              <a:t>Exact mode currently discussed with VR teaching to ensure</a:t>
            </a:r>
          </a:p>
          <a:p>
            <a:pPr marL="171450" indent="-171450" algn="ctr">
              <a:buFontTx/>
              <a:buChar char="-"/>
            </a:pPr>
            <a:r>
              <a:rPr lang="en-AT" sz="1600" dirty="0"/>
              <a:t>fair chances between specializations (all welcome!)</a:t>
            </a:r>
          </a:p>
          <a:p>
            <a:pPr algn="ctr"/>
            <a:r>
              <a:rPr lang="en-AT" sz="1600" dirty="0"/>
              <a:t>- while still having a focus on relevent skills for the SBWL 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B129CB2-F80C-418F-9A99-1F85CA329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88000" y="720000"/>
            <a:ext cx="8552850" cy="2445780"/>
            <a:chOff x="287338" y="603319"/>
            <a:chExt cx="8552850" cy="203815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86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BBA1F81-147C-481C-ABB4-DA08CD251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ED52DE-5FB6-4DC3-9B08-10CB5B4CE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8000" y="720000"/>
            <a:ext cx="8544988" cy="2445121"/>
            <a:chOff x="295200" y="588000"/>
            <a:chExt cx="8544988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588000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95200" y="588000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F4458FDE-15D4-4C68-B94E-89B01DEA8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09.07.24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1B1CF5-3E40-4645-885E-5E7FF43CF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67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44988" cy="2078015"/>
            <a:chOff x="295200" y="603319"/>
            <a:chExt cx="8544988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95200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63112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09.07.24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AE2663-7B05-4FBE-8201-52BF686A5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ABE0907-E46F-4ED9-983E-9AC179FE9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4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613538"/>
            <a:ext cx="8210548" cy="524446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5419C-89AB-42FD-9796-7433852D6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1613536"/>
            <a:ext cx="3960000" cy="4631054"/>
          </a:xfrm>
        </p:spPr>
        <p:txBody>
          <a:bodyPr>
            <a:normAutofit/>
          </a:bodyPr>
          <a:lstStyle>
            <a:lvl1pP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613536"/>
            <a:ext cx="396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0548-BB61-4975-B080-1B6E0D52ECC3}" type="datetime1">
              <a:rPr lang="de-AT" smtClean="0"/>
              <a:t>09.07.24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08B580-4914-472C-873D-0ABC3D2F1944}" type="datetime1">
              <a:rPr lang="de-AT" smtClean="0"/>
              <a:t>09.07.24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380617"/>
            <a:ext cx="514800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de-AT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552702"/>
            <a:ext cx="590932" cy="27031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00757" y="3071813"/>
            <a:ext cx="2763926" cy="2173549"/>
          </a:xfrm>
        </p:spPr>
        <p:txBody>
          <a:bodyPr>
            <a:normAutofit/>
          </a:bodyPr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0B22D8-19A8-4750-AD83-286C35A4BCEC}" type="datetime1">
              <a:rPr lang="de-AT" smtClean="0"/>
              <a:t>09.07.24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8000" y="720000"/>
            <a:ext cx="8552850" cy="2078015"/>
            <a:chOff x="295022" y="706438"/>
            <a:chExt cx="8552850" cy="2078015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9684" y="706438"/>
              <a:ext cx="2648188" cy="20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95022" y="706438"/>
              <a:ext cx="5904662" cy="2078015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8" y="1555385"/>
            <a:ext cx="5466982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8" y="1191698"/>
            <a:ext cx="5466982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9E1B7A-33AA-4317-9333-014650A09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FD83DD-93AC-4FD9-89BE-042200EC0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613536"/>
            <a:ext cx="7759644" cy="462468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09.07.24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661DFF-A019-4E61-B1BD-049F1B5C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FE10AA-75A4-4890-9EDF-8C4C05032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C30608-9040-436C-954E-349C1634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D26964-FFB5-4179-91AA-CBFDA5A788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8000" y="720000"/>
            <a:ext cx="8552850" cy="2445120"/>
            <a:chOff x="295022" y="708615"/>
            <a:chExt cx="8552850" cy="244512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9684" y="708615"/>
              <a:ext cx="2648188" cy="244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95022" y="708615"/>
              <a:ext cx="5904662" cy="244512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0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6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7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60A1A-6DB4-493F-A661-2E50532712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4E8E43-3049-475F-AA77-1CEF034C1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29" name="Rechteck 28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9FFC4-0B95-4222-889B-42858955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04CCDB-F0D1-45D1-AAC5-D09AA0E8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1553FF7-654D-469E-8394-2189F563E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5221C-1ED6-4CE4-ACA4-1419DD3F9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´3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6199684" y="706438"/>
            <a:ext cx="2648188" cy="207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6" name="Rechteck 25"/>
          <p:cNvSpPr/>
          <p:nvPr userDrawn="1"/>
        </p:nvSpPr>
        <p:spPr bwMode="blackWhite">
          <a:xfrm>
            <a:off x="288000" y="720000"/>
            <a:ext cx="5904662" cy="2078015"/>
          </a:xfrm>
          <a:prstGeom prst="rect">
            <a:avLst/>
          </a:prstGeom>
          <a:solidFill>
            <a:srgbClr val="0096D3">
              <a:alpha val="8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FE82C0-4FDB-4D2A-A182-623C852CF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AEE84-E3C4-47D4-892D-1766F953A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2E84154-2F65-4807-B4F0-B7DA8E1E90B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13536"/>
            <a:ext cx="7764463" cy="4631054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AT" dirty="0"/>
              <a:t>Textmasterformate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6494473"/>
            <a:ext cx="3217444" cy="309702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6494473"/>
            <a:ext cx="987407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F16FBD4-A1A0-4C0D-8ECA-591A550A295A}" type="datetime1">
              <a:rPr lang="de-AT" smtClean="0"/>
              <a:pPr/>
              <a:t>09.07.24</a:t>
            </a:fld>
            <a:endParaRPr lang="de-AT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7640"/>
            <a:ext cx="6646730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AT" dirty="0"/>
              <a:t>Titelmasterformat durch </a:t>
            </a:r>
            <a:br>
              <a:rPr lang="de-AT" dirty="0"/>
            </a:br>
            <a:r>
              <a:rPr lang="de-AT" dirty="0"/>
              <a:t>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27540-BA36-424B-8F70-11086F28288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91" r:id="rId11"/>
    <p:sldLayoutId id="2147483664" r:id="rId12"/>
    <p:sldLayoutId id="2147483667" r:id="rId13"/>
    <p:sldLayoutId id="2147483668" r:id="rId14"/>
    <p:sldLayoutId id="2147483670" r:id="rId15"/>
  </p:sldLayoutIdLst>
  <p:transition>
    <p:fade/>
  </p:transition>
  <p:hf hdr="0" dt="0"/>
  <p:txStyles>
    <p:titleStyle>
      <a:lvl1pPr algn="l" defTabSz="914269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689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29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56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695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384" indent="-263514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2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934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  <p15:guide id="10" orient="horz" pos="1016" userDrawn="1">
          <p15:clr>
            <a:srgbClr val="F26B43"/>
          </p15:clr>
        </p15:guide>
        <p15:guide id="11" orient="horz" pos="4216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9" pos="39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ootcamp.berkeley.edu/blog/data-scientist-skill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u.ac.at/dpkm/teaching/sbwl-data-science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8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ata.wu.ac.at/" TargetMode="Externa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wu.ac.at/en/dpkm/teaching/sbwl-data-scienc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br.org/2022/07/is-data-scientist-still-the-sexiest-job-of-the-21st-century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hbr.org/2012/10/data-scientist-the-sexiest-job-of-the-21st-centur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q.io/insights/artificial-intelligence-vs-machine-learning-vs-data-scienc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slideshare.net/laroyo/keynote-at-international-conference-of-art-libraries-2018-rijksmuseum/27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laroyo/keynote-at-international-conference-of-art-libraries-2018-rijksmuseum/2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g.at/sites/ocg.at/files/medien/pdfs/OCG-Journal1503.pdf#1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ecutiveacademy.at/en/news/detail/data-governance-vs-data-science-twins-but-nothing-alike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87337" y="3492000"/>
            <a:ext cx="5275264" cy="1630865"/>
          </a:xfrm>
        </p:spPr>
        <p:txBody>
          <a:bodyPr/>
          <a:lstStyle/>
          <a:p>
            <a:r>
              <a:rPr lang="de-DE" sz="1400" dirty="0"/>
              <a:t>Prof. Axel Polleres,</a:t>
            </a:r>
            <a:r>
              <a:rPr lang="de-DE" sz="1400" i="1" dirty="0"/>
              <a:t> </a:t>
            </a:r>
            <a:r>
              <a:rPr lang="de-DE" sz="1400" dirty="0"/>
              <a:t>Dr. Sabrina </a:t>
            </a:r>
            <a:r>
              <a:rPr lang="de-DE" sz="1400" dirty="0" err="1"/>
              <a:t>Kirrane</a:t>
            </a: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i="1" dirty="0"/>
              <a:t>Find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slides</a:t>
            </a:r>
            <a:r>
              <a:rPr lang="de-DE" i="1" dirty="0"/>
              <a:t> at: </a:t>
            </a:r>
            <a:r>
              <a:rPr lang="de-DE" sz="1800" i="1" dirty="0">
                <a:hlinkClick r:id="rId3"/>
              </a:rPr>
              <a:t>http://polleres.net/presentations/</a:t>
            </a:r>
            <a:endParaRPr lang="de-DE" sz="1400" i="1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0" y="1239904"/>
            <a:ext cx="5436000" cy="123120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  <a:endParaRPr lang="de-AT" dirty="0"/>
          </a:p>
        </p:txBody>
      </p:sp>
      <p:pic>
        <p:nvPicPr>
          <p:cNvPr id="2050" name="Picture 2" descr="Avatar">
            <a:extLst>
              <a:ext uri="{FF2B5EF4-FFF2-40B4-BE49-F238E27FC236}">
                <a16:creationId xmlns:a16="http://schemas.microsoft.com/office/drawing/2014/main" id="{88C21446-1F72-5E30-75EA-81508791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0442" r="18624" b="39716"/>
          <a:stretch/>
        </p:blipFill>
        <p:spPr bwMode="auto">
          <a:xfrm>
            <a:off x="7267349" y="3492000"/>
            <a:ext cx="1589314" cy="1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 Polleres' Personal Web Page">
            <a:extLst>
              <a:ext uri="{FF2B5EF4-FFF2-40B4-BE49-F238E27FC236}">
                <a16:creationId xmlns:a16="http://schemas.microsoft.com/office/drawing/2014/main" id="{80B25BDE-104C-1C4D-32DA-995F21A1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08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-416" r="15024" b="13815"/>
          <a:stretch/>
        </p:blipFill>
        <p:spPr bwMode="auto">
          <a:xfrm>
            <a:off x="5682344" y="3492000"/>
            <a:ext cx="1465262" cy="16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E62D0F-D9FB-23EC-F797-5821691D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" y="1262635"/>
            <a:ext cx="4875305" cy="31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' Skills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0088C68-C5FF-2350-A27F-E3276D3DC65A}"/>
              </a:ext>
            </a:extLst>
          </p:cNvPr>
          <p:cNvSpPr txBox="1">
            <a:spLocks/>
          </p:cNvSpPr>
          <p:nvPr/>
        </p:nvSpPr>
        <p:spPr>
          <a:xfrm>
            <a:off x="908482" y="4382831"/>
            <a:ext cx="7175422" cy="2084577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Solid </a:t>
            </a:r>
            <a:r>
              <a:rPr lang="de-DE" sz="1601" dirty="0" err="1"/>
              <a:t>basis</a:t>
            </a:r>
            <a:r>
              <a:rPr lang="de-DE" sz="1601" dirty="0"/>
              <a:t>: Math, </a:t>
            </a:r>
            <a:r>
              <a:rPr lang="de-DE" sz="1601" dirty="0" err="1"/>
              <a:t>Statistics</a:t>
            </a:r>
            <a:r>
              <a:rPr lang="de-DE" sz="1601" dirty="0"/>
              <a:t>, </a:t>
            </a:r>
            <a:r>
              <a:rPr lang="de-DE" sz="1601" dirty="0" err="1"/>
              <a:t>Programming</a:t>
            </a:r>
            <a:r>
              <a:rPr lang="de-DE" sz="1601" dirty="0"/>
              <a:t>, Data Engineering</a:t>
            </a:r>
          </a:p>
          <a:p>
            <a:r>
              <a:rPr lang="de-DE" sz="1601" b="1" dirty="0"/>
              <a:t>Curiosity&amp; </a:t>
            </a:r>
            <a:r>
              <a:rPr lang="de-DE" sz="1601" b="1" dirty="0" err="1"/>
              <a:t>Creativity</a:t>
            </a:r>
            <a:r>
              <a:rPr lang="de-DE" sz="1601" b="1" dirty="0"/>
              <a:t> – find </a:t>
            </a:r>
            <a:r>
              <a:rPr lang="de-DE" sz="1601" b="1" dirty="0" err="1"/>
              <a:t>the</a:t>
            </a:r>
            <a:r>
              <a:rPr lang="de-DE" sz="1601" b="1" dirty="0"/>
              <a:t> </a:t>
            </a:r>
            <a:r>
              <a:rPr lang="de-DE" sz="1601" b="1" dirty="0" err="1"/>
              <a:t>needle</a:t>
            </a:r>
            <a:r>
              <a:rPr lang="de-DE" sz="1601" b="1" dirty="0"/>
              <a:t> in </a:t>
            </a:r>
            <a:r>
              <a:rPr lang="de-DE" sz="1601" b="1" dirty="0" err="1"/>
              <a:t>the</a:t>
            </a:r>
            <a:r>
              <a:rPr lang="de-DE" sz="1601" b="1" dirty="0"/>
              <a:t> „</a:t>
            </a:r>
            <a:r>
              <a:rPr lang="de-DE" sz="1601" b="1" dirty="0" err="1"/>
              <a:t>haystack</a:t>
            </a:r>
            <a:r>
              <a:rPr lang="de-DE" sz="1601" b="1" dirty="0"/>
              <a:t>“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i="1" dirty="0" err="1"/>
              <a:t>new</a:t>
            </a:r>
            <a:r>
              <a:rPr lang="de-DE" sz="1601" i="1" dirty="0"/>
              <a:t> </a:t>
            </a:r>
            <a:r>
              <a:rPr lang="de-DE" sz="1601" i="1" dirty="0" err="1"/>
              <a:t>technologies</a:t>
            </a:r>
            <a:r>
              <a:rPr lang="de-DE" sz="1601" i="1" dirty="0"/>
              <a:t> </a:t>
            </a:r>
            <a:r>
              <a:rPr lang="de-DE" sz="1601" dirty="0" err="1"/>
              <a:t>quickly</a:t>
            </a:r>
            <a:endParaRPr lang="de-DE" sz="1601" dirty="0"/>
          </a:p>
          <a:p>
            <a:r>
              <a:rPr lang="de-DE" sz="1601" dirty="0" err="1"/>
              <a:t>Develop</a:t>
            </a:r>
            <a:r>
              <a:rPr lang="de-DE" sz="1601" dirty="0"/>
              <a:t> front-</a:t>
            </a:r>
            <a:r>
              <a:rPr lang="de-DE" sz="1601" dirty="0" err="1"/>
              <a:t>to</a:t>
            </a:r>
            <a:r>
              <a:rPr lang="de-DE" sz="1601" dirty="0"/>
              <a:t>-end </a:t>
            </a:r>
            <a:r>
              <a:rPr lang="de-DE" sz="1601" dirty="0" err="1"/>
              <a:t>solutions</a:t>
            </a:r>
            <a:r>
              <a:rPr lang="de-DE" sz="1601" dirty="0"/>
              <a:t>, </a:t>
            </a:r>
            <a:r>
              <a:rPr lang="de-DE" sz="1601" dirty="0" err="1"/>
              <a:t>often</a:t>
            </a:r>
            <a:r>
              <a:rPr lang="de-DE" sz="1601" dirty="0"/>
              <a:t> </a:t>
            </a:r>
            <a:r>
              <a:rPr lang="de-DE" sz="1601" dirty="0" err="1"/>
              <a:t>adhoc</a:t>
            </a:r>
            <a:endParaRPr lang="de-DE" sz="1601" dirty="0"/>
          </a:p>
          <a:p>
            <a:r>
              <a:rPr lang="de-DE" sz="1600" b="1" dirty="0"/>
              <a:t>Domain-</a:t>
            </a:r>
            <a:r>
              <a:rPr lang="de-DE" sz="1600" b="1" dirty="0" err="1"/>
              <a:t>specific</a:t>
            </a:r>
            <a:r>
              <a:rPr lang="de-DE" sz="1600" b="1" dirty="0"/>
              <a:t> </a:t>
            </a:r>
            <a:r>
              <a:rPr lang="de-DE" sz="1600" b="1" dirty="0" err="1"/>
              <a:t>background</a:t>
            </a:r>
            <a:r>
              <a:rPr lang="de-DE" sz="1600" b="1" dirty="0"/>
              <a:t> </a:t>
            </a:r>
            <a:r>
              <a:rPr lang="de-DE" sz="1600" b="1" dirty="0" err="1"/>
              <a:t>knowledge</a:t>
            </a:r>
            <a:endParaRPr lang="de-DE" b="1" dirty="0"/>
          </a:p>
          <a:p>
            <a:r>
              <a:rPr lang="de-DE" sz="1600" dirty="0" err="1"/>
              <a:t>communicative</a:t>
            </a:r>
            <a:r>
              <a:rPr lang="de-DE" sz="1600" dirty="0"/>
              <a:t> </a:t>
            </a:r>
            <a:r>
              <a:rPr lang="de-DE" sz="1600" dirty="0" err="1"/>
              <a:t>skills</a:t>
            </a:r>
            <a:r>
              <a:rPr lang="de-DE" sz="1600" dirty="0"/>
              <a:t> </a:t>
            </a:r>
            <a:r>
              <a:rPr lang="de-DE" sz="1600" b="1" dirty="0"/>
              <a:t>AND </a:t>
            </a:r>
            <a:r>
              <a:rPr lang="de-DE" sz="1600" b="1" u="none" dirty="0" err="1"/>
              <a:t>team</a:t>
            </a:r>
            <a:r>
              <a:rPr lang="de-DE" sz="1600" b="1" u="none" dirty="0"/>
              <a:t> </a:t>
            </a:r>
            <a:r>
              <a:rPr lang="de-DE" sz="1600" b="1" u="none" dirty="0" err="1"/>
              <a:t>spirit</a:t>
            </a:r>
            <a:r>
              <a:rPr lang="de-DE" b="1" dirty="0"/>
              <a:t> </a:t>
            </a:r>
            <a:r>
              <a:rPr lang="de-DE" sz="1600" b="1" dirty="0"/>
              <a:t>„Data</a:t>
            </a:r>
            <a:r>
              <a:rPr lang="de-DE" sz="1600" b="1" baseline="0" dirty="0"/>
              <a:t> Science Teams“</a:t>
            </a:r>
            <a:endParaRPr lang="de-DE" sz="1600" b="1" dirty="0"/>
          </a:p>
          <a:p>
            <a:endParaRPr lang="de-DE" sz="1600" b="1" dirty="0"/>
          </a:p>
          <a:p>
            <a:endParaRPr lang="de-DE" sz="1601" dirty="0"/>
          </a:p>
          <a:p>
            <a:endParaRPr lang="de-DE" sz="160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920FD-9D3D-164F-D9A3-E2551FDC916C}"/>
              </a:ext>
            </a:extLst>
          </p:cNvPr>
          <p:cNvSpPr txBox="1"/>
          <p:nvPr/>
        </p:nvSpPr>
        <p:spPr>
          <a:xfrm>
            <a:off x="4572000" y="1529457"/>
            <a:ext cx="4552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400" dirty="0">
                <a:hlinkClick r:id="rId3"/>
              </a:rPr>
              <a:t>https://bootcamp.berkeley.edu/blog/data-scientist-skills/</a:t>
            </a:r>
            <a:r>
              <a:rPr lang="en-AT" sz="1400" dirty="0"/>
              <a:t> (and several other sources ;-))</a:t>
            </a:r>
          </a:p>
        </p:txBody>
      </p:sp>
    </p:spTree>
    <p:extLst>
      <p:ext uri="{BB962C8B-B14F-4D97-AF65-F5344CB8AC3E}">
        <p14:creationId xmlns:p14="http://schemas.microsoft.com/office/powerpoint/2010/main" val="8559023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7FFD7B28-CEA7-F343-9077-3842F769340E}"/>
              </a:ext>
            </a:extLst>
          </p:cNvPr>
          <p:cNvSpPr txBox="1">
            <a:spLocks/>
          </p:cNvSpPr>
          <p:nvPr/>
        </p:nvSpPr>
        <p:spPr>
          <a:xfrm>
            <a:off x="304412" y="6373022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37" y="1269167"/>
            <a:ext cx="8313846" cy="4624686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Interdisciplinary!  International!</a:t>
            </a:r>
          </a:p>
          <a:p>
            <a:pPr lvl="1"/>
            <a:r>
              <a:rPr lang="en-US" sz="1400" dirty="0"/>
              <a:t>6 Institutes: </a:t>
            </a:r>
          </a:p>
          <a:p>
            <a:pPr lvl="3"/>
            <a:r>
              <a:rPr lang="en-US" sz="1100" dirty="0"/>
              <a:t>Data, Process and Knowledge Management, </a:t>
            </a:r>
          </a:p>
          <a:p>
            <a:pPr lvl="3"/>
            <a:r>
              <a:rPr lang="en-US" sz="1100" dirty="0"/>
              <a:t>Production Management, </a:t>
            </a:r>
          </a:p>
          <a:p>
            <a:pPr lvl="3"/>
            <a:r>
              <a:rPr lang="en-US" sz="1100"/>
              <a:t>Complex Networks, </a:t>
            </a:r>
            <a:endParaRPr lang="en-US" sz="1100" dirty="0"/>
          </a:p>
          <a:p>
            <a:pPr lvl="3"/>
            <a:r>
              <a:rPr lang="en-US" sz="1100" dirty="0"/>
              <a:t>Statistics &amp; Mathematics, </a:t>
            </a:r>
          </a:p>
          <a:p>
            <a:pPr lvl="3"/>
            <a:r>
              <a:rPr lang="en-US" sz="1100" dirty="0"/>
              <a:t>Marketing, </a:t>
            </a:r>
          </a:p>
          <a:p>
            <a:pPr lvl="3"/>
            <a:r>
              <a:rPr lang="en-US" sz="1100" dirty="0"/>
              <a:t>Business Law</a:t>
            </a:r>
          </a:p>
          <a:p>
            <a:pPr lvl="1"/>
            <a:r>
              <a:rPr lang="en-US" sz="1400" dirty="0"/>
              <a:t>all courses taught in </a:t>
            </a:r>
            <a:r>
              <a:rPr lang="en-US" sz="1400" b="1" dirty="0"/>
              <a:t>English</a:t>
            </a:r>
          </a:p>
          <a:p>
            <a:r>
              <a:rPr lang="en-US" sz="1400" dirty="0"/>
              <a:t>5 Courses (PI 2.0) :</a:t>
            </a:r>
          </a:p>
          <a:p>
            <a:pPr lvl="1"/>
            <a:r>
              <a:rPr lang="en-US" sz="1400" b="1" dirty="0"/>
              <a:t>SBWL DS 1</a:t>
            </a:r>
            <a:r>
              <a:rPr lang="en-US" sz="1400" dirty="0"/>
              <a:t>: Data Processing 1</a:t>
            </a:r>
          </a:p>
          <a:p>
            <a:pPr lvl="1"/>
            <a:r>
              <a:rPr lang="en-US" sz="1400" b="1" dirty="0"/>
              <a:t>SBWL DS 2</a:t>
            </a:r>
            <a:r>
              <a:rPr lang="en-US" sz="1400" dirty="0"/>
              <a:t>: Data Analytics</a:t>
            </a:r>
          </a:p>
          <a:p>
            <a:pPr lvl="1"/>
            <a:r>
              <a:rPr lang="en-US" sz="1400" b="1" dirty="0"/>
              <a:t>SBWL DS 3</a:t>
            </a:r>
            <a:r>
              <a:rPr lang="en-US" sz="1400" dirty="0"/>
              <a:t>: Data Processing 2: Scalable data processing, </a:t>
            </a:r>
          </a:p>
          <a:p>
            <a:pPr marL="255559" lvl="1" indent="0">
              <a:buNone/>
            </a:pPr>
            <a:r>
              <a:rPr lang="en-US" sz="1400" dirty="0"/>
              <a:t>		Legal &amp; Ethical foundations of data science, Open Data </a:t>
            </a:r>
          </a:p>
          <a:p>
            <a:pPr lvl="1"/>
            <a:r>
              <a:rPr lang="en-US" sz="1400" b="1" dirty="0"/>
              <a:t>SBWL DS 4</a:t>
            </a:r>
            <a:r>
              <a:rPr lang="en-US" sz="1400" dirty="0"/>
              <a:t>: Applications of Data Science </a:t>
            </a:r>
          </a:p>
          <a:p>
            <a:pPr marL="255559" lvl="1" indent="0">
              <a:buNone/>
            </a:pPr>
            <a:r>
              <a:rPr lang="en-US" sz="1400" dirty="0"/>
              <a:t>	       </a:t>
            </a:r>
            <a:r>
              <a:rPr lang="en-US" sz="1600" dirty="0"/>
              <a:t> 	(Production Management, Supply Chain, Marketing, 		 Process Management, Computational Social Sciences)</a:t>
            </a:r>
          </a:p>
          <a:p>
            <a:pPr lvl="1"/>
            <a:r>
              <a:rPr lang="en-US" sz="1400" b="1" dirty="0"/>
              <a:t>SBWL DS 5</a:t>
            </a:r>
            <a:r>
              <a:rPr lang="en-US" sz="1400" dirty="0"/>
              <a:t>: Data Science Lab,</a:t>
            </a:r>
          </a:p>
          <a:p>
            <a:pPr marL="255559" lvl="1" indent="0">
              <a:buNone/>
            </a:pPr>
            <a:r>
              <a:rPr lang="en-US" sz="1400" dirty="0"/>
              <a:t>	              in collaboration with real data providers!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12" y="175276"/>
            <a:ext cx="7379917" cy="1084586"/>
          </a:xfrm>
        </p:spPr>
        <p:txBody>
          <a:bodyPr>
            <a:normAutofit/>
          </a:bodyPr>
          <a:lstStyle/>
          <a:p>
            <a:r>
              <a:rPr lang="en-US" dirty="0"/>
              <a:t>Data Science SBWL </a:t>
            </a:r>
            <a:r>
              <a:rPr lang="de-DE" dirty="0"/>
              <a:t>– </a:t>
            </a: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?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136240739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700" dirty="0"/>
              <a:t>Schedule: </a:t>
            </a:r>
          </a:p>
          <a:p>
            <a:pPr marL="255559" lvl="1" indent="0">
              <a:buNone/>
            </a:pPr>
            <a:r>
              <a:rPr lang="en-US" sz="1600" dirty="0"/>
              <a:t>		</a:t>
            </a:r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r>
              <a:rPr lang="en-US" sz="1600" dirty="0"/>
              <a:t>- Next cohort: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2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F5FD47-04C6-5F4A-A070-067A6CC1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92014"/>
              </p:ext>
            </p:extLst>
          </p:nvPr>
        </p:nvGraphicFramePr>
        <p:xfrm>
          <a:off x="803052" y="4355288"/>
          <a:ext cx="7788710" cy="1280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2025/2026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C6CAC-2907-554A-A4B6-A22796215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45938"/>
              </p:ext>
            </p:extLst>
          </p:nvPr>
        </p:nvGraphicFramePr>
        <p:xfrm>
          <a:off x="803052" y="2143760"/>
          <a:ext cx="7788710" cy="1285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B9D8EF9-DDB9-8946-88E5-75847562EEB8}"/>
              </a:ext>
            </a:extLst>
          </p:cNvPr>
          <p:cNvSpPr/>
          <p:nvPr/>
        </p:nvSpPr>
        <p:spPr>
          <a:xfrm>
            <a:off x="304801" y="3685251"/>
            <a:ext cx="8720666" cy="209481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AFC87E3-57D3-004C-BBB4-08BF96CC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5F0B7-8BE7-38FD-214C-0C8A5FC1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3" y="1306759"/>
            <a:ext cx="5525040" cy="462468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 dirty="0"/>
              <a:t>You can prepare!</a:t>
            </a:r>
          </a:p>
          <a:p>
            <a:pPr marL="615940" lvl="1" indent="-342900"/>
            <a:r>
              <a:rPr lang="en-AT" dirty="0"/>
              <a:t>"Algorithmic Thinking and Programming"course … recommended, but not strictly needed</a:t>
            </a:r>
          </a:p>
          <a:p>
            <a:pPr marL="615940" lvl="1" indent="-342900"/>
            <a:r>
              <a:rPr lang="en-AT" dirty="0"/>
              <a:t>DataCamp python &amp; R tutorials to get a glimpse </a:t>
            </a:r>
            <a:r>
              <a:rPr lang="en-AT" sz="1200" i="1" dirty="0"/>
              <a:t>(access will be provided through the courses)</a:t>
            </a:r>
          </a:p>
          <a:p>
            <a:pPr marL="615940" lvl="1" indent="-342900"/>
            <a:endParaRPr lang="en-AT" i="1" dirty="0"/>
          </a:p>
          <a:p>
            <a:pPr marL="342900" indent="-342900">
              <a:buFont typeface="+mj-lt"/>
              <a:buAutoNum type="arabicPeriod"/>
            </a:pPr>
            <a:r>
              <a:rPr lang="en-AT" dirty="0"/>
              <a:t>We'll provide support!</a:t>
            </a:r>
          </a:p>
          <a:p>
            <a:pPr marL="615940" lvl="1" indent="-342900"/>
            <a:r>
              <a:rPr lang="en-AT" sz="1200" dirty="0"/>
              <a:t>Our </a:t>
            </a:r>
            <a:r>
              <a:rPr lang="en-AT" sz="1200" b="1" dirty="0"/>
              <a:t>tutors</a:t>
            </a:r>
            <a:r>
              <a:rPr lang="en-AT" sz="1200" dirty="0"/>
              <a:t> provide help, particularly for students new to coding and programming </a:t>
            </a:r>
            <a:r>
              <a:rPr lang="en-AT" sz="1200" i="1" dirty="0"/>
              <a:t>(</a:t>
            </a:r>
            <a:r>
              <a:rPr lang="en-AT" sz="1200" b="1" i="1" dirty="0"/>
              <a:t>New</a:t>
            </a:r>
            <a:r>
              <a:rPr lang="en-AT" sz="1200" i="1" dirty="0"/>
              <a:t>: we'll provide separate ”</a:t>
            </a:r>
            <a:r>
              <a:rPr lang="en-AT" sz="1200" b="1" i="1" dirty="0"/>
              <a:t>bridging tutorials</a:t>
            </a:r>
            <a:r>
              <a:rPr lang="en-AT" sz="1200" i="1" dirty="0"/>
              <a:t>" to support you </a:t>
            </a:r>
            <a:r>
              <a:rPr lang="en-GB" sz="1200" i="1" dirty="0" err="1"/>
              <a:t>i</a:t>
            </a:r>
            <a:r>
              <a:rPr lang="en-AT" sz="1200" i="1" dirty="0"/>
              <a:t>n the first assignments and get </a:t>
            </a:r>
            <a:r>
              <a:rPr lang="en-AT" sz="1200" b="1" i="1" dirty="0"/>
              <a:t>all</a:t>
            </a:r>
            <a:r>
              <a:rPr lang="en-AT" sz="1200" i="1" dirty="0"/>
              <a:t> "up to speed")</a:t>
            </a:r>
          </a:p>
          <a:p>
            <a:pPr marL="615940" lvl="1" indent="-342900"/>
            <a:r>
              <a:rPr lang="en-AT" sz="1200" dirty="0"/>
              <a:t>Group works emphasizing on mixed skills and mutual support!</a:t>
            </a:r>
          </a:p>
          <a:p>
            <a:pPr marL="615940" lvl="1" indent="-342900"/>
            <a:r>
              <a:rPr lang="en-AT" sz="1200" dirty="0"/>
              <a:t>Get help through our course </a:t>
            </a:r>
            <a:r>
              <a:rPr lang="en-AT" sz="1200" b="1" dirty="0"/>
              <a:t>online forums</a:t>
            </a:r>
            <a:r>
              <a:rPr lang="en-AT" sz="1200" dirty="0"/>
              <a:t> </a:t>
            </a:r>
          </a:p>
          <a:p>
            <a:pPr marL="273040" lvl="1" indent="0">
              <a:buNone/>
            </a:pPr>
            <a:r>
              <a:rPr lang="en-AT" sz="1200" b="1" i="1" dirty="0"/>
              <a:t>       </a:t>
            </a:r>
            <a:r>
              <a:rPr lang="en-AT" sz="1200" i="1" dirty="0"/>
              <a:t>(we commit to response-within-a-day (except weekends ;-)))</a:t>
            </a:r>
            <a:endParaRPr lang="en-A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13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 Learning curve? </a:t>
            </a:r>
            <a:br>
              <a:rPr lang="en-AT" dirty="0"/>
            </a:br>
            <a:r>
              <a:rPr lang="en-AT" dirty="0"/>
              <a:t>Well, yes but…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276B58-B465-B30C-D376-95B99495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34" y="0"/>
            <a:ext cx="3678865" cy="26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pic>
        <p:nvPicPr>
          <p:cNvPr id="1034" name="Picture 10" descr="Support groups - Food Allergy Canada">
            <a:extLst>
              <a:ext uri="{FF2B5EF4-FFF2-40B4-BE49-F238E27FC236}">
                <a16:creationId xmlns:a16="http://schemas.microsoft.com/office/drawing/2014/main" id="{DA886971-1F5B-00A4-46C1-5F6F910D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71" y="2687460"/>
            <a:ext cx="2287916" cy="22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B01DC63C-F3B1-9AEE-3A03-8098D09225F9}"/>
              </a:ext>
            </a:extLst>
          </p:cNvPr>
          <p:cNvSpPr/>
          <p:nvPr/>
        </p:nvSpPr>
        <p:spPr>
          <a:xfrm>
            <a:off x="7972687" y="2676574"/>
            <a:ext cx="1125734" cy="2287916"/>
          </a:xfrm>
          <a:prstGeom prst="wedgeRoundRectCallout">
            <a:avLst>
              <a:gd name="adj1" fmla="val -47428"/>
              <a:gd name="adj2" fmla="val -185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/>
              <a:t>Data Science is a team sport!</a:t>
            </a:r>
          </a:p>
        </p:txBody>
      </p:sp>
    </p:spTree>
    <p:extLst>
      <p:ext uri="{BB962C8B-B14F-4D97-AF65-F5344CB8AC3E}">
        <p14:creationId xmlns:p14="http://schemas.microsoft.com/office/powerpoint/2010/main" val="820109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14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Data Science Lab – news!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3B91E0-791D-5774-E38D-8F5043C6E16C}"/>
              </a:ext>
            </a:extLst>
          </p:cNvPr>
          <p:cNvSpPr txBox="1"/>
          <p:nvPr/>
        </p:nvSpPr>
        <p:spPr>
          <a:xfrm>
            <a:off x="337459" y="1871564"/>
            <a:ext cx="6005764" cy="207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GB" sz="2400" b="1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WU Innovative Teaching Award 2023 </a:t>
            </a:r>
          </a:p>
          <a:p>
            <a:pPr algn="l">
              <a:spcAft>
                <a:spcPts val="800"/>
              </a:spcAft>
            </a:pP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Schwerpunkt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Gemeinsam</a:t>
            </a:r>
            <a:r>
              <a:rPr lang="en-GB" sz="2400" i="1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Lehren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: Innovative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Kooperationen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und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Partnerschaften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”</a:t>
            </a:r>
            <a:endParaRPr lang="en-GB" sz="3600" i="1" u="none" strike="noStrik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3" name="Picture 2" descr="Award Winner Pictures | Download Free Images on Unsplash">
            <a:extLst>
              <a:ext uri="{FF2B5EF4-FFF2-40B4-BE49-F238E27FC236}">
                <a16:creationId xmlns:a16="http://schemas.microsoft.com/office/drawing/2014/main" id="{C72ED5E7-4D9F-4F56-1944-71E5E743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7" y="1866882"/>
            <a:ext cx="2684377" cy="17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896"/>
            <a:ext cx="9144000" cy="524446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b="1" dirty="0"/>
              <a:t>Requirements</a:t>
            </a:r>
            <a:r>
              <a:rPr lang="en-US" sz="6400" dirty="0"/>
              <a:t>:</a:t>
            </a:r>
          </a:p>
          <a:p>
            <a:pPr lvl="2"/>
            <a:r>
              <a:rPr lang="en-US" sz="6400" dirty="0"/>
              <a:t>Willingness &amp; Fun to work “hands-on” with data! </a:t>
            </a:r>
          </a:p>
          <a:p>
            <a:pPr lvl="3"/>
            <a:r>
              <a:rPr lang="en-US" sz="6400" dirty="0"/>
              <a:t>Learn the most popular Data Science tools  		</a:t>
            </a:r>
          </a:p>
          <a:p>
            <a:pPr lvl="2"/>
            <a:r>
              <a:rPr lang="en-US" sz="6400" dirty="0"/>
              <a:t>Willingness </a:t>
            </a:r>
            <a:r>
              <a:rPr lang="en-US" sz="6400" b="1" i="1" dirty="0"/>
              <a:t>to work in teams</a:t>
            </a:r>
            <a:r>
              <a:rPr lang="en-US" sz="6400" dirty="0"/>
              <a:t> and </a:t>
            </a:r>
            <a:r>
              <a:rPr lang="en-US" sz="6400" b="1" i="1" dirty="0"/>
              <a:t>interdisciplinary</a:t>
            </a:r>
            <a:r>
              <a:rPr lang="en-US" sz="6400" dirty="0"/>
              <a:t>!</a:t>
            </a:r>
          </a:p>
          <a:p>
            <a:pPr lvl="2"/>
            <a:r>
              <a:rPr lang="en-US" sz="6400" dirty="0"/>
              <a:t>Willingness to solve (data) problems!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Qualification to enter the SBWL: </a:t>
            </a:r>
            <a:br>
              <a:rPr lang="en-US" sz="6400" b="1" dirty="0"/>
            </a:br>
            <a:r>
              <a:rPr lang="en-US" sz="6400" b="1" dirty="0"/>
              <a:t>Register for the entry test/tutorials via LPIS!!!</a:t>
            </a:r>
          </a:p>
          <a:p>
            <a:pPr marL="530166" lvl="2" indent="0">
              <a:buNone/>
            </a:pPr>
            <a:endParaRPr lang="en-US" sz="6000" dirty="0"/>
          </a:p>
          <a:p>
            <a:pPr marL="530166" lvl="2" indent="0">
              <a:buNone/>
            </a:pPr>
            <a:r>
              <a:rPr lang="en-US" sz="6000" dirty="0"/>
              <a:t>Factors taken into account:</a:t>
            </a:r>
            <a:endParaRPr lang="en-US" sz="6400" dirty="0"/>
          </a:p>
          <a:p>
            <a:pPr lvl="2"/>
            <a:r>
              <a:rPr lang="en-US" sz="6600" dirty="0"/>
              <a:t>best grades transcripts/Avg grades</a:t>
            </a:r>
          </a:p>
          <a:p>
            <a:pPr lvl="2"/>
            <a:r>
              <a:rPr lang="en-US" sz="6600" dirty="0"/>
              <a:t>plus, at max 10 "Green Cards":</a:t>
            </a:r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r>
              <a:rPr lang="en-US" sz="6600" dirty="0"/>
              <a:t>online entry exam – all recommended to take the entry exam (even if you qualify for a green card!</a:t>
            </a:r>
            <a:endParaRPr lang="en-US" sz="6400" dirty="0"/>
          </a:p>
          <a:p>
            <a:pPr lvl="4"/>
            <a:endParaRPr lang="en-US" sz="6400" i="1" dirty="0"/>
          </a:p>
          <a:p>
            <a:pPr marL="541316" lvl="2" indent="0">
              <a:buNone/>
            </a:pPr>
            <a:r>
              <a:rPr lang="en-US" sz="6600" b="1" i="1" dirty="0"/>
              <a:t>Note: all (also </a:t>
            </a:r>
            <a:r>
              <a:rPr lang="en-US" sz="6600" i="1" dirty="0"/>
              <a:t>green card holders need to </a:t>
            </a:r>
            <a:r>
              <a:rPr lang="en-US" sz="6600" i="1" u="sng" dirty="0"/>
              <a:t>register for the entry test/tutorials on LPIS! </a:t>
            </a:r>
            <a:r>
              <a:rPr lang="en-US" sz="6600" i="1" dirty="0">
                <a:sym typeface="Wingdings" pitchFamily="2" charset="2"/>
              </a:rPr>
              <a:t> counts as registration of interest to the SBWL)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30" name="Picture 6" descr="ildergebnis für Pyth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76" y="1686607"/>
            <a:ext cx="1368550" cy="4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R statistic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699" y="2221934"/>
            <a:ext cx="561704" cy="4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A3D59-3F4A-2349-9011-A120C7D00FE5}"/>
              </a:ext>
            </a:extLst>
          </p:cNvPr>
          <p:cNvSpPr txBox="1">
            <a:spLocks/>
          </p:cNvSpPr>
          <p:nvPr/>
        </p:nvSpPr>
        <p:spPr>
          <a:xfrm>
            <a:off x="462408" y="4377074"/>
            <a:ext cx="3790937" cy="1209623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20000"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 err="1"/>
              <a:t>BaWISO</a:t>
            </a:r>
            <a:r>
              <a:rPr lang="en-US" sz="1500" b="1" dirty="0"/>
              <a:t>/</a:t>
            </a:r>
            <a:r>
              <a:rPr lang="en-US" sz="1500" b="1" dirty="0" err="1"/>
              <a:t>WiRe</a:t>
            </a:r>
            <a:r>
              <a:rPr lang="en-US" sz="1500" b="1" dirty="0"/>
              <a:t> </a:t>
            </a:r>
          </a:p>
          <a:p>
            <a:pPr marL="0" indent="0">
              <a:buNone/>
            </a:pPr>
            <a:r>
              <a:rPr lang="en-US" sz="1500" dirty="0"/>
              <a:t>Avg. grade 1.5 among these courses:</a:t>
            </a:r>
          </a:p>
          <a:p>
            <a:pPr lvl="1"/>
            <a:r>
              <a:rPr lang="en-US" sz="1300" dirty="0"/>
              <a:t>Algorithmic Thinking and Programming </a:t>
            </a:r>
          </a:p>
          <a:p>
            <a:pPr lvl="1"/>
            <a:r>
              <a:rPr lang="en-US" sz="1300" dirty="0"/>
              <a:t>Data and Knowledge Engineering </a:t>
            </a:r>
          </a:p>
          <a:p>
            <a:pPr lvl="1"/>
            <a:r>
              <a:rPr lang="en-US" sz="1300" dirty="0"/>
              <a:t>Statistics	</a:t>
            </a:r>
            <a:endParaRPr lang="en-US" sz="1400" i="1" dirty="0"/>
          </a:p>
          <a:p>
            <a:endParaRPr lang="en-US" sz="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E00184-B1A1-4344-93BD-F7725BAC0995}"/>
              </a:ext>
            </a:extLst>
          </p:cNvPr>
          <p:cNvSpPr txBox="1">
            <a:spLocks/>
          </p:cNvSpPr>
          <p:nvPr/>
        </p:nvSpPr>
        <p:spPr>
          <a:xfrm>
            <a:off x="5085675" y="4359910"/>
            <a:ext cx="2978728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defPPr>
              <a:defRPr lang="de-DE"/>
            </a:defPPr>
            <a:lvl1pPr marL="266689" indent="-266689" defTabSz="9142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500" b="1"/>
            </a:lvl1pPr>
            <a:lvl2pPr marL="539729" lvl="1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300"/>
            </a:lvl2pPr>
            <a:lvl3pPr marL="814356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074695" indent="-266689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/>
            </a:lvl4pPr>
            <a:lvl5pPr marL="1341384" lvl="4" indent="-263514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i="1"/>
            </a:lvl5pPr>
            <a:lvl6pPr marL="2514242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37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513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64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dirty="0"/>
              <a:t>BBE </a:t>
            </a:r>
            <a:r>
              <a:rPr lang="en-US" b="0" dirty="0"/>
              <a:t>- Avg. grade 1,5 among these courses:</a:t>
            </a:r>
          </a:p>
          <a:p>
            <a:pPr lvl="1"/>
            <a:r>
              <a:rPr lang="en-US" dirty="0"/>
              <a:t>Quantitative Methods 1</a:t>
            </a:r>
          </a:p>
          <a:p>
            <a:pPr lvl="1"/>
            <a:r>
              <a:rPr lang="en-US" dirty="0"/>
              <a:t>Quantitative Methods 2</a:t>
            </a:r>
          </a:p>
          <a:p>
            <a:pPr lvl="1"/>
            <a:r>
              <a:rPr lang="en-US" dirty="0"/>
              <a:t>Business Analytics 2</a:t>
            </a:r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484E759-1D14-624A-A8A2-11A6FCFFD372}"/>
              </a:ext>
            </a:extLst>
          </p:cNvPr>
          <p:cNvSpPr/>
          <p:nvPr/>
        </p:nvSpPr>
        <p:spPr>
          <a:xfrm>
            <a:off x="5906064" y="3137600"/>
            <a:ext cx="3237936" cy="971921"/>
          </a:xfrm>
          <a:prstGeom prst="wedgeRectCallout">
            <a:avLst>
              <a:gd name="adj1" fmla="val -87016"/>
              <a:gd name="adj2" fmla="val 4319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>
                <a:solidFill>
                  <a:schemeClr val="tx1"/>
                </a:solidFill>
              </a:rPr>
              <a:t>Details described on our Web page:</a:t>
            </a:r>
          </a:p>
          <a:p>
            <a:pPr algn="ctr"/>
            <a:r>
              <a:rPr lang="en-GB" sz="1200" dirty="0">
                <a:hlinkClick r:id="rId3"/>
              </a:rPr>
              <a:t>https://www.wu.ac.at/dpkm/teaching/sbwl-data-science/</a:t>
            </a:r>
            <a:r>
              <a:rPr lang="en-GB" sz="1200" dirty="0"/>
              <a:t> </a:t>
            </a:r>
            <a:endParaRPr lang="en-AT" sz="1200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F3391C5-A287-1941-A1C0-27ABDC40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1" y="6476306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135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r>
              <a:rPr lang="en-AT" dirty="0"/>
              <a:t>DataScience@WU  - Alumni network on </a:t>
            </a:r>
            <a:r>
              <a:rPr lang="en-AT" b="1" dirty="0"/>
              <a:t>LinkedIn</a:t>
            </a:r>
          </a:p>
          <a:p>
            <a:pPr lvl="2"/>
            <a:r>
              <a:rPr lang="en-AT" dirty="0"/>
              <a:t>Keep in touch with our company coaches, lecturers, current students and alumni!</a:t>
            </a:r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1"/>
            <a:r>
              <a:rPr lang="en-AT" dirty="0"/>
              <a:t>once per semester we meet at the </a:t>
            </a:r>
          </a:p>
          <a:p>
            <a:pPr marL="266689" lvl="1" indent="0">
              <a:buNone/>
            </a:pPr>
            <a:r>
              <a:rPr lang="en-AT" dirty="0"/>
              <a:t>    "</a:t>
            </a:r>
            <a:r>
              <a:rPr lang="en-AT" b="1" dirty="0"/>
              <a:t>DataScience@WU-Stammtisch</a:t>
            </a:r>
            <a:r>
              <a:rPr lang="en-AT" dirty="0"/>
              <a:t>" </a:t>
            </a:r>
          </a:p>
          <a:p>
            <a:pPr marL="266689" lvl="1" indent="0">
              <a:buNone/>
            </a:pPr>
            <a:r>
              <a:rPr lang="en-AT" dirty="0"/>
              <a:t>    with students, lecturers, </a:t>
            </a:r>
          </a:p>
          <a:p>
            <a:pPr marL="266689" lvl="1" indent="0">
              <a:buNone/>
            </a:pPr>
            <a:r>
              <a:rPr lang="en-AT" dirty="0"/>
              <a:t>    industry coaches and alumni…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Our Data Science@</a:t>
            </a:r>
            <a:r>
              <a:rPr lang="en-AT"/>
              <a:t>WU Community: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A936-051D-9A4C-839B-EC3ADCD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5" y="1960038"/>
            <a:ext cx="6124353" cy="2458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1E714-DF7B-93C2-7502-4C27321E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4518175"/>
            <a:ext cx="2404382" cy="2286000"/>
          </a:xfrm>
          <a:prstGeom prst="rect">
            <a:avLst/>
          </a:prstGeom>
        </p:spPr>
      </p:pic>
      <p:pic>
        <p:nvPicPr>
          <p:cNvPr id="7" name="Picture 2" descr="https://pbs.twimg.com/media/C5_4bCnWAAAF7LG.jpg:large">
            <a:extLst>
              <a:ext uri="{FF2B5EF4-FFF2-40B4-BE49-F238E27FC236}">
                <a16:creationId xmlns:a16="http://schemas.microsoft.com/office/drawing/2014/main" id="{E1FA6F99-D406-787B-7751-A1B6E36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398" y="3361577"/>
            <a:ext cx="2530148" cy="14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4C702-39C4-203F-2FDC-9EED5E2C8817}"/>
              </a:ext>
            </a:extLst>
          </p:cNvPr>
          <p:cNvSpPr txBox="1"/>
          <p:nvPr/>
        </p:nvSpPr>
        <p:spPr>
          <a:xfrm>
            <a:off x="6549398" y="2355862"/>
            <a:ext cx="2409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For our own research on</a:t>
            </a:r>
          </a:p>
          <a:p>
            <a:r>
              <a:rPr lang="en-US" sz="1400" i="1" dirty="0"/>
              <a:t>Data Science, Data Quality, etc. visit</a:t>
            </a:r>
          </a:p>
          <a:p>
            <a:r>
              <a:rPr lang="en-US" sz="1400" dirty="0">
                <a:hlinkClick r:id="rId5"/>
              </a:rPr>
              <a:t>http://data.wu.ac.at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4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marL="541316" lvl="2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17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" y="166298"/>
            <a:ext cx="6646730" cy="1084586"/>
          </a:xfrm>
        </p:spPr>
        <p:txBody>
          <a:bodyPr>
            <a:normAutofit/>
          </a:bodyPr>
          <a:lstStyle/>
          <a:p>
            <a:r>
              <a:rPr lang="en-AT" sz="2000" dirty="0"/>
              <a:t>Our Data Science@WU Community: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51D-C427-B1A0-51FB-43A433AC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" y="1866046"/>
            <a:ext cx="4245112" cy="1883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D7ABE-4690-1D8B-6D49-5143FEAB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81" y="4807129"/>
            <a:ext cx="4224519" cy="1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A700E-1433-42B8-0963-3944612C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7" y="1916221"/>
            <a:ext cx="4331472" cy="2787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7B8CF-4254-8F96-3967-EA5758F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" y="3822054"/>
            <a:ext cx="4331472" cy="282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232EC-AC61-375C-70E2-02C30DF7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03" y="94072"/>
            <a:ext cx="4066298" cy="1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9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2CB5CC9-7862-0B4B-BD63-5F5D730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566499" y="1418905"/>
            <a:ext cx="790253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Questions?</a:t>
            </a:r>
          </a:p>
          <a:p>
            <a:pPr algn="ctr"/>
            <a:r>
              <a:rPr lang="en-US" sz="2000" b="1" i="1" dirty="0"/>
              <a:t> </a:t>
            </a:r>
          </a:p>
          <a:p>
            <a:pPr algn="ctr"/>
            <a:r>
              <a:rPr lang="en-US" sz="2000" b="1" i="1" dirty="0"/>
              <a:t>Looking forward to seeing many of you in the coming semester!!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01" y="2873475"/>
            <a:ext cx="8289615" cy="4624686"/>
          </a:xfrm>
        </p:spPr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700" dirty="0"/>
              <a:t>All further info on </a:t>
            </a:r>
          </a:p>
          <a:p>
            <a:pPr marL="255559" lvl="1" indent="0">
              <a:buNone/>
            </a:pPr>
            <a:r>
              <a:rPr lang="en-US" sz="1700" dirty="0"/>
              <a:t>our Webpage:</a:t>
            </a:r>
          </a:p>
          <a:p>
            <a:pPr marL="541309" lvl="1" indent="-285750"/>
            <a:r>
              <a:rPr lang="en-US" sz="1700" dirty="0"/>
              <a:t>description</a:t>
            </a:r>
          </a:p>
          <a:p>
            <a:pPr marL="541309" lvl="1" indent="-285750"/>
            <a:r>
              <a:rPr lang="en-US" sz="1700" dirty="0"/>
              <a:t>green card</a:t>
            </a:r>
          </a:p>
          <a:p>
            <a:pPr marL="541309" lvl="1" indent="-285750"/>
            <a:r>
              <a:rPr lang="en-US" sz="1700" dirty="0"/>
              <a:t>contact (for questions)</a:t>
            </a:r>
          </a:p>
          <a:p>
            <a:pPr marL="541309" lvl="1" indent="-285750"/>
            <a:r>
              <a:rPr lang="en-US" sz="1700" dirty="0"/>
              <a:t>registration details/dates </a:t>
            </a:r>
          </a:p>
          <a:p>
            <a:pPr marL="541309" lvl="1" indent="-285750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dirty="0"/>
          </a:p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600" dirty="0"/>
              <a:t>		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B03-6505-4042-9DCE-73B84EF80325}"/>
              </a:ext>
            </a:extLst>
          </p:cNvPr>
          <p:cNvSpPr/>
          <p:nvPr/>
        </p:nvSpPr>
        <p:spPr>
          <a:xfrm>
            <a:off x="566499" y="2673420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14D48390-0213-B347-8023-DDC25C39C681}"/>
              </a:ext>
            </a:extLst>
          </p:cNvPr>
          <p:cNvSpPr/>
          <p:nvPr/>
        </p:nvSpPr>
        <p:spPr>
          <a:xfrm>
            <a:off x="246301" y="5185818"/>
            <a:ext cx="3496083" cy="1584250"/>
          </a:xfrm>
          <a:prstGeom prst="wedgeRectCallout">
            <a:avLst>
              <a:gd name="adj1" fmla="val 35030"/>
              <a:gd name="adj2" fmla="val -71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050" b="1" dirty="0"/>
          </a:p>
          <a:p>
            <a:pPr algn="ctr"/>
            <a:r>
              <a:rPr lang="en-AT" sz="1050" b="1" dirty="0"/>
              <a:t>Important Dates:</a:t>
            </a:r>
          </a:p>
          <a:p>
            <a:pPr algn="ctr"/>
            <a:endParaRPr lang="en-AT" sz="1050" b="1" u="sng" dirty="0"/>
          </a:p>
          <a:p>
            <a:pPr algn="ctr"/>
            <a:r>
              <a:rPr lang="en-AT" sz="1050" b="1" i="1" u="sng" dirty="0"/>
              <a:t>Tutorials</a:t>
            </a:r>
            <a:r>
              <a:rPr lang="en-GB" sz="1050" b="1" i="1" u="sng" dirty="0"/>
              <a:t> (Online)</a:t>
            </a:r>
            <a:r>
              <a:rPr lang="en-AT" sz="1050" b="1" i="1" u="sng" dirty="0"/>
              <a:t>:</a:t>
            </a:r>
            <a:endParaRPr lang="en-AT" sz="1050" i="1" dirty="0"/>
          </a:p>
          <a:p>
            <a:pPr algn="ctr"/>
            <a:r>
              <a:rPr lang="en-GB" sz="1050" dirty="0"/>
              <a:t>Mon, 02.09.2024 13:00-16:00 </a:t>
            </a:r>
            <a:br>
              <a:rPr lang="en-GB" sz="1050" dirty="0"/>
            </a:br>
            <a:r>
              <a:rPr lang="en-GB" sz="1050" dirty="0"/>
              <a:t>Tue, 03.09.2024 ,13:00-16:00</a:t>
            </a:r>
            <a:br>
              <a:rPr lang="en-GB" sz="1050" dirty="0"/>
            </a:br>
            <a:endParaRPr lang="en-GB" sz="1050" dirty="0"/>
          </a:p>
          <a:p>
            <a:pPr algn="ctr"/>
            <a:r>
              <a:rPr lang="en-AT" sz="1050" b="1" i="1" u="sng" dirty="0"/>
              <a:t>Entry Exam (Online):</a:t>
            </a:r>
          </a:p>
          <a:p>
            <a:pPr algn="ctr"/>
            <a:r>
              <a:rPr lang="en-GB" sz="1050"/>
              <a:t>Tue, 10.09.2024 17:00-19:30</a:t>
            </a:r>
            <a:endParaRPr lang="en-AT" sz="1050" b="1" dirty="0"/>
          </a:p>
          <a:p>
            <a:pPr algn="ctr"/>
            <a:endParaRPr lang="en-AT" sz="1050" b="1" dirty="0"/>
          </a:p>
          <a:p>
            <a:pPr algn="ctr"/>
            <a:r>
              <a:rPr lang="en-AT" sz="1050" dirty="0"/>
              <a:t>Don’t miss the LPIS registration!</a:t>
            </a:r>
          </a:p>
          <a:p>
            <a:pPr algn="ctr"/>
            <a:endParaRPr lang="en-AT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2240-821F-AF45-81A8-C94A92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84" y="3137187"/>
            <a:ext cx="4993815" cy="3209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813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Screen Shot 2015-05-28 at 06.17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03" y="1357301"/>
            <a:ext cx="5106435" cy="2400123"/>
          </a:xfr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pic>
        <p:nvPicPr>
          <p:cNvPr id="7" name="Bild 6" descr="Screen Shot 2015-05-28 at 06.1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" y="1357301"/>
            <a:ext cx="1549879" cy="11958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E3D06E-944E-5C4D-9BA6-D68AA669D627}"/>
              </a:ext>
            </a:extLst>
          </p:cNvPr>
          <p:cNvSpPr/>
          <p:nvPr/>
        </p:nvSpPr>
        <p:spPr>
          <a:xfrm>
            <a:off x="391245" y="3844722"/>
            <a:ext cx="639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https://hbr.org/2012/10/data-scientist-the-sexiest-job-of-the-21st-century</a:t>
            </a:r>
            <a:r>
              <a:rPr lang="en-US" sz="1200" dirty="0"/>
              <a:t> 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39903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~12 years ago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7EEB5-B098-BAD2-2BBF-26A3EDDDF195}"/>
              </a:ext>
            </a:extLst>
          </p:cNvPr>
          <p:cNvSpPr txBox="1"/>
          <p:nvPr/>
        </p:nvSpPr>
        <p:spPr>
          <a:xfrm>
            <a:off x="355003" y="4435410"/>
            <a:ext cx="12798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More current perspective: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A6EE3-AB83-56E5-CB12-D481F7E54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91"/>
          <a:stretch/>
        </p:blipFill>
        <p:spPr>
          <a:xfrm>
            <a:off x="1545392" y="4321242"/>
            <a:ext cx="5241445" cy="2046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8B712-319E-A458-FD66-11EA9A24ED63}"/>
              </a:ext>
            </a:extLst>
          </p:cNvPr>
          <p:cNvSpPr txBox="1"/>
          <p:nvPr/>
        </p:nvSpPr>
        <p:spPr>
          <a:xfrm>
            <a:off x="718072" y="6343288"/>
            <a:ext cx="6500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6"/>
              </a:rPr>
              <a:t>https://hbr.org/2022/07/is-data-scientist-still-the-sexiest-job-of-the-21st-century</a:t>
            </a:r>
            <a:r>
              <a:rPr lang="en-AT" sz="1200" dirty="0"/>
              <a:t> 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4B3DCCDE-99F1-8B92-CDA4-DA800A77DC0D}"/>
              </a:ext>
            </a:extLst>
          </p:cNvPr>
          <p:cNvSpPr/>
          <p:nvPr/>
        </p:nvSpPr>
        <p:spPr>
          <a:xfrm>
            <a:off x="6605196" y="3479120"/>
            <a:ext cx="2538804" cy="2764408"/>
          </a:xfrm>
          <a:prstGeom prst="wedgeRoundRectCallout">
            <a:avLst>
              <a:gd name="adj1" fmla="val -64901"/>
              <a:gd name="adj2" fmla="val 14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1" dirty="0">
                <a:solidFill>
                  <a:schemeClr val="bg1"/>
                </a:solidFill>
                <a:effectLst/>
                <a:latin typeface="GT America"/>
              </a:rPr>
              <a:t>“…the scope of the job has been redefined, the technology it relies on has made huge strides, and the importance of non-technical expertise, such as ethics and change management, has grown”</a:t>
            </a:r>
            <a:endParaRPr lang="en-A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66789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Data Science today:</a:t>
            </a:r>
          </a:p>
        </p:txBody>
      </p:sp>
      <p:pic>
        <p:nvPicPr>
          <p:cNvPr id="1026" name="Picture 2" descr="ai-ml-dl-ds-venn-diagram-deviq">
            <a:extLst>
              <a:ext uri="{FF2B5EF4-FFF2-40B4-BE49-F238E27FC236}">
                <a16:creationId xmlns:a16="http://schemas.microsoft.com/office/drawing/2014/main" id="{BB539A4B-6B21-62C6-F9C0-F7F1098D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23" y="1462415"/>
            <a:ext cx="4249644" cy="31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B5B3CE-2450-2280-67C1-A371F43008B9}"/>
              </a:ext>
            </a:extLst>
          </p:cNvPr>
          <p:cNvSpPr txBox="1"/>
          <p:nvPr/>
        </p:nvSpPr>
        <p:spPr>
          <a:xfrm>
            <a:off x="541831" y="6223530"/>
            <a:ext cx="80603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3"/>
              </a:rPr>
              <a:t>https://www.deviq.io/insights/artificial-intelligence-vs-machine-learning-vs-data-science</a:t>
            </a:r>
            <a:r>
              <a:rPr lang="en-AT" sz="12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77EC0-E77E-513A-348E-7D5265200BB2}"/>
              </a:ext>
            </a:extLst>
          </p:cNvPr>
          <p:cNvSpPr txBox="1"/>
          <p:nvPr/>
        </p:nvSpPr>
        <p:spPr>
          <a:xfrm>
            <a:off x="1742739" y="5407613"/>
            <a:ext cx="6945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1" dirty="0">
                <a:solidFill>
                  <a:srgbClr val="333333"/>
                </a:solidFill>
                <a:effectLst/>
                <a:latin typeface="Quicksand"/>
              </a:rPr>
              <a:t>Data Science – Data Science is the processing, analysis and extraction of relevant assumptions from data. It’s about finding hidden patterns in the data.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26F76-9349-01A6-9001-4403BB5CA3A4}"/>
              </a:ext>
            </a:extLst>
          </p:cNvPr>
          <p:cNvSpPr txBox="1"/>
          <p:nvPr/>
        </p:nvSpPr>
        <p:spPr>
          <a:xfrm>
            <a:off x="255494" y="4522488"/>
            <a:ext cx="522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333333"/>
                </a:solidFill>
                <a:effectLst/>
                <a:latin typeface="Quicksand"/>
              </a:rPr>
              <a:t>Artificial Intelligence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 – AI is the broad concept of developing machines that can simulate human thinking, reasoning and 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Quicksand"/>
              </a:rPr>
              <a:t>behavior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.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38292693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9673" y="1388110"/>
            <a:ext cx="8430461" cy="3872681"/>
          </a:xfrm>
        </p:spPr>
        <p:txBody>
          <a:bodyPr>
            <a:noAutofit/>
          </a:bodyPr>
          <a:lstStyle/>
          <a:p>
            <a:r>
              <a:rPr lang="de-DE" sz="1601" dirty="0"/>
              <a:t>Big Data </a:t>
            </a:r>
            <a:r>
              <a:rPr lang="de-DE" sz="1601" dirty="0" err="1"/>
              <a:t>as</a:t>
            </a:r>
            <a:r>
              <a:rPr lang="de-DE" sz="1601" dirty="0"/>
              <a:t> </a:t>
            </a:r>
            <a:r>
              <a:rPr lang="de-DE" sz="1601" dirty="0" err="1"/>
              <a:t>core</a:t>
            </a:r>
            <a:r>
              <a:rPr lang="de-DE" sz="1601" dirty="0"/>
              <a:t> </a:t>
            </a:r>
            <a:r>
              <a:rPr lang="de-DE" sz="1601" dirty="0" err="1"/>
              <a:t>business</a:t>
            </a:r>
            <a:r>
              <a:rPr lang="de-DE" sz="1601" dirty="0"/>
              <a:t>: </a:t>
            </a:r>
            <a:r>
              <a:rPr lang="de-DE" sz="1601" b="1" dirty="0"/>
              <a:t>Google</a:t>
            </a:r>
            <a:r>
              <a:rPr lang="de-DE" sz="1601" dirty="0"/>
              <a:t> </a:t>
            </a:r>
            <a:r>
              <a:rPr lang="de-DE" sz="1601" dirty="0" err="1"/>
              <a:t>does</a:t>
            </a:r>
            <a:r>
              <a:rPr lang="de-DE" sz="1601" dirty="0"/>
              <a:t> not </a:t>
            </a:r>
            <a:r>
              <a:rPr lang="de-DE" sz="1601" dirty="0" err="1"/>
              <a:t>hire</a:t>
            </a:r>
            <a:r>
              <a:rPr lang="de-DE" sz="1601" dirty="0"/>
              <a:t> </a:t>
            </a:r>
            <a:r>
              <a:rPr lang="de-DE" sz="1601" dirty="0" err="1"/>
              <a:t>anybody</a:t>
            </a:r>
            <a:r>
              <a:rPr lang="de-DE" sz="1601" dirty="0"/>
              <a:t> </a:t>
            </a:r>
            <a:r>
              <a:rPr lang="de-DE" sz="1601" dirty="0" err="1"/>
              <a:t>without</a:t>
            </a:r>
            <a:r>
              <a:rPr lang="de-DE" sz="1601" dirty="0"/>
              <a:t> IT-</a:t>
            </a:r>
            <a:r>
              <a:rPr lang="de-DE" sz="1601" dirty="0" err="1"/>
              <a:t>knowledge</a:t>
            </a:r>
            <a:endParaRPr lang="de-DE" sz="1601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601" b="1" dirty="0"/>
              <a:t>Apple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hardware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(</a:t>
            </a:r>
            <a:r>
              <a:rPr lang="de-DE" sz="1601" dirty="0" err="1"/>
              <a:t>music</a:t>
            </a:r>
            <a:r>
              <a:rPr lang="de-DE" sz="1601" dirty="0"/>
              <a:t> and </a:t>
            </a:r>
            <a:r>
              <a:rPr lang="de-DE" sz="1601" dirty="0" err="1"/>
              <a:t>content</a:t>
            </a:r>
            <a:r>
              <a:rPr lang="de-DE" sz="1601" dirty="0"/>
              <a:t>)</a:t>
            </a:r>
          </a:p>
          <a:p>
            <a:pPr marL="0" indent="0">
              <a:buNone/>
            </a:pPr>
            <a:endParaRPr lang="de-DE" sz="1601" dirty="0"/>
          </a:p>
          <a:p>
            <a:r>
              <a:rPr lang="de-DE" sz="1601" b="1" dirty="0"/>
              <a:t>Amazon</a:t>
            </a:r>
            <a:r>
              <a:rPr lang="de-DE" sz="1601" dirty="0"/>
              <a:t>:</a:t>
            </a:r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800" dirty="0"/>
          </a:p>
          <a:p>
            <a:r>
              <a:rPr lang="de-DE" sz="1601" b="1" dirty="0" err="1"/>
              <a:t>Red</a:t>
            </a:r>
            <a:r>
              <a:rPr lang="de-DE" sz="1601" b="1" dirty="0"/>
              <a:t> Bull</a:t>
            </a:r>
            <a:r>
              <a:rPr lang="de-DE" sz="1601" dirty="0"/>
              <a:t>: Marketing </a:t>
            </a:r>
            <a:r>
              <a:rPr lang="de-DE" sz="1601" dirty="0" err="1"/>
              <a:t>increasingly</a:t>
            </a:r>
            <a:r>
              <a:rPr lang="de-DE" sz="1601" dirty="0"/>
              <a:t> </a:t>
            </a:r>
            <a:r>
              <a:rPr lang="de-DE" sz="1601" dirty="0" err="1"/>
              <a:t>requires</a:t>
            </a:r>
            <a:r>
              <a:rPr lang="de-DE" sz="1601" dirty="0"/>
              <a:t> Data Science</a:t>
            </a:r>
          </a:p>
          <a:p>
            <a:endParaRPr lang="de-DE" sz="701" dirty="0"/>
          </a:p>
          <a:p>
            <a:r>
              <a:rPr lang="de-DE" sz="1601" b="1" dirty="0"/>
              <a:t>BMW</a:t>
            </a:r>
            <a:r>
              <a:rPr lang="de-DE" sz="1601" dirty="0"/>
              <a:t>: </a:t>
            </a:r>
            <a:r>
              <a:rPr lang="de-DE" sz="1601" dirty="0" err="1"/>
              <a:t>Supply</a:t>
            </a:r>
            <a:r>
              <a:rPr lang="de-DE" sz="1601" dirty="0"/>
              <a:t>-Chain, Intelligente Produktion, </a:t>
            </a:r>
          </a:p>
          <a:p>
            <a:pPr marL="0" indent="0">
              <a:buNone/>
            </a:pPr>
            <a:r>
              <a:rPr lang="de-DE" sz="1601" dirty="0"/>
              <a:t>    in-car-Technologie (car-</a:t>
            </a:r>
            <a:r>
              <a:rPr lang="de-DE" sz="1601" dirty="0" err="1"/>
              <a:t>to</a:t>
            </a:r>
            <a:r>
              <a:rPr lang="de-DE" sz="1601" dirty="0"/>
              <a:t>-car </a:t>
            </a:r>
            <a:r>
              <a:rPr lang="de-DE" sz="1601" dirty="0" err="1"/>
              <a:t>communication</a:t>
            </a:r>
            <a:r>
              <a:rPr lang="de-DE" sz="1601" dirty="0"/>
              <a:t>,...), etc.</a:t>
            </a:r>
          </a:p>
          <a:p>
            <a:pPr marL="0" indent="0">
              <a:buNone/>
            </a:pPr>
            <a:endParaRPr lang="de-DE" sz="600" dirty="0"/>
          </a:p>
          <a:p>
            <a:r>
              <a:rPr lang="de-DE" sz="1601" b="1" dirty="0"/>
              <a:t>UN</a:t>
            </a:r>
            <a:r>
              <a:rPr lang="de-DE" sz="1601" dirty="0"/>
              <a:t>: </a:t>
            </a:r>
            <a:r>
              <a:rPr lang="de-DE" sz="1601" dirty="0" err="1"/>
              <a:t>One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the</a:t>
            </a:r>
            <a:r>
              <a:rPr lang="de-DE" sz="1601" dirty="0"/>
              <a:t> </a:t>
            </a:r>
            <a:r>
              <a:rPr lang="de-DE" sz="1601" dirty="0" err="1"/>
              <a:t>biggest</a:t>
            </a:r>
            <a:r>
              <a:rPr lang="de-DE" sz="1601" dirty="0"/>
              <a:t> </a:t>
            </a:r>
            <a:r>
              <a:rPr lang="de-DE" sz="1601" dirty="0" err="1"/>
              <a:t>providers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Open Data, </a:t>
            </a:r>
          </a:p>
          <a:p>
            <a:pPr marL="0" indent="0">
              <a:buNone/>
            </a:pPr>
            <a:r>
              <a:rPr lang="de-DE" sz="1601" dirty="0"/>
              <a:t>	</a:t>
            </a:r>
            <a:r>
              <a:rPr lang="de-DE" sz="1601" dirty="0" err="1"/>
              <a:t>Disaster</a:t>
            </a:r>
            <a:r>
              <a:rPr lang="de-DE" sz="1601" dirty="0"/>
              <a:t> &amp; </a:t>
            </a:r>
            <a:r>
              <a:rPr lang="de-DE" sz="1601" dirty="0" err="1"/>
              <a:t>Crisis</a:t>
            </a:r>
            <a:r>
              <a:rPr lang="de-DE" sz="1601" dirty="0"/>
              <a:t> Management, etc. </a:t>
            </a:r>
          </a:p>
        </p:txBody>
      </p:sp>
      <p:pic>
        <p:nvPicPr>
          <p:cNvPr id="7" name="Bild 6" descr="Screen Shot 2015-05-28 at 06.3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5" y="1441922"/>
            <a:ext cx="837269" cy="389330"/>
          </a:xfrm>
          <a:prstGeom prst="rect">
            <a:avLst/>
          </a:prstGeom>
        </p:spPr>
      </p:pic>
      <p:pic>
        <p:nvPicPr>
          <p:cNvPr id="8" name="Bild 7" descr="Screen Shot 2015-05-28 at 06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77" y="1804407"/>
            <a:ext cx="668845" cy="68008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36" y="6224898"/>
            <a:ext cx="1571292" cy="602432"/>
          </a:xfrm>
          <a:prstGeom prst="rect">
            <a:avLst/>
          </a:prstGeom>
        </p:spPr>
      </p:pic>
      <p:pic>
        <p:nvPicPr>
          <p:cNvPr id="11" name="Bild 10" descr="Screen Shot 2015-05-28 at 06.36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33" y="4729597"/>
            <a:ext cx="828686" cy="498994"/>
          </a:xfrm>
          <a:prstGeom prst="rect">
            <a:avLst/>
          </a:prstGeom>
        </p:spPr>
      </p:pic>
      <p:pic>
        <p:nvPicPr>
          <p:cNvPr id="12" name="Bild 11" descr="Screen Shot 2015-05-28 at 06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6" y="5328516"/>
            <a:ext cx="637181" cy="648072"/>
          </a:xfrm>
          <a:prstGeom prst="rect">
            <a:avLst/>
          </a:prstGeom>
        </p:spPr>
      </p:pic>
      <p:pic>
        <p:nvPicPr>
          <p:cNvPr id="13" name="Bild 12" descr="Screen Shot 2015-05-28 at 06.36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65" y="6224898"/>
            <a:ext cx="745991" cy="514675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3ED38EA-AA58-D84B-8AF6-A277C540EDDD}"/>
              </a:ext>
            </a:extLst>
          </p:cNvPr>
          <p:cNvSpPr txBox="1">
            <a:spLocks/>
          </p:cNvSpPr>
          <p:nvPr/>
        </p:nvSpPr>
        <p:spPr>
          <a:xfrm>
            <a:off x="656044" y="580598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4</a:t>
            </a:fld>
            <a:endParaRPr lang="de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F954A-F9A7-74E9-538F-FB5A0833B3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467"/>
          <a:stretch/>
        </p:blipFill>
        <p:spPr>
          <a:xfrm>
            <a:off x="2136169" y="2679500"/>
            <a:ext cx="4382965" cy="20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452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Other known examples of data-driven businesses: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2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40E73-FC70-7A45-A4EE-6C4A65D61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7"/>
          <a:stretch/>
        </p:blipFill>
        <p:spPr>
          <a:xfrm>
            <a:off x="462407" y="1915886"/>
            <a:ext cx="8229600" cy="384933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C47A7B1-8022-5D44-BE2E-5F12FB15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47332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7640"/>
            <a:ext cx="6555909" cy="1084586"/>
          </a:xfrm>
        </p:spPr>
        <p:txBody>
          <a:bodyPr>
            <a:normAutofit/>
          </a:bodyPr>
          <a:lstStyle/>
          <a:p>
            <a:r>
              <a:rPr lang="en-US" sz="2000" dirty="0" err="1"/>
              <a:t>DataScience</a:t>
            </a:r>
            <a:r>
              <a:rPr lang="en-US" sz="2000" dirty="0"/>
              <a:t> for (Generative) AI?</a:t>
            </a:r>
            <a:br>
              <a:rPr lang="en-US" sz="2000" dirty="0"/>
            </a:br>
            <a:r>
              <a:rPr lang="en-US" sz="2000" dirty="0"/>
              <a:t>Did you know that Netflix creates their contents from Data about their customers?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7E4D2-FC01-D24F-903E-2508709F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7"/>
          <a:stretch/>
        </p:blipFill>
        <p:spPr>
          <a:xfrm>
            <a:off x="677284" y="1915886"/>
            <a:ext cx="7789443" cy="3911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3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90F5E675-D056-E941-8D4B-FC9DB27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344840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C519-7AAE-316D-908B-802084F9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7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8A820-E145-5798-0A42-AD3A99C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Last, but not least… AI is data-hungry</a:t>
            </a:r>
          </a:p>
        </p:txBody>
      </p:sp>
      <p:pic>
        <p:nvPicPr>
          <p:cNvPr id="1026" name="Picture 2" descr="Data hungry AI bot Icon - Free PNG &amp; SVG 1812217 - Noun Project">
            <a:extLst>
              <a:ext uri="{FF2B5EF4-FFF2-40B4-BE49-F238E27FC236}">
                <a16:creationId xmlns:a16="http://schemas.microsoft.com/office/drawing/2014/main" id="{E343D157-E517-9CF5-F2FF-25B406462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8" y="153465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17D5CF-4A69-57EB-59DC-ADE02366F921}"/>
              </a:ext>
            </a:extLst>
          </p:cNvPr>
          <p:cNvSpPr txBox="1">
            <a:spLocks/>
          </p:cNvSpPr>
          <p:nvPr/>
        </p:nvSpPr>
        <p:spPr>
          <a:xfrm>
            <a:off x="2742944" y="1875929"/>
            <a:ext cx="6315067" cy="3772138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AI </a:t>
            </a:r>
            <a:r>
              <a:rPr lang="de-DE" sz="1601" dirty="0" err="1"/>
              <a:t>depends</a:t>
            </a:r>
            <a:r>
              <a:rPr lang="de-DE" sz="1601" dirty="0"/>
              <a:t> on lots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endParaRPr lang="de-DE" sz="1601" dirty="0"/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scalability</a:t>
            </a:r>
            <a:r>
              <a:rPr lang="de-DE" sz="1601" dirty="0"/>
              <a:t> </a:t>
            </a:r>
            <a:r>
              <a:rPr lang="de-DE" sz="1601" dirty="0" err="1"/>
              <a:t>issues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b="1" dirty="0"/>
              <a:t>Data Quality</a:t>
            </a:r>
            <a:r>
              <a:rPr lang="de-DE" sz="1601" dirty="0"/>
              <a:t>  &amp; </a:t>
            </a:r>
            <a:r>
              <a:rPr lang="de-DE" sz="1601" b="1" dirty="0"/>
              <a:t>Data </a:t>
            </a:r>
            <a:r>
              <a:rPr lang="de-DE" sz="1601" b="1" dirty="0" err="1"/>
              <a:t>Governance</a:t>
            </a:r>
            <a:r>
              <a:rPr lang="de-DE" sz="1601" b="1" dirty="0"/>
              <a:t> </a:t>
            </a:r>
            <a:r>
              <a:rPr lang="de-DE" sz="1601" dirty="0" err="1"/>
              <a:t>requirements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how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curate</a:t>
            </a:r>
            <a:r>
              <a:rPr lang="de-DE" sz="1601" dirty="0"/>
              <a:t> and </a:t>
            </a:r>
            <a:r>
              <a:rPr lang="de-DE" sz="1601" dirty="0" err="1"/>
              <a:t>feed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into</a:t>
            </a:r>
            <a:r>
              <a:rPr lang="de-DE" sz="1601" dirty="0"/>
              <a:t> </a:t>
            </a:r>
            <a:r>
              <a:rPr lang="de-DE" sz="1601" dirty="0" err="1"/>
              <a:t>Machine</a:t>
            </a:r>
            <a:r>
              <a:rPr lang="de-DE" sz="1601" dirty="0"/>
              <a:t>-Learning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risks</a:t>
            </a:r>
            <a:r>
              <a:rPr lang="de-DE" sz="1601" dirty="0"/>
              <a:t> and </a:t>
            </a:r>
            <a:r>
              <a:rPr lang="de-DE" sz="1601" dirty="0" err="1"/>
              <a:t>biases</a:t>
            </a:r>
            <a:r>
              <a:rPr lang="de-DE" sz="1601" dirty="0"/>
              <a:t>!</a:t>
            </a:r>
          </a:p>
        </p:txBody>
      </p:sp>
      <p:pic>
        <p:nvPicPr>
          <p:cNvPr id="1030" name="Picture 6" descr="What Is Real Artificial Intelligence: Characteristics of True AI | Emarsys">
            <a:extLst>
              <a:ext uri="{FF2B5EF4-FFF2-40B4-BE49-F238E27FC236}">
                <a16:creationId xmlns:a16="http://schemas.microsoft.com/office/drawing/2014/main" id="{B466C0D6-E61A-1379-E14D-436FD3E4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78" y="4041730"/>
            <a:ext cx="3679115" cy="245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885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descriptions</a:t>
            </a:r>
            <a:r>
              <a:rPr lang="de-DE" dirty="0"/>
              <a:t> and </a:t>
            </a:r>
            <a:r>
              <a:rPr lang="de-DE" dirty="0" err="1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1" y="1528664"/>
            <a:ext cx="9006526" cy="3656657"/>
          </a:xfrm>
        </p:spPr>
        <p:txBody>
          <a:bodyPr/>
          <a:lstStyle/>
          <a:p>
            <a:r>
              <a:rPr lang="en-US" dirty="0"/>
              <a:t>Data Science is becoming at all levels, incl. the Executive level!</a:t>
            </a:r>
          </a:p>
          <a:p>
            <a:pPr lvl="1"/>
            <a:r>
              <a:rPr lang="en-US" dirty="0"/>
              <a:t>Data Stewards, </a:t>
            </a:r>
          </a:p>
          <a:p>
            <a:pPr lvl="1"/>
            <a:r>
              <a:rPr lang="en-US" dirty="0"/>
              <a:t>Chief Data Officer, </a:t>
            </a:r>
          </a:p>
          <a:p>
            <a:pPr lvl="1"/>
            <a:r>
              <a:rPr lang="en-US" dirty="0"/>
              <a:t>Chief Digital Officer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8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2" y="2833521"/>
            <a:ext cx="4033302" cy="38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22" y="2833521"/>
            <a:ext cx="4303612" cy="33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57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new thing about Data Science?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" y="1456186"/>
            <a:ext cx="1752448" cy="3657600"/>
          </a:xfrm>
        </p:spPr>
      </p:pic>
      <p:sp>
        <p:nvSpPr>
          <p:cNvPr id="7" name="Rectangle 6"/>
          <p:cNvSpPr/>
          <p:nvPr/>
        </p:nvSpPr>
        <p:spPr>
          <a:xfrm>
            <a:off x="1913866" y="1590875"/>
            <a:ext cx="445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charset="0"/>
              </a:rPr>
              <a:t>Die </a:t>
            </a:r>
            <a:r>
              <a:rPr lang="en-US" sz="1400" i="1" dirty="0" err="1">
                <a:latin typeface="Arial" charset="0"/>
              </a:rPr>
              <a:t>Schlüsselposition</a:t>
            </a:r>
            <a:r>
              <a:rPr lang="en-US" sz="1400" i="1" dirty="0">
                <a:latin typeface="Arial" charset="0"/>
              </a:rPr>
              <a:t> „Data Scientist“ </a:t>
            </a:r>
            <a:r>
              <a:rPr lang="en-US" sz="1400" i="1" dirty="0" err="1">
                <a:latin typeface="Arial" charset="0"/>
              </a:rPr>
              <a:t>ist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für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Unternehmen</a:t>
            </a:r>
            <a:r>
              <a:rPr lang="en-US" sz="1400" i="1" dirty="0">
                <a:latin typeface="Arial" charset="0"/>
              </a:rPr>
              <a:t> da, wo innovative </a:t>
            </a:r>
            <a:r>
              <a:rPr lang="en-US" sz="1400" i="1" dirty="0" err="1">
                <a:latin typeface="Arial" charset="0"/>
              </a:rPr>
              <a:t>neue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Lösungen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entwickelt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werden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müssen</a:t>
            </a:r>
            <a:r>
              <a:rPr lang="en-US" sz="1400" i="1" dirty="0">
                <a:latin typeface="Arial" charset="0"/>
              </a:rPr>
              <a:t>, </a:t>
            </a:r>
          </a:p>
          <a:p>
            <a:r>
              <a:rPr lang="en-US" sz="1400" i="1" dirty="0" err="1">
                <a:latin typeface="Arial" charset="0"/>
              </a:rPr>
              <a:t>abseits</a:t>
            </a:r>
            <a:r>
              <a:rPr lang="en-US" sz="1400" i="1" dirty="0">
                <a:latin typeface="Arial" charset="0"/>
              </a:rPr>
              <a:t> des „</a:t>
            </a:r>
            <a:r>
              <a:rPr lang="en-US" sz="1400" i="1" dirty="0" err="1">
                <a:latin typeface="Arial" charset="0"/>
              </a:rPr>
              <a:t>Tagesgeschäfts</a:t>
            </a:r>
            <a:r>
              <a:rPr lang="en-US" sz="1400" i="1" dirty="0">
                <a:latin typeface="Arial" charset="0"/>
              </a:rPr>
              <a:t>“.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" y="5113786"/>
            <a:ext cx="363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http://www.ocg.at/sites/ocg.at/files/medien/pdfs/OCG-Journal1503.pdf#13</a:t>
            </a:r>
            <a:r>
              <a:rPr lang="en-US" sz="1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66" y="2542923"/>
            <a:ext cx="2818100" cy="1147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7776" y="2819539"/>
            <a:ext cx="1073768" cy="21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05FF1-C449-CB4F-BB24-8EFF979F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516">
            <a:off x="4351148" y="2936841"/>
            <a:ext cx="4771898" cy="3934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FEA00-F27D-9E46-AD01-8D602F182853}"/>
              </a:ext>
            </a:extLst>
          </p:cNvPr>
          <p:cNvSpPr/>
          <p:nvPr/>
        </p:nvSpPr>
        <p:spPr>
          <a:xfrm>
            <a:off x="115980" y="61534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T" sz="1200" dirty="0">
                <a:hlinkClick r:id="rId6"/>
              </a:rPr>
              <a:t>https://executiveacademy.at/en/news/detail/data-governance-vs-data-science-twins-but-nothing-alike</a:t>
            </a:r>
            <a:endParaRPr lang="en-AT" sz="1200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FC5563-8654-6246-9104-43EA4B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57680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WU 4:3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Musterpräsentation 4x3 V1.1.potx" id="{12B037A8-F364-4044-85A7-E4ED59DA0BBA}" vid="{DB8FCA3B-4E9B-45B7-84A3-04CA99A87FF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458c1b80f8d593bdc96b60ff34dd40b4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2d31116d1a6b5af1b4a8b1ba7152d57a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Microsoft Office 2003"/>
              <xsd:enumeration value="Microsoft Office 2007-2013"/>
              <xsd:enumeration value="Microsoft Office 2013/2016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Musterpräsentation im Format 4:3</Beschreibung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Microsoft Office 2013/2016</Forma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1A55E1-CBDB-4240-BA15-C35289904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7D6B3F-5577-476F-86B7-640F22A7303E}">
  <ds:schemaRefs>
    <ds:schemaRef ds:uri="http://schemas.microsoft.com/office/2006/metadata/properties"/>
    <ds:schemaRef ds:uri="http://schemas.microsoft.com/office/infopath/2007/PartnerControls"/>
    <ds:schemaRef ds:uri="dde413db-0745-4f3a-8dca-564dc7ff6f7d"/>
    <ds:schemaRef ds:uri="08b0a3ee-3d2a-451c-9a1a-7e5d5b0c9c77"/>
    <ds:schemaRef ds:uri="1a8d9a65-8471-4209-a900-f8e11db75e0a"/>
  </ds:schemaRefs>
</ds:datastoreItem>
</file>

<file path=customXml/itemProps3.xml><?xml version="1.0" encoding="utf-8"?>
<ds:datastoreItem xmlns:ds="http://schemas.openxmlformats.org/officeDocument/2006/customXml" ds:itemID="{98CB9B64-E4F9-4EC0-BA15-F56C2B273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2018001_DataScience-SBWL-Messe_WU_New</Template>
  <TotalTime>0</TotalTime>
  <Words>1532</Words>
  <Application>Microsoft Macintosh PowerPoint</Application>
  <PresentationFormat>On-screen Show (4:3)</PresentationFormat>
  <Paragraphs>250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Georgia</vt:lpstr>
      <vt:lpstr>GT America</vt:lpstr>
      <vt:lpstr>Quicksand</vt:lpstr>
      <vt:lpstr>Verdana</vt:lpstr>
      <vt:lpstr>Wingdings</vt:lpstr>
      <vt:lpstr>WU 4:3</vt:lpstr>
      <vt:lpstr>Why you should learn about  Data Science @WU?</vt:lpstr>
      <vt:lpstr>Why you should learn about  Data Science @WU?</vt:lpstr>
      <vt:lpstr>Why you should learn about  Data Science @WU?</vt:lpstr>
      <vt:lpstr>Data-driven Businesses everywhere:</vt:lpstr>
      <vt:lpstr>Other known examples of data-driven businesses:</vt:lpstr>
      <vt:lpstr>DataScience for (Generative) AI? Did you know that Netflix creates their contents from Data about their customers?</vt:lpstr>
      <vt:lpstr>Last, but not least… AI is data-hungry</vt:lpstr>
      <vt:lpstr>Job descriptions and roles</vt:lpstr>
      <vt:lpstr>What is the new thing about Data Science?</vt:lpstr>
      <vt:lpstr>Data Scientists' Skills – What does it take?</vt:lpstr>
      <vt:lpstr>Data Science SBWL – How do you get there? https://www.wu.ac.at/dpkm/teaching/sbwl-data-science/</vt:lpstr>
      <vt:lpstr>Data Science SBWL: Organisation https://www.wu.ac.at/dpkm/teaching/sbwl-data-science/</vt:lpstr>
      <vt:lpstr>Steep Learning curve?  Well, yes but…</vt:lpstr>
      <vt:lpstr>Data Science Lab – news!</vt:lpstr>
      <vt:lpstr>Data Science SBWL: Organisation https://www.wu.ac.at/dpkm/teaching/sbwl-data-science/</vt:lpstr>
      <vt:lpstr>Our Data Science@WU Community:</vt:lpstr>
      <vt:lpstr>Our Data Science@WU Community:</vt:lpstr>
      <vt:lpstr>Data Science SBWL: Organisation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2022-12-05T12:04:27Z</cp:lastPrinted>
  <dcterms:created xsi:type="dcterms:W3CDTF">2018-01-16T07:23:44Z</dcterms:created>
  <dcterms:modified xsi:type="dcterms:W3CDTF">2024-07-09T06:13:16Z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403;#Corporate Design|19895bcd-b158-45ae-ab7b-f5ca217dfcec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0x010100BCF651A35DF3154DB01328AF51148DAE</vt:lpwstr>
  </property>
</Properties>
</file>