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462" r:id="rId3"/>
    <p:sldId id="1060" r:id="rId4"/>
    <p:sldId id="1056" r:id="rId5"/>
    <p:sldId id="463" r:id="rId6"/>
    <p:sldId id="332" r:id="rId7"/>
    <p:sldId id="333" r:id="rId8"/>
    <p:sldId id="1055" r:id="rId9"/>
    <p:sldId id="289" r:id="rId10"/>
    <p:sldId id="464" r:id="rId11"/>
    <p:sldId id="1057" r:id="rId12"/>
    <p:sldId id="281" r:id="rId13"/>
    <p:sldId id="258" r:id="rId14"/>
    <p:sldId id="257" r:id="rId15"/>
    <p:sldId id="263" r:id="rId16"/>
    <p:sldId id="259" r:id="rId17"/>
    <p:sldId id="260" r:id="rId18"/>
    <p:sldId id="261" r:id="rId19"/>
    <p:sldId id="264" r:id="rId20"/>
    <p:sldId id="265" r:id="rId21"/>
    <p:sldId id="266" r:id="rId22"/>
    <p:sldId id="277" r:id="rId23"/>
    <p:sldId id="278" r:id="rId24"/>
    <p:sldId id="270" r:id="rId25"/>
    <p:sldId id="271" r:id="rId26"/>
    <p:sldId id="272" r:id="rId27"/>
    <p:sldId id="282" r:id="rId28"/>
    <p:sldId id="283" r:id="rId29"/>
    <p:sldId id="284" r:id="rId30"/>
    <p:sldId id="286" r:id="rId31"/>
    <p:sldId id="290" r:id="rId32"/>
    <p:sldId id="293" r:id="rId33"/>
    <p:sldId id="285" r:id="rId34"/>
    <p:sldId id="268" r:id="rId35"/>
    <p:sldId id="269" r:id="rId36"/>
    <p:sldId id="274" r:id="rId37"/>
    <p:sldId id="275" r:id="rId38"/>
    <p:sldId id="273" r:id="rId39"/>
    <p:sldId id="1058" r:id="rId40"/>
    <p:sldId id="280" r:id="rId41"/>
    <p:sldId id="288" r:id="rId42"/>
    <p:sldId id="1061" r:id="rId43"/>
    <p:sldId id="1059" r:id="rId44"/>
    <p:sldId id="276" r:id="rId45"/>
    <p:sldId id="287" r:id="rId46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28"/>
  </p:normalViewPr>
  <p:slideViewPr>
    <p:cSldViewPr snapToGrid="0">
      <p:cViewPr>
        <p:scale>
          <a:sx n="68" d="100"/>
          <a:sy n="68" d="100"/>
        </p:scale>
        <p:origin x="53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8A83-822D-A248-B624-7DB3D1D3D856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CBC72-4127-F841-BC59-B1BD628ADB33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2226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B40-B725-48E7-BF6B-33443ECAB128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defRPr/>
              </a:pPr>
              <a:t>2</a:t>
            </a:fld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32418" y="750571"/>
            <a:ext cx="4528095" cy="3752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09" tIns="44305" rIns="88609" bIns="44305" anchor="ctr"/>
          <a:lstStyle/>
          <a:p>
            <a:endParaRPr lang="de-DE"/>
          </a:p>
        </p:txBody>
      </p:sp>
      <p:sp>
        <p:nvSpPr>
          <p:cNvPr id="35844" name="Text Box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7213" tIns="45351" rIns="87213" bIns="453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34"/>
              </a:spcBef>
              <a:tabLst>
                <a:tab pos="0" algn="l"/>
                <a:tab pos="433288" algn="l"/>
                <a:tab pos="868246" algn="l"/>
                <a:tab pos="1303200" algn="l"/>
                <a:tab pos="1739823" algn="l"/>
                <a:tab pos="2174779" algn="l"/>
                <a:tab pos="2609735" algn="l"/>
                <a:tab pos="3044691" algn="l"/>
                <a:tab pos="3479645" algn="l"/>
                <a:tab pos="3916267" algn="l"/>
                <a:tab pos="4351223" algn="l"/>
                <a:tab pos="4786179" algn="l"/>
                <a:tab pos="5221134" algn="l"/>
                <a:tab pos="5657757" algn="l"/>
                <a:tab pos="6092712" algn="l"/>
                <a:tab pos="6527668" algn="l"/>
                <a:tab pos="6962623" algn="l"/>
                <a:tab pos="7399245" algn="l"/>
                <a:tab pos="7834201" algn="l"/>
                <a:tab pos="8269155" algn="l"/>
                <a:tab pos="8704112" algn="l"/>
              </a:tabLst>
            </a:pPr>
            <a:r>
              <a:rPr lang="de-DE" dirty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1:37</a:t>
            </a:r>
          </a:p>
          <a:p>
            <a:pPr>
              <a:spcBef>
                <a:spcPts val="434"/>
              </a:spcBef>
              <a:tabLst>
                <a:tab pos="0" algn="l"/>
                <a:tab pos="433288" algn="l"/>
                <a:tab pos="868246" algn="l"/>
                <a:tab pos="1303200" algn="l"/>
                <a:tab pos="1739823" algn="l"/>
                <a:tab pos="2174779" algn="l"/>
                <a:tab pos="2609735" algn="l"/>
                <a:tab pos="3044691" algn="l"/>
                <a:tab pos="3479645" algn="l"/>
                <a:tab pos="3916267" algn="l"/>
                <a:tab pos="4351223" algn="l"/>
                <a:tab pos="4786179" algn="l"/>
                <a:tab pos="5221134" algn="l"/>
                <a:tab pos="5657757" algn="l"/>
                <a:tab pos="6092712" algn="l"/>
                <a:tab pos="6527668" algn="l"/>
                <a:tab pos="6962623" algn="l"/>
                <a:tab pos="7399245" algn="l"/>
                <a:tab pos="7834201" algn="l"/>
                <a:tab pos="8269155" algn="l"/>
                <a:tab pos="8704112" algn="l"/>
              </a:tabLst>
            </a:pPr>
            <a:r>
              <a:rPr lang="de-DE" dirty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(1:15)</a:t>
            </a:r>
            <a:r>
              <a:rPr lang="x-none" dirty="0">
                <a:latin typeface="Times New Roman" pitchFamily="18" charset="0"/>
              </a:rPr>
              <a:t>‏</a:t>
            </a:r>
            <a:endParaRPr lang="de-DE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B40-B725-48E7-BF6B-33443ECAB128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defRPr/>
              </a:pPr>
              <a:t>3</a:t>
            </a:fld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32418" y="750571"/>
            <a:ext cx="4528095" cy="3752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09" tIns="44305" rIns="88609" bIns="44305" anchor="ctr"/>
          <a:lstStyle/>
          <a:p>
            <a:endParaRPr lang="de-DE"/>
          </a:p>
        </p:txBody>
      </p:sp>
      <p:sp>
        <p:nvSpPr>
          <p:cNvPr id="35844" name="Text Box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7213" tIns="45351" rIns="87213" bIns="453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34"/>
              </a:spcBef>
              <a:tabLst>
                <a:tab pos="0" algn="l"/>
                <a:tab pos="433288" algn="l"/>
                <a:tab pos="868246" algn="l"/>
                <a:tab pos="1303200" algn="l"/>
                <a:tab pos="1739823" algn="l"/>
                <a:tab pos="2174779" algn="l"/>
                <a:tab pos="2609735" algn="l"/>
                <a:tab pos="3044691" algn="l"/>
                <a:tab pos="3479645" algn="l"/>
                <a:tab pos="3916267" algn="l"/>
                <a:tab pos="4351223" algn="l"/>
                <a:tab pos="4786179" algn="l"/>
                <a:tab pos="5221134" algn="l"/>
                <a:tab pos="5657757" algn="l"/>
                <a:tab pos="6092712" algn="l"/>
                <a:tab pos="6527668" algn="l"/>
                <a:tab pos="6962623" algn="l"/>
                <a:tab pos="7399245" algn="l"/>
                <a:tab pos="7834201" algn="l"/>
                <a:tab pos="8269155" algn="l"/>
                <a:tab pos="8704112" algn="l"/>
              </a:tabLst>
            </a:pPr>
            <a:r>
              <a:rPr lang="de-DE" dirty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1:37</a:t>
            </a:r>
          </a:p>
          <a:p>
            <a:pPr>
              <a:spcBef>
                <a:spcPts val="434"/>
              </a:spcBef>
              <a:tabLst>
                <a:tab pos="0" algn="l"/>
                <a:tab pos="433288" algn="l"/>
                <a:tab pos="868246" algn="l"/>
                <a:tab pos="1303200" algn="l"/>
                <a:tab pos="1739823" algn="l"/>
                <a:tab pos="2174779" algn="l"/>
                <a:tab pos="2609735" algn="l"/>
                <a:tab pos="3044691" algn="l"/>
                <a:tab pos="3479645" algn="l"/>
                <a:tab pos="3916267" algn="l"/>
                <a:tab pos="4351223" algn="l"/>
                <a:tab pos="4786179" algn="l"/>
                <a:tab pos="5221134" algn="l"/>
                <a:tab pos="5657757" algn="l"/>
                <a:tab pos="6092712" algn="l"/>
                <a:tab pos="6527668" algn="l"/>
                <a:tab pos="6962623" algn="l"/>
                <a:tab pos="7399245" algn="l"/>
                <a:tab pos="7834201" algn="l"/>
                <a:tab pos="8269155" algn="l"/>
                <a:tab pos="8704112" algn="l"/>
              </a:tabLst>
            </a:pPr>
            <a:r>
              <a:rPr lang="de-DE" dirty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(1:15)</a:t>
            </a:r>
            <a:r>
              <a:rPr lang="x-none" dirty="0">
                <a:latin typeface="Times New Roman" pitchFamily="18" charset="0"/>
              </a:rPr>
              <a:t>‏</a:t>
            </a:r>
            <a:endParaRPr lang="de-DE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0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7" name="Google Shape;2227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28" name="Google Shape;2228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7" name="Google Shape;2237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8" name="Google Shape;2238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Combining LLMs, search and querying is powerful!</a:t>
            </a:r>
            <a:endParaRPr dirty="0"/>
          </a:p>
        </p:txBody>
      </p:sp>
      <p:sp>
        <p:nvSpPr>
          <p:cNvPr id="1439" name="Google Shape;14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89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T" dirty="0"/>
              <a:t>I didn’t manage to do the same thing without OWL, but without equality reasoning…. Shortcut: 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rdf:type rdfs:subPropertyOf owl:sameAs .</a:t>
            </a:r>
          </a:p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CBC72-4127-F841-BC59-B1BD628ADB33}" type="slidenum">
              <a:rPr lang="en-AT" smtClean="0"/>
              <a:t>26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011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B24C-7457-4F41-35D0-3DF44E67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1D239-BE8E-5FC8-FEB5-BA7908FA7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C3055-81CC-F005-AB4B-7009D880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4AA50-EDBC-575A-687A-438A3FE8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B2422-EA6E-5E39-C512-53C6E483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8092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BD18-1EC1-83F5-A066-3C5C72B2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22A59-68C2-C86B-D5AD-04C479140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0F0D4-B440-9451-C82E-004DBCF5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837A-7DE6-5959-834C-AE59755F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05798-B15A-E7B0-35F6-EB860E52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001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88F4A-D388-27BF-5F2E-AFC7A8DA3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340AC-C87F-1474-4B68-F93926E8F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8E3B-5C17-5300-C91C-0BB9A714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5D80-56F8-E971-8AF4-45BCEEE3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580B0-2370-D274-861C-6184F752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463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4"/>
          <p:cNvSpPr txBox="1">
            <a:spLocks noGrp="1"/>
          </p:cNvSpPr>
          <p:nvPr>
            <p:ph type="body" idx="1"/>
          </p:nvPr>
        </p:nvSpPr>
        <p:spPr>
          <a:xfrm>
            <a:off x="616025" y="1613537"/>
            <a:ext cx="10346192" cy="46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4317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114"/>
          <p:cNvSpPr txBox="1">
            <a:spLocks noGrp="1"/>
          </p:cNvSpPr>
          <p:nvPr>
            <p:ph type="dt" idx="10"/>
          </p:nvPr>
        </p:nvSpPr>
        <p:spPr>
          <a:xfrm>
            <a:off x="7660245" y="6494474"/>
            <a:ext cx="1316543" cy="30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114"/>
          <p:cNvSpPr txBox="1">
            <a:spLocks noGrp="1"/>
          </p:cNvSpPr>
          <p:nvPr>
            <p:ph type="ftr" idx="11"/>
          </p:nvPr>
        </p:nvSpPr>
        <p:spPr>
          <a:xfrm>
            <a:off x="1806084" y="6494474"/>
            <a:ext cx="4289925" cy="30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114"/>
          <p:cNvSpPr txBox="1">
            <a:spLocks noGrp="1"/>
          </p:cNvSpPr>
          <p:nvPr>
            <p:ph type="sldNum" idx="12"/>
          </p:nvPr>
        </p:nvSpPr>
        <p:spPr>
          <a:xfrm>
            <a:off x="616544" y="6494474"/>
            <a:ext cx="1189533" cy="30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SEITE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sp>
        <p:nvSpPr>
          <p:cNvPr id="32" name="Google Shape;32;p114"/>
          <p:cNvSpPr txBox="1">
            <a:spLocks noGrp="1"/>
          </p:cNvSpPr>
          <p:nvPr>
            <p:ph type="title"/>
          </p:nvPr>
        </p:nvSpPr>
        <p:spPr>
          <a:xfrm>
            <a:off x="616545" y="167640"/>
            <a:ext cx="8862307" cy="10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2568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E686-6220-3F33-C022-F57004FC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3A85-9E03-888D-A8EF-117EC499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5221-C2E1-C020-00D8-4ED7D773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32622-69D3-3DD9-C205-B9407E88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B7AF9-8232-ECFF-F533-0EC67E4A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0630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E45A-EA80-496B-2505-C8F6976A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689FC-AE3C-45B8-BC56-3D47B2F9B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9E1BE-BA1C-370D-D238-795064FB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D8264-B6F2-76BB-0953-954B080B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B76E-FBB2-C422-B1C1-8F4BD59C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329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12BC-1B36-6957-D5F6-CE33E126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1FC2-1612-EDEE-E99A-77421EBD1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48B-1F1D-BD97-5CFB-BE4F9C372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1A1D3-0961-F837-BAED-004FDC9F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71F93-63F7-FD91-F55E-EF91B8FE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F12DA-8657-F428-AA6D-8B3F6940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372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37CB-8218-5F9B-EE97-6EA6E7E6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C45C-7457-BD51-688F-530EA34CB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F31FD-D108-F4E0-0D18-855462550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F9338-CDE5-4D25-28A0-4353DE5F6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E05FD-D45D-A632-BA66-F803C83C1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0714A-D77C-0EA2-9DBD-5E7867E2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79961-9D8F-CF8A-FC76-639E7F5C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9BB01-F190-D00D-7C7C-832D7E6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4150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F036-EBBC-2789-A18E-C267005E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30AA8-75EE-BB9F-2208-4CADCBC9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DD3A1-3B15-D2D4-BE4B-21EAEC7B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FE997-FD6F-036C-9F1D-CBFB7AC6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6899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27D54-4264-C0B9-DD07-8191B103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4E40B-B091-113C-FE7A-D0115BBF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10D17-130C-2262-92DB-2B53CAB5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23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9BBB-5D72-DF46-6823-15DC6B07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7EDE-8E9A-2D53-9265-D2A32A82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F920B-1065-D3D0-2648-1B53D817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E55A7-ADB4-20EE-8C22-E9A9EF7C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C8FAB-0432-3331-DE50-664DEB6C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7E247-42A8-6C04-F589-D3A784D9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5466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2E9A-7554-C8A7-8255-715BC26D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644DE-8482-F277-5D7B-7D552E95B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C2781-4CAA-9E31-2F54-E711DDCED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F474C-A4FE-8A94-C449-4B886D5D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7D45C-A660-1D6B-3069-C35B4A98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0F634-C770-F52D-BA10-D88529E4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117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06FB4-3035-4DFE-3963-4C139336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61558-6A0D-B8E4-9A9C-E340D3D9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B2861-A848-81AF-2780-17E054B70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323E7-6507-554B-8B13-8001E8C61315}" type="datetimeFigureOut">
              <a:rPr lang="en-AT" smtClean="0"/>
              <a:t>26.03.24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298EF-F40D-24FD-DB6B-CB06FB863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8B79-6F76-1F65-B2C3-BBDE126EC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53252-73CB-F94F-92F9-9111CF1947E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134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wikidata.org/wiki/Q6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rchive.org/web/20000815062516id_/http:/www.w3.org/TR/REC-rdf-syntax/" TargetMode="External"/><Relationship Id="rId2" Type="http://schemas.openxmlformats.org/officeDocument/2006/relationships/hyperlink" Target="https://www.w3.org/TR/1999/REC-rdf-syntax-199902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archive.org/web/20000816181854id_/www.w3.org/2000/01/rdf-schema" TargetMode="External"/><Relationship Id="rId5" Type="http://schemas.openxmlformats.org/officeDocument/2006/relationships/hyperlink" Target="http://web.archive.org/web/20000815092251/http:/www.w3.org/TR/1999/PR-rdf-schema-19990303/" TargetMode="External"/><Relationship Id="rId4" Type="http://schemas.openxmlformats.org/officeDocument/2006/relationships/hyperlink" Target="http://web.archive.org/web/19990508090931/http:/www.w3.org/1999/02/22-rdf-syntax-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w3.org/TR/?filter-tr-name=R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rchive.org/web/20020815073440/www.w3.org/2002/07/owl" TargetMode="External"/><Relationship Id="rId2" Type="http://schemas.openxmlformats.org/officeDocument/2006/relationships/hyperlink" Target="http://www.w3.org/2002/07/ow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040204230820id_/http:/www.w3.org/2000/01/rdf-schem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eb.archive.org/web/20040405111643id_/http:/www.w3.org/2002/07/ow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b.archive.org/web/20121221014933id_/http:/www.w3.org/2002/07/ow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rdf11-new/" TargetMode="External"/><Relationship Id="rId2" Type="http://schemas.openxmlformats.org/officeDocument/2006/relationships/hyperlink" Target="https://www.w3.org/TR/rdf11-schem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jpeg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4.jpe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rdf12-schem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2007/OWL/wiki/Fragment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jpe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youtu.be/P0Obm0DBvwI?t=95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99npDh4c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510B-5E66-80ED-FFD0-667BFF4E7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585" y="1122363"/>
            <a:ext cx="11527971" cy="4458166"/>
          </a:xfrm>
        </p:spPr>
        <p:txBody>
          <a:bodyPr>
            <a:normAutofit fontScale="90000"/>
          </a:bodyPr>
          <a:lstStyle/>
          <a:p>
            <a:r>
              <a:rPr lang="en-AT" sz="4800" dirty="0"/>
              <a:t>The different “Shapes” of RDF(S) and OWL:</a:t>
            </a:r>
            <a:br>
              <a:rPr lang="en-AT" sz="4800" dirty="0"/>
            </a:br>
            <a:r>
              <a:rPr lang="en-AT" sz="4800" dirty="0"/>
              <a:t>a fragmented history</a:t>
            </a:r>
            <a:br>
              <a:rPr lang="en-AT" sz="4800" dirty="0"/>
            </a:br>
            <a:br>
              <a:rPr lang="en-AT" sz="4800" dirty="0"/>
            </a:br>
            <a:br>
              <a:rPr lang="en-AT" sz="4800" dirty="0"/>
            </a:br>
            <a:br>
              <a:rPr lang="en-AT" sz="4800" dirty="0"/>
            </a:br>
            <a:r>
              <a:rPr lang="en-AT" sz="4800" dirty="0"/>
              <a:t>Or: are Semantic Web standards (still) a good basis for  Knowledge Graphs?</a:t>
            </a:r>
          </a:p>
        </p:txBody>
      </p:sp>
    </p:spTree>
    <p:extLst>
      <p:ext uri="{BB962C8B-B14F-4D97-AF65-F5344CB8AC3E}">
        <p14:creationId xmlns:p14="http://schemas.microsoft.com/office/powerpoint/2010/main" val="101550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CF35-97C9-B8C6-E936-3ACB5D90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40" y="174945"/>
            <a:ext cx="11353801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T" dirty="0"/>
              <a:t>The focus has shifted</a:t>
            </a:r>
          </a:p>
          <a:p>
            <a:pPr lvl="1"/>
            <a:r>
              <a:rPr lang="en-GB" dirty="0"/>
              <a:t>t</a:t>
            </a:r>
            <a:r>
              <a:rPr lang="en-AT" dirty="0"/>
              <a:t>owards “context”</a:t>
            </a:r>
          </a:p>
          <a:p>
            <a:pPr lvl="1"/>
            <a:r>
              <a:rPr lang="en-AT" dirty="0"/>
              <a:t>from (deductive) reasoning towards data quality (constraints)</a:t>
            </a:r>
          </a:p>
        </p:txBody>
      </p:sp>
      <p:sp>
        <p:nvSpPr>
          <p:cNvPr id="7" name="Google Shape;2198;p75">
            <a:extLst>
              <a:ext uri="{FF2B5EF4-FFF2-40B4-BE49-F238E27FC236}">
                <a16:creationId xmlns:a16="http://schemas.microsoft.com/office/drawing/2014/main" id="{BE9436FA-E0AF-7004-8D72-809F21AFCD53}"/>
              </a:ext>
            </a:extLst>
          </p:cNvPr>
          <p:cNvSpPr txBox="1">
            <a:spLocks/>
          </p:cNvSpPr>
          <p:nvPr/>
        </p:nvSpPr>
        <p:spPr>
          <a:xfrm>
            <a:off x="1521058" y="1525871"/>
            <a:ext cx="2208260" cy="662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Wikidata</a:t>
            </a:r>
            <a:endParaRPr lang="en-US" sz="20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199;p75">
            <a:extLst>
              <a:ext uri="{FF2B5EF4-FFF2-40B4-BE49-F238E27FC236}">
                <a16:creationId xmlns:a16="http://schemas.microsoft.com/office/drawing/2014/main" id="{2F2D6BE5-F266-E69C-A674-2E5C6303399A}"/>
              </a:ext>
            </a:extLst>
          </p:cNvPr>
          <p:cNvSpPr txBox="1">
            <a:spLocks/>
          </p:cNvSpPr>
          <p:nvPr/>
        </p:nvSpPr>
        <p:spPr>
          <a:xfrm>
            <a:off x="5199528" y="1503553"/>
            <a:ext cx="6645568" cy="347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859" indent="-220859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Extremely rich, collaborative Knowledge Graph, directly integrated in Wikipedia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ts val="1800"/>
              <a:buNone/>
            </a:pP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0859" indent="-220859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US" sz="1800" dirty="0"/>
              <a:t>Available as RDF and can be queried in SPARQL</a:t>
            </a:r>
          </a:p>
          <a:p>
            <a:pPr marL="220859" indent="-220859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US" sz="1800" dirty="0"/>
              <a:t>Rich contextual knowledge</a:t>
            </a:r>
          </a:p>
          <a:p>
            <a:pPr marL="220859" indent="-220859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US" sz="1800" dirty="0"/>
              <a:t>Fine grained data available about context on a statement level:</a:t>
            </a:r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r>
              <a:rPr lang="en-US" sz="1800" dirty="0"/>
              <a:t>time</a:t>
            </a:r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r>
              <a:rPr lang="en-US" sz="1800" dirty="0"/>
              <a:t>provenance</a:t>
            </a:r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r>
              <a:rPr lang="en-US" sz="1800" dirty="0"/>
              <a:t>Information source</a:t>
            </a:r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r>
              <a:rPr lang="en-US" sz="1800" dirty="0"/>
              <a:t>edit information</a:t>
            </a:r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r>
              <a:rPr lang="en-US" sz="1800" b="1" dirty="0"/>
              <a:t>constraints</a:t>
            </a:r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endParaRPr lang="en-US" sz="1800" dirty="0"/>
          </a:p>
          <a:p>
            <a:pPr marL="678059" lvl="1" indent="-220859">
              <a:spcBef>
                <a:spcPts val="0"/>
              </a:spcBef>
              <a:buClr>
                <a:schemeClr val="accent3"/>
              </a:buClr>
              <a:buSzPts val="1800"/>
            </a:pPr>
            <a:endParaRPr lang="en-US" sz="3600" dirty="0"/>
          </a:p>
          <a:p>
            <a:pPr marL="220859" indent="-106559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2211;p75">
            <a:extLst>
              <a:ext uri="{FF2B5EF4-FFF2-40B4-BE49-F238E27FC236}">
                <a16:creationId xmlns:a16="http://schemas.microsoft.com/office/drawing/2014/main" id="{7E1EF8B1-58B8-9A37-65E4-318E74186171}"/>
              </a:ext>
            </a:extLst>
          </p:cNvPr>
          <p:cNvSpPr txBox="1"/>
          <p:nvPr/>
        </p:nvSpPr>
        <p:spPr>
          <a:xfrm>
            <a:off x="7728936" y="6134174"/>
            <a:ext cx="1428750" cy="23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5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B631A-7F66-0EAF-C111-E59280568433}"/>
              </a:ext>
            </a:extLst>
          </p:cNvPr>
          <p:cNvSpPr txBox="1"/>
          <p:nvPr/>
        </p:nvSpPr>
        <p:spPr>
          <a:xfrm>
            <a:off x="419099" y="2447514"/>
            <a:ext cx="308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200" dirty="0">
                <a:hlinkClick r:id="rId2"/>
              </a:rPr>
              <a:t>https://www.wikidata.org/wiki/Q615</a:t>
            </a:r>
            <a:r>
              <a:rPr lang="en-AT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86552-CAC6-11D0-B656-F7553E39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3" y="2749876"/>
            <a:ext cx="4422348" cy="1232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EF35B-01F4-7D22-8260-4A4981C35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84" y="4466065"/>
            <a:ext cx="5033929" cy="2221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56F3CB-ACD0-E7A5-E706-FC79CCB50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249" y="4466064"/>
            <a:ext cx="6481355" cy="189890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DDE93A3-FEB4-21B4-E171-F79B0F43F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2"/>
          <a:stretch/>
        </p:blipFill>
        <p:spPr bwMode="auto">
          <a:xfrm>
            <a:off x="346903" y="1469590"/>
            <a:ext cx="957533" cy="8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E6EB-CDFB-7430-2D6E-FAF7DAD7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So, what happened to RDFS and OWL?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484C-4CD7-5C10-5F3A-84665790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4953" cy="4351338"/>
          </a:xfrm>
        </p:spPr>
        <p:txBody>
          <a:bodyPr>
            <a:normAutofit lnSpcReduction="10000"/>
          </a:bodyPr>
          <a:lstStyle/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Wikidata does not even use OWL and RDFS</a:t>
            </a:r>
          </a:p>
          <a:p>
            <a:endParaRPr lang="en-AT" dirty="0"/>
          </a:p>
          <a:p>
            <a:pPr marL="0" indent="0">
              <a:buNone/>
            </a:pPr>
            <a:endParaRPr lang="en-AT" dirty="0"/>
          </a:p>
          <a:p>
            <a:r>
              <a:rPr lang="en-AT" dirty="0"/>
              <a:t>Are Semantic Web languages (in particular </a:t>
            </a:r>
            <a:r>
              <a:rPr lang="en-AT" b="1" dirty="0"/>
              <a:t>RDFS and OWL </a:t>
            </a:r>
            <a:r>
              <a:rPr lang="en-AT" dirty="0"/>
              <a:t>…) still fit for this purpose?</a:t>
            </a:r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4244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FA17-2E2B-C447-BD68-B4737F07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Starting point/disclaimer: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1DE9-0CBB-EA45-2B97-9002D73C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1657" cy="4351338"/>
          </a:xfrm>
        </p:spPr>
        <p:txBody>
          <a:bodyPr>
            <a:normAutofit fontScale="92500" lnSpcReduction="20000"/>
          </a:bodyPr>
          <a:lstStyle/>
          <a:p>
            <a:r>
              <a:rPr lang="en-AT" dirty="0"/>
              <a:t>RDF (A-Box) Graph:</a:t>
            </a:r>
          </a:p>
          <a:p>
            <a:pPr marL="0" indent="0">
              <a:buNone/>
            </a:pP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:s :p :o .</a:t>
            </a:r>
          </a:p>
          <a:p>
            <a:r>
              <a:rPr lang="en-AT" dirty="0"/>
              <a:t>RDFS  “T-Box Graph”:</a:t>
            </a:r>
          </a:p>
          <a:p>
            <a:pPr marL="0" indent="0">
              <a:buNone/>
            </a:pP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	:p </a:t>
            </a:r>
            <a:r>
              <a:rPr lang="en-AT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rdfs:subClassOf 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:q.</a:t>
            </a:r>
          </a:p>
          <a:p>
            <a:r>
              <a:rPr lang="en-AT" dirty="0"/>
              <a:t>OWL “T-Box Graph”:</a:t>
            </a:r>
          </a:p>
          <a:p>
            <a:pPr marL="0" indent="0">
              <a:buNone/>
            </a:pP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	:p </a:t>
            </a:r>
            <a:r>
              <a:rPr lang="en-AT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rdfs:subClassOf 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:q. </a:t>
            </a:r>
          </a:p>
          <a:p>
            <a:pPr marL="0" indent="0">
              <a:buNone/>
            </a:pP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	:p </a:t>
            </a:r>
            <a:r>
              <a:rPr lang="en-AT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T" b="1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owl:inverseFunctionalProperty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AT" dirty="0"/>
          </a:p>
          <a:p>
            <a:r>
              <a:rPr lang="en-AT" dirty="0"/>
              <a:t>RDFS “Vocabulary Graph” :</a:t>
            </a:r>
          </a:p>
          <a:p>
            <a:pPr marL="0" indent="0">
              <a:buNone/>
            </a:pP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AT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rdfs:Property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T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AT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T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rdfs:Class</a:t>
            </a:r>
          </a:p>
          <a:p>
            <a:endParaRPr lang="en-AT" dirty="0"/>
          </a:p>
          <a:p>
            <a:pPr marL="1371600" lvl="3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457200" lvl="1" indent="0">
              <a:buNone/>
            </a:pPr>
            <a:endParaRPr lang="en-AT" dirty="0"/>
          </a:p>
          <a:p>
            <a:pPr lvl="3"/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1AE24B0-702A-CAA3-7939-85DD6A370906}"/>
              </a:ext>
            </a:extLst>
          </p:cNvPr>
          <p:cNvSpPr/>
          <p:nvPr/>
        </p:nvSpPr>
        <p:spPr>
          <a:xfrm>
            <a:off x="7331527" y="221117"/>
            <a:ext cx="3412671" cy="1469571"/>
          </a:xfrm>
          <a:prstGeom prst="wedgeRoundRectCallout">
            <a:avLst>
              <a:gd name="adj1" fmla="val -97459"/>
              <a:gd name="adj2" fmla="val 12641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T" dirty="0"/>
              <a:t>In this talk, I mainly consider RDFS and OWL as </a:t>
            </a:r>
          </a:p>
          <a:p>
            <a:r>
              <a:rPr lang="en-AT" sz="4000" dirty="0"/>
              <a:t>RDF graphs</a:t>
            </a:r>
            <a:endParaRPr lang="en-AT" dirty="0"/>
          </a:p>
          <a:p>
            <a:endParaRPr lang="en-AT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48CB36B-342A-457A-16CC-7C0E32A550D1}"/>
              </a:ext>
            </a:extLst>
          </p:cNvPr>
          <p:cNvSpPr/>
          <p:nvPr/>
        </p:nvSpPr>
        <p:spPr>
          <a:xfrm>
            <a:off x="8507185" y="1834696"/>
            <a:ext cx="3684815" cy="2361747"/>
          </a:xfrm>
          <a:prstGeom prst="wedgeRoundRectCallout">
            <a:avLst>
              <a:gd name="adj1" fmla="val -93560"/>
              <a:gd name="adj2" fmla="val 499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T" dirty="0"/>
              <a:t>When I talk about OWL fragments, I mean </a:t>
            </a:r>
          </a:p>
          <a:p>
            <a:r>
              <a:rPr lang="en-AT" dirty="0"/>
              <a:t>which of the OWL(+RDFS+RDFS)</a:t>
            </a:r>
          </a:p>
          <a:p>
            <a:r>
              <a:rPr lang="en-GB" b="1" dirty="0"/>
              <a:t>V</a:t>
            </a:r>
            <a:r>
              <a:rPr lang="en-AT" b="1" dirty="0"/>
              <a:t>ocabulary</a:t>
            </a:r>
            <a:r>
              <a:rPr lang="en-AT" dirty="0"/>
              <a:t> can be used </a:t>
            </a:r>
            <a:r>
              <a:rPr lang="en-AT" b="1" i="1" dirty="0"/>
              <a:t>how (syntactically) </a:t>
            </a:r>
            <a:r>
              <a:rPr lang="en-AT" i="1" dirty="0"/>
              <a:t>in an RDF graph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8737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4772-EEB5-CE02-E5F3-6F88F9F4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Recovering history:</a:t>
            </a:r>
            <a:br>
              <a:rPr lang="en-AT" dirty="0"/>
            </a:br>
            <a:r>
              <a:rPr lang="en-AT" dirty="0"/>
              <a:t> 1999-2000 First versions of RDF + RDFS: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AE05-4318-601E-FC67-9BB87FAC0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T" sz="2000" b="1" dirty="0"/>
              <a:t>1999</a:t>
            </a:r>
            <a:endParaRPr lang="en-AT" sz="2000" dirty="0"/>
          </a:p>
          <a:p>
            <a:r>
              <a:rPr lang="en-AT" sz="2000" dirty="0"/>
              <a:t>T</a:t>
            </a:r>
            <a:r>
              <a:rPr lang="en-GB" sz="2000" dirty="0"/>
              <a:t>h</a:t>
            </a:r>
            <a:r>
              <a:rPr lang="en-AT" sz="2000" dirty="0"/>
              <a:t>e first recommendation version of the RDF syntax and model</a:t>
            </a:r>
            <a:r>
              <a:rPr lang="en-AT" sz="2000" dirty="0">
                <a:sym typeface="Wingdings" pitchFamily="2" charset="2"/>
              </a:rPr>
              <a:t> (all XML):</a:t>
            </a:r>
          </a:p>
          <a:p>
            <a:pPr lvl="1"/>
            <a:r>
              <a:rPr lang="en-AT" sz="1800" dirty="0">
                <a:sym typeface="Wingdings" pitchFamily="2" charset="2"/>
              </a:rPr>
              <a:t>Ora Lassila, Ralph Swick 22 February 1999 </a:t>
            </a:r>
          </a:p>
          <a:p>
            <a:r>
              <a:rPr lang="en-GB" sz="2000" dirty="0">
                <a:sym typeface="Wingdings" pitchFamily="2" charset="2"/>
                <a:hlinkClick r:id="rId2"/>
              </a:rPr>
              <a:t>https://www.w3.org/TR/1999/REC-rdf-syntax-19990222/</a:t>
            </a:r>
            <a:endParaRPr lang="en-AT" sz="2000" dirty="0">
              <a:sym typeface="Wingdings" pitchFamily="2" charset="2"/>
            </a:endParaRPr>
          </a:p>
          <a:p>
            <a:pPr lvl="1"/>
            <a:r>
              <a:rPr lang="en-GB" sz="1600" dirty="0">
                <a:sym typeface="Wingdings" pitchFamily="2" charset="2"/>
              </a:rPr>
              <a:t>or: </a:t>
            </a:r>
            <a:r>
              <a:rPr lang="en-GB" sz="1600" dirty="0">
                <a:hlinkClick r:id="rId3"/>
              </a:rPr>
              <a:t>http://web.archive.org/web/20000815062516id_/http://www.w3.org/TR/REC-rdf-syntax/</a:t>
            </a:r>
            <a:endParaRPr lang="en-GB" sz="1600" dirty="0"/>
          </a:p>
          <a:p>
            <a:r>
              <a:rPr lang="en-AT" sz="2000" dirty="0"/>
              <a:t>T</a:t>
            </a:r>
            <a:r>
              <a:rPr lang="en-GB" sz="2000" dirty="0"/>
              <a:t>h</a:t>
            </a:r>
            <a:r>
              <a:rPr lang="en-AT" sz="2000" dirty="0"/>
              <a:t>e actually first version of the </a:t>
            </a:r>
            <a:r>
              <a:rPr lang="en-AT" sz="2000" b="1" dirty="0"/>
              <a:t>RDF namespace document </a:t>
            </a:r>
            <a:r>
              <a:rPr lang="en-AT" sz="2000" dirty="0"/>
              <a:t>was published a bit before:</a:t>
            </a:r>
          </a:p>
          <a:p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http://web.archive.org/web/19990508090931id_/http://www.w3.org/1999/02/22-rdf-syntax-ns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AT" sz="2000" b="1" dirty="0"/>
              <a:t>1999</a:t>
            </a:r>
          </a:p>
          <a:p>
            <a:r>
              <a:rPr lang="en-AT" sz="2000" dirty="0"/>
              <a:t>T</a:t>
            </a:r>
            <a:r>
              <a:rPr lang="en-GB" sz="2000" dirty="0"/>
              <a:t>h</a:t>
            </a:r>
            <a:r>
              <a:rPr lang="en-AT" sz="2000" dirty="0"/>
              <a:t>e first recommendation of RDF-Schema:</a:t>
            </a:r>
          </a:p>
          <a:p>
            <a:pPr lvl="1"/>
            <a:r>
              <a:rPr lang="en-AT" sz="1600" dirty="0"/>
              <a:t>1999 </a:t>
            </a:r>
            <a:r>
              <a:rPr lang="en-AT" sz="1600" b="1" dirty="0"/>
              <a:t>Proposed Recommendation </a:t>
            </a:r>
            <a:r>
              <a:rPr lang="en-AT" sz="1600" dirty="0"/>
              <a:t>version </a:t>
            </a:r>
          </a:p>
          <a:p>
            <a:pPr lvl="1"/>
            <a:r>
              <a:rPr lang="en-GB" sz="1600" dirty="0">
                <a:hlinkClick r:id="rId5"/>
              </a:rPr>
              <a:t>http://web.archive.org/web/20000815092251/http://www.w3.org/TR/1999/PR-rdf-schema-19990303/</a:t>
            </a:r>
            <a:r>
              <a:rPr lang="en-GB" sz="1600" dirty="0"/>
              <a:t> </a:t>
            </a:r>
            <a:endParaRPr lang="en-AT" sz="1600" dirty="0"/>
          </a:p>
          <a:p>
            <a:pPr lvl="1"/>
            <a:r>
              <a:rPr lang="en-AT" sz="1600" dirty="0"/>
              <a:t>never became a Standard, but advanced to Rec only with the RDF 2004 version!</a:t>
            </a:r>
          </a:p>
          <a:p>
            <a:r>
              <a:rPr lang="en-AT" sz="2000" dirty="0"/>
              <a:t>T</a:t>
            </a:r>
            <a:r>
              <a:rPr lang="en-GB" sz="2000" dirty="0"/>
              <a:t>h</a:t>
            </a:r>
            <a:r>
              <a:rPr lang="en-AT" sz="2000" dirty="0"/>
              <a:t>e first version of the </a:t>
            </a:r>
            <a:r>
              <a:rPr lang="en-AT" sz="2000" b="1" dirty="0"/>
              <a:t>RDF-Schema namespace document</a:t>
            </a:r>
            <a:r>
              <a:rPr lang="en-AT" sz="2000" dirty="0"/>
              <a:t>:</a:t>
            </a:r>
          </a:p>
          <a:p>
            <a:pPr lvl="1"/>
            <a:r>
              <a:rPr lang="en-GB" sz="1600" dirty="0">
                <a:hlinkClick r:id="rId6"/>
              </a:rPr>
              <a:t>https://web.archive.org/web/20000816181854id_/www.w3.org/2000/01/rdf-schema</a:t>
            </a:r>
            <a:r>
              <a:rPr lang="en-GB" sz="1600" dirty="0"/>
              <a:t> </a:t>
            </a:r>
            <a:endParaRPr lang="en-AT" sz="1600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67DD620-FA02-6D8D-09A2-D9DD04B21914}"/>
              </a:ext>
            </a:extLst>
          </p:cNvPr>
          <p:cNvSpPr/>
          <p:nvPr/>
        </p:nvSpPr>
        <p:spPr>
          <a:xfrm>
            <a:off x="9279467" y="2362805"/>
            <a:ext cx="2912533" cy="1017356"/>
          </a:xfrm>
          <a:prstGeom prst="wedgeRoundRectCallout">
            <a:avLst>
              <a:gd name="adj1" fmla="val -136428"/>
              <a:gd name="adj2" fmla="val -104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T" sz="1600" dirty="0"/>
              <a:t>Origins rather </a:t>
            </a:r>
          </a:p>
          <a:p>
            <a:r>
              <a:rPr lang="en-AT" sz="1600" dirty="0"/>
              <a:t>“Web metadata exchange format“ </a:t>
            </a:r>
          </a:p>
          <a:p>
            <a:r>
              <a:rPr lang="en-AT" sz="1600" dirty="0"/>
              <a:t>than  a“(Graph) data format”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EA7AE83-CB4C-121C-C4F1-07E7AE4186CA}"/>
              </a:ext>
            </a:extLst>
          </p:cNvPr>
          <p:cNvSpPr/>
          <p:nvPr/>
        </p:nvSpPr>
        <p:spPr>
          <a:xfrm>
            <a:off x="8347137" y="1573743"/>
            <a:ext cx="3370729" cy="654125"/>
          </a:xfrm>
          <a:prstGeom prst="wedgeRoundRectCallout">
            <a:avLst>
              <a:gd name="adj1" fmla="val -98505"/>
              <a:gd name="adj2" fmla="val 1275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“RDF is a foundation for processing metadata”</a:t>
            </a:r>
          </a:p>
        </p:txBody>
      </p:sp>
    </p:spTree>
    <p:extLst>
      <p:ext uri="{BB962C8B-B14F-4D97-AF65-F5344CB8AC3E}">
        <p14:creationId xmlns:p14="http://schemas.microsoft.com/office/powerpoint/2010/main" val="279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EE64-F534-2919-2DF8-1DC938C0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First mention of RDF Schema in a W3C published document actually already 1998: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3175-86AC-5A0D-D754-E796618D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W3C Note 1998 (</a:t>
            </a:r>
            <a:r>
              <a:rPr lang="en-GB" dirty="0">
                <a:hlinkClick r:id="rId2"/>
              </a:rPr>
              <a:t>https://www.w3.org/TR/?filter-tr-name=RDF</a:t>
            </a:r>
            <a:r>
              <a:rPr lang="en-AT" dirty="0"/>
              <a:t>)</a:t>
            </a:r>
          </a:p>
          <a:p>
            <a:endParaRPr lang="en-AT" dirty="0"/>
          </a:p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54539-5E14-A44C-0128-0F706261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94" y="2288193"/>
            <a:ext cx="7772400" cy="34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27A7-B1F6-F7E9-B948-6FEFBAE6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2002</a:t>
            </a:r>
            <a:r>
              <a:rPr lang="en-AT" dirty="0"/>
              <a:t>: first (draft) version of OWL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24FA-FF4F-9DFB-3B8C-996E5C9C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Namespace document first version online: </a:t>
            </a:r>
            <a:r>
              <a:rPr lang="en-GB" dirty="0">
                <a:hlinkClick r:id="rId2"/>
              </a:rPr>
              <a:t>www.w3.org/2002/07/owl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r>
              <a:rPr lang="en-GB" sz="2400" dirty="0">
                <a:hlinkClick r:id="rId3"/>
              </a:rPr>
              <a:t>http://web.archive.org/web/20020815073440id_/www.w3.org/2002/07/owl</a:t>
            </a:r>
            <a:r>
              <a:rPr lang="en-GB" sz="2400" dirty="0"/>
              <a:t> 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2223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1E6C-38FD-A7BC-1DBE-15759F60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2004:</a:t>
            </a:r>
            <a:r>
              <a:rPr lang="en-AT" dirty="0"/>
              <a:t> RDF and RDFS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F52D-E87B-CC26-7C84-3DD8FF6B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/>
          <a:lstStyle/>
          <a:p>
            <a:r>
              <a:rPr lang="en-AT" b="1" dirty="0"/>
              <a:t>10 February 2004</a:t>
            </a:r>
            <a:r>
              <a:rPr lang="en-AT" dirty="0"/>
              <a:t>: Rehaul of the RDF and RDFS vocabulary</a:t>
            </a:r>
          </a:p>
          <a:p>
            <a:pPr marL="0" indent="0">
              <a:buNone/>
            </a:pPr>
            <a:endParaRPr lang="en-AT" dirty="0"/>
          </a:p>
          <a:p>
            <a:r>
              <a:rPr lang="en-GB" sz="2000" dirty="0">
                <a:hlinkClick r:id="rId2"/>
              </a:rPr>
              <a:t>http://web.archive.org/web/20040213221349id_/http://www.w3.org/1999/02/22-rdf-syntax-ns</a:t>
            </a:r>
          </a:p>
          <a:p>
            <a:r>
              <a:rPr lang="en-GB" sz="2000" dirty="0">
                <a:hlinkClick r:id="rId2"/>
              </a:rPr>
              <a:t>https://web.archive.org/web/20040204230820id_/http://www.w3.org/2000/01/rdf-schema</a:t>
            </a:r>
            <a:endParaRPr lang="en-AT" sz="2000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7429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FDDB-7DA7-7918-1D29-D2198F13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2004</a:t>
            </a:r>
            <a:r>
              <a:rPr lang="en-AT" dirty="0"/>
              <a:t>: OWL1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F61E-5460-034B-F1C2-2CEB8A88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b="1" dirty="0"/>
              <a:t>10 February 2004: </a:t>
            </a:r>
            <a:r>
              <a:rPr lang="en-AT" dirty="0"/>
              <a:t>First official Recommendation of OWL</a:t>
            </a:r>
          </a:p>
          <a:p>
            <a:endParaRPr lang="en-AT" dirty="0"/>
          </a:p>
          <a:p>
            <a:r>
              <a:rPr lang="en-GB" sz="2000" dirty="0">
                <a:hlinkClick r:id="rId2"/>
              </a:rPr>
              <a:t>http://web.archive.org/web/20040405111643id_/http://www.w3.org/2002/07/owl</a:t>
            </a:r>
            <a:r>
              <a:rPr lang="en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0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E1C0-B451-8388-F03E-4DFA6F7E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2012</a:t>
            </a:r>
            <a:r>
              <a:rPr lang="en-AT" dirty="0"/>
              <a:t>: OWL2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CD3E-C849-CF5F-4264-4472A9DA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b="1" dirty="0"/>
              <a:t>11 December 2012:</a:t>
            </a:r>
            <a:r>
              <a:rPr lang="en-AT" dirty="0"/>
              <a:t> Quite substantial extension of OWL1</a:t>
            </a:r>
          </a:p>
          <a:p>
            <a:pPr lvl="1"/>
            <a:r>
              <a:rPr lang="en-AT" dirty="0"/>
              <a:t>various new language features</a:t>
            </a:r>
          </a:p>
          <a:p>
            <a:pPr lvl="1"/>
            <a:r>
              <a:rPr lang="en-AT" dirty="0"/>
              <a:t>3 sub”dialects”:</a:t>
            </a:r>
          </a:p>
          <a:p>
            <a:pPr lvl="2"/>
            <a:r>
              <a:rPr lang="en-AT" dirty="0"/>
              <a:t>OWL RL</a:t>
            </a:r>
          </a:p>
          <a:p>
            <a:pPr lvl="2"/>
            <a:r>
              <a:rPr lang="en-AT" dirty="0"/>
              <a:t>OWL EL</a:t>
            </a:r>
          </a:p>
          <a:p>
            <a:pPr lvl="2"/>
            <a:r>
              <a:rPr lang="en-AT" dirty="0"/>
              <a:t>OWL QL</a:t>
            </a:r>
          </a:p>
          <a:p>
            <a:pPr lvl="2"/>
            <a:endParaRPr lang="en-AT" dirty="0"/>
          </a:p>
          <a:p>
            <a:pPr lvl="2"/>
            <a:r>
              <a:rPr lang="en-AT" dirty="0"/>
              <a:t>Whar changed? Let’s check!</a:t>
            </a:r>
          </a:p>
          <a:p>
            <a:pPr lvl="3"/>
            <a:r>
              <a:rPr lang="en-GB" dirty="0">
                <a:hlinkClick r:id="rId2"/>
              </a:rPr>
              <a:t>http://web.archive.org/web/20121221014933id_/http://www.w3.org/2002/07/owl</a:t>
            </a:r>
            <a:endParaRPr lang="en-GB" dirty="0"/>
          </a:p>
          <a:p>
            <a:pPr lvl="3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17707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E1C0-B451-8388-F03E-4DFA6F7E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2014</a:t>
            </a:r>
            <a:r>
              <a:rPr lang="en-AT" dirty="0"/>
              <a:t>: RDF1.1 +RDF Schema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CD3E-C849-CF5F-4264-4472A9DA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T" dirty="0"/>
              <a:t>25 February 2014</a:t>
            </a:r>
          </a:p>
          <a:p>
            <a:r>
              <a:rPr lang="en-GB" dirty="0">
                <a:hlinkClick r:id="rId2"/>
              </a:rPr>
              <a:t>https://www.w3.org/TR/rdf11-concepts/</a:t>
            </a:r>
          </a:p>
          <a:p>
            <a:r>
              <a:rPr lang="en-GB" dirty="0">
                <a:hlinkClick r:id="rId2"/>
              </a:rPr>
              <a:t>https://www.w3.org/TR/rdf11-schema/</a:t>
            </a:r>
            <a:endParaRPr lang="en-GB" dirty="0"/>
          </a:p>
          <a:p>
            <a:endParaRPr lang="en-AT" dirty="0"/>
          </a:p>
          <a:p>
            <a:r>
              <a:rPr lang="en-AT" dirty="0"/>
              <a:t>What’s new?</a:t>
            </a:r>
          </a:p>
          <a:p>
            <a:pPr lvl="3"/>
            <a:r>
              <a:rPr lang="en-GB" dirty="0">
                <a:hlinkClick r:id="rId3"/>
              </a:rPr>
              <a:t>https://www.w3.org/TR/rdf11-new/</a:t>
            </a:r>
            <a:r>
              <a:rPr lang="en-AT" dirty="0"/>
              <a:t> </a:t>
            </a:r>
          </a:p>
          <a:p>
            <a:pPr lvl="3"/>
            <a:endParaRPr lang="en-AT" dirty="0"/>
          </a:p>
          <a:p>
            <a:pPr lvl="3"/>
            <a:r>
              <a:rPr lang="en-AT" dirty="0"/>
              <a:t>IRIs instead of URIs and special characters allowed in IRIs.</a:t>
            </a:r>
          </a:p>
          <a:p>
            <a:pPr lvl="3"/>
            <a:endParaRPr lang="en-AT" dirty="0"/>
          </a:p>
          <a:p>
            <a:pPr lvl="3"/>
            <a:r>
              <a:rPr lang="en-GB" dirty="0"/>
              <a:t>New datatypes: </a:t>
            </a:r>
          </a:p>
          <a:p>
            <a:pPr lvl="4"/>
            <a:r>
              <a:rPr lang="en-GB" b="1" dirty="0" err="1"/>
              <a:t>rdf:langString</a:t>
            </a:r>
            <a:endParaRPr lang="en-AT" b="1" dirty="0"/>
          </a:p>
          <a:p>
            <a:pPr lvl="4"/>
            <a:r>
              <a:rPr lang="en-GB" b="1" dirty="0" err="1"/>
              <a:t>rdf:HTML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 err="1"/>
              <a:t>rdf:XMLLiteral</a:t>
            </a:r>
            <a:r>
              <a:rPr lang="en-GB" b="1" dirty="0"/>
              <a:t> </a:t>
            </a:r>
            <a:r>
              <a:rPr lang="en-GB" dirty="0"/>
              <a:t>are non-normative in RDF 1.1</a:t>
            </a:r>
          </a:p>
          <a:p>
            <a:pPr lvl="4"/>
            <a:endParaRPr lang="en-GB" dirty="0"/>
          </a:p>
          <a:p>
            <a:pPr lvl="3"/>
            <a:r>
              <a:rPr lang="en-GB" dirty="0"/>
              <a:t>A table of RDF-compatible XSD datatypes has been added to RDF 1.1 Concepts and Abstract Syntax. Any XSD datatypes not represented in this table are incompatible with RDF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03023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013524" y="5782808"/>
            <a:ext cx="150739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Univ. Rey Juan Carlos Madrid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57930" y="5902666"/>
            <a:ext cx="1639808" cy="4016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TU Wien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2331647" y="5838915"/>
            <a:ext cx="178009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Univ. Innsbruck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7036789" y="5788876"/>
            <a:ext cx="185676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Siemens AG </a:t>
            </a:r>
            <a:r>
              <a:rPr lang="en-AU" sz="2000" dirty="0" err="1">
                <a:solidFill>
                  <a:srgbClr val="000000"/>
                </a:solidFill>
              </a:rPr>
              <a:t>Österreich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5392220" y="5814549"/>
            <a:ext cx="193155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>
                <a:solidFill>
                  <a:srgbClr val="000000"/>
                </a:solidFill>
              </a:rPr>
              <a:t>NUI Galway </a:t>
            </a:r>
            <a:r>
              <a:rPr lang="de-DE" sz="2000" dirty="0" err="1">
                <a:solidFill>
                  <a:srgbClr val="000000"/>
                </a:solidFill>
              </a:rPr>
              <a:t>Ireland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27" y="4717630"/>
            <a:ext cx="1630014" cy="109392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6604" y="4850601"/>
            <a:ext cx="1282226" cy="938275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8036" y="4721542"/>
            <a:ext cx="1457342" cy="109300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28" y="4832971"/>
            <a:ext cx="1418281" cy="94404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806" y="4833245"/>
            <a:ext cx="1199613" cy="944043"/>
          </a:xfrm>
          <a:prstGeom prst="rect">
            <a:avLst/>
          </a:prstGeom>
        </p:spPr>
      </p:pic>
      <p:pic>
        <p:nvPicPr>
          <p:cNvPr id="7" name="Bild 6" descr="Screen Shot 2013-10-15 at 10.51.37 A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22" y="4637433"/>
            <a:ext cx="2173611" cy="1086806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610376" y="5782808"/>
            <a:ext cx="340754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err="1">
                <a:solidFill>
                  <a:srgbClr val="000000"/>
                </a:solidFill>
              </a:rPr>
              <a:t>Wirtschaftsuniversität</a:t>
            </a:r>
            <a:r>
              <a:rPr lang="en-AU" sz="2000" dirty="0">
                <a:solidFill>
                  <a:srgbClr val="000000"/>
                </a:solidFill>
              </a:rPr>
              <a:t> Wien (WU)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6AA833-D49A-1520-71B0-488598BB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86" y="18519"/>
            <a:ext cx="9225408" cy="646286"/>
          </a:xfrm>
        </p:spPr>
        <p:txBody>
          <a:bodyPr>
            <a:normAutofit fontScale="90000"/>
          </a:bodyPr>
          <a:lstStyle/>
          <a:p>
            <a:r>
              <a:rPr lang="en-AT" dirty="0"/>
              <a:t>Great to be back </a:t>
            </a:r>
            <a:r>
              <a:rPr lang="en-AT" dirty="0">
                <a:sym typeface="Wingdings" pitchFamily="2" charset="2"/>
              </a:rPr>
              <a:t></a:t>
            </a:r>
            <a:endParaRPr lang="en-AT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6B2729F-F5EE-896D-8A66-549EBCF9E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94823"/>
              </p:ext>
            </p:extLst>
          </p:nvPr>
        </p:nvGraphicFramePr>
        <p:xfrm>
          <a:off x="279346" y="3789337"/>
          <a:ext cx="11738571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24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919470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862003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827524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919470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862003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827524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919470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2004727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665568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702571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354820">
                  <a:extLst>
                    <a:ext uri="{9D8B030D-6E8A-4147-A177-3AD203B41FA5}">
                      <a16:colId xmlns:a16="http://schemas.microsoft.com/office/drawing/2014/main" val="3492647236"/>
                    </a:ext>
                  </a:extLst>
                </a:gridCol>
                <a:gridCol w="1045897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D755928B-EEF8-5D60-52EC-A9FD7520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08" y="1920124"/>
            <a:ext cx="5286243" cy="1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C049D6C-9F70-F81E-369E-3C81399D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8100"/>
            <a:ext cx="10795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A34152-945F-A063-1FFB-5F1EF0FD1DF0}"/>
              </a:ext>
            </a:extLst>
          </p:cNvPr>
          <p:cNvGrpSpPr/>
          <p:nvPr/>
        </p:nvGrpSpPr>
        <p:grpSpPr>
          <a:xfrm>
            <a:off x="896645" y="18519"/>
            <a:ext cx="11108331" cy="6771367"/>
            <a:chOff x="896645" y="18519"/>
            <a:chExt cx="11108331" cy="6771367"/>
          </a:xfrm>
        </p:grpSpPr>
        <p:pic>
          <p:nvPicPr>
            <p:cNvPr id="15" name="Google Shape;2144;p70">
              <a:extLst>
                <a:ext uri="{FF2B5EF4-FFF2-40B4-BE49-F238E27FC236}">
                  <a16:creationId xmlns:a16="http://schemas.microsoft.com/office/drawing/2014/main" id="{0CFF6C90-D34B-CE0F-B314-6AABCB7B89A7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96645" y="920421"/>
              <a:ext cx="5681074" cy="486976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23E96E-8091-4103-C9EB-6CF80333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59215" y="18519"/>
              <a:ext cx="5192629" cy="26992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36" name="Picture 12" descr="Adoption of Knowledge Graphs, mid 2022 (incomplete)">
              <a:extLst>
                <a:ext uri="{FF2B5EF4-FFF2-40B4-BE49-F238E27FC236}">
                  <a16:creationId xmlns:a16="http://schemas.microsoft.com/office/drawing/2014/main" id="{CF41A898-1126-C5EC-B8FA-E94492BD8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215" y="2705564"/>
              <a:ext cx="5445761" cy="40843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928A16A-75E3-7E9F-B30A-E56C25D2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16599"/>
          <a:stretch/>
        </p:blipFill>
        <p:spPr bwMode="auto">
          <a:xfrm>
            <a:off x="8040175" y="996206"/>
            <a:ext cx="4103002" cy="23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45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1782 L -0.22943 0.0215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1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8958 L 0.04115 -0.1502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30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C24B-A3A9-5EC6-D87A-47001ADC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2024</a:t>
            </a:r>
            <a:r>
              <a:rPr lang="en-AT" dirty="0"/>
              <a:t>: RDF1.2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0C6BE-D72A-A587-FEF5-B9983B39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78" y="231849"/>
            <a:ext cx="4798868" cy="31971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4E1F8B-992F-E62D-C233-41BE7287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https://www.w3.org/TR/rdf12-schema/</a:t>
            </a:r>
            <a:endParaRPr lang="en-AT" dirty="0"/>
          </a:p>
          <a:p>
            <a:endParaRPr lang="en-AT" dirty="0"/>
          </a:p>
          <a:p>
            <a:r>
              <a:rPr lang="en-AT" dirty="0"/>
              <a:t>What’s new?</a:t>
            </a:r>
          </a:p>
          <a:p>
            <a:pPr lvl="3"/>
            <a:r>
              <a:rPr lang="en-US" dirty="0"/>
              <a:t>Quoted triples</a:t>
            </a:r>
          </a:p>
          <a:p>
            <a:pPr lvl="3"/>
            <a:r>
              <a:rPr lang="en-GB" dirty="0" err="1"/>
              <a:t>rdf:dirLangString</a:t>
            </a:r>
            <a:endParaRPr lang="en-US" dirty="0"/>
          </a:p>
          <a:p>
            <a:pPr lvl="3"/>
            <a:r>
              <a:rPr lang="en-GB" dirty="0" err="1"/>
              <a:t>rdf:JSON</a:t>
            </a:r>
            <a:endParaRPr lang="en-GB" dirty="0"/>
          </a:p>
          <a:p>
            <a:pPr lvl="3"/>
            <a:r>
              <a:rPr lang="en-GB" dirty="0" err="1"/>
              <a:t>rdf:HTML</a:t>
            </a:r>
            <a:r>
              <a:rPr lang="en-GB" dirty="0"/>
              <a:t> and </a:t>
            </a:r>
            <a:r>
              <a:rPr lang="en-GB" dirty="0" err="1"/>
              <a:t>rdf:XMLLiteral</a:t>
            </a:r>
            <a:r>
              <a:rPr lang="en-GB" dirty="0"/>
              <a:t> now normative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FF34F-BD54-0AD2-4F84-97FB24AFB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94" y="4148667"/>
            <a:ext cx="4385506" cy="26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4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841D-00C4-4DB5-8FC7-D94106D4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</a:t>
            </a:r>
            <a:r>
              <a:rPr lang="en-GB" dirty="0"/>
              <a:t>e</a:t>
            </a:r>
            <a:r>
              <a:rPr lang="en-AT" dirty="0"/>
              <a:t>t’s put these back on our timeline…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5327C4-D1E1-BFC3-10E6-1CD22FC92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06050"/>
              </p:ext>
            </p:extLst>
          </p:nvPr>
        </p:nvGraphicFramePr>
        <p:xfrm>
          <a:off x="838200" y="1876955"/>
          <a:ext cx="971549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05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1496644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865643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 dirty="0">
                          <a:effectLst/>
                        </a:rPr>
                        <a:t> </a:t>
                      </a:r>
                      <a:endParaRPr lang="en-AT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4E76BF-DDAD-EB1A-4243-8C76E0BC11D8}"/>
              </a:ext>
            </a:extLst>
          </p:cNvPr>
          <p:cNvSpPr txBox="1"/>
          <p:nvPr/>
        </p:nvSpPr>
        <p:spPr>
          <a:xfrm>
            <a:off x="268699" y="2519212"/>
            <a:ext cx="5827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… and have a closer 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Interesting asynchonicity of the standard’s evolution…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What was there from the beginning?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Some things came and went…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Are all of these constructs needed/used? in practice?</a:t>
            </a:r>
          </a:p>
          <a:p>
            <a:endParaRPr lang="en-A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DB015-01B1-97E5-1F90-5B5EE836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07" y="2733675"/>
            <a:ext cx="4762500" cy="3759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55A56-A7B4-AC06-C1D5-A251A2DB0D6B}"/>
              </a:ext>
            </a:extLst>
          </p:cNvPr>
          <p:cNvSpPr txBox="1"/>
          <p:nvPr/>
        </p:nvSpPr>
        <p:spPr>
          <a:xfrm>
            <a:off x="3837214" y="5535386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/>
              <a:t>~2000</a:t>
            </a:r>
          </a:p>
        </p:txBody>
      </p:sp>
    </p:spTree>
    <p:extLst>
      <p:ext uri="{BB962C8B-B14F-4D97-AF65-F5344CB8AC3E}">
        <p14:creationId xmlns:p14="http://schemas.microsoft.com/office/powerpoint/2010/main" val="938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841D-00C4-4DB5-8FC7-D94106D4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</a:t>
            </a:r>
            <a:r>
              <a:rPr lang="en-GB" dirty="0"/>
              <a:t>e</a:t>
            </a:r>
            <a:r>
              <a:rPr lang="en-AT" dirty="0"/>
              <a:t>t’s put these on a Timeline…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5327C4-D1E1-BFC3-10E6-1CD22FC92D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76955"/>
          <a:ext cx="971549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05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1496644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865643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4E76BF-DDAD-EB1A-4243-8C76E0BC11D8}"/>
              </a:ext>
            </a:extLst>
          </p:cNvPr>
          <p:cNvSpPr txBox="1"/>
          <p:nvPr/>
        </p:nvSpPr>
        <p:spPr>
          <a:xfrm>
            <a:off x="268699" y="2519212"/>
            <a:ext cx="5827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… and have a closer 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Interesting asynchonicity of the standard’s evolution…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What was there from the beginning?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Some things came and went…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Are all of these constructs needed/used? in practice?</a:t>
            </a:r>
          </a:p>
          <a:p>
            <a:endParaRPr lang="en-A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7A14C-A9AA-6645-D418-81128502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14" y="266700"/>
            <a:ext cx="5562600" cy="6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D9DD5-A56A-B789-6BA1-94F56ECDFA81}"/>
              </a:ext>
            </a:extLst>
          </p:cNvPr>
          <p:cNvSpPr txBox="1"/>
          <p:nvPr/>
        </p:nvSpPr>
        <p:spPr>
          <a:xfrm>
            <a:off x="3837214" y="5535386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/>
              <a:t>~2004</a:t>
            </a:r>
          </a:p>
        </p:txBody>
      </p:sp>
    </p:spTree>
    <p:extLst>
      <p:ext uri="{BB962C8B-B14F-4D97-AF65-F5344CB8AC3E}">
        <p14:creationId xmlns:p14="http://schemas.microsoft.com/office/powerpoint/2010/main" val="394137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841D-00C4-4DB5-8FC7-D94106D4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</a:t>
            </a:r>
            <a:r>
              <a:rPr lang="en-GB" dirty="0"/>
              <a:t>e</a:t>
            </a:r>
            <a:r>
              <a:rPr lang="en-AT" dirty="0"/>
              <a:t>t’s put these on a Timeline…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5327C4-D1E1-BFC3-10E6-1CD22FC92D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76955"/>
          <a:ext cx="971549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05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1496644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865643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4E76BF-DDAD-EB1A-4243-8C76E0BC11D8}"/>
              </a:ext>
            </a:extLst>
          </p:cNvPr>
          <p:cNvSpPr txBox="1"/>
          <p:nvPr/>
        </p:nvSpPr>
        <p:spPr>
          <a:xfrm>
            <a:off x="268699" y="2519212"/>
            <a:ext cx="5827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… and have a closer 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Interesting asynchonicity of the standard’s evolution…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What was there from the beginning?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Some things came and went…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Are all of these constructs needed/used? in practice?</a:t>
            </a:r>
          </a:p>
          <a:p>
            <a:endParaRPr lang="en-A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B43360-B26E-D9A6-9CDB-33B237A08130}"/>
              </a:ext>
            </a:extLst>
          </p:cNvPr>
          <p:cNvGrpSpPr/>
          <p:nvPr/>
        </p:nvGrpSpPr>
        <p:grpSpPr>
          <a:xfrm>
            <a:off x="7169334" y="0"/>
            <a:ext cx="3384365" cy="6858000"/>
            <a:chOff x="7169334" y="0"/>
            <a:chExt cx="3415155" cy="7070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DEFB2C-9762-624D-80DA-51E551F6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34" y="0"/>
              <a:ext cx="3415155" cy="4550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421C84-871B-3E63-71E9-5B454F89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8966" y="4550538"/>
              <a:ext cx="3335523" cy="251973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15CB99-D431-309D-937A-131089BF75E7}"/>
              </a:ext>
            </a:extLst>
          </p:cNvPr>
          <p:cNvSpPr txBox="1"/>
          <p:nvPr/>
        </p:nvSpPr>
        <p:spPr>
          <a:xfrm>
            <a:off x="1819816" y="5046325"/>
            <a:ext cx="542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4400" dirty="0"/>
              <a:t>~2014 </a:t>
            </a:r>
          </a:p>
          <a:p>
            <a:r>
              <a:rPr lang="en-AT" sz="3200" dirty="0"/>
              <a:t>… and RDF1.2 adding a couple more as we speak ;-)</a:t>
            </a:r>
          </a:p>
        </p:txBody>
      </p:sp>
    </p:spTree>
    <p:extLst>
      <p:ext uri="{BB962C8B-B14F-4D97-AF65-F5344CB8AC3E}">
        <p14:creationId xmlns:p14="http://schemas.microsoft.com/office/powerpoint/2010/main" val="4187998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52F9-D4F8-C3B2-5098-5B7A2EC3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Even the smallest fragment…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0690-6852-1495-4EE6-AF147642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… allows things (syntactically) that don’t make  intuitive sense, or at least seem to be “distracting”… to most people who do NOT come from an RDF world.</a:t>
            </a:r>
          </a:p>
          <a:p>
            <a:endParaRPr lang="en-AT" dirty="0"/>
          </a:p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840E7-C9C5-BD2C-C3C1-B34D7F35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07" y="2733675"/>
            <a:ext cx="4762500" cy="3759200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21FD8D6-A451-1849-2A9A-0497D7D34A43}"/>
              </a:ext>
            </a:extLst>
          </p:cNvPr>
          <p:cNvSpPr/>
          <p:nvPr/>
        </p:nvSpPr>
        <p:spPr>
          <a:xfrm>
            <a:off x="712694" y="4483100"/>
            <a:ext cx="4214906" cy="1828800"/>
          </a:xfrm>
          <a:prstGeom prst="wedgeRoundRectCallout">
            <a:avLst>
              <a:gd name="adj1" fmla="val 44890"/>
              <a:gd name="adj2" fmla="val -13205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Note: I’d argue that this is possibly one of the reasons for “slow” adpotion.</a:t>
            </a:r>
          </a:p>
        </p:txBody>
      </p:sp>
    </p:spTree>
    <p:extLst>
      <p:ext uri="{BB962C8B-B14F-4D97-AF65-F5344CB8AC3E}">
        <p14:creationId xmlns:p14="http://schemas.microsoft.com/office/powerpoint/2010/main" val="2031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AE0E-05F0-B39B-4D5B-73B590E0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“axiomatic” triples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3194-C403-1329-1401-696E8B0B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T" dirty="0"/>
              <a:t>The vast majority of axiomatic triples seem to be an unnecessary burden, e.g.: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</a:t>
            </a:r>
            <a:r>
              <a:rPr lang="en-AT" dirty="0"/>
              <a:t>nly there to make the integration of axioms into the graph work, in a way to “justify” the ”mix” of syntax and semantics.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  <a:p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CB694-48FB-2CED-0253-5607D1C4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33" y="2301194"/>
            <a:ext cx="5360344" cy="31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2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A99B-C2E5-257E-63F3-E7E3DDF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This IS possible…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9E34-6569-A807-64BA-B8269F57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rdf:subClassOf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a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owl:SymmetricProperty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rdf:type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rdfs:subPropertyOf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rdfs:subClassOf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owl:imports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rdfs:subClassOf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rdfs:subPropertyOf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rdfs:Resource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rdfs:subPropertyOf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.</a:t>
            </a:r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BE45E-9EC7-C931-2CC2-4EBCF6A0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6" y="191294"/>
            <a:ext cx="4374243" cy="3009800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DF56A11-096D-6616-8A81-E4898A5F5D6B}"/>
              </a:ext>
            </a:extLst>
          </p:cNvPr>
          <p:cNvSpPr/>
          <p:nvPr/>
        </p:nvSpPr>
        <p:spPr>
          <a:xfrm>
            <a:off x="9022442" y="4392386"/>
            <a:ext cx="2928257" cy="1494971"/>
          </a:xfrm>
          <a:prstGeom prst="wedgeRoundRectCallout">
            <a:avLst>
              <a:gd name="adj1" fmla="val -100191"/>
              <a:gd name="adj2" fmla="val -6283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BTW, you here can sure think of similar issues in “SHACL graphs”… Botomline requirement:</a:t>
            </a:r>
          </a:p>
          <a:p>
            <a:pPr algn="ctr"/>
            <a:endParaRPr lang="en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C8606-D291-BE0F-BE4B-45823CAD863D}"/>
              </a:ext>
            </a:extLst>
          </p:cNvPr>
          <p:cNvSpPr/>
          <p:nvPr/>
        </p:nvSpPr>
        <p:spPr>
          <a:xfrm>
            <a:off x="6547758" y="5887357"/>
            <a:ext cx="5402942" cy="9706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A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 want to have the axioms and constraints represented in/with the graph, but you want to *syntactically* ensure, it keeps *separable*</a:t>
            </a:r>
          </a:p>
        </p:txBody>
      </p:sp>
    </p:spTree>
    <p:extLst>
      <p:ext uri="{BB962C8B-B14F-4D97-AF65-F5344CB8AC3E}">
        <p14:creationId xmlns:p14="http://schemas.microsoft.com/office/powerpoint/2010/main" val="39444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731E-B32C-6F51-909F-F1097DB9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Apart from the official W3C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2073-40F5-279C-2F3B-DF5AB990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AT" dirty="0"/>
              <a:t>here’s a long list of OWL “fragments” </a:t>
            </a:r>
          </a:p>
          <a:p>
            <a:pPr lvl="1"/>
            <a:r>
              <a:rPr lang="en-GB" dirty="0"/>
              <a:t>p</a:t>
            </a:r>
            <a:r>
              <a:rPr lang="en-AT" dirty="0"/>
              <a:t>artially syntactically</a:t>
            </a:r>
          </a:p>
          <a:p>
            <a:pPr lvl="1"/>
            <a:r>
              <a:rPr lang="en-AT" dirty="0"/>
              <a:t>partially semantically</a:t>
            </a:r>
          </a:p>
          <a:p>
            <a:pPr marL="457200" lvl="1" indent="0">
              <a:buNone/>
            </a:pPr>
            <a:r>
              <a:rPr lang="en-AT" dirty="0"/>
              <a:t>motivated:</a:t>
            </a:r>
          </a:p>
          <a:p>
            <a:pPr lvl="1"/>
            <a:r>
              <a:rPr lang="en-AT" dirty="0"/>
              <a:t>	</a:t>
            </a:r>
            <a:r>
              <a:rPr lang="en-AT" b="1" dirty="0"/>
              <a:t>OWL “ter Horst” </a:t>
            </a:r>
            <a:r>
              <a:rPr lang="en-AT" dirty="0"/>
              <a:t>(2005) syntactic/semantic (Horn Logic)</a:t>
            </a:r>
          </a:p>
          <a:p>
            <a:pPr lvl="1"/>
            <a:r>
              <a:rPr lang="en-AT" dirty="0"/>
              <a:t>	</a:t>
            </a:r>
            <a:r>
              <a:rPr lang="en-AT" b="1" dirty="0"/>
              <a:t>OWL Flight </a:t>
            </a:r>
            <a:r>
              <a:rPr lang="en-AT" dirty="0"/>
              <a:t>(2005) semantic (CWA/Constraint reading)</a:t>
            </a:r>
          </a:p>
          <a:p>
            <a:pPr lvl="1"/>
            <a:r>
              <a:rPr lang="en-AT" dirty="0"/>
              <a:t>	</a:t>
            </a:r>
            <a:r>
              <a:rPr lang="en-AT" b="1" dirty="0"/>
              <a:t>RDFS- </a:t>
            </a:r>
            <a:r>
              <a:rPr lang="en-AT" dirty="0"/>
              <a:t> … Minimal RDFS (2007)	 syntactic/semantic</a:t>
            </a:r>
          </a:p>
          <a:p>
            <a:pPr lvl="1"/>
            <a:r>
              <a:rPr lang="en-AT" dirty="0"/>
              <a:t>	</a:t>
            </a:r>
            <a:r>
              <a:rPr lang="en-AT" b="1" dirty="0"/>
              <a:t>OWL LD </a:t>
            </a:r>
            <a:r>
              <a:rPr lang="en-AT" dirty="0"/>
              <a:t>(2012)	syntactic/usage-motivated</a:t>
            </a:r>
          </a:p>
          <a:p>
            <a:pPr lvl="1"/>
            <a:r>
              <a:rPr lang="en-AT" dirty="0"/>
              <a:t>	Other fragments under discusion in the course of </a:t>
            </a:r>
            <a:r>
              <a:rPr lang="en-AT" b="1" dirty="0"/>
              <a:t>OWL2, such as </a:t>
            </a:r>
            <a:r>
              <a:rPr lang="en-AT" b="1" dirty="0">
                <a:solidFill>
                  <a:schemeClr val="bg1">
                    <a:lumMod val="65000"/>
                  </a:schemeClr>
                </a:solidFill>
              </a:rPr>
              <a:t>“RDFS3.0”</a:t>
            </a:r>
            <a:r>
              <a:rPr lang="en-AT" dirty="0"/>
              <a:t>:</a:t>
            </a:r>
          </a:p>
          <a:p>
            <a:pPr lvl="2"/>
            <a:r>
              <a:rPr lang="en-GB" dirty="0">
                <a:hlinkClick r:id="rId2"/>
              </a:rPr>
              <a:t>https://www.w3.org/2007/OWL/wiki/Fragments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7315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731E-B32C-6F51-909F-F1097DB9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OWL “ter Horst” </a:t>
            </a:r>
            <a:r>
              <a:rPr lang="en-AT" dirty="0"/>
              <a:t>(2005)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6200D-8194-3EA0-15BD-9B607649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2084"/>
            <a:ext cx="5637746" cy="349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166B4-C278-4D13-20F5-0B5F1EFC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57" y="1358900"/>
            <a:ext cx="47498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731E-B32C-6F51-909F-F1097DB9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OWL Flight </a:t>
            </a:r>
            <a:r>
              <a:rPr lang="en-AT" dirty="0"/>
              <a:t>(2005)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D4234-C481-7190-B94D-671772A8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8" y="1358900"/>
            <a:ext cx="5592612" cy="21941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71AAC-E94D-0DE8-6B03-54E5429C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“Semantic” fragment:</a:t>
            </a:r>
          </a:p>
          <a:p>
            <a:r>
              <a:rPr lang="en-US" dirty="0" err="1"/>
              <a:t>Datalog</a:t>
            </a:r>
            <a:r>
              <a:rPr lang="en-US" dirty="0"/>
              <a:t>-Based semantics</a:t>
            </a:r>
          </a:p>
          <a:p>
            <a:r>
              <a:rPr lang="en-US" dirty="0"/>
              <a:t>Unique Names Assumption</a:t>
            </a:r>
          </a:p>
          <a:p>
            <a:r>
              <a:rPr lang="en-US" dirty="0"/>
              <a:t>Important thing: proposing alternative </a:t>
            </a:r>
            <a:r>
              <a:rPr lang="en-US" b="1" dirty="0"/>
              <a:t>constraint reading </a:t>
            </a:r>
            <a:r>
              <a:rPr lang="en-US" dirty="0"/>
              <a:t>of property restrictions!</a:t>
            </a:r>
            <a:endParaRPr lang="en-AT" dirty="0"/>
          </a:p>
        </p:txBody>
      </p:sp>
      <p:pic>
        <p:nvPicPr>
          <p:cNvPr id="5" name="Bild 3">
            <a:extLst>
              <a:ext uri="{FF2B5EF4-FFF2-40B4-BE49-F238E27FC236}">
                <a16:creationId xmlns:a16="http://schemas.microsoft.com/office/drawing/2014/main" id="{CC35BECB-E3E3-3E37-45F5-9457BAB5A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7329" y="198424"/>
            <a:ext cx="1457342" cy="10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6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013524" y="5782808"/>
            <a:ext cx="150739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Univ. Rey Juan Carlos Madrid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57930" y="5902666"/>
            <a:ext cx="1639808" cy="4016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TU Wien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2331647" y="5838915"/>
            <a:ext cx="178009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Univ. Innsbruck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7036789" y="5788876"/>
            <a:ext cx="185676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>
                <a:solidFill>
                  <a:srgbClr val="000000"/>
                </a:solidFill>
              </a:rPr>
              <a:t>Siemens AG </a:t>
            </a:r>
            <a:r>
              <a:rPr lang="en-AU" sz="2000" dirty="0" err="1">
                <a:solidFill>
                  <a:srgbClr val="000000"/>
                </a:solidFill>
              </a:rPr>
              <a:t>Österreich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5392220" y="5814549"/>
            <a:ext cx="193155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>
                <a:solidFill>
                  <a:srgbClr val="000000"/>
                </a:solidFill>
              </a:rPr>
              <a:t>NUI Galway </a:t>
            </a:r>
            <a:r>
              <a:rPr lang="de-DE" sz="2000" dirty="0" err="1">
                <a:solidFill>
                  <a:srgbClr val="000000"/>
                </a:solidFill>
              </a:rPr>
              <a:t>Ireland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27" y="4717630"/>
            <a:ext cx="1630014" cy="109392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6604" y="4850601"/>
            <a:ext cx="1282226" cy="938275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8036" y="4721542"/>
            <a:ext cx="1457342" cy="109300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28" y="4832971"/>
            <a:ext cx="1418281" cy="94404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806" y="4833245"/>
            <a:ext cx="1199613" cy="944043"/>
          </a:xfrm>
          <a:prstGeom prst="rect">
            <a:avLst/>
          </a:prstGeom>
        </p:spPr>
      </p:pic>
      <p:pic>
        <p:nvPicPr>
          <p:cNvPr id="7" name="Bild 6" descr="Screen Shot 2013-10-15 at 10.51.37 A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22" y="4637433"/>
            <a:ext cx="2173611" cy="1086806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610376" y="5782808"/>
            <a:ext cx="340754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err="1">
                <a:solidFill>
                  <a:srgbClr val="000000"/>
                </a:solidFill>
              </a:rPr>
              <a:t>Wirtschaftsuniversität</a:t>
            </a:r>
            <a:r>
              <a:rPr lang="en-AU" sz="2000" dirty="0">
                <a:solidFill>
                  <a:srgbClr val="000000"/>
                </a:solidFill>
              </a:rPr>
              <a:t> Wien (WU)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6AA833-D49A-1520-71B0-488598BB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86" y="18519"/>
            <a:ext cx="9225408" cy="646286"/>
          </a:xfrm>
        </p:spPr>
        <p:txBody>
          <a:bodyPr>
            <a:normAutofit fontScale="90000"/>
          </a:bodyPr>
          <a:lstStyle/>
          <a:p>
            <a:r>
              <a:rPr lang="en-AT" dirty="0"/>
              <a:t>Great to be back </a:t>
            </a:r>
            <a:r>
              <a:rPr lang="en-AT" dirty="0">
                <a:sym typeface="Wingdings" pitchFamily="2" charset="2"/>
              </a:rPr>
              <a:t></a:t>
            </a:r>
            <a:endParaRPr lang="en-AT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6B2729F-F5EE-896D-8A66-549EBCF9EDFE}"/>
              </a:ext>
            </a:extLst>
          </p:cNvPr>
          <p:cNvGraphicFramePr>
            <a:graphicFrameLocks noGrp="1"/>
          </p:cNvGraphicFramePr>
          <p:nvPr/>
        </p:nvGraphicFramePr>
        <p:xfrm>
          <a:off x="279346" y="3789337"/>
          <a:ext cx="11738571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24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919470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862003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827524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919470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862003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827524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919470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2004727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665568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702571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354820">
                  <a:extLst>
                    <a:ext uri="{9D8B030D-6E8A-4147-A177-3AD203B41FA5}">
                      <a16:colId xmlns:a16="http://schemas.microsoft.com/office/drawing/2014/main" val="3492647236"/>
                    </a:ext>
                  </a:extLst>
                </a:gridCol>
                <a:gridCol w="1045897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D755928B-EEF8-5D60-52EC-A9FD7520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" y="2148753"/>
            <a:ext cx="4806682" cy="15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C049D6C-9F70-F81E-369E-3C81399D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1771818"/>
            <a:ext cx="3048115" cy="19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928A16A-75E3-7E9F-B30A-E56C25D2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16599"/>
          <a:stretch/>
        </p:blipFill>
        <p:spPr bwMode="auto">
          <a:xfrm>
            <a:off x="8127496" y="1432601"/>
            <a:ext cx="4028646" cy="22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125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C182-1CFD-3830-CEAB-89CB8712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OWL IC (2010)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5F55-E67B-E3FA-B820-9638BDAB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857842"/>
            <a:ext cx="10815918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T" sz="2000" dirty="0"/>
          </a:p>
          <a:p>
            <a:r>
              <a:rPr lang="en-AT" sz="2000" dirty="0"/>
              <a:t>Similar idea!</a:t>
            </a:r>
          </a:p>
          <a:p>
            <a:r>
              <a:rPr lang="en-AT" sz="2000" dirty="0"/>
              <a:t>Read (some) OWL axioms as constraints</a:t>
            </a:r>
          </a:p>
          <a:p>
            <a:endParaRPr lang="en-AT" sz="2000" dirty="0"/>
          </a:p>
          <a:p>
            <a:r>
              <a:rPr lang="en-GB" sz="2000" dirty="0"/>
              <a:t>E</a:t>
            </a:r>
            <a:r>
              <a:rPr lang="en-AT" sz="2000" dirty="0"/>
              <a:t>.g.:</a:t>
            </a:r>
          </a:p>
          <a:p>
            <a:pPr marL="0" indent="0">
              <a:buNone/>
            </a:pPr>
            <a:endParaRPr lang="en-AT" sz="2000" i="1" dirty="0"/>
          </a:p>
          <a:p>
            <a:pPr marL="0" indent="0">
              <a:buNone/>
            </a:pPr>
            <a:r>
              <a:rPr lang="en-AT" sz="3600" i="1" dirty="0"/>
              <a:t>		 </a:t>
            </a:r>
            <a:r>
              <a:rPr lang="en-A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CatOwner  </a:t>
            </a:r>
            <a:r>
              <a:rPr lang="en-A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⊑  ∃</a:t>
            </a:r>
            <a:r>
              <a:rPr lang="en-A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owns.Cat</a:t>
            </a:r>
          </a:p>
          <a:p>
            <a:pPr marL="0" indent="0">
              <a:buNone/>
            </a:pPr>
            <a:endParaRPr lang="en-AT" sz="2000" dirty="0"/>
          </a:p>
          <a:p>
            <a:pPr lvl="5"/>
            <a:r>
              <a:rPr lang="en-GB" dirty="0"/>
              <a:t>“deductive</a:t>
            </a:r>
            <a:r>
              <a:rPr lang="en-AT" dirty="0"/>
              <a:t>” reading: there is a (possibly unknown) cat</a:t>
            </a:r>
          </a:p>
          <a:p>
            <a:pPr lvl="5"/>
            <a:r>
              <a:rPr lang="en-GB" dirty="0"/>
              <a:t>v</a:t>
            </a:r>
            <a:r>
              <a:rPr lang="en-AT" dirty="0"/>
              <a:t>s.</a:t>
            </a:r>
          </a:p>
          <a:p>
            <a:pPr lvl="5"/>
            <a:r>
              <a:rPr lang="en-GB" dirty="0"/>
              <a:t>“</a:t>
            </a:r>
            <a:r>
              <a:rPr lang="en-US" dirty="0"/>
              <a:t>constraining” </a:t>
            </a:r>
            <a:r>
              <a:rPr lang="en-AT" dirty="0"/>
              <a:t>reading: there has to be a (known) owned cat</a:t>
            </a:r>
          </a:p>
          <a:p>
            <a:pPr lvl="5"/>
            <a:endParaRPr lang="en-AT" dirty="0"/>
          </a:p>
          <a:p>
            <a:pPr lvl="4"/>
            <a:r>
              <a:rPr lang="en-AT" dirty="0"/>
              <a:t>Problem: what about UNA? What about CWA?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FD790-BA86-60F0-6174-9C8500CC1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45" y="582797"/>
            <a:ext cx="6542314" cy="2846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4C0806-D13C-4FD2-105A-38875CAC549F}"/>
              </a:ext>
            </a:extLst>
          </p:cNvPr>
          <p:cNvSpPr txBox="1"/>
          <p:nvPr/>
        </p:nvSpPr>
        <p:spPr>
          <a:xfrm>
            <a:off x="1972236" y="3702203"/>
            <a:ext cx="796065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CatOwner rdfs:subClassOf[ a owl:Restriction; </a:t>
            </a:r>
          </a:p>
          <a:p>
            <a:r>
              <a:rPr lang="en-A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			  owl:onProperty </a:t>
            </a:r>
            <a:r>
              <a:rPr lang="en-AT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owns</a:t>
            </a:r>
            <a:r>
              <a:rPr lang="en-A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A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			  owl:somevaluesFrom </a:t>
            </a:r>
            <a:r>
              <a:rPr lang="en-AT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A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7F4D45-8AA2-9688-AF66-506754A9BB73}"/>
              </a:ext>
            </a:extLst>
          </p:cNvPr>
          <p:cNvSpPr/>
          <p:nvPr/>
        </p:nvSpPr>
        <p:spPr>
          <a:xfrm>
            <a:off x="9269506" y="5590334"/>
            <a:ext cx="2752165" cy="1147483"/>
          </a:xfrm>
          <a:prstGeom prst="wedgeRoundRectCallout">
            <a:avLst>
              <a:gd name="adj1" fmla="val -125902"/>
              <a:gd name="adj2" fmla="val 46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It’s not trivial to define intuitive semantics that combine these two views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2A6E475-9BE7-530B-F2CD-DB78FFA022B0}"/>
              </a:ext>
            </a:extLst>
          </p:cNvPr>
          <p:cNvSpPr/>
          <p:nvPr/>
        </p:nvSpPr>
        <p:spPr>
          <a:xfrm>
            <a:off x="9269506" y="5590334"/>
            <a:ext cx="2752165" cy="1147483"/>
          </a:xfrm>
          <a:prstGeom prst="wedgeRoundRectCallout">
            <a:avLst>
              <a:gd name="adj1" fmla="val -67922"/>
              <a:gd name="adj2" fmla="val -12812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… and it’s pretty ugly to write this as RDF triples</a:t>
            </a:r>
          </a:p>
        </p:txBody>
      </p:sp>
    </p:spTree>
    <p:extLst>
      <p:ext uri="{BB962C8B-B14F-4D97-AF65-F5344CB8AC3E}">
        <p14:creationId xmlns:p14="http://schemas.microsoft.com/office/powerpoint/2010/main" val="8829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57F5-B495-DE90-17CB-8B800072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OWL LD (2012)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6A8F-C74B-D0D2-0F3E-3B2C69C8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5" y="1675808"/>
            <a:ext cx="10515600" cy="4351338"/>
          </a:xfrm>
        </p:spPr>
        <p:txBody>
          <a:bodyPr/>
          <a:lstStyle/>
          <a:p>
            <a:endParaRPr lang="en-AT" dirty="0"/>
          </a:p>
          <a:p>
            <a:r>
              <a:rPr lang="en-AT" dirty="0"/>
              <a:t>Goal: Define a fragement of “really used” OWL based on vocabulary usage</a:t>
            </a:r>
          </a:p>
          <a:p>
            <a:pPr lvl="1"/>
            <a:r>
              <a:rPr lang="en-IE" dirty="0"/>
              <a:t>RDF Schema features amongst the most prominently used</a:t>
            </a:r>
          </a:p>
          <a:p>
            <a:pPr lvl="1"/>
            <a:r>
              <a:rPr lang="en-IE" dirty="0"/>
              <a:t>OWL 2 features not used a lot prominently</a:t>
            </a: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46C5A-4B75-123E-4A49-FFE93BCF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86" y="365126"/>
            <a:ext cx="7571014" cy="1786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1DE64CD-C913-2E9A-F090-85C94EEC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25" y="3851477"/>
            <a:ext cx="8048232" cy="300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6EB00C-64C2-BEC9-239B-7D1DE1FF580F}"/>
              </a:ext>
            </a:extLst>
          </p:cNvPr>
          <p:cNvSpPr txBox="1"/>
          <p:nvPr/>
        </p:nvSpPr>
        <p:spPr>
          <a:xfrm>
            <a:off x="8899070" y="3489585"/>
            <a:ext cx="2939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IE" sz="1800" b="1" dirty="0">
                <a:solidFill>
                  <a:srgbClr val="17A200"/>
                </a:solidFill>
              </a:rPr>
              <a:t>RDF</a:t>
            </a:r>
            <a:r>
              <a:rPr lang="en-IE" sz="1800" dirty="0"/>
              <a:t> | </a:t>
            </a:r>
            <a:r>
              <a:rPr lang="en-IE" sz="1800" b="1" dirty="0">
                <a:solidFill>
                  <a:srgbClr val="FF0000"/>
                </a:solidFill>
              </a:rPr>
              <a:t>RDFS</a:t>
            </a:r>
            <a:r>
              <a:rPr lang="en-IE" sz="1800" dirty="0"/>
              <a:t> | </a:t>
            </a:r>
            <a:r>
              <a:rPr lang="en-IE" sz="1800" b="1" dirty="0">
                <a:solidFill>
                  <a:srgbClr val="0070C0"/>
                </a:solidFill>
              </a:rPr>
              <a:t>OWL</a:t>
            </a:r>
            <a:r>
              <a:rPr lang="en-IE" sz="1800" dirty="0"/>
              <a:t> | </a:t>
            </a:r>
            <a:r>
              <a:rPr lang="en-IE" sz="1800" b="1" dirty="0">
                <a:solidFill>
                  <a:srgbClr val="00DEB4"/>
                </a:solidFill>
              </a:rPr>
              <a:t>OWL 2</a:t>
            </a:r>
          </a:p>
        </p:txBody>
      </p:sp>
    </p:spTree>
    <p:extLst>
      <p:ext uri="{BB962C8B-B14F-4D97-AF65-F5344CB8AC3E}">
        <p14:creationId xmlns:p14="http://schemas.microsoft.com/office/powerpoint/2010/main" val="231082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57F5-B495-DE90-17CB-8B800072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OWL LD (2012)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6A8F-C74B-D0D2-0F3E-3B2C69C8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5" y="1675808"/>
            <a:ext cx="10515600" cy="4351338"/>
          </a:xfrm>
        </p:spPr>
        <p:txBody>
          <a:bodyPr/>
          <a:lstStyle/>
          <a:p>
            <a:endParaRPr lang="en-AT" dirty="0"/>
          </a:p>
          <a:p>
            <a:r>
              <a:rPr lang="en-AT" dirty="0"/>
              <a:t>Goal: Define a fragement of “really used” OWL based on vocabulary usage</a:t>
            </a:r>
          </a:p>
          <a:p>
            <a:pPr lvl="1"/>
            <a:r>
              <a:rPr lang="en-IE" dirty="0"/>
              <a:t>RDF Schema features amongst the most prominently used</a:t>
            </a:r>
          </a:p>
          <a:p>
            <a:pPr lvl="1"/>
            <a:r>
              <a:rPr lang="en-IE" dirty="0"/>
              <a:t>OWL 2 features not used a lot prominently</a:t>
            </a:r>
            <a:endParaRPr lang="en-AT" dirty="0"/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M</a:t>
            </a:r>
            <a:r>
              <a:rPr lang="en-AT" b="1" dirty="0">
                <a:solidFill>
                  <a:srgbClr val="0070C0"/>
                </a:solidFill>
              </a:rPr>
              <a:t>ostly single-triple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0070C0"/>
                </a:solidFill>
              </a:rPr>
              <a:t>    expressible axioms</a:t>
            </a:r>
          </a:p>
          <a:p>
            <a:pPr marL="457200" lvl="1" indent="0">
              <a:buNone/>
            </a:pPr>
            <a:endParaRPr lang="en-AT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à"/>
            </a:pPr>
            <a:r>
              <a:rPr lang="en-AT" sz="2000" b="1" dirty="0">
                <a:solidFill>
                  <a:srgbClr val="0070C0"/>
                </a:solidFill>
                <a:sym typeface="Wingdings" pitchFamily="2" charset="2"/>
              </a:rPr>
              <a:t>Essential idea:</a:t>
            </a:r>
          </a:p>
          <a:p>
            <a:pPr marL="457200" lvl="1" indent="0">
              <a:buNone/>
            </a:pPr>
            <a:r>
              <a:rPr lang="en-GB" sz="2000" b="1" dirty="0">
                <a:solidFill>
                  <a:srgbClr val="0070C0"/>
                </a:solidFill>
                <a:sym typeface="Wingdings" pitchFamily="2" charset="2"/>
              </a:rPr>
              <a:t>“S</a:t>
            </a:r>
            <a:r>
              <a:rPr lang="en-AT" sz="2000" b="1" dirty="0">
                <a:solidFill>
                  <a:srgbClr val="0070C0"/>
                </a:solidFill>
                <a:sym typeface="Wingdings" pitchFamily="2" charset="2"/>
              </a:rPr>
              <a:t>ingle-triple axiom OWL RL “</a:t>
            </a:r>
            <a:endParaRPr lang="en-AT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46C5A-4B75-123E-4A49-FFE93BCF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86" y="365126"/>
            <a:ext cx="7571014" cy="1786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Screen Shot 2013-01-25 at 12.48.18.png">
            <a:extLst>
              <a:ext uri="{FF2B5EF4-FFF2-40B4-BE49-F238E27FC236}">
                <a16:creationId xmlns:a16="http://schemas.microsoft.com/office/drawing/2014/main" id="{8C51FB36-AA6D-8A27-3BE5-06A9ABF5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8" y="3839822"/>
            <a:ext cx="7717971" cy="29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E304-5D68-86BD-8E42-5E48F166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RDFS- </a:t>
            </a:r>
            <a:r>
              <a:rPr lang="en-AT" dirty="0"/>
              <a:t>(2007)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720D-D58A-6E15-EECD-0689A714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Arguing (well!) that only a minimal subset of the RDFS vocabulary is semantically relevant, obviously, this is a subset of OWL LD</a:t>
            </a:r>
          </a:p>
          <a:p>
            <a:pPr marL="0" indent="0">
              <a:buNone/>
            </a:pPr>
            <a:endParaRPr lang="en-AT" dirty="0"/>
          </a:p>
          <a:p>
            <a:pPr marL="457200" lvl="1" indent="0">
              <a:buNone/>
            </a:pP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F1F59-C723-9116-9FB7-541B8144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57" y="1690688"/>
            <a:ext cx="7862451" cy="26853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5382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F97D-C304-0706-5D80-E9264E27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2957"/>
          </a:xfrm>
        </p:spPr>
        <p:txBody>
          <a:bodyPr>
            <a:normAutofit fontScale="90000"/>
          </a:bodyPr>
          <a:lstStyle/>
          <a:p>
            <a:r>
              <a:rPr lang="en-AT" dirty="0"/>
              <a:t>So, let’s maybe dare a “fresh start”  </a:t>
            </a:r>
            <a:br>
              <a:rPr lang="en-AT" dirty="0"/>
            </a:br>
            <a:r>
              <a:rPr lang="en-AT" dirty="0"/>
              <a:t>on Ontologies &amp; Shapes?</a:t>
            </a:r>
            <a:br>
              <a:rPr lang="en-AT" dirty="0"/>
            </a:br>
            <a:br>
              <a:rPr lang="en-AT" dirty="0"/>
            </a:br>
            <a:r>
              <a:rPr lang="en-AT" dirty="0"/>
              <a:t>Idea: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7DAC-1D10-E07C-B0E6-599824E6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7365"/>
            <a:ext cx="10515600" cy="3729598"/>
          </a:xfrm>
        </p:spPr>
        <p:txBody>
          <a:bodyPr/>
          <a:lstStyle/>
          <a:p>
            <a:r>
              <a:rPr lang="en-AT" dirty="0"/>
              <a:t>Let’s dare to keep it simple and constrain ourselves! </a:t>
            </a:r>
            <a:r>
              <a:rPr lang="en-AT" dirty="0">
                <a:sym typeface="Wingdings" pitchFamily="2" charset="2"/>
              </a:rPr>
              <a:t></a:t>
            </a:r>
            <a:endParaRPr lang="en-AT" dirty="0"/>
          </a:p>
          <a:p>
            <a:endParaRPr lang="en-AT" dirty="0"/>
          </a:p>
          <a:p>
            <a:r>
              <a:rPr lang="en-AT" dirty="0"/>
              <a:t>Start minimal.</a:t>
            </a:r>
          </a:p>
        </p:txBody>
      </p:sp>
    </p:spTree>
    <p:extLst>
      <p:ext uri="{BB962C8B-B14F-4D97-AF65-F5344CB8AC3E}">
        <p14:creationId xmlns:p14="http://schemas.microsoft.com/office/powerpoint/2010/main" val="993018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490D-4D17-AF5B-4032-C0546250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Incremental Proposal, how could it look?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F1DE-655A-D124-3F57-E615C26D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T" dirty="0"/>
              <a:t>Start from </a:t>
            </a:r>
          </a:p>
          <a:p>
            <a:pPr lvl="1"/>
            <a:r>
              <a:rPr lang="en-AT" b="1" i="1" dirty="0"/>
              <a:t>standard-use </a:t>
            </a:r>
            <a:r>
              <a:rPr lang="en-AT" dirty="0"/>
              <a:t>of the</a:t>
            </a:r>
          </a:p>
          <a:p>
            <a:pPr lvl="1"/>
            <a:r>
              <a:rPr lang="en-AT" b="1" i="1" dirty="0"/>
              <a:t>minimal RDFS </a:t>
            </a:r>
            <a:r>
              <a:rPr lang="en-AT" dirty="0"/>
              <a:t>vocabulary</a:t>
            </a:r>
          </a:p>
          <a:p>
            <a:r>
              <a:rPr lang="en-GB" dirty="0"/>
              <a:t>A</a:t>
            </a:r>
            <a:r>
              <a:rPr lang="en-AT" dirty="0"/>
              <a:t>nd extend this fragments by *features* (from </a:t>
            </a:r>
            <a:r>
              <a:rPr lang="en-AT" b="1" dirty="0"/>
              <a:t>OWL LD)</a:t>
            </a:r>
            <a:r>
              <a:rPr lang="en-AT" dirty="0"/>
              <a:t>:</a:t>
            </a:r>
          </a:p>
          <a:p>
            <a:pPr lvl="1"/>
            <a:r>
              <a:rPr lang="en-GB" dirty="0"/>
              <a:t>b</a:t>
            </a:r>
            <a:r>
              <a:rPr lang="en-AT" dirty="0"/>
              <a:t>oth syntactically and semantically </a:t>
            </a:r>
          </a:p>
          <a:p>
            <a:pPr lvl="1"/>
            <a:r>
              <a:rPr lang="en-AT" dirty="0"/>
              <a:t>start with UNA, CWA, add (limited) equality reasoning later)</a:t>
            </a:r>
          </a:p>
          <a:p>
            <a:pPr lvl="1"/>
            <a:endParaRPr lang="en-AT" dirty="0"/>
          </a:p>
          <a:p>
            <a:r>
              <a:rPr lang="en-AT" dirty="0"/>
              <a:t>Goal: build up – gradually – </a:t>
            </a:r>
          </a:p>
          <a:p>
            <a:pPr lvl="1"/>
            <a:r>
              <a:rPr lang="en-GB" b="1" dirty="0"/>
              <a:t>U</a:t>
            </a:r>
            <a:r>
              <a:rPr lang="en-AT" b="1" dirty="0"/>
              <a:t>seful </a:t>
            </a:r>
            <a:r>
              <a:rPr lang="en-AT" dirty="0"/>
              <a:t>and “</a:t>
            </a:r>
            <a:r>
              <a:rPr lang="en-AT" b="1" dirty="0"/>
              <a:t>Safe</a:t>
            </a:r>
            <a:r>
              <a:rPr lang="en-AT" dirty="0"/>
              <a:t>” OWL fragment(s)</a:t>
            </a:r>
          </a:p>
          <a:p>
            <a:pPr lvl="1"/>
            <a:r>
              <a:rPr lang="en-AT" dirty="0"/>
              <a:t>Canonical means to fall back/repair non-compliant OWL ontologies to meet the required restrictions.</a:t>
            </a:r>
          </a:p>
          <a:p>
            <a:pPr lvl="1"/>
            <a:endParaRPr lang="en-AT" dirty="0"/>
          </a:p>
          <a:p>
            <a:r>
              <a:rPr lang="en-AT" dirty="0"/>
              <a:t>Hope (hidden goal): these safe fragments are also “compatible” with </a:t>
            </a:r>
          </a:p>
          <a:p>
            <a:pPr lvl="1"/>
            <a:r>
              <a:rPr lang="en-GB" dirty="0"/>
              <a:t>N</a:t>
            </a:r>
            <a:r>
              <a:rPr lang="en-AT" dirty="0"/>
              <a:t>ew standards for constraints and SHAPES (SHACL, ShEx, etc.)</a:t>
            </a:r>
          </a:p>
          <a:p>
            <a:pPr lvl="1"/>
            <a:r>
              <a:rPr lang="en-GB" dirty="0"/>
              <a:t>M</a:t>
            </a:r>
            <a:r>
              <a:rPr lang="en-AT" dirty="0"/>
              <a:t>odeling </a:t>
            </a:r>
            <a:r>
              <a:rPr lang="en-AT" b="1" dirty="0"/>
              <a:t>context</a:t>
            </a:r>
            <a:r>
              <a:rPr lang="en-AT" dirty="0"/>
              <a:t>!</a:t>
            </a:r>
          </a:p>
          <a:p>
            <a:pPr lvl="1"/>
            <a:endParaRPr lang="en-AT" dirty="0"/>
          </a:p>
          <a:p>
            <a:pPr lvl="1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5135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ED39-D08E-7BF3-BAC8-28ED6046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589"/>
            <a:ext cx="11277600" cy="742657"/>
          </a:xfrm>
        </p:spPr>
        <p:txBody>
          <a:bodyPr>
            <a:normAutofit fontScale="90000"/>
          </a:bodyPr>
          <a:lstStyle/>
          <a:p>
            <a:r>
              <a:rPr lang="en-AT" dirty="0"/>
              <a:t>Standard use of the RDF, RDFS, and OWL vocabulary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2F1E1-BE7C-BFE9-1E81-1D301AE4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A958B9EC-80D8-0443-6DBC-096DA308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67" y="1825625"/>
            <a:ext cx="8847666" cy="2316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0A299-2248-CE1C-67DF-30D8484F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32" y="4970754"/>
            <a:ext cx="5723467" cy="1887245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190DFE1F-4534-31DE-CC03-B02B27645E67}"/>
              </a:ext>
            </a:extLst>
          </p:cNvPr>
          <p:cNvSpPr/>
          <p:nvPr/>
        </p:nvSpPr>
        <p:spPr>
          <a:xfrm>
            <a:off x="719667" y="4383464"/>
            <a:ext cx="5511800" cy="2207752"/>
          </a:xfrm>
          <a:prstGeom prst="wedgeRectCallout">
            <a:avLst>
              <a:gd name="adj1" fmla="val 39657"/>
              <a:gd name="adj2" fmla="val -579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Further restrictions well conceivable, and expressible in SHAPEs:</a:t>
            </a:r>
          </a:p>
          <a:p>
            <a:pPr algn="ctr"/>
            <a:r>
              <a:rPr lang="en-AT" dirty="0"/>
              <a:t>e.g.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T" dirty="0"/>
              <a:t>Use annotation properties only on  URIs that denote an ontology.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T" dirty="0"/>
              <a:t>Don’t explicitly use classes in G_res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DFF4AE-9D04-28D1-26F6-52EABDC8BCB1}"/>
              </a:ext>
            </a:extLst>
          </p:cNvPr>
          <p:cNvSpPr txBox="1">
            <a:spLocks/>
          </p:cNvSpPr>
          <p:nvPr/>
        </p:nvSpPr>
        <p:spPr>
          <a:xfrm>
            <a:off x="1" y="200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dirty="0"/>
              <a:t>Reasonable starting points 1/3:</a:t>
            </a:r>
          </a:p>
        </p:txBody>
      </p:sp>
    </p:spTree>
    <p:extLst>
      <p:ext uri="{BB962C8B-B14F-4D97-AF65-F5344CB8AC3E}">
        <p14:creationId xmlns:p14="http://schemas.microsoft.com/office/powerpoint/2010/main" val="1668590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05E41B-4573-E8D3-3677-93B03226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T" dirty="0"/>
              <a:t>More “tool-supportable” OWL fragments, e.g. enforce (or repair) what makes sense for ontology editors: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Keep </a:t>
            </a:r>
            <a:r>
              <a:rPr lang="en-GB" dirty="0" err="1"/>
              <a:t>DatatypeProperties</a:t>
            </a:r>
            <a:r>
              <a:rPr lang="en-GB" dirty="0"/>
              <a:t> and </a:t>
            </a:r>
            <a:r>
              <a:rPr lang="en-GB" dirty="0" err="1"/>
              <a:t>ObjectProperties</a:t>
            </a:r>
            <a:r>
              <a:rPr lang="en-GB" dirty="0"/>
              <a:t> separate, i.e. e</a:t>
            </a:r>
            <a:r>
              <a:rPr lang="en-AT" dirty="0"/>
              <a:t>nsure all  properties are either </a:t>
            </a:r>
            <a:r>
              <a:rPr lang="en-GB" dirty="0" err="1"/>
              <a:t>DatatypeProperties</a:t>
            </a:r>
            <a:r>
              <a:rPr lang="en-GB" dirty="0"/>
              <a:t> </a:t>
            </a:r>
            <a:r>
              <a:rPr lang="en-GB" b="1" dirty="0" err="1"/>
              <a:t>xor</a:t>
            </a:r>
            <a:r>
              <a:rPr lang="en-GB" dirty="0"/>
              <a:t> </a:t>
            </a:r>
            <a:r>
              <a:rPr lang="en-GB" dirty="0" err="1"/>
              <a:t>ObjectProperties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Disallow meta-modelling (or enable canonical ways to disambiguate user-defined URIs used as classes and instances).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Disallow “cycles”  in taxonomies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Disable “URI hijacking”</a:t>
            </a:r>
          </a:p>
          <a:p>
            <a:pPr marL="457200" lvl="1" indent="0">
              <a:buNone/>
            </a:pPr>
            <a:r>
              <a:rPr lang="en-GB" dirty="0"/>
              <a:t>…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b="1" i="1" dirty="0"/>
              <a:t>Open question: </a:t>
            </a:r>
          </a:p>
          <a:p>
            <a:pPr marL="457200" lvl="1" indent="0">
              <a:buNone/>
            </a:pPr>
            <a:r>
              <a:rPr lang="en-GB" b="1" i="1" dirty="0"/>
              <a:t>(How) can we also enforce this by syntactic restrictions on vocabulary usage?</a:t>
            </a:r>
          </a:p>
          <a:p>
            <a:pPr lvl="1"/>
            <a:endParaRPr lang="en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4FD9C3-873B-8793-039E-C274603233BC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dirty="0"/>
              <a:t>Reasonable starting points 1/3: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68598D-2F5B-CC07-DC19-B9089CCF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8103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G</a:t>
            </a:r>
            <a:r>
              <a:rPr lang="en-AT" dirty="0"/>
              <a:t>oing beyond “Standard use”</a:t>
            </a:r>
          </a:p>
        </p:txBody>
      </p:sp>
    </p:spTree>
    <p:extLst>
      <p:ext uri="{BB962C8B-B14F-4D97-AF65-F5344CB8AC3E}">
        <p14:creationId xmlns:p14="http://schemas.microsoft.com/office/powerpoint/2010/main" val="3023236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7F45-1106-6F63-775E-D1A5E19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295274"/>
            <a:ext cx="10515600" cy="1325563"/>
          </a:xfrm>
        </p:spPr>
        <p:txBody>
          <a:bodyPr/>
          <a:lstStyle/>
          <a:p>
            <a:r>
              <a:rPr lang="en-AT" dirty="0"/>
              <a:t>Reasonable starting points 2/3: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E208-5C8D-B99C-C9ED-8EE23373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918676"/>
            <a:ext cx="5884333" cy="4351338"/>
          </a:xfrm>
        </p:spPr>
        <p:txBody>
          <a:bodyPr/>
          <a:lstStyle/>
          <a:p>
            <a:r>
              <a:rPr lang="en-AT" dirty="0"/>
              <a:t>Minimal RDFS:</a:t>
            </a:r>
          </a:p>
          <a:p>
            <a:pPr lvl="1"/>
            <a:r>
              <a:rPr lang="en-GB" dirty="0"/>
              <a:t>A</a:t>
            </a:r>
            <a:r>
              <a:rPr lang="en-AT" dirty="0"/>
              <a:t>rgue – essentially that for RDFS, only the properties</a:t>
            </a:r>
          </a:p>
          <a:p>
            <a:pPr lvl="2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rdfs:subPropertyOf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2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rdfs:subClassOf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</a:p>
          <a:p>
            <a:pPr lvl="2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rdfs:domain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</a:p>
          <a:p>
            <a:pPr lvl="2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rdfs:range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[range] </a:t>
            </a:r>
          </a:p>
          <a:p>
            <a:pPr lvl="2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[type]</a:t>
            </a:r>
            <a:r>
              <a:rPr lang="en-GB" dirty="0"/>
              <a:t> </a:t>
            </a:r>
          </a:p>
          <a:p>
            <a:pPr marL="914400" lvl="2" indent="0">
              <a:buNone/>
            </a:pPr>
            <a:r>
              <a:rPr lang="en-GB" dirty="0"/>
              <a:t>are relevant.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AT" dirty="0"/>
          </a:p>
          <a:p>
            <a:pPr lvl="1"/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C6FBF-68EC-8980-9D47-7492E357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82073"/>
            <a:ext cx="4953000" cy="1691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779E6-AB0E-C75F-86E0-E5BF912D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3" y="2235200"/>
            <a:ext cx="54102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7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F78-B57A-8C35-E1DA-888C4C76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9682" cy="1325563"/>
          </a:xfrm>
        </p:spPr>
        <p:txBody>
          <a:bodyPr>
            <a:normAutofit fontScale="90000"/>
          </a:bodyPr>
          <a:lstStyle/>
          <a:p>
            <a:r>
              <a:rPr lang="en-AT" dirty="0"/>
              <a:t>Reasonable Starting points 3/3:</a:t>
            </a:r>
            <a:br>
              <a:rPr lang="en-AT" dirty="0"/>
            </a:br>
            <a:r>
              <a:rPr lang="en-GB" dirty="0"/>
              <a:t>Connecting RDF to</a:t>
            </a:r>
            <a:br>
              <a:rPr lang="en-GB" dirty="0"/>
            </a:br>
            <a:r>
              <a:rPr lang="en-GB" dirty="0"/>
              <a:t>Property Graphs (PGs)...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E95D-E6E7-1507-4FA1-5CE148E9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1" y="2506662"/>
            <a:ext cx="11693979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600" dirty="0"/>
              <a:t>... needs </a:t>
            </a:r>
            <a:r>
              <a:rPr lang="en-GB" sz="2600" b="1" i="1" dirty="0"/>
              <a:t>Reification</a:t>
            </a:r>
            <a:r>
              <a:rPr lang="en-GB" sz="2600" dirty="0"/>
              <a:t>, but reification does not necessarily complicate things!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AT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EDAD3-4CCA-B52A-C102-9EDC02CD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91" y="4602952"/>
            <a:ext cx="6794500" cy="172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86FAC-4325-0602-6045-D3363AAC8227}"/>
              </a:ext>
            </a:extLst>
          </p:cNvPr>
          <p:cNvSpPr txBox="1"/>
          <p:nvPr/>
        </p:nvSpPr>
        <p:spPr>
          <a:xfrm>
            <a:off x="6345010" y="3613439"/>
            <a:ext cx="474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Santiago LA380 Arica .</a:t>
            </a:r>
          </a:p>
          <a:p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	   LA380 </a:t>
            </a:r>
            <a:r>
              <a:rPr lang="en-AT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 flight .</a:t>
            </a:r>
          </a:p>
          <a:p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LA380 company “LATAM” 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942B29-C099-6DEA-D470-56AB50326007}"/>
              </a:ext>
            </a:extLst>
          </p:cNvPr>
          <p:cNvGrpSpPr/>
          <p:nvPr/>
        </p:nvGrpSpPr>
        <p:grpSpPr>
          <a:xfrm>
            <a:off x="3585882" y="3579451"/>
            <a:ext cx="7397195" cy="1960737"/>
            <a:chOff x="3585882" y="3579451"/>
            <a:chExt cx="7397195" cy="196073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772BF83-E1BE-F09E-583A-A7EA42792DE7}"/>
                </a:ext>
              </a:extLst>
            </p:cNvPr>
            <p:cNvSpPr/>
            <p:nvPr/>
          </p:nvSpPr>
          <p:spPr>
            <a:xfrm>
              <a:off x="3585882" y="4442215"/>
              <a:ext cx="2261109" cy="1097973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2FFA77C-56C6-A069-FDD6-2682C4AD3C4C}"/>
                </a:ext>
              </a:extLst>
            </p:cNvPr>
            <p:cNvSpPr/>
            <p:nvPr/>
          </p:nvSpPr>
          <p:spPr>
            <a:xfrm>
              <a:off x="6236952" y="3579451"/>
              <a:ext cx="4746125" cy="1097973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3B906EE-92B9-0D8E-1A9C-60B83E740096}"/>
                </a:ext>
              </a:extLst>
            </p:cNvPr>
            <p:cNvSpPr/>
            <p:nvPr/>
          </p:nvSpPr>
          <p:spPr>
            <a:xfrm rot="20154651">
              <a:off x="5681540" y="4352949"/>
              <a:ext cx="735747" cy="36764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2224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9F2F35-7DDB-A7FE-8094-D8C9C998E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026" y="1613537"/>
            <a:ext cx="2770641" cy="386208"/>
          </a:xfrm>
        </p:spPr>
        <p:txBody>
          <a:bodyPr/>
          <a:lstStyle/>
          <a:p>
            <a:r>
              <a:rPr lang="en-AT" dirty="0"/>
              <a:t>On the one hand…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1EB60-A9EF-ABEC-CEBB-A4362922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31" y="179761"/>
            <a:ext cx="11198937" cy="1084587"/>
          </a:xfrm>
        </p:spPr>
        <p:txBody>
          <a:bodyPr/>
          <a:lstStyle/>
          <a:p>
            <a:r>
              <a:rPr lang="en-AT" sz="3200" dirty="0"/>
              <a:t>How are Knowledge Graphs actually doing in 2024?</a:t>
            </a:r>
          </a:p>
        </p:txBody>
      </p:sp>
      <p:pic>
        <p:nvPicPr>
          <p:cNvPr id="5" name="Picture 4" descr="A graph of 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2689222D-9514-327A-9FCE-5AFD55FA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5" y="1999745"/>
            <a:ext cx="5133880" cy="472249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3171773-8395-AB71-71A8-5793BC0C2F4A}"/>
              </a:ext>
            </a:extLst>
          </p:cNvPr>
          <p:cNvSpPr txBox="1">
            <a:spLocks/>
          </p:cNvSpPr>
          <p:nvPr/>
        </p:nvSpPr>
        <p:spPr>
          <a:xfrm>
            <a:off x="6470120" y="1616763"/>
            <a:ext cx="3193168" cy="38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1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AT" sz="1600" dirty="0"/>
              <a:t>On the other hand…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06C6C6-AB58-5631-D391-7FFAC9DC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31" y="2044059"/>
            <a:ext cx="4251880" cy="4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26404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F78-B57A-8C35-E1DA-888C4C76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9682" cy="1325563"/>
          </a:xfrm>
        </p:spPr>
        <p:txBody>
          <a:bodyPr>
            <a:normAutofit fontScale="90000"/>
          </a:bodyPr>
          <a:lstStyle/>
          <a:p>
            <a:r>
              <a:rPr lang="en-AT" dirty="0"/>
              <a:t>Reasonable Starting points 3/3:</a:t>
            </a:r>
            <a:br>
              <a:rPr lang="en-AT" dirty="0"/>
            </a:br>
            <a:r>
              <a:rPr lang="en-GB" dirty="0"/>
              <a:t>Connecting RDF to</a:t>
            </a:r>
            <a:br>
              <a:rPr lang="en-GB" dirty="0"/>
            </a:br>
            <a:r>
              <a:rPr lang="en-GB" dirty="0"/>
              <a:t>Property Graphs (PGs)...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E95D-E6E7-1507-4FA1-5CE148E9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1" y="2506662"/>
            <a:ext cx="116939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... needs </a:t>
            </a:r>
            <a:r>
              <a:rPr lang="en-GB" b="1" i="1" dirty="0"/>
              <a:t>Reification</a:t>
            </a:r>
            <a:r>
              <a:rPr lang="en-GB" dirty="0"/>
              <a:t>, </a:t>
            </a:r>
            <a:r>
              <a:rPr lang="en-GB" sz="2800" dirty="0"/>
              <a:t>but reification does not necessarily complicate things!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e.g. Singleton reification (with reasonable syntactic constraints) can cover </a:t>
            </a:r>
            <a:r>
              <a:rPr lang="en-GB" dirty="0" err="1"/>
              <a:t>PGs.</a:t>
            </a:r>
            <a:r>
              <a:rPr lang="en-GB" dirty="0"/>
              <a:t>..</a:t>
            </a:r>
          </a:p>
          <a:p>
            <a:pPr lvl="1"/>
            <a:r>
              <a:rPr lang="en-GB" dirty="0">
                <a:effectLst/>
              </a:rPr>
              <a:t>i.e., something like:</a:t>
            </a:r>
          </a:p>
          <a:p>
            <a:pPr lvl="2"/>
            <a:endParaRPr lang="en-GB" b="1" dirty="0">
              <a:effectLst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Drop namespaces (or restrict to 1 namespace)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 </a:t>
            </a:r>
            <a:r>
              <a:rPr lang="en-GB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owl:inverseFunctionalProperty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rdfs:subPropertyOf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rdfs:subPropertyOf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400" dirty="0"/>
              <a:t>Shape constraint:</a:t>
            </a:r>
          </a:p>
          <a:p>
            <a:pPr marL="914400" lvl="2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>
                <a:cs typeface="Courier New" panose="02070309020205020404" pitchFamily="49" charset="0"/>
              </a:rPr>
              <a:t>each other property used on a property in the domain of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edgeType</a:t>
            </a:r>
            <a:endParaRPr lang="en-GB" dirty="0">
              <a:effectLst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GB" dirty="0">
                <a:cs typeface="Courier New" panose="02070309020205020404" pitchFamily="49" charset="0"/>
              </a:rPr>
              <a:t>	</a:t>
            </a:r>
            <a:r>
              <a:rPr lang="en-GB" dirty="0">
                <a:effectLst/>
                <a:cs typeface="Courier New" panose="02070309020205020404" pitchFamily="49" charset="0"/>
              </a:rPr>
              <a:t>is constrained to be 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GB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owl:DatatypeProperty</a:t>
            </a:r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9B05B-EF92-D0A2-07C9-94AD5F46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31" y="775771"/>
            <a:ext cx="5391584" cy="19494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6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06C6-BC23-1DA2-2AA8-854946CB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0"/>
            <a:ext cx="10515600" cy="770965"/>
          </a:xfrm>
        </p:spPr>
        <p:txBody>
          <a:bodyPr/>
          <a:lstStyle/>
          <a:p>
            <a:r>
              <a:rPr lang="en-AT" dirty="0"/>
              <a:t>Take-home messages: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65CD-6CB2-8072-79E5-57F31532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1" y="1541930"/>
            <a:ext cx="11425517" cy="5522258"/>
          </a:xfrm>
        </p:spPr>
        <p:txBody>
          <a:bodyPr>
            <a:normAutofit fontScale="70000" lnSpcReduction="20000"/>
          </a:bodyPr>
          <a:lstStyle/>
          <a:p>
            <a:r>
              <a:rPr lang="en-AT" dirty="0">
                <a:sym typeface="Wingdings" pitchFamily="2" charset="2"/>
              </a:rPr>
              <a:t>RDF remains  a great “graph exchange” format…</a:t>
            </a:r>
          </a:p>
          <a:p>
            <a:pPr lvl="1"/>
            <a:r>
              <a:rPr lang="en-AT" dirty="0">
                <a:sym typeface="Wingdings" pitchFamily="2" charset="2"/>
              </a:rPr>
              <a:t>… although it was not created for that!</a:t>
            </a:r>
          </a:p>
          <a:p>
            <a:pPr lvl="1"/>
            <a:r>
              <a:rPr lang="en-GB" dirty="0">
                <a:sym typeface="Wingdings" pitchFamily="2" charset="2"/>
              </a:rPr>
              <a:t>A</a:t>
            </a:r>
            <a:r>
              <a:rPr lang="en-AT" dirty="0">
                <a:sym typeface="Wingdings" pitchFamily="2" charset="2"/>
              </a:rPr>
              <a:t> lot of work and thought have been put into it, over 20+ years, which we should probably not re-invent.</a:t>
            </a:r>
          </a:p>
          <a:p>
            <a:pPr lvl="1"/>
            <a:r>
              <a:rPr lang="en-AT" dirty="0">
                <a:sym typeface="Wingdings" pitchFamily="2" charset="2"/>
              </a:rPr>
              <a:t>some things are more complicated than needed/actually useful.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r>
              <a:rPr lang="en-AT" dirty="0"/>
              <a:t>The RDF, RDFS and OWL vocabulary </a:t>
            </a:r>
            <a:r>
              <a:rPr lang="en-GB" dirty="0"/>
              <a:t>a</a:t>
            </a:r>
            <a:r>
              <a:rPr lang="en-AT" dirty="0"/>
              <a:t>llow us to store axioms within the data </a:t>
            </a:r>
          </a:p>
          <a:p>
            <a:pPr lvl="1"/>
            <a:r>
              <a:rPr lang="en-AT" dirty="0"/>
              <a:t>feature or bug? … </a:t>
            </a:r>
            <a:r>
              <a:rPr lang="en-AT" b="1" dirty="0"/>
              <a:t>probably </a:t>
            </a:r>
            <a:r>
              <a:rPr lang="en-AT" dirty="0"/>
              <a:t>it’s a feature</a:t>
            </a:r>
          </a:p>
          <a:p>
            <a:pPr lvl="1"/>
            <a:r>
              <a:rPr lang="en-GB" dirty="0"/>
              <a:t>BUT: t</a:t>
            </a:r>
            <a:r>
              <a:rPr lang="en-AT" dirty="0"/>
              <a:t>he reserved vocabulary should (IMHO) not be tempered with </a:t>
            </a:r>
            <a:r>
              <a:rPr lang="en-AT" dirty="0">
                <a:sym typeface="Wingdings" pitchFamily="2" charset="2"/>
              </a:rPr>
              <a:t> needs syntactic consgtraints (“shapes”)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r>
              <a:rPr lang="en-AT" dirty="0">
                <a:sym typeface="Wingdings" pitchFamily="2" charset="2"/>
              </a:rPr>
              <a:t>Unifying RDF, PGs (and even RDB) under one roof should be nicely possible under an RDF “roof” </a:t>
            </a:r>
          </a:p>
          <a:p>
            <a:pPr lvl="1"/>
            <a:r>
              <a:rPr lang="en-US" dirty="0">
                <a:sym typeface="Wingdings" pitchFamily="2" charset="2"/>
              </a:rPr>
              <a:t>if we enforce syntactic restrictions to </a:t>
            </a:r>
            <a:r>
              <a:rPr lang="en-US" b="1" dirty="0">
                <a:sym typeface="Wingdings" pitchFamily="2" charset="2"/>
              </a:rPr>
              <a:t>constrain (reserved) vocabulary usage </a:t>
            </a:r>
            <a:r>
              <a:rPr lang="en-US" dirty="0">
                <a:sym typeface="Wingdings" pitchFamily="2" charset="2"/>
              </a:rPr>
              <a:t>by shape constraints.</a:t>
            </a:r>
          </a:p>
          <a:p>
            <a:pPr marL="457200" lvl="1" indent="0">
              <a:buNone/>
            </a:pPr>
            <a:endParaRPr lang="en-AT" dirty="0">
              <a:sym typeface="Wingdings" pitchFamily="2" charset="2"/>
            </a:endParaRPr>
          </a:p>
          <a:p>
            <a:r>
              <a:rPr lang="en-AT" dirty="0">
                <a:sym typeface="Wingdings" pitchFamily="2" charset="2"/>
              </a:rPr>
              <a:t>Which language for “shape constraints”?</a:t>
            </a:r>
          </a:p>
          <a:p>
            <a:pPr lvl="1"/>
            <a:r>
              <a:rPr lang="en-AT" dirty="0">
                <a:sym typeface="Wingdings" pitchFamily="2" charset="2"/>
              </a:rPr>
              <a:t>Partially, the OWL and RDFS vocabulary can be “read as constraints” itself (OWL IC, OWL Flight approaches)</a:t>
            </a:r>
          </a:p>
          <a:p>
            <a:pPr lvl="1"/>
            <a:r>
              <a:rPr lang="en-AT" dirty="0">
                <a:sym typeface="Wingdings" pitchFamily="2" charset="2"/>
              </a:rPr>
              <a:t>SHACL? SheX? </a:t>
            </a:r>
          </a:p>
          <a:p>
            <a:pPr lvl="1"/>
            <a:r>
              <a:rPr lang="en-AT" dirty="0">
                <a:sym typeface="Wingdings" pitchFamily="2" charset="2"/>
              </a:rPr>
              <a:t>Probably more features needed for things (e.g. acyclicity checks) covered by neither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800" dirty="0">
                <a:sym typeface="Wingdings" pitchFamily="2" charset="2"/>
              </a:rPr>
              <a:t>Let’s dare to take step(s) back and (re-)start simple(r)!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DF492C-0DF4-78B0-8B91-05E3F2920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30518"/>
              </p:ext>
            </p:extLst>
          </p:nvPr>
        </p:nvGraphicFramePr>
        <p:xfrm>
          <a:off x="762000" y="770965"/>
          <a:ext cx="971549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05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1496644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865643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 dirty="0">
                          <a:effectLst/>
                        </a:rPr>
                        <a:t> </a:t>
                      </a:r>
                      <a:endParaRPr lang="en-AT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1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F0EC-E99C-7D7E-830A-EF0E2731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18987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06C6-BC23-1DA2-2AA8-854946CB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0"/>
            <a:ext cx="10515600" cy="770965"/>
          </a:xfrm>
        </p:spPr>
        <p:txBody>
          <a:bodyPr/>
          <a:lstStyle/>
          <a:p>
            <a:r>
              <a:rPr lang="en-AT" dirty="0"/>
              <a:t>Take-home messages: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65CD-6CB2-8072-79E5-57F31532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1" y="1541930"/>
            <a:ext cx="11425517" cy="5522258"/>
          </a:xfrm>
        </p:spPr>
        <p:txBody>
          <a:bodyPr>
            <a:normAutofit fontScale="62500" lnSpcReduction="20000"/>
          </a:bodyPr>
          <a:lstStyle/>
          <a:p>
            <a:r>
              <a:rPr lang="en-AT" dirty="0">
                <a:sym typeface="Wingdings" pitchFamily="2" charset="2"/>
              </a:rPr>
              <a:t>RDF remains  a great “graph exchange” format…</a:t>
            </a:r>
          </a:p>
          <a:p>
            <a:pPr lvl="1"/>
            <a:r>
              <a:rPr lang="en-AT" dirty="0">
                <a:sym typeface="Wingdings" pitchFamily="2" charset="2"/>
              </a:rPr>
              <a:t>… although it was not created for that!</a:t>
            </a:r>
          </a:p>
          <a:p>
            <a:pPr lvl="1"/>
            <a:r>
              <a:rPr lang="en-GB" dirty="0">
                <a:sym typeface="Wingdings" pitchFamily="2" charset="2"/>
              </a:rPr>
              <a:t>A</a:t>
            </a:r>
            <a:r>
              <a:rPr lang="en-AT" dirty="0">
                <a:sym typeface="Wingdings" pitchFamily="2" charset="2"/>
              </a:rPr>
              <a:t> lot of work and thought has been put into it, which we should probably not re-invent.</a:t>
            </a:r>
          </a:p>
          <a:p>
            <a:pPr lvl="1"/>
            <a:r>
              <a:rPr lang="en-AT" dirty="0">
                <a:sym typeface="Wingdings" pitchFamily="2" charset="2"/>
              </a:rPr>
              <a:t>some things are more complicated than needed/actually useful.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r>
              <a:rPr lang="en-AT" dirty="0"/>
              <a:t>The RDF, RDFS and OWL vocabulary </a:t>
            </a:r>
            <a:r>
              <a:rPr lang="en-GB" dirty="0"/>
              <a:t>a</a:t>
            </a:r>
            <a:r>
              <a:rPr lang="en-AT" dirty="0"/>
              <a:t>llow us to store axioms within the data </a:t>
            </a:r>
          </a:p>
          <a:p>
            <a:pPr lvl="1"/>
            <a:r>
              <a:rPr lang="en-AT" dirty="0"/>
              <a:t>feature or bug? … </a:t>
            </a:r>
            <a:r>
              <a:rPr lang="en-AT" b="1" dirty="0"/>
              <a:t>probably </a:t>
            </a:r>
            <a:r>
              <a:rPr lang="en-AT" dirty="0"/>
              <a:t>it’s a feature</a:t>
            </a:r>
          </a:p>
          <a:p>
            <a:pPr lvl="1"/>
            <a:r>
              <a:rPr lang="en-GB" dirty="0"/>
              <a:t>BUT: t</a:t>
            </a:r>
            <a:r>
              <a:rPr lang="en-AT" dirty="0"/>
              <a:t>he reserved vocabulary should (IMHO) not be tempered with </a:t>
            </a:r>
            <a:r>
              <a:rPr lang="en-AT" dirty="0">
                <a:sym typeface="Wingdings" pitchFamily="2" charset="2"/>
              </a:rPr>
              <a:t> needs syntactic consgtraints (“shapes”)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r>
              <a:rPr lang="en-AT" dirty="0">
                <a:sym typeface="Wingdings" pitchFamily="2" charset="2"/>
              </a:rPr>
              <a:t>Unifying RDF, PGs (and even RDB) under one roof should be nicely possible under an RDF “roof” </a:t>
            </a:r>
          </a:p>
          <a:p>
            <a:pPr lvl="1"/>
            <a:r>
              <a:rPr lang="en-US" dirty="0">
                <a:sym typeface="Wingdings" pitchFamily="2" charset="2"/>
              </a:rPr>
              <a:t>if we enforce syntactic restrictions to </a:t>
            </a:r>
            <a:r>
              <a:rPr lang="en-US" b="1" dirty="0">
                <a:sym typeface="Wingdings" pitchFamily="2" charset="2"/>
              </a:rPr>
              <a:t>constrain (reserved) vocabulary usage </a:t>
            </a:r>
            <a:r>
              <a:rPr lang="en-US" dirty="0">
                <a:sym typeface="Wingdings" pitchFamily="2" charset="2"/>
              </a:rPr>
              <a:t>by shapes</a:t>
            </a:r>
          </a:p>
          <a:p>
            <a:pPr marL="457200" lvl="1" indent="0">
              <a:buNone/>
            </a:pPr>
            <a:endParaRPr lang="en-AT" dirty="0">
              <a:sym typeface="Wingdings" pitchFamily="2" charset="2"/>
            </a:endParaRPr>
          </a:p>
          <a:p>
            <a:r>
              <a:rPr lang="en-AT" dirty="0">
                <a:sym typeface="Wingdings" pitchFamily="2" charset="2"/>
              </a:rPr>
              <a:t>Which Shapes?</a:t>
            </a:r>
          </a:p>
          <a:p>
            <a:pPr lvl="1"/>
            <a:r>
              <a:rPr lang="en-AT" dirty="0">
                <a:sym typeface="Wingdings" pitchFamily="2" charset="2"/>
              </a:rPr>
              <a:t>Partially, the OWL and RDFS vocabulary can be “read as constraints” itself (OWL IC, OWL Flight approaches)</a:t>
            </a:r>
          </a:p>
          <a:p>
            <a:pPr lvl="1"/>
            <a:r>
              <a:rPr lang="en-AT" dirty="0">
                <a:sym typeface="Wingdings" pitchFamily="2" charset="2"/>
              </a:rPr>
              <a:t>SHACL? SheX? </a:t>
            </a:r>
          </a:p>
          <a:p>
            <a:pPr lvl="1"/>
            <a:r>
              <a:rPr lang="en-AT" dirty="0">
                <a:sym typeface="Wingdings" pitchFamily="2" charset="2"/>
              </a:rPr>
              <a:t>Probably more needed for things (e.g. acyclicity checks) covered by neither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800" dirty="0">
                <a:sym typeface="Wingdings" pitchFamily="2" charset="2"/>
              </a:rPr>
              <a:t>Let’s dare to take step(s) back and (re-)start simple(r)!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200" dirty="0">
                <a:sym typeface="Wingdings" pitchFamily="2" charset="2"/>
              </a:rPr>
              <a:t>P.S.: and yes, probably </a:t>
            </a:r>
            <a:r>
              <a:rPr lang="en-US" sz="2200" b="1" dirty="0">
                <a:sym typeface="Wingdings" pitchFamily="2" charset="2"/>
              </a:rPr>
              <a:t>RDF-star </a:t>
            </a:r>
            <a:r>
              <a:rPr lang="en-US" sz="2200" dirty="0">
                <a:sym typeface="Wingdings" pitchFamily="2" charset="2"/>
              </a:rPr>
              <a:t>could be a (non-RDF1999-downwards-compatible)</a:t>
            </a:r>
            <a:r>
              <a:rPr lang="en-AT" sz="2200" dirty="0"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alternative to singleton reification, if someone thought about that, but, well… that would be another talk.</a:t>
            </a:r>
            <a:endParaRPr lang="en-AT" sz="2200" dirty="0">
              <a:sym typeface="Wingdings" pitchFamily="2" charset="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DF492C-0DF4-78B0-8B91-05E3F292069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770965"/>
          <a:ext cx="971549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05">
                  <a:extLst>
                    <a:ext uri="{9D8B030D-6E8A-4147-A177-3AD203B41FA5}">
                      <a16:colId xmlns:a16="http://schemas.microsoft.com/office/drawing/2014/main" val="4089043517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3688035645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414994944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2260745543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215822263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2802827545"/>
                    </a:ext>
                  </a:extLst>
                </a:gridCol>
                <a:gridCol w="684905">
                  <a:extLst>
                    <a:ext uri="{9D8B030D-6E8A-4147-A177-3AD203B41FA5}">
                      <a16:colId xmlns:a16="http://schemas.microsoft.com/office/drawing/2014/main" val="535485499"/>
                    </a:ext>
                  </a:extLst>
                </a:gridCol>
                <a:gridCol w="761005">
                  <a:extLst>
                    <a:ext uri="{9D8B030D-6E8A-4147-A177-3AD203B41FA5}">
                      <a16:colId xmlns:a16="http://schemas.microsoft.com/office/drawing/2014/main" val="1751215461"/>
                    </a:ext>
                  </a:extLst>
                </a:gridCol>
                <a:gridCol w="713442">
                  <a:extLst>
                    <a:ext uri="{9D8B030D-6E8A-4147-A177-3AD203B41FA5}">
                      <a16:colId xmlns:a16="http://schemas.microsoft.com/office/drawing/2014/main" val="3315984249"/>
                    </a:ext>
                  </a:extLst>
                </a:gridCol>
                <a:gridCol w="1496644">
                  <a:extLst>
                    <a:ext uri="{9D8B030D-6E8A-4147-A177-3AD203B41FA5}">
                      <a16:colId xmlns:a16="http://schemas.microsoft.com/office/drawing/2014/main" val="4188515615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814605377"/>
                    </a:ext>
                  </a:extLst>
                </a:gridCol>
                <a:gridCol w="865643">
                  <a:extLst>
                    <a:ext uri="{9D8B030D-6E8A-4147-A177-3AD203B41FA5}">
                      <a16:colId xmlns:a16="http://schemas.microsoft.com/office/drawing/2014/main" val="15493400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1999-2002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 dirty="0">
                          <a:effectLst/>
                        </a:rPr>
                        <a:t> </a:t>
                      </a:r>
                      <a:endParaRPr lang="en-AT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2001-2004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2012-2014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200" u="none" strike="noStrike">
                          <a:effectLst/>
                        </a:rPr>
                        <a:t> 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200" u="none" strike="noStrike">
                          <a:effectLst/>
                        </a:rPr>
                        <a:t>2022-2024</a:t>
                      </a:r>
                      <a:endParaRPr lang="en-AT" sz="12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568402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First Recommendations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1.1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RDF1.2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37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1999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OWL 2012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RDF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RDFS 2024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OWL 2024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ED28-187F-E9A6-E976-F9701DA0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Open Question: </a:t>
            </a:r>
            <a:br>
              <a:rPr lang="en-AT" dirty="0"/>
            </a:br>
            <a:r>
              <a:rPr lang="en-AT" dirty="0"/>
              <a:t>How and what to repair?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7BDB-187F-12C9-D9FE-1077ED6B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T" dirty="0"/>
              <a:t>More advanced “Repair” strategies, tricky parts:</a:t>
            </a:r>
          </a:p>
          <a:p>
            <a:pPr lvl="1"/>
            <a:r>
              <a:rPr lang="en-GB" dirty="0"/>
              <a:t>e.g. collapsing or forbidding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and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subPropertyof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cycles</a:t>
            </a:r>
          </a:p>
          <a:p>
            <a:pPr lvl="1"/>
            <a:r>
              <a:rPr lang="en-GB" dirty="0"/>
              <a:t>Incompatible D</a:t>
            </a:r>
            <a:r>
              <a:rPr lang="en-AT" dirty="0"/>
              <a:t>omain and range of subProperties </a:t>
            </a:r>
            <a:r>
              <a:rPr lang="en-AT" dirty="0">
                <a:sym typeface="Wingdings" pitchFamily="2" charset="2"/>
              </a:rPr>
              <a:t> common intersection semantics often undesired in practice, e.g.:</a:t>
            </a:r>
          </a:p>
          <a:p>
            <a:pPr lvl="1"/>
            <a:endParaRPr lang="en-AT" dirty="0">
              <a:sym typeface="Wingdings" pitchFamily="2" charset="2"/>
            </a:endParaRPr>
          </a:p>
          <a:p>
            <a:pPr lvl="2"/>
            <a:r>
              <a:rPr lang="en-GB" dirty="0">
                <a:sym typeface="Wingdings" pitchFamily="2" charset="2"/>
              </a:rPr>
              <a:t>Q</a:t>
            </a:r>
            <a:r>
              <a:rPr lang="en-AT" dirty="0">
                <a:sym typeface="Wingdings" pitchFamily="2" charset="2"/>
              </a:rPr>
              <a:t>  subPropertyOf P</a:t>
            </a:r>
          </a:p>
          <a:p>
            <a:pPr lvl="2"/>
            <a:r>
              <a:rPr lang="en-GB" dirty="0">
                <a:sym typeface="Wingdings" pitchFamily="2" charset="2"/>
              </a:rPr>
              <a:t>R</a:t>
            </a:r>
            <a:r>
              <a:rPr lang="en-AT" dirty="0">
                <a:sym typeface="Wingdings" pitchFamily="2" charset="2"/>
              </a:rPr>
              <a:t>   subPropertyOf P</a:t>
            </a:r>
          </a:p>
          <a:p>
            <a:pPr lvl="2"/>
            <a:endParaRPr lang="en-AT" dirty="0"/>
          </a:p>
          <a:p>
            <a:pPr lvl="2"/>
            <a:r>
              <a:rPr lang="en-GB" dirty="0">
                <a:sym typeface="Wingdings" pitchFamily="2" charset="2"/>
              </a:rPr>
              <a:t>P</a:t>
            </a:r>
            <a:r>
              <a:rPr lang="en-AT" dirty="0">
                <a:sym typeface="Wingdings" pitchFamily="2" charset="2"/>
              </a:rPr>
              <a:t>  domain A</a:t>
            </a:r>
          </a:p>
          <a:p>
            <a:pPr lvl="2"/>
            <a:r>
              <a:rPr lang="en-AT" dirty="0">
                <a:sym typeface="Wingdings" pitchFamily="2" charset="2"/>
              </a:rPr>
              <a:t>Q domain B</a:t>
            </a:r>
          </a:p>
          <a:p>
            <a:pPr lvl="2"/>
            <a:endParaRPr lang="en-AT" dirty="0"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AT" dirty="0">
                <a:sym typeface="Wingdings" pitchFamily="2" charset="2"/>
              </a:rPr>
              <a:t>Desideratum/Possible “repairs”:</a:t>
            </a:r>
          </a:p>
          <a:p>
            <a:pPr marL="914400" lvl="2" indent="0">
              <a:buNone/>
            </a:pPr>
            <a:r>
              <a:rPr lang="en-AT" dirty="0">
                <a:sym typeface="Wingdings" pitchFamily="2" charset="2"/>
              </a:rPr>
              <a:t>	</a:t>
            </a:r>
            <a:r>
              <a:rPr lang="en-AT" b="1" i="1" u="sng" dirty="0">
                <a:sym typeface="Wingdings" pitchFamily="2" charset="2"/>
              </a:rPr>
              <a:t>Repair Option 1</a:t>
            </a:r>
            <a:r>
              <a:rPr lang="en-AT" dirty="0">
                <a:sym typeface="Wingdings" pitchFamily="2" charset="2"/>
              </a:rPr>
              <a:t>: 	       </a:t>
            </a:r>
            <a:r>
              <a:rPr lang="en-AT" b="1" i="1" dirty="0">
                <a:sym typeface="Wingdings" pitchFamily="2" charset="2"/>
              </a:rPr>
              <a:t>add: </a:t>
            </a:r>
            <a:r>
              <a:rPr lang="en-AT" dirty="0">
                <a:sym typeface="Wingdings" pitchFamily="2" charset="2"/>
              </a:rPr>
              <a:t>B subclassOf A (only posible if instance data warrants this)</a:t>
            </a:r>
          </a:p>
          <a:p>
            <a:pPr marL="914400" lvl="2" indent="0">
              <a:buNone/>
            </a:pPr>
            <a:r>
              <a:rPr lang="en-AT" dirty="0">
                <a:sym typeface="Wingdings" pitchFamily="2" charset="2"/>
              </a:rPr>
              <a:t>	</a:t>
            </a:r>
            <a:r>
              <a:rPr lang="en-AT" b="1" i="1" u="sng" dirty="0">
                <a:sym typeface="Wingdings" pitchFamily="2" charset="2"/>
              </a:rPr>
              <a:t>Repair Option 2:</a:t>
            </a:r>
            <a:r>
              <a:rPr lang="en-AT" b="1" i="1" dirty="0">
                <a:sym typeface="Wingdings" pitchFamily="2" charset="2"/>
              </a:rPr>
              <a:t>             change:  </a:t>
            </a:r>
            <a:r>
              <a:rPr lang="en-GB" dirty="0">
                <a:sym typeface="Wingdings" pitchFamily="2" charset="2"/>
              </a:rPr>
              <a:t>P</a:t>
            </a:r>
            <a:r>
              <a:rPr lang="en-AT" dirty="0">
                <a:sym typeface="Wingdings" pitchFamily="2" charset="2"/>
              </a:rPr>
              <a:t>  domain disjointUnionOf (A,B)</a:t>
            </a:r>
          </a:p>
          <a:p>
            <a:pPr marL="914400" lvl="2" indent="0">
              <a:buNone/>
            </a:pPr>
            <a:endParaRPr lang="en-AT" dirty="0"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AT" dirty="0">
                <a:sym typeface="Wingdings" pitchFamily="2" charset="2"/>
              </a:rPr>
              <a:t>Both might have “propagating” implications… </a:t>
            </a:r>
          </a:p>
          <a:p>
            <a:pPr marL="914400" lvl="2" indent="0">
              <a:buNone/>
            </a:pPr>
            <a:r>
              <a:rPr lang="en-AT" dirty="0">
                <a:sym typeface="Wingdings" pitchFamily="2" charset="2"/>
              </a:rPr>
              <a:t>	needs acyclic hierarchies, </a:t>
            </a:r>
          </a:p>
          <a:p>
            <a:pPr marL="914400" lvl="2" indent="0">
              <a:buNone/>
            </a:pPr>
            <a:r>
              <a:rPr lang="en-AT" dirty="0">
                <a:sym typeface="Wingdings" pitchFamily="2" charset="2"/>
              </a:rPr>
              <a:t>	multiple inheritance may also be an obstacle</a:t>
            </a:r>
          </a:p>
          <a:p>
            <a:pPr lvl="2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958416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8773-732D-B33D-6AA6-E77ACD04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T" dirty="0"/>
              <a:t>Spinning this a bit further (</a:t>
            </a:r>
            <a:r>
              <a:rPr lang="en-AT" b="1" i="1" dirty="0"/>
              <a:t>lunch discussion idea</a:t>
            </a:r>
            <a:r>
              <a:rPr lang="en-AT" dirty="0"/>
              <a:t>):</a:t>
            </a:r>
            <a:br>
              <a:rPr lang="en-AT" dirty="0"/>
            </a:br>
            <a:r>
              <a:rPr lang="en-AT" sz="4000" dirty="0"/>
              <a:t>	Unifying Relational Networks, RDBs, PGs and RDF: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D729A-4822-1099-656D-4A51F97D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T" dirty="0"/>
              <a:t>“single property RDF”: Networks</a:t>
            </a:r>
          </a:p>
          <a:p>
            <a:r>
              <a:rPr lang="en-AT" dirty="0"/>
              <a:t>“PlainRDF“ (Overlay Networks or DLGs):</a:t>
            </a:r>
          </a:p>
          <a:p>
            <a:pPr lvl="1"/>
            <a:r>
              <a:rPr lang="en-AT" dirty="0"/>
              <a:t>RDF Graphs </a:t>
            </a:r>
          </a:p>
          <a:p>
            <a:pPr lvl="2"/>
            <a:r>
              <a:rPr lang="en-AT" dirty="0"/>
              <a:t>using a signature </a:t>
            </a:r>
            <a:r>
              <a:rPr lang="en-AT" i="1" dirty="0"/>
              <a:t>P,C, </a:t>
            </a:r>
          </a:p>
          <a:p>
            <a:pPr lvl="2"/>
            <a:r>
              <a:rPr lang="en-AT" i="1" dirty="0"/>
              <a:t>where typically |P| is finite</a:t>
            </a:r>
          </a:p>
          <a:p>
            <a:pPr lvl="2"/>
            <a:r>
              <a:rPr lang="en-AT" i="1" dirty="0"/>
              <a:t>P ∩ C = ∅ </a:t>
            </a:r>
            <a:r>
              <a:rPr lang="en-AT" dirty="0"/>
              <a:t>and P </a:t>
            </a:r>
            <a:r>
              <a:rPr lang="en-AT" i="1" dirty="0"/>
              <a:t>∩ G</a:t>
            </a:r>
            <a:r>
              <a:rPr lang="en-AT" i="1" baseline="-25000" dirty="0"/>
              <a:t>res </a:t>
            </a:r>
            <a:r>
              <a:rPr lang="en-AT" i="1" dirty="0"/>
              <a:t> = ∅  and C</a:t>
            </a:r>
            <a:r>
              <a:rPr lang="en-AT" dirty="0"/>
              <a:t> </a:t>
            </a:r>
            <a:r>
              <a:rPr lang="en-AT" i="1" dirty="0"/>
              <a:t>∩ G</a:t>
            </a:r>
            <a:r>
              <a:rPr lang="en-AT" i="1" baseline="-25000" dirty="0"/>
              <a:t>res </a:t>
            </a:r>
            <a:r>
              <a:rPr lang="en-AT" i="1" dirty="0"/>
              <a:t> = ∅ </a:t>
            </a:r>
            <a:endParaRPr lang="en-AT" dirty="0"/>
          </a:p>
          <a:p>
            <a:r>
              <a:rPr lang="en-AT" dirty="0"/>
              <a:t>“RDF PG”:</a:t>
            </a:r>
          </a:p>
          <a:p>
            <a:pPr lvl="1"/>
            <a:r>
              <a:rPr lang="en-GB" dirty="0"/>
              <a:t>S</a:t>
            </a:r>
            <a:r>
              <a:rPr lang="en-AT" dirty="0"/>
              <a:t>ee previous slide</a:t>
            </a:r>
          </a:p>
          <a:p>
            <a:r>
              <a:rPr lang="en-AT" dirty="0"/>
              <a:t>“RDF RDB”:</a:t>
            </a:r>
          </a:p>
          <a:p>
            <a:pPr lvl="1"/>
            <a:r>
              <a:rPr lang="en-AT" dirty="0"/>
              <a:t>RDF PG with </a:t>
            </a:r>
          </a:p>
          <a:p>
            <a:pPr lvl="2"/>
            <a:r>
              <a:rPr lang="en-AT" dirty="0"/>
              <a:t>a finite number of allowed Property combinations (finite number of “Characteristic sets”)</a:t>
            </a:r>
          </a:p>
          <a:p>
            <a:pPr lvl="2"/>
            <a:r>
              <a:rPr lang="en-GB" dirty="0">
                <a:cs typeface="Courier New" panose="02070309020205020404" pitchFamily="49" charset="0"/>
              </a:rPr>
              <a:t>each property used domain </a:t>
            </a:r>
            <a:r>
              <a:rPr lang="en-GB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rdfs:singletonPropertyOf</a:t>
            </a:r>
            <a:r>
              <a:rPr lang="en-GB" dirty="0">
                <a:effectLst/>
                <a:cs typeface="Courier New" panose="02070309020205020404" pitchFamily="49" charset="0"/>
              </a:rPr>
              <a:t>: is constrained to be of type	</a:t>
            </a:r>
            <a:r>
              <a:rPr lang="en-GB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owl:FunctionalProperty</a:t>
            </a:r>
            <a:r>
              <a:rPr lang="en-GB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100" dirty="0">
                <a:cs typeface="Courier New" panose="02070309020205020404" pitchFamily="49" charset="0"/>
              </a:rPr>
              <a:t>(guarantee single value)</a:t>
            </a:r>
          </a:p>
          <a:p>
            <a:r>
              <a:rPr lang="en-AT" sz="2900" dirty="0">
                <a:cs typeface="Courier New" panose="02070309020205020404" pitchFamily="49" charset="0"/>
              </a:rPr>
              <a:t>“RDF Wikidata?” :</a:t>
            </a:r>
          </a:p>
          <a:p>
            <a:pPr lvl="1"/>
            <a:r>
              <a:rPr lang="en-AT" sz="2800" dirty="0"/>
              <a:t>RDF PG with allowing nodes in value positions?</a:t>
            </a:r>
            <a:endParaRPr lang="en-AT" sz="2500" dirty="0">
              <a:cs typeface="Courier New" panose="02070309020205020404" pitchFamily="49" charset="0"/>
            </a:endParaRPr>
          </a:p>
          <a:p>
            <a:r>
              <a:rPr lang="en-AT" dirty="0"/>
              <a:t>RDF generalises all of these!</a:t>
            </a:r>
            <a:endParaRPr lang="en-GB" b="1" i="1" dirty="0"/>
          </a:p>
          <a:p>
            <a:pPr marL="0" indent="0">
              <a:buNone/>
            </a:pPr>
            <a:r>
              <a:rPr lang="en-GB" sz="1900" b="1" i="1" dirty="0"/>
              <a:t>O</a:t>
            </a:r>
            <a:r>
              <a:rPr lang="en-AT" sz="1900" b="1" i="1" dirty="0"/>
              <a:t>nly a half-baked idea so far: I would be really happy if someone wanted to develop this jointly!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533034F-1FCB-4E40-A142-7ED809DA4677}"/>
              </a:ext>
            </a:extLst>
          </p:cNvPr>
          <p:cNvSpPr/>
          <p:nvPr/>
        </p:nvSpPr>
        <p:spPr>
          <a:xfrm>
            <a:off x="6291944" y="1294552"/>
            <a:ext cx="6096000" cy="2522082"/>
          </a:xfrm>
          <a:prstGeom prst="wedgeRoundRectCallout">
            <a:avLst>
              <a:gd name="adj1" fmla="val -63786"/>
              <a:gd name="adj2" fmla="val 700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/>
              <a:t>This is for @</a:t>
            </a:r>
            <a:r>
              <a:rPr lang="en-GB" sz="1600" b="1" dirty="0" err="1"/>
              <a:t>GeorgeFletcher</a:t>
            </a:r>
            <a:r>
              <a:rPr lang="en-GB" sz="1600" b="1" dirty="0"/>
              <a:t>: in an OWL Constraint reading</a:t>
            </a:r>
          </a:p>
          <a:p>
            <a:endParaRPr lang="en-GB" sz="1600" b="1" dirty="0"/>
          </a:p>
          <a:p>
            <a:r>
              <a:rPr lang="en-GB" sz="1600" b="1" dirty="0"/>
              <a:t>EXCLUSIVE ~ </a:t>
            </a:r>
            <a:r>
              <a:rPr lang="en-GB" sz="1600" b="1" dirty="0" err="1"/>
              <a:t>owl:InverseFunctionalProperty</a:t>
            </a:r>
            <a:endParaRPr lang="en-GB" sz="1600" dirty="0"/>
          </a:p>
          <a:p>
            <a:endParaRPr lang="en-GB" sz="1600" b="1" dirty="0"/>
          </a:p>
          <a:p>
            <a:r>
              <a:rPr lang="en-GB" sz="1600" b="1" dirty="0"/>
              <a:t>SINGLETON </a:t>
            </a:r>
            <a:r>
              <a:rPr lang="en-GB" sz="1600" dirty="0"/>
              <a:t>~ </a:t>
            </a:r>
            <a:r>
              <a:rPr lang="en-GB" sz="1600" b="1" dirty="0" err="1"/>
              <a:t>owl:FunctionalProperty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r>
              <a:rPr lang="en-GB" sz="1600" b="1" dirty="0"/>
              <a:t>MANDATORY ~ </a:t>
            </a:r>
            <a:r>
              <a:rPr lang="en-GB" sz="1600" b="1" dirty="0" err="1"/>
              <a:t>owl:minCardinality</a:t>
            </a:r>
            <a:r>
              <a:rPr lang="en-GB" sz="1600" b="1" dirty="0"/>
              <a:t> 1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00DBAA6-2968-36D9-460C-D3C3430C006E}"/>
              </a:ext>
            </a:extLst>
          </p:cNvPr>
          <p:cNvSpPr/>
          <p:nvPr/>
        </p:nvSpPr>
        <p:spPr>
          <a:xfrm>
            <a:off x="8371113" y="4738515"/>
            <a:ext cx="3706587" cy="824933"/>
          </a:xfrm>
          <a:prstGeom prst="wedgeRoundRectCallout">
            <a:avLst>
              <a:gd name="adj1" fmla="val -195969"/>
              <a:gd name="adj2" fmla="val -1210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/>
              <a:t>This is for @Jose</a:t>
            </a:r>
            <a:endParaRPr lang="en-AT" sz="1600" dirty="0"/>
          </a:p>
          <a:p>
            <a:r>
              <a:rPr lang="en-GB" sz="1100" dirty="0"/>
              <a:t>N</a:t>
            </a:r>
            <a:r>
              <a:rPr lang="en-AT" sz="1100" dirty="0"/>
              <a:t>ote to self: https://aidanhogan.com/docs/reification-wikidata-rdf-sparql.pdf</a:t>
            </a:r>
          </a:p>
        </p:txBody>
      </p:sp>
    </p:spTree>
    <p:extLst>
      <p:ext uri="{BB962C8B-B14F-4D97-AF65-F5344CB8AC3E}">
        <p14:creationId xmlns:p14="http://schemas.microsoft.com/office/powerpoint/2010/main" val="23664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E6EB-CDFB-7430-2D6E-FAF7DAD7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484C-4CD7-5C10-5F3A-84665790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4953" cy="4351338"/>
          </a:xfrm>
        </p:spPr>
        <p:txBody>
          <a:bodyPr/>
          <a:lstStyle/>
          <a:p>
            <a:r>
              <a:rPr lang="en-AT" dirty="0"/>
              <a:t>Adoption of the concept by major commercial players</a:t>
            </a:r>
          </a:p>
          <a:p>
            <a:r>
              <a:rPr lang="en-AT" dirty="0"/>
              <a:t>Fueled by “AI success stories”</a:t>
            </a:r>
          </a:p>
          <a:p>
            <a:r>
              <a:rPr lang="en-AT" dirty="0"/>
              <a:t>Standards (RDF, SPARQL) adopted by major vendors</a:t>
            </a:r>
          </a:p>
          <a:p>
            <a:r>
              <a:rPr lang="en-AT" dirty="0"/>
              <a:t>The focus has shifted</a:t>
            </a:r>
          </a:p>
          <a:p>
            <a:pPr lvl="1"/>
            <a:r>
              <a:rPr lang="en-AT" dirty="0"/>
              <a:t>from (deductive) reasoning towards data quality (constraints)</a:t>
            </a:r>
          </a:p>
          <a:p>
            <a:pPr lvl="1"/>
            <a:r>
              <a:rPr lang="en-AT" dirty="0"/>
              <a:t>towards“context”</a:t>
            </a:r>
          </a:p>
          <a:p>
            <a:endParaRPr lang="en-AT" dirty="0"/>
          </a:p>
          <a:p>
            <a:r>
              <a:rPr lang="en-AT" dirty="0"/>
              <a:t>Are Semantic Web languages (in particulat </a:t>
            </a:r>
            <a:r>
              <a:rPr lang="en-AT" b="1" dirty="0"/>
              <a:t>RDFS and OWL </a:t>
            </a:r>
            <a:r>
              <a:rPr lang="en-AT" dirty="0"/>
              <a:t>…) still fit for this purpose?</a:t>
            </a:r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0442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77"/>
          <p:cNvSpPr txBox="1">
            <a:spLocks noGrp="1"/>
          </p:cNvSpPr>
          <p:nvPr>
            <p:ph type="body" idx="1"/>
          </p:nvPr>
        </p:nvSpPr>
        <p:spPr>
          <a:xfrm>
            <a:off x="208157" y="1416035"/>
            <a:ext cx="11567532" cy="48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57189" indent="-266693">
              <a:lnSpc>
                <a:spcPct val="100000"/>
              </a:lnSpc>
              <a:spcBef>
                <a:spcPts val="700"/>
              </a:spcBef>
              <a:buSzPts val="2800"/>
              <a:buNone/>
            </a:pPr>
            <a:r>
              <a:rPr lang="en-US" sz="2667" b="1" dirty="0"/>
              <a:t>Google – User Experience: </a:t>
            </a:r>
          </a:p>
          <a:p>
            <a:pPr marL="457189" indent="-266693">
              <a:lnSpc>
                <a:spcPct val="100000"/>
              </a:lnSpc>
              <a:spcBef>
                <a:spcPts val="700"/>
              </a:spcBef>
              <a:buSzPts val="2800"/>
              <a:buNone/>
            </a:pPr>
            <a:r>
              <a:rPr lang="en-US" sz="2667" dirty="0"/>
              <a:t>- Rich Snippets</a:t>
            </a:r>
            <a:endParaRPr dirty="0"/>
          </a:p>
          <a:p>
            <a:pPr marL="457189" indent="-266693">
              <a:lnSpc>
                <a:spcPct val="100000"/>
              </a:lnSpc>
              <a:spcBef>
                <a:spcPts val="700"/>
              </a:spcBef>
              <a:buSzPts val="2800"/>
              <a:buNone/>
            </a:pPr>
            <a:r>
              <a:rPr lang="en-US" sz="2667" dirty="0"/>
              <a:t>- </a:t>
            </a:r>
            <a:r>
              <a:rPr lang="en-US" sz="2667" dirty="0" err="1"/>
              <a:t>Personalised</a:t>
            </a:r>
            <a:r>
              <a:rPr lang="en-US" sz="2667" dirty="0"/>
              <a:t> recommendations across services:</a:t>
            </a:r>
            <a:endParaRPr dirty="0"/>
          </a:p>
          <a:p>
            <a:pPr marL="457189" indent="-266693">
              <a:lnSpc>
                <a:spcPct val="100000"/>
              </a:lnSpc>
              <a:spcBef>
                <a:spcPts val="700"/>
              </a:spcBef>
              <a:buSzPts val="2800"/>
              <a:buNone/>
            </a:pPr>
            <a:endParaRPr sz="2667" dirty="0"/>
          </a:p>
          <a:p>
            <a:pPr marL="457189" indent="-266693">
              <a:lnSpc>
                <a:spcPct val="100000"/>
              </a:lnSpc>
              <a:spcBef>
                <a:spcPts val="700"/>
              </a:spcBef>
              <a:buSzPts val="2800"/>
              <a:buNone/>
            </a:pPr>
            <a:endParaRPr sz="2667" dirty="0"/>
          </a:p>
        </p:txBody>
      </p:sp>
      <p:pic>
        <p:nvPicPr>
          <p:cNvPr id="2232" name="Google Shape;223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432" y="3287899"/>
            <a:ext cx="1567088" cy="236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3" name="Google Shape;223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" y="3142343"/>
            <a:ext cx="177158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4" name="Google Shape;2234;p77"/>
          <p:cNvSpPr txBox="1"/>
          <p:nvPr/>
        </p:nvSpPr>
        <p:spPr>
          <a:xfrm>
            <a:off x="10263192" y="6529393"/>
            <a:ext cx="1905000" cy="30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1219170" lvl="2"/>
            <a:fld id="{00000000-1234-1234-1234-123412341234}" type="slidenum">
              <a:rPr lang="en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pPr marL="1219170" lvl="2"/>
              <a:t>6</a:t>
            </a:fld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40558-560B-617F-882C-BB90D0AF0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921" y="3229223"/>
            <a:ext cx="4103571" cy="30000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E11EADA-673C-28B3-7476-BBA50649CA33}"/>
              </a:ext>
            </a:extLst>
          </p:cNvPr>
          <p:cNvSpPr txBox="1">
            <a:spLocks/>
          </p:cNvSpPr>
          <p:nvPr/>
        </p:nvSpPr>
        <p:spPr>
          <a:xfrm>
            <a:off x="416311" y="2039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dirty="0"/>
              <a:t>Fueled by “AI success stories”  1/3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78"/>
          <p:cNvSpPr txBox="1">
            <a:spLocks noGrp="1"/>
          </p:cNvSpPr>
          <p:nvPr>
            <p:ph type="body" idx="1"/>
          </p:nvPr>
        </p:nvSpPr>
        <p:spPr>
          <a:xfrm>
            <a:off x="232226" y="983484"/>
            <a:ext cx="8797083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7732" indent="0">
              <a:buNone/>
            </a:pPr>
            <a:r>
              <a:rPr lang="en-US" sz="2133" b="1" kern="0" dirty="0">
                <a:solidFill>
                  <a:srgbClr val="002350"/>
                </a:solidFill>
                <a:latin typeface="Arial"/>
                <a:cs typeface="Arial"/>
                <a:sym typeface="Arial"/>
              </a:rPr>
              <a:t>IBM Watson :</a:t>
            </a:r>
            <a:endParaRPr lang="en-US" sz="1867" dirty="0"/>
          </a:p>
          <a:p>
            <a:pPr marL="609585" indent="-541853">
              <a:lnSpc>
                <a:spcPct val="100000"/>
              </a:lnSpc>
              <a:spcBef>
                <a:spcPts val="933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67" dirty="0"/>
              <a:t>Pre-LLM !!! </a:t>
            </a:r>
          </a:p>
          <a:p>
            <a:pPr marL="609585" indent="-541853">
              <a:lnSpc>
                <a:spcPct val="100000"/>
              </a:lnSpc>
              <a:spcBef>
                <a:spcPts val="933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67" dirty="0"/>
              <a:t>Used </a:t>
            </a:r>
            <a:r>
              <a:rPr lang="en-US" sz="1867" dirty="0" err="1"/>
              <a:t>DBpedia</a:t>
            </a:r>
            <a:r>
              <a:rPr lang="en-US" sz="1867" dirty="0"/>
              <a:t> as one of its underlying knowledge bases! Essentially: </a:t>
            </a:r>
          </a:p>
          <a:p>
            <a:pPr marL="67732" indent="0">
              <a:lnSpc>
                <a:spcPct val="100000"/>
              </a:lnSpc>
              <a:spcBef>
                <a:spcPts val="933"/>
              </a:spcBef>
              <a:buClr>
                <a:schemeClr val="dk1"/>
              </a:buClr>
              <a:buSzPts val="2800"/>
              <a:buNone/>
            </a:pPr>
            <a:r>
              <a:rPr lang="en-US" sz="1867" dirty="0"/>
              <a:t>        formulating SPARQL queries underneath and using confidence scores.</a:t>
            </a:r>
            <a:endParaRPr sz="2400" dirty="0"/>
          </a:p>
          <a:p>
            <a:pPr marL="609585" indent="-304792">
              <a:lnSpc>
                <a:spcPct val="100000"/>
              </a:lnSpc>
              <a:spcBef>
                <a:spcPts val="933"/>
              </a:spcBef>
              <a:buClr>
                <a:schemeClr val="dk1"/>
              </a:buClr>
              <a:buSzPts val="2800"/>
              <a:buNone/>
            </a:pPr>
            <a:endParaRPr sz="1867" dirty="0"/>
          </a:p>
        </p:txBody>
      </p:sp>
      <p:pic>
        <p:nvPicPr>
          <p:cNvPr id="2242" name="Google Shape;224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06" y="4240573"/>
            <a:ext cx="6213536" cy="259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3" name="Google Shape;2243;p78"/>
          <p:cNvSpPr/>
          <p:nvPr/>
        </p:nvSpPr>
        <p:spPr>
          <a:xfrm>
            <a:off x="8832146" y="6023004"/>
            <a:ext cx="28620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2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https://youtu.be/P0Obm0DBvwI?t=951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</p:txBody>
      </p:sp>
      <p:pic>
        <p:nvPicPr>
          <p:cNvPr id="2244" name="Google Shape;2244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9690" y="2748741"/>
            <a:ext cx="5482643" cy="3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5" name="Google Shape;2245;p78" descr="https://wiki.dbpedia.org/sites/default/files/DBpediaLogoFul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3282423"/>
            <a:ext cx="1631712" cy="979028"/>
          </a:xfrm>
          <a:prstGeom prst="rect">
            <a:avLst/>
          </a:prstGeom>
          <a:noFill/>
          <a:ln>
            <a:noFill/>
          </a:ln>
        </p:spPr>
      </p:pic>
      <p:sp>
        <p:nvSpPr>
          <p:cNvPr id="2246" name="Google Shape;2246;p78"/>
          <p:cNvSpPr txBox="1"/>
          <p:nvPr/>
        </p:nvSpPr>
        <p:spPr>
          <a:xfrm>
            <a:off x="10263192" y="6529393"/>
            <a:ext cx="1905000" cy="30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1219170" lvl="2"/>
            <a:fld id="{00000000-1234-1234-1234-123412341234}" type="slidenum">
              <a:rPr lang="en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pPr marL="1219170" lvl="2"/>
              <a:t>7</a:t>
            </a:fld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A50474-1AD8-BFDD-D756-6D796CE06E27}"/>
              </a:ext>
            </a:extLst>
          </p:cNvPr>
          <p:cNvSpPr txBox="1">
            <a:spLocks/>
          </p:cNvSpPr>
          <p:nvPr/>
        </p:nvSpPr>
        <p:spPr>
          <a:xfrm>
            <a:off x="416311" y="2039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dirty="0"/>
              <a:t>Fueled by “AI success stories”  2/3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9"/>
          <p:cNvSpPr txBox="1">
            <a:spLocks noGrp="1"/>
          </p:cNvSpPr>
          <p:nvPr>
            <p:ph type="body" idx="1"/>
          </p:nvPr>
        </p:nvSpPr>
        <p:spPr>
          <a:xfrm>
            <a:off x="616025" y="1613537"/>
            <a:ext cx="10346192" cy="4624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330192"/>
            <a:r>
              <a:rPr lang="en-US" dirty="0"/>
              <a:t>Denny </a:t>
            </a:r>
            <a:r>
              <a:rPr lang="en-US" dirty="0" err="1"/>
              <a:t>Vrandečić</a:t>
            </a:r>
            <a:r>
              <a:rPr lang="en-US" dirty="0"/>
              <a:t>, </a:t>
            </a:r>
            <a:r>
              <a:rPr lang="en-US" dirty="0" err="1"/>
              <a:t>WikimediaFoundation</a:t>
            </a:r>
            <a:r>
              <a:rPr lang="en-US" dirty="0"/>
              <a:t>, Keynote </a:t>
            </a:r>
            <a:r>
              <a:rPr lang="en-US" b="1" dirty="0">
                <a:hlinkClick r:id="rId3"/>
              </a:rPr>
              <a:t>KGC23</a:t>
            </a:r>
            <a:endParaRPr lang="en-US"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  <a:p>
            <a:pPr marL="457189" indent="-194728">
              <a:buNone/>
            </a:pPr>
            <a:endParaRPr dirty="0"/>
          </a:p>
        </p:txBody>
      </p:sp>
      <p:sp>
        <p:nvSpPr>
          <p:cNvPr id="1442" name="Google Shape;1442;p19"/>
          <p:cNvSpPr txBox="1">
            <a:spLocks noGrp="1"/>
          </p:cNvSpPr>
          <p:nvPr>
            <p:ph type="title"/>
          </p:nvPr>
        </p:nvSpPr>
        <p:spPr>
          <a:xfrm>
            <a:off x="433593" y="213497"/>
            <a:ext cx="8984343" cy="10845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ct val="86419"/>
            </a:pPr>
            <a:r>
              <a:rPr lang="en-AT" dirty="0"/>
              <a:t>Fueled by “AI success stories”  3/3</a:t>
            </a:r>
            <a:br>
              <a:rPr lang="en-US" dirty="0"/>
            </a:br>
            <a:r>
              <a:rPr lang="en-US" dirty="0"/>
              <a:t>“</a:t>
            </a:r>
            <a:r>
              <a:rPr lang="en-GB" b="1" dirty="0"/>
              <a:t>The Future of Knowledge Graphs in a World of LLMs</a:t>
            </a:r>
            <a:r>
              <a:rPr lang="en-US" dirty="0"/>
              <a:t>”</a:t>
            </a:r>
            <a:endParaRPr dirty="0"/>
          </a:p>
        </p:txBody>
      </p:sp>
      <p:sp>
        <p:nvSpPr>
          <p:cNvPr id="1444" name="Google Shape;1444;p19"/>
          <p:cNvSpPr txBox="1"/>
          <p:nvPr/>
        </p:nvSpPr>
        <p:spPr>
          <a:xfrm>
            <a:off x="10263192" y="6529393"/>
            <a:ext cx="1905000" cy="30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1219170" lvl="2"/>
            <a:fld id="{00000000-1234-1234-1234-123412341234}" type="slidenum">
              <a:rPr lang="en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pPr marL="1219170" lvl="2"/>
              <a:t>8</a:t>
            </a:fld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68C64744-E6F6-803F-6E98-8AC69E4F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" y="2151403"/>
            <a:ext cx="6099225" cy="335322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F6D9FC1-A260-12C6-BACA-16445807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978" y="2223372"/>
            <a:ext cx="5859967" cy="3267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51AA63-9B6A-A0F1-3378-322437A36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04" y="5551075"/>
            <a:ext cx="5585035" cy="1211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802A4F-D4A6-2C11-08EA-6218E6F339B5}"/>
              </a:ext>
            </a:extLst>
          </p:cNvPr>
          <p:cNvSpPr/>
          <p:nvPr/>
        </p:nvSpPr>
        <p:spPr>
          <a:xfrm>
            <a:off x="58057" y="4262718"/>
            <a:ext cx="2239166" cy="1228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2B1A481-1373-95CD-6530-3F17D9FFC38A}"/>
              </a:ext>
            </a:extLst>
          </p:cNvPr>
          <p:cNvSpPr/>
          <p:nvPr/>
        </p:nvSpPr>
        <p:spPr>
          <a:xfrm>
            <a:off x="5885306" y="5551076"/>
            <a:ext cx="6282886" cy="1211568"/>
          </a:xfrm>
          <a:prstGeom prst="wedgeRoundRectCallout">
            <a:avLst>
              <a:gd name="adj1" fmla="val -48543"/>
              <a:gd name="adj2" fmla="val -7167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Trend: RAG – Search+KG+LLMs!</a:t>
            </a:r>
          </a:p>
          <a:p>
            <a:pPr algn="ctr"/>
            <a:r>
              <a:rPr lang="en-GB" dirty="0"/>
              <a:t>ISWC2024 workshop: </a:t>
            </a:r>
            <a:r>
              <a:rPr lang="en-GB" b="1" i="1" dirty="0"/>
              <a:t>Retrieval-Augmented Generation Enabled by Knowledge Graphs (RAGE-KG)</a:t>
            </a:r>
          </a:p>
        </p:txBody>
      </p:sp>
    </p:spTree>
    <p:extLst>
      <p:ext uri="{BB962C8B-B14F-4D97-AF65-F5344CB8AC3E}">
        <p14:creationId xmlns:p14="http://schemas.microsoft.com/office/powerpoint/2010/main" val="1233341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22B10-FF8E-7977-21CE-13651BB0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09580"/>
            <a:ext cx="7772400" cy="2696239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AE03D1C-4376-0D2A-94DA-FB6C2ED2FD83}"/>
              </a:ext>
            </a:extLst>
          </p:cNvPr>
          <p:cNvSpPr/>
          <p:nvPr/>
        </p:nvSpPr>
        <p:spPr>
          <a:xfrm>
            <a:off x="7635646" y="1476804"/>
            <a:ext cx="4082143" cy="923330"/>
          </a:xfrm>
          <a:prstGeom prst="wedgeRoundRectCallout">
            <a:avLst>
              <a:gd name="adj1" fmla="val -168002"/>
              <a:gd name="adj2" fmla="val 1942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 “ORACLE supports RDF and SPARQL”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36E86D-A230-2236-85A6-F29D7759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T" sz="3600" dirty="0"/>
              <a:t>Standards (RDF, SPARQL) adopted by major vendors</a:t>
            </a:r>
          </a:p>
        </p:txBody>
      </p:sp>
      <p:pic>
        <p:nvPicPr>
          <p:cNvPr id="6146" name="Picture 2" descr="Souripriya Das – The Knowledge Graph Conference">
            <a:extLst>
              <a:ext uri="{FF2B5EF4-FFF2-40B4-BE49-F238E27FC236}">
                <a16:creationId xmlns:a16="http://schemas.microsoft.com/office/drawing/2014/main" id="{A1D5D42D-81FC-268E-3134-8E328A8E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70" y="310958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012727-06DE-C012-3462-0C32F0CC309C}"/>
              </a:ext>
            </a:extLst>
          </p:cNvPr>
          <p:cNvSpPr txBox="1"/>
          <p:nvPr/>
        </p:nvSpPr>
        <p:spPr>
          <a:xfrm>
            <a:off x="9052150" y="5569545"/>
            <a:ext cx="2665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(Quoting </a:t>
            </a:r>
            <a:r>
              <a:rPr lang="en-GB" dirty="0" err="1"/>
              <a:t>Souripriya</a:t>
            </a:r>
            <a:r>
              <a:rPr lang="en-GB" dirty="0"/>
              <a:t> Das from </a:t>
            </a:r>
            <a:r>
              <a:rPr lang="en-GB" dirty="0" err="1"/>
              <a:t>Dagstuhl</a:t>
            </a:r>
            <a:r>
              <a:rPr lang="en-GB" dirty="0"/>
              <a:t> Seminar 24061 a month ago ;-) )</a:t>
            </a:r>
          </a:p>
        </p:txBody>
      </p:sp>
    </p:spTree>
    <p:extLst>
      <p:ext uri="{BB962C8B-B14F-4D97-AF65-F5344CB8AC3E}">
        <p14:creationId xmlns:p14="http://schemas.microsoft.com/office/powerpoint/2010/main" val="4192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3527</Words>
  <Application>Microsoft Macintosh PowerPoint</Application>
  <PresentationFormat>Widescreen</PresentationFormat>
  <Paragraphs>653</Paragraphs>
  <Slides>45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Aptos</vt:lpstr>
      <vt:lpstr>Aptos Display</vt:lpstr>
      <vt:lpstr>Aptos Narrow</vt:lpstr>
      <vt:lpstr>Arial</vt:lpstr>
      <vt:lpstr>Courier New</vt:lpstr>
      <vt:lpstr>Georgia</vt:lpstr>
      <vt:lpstr>Lucida Sans Unicode</vt:lpstr>
      <vt:lpstr>Menlo</vt:lpstr>
      <vt:lpstr>Noto Sans Symbols</vt:lpstr>
      <vt:lpstr>Times New Roman</vt:lpstr>
      <vt:lpstr>Verdana</vt:lpstr>
      <vt:lpstr>Wingdings</vt:lpstr>
      <vt:lpstr>Office Theme</vt:lpstr>
      <vt:lpstr>The different “Shapes” of RDF(S) and OWL: a fragmented history    Or: are Semantic Web standards (still) a good basis for  Knowledge Graphs?</vt:lpstr>
      <vt:lpstr>Great to be back </vt:lpstr>
      <vt:lpstr>Great to be back </vt:lpstr>
      <vt:lpstr>How are Knowledge Graphs actually doing in 2024?</vt:lpstr>
      <vt:lpstr>What has changed?</vt:lpstr>
      <vt:lpstr>PowerPoint Presentation</vt:lpstr>
      <vt:lpstr>PowerPoint Presentation</vt:lpstr>
      <vt:lpstr>Fueled by “AI success stories”  3/3 “The Future of Knowledge Graphs in a World of LLMs”</vt:lpstr>
      <vt:lpstr>Standards (RDF, SPARQL) adopted by major vendors</vt:lpstr>
      <vt:lpstr>PowerPoint Presentation</vt:lpstr>
      <vt:lpstr>So, what happened to RDFS and OWL?</vt:lpstr>
      <vt:lpstr>Starting point/disclaimer:</vt:lpstr>
      <vt:lpstr>Recovering history:  1999-2000 First versions of RDF + RDFS:</vt:lpstr>
      <vt:lpstr>First mention of RDF Schema in a W3C published document actually already 1998:</vt:lpstr>
      <vt:lpstr>2002: first (draft) version of OWL </vt:lpstr>
      <vt:lpstr>2004: RDF and RDFS 1.0</vt:lpstr>
      <vt:lpstr>2004: OWL1</vt:lpstr>
      <vt:lpstr>2012: OWL2</vt:lpstr>
      <vt:lpstr>2014: RDF1.1 +RDF Schema 1.1</vt:lpstr>
      <vt:lpstr>2024: RDF1.2 !</vt:lpstr>
      <vt:lpstr>Let’s put these back on our timeline…</vt:lpstr>
      <vt:lpstr>Let’s put these on a Timeline…</vt:lpstr>
      <vt:lpstr>Let’s put these on a Timeline…</vt:lpstr>
      <vt:lpstr>Even the smallest fragment…</vt:lpstr>
      <vt:lpstr>“axiomatic” triples </vt:lpstr>
      <vt:lpstr>This IS possible…</vt:lpstr>
      <vt:lpstr>Apart from the official W3C standards</vt:lpstr>
      <vt:lpstr>OWL “ter Horst” (2005)</vt:lpstr>
      <vt:lpstr>OWL Flight (2005)</vt:lpstr>
      <vt:lpstr>OWL IC (2010)</vt:lpstr>
      <vt:lpstr>OWL LD (2012)</vt:lpstr>
      <vt:lpstr>OWL LD (2012)</vt:lpstr>
      <vt:lpstr>RDFS- (2007)</vt:lpstr>
      <vt:lpstr>So, let’s maybe dare a “fresh start”   on Ontologies &amp; Shapes?  Idea:</vt:lpstr>
      <vt:lpstr>Incremental Proposal, how could it look?</vt:lpstr>
      <vt:lpstr>Standard use of the RDF, RDFS, and OWL vocabulary </vt:lpstr>
      <vt:lpstr>Going beyond “Standard use”</vt:lpstr>
      <vt:lpstr>Reasonable starting points 2/3:</vt:lpstr>
      <vt:lpstr>Reasonable Starting points 3/3: Connecting RDF to Property Graphs (PGs)...</vt:lpstr>
      <vt:lpstr>Reasonable Starting points 3/3: Connecting RDF to Property Graphs (PGs)...</vt:lpstr>
      <vt:lpstr>Take-home messages:</vt:lpstr>
      <vt:lpstr>Backup slides</vt:lpstr>
      <vt:lpstr>Take-home messages:</vt:lpstr>
      <vt:lpstr>Open Question:  How and what to repair?</vt:lpstr>
      <vt:lpstr>Spinning this a bit further (lunch discussion idea):  Unifying Relational Networks, RDBs, PGs and RDF: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different “Shapes” of RDF and OWL </dc:title>
  <dc:creator>Polleres, Axel</dc:creator>
  <cp:lastModifiedBy>Polleres, Axel</cp:lastModifiedBy>
  <cp:revision>324</cp:revision>
  <cp:lastPrinted>2024-03-04T23:00:10Z</cp:lastPrinted>
  <dcterms:created xsi:type="dcterms:W3CDTF">2024-03-03T08:30:32Z</dcterms:created>
  <dcterms:modified xsi:type="dcterms:W3CDTF">2024-03-27T08:53:45Z</dcterms:modified>
</cp:coreProperties>
</file>