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sldIdLst>
    <p:sldId id="299" r:id="rId2"/>
    <p:sldId id="270" r:id="rId3"/>
    <p:sldId id="301" r:id="rId4"/>
    <p:sldId id="303" r:id="rId5"/>
    <p:sldId id="304" r:id="rId6"/>
    <p:sldId id="302" r:id="rId7"/>
    <p:sldId id="305" r:id="rId8"/>
    <p:sldId id="1632" r:id="rId9"/>
    <p:sldId id="306" r:id="rId10"/>
    <p:sldId id="983" r:id="rId11"/>
    <p:sldId id="993" r:id="rId12"/>
    <p:sldId id="994" r:id="rId13"/>
    <p:sldId id="307" r:id="rId14"/>
    <p:sldId id="996" r:id="rId15"/>
    <p:sldId id="423" r:id="rId16"/>
    <p:sldId id="995" r:id="rId17"/>
    <p:sldId id="997" r:id="rId18"/>
    <p:sldId id="998" r:id="rId19"/>
    <p:sldId id="999" r:id="rId20"/>
    <p:sldId id="1001" r:id="rId21"/>
    <p:sldId id="1631" r:id="rId22"/>
    <p:sldId id="1003" r:id="rId23"/>
    <p:sldId id="1005" r:id="rId24"/>
    <p:sldId id="1004" r:id="rId25"/>
    <p:sldId id="1006" r:id="rId26"/>
    <p:sldId id="1137" r:id="rId27"/>
    <p:sldId id="1396" r:id="rId28"/>
    <p:sldId id="1398" r:id="rId29"/>
    <p:sldId id="1400" r:id="rId30"/>
    <p:sldId id="1401" r:id="rId31"/>
    <p:sldId id="1405" r:id="rId32"/>
    <p:sldId id="1517" r:id="rId33"/>
    <p:sldId id="1518" r:id="rId34"/>
    <p:sldId id="1406" r:id="rId35"/>
    <p:sldId id="1407" r:id="rId36"/>
    <p:sldId id="1410" r:id="rId37"/>
    <p:sldId id="1239" r:id="rId38"/>
    <p:sldId id="1412" r:id="rId39"/>
    <p:sldId id="1409" r:id="rId40"/>
    <p:sldId id="1254" r:id="rId41"/>
    <p:sldId id="1253" r:id="rId42"/>
    <p:sldId id="1255" r:id="rId43"/>
    <p:sldId id="1256" r:id="rId44"/>
    <p:sldId id="1263" r:id="rId45"/>
    <p:sldId id="1264" r:id="rId46"/>
    <p:sldId id="1279" r:id="rId47"/>
    <p:sldId id="1461" r:id="rId48"/>
    <p:sldId id="1463" r:id="rId49"/>
    <p:sldId id="1278" r:id="rId50"/>
    <p:sldId id="1462" r:id="rId51"/>
    <p:sldId id="1272" r:id="rId52"/>
    <p:sldId id="1273" r:id="rId53"/>
    <p:sldId id="1274" r:id="rId54"/>
    <p:sldId id="1275" r:id="rId55"/>
    <p:sldId id="1276" r:id="rId56"/>
    <p:sldId id="1277" r:id="rId57"/>
    <p:sldId id="1280" r:id="rId58"/>
    <p:sldId id="1285" r:id="rId59"/>
    <p:sldId id="1288" r:id="rId60"/>
    <p:sldId id="1289" r:id="rId61"/>
    <p:sldId id="1415" r:id="rId62"/>
    <p:sldId id="1429" r:id="rId63"/>
    <p:sldId id="1464" r:id="rId64"/>
    <p:sldId id="1468" r:id="rId65"/>
    <p:sldId id="1469" r:id="rId66"/>
    <p:sldId id="1470" r:id="rId67"/>
    <p:sldId id="1302" r:id="rId68"/>
    <p:sldId id="1371" r:id="rId69"/>
    <p:sldId id="1374" r:id="rId70"/>
    <p:sldId id="1372" r:id="rId71"/>
    <p:sldId id="1377" r:id="rId72"/>
    <p:sldId id="1373" r:id="rId73"/>
    <p:sldId id="1623" r:id="rId74"/>
    <p:sldId id="1378" r:id="rId75"/>
    <p:sldId id="1471" r:id="rId76"/>
    <p:sldId id="1433" r:id="rId77"/>
    <p:sldId id="1382" r:id="rId78"/>
    <p:sldId id="1383" r:id="rId79"/>
    <p:sldId id="1385" r:id="rId80"/>
    <p:sldId id="1434" r:id="rId81"/>
    <p:sldId id="1624" r:id="rId82"/>
    <p:sldId id="1510" r:id="rId83"/>
    <p:sldId id="1507" r:id="rId84"/>
    <p:sldId id="1513" r:id="rId85"/>
    <p:sldId id="1450" r:id="rId86"/>
    <p:sldId id="1019" r:id="rId87"/>
    <p:sldId id="1589" r:id="rId88"/>
    <p:sldId id="1588" r:id="rId89"/>
    <p:sldId id="1582" r:id="rId90"/>
    <p:sldId id="1581" r:id="rId91"/>
    <p:sldId id="1580" r:id="rId92"/>
    <p:sldId id="1578" r:id="rId93"/>
    <p:sldId id="1576" r:id="rId94"/>
    <p:sldId id="1575" r:id="rId95"/>
    <p:sldId id="1574" r:id="rId96"/>
    <p:sldId id="1572" r:id="rId97"/>
    <p:sldId id="1571" r:id="rId98"/>
    <p:sldId id="1570" r:id="rId99"/>
    <p:sldId id="1567" r:id="rId100"/>
    <p:sldId id="1566" r:id="rId101"/>
    <p:sldId id="1565" r:id="rId102"/>
    <p:sldId id="1564" r:id="rId103"/>
    <p:sldId id="1563" r:id="rId104"/>
    <p:sldId id="1561" r:id="rId105"/>
    <p:sldId id="1628" r:id="rId106"/>
    <p:sldId id="1108" r:id="rId107"/>
    <p:sldId id="1093" r:id="rId108"/>
    <p:sldId id="1448" r:id="rId109"/>
    <p:sldId id="1519" r:id="rId110"/>
    <p:sldId id="1630" r:id="rId111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 snapToGrid="0" snapToObjects="1">
      <p:cViewPr varScale="1">
        <p:scale>
          <a:sx n="93" d="100"/>
          <a:sy n="93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ADA9-69AD-0A4F-96DA-7B87F7CB4991}" type="datetimeFigureOut">
              <a:rPr lang="en-AT" smtClean="0"/>
              <a:t>28.11.22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28778-D040-C746-A369-421AF3855A23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9332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59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820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893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698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893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63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178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876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447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759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75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AT" dirty="0"/>
              <a:t>hought about what I could talk about, since I am sure that there are many people in this room who can probably say much more about the state od the art of ASP and its development, n</a:t>
            </a:r>
            <a:r>
              <a:rPr lang="en-GB" dirty="0" err="1"/>
              <a:t>ew</a:t>
            </a:r>
            <a:r>
              <a:rPr lang="en-AT" dirty="0"/>
              <a:t> techniques and featues in solvers, … so I decided to tell you soemthing about my “story” and research I did over the past 20+ years since my PhD which on topics more or less related with ASP, but at least never left it completely.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28778-D040-C746-A369-421AF3855A23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151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629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817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565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023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641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811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51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085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483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66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AT" dirty="0"/>
              <a:t>emarkable in the current AI and machine learning hype, this is- as soon as it needs complex symbolic background knowledge, usually what AI or DL can’t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28778-D040-C746-A369-421AF3855A23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9906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57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624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196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139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223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499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6499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837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82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619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637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669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386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9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63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9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2077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429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3347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93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4349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6976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437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2189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9555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287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109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5620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917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3932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55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7073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4627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0351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659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989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5868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2257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9774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5227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1314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94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255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098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2137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2033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3803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4575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9091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3891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308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5602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94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51888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3206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9253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8944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532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7373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54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07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C205-75A7-ECF9-F341-E9852B187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CF71D-F9B4-610A-0445-B44FC7197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1F79-8927-6C2E-39F4-8A4D75F3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6A0E-C81B-8F4F-93A4-D66E6706DC1A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0B1F-370A-F7F9-E121-FF11DDEF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A40C-4A1B-8315-9E97-65EF5F58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3539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7DEA-3EE1-7766-CA82-1576F71D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405E5-9DB7-6112-37E5-936A5BE6E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000E-7D21-9F8D-8468-96C2326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897F-266B-B04E-A1FE-FCB34C18F5B3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D7C9B-63F2-9831-E76B-DAD90B29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17AEB-2DD9-BA79-7210-D9CDAE74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9250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B2A8-FF04-883A-C1AE-A87F29142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E2741-9784-9D00-C04D-B3921EF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10E8-A4C3-4FF5-7DDC-FD2CD32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58B1-01AD-0941-8613-4366A51C38A9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0ECD0-062F-EF85-FFC4-37FAF97E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12CC-EA58-901A-BDE4-69C287F5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8076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383117" y="723983"/>
            <a:ext cx="11403800" cy="244512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383117" y="3529966"/>
            <a:ext cx="5712883" cy="635632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600" y="6512312"/>
            <a:ext cx="2184400" cy="292348"/>
          </a:xfrm>
        </p:spPr>
        <p:txBody>
          <a:bodyPr>
            <a:noAutofit/>
          </a:bodyPr>
          <a:lstStyle>
            <a:lvl1pPr marL="0" indent="0">
              <a:buNone/>
              <a:defRPr sz="1080" cap="all" baseline="0">
                <a:solidFill>
                  <a:schemeClr val="bg1"/>
                </a:solidFill>
              </a:defRPr>
            </a:lvl1pPr>
            <a:lvl2pPr marL="320040" indent="0">
              <a:buNone/>
              <a:defRPr sz="1260"/>
            </a:lvl2pPr>
            <a:lvl3pPr marL="649606" indent="0">
              <a:buNone/>
              <a:defRPr sz="1260"/>
            </a:lvl3pPr>
            <a:lvl4pPr marL="969646" indent="0">
              <a:buNone/>
              <a:defRPr sz="1200"/>
            </a:lvl4pPr>
            <a:lvl5pPr marL="1293496" indent="0">
              <a:buNone/>
              <a:defRPr sz="12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A845CD-2D10-42BB-97DB-CDA723EE9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501" y="1279092"/>
            <a:ext cx="2465553" cy="11707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49BD17-4238-4565-A4B6-2E20A7C19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1" y="6155953"/>
            <a:ext cx="2447923" cy="3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2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624686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E7AAB-A700-485E-A2FB-EAC3CFB07074}" type="datetime1">
              <a:rPr lang="en-GB" smtClean="0"/>
              <a:t>28/11/2022</a:t>
            </a:fld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6843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59B4-0E5A-55C6-8906-24D88DDF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7B29-9314-AD02-A635-0E037CE8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749D0-4B69-DF65-CBBC-DCB64A31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E732-9CD7-7B43-B1C7-74D002C861A3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9A0C-A39A-D9F6-F717-921C1F43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9C2C3-11EB-1370-3337-AC3791FD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0046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C078-5108-40AE-E3F2-8A6187A5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307DA-C8B0-AAB8-BF50-1F9798B2A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E594-F35B-E3B2-9583-BF039E15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6406-6076-B544-8F6A-6AFD597706FA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45F94-A05F-659D-0FDB-EA283719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BAB5-338B-046E-D6FF-B2CA3614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887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AEC2-A2F3-5ADE-393B-D2BAC852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3264-6B73-39ED-A873-0D9AC6168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47500-1F26-4FA6-9BFA-FC1A14EAE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6C54E-FDF9-4674-4C35-190D0843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4D7A-7FD8-9F4D-8F9D-4B8D9F660D2E}" type="datetime1">
              <a:rPr lang="en-US" smtClean="0"/>
              <a:t>11/28/22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E4C34-FDF9-9E27-7C7F-4D6B805F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89D82-5FCB-1BC8-78B8-929FDE04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182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6632-23FE-7B1E-E7A2-E19DEB35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393E0-0DEA-9A9D-F80D-A7CF07204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5273C-25E0-F89A-86F6-D7A44EE63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E9106-6B32-7F81-4AC7-35F502396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7DC26-31A8-0A24-D94F-E81D4EE7F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25C73-E68A-3415-CBCA-AF7C23C3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EFE0-E237-424F-BE37-CDA7E39BFD5C}" type="datetime1">
              <a:rPr lang="en-US" smtClean="0"/>
              <a:t>11/28/22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B0439-8D2D-0A86-96BD-5358A2C4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F1A29-275D-81B5-B718-F162F599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4200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FBA-04CA-9F2B-8AA7-112FA4BD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102A1-9972-264C-E78F-ED5BC1D8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02C5-AAB3-D548-BF5E-3FE996FA20D1}" type="datetime1">
              <a:rPr lang="en-US" smtClean="0"/>
              <a:t>11/28/22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4B393-8446-F79A-813F-D2307023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8838F-51D4-5CF6-C816-BAFC2CC5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61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8FBD7-8F9E-80A4-8E49-955D655C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D5F9-60C8-114B-8AFC-C7C53106231A}" type="datetime1">
              <a:rPr lang="en-US" smtClean="0"/>
              <a:t>11/28/22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1ACC4-9683-8F74-74E6-F0D49BF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8D0AB-FBBB-2CC2-64D2-B29F7416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1508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A267-4A54-D6FD-6620-C66BB583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7F5E6-7F8C-5637-19A8-86C30337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DFED7-1A9C-484B-E43D-B4B37DB4D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08D26-DFF5-939F-1FE0-1F316A93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AAD-3EBD-054D-B933-E4A57EF6AC29}" type="datetime1">
              <a:rPr lang="en-US" smtClean="0"/>
              <a:t>11/28/22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09413-3EDE-45F8-C015-387AB793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B70D7-5EC2-3A34-71E9-2EBCA0D7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448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BDF3-A52E-446E-8D9C-9C58350F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FA31F-5A38-97C8-6A36-F6E8C2AB2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5D0E2-FF67-AF42-1C4D-2F0B6A1A2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E448-D3CF-A69B-3D2A-9F794CAF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7EAB8-7C6C-0B42-B1FA-D8797E8AB84B}" type="datetime1">
              <a:rPr lang="en-US" smtClean="0"/>
              <a:t>11/28/22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8173A-0C2C-078E-60E4-52E00379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95671-A513-C7F9-A9FF-DD626E4F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3982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50FEF-5E65-B339-E346-524E070C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C0C59-B93E-C143-149A-8F6B50F0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AEBA-CEA6-689C-3C50-D2C3F48A3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0636-B787-0849-A113-D7F2EA51F5B2}" type="datetime1">
              <a:rPr lang="en-US" smtClean="0"/>
              <a:t>11/28/22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9322B-7F97-3B91-1FE6-9288375B3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5D69F-6BC9-21D8-5343-E86D415DC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4683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31" Type="http://schemas.openxmlformats.org/officeDocument/2006/relationships/image" Target="../media/image124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.wiki/4mN9" TargetMode="External"/><Relationship Id="rId2" Type="http://schemas.openxmlformats.org/officeDocument/2006/relationships/hyperlink" Target="https://api.triplydb.com/s/BLOlDrGoK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41.svg"/><Relationship Id="rId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45.svg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hyperlink" Target="https://pixabay.com/illustrations/text-mining-icon-data-mining-icon-2793702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svg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hyperlink" Target="https://pixabay.com/illustrations/text-mining-icon-data-mining-icon-2793702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svg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hyperlink" Target="https://pixabay.com/illustrations/text-mining-icon-data-mining-icon-2793702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svg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hyperlink" Target="https://pixabay.com/illustrations/text-mining-icon-data-mining-icon-2793702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svg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svg"/><Relationship Id="rId9" Type="http://schemas.openxmlformats.org/officeDocument/2006/relationships/image" Target="../media/image55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svg"/><Relationship Id="rId9" Type="http://schemas.openxmlformats.org/officeDocument/2006/relationships/image" Target="../media/image55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7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45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7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7.svg"/><Relationship Id="rId5" Type="http://schemas.openxmlformats.org/officeDocument/2006/relationships/image" Target="../media/image59.svg"/><Relationship Id="rId10" Type="http://schemas.openxmlformats.org/officeDocument/2006/relationships/image" Target="../media/image46.png"/><Relationship Id="rId4" Type="http://schemas.openxmlformats.org/officeDocument/2006/relationships/image" Target="../media/image58.png"/><Relationship Id="rId9" Type="http://schemas.openxmlformats.org/officeDocument/2006/relationships/image" Target="../media/image45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7.png"/><Relationship Id="rId7" Type="http://schemas.openxmlformats.org/officeDocument/2006/relationships/image" Target="../media/image55.sv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6.png"/><Relationship Id="rId5" Type="http://schemas.openxmlformats.org/officeDocument/2006/relationships/image" Target="../media/image59.svg"/><Relationship Id="rId10" Type="http://schemas.openxmlformats.org/officeDocument/2006/relationships/image" Target="../media/image45.svg"/><Relationship Id="rId4" Type="http://schemas.openxmlformats.org/officeDocument/2006/relationships/image" Target="../media/image58.png"/><Relationship Id="rId9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26" Type="http://schemas.openxmlformats.org/officeDocument/2006/relationships/image" Target="../media/image72.svg"/><Relationship Id="rId3" Type="http://schemas.openxmlformats.org/officeDocument/2006/relationships/image" Target="../media/image44.png"/><Relationship Id="rId21" Type="http://schemas.openxmlformats.org/officeDocument/2006/relationships/image" Target="../media/image42.png"/><Relationship Id="rId7" Type="http://schemas.openxmlformats.org/officeDocument/2006/relationships/image" Target="../media/image58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66.svg"/><Relationship Id="rId20" Type="http://schemas.openxmlformats.org/officeDocument/2006/relationships/image" Target="../media/image41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24" Type="http://schemas.openxmlformats.org/officeDocument/2006/relationships/image" Target="../media/image70.sv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10" Type="http://schemas.openxmlformats.org/officeDocument/2006/relationships/image" Target="../media/image55.svg"/><Relationship Id="rId19" Type="http://schemas.openxmlformats.org/officeDocument/2006/relationships/image" Target="../media/image40.png"/><Relationship Id="rId4" Type="http://schemas.openxmlformats.org/officeDocument/2006/relationships/image" Target="../media/image45.svg"/><Relationship Id="rId9" Type="http://schemas.openxmlformats.org/officeDocument/2006/relationships/image" Target="../media/image54.png"/><Relationship Id="rId14" Type="http://schemas.openxmlformats.org/officeDocument/2006/relationships/image" Target="../media/image64.svg"/><Relationship Id="rId22" Type="http://schemas.openxmlformats.org/officeDocument/2006/relationships/image" Target="../media/image43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8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89.png"/><Relationship Id="rId18" Type="http://schemas.openxmlformats.org/officeDocument/2006/relationships/hyperlink" Target="https://www.youtube.com/watch?v=31PxXoQR9n4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58.png"/><Relationship Id="rId12" Type="http://schemas.openxmlformats.org/officeDocument/2006/relationships/image" Target="../media/image45.sv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44.png"/><Relationship Id="rId5" Type="http://schemas.openxmlformats.org/officeDocument/2006/relationships/image" Target="../media/image60.png"/><Relationship Id="rId15" Type="http://schemas.openxmlformats.org/officeDocument/2006/relationships/image" Target="../media/image91.svg"/><Relationship Id="rId10" Type="http://schemas.openxmlformats.org/officeDocument/2006/relationships/image" Target="../media/image55.svg"/><Relationship Id="rId4" Type="http://schemas.openxmlformats.org/officeDocument/2006/relationships/image" Target="../media/image88.jpeg"/><Relationship Id="rId9" Type="http://schemas.openxmlformats.org/officeDocument/2006/relationships/image" Target="../media/image54.png"/><Relationship Id="rId1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5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807208" y="1261951"/>
            <a:ext cx="7410668" cy="1530887"/>
          </a:xfrm>
        </p:spPr>
        <p:txBody>
          <a:bodyPr/>
          <a:lstStyle/>
          <a:p>
            <a:r>
              <a:rPr lang="en-GB" dirty="0"/>
              <a:t>Build a better life by translating problems to </a:t>
            </a:r>
            <a:r>
              <a:rPr lang="en-GB" dirty="0" err="1"/>
              <a:t>Datalog</a:t>
            </a:r>
            <a:r>
              <a:rPr lang="en-GB" dirty="0"/>
              <a:t> and Answer Set Programming(ASP)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4077" y="3322148"/>
            <a:ext cx="7803799" cy="2601555"/>
          </a:xfrm>
        </p:spPr>
        <p:txBody>
          <a:bodyPr/>
          <a:lstStyle/>
          <a:p>
            <a:r>
              <a:rPr lang="en-US" altLang="de-DE" b="1" dirty="0"/>
              <a:t>Axel </a:t>
            </a:r>
            <a:r>
              <a:rPr lang="en-US" altLang="de-DE" b="1" dirty="0" err="1"/>
              <a:t>Polleres</a:t>
            </a:r>
            <a:endParaRPr lang="en-US" altLang="de-DE" b="1" dirty="0"/>
          </a:p>
          <a:p>
            <a:r>
              <a:rPr lang="en-US" altLang="de-DE" b="1" dirty="0"/>
              <a:t>Institute for Data, Process and Knowledge Management</a:t>
            </a:r>
          </a:p>
          <a:p>
            <a:endParaRPr lang="en-US" altLang="de-DE" b="1" dirty="0"/>
          </a:p>
          <a:p>
            <a:r>
              <a:rPr lang="en-US" altLang="de-DE" b="1"/>
              <a:t>28/11/2022 Invited </a:t>
            </a:r>
            <a:r>
              <a:rPr lang="en-US" altLang="de-DE" b="1" dirty="0"/>
              <a:t>Talk  - TAASP 2022, Vienna</a:t>
            </a:r>
            <a:r>
              <a:rPr lang="en-US" altLang="de-DE" b="1"/>
              <a:t>, Austria</a:t>
            </a:r>
            <a:endParaRPr lang="en-US" altLang="de-DE" b="1" dirty="0"/>
          </a:p>
          <a:p>
            <a:endParaRPr lang="en-US" altLang="de-DE" b="1" dirty="0"/>
          </a:p>
          <a:p>
            <a:r>
              <a:rPr lang="en-US" altLang="de-DE" b="1" dirty="0"/>
              <a:t>Social media: @</a:t>
            </a:r>
            <a:r>
              <a:rPr lang="en-US" altLang="de-DE" b="1" dirty="0" err="1"/>
              <a:t>AxelPolleres@wien.rocks</a:t>
            </a:r>
            <a:endParaRPr lang="en-US" altLang="de-DE" b="1" dirty="0"/>
          </a:p>
          <a:p>
            <a:r>
              <a:rPr lang="en-US" altLang="de-DE" b="1" dirty="0">
                <a:hlinkClick r:id="rId3"/>
              </a:rPr>
              <a:t>http://polleres.net/</a:t>
            </a:r>
            <a:r>
              <a:rPr lang="en-US" altLang="de-DE" b="1" dirty="0"/>
              <a:t>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November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06ED-38B9-67B3-6084-111AFC364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9429">
            <a:off x="8194009" y="3232065"/>
            <a:ext cx="3155790" cy="31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8A6D9-91B7-1342-9D45-FECC11219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“Typed” links on the Web 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…  can be seen as subject-predicate-object edges in a Graph:</a:t>
            </a:r>
          </a:p>
          <a:p>
            <a:endParaRPr lang="en-AT" dirty="0"/>
          </a:p>
          <a:p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E713B5-DA5D-1046-9398-9C03D78F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E1D44C-2640-204B-A12E-8586BE3F7314}"/>
              </a:ext>
            </a:extLst>
          </p:cNvPr>
          <p:cNvSpPr/>
          <p:nvPr/>
        </p:nvSpPr>
        <p:spPr>
          <a:xfrm>
            <a:off x="806346" y="2212365"/>
            <a:ext cx="10283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20" b="1" dirty="0">
                <a:solidFill>
                  <a:srgbClr val="0096D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&lt;http://</a:t>
            </a:r>
            <a:r>
              <a:rPr lang="en-US" sz="1320" b="1" dirty="0" err="1">
                <a:solidFill>
                  <a:srgbClr val="0096D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www.polleres.net#me</a:t>
            </a:r>
            <a:r>
              <a:rPr lang="en-US" sz="1320" b="1" dirty="0">
                <a:solidFill>
                  <a:srgbClr val="0096D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320" b="1" dirty="0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&lt;http://</a:t>
            </a:r>
            <a:r>
              <a:rPr lang="en-US" sz="1320" b="1" dirty="0" err="1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xmlns.com</a:t>
            </a:r>
            <a:r>
              <a:rPr lang="en-US" sz="1320" b="1" dirty="0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20" b="1" dirty="0" err="1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foaf</a:t>
            </a:r>
            <a:r>
              <a:rPr lang="en-US" sz="1320" b="1" dirty="0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/0.1/</a:t>
            </a:r>
            <a:r>
              <a:rPr lang="en-US" sz="1320" b="1" dirty="0" err="1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workplaceHomepage</a:t>
            </a:r>
            <a:r>
              <a:rPr lang="en-US" sz="1320" b="1" dirty="0">
                <a:solidFill>
                  <a:srgbClr val="009B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32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2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&lt;http://</a:t>
            </a:r>
            <a:r>
              <a:rPr lang="en-US" sz="132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www.wu.ac.at</a:t>
            </a:r>
            <a:r>
              <a:rPr lang="en-US" sz="132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320" b="1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6904DD-9C52-A548-BFD4-DCDA374608CC}"/>
              </a:ext>
            </a:extLst>
          </p:cNvPr>
          <p:cNvSpPr/>
          <p:nvPr/>
        </p:nvSpPr>
        <p:spPr>
          <a:xfrm>
            <a:off x="897469" y="4263930"/>
            <a:ext cx="2993717" cy="596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680" dirty="0"/>
              <a:t>polleres.net#me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10389A-3344-F14A-8489-9F50FB2C4714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3891187" y="4562389"/>
            <a:ext cx="2717562" cy="1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22E4DD-13A0-1544-8D50-736FD6A1A678}"/>
              </a:ext>
            </a:extLst>
          </p:cNvPr>
          <p:cNvSpPr txBox="1"/>
          <p:nvPr/>
        </p:nvSpPr>
        <p:spPr>
          <a:xfrm>
            <a:off x="4176404" y="4249947"/>
            <a:ext cx="17715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440" dirty="0"/>
              <a:t>workplaceHomepage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46FC64-D2A7-EE4E-BF28-D9815384C172}"/>
              </a:ext>
            </a:extLst>
          </p:cNvPr>
          <p:cNvSpPr/>
          <p:nvPr/>
        </p:nvSpPr>
        <p:spPr>
          <a:xfrm>
            <a:off x="6600338" y="4263376"/>
            <a:ext cx="2993717" cy="596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680" dirty="0"/>
              <a:t>www.wu.ac.at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F14EF-0CFE-E68C-F80E-DBDC20223A0B}"/>
              </a:ext>
            </a:extLst>
          </p:cNvPr>
          <p:cNvSpPr txBox="1"/>
          <p:nvPr/>
        </p:nvSpPr>
        <p:spPr>
          <a:xfrm>
            <a:off x="8915441" y="1716484"/>
            <a:ext cx="20008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440" i="1" dirty="0">
                <a:solidFill>
                  <a:schemeClr val="bg1"/>
                </a:solidFill>
              </a:rPr>
              <a:t>it's just syntactic sugar…</a:t>
            </a:r>
          </a:p>
        </p:txBody>
      </p:sp>
      <p:pic>
        <p:nvPicPr>
          <p:cNvPr id="13" name="Picture 8" descr="Profile photo for droxel">
            <a:extLst>
              <a:ext uri="{FF2B5EF4-FFF2-40B4-BE49-F238E27FC236}">
                <a16:creationId xmlns:a16="http://schemas.microsoft.com/office/drawing/2014/main" id="{68B8F99C-EC7E-9FCF-5E2B-CB028B77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63" y="5108010"/>
            <a:ext cx="941887" cy="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2">
            <a:extLst>
              <a:ext uri="{FF2B5EF4-FFF2-40B4-BE49-F238E27FC236}">
                <a16:creationId xmlns:a16="http://schemas.microsoft.com/office/drawing/2014/main" id="{BC49DF52-AD2D-A9A5-0A0B-FA52379CDB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16" y="4988395"/>
            <a:ext cx="2011982" cy="106150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7AA8A65-522C-B73A-FF31-6CE9D8FD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dirty="0"/>
              <a:t>Semantic Web … RDF Triples</a:t>
            </a:r>
          </a:p>
        </p:txBody>
      </p:sp>
    </p:spTree>
    <p:extLst>
      <p:ext uri="{BB962C8B-B14F-4D97-AF65-F5344CB8AC3E}">
        <p14:creationId xmlns:p14="http://schemas.microsoft.com/office/powerpoint/2010/main" val="2563174682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2E340BD6-CCBB-35C1-8A56-B034EADB4F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E888A-39F1-99A2-61EC-A949E66464F1}"/>
              </a:ext>
            </a:extLst>
          </p:cNvPr>
          <p:cNvSpPr/>
          <p:nvPr/>
        </p:nvSpPr>
        <p:spPr>
          <a:xfrm>
            <a:off x="9083040" y="1813560"/>
            <a:ext cx="1150620" cy="693420"/>
          </a:xfrm>
          <a:prstGeom prst="rect">
            <a:avLst/>
          </a:prstGeom>
          <a:solidFill>
            <a:srgbClr val="367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</p:spTree>
    <p:extLst>
      <p:ext uri="{BB962C8B-B14F-4D97-AF65-F5344CB8AC3E}">
        <p14:creationId xmlns:p14="http://schemas.microsoft.com/office/powerpoint/2010/main" val="33384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2E340BD6-CCBB-35C1-8A56-B034EADB4F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3" name="Picture 52" descr="Diagram, table&#10;&#10;Description automatically generated">
            <a:extLst>
              <a:ext uri="{FF2B5EF4-FFF2-40B4-BE49-F238E27FC236}">
                <a16:creationId xmlns:a16="http://schemas.microsoft.com/office/drawing/2014/main" id="{471AE66A-14FE-635A-FA5B-1A4ACB3E9C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0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440" dirty="0">
                <a:latin typeface="Montserrat" panose="00000500000000000000" pitchFamily="2" charset="0"/>
              </a:rPr>
              <a:t>Contributions to RQ 2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2E340BD6-CCBB-35C1-8A56-B034EADB4F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3" name="Picture 52" descr="Diagram, table&#10;&#10;Description automatically generated">
            <a:extLst>
              <a:ext uri="{FF2B5EF4-FFF2-40B4-BE49-F238E27FC236}">
                <a16:creationId xmlns:a16="http://schemas.microsoft.com/office/drawing/2014/main" id="{471AE66A-14FE-635A-FA5B-1A4ACB3E9C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B6A8E948-6669-FC06-95D9-07D4F40DF5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440" dirty="0">
                <a:latin typeface="Montserrat" panose="00000500000000000000" pitchFamily="2" charset="0"/>
              </a:rPr>
              <a:t>Contributions to RQ 2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2E340BD6-CCBB-35C1-8A56-B034EADB4F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3" name="Picture 52" descr="Diagram, table&#10;&#10;Description automatically generated">
            <a:extLst>
              <a:ext uri="{FF2B5EF4-FFF2-40B4-BE49-F238E27FC236}">
                <a16:creationId xmlns:a16="http://schemas.microsoft.com/office/drawing/2014/main" id="{471AE66A-14FE-635A-FA5B-1A4ACB3E9C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B6A8E948-6669-FC06-95D9-07D4F40DF5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7" name="Picture 5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94AF3C-1F43-5E10-91DB-F4A885BA4C5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440" dirty="0">
                <a:latin typeface="Montserrat" panose="00000500000000000000" pitchFamily="2" charset="0"/>
              </a:rPr>
              <a:t>Contributions to RQ 2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2E340BD6-CCBB-35C1-8A56-B034EADB4F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3" name="Picture 52" descr="Diagram, table&#10;&#10;Description automatically generated">
            <a:extLst>
              <a:ext uri="{FF2B5EF4-FFF2-40B4-BE49-F238E27FC236}">
                <a16:creationId xmlns:a16="http://schemas.microsoft.com/office/drawing/2014/main" id="{471AE66A-14FE-635A-FA5B-1A4ACB3E9C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B6A8E948-6669-FC06-95D9-07D4F40DF5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7" name="Picture 5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94AF3C-1F43-5E10-91DB-F4A885BA4C5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59" name="Picture 5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20C9D9-B921-ABAA-9B6B-F6AB252D5C3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61" name="Picture 6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A4CBAF7-76BF-CBE0-2CBC-0A422FB824B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26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ASP vs CP: Performance Evaluation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141BE1-0882-920F-5CD8-F55BD030777C}"/>
              </a:ext>
            </a:extLst>
          </p:cNvPr>
          <p:cNvSpPr/>
          <p:nvPr/>
        </p:nvSpPr>
        <p:spPr>
          <a:xfrm>
            <a:off x="5113021" y="2794759"/>
            <a:ext cx="1200150" cy="413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ASP grounder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8AF63-164A-37C4-1772-57EAB67AC748}"/>
              </a:ext>
            </a:extLst>
          </p:cNvPr>
          <p:cNvSpPr/>
          <p:nvPr/>
        </p:nvSpPr>
        <p:spPr>
          <a:xfrm>
            <a:off x="8131319" y="2794761"/>
            <a:ext cx="1200150" cy="413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ASP solver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14D5F3-DA47-E56B-71F7-92F24038381F}"/>
              </a:ext>
            </a:extLst>
          </p:cNvPr>
          <p:cNvSpPr/>
          <p:nvPr/>
        </p:nvSpPr>
        <p:spPr>
          <a:xfrm>
            <a:off x="6518910" y="2794759"/>
            <a:ext cx="1406669" cy="413767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Ground program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pic>
        <p:nvPicPr>
          <p:cNvPr id="10" name="Graphic 9" descr="Single gear with solid fill">
            <a:extLst>
              <a:ext uri="{FF2B5EF4-FFF2-40B4-BE49-F238E27FC236}">
                <a16:creationId xmlns:a16="http://schemas.microsoft.com/office/drawing/2014/main" id="{A047F6DE-EA39-CC98-5DB4-99DCC7167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979928"/>
            <a:ext cx="342900" cy="342900"/>
          </a:xfrm>
          <a:prstGeom prst="rect">
            <a:avLst/>
          </a:prstGeom>
        </p:spPr>
      </p:pic>
      <p:pic>
        <p:nvPicPr>
          <p:cNvPr id="11" name="Graphic 10" descr="Single gear with solid fill">
            <a:extLst>
              <a:ext uri="{FF2B5EF4-FFF2-40B4-BE49-F238E27FC236}">
                <a16:creationId xmlns:a16="http://schemas.microsoft.com/office/drawing/2014/main" id="{3103CFE4-6A9C-A4EB-7925-D54A241FA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4071" y="2964185"/>
            <a:ext cx="342900" cy="3429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F6589E-7949-3D66-4646-2923F159FAE8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>
            <a:off x="6313170" y="3001643"/>
            <a:ext cx="2057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1E9B7C-004E-E0E0-2E66-A765308DD5F4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7925579" y="3001644"/>
            <a:ext cx="2057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3375712-93B1-9696-AD64-BE0EB5EF6498}"/>
              </a:ext>
            </a:extLst>
          </p:cNvPr>
          <p:cNvSpPr/>
          <p:nvPr/>
        </p:nvSpPr>
        <p:spPr>
          <a:xfrm>
            <a:off x="5113021" y="4060799"/>
            <a:ext cx="1200150" cy="413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 err="1">
                <a:latin typeface="LM Sans 17" panose="00000500000000000000" pitchFamily="50" charset="0"/>
              </a:rPr>
              <a:t>MiniZinc</a:t>
            </a:r>
            <a:r>
              <a:rPr lang="en-US" sz="1320" dirty="0">
                <a:latin typeface="LM Sans 17" panose="00000500000000000000" pitchFamily="50" charset="0"/>
              </a:rPr>
              <a:t> flattener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8F1A67-3033-CC3D-3816-7E3FB84A4A58}"/>
              </a:ext>
            </a:extLst>
          </p:cNvPr>
          <p:cNvSpPr/>
          <p:nvPr/>
        </p:nvSpPr>
        <p:spPr>
          <a:xfrm>
            <a:off x="8131319" y="4060800"/>
            <a:ext cx="1200150" cy="413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CP solver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C91461-5A70-6D14-C5FE-48C4372BA44E}"/>
              </a:ext>
            </a:extLst>
          </p:cNvPr>
          <p:cNvSpPr/>
          <p:nvPr/>
        </p:nvSpPr>
        <p:spPr>
          <a:xfrm>
            <a:off x="6518910" y="4060799"/>
            <a:ext cx="1406669" cy="41376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 err="1">
                <a:latin typeface="LM Sans 17" panose="00000500000000000000" pitchFamily="50" charset="0"/>
              </a:rPr>
              <a:t>FlatZinc</a:t>
            </a:r>
            <a:r>
              <a:rPr lang="en-US" sz="1320" dirty="0">
                <a:latin typeface="LM Sans 17" panose="00000500000000000000" pitchFamily="50" charset="0"/>
              </a:rPr>
              <a:t> model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pic>
        <p:nvPicPr>
          <p:cNvPr id="22" name="Graphic 21" descr="Single gear with solid fill">
            <a:extLst>
              <a:ext uri="{FF2B5EF4-FFF2-40B4-BE49-F238E27FC236}">
                <a16:creationId xmlns:a16="http://schemas.microsoft.com/office/drawing/2014/main" id="{4637F64B-0BEF-9689-EAC8-E1A4EFD55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4245967"/>
            <a:ext cx="342900" cy="342900"/>
          </a:xfrm>
          <a:prstGeom prst="rect">
            <a:avLst/>
          </a:prstGeom>
        </p:spPr>
      </p:pic>
      <p:pic>
        <p:nvPicPr>
          <p:cNvPr id="23" name="Graphic 22" descr="Single gear with solid fill">
            <a:extLst>
              <a:ext uri="{FF2B5EF4-FFF2-40B4-BE49-F238E27FC236}">
                <a16:creationId xmlns:a16="http://schemas.microsoft.com/office/drawing/2014/main" id="{8AA6310B-38BE-F688-B27B-DFF1F23DA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4071" y="4248824"/>
            <a:ext cx="342900" cy="3429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829BAA-534A-8236-376A-ABC8314E5B75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>
            <a:off x="6313170" y="4267682"/>
            <a:ext cx="2057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1EDCA4-4F71-C559-A462-486E458BAE17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7925579" y="4267683"/>
            <a:ext cx="2057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D99D71-8A00-53FF-F7C0-56F7A29BC385}"/>
              </a:ext>
            </a:extLst>
          </p:cNvPr>
          <p:cNvSpPr/>
          <p:nvPr/>
        </p:nvSpPr>
        <p:spPr>
          <a:xfrm>
            <a:off x="3263257" y="3780763"/>
            <a:ext cx="1406669" cy="413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</a:t>
            </a:r>
            <a:r>
              <a:rPr lang="en-US" sz="1320" dirty="0" err="1">
                <a:latin typeface="LM Sans 17" panose="00000500000000000000" pitchFamily="50" charset="0"/>
              </a:rPr>
              <a:t>MiniZinc</a:t>
            </a:r>
            <a:r>
              <a:rPr lang="en-US" sz="1320" dirty="0">
                <a:latin typeface="LM Sans 17" panose="00000500000000000000" pitchFamily="50" charset="0"/>
              </a:rPr>
              <a:t> encoding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774FFA-12C2-6E7A-29E4-ACFF2BBF3DC4}"/>
              </a:ext>
            </a:extLst>
          </p:cNvPr>
          <p:cNvSpPr/>
          <p:nvPr/>
        </p:nvSpPr>
        <p:spPr>
          <a:xfrm>
            <a:off x="3263257" y="4328523"/>
            <a:ext cx="1406669" cy="41376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</a:t>
            </a:r>
            <a:r>
              <a:rPr lang="en-US" sz="1320" dirty="0" err="1">
                <a:latin typeface="LM Sans 17" panose="00000500000000000000" pitchFamily="50" charset="0"/>
              </a:rPr>
              <a:t>MiniZinc</a:t>
            </a:r>
            <a:r>
              <a:rPr lang="en-US" sz="1320" dirty="0">
                <a:latin typeface="LM Sans 17" panose="00000500000000000000" pitchFamily="50" charset="0"/>
              </a:rPr>
              <a:t> problem instance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8F43D7-8C7D-E788-73DE-E3ECA41D5906}"/>
              </a:ext>
            </a:extLst>
          </p:cNvPr>
          <p:cNvSpPr/>
          <p:nvPr/>
        </p:nvSpPr>
        <p:spPr>
          <a:xfrm>
            <a:off x="3283052" y="2498839"/>
            <a:ext cx="1406669" cy="413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ASP encoding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A363FC-3B0F-E3E0-D48D-09E50BECC3FD}"/>
              </a:ext>
            </a:extLst>
          </p:cNvPr>
          <p:cNvSpPr/>
          <p:nvPr/>
        </p:nvSpPr>
        <p:spPr>
          <a:xfrm>
            <a:off x="3283052" y="3046599"/>
            <a:ext cx="1406669" cy="41376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ASP problem instance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431757-B73C-A792-DD7A-C72E70C5BDFC}"/>
              </a:ext>
            </a:extLst>
          </p:cNvPr>
          <p:cNvSpPr/>
          <p:nvPr/>
        </p:nvSpPr>
        <p:spPr>
          <a:xfrm>
            <a:off x="9716389" y="2861494"/>
            <a:ext cx="874361" cy="2800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320" dirty="0">
                <a:latin typeface="LM Sans 17" panose="00000500000000000000" pitchFamily="50" charset="0"/>
              </a:rPr>
              <a:t>Result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EBFD8FD-4F2E-2B18-20A7-2BA504435111}"/>
              </a:ext>
            </a:extLst>
          </p:cNvPr>
          <p:cNvSpPr/>
          <p:nvPr/>
        </p:nvSpPr>
        <p:spPr>
          <a:xfrm>
            <a:off x="9716389" y="4130522"/>
            <a:ext cx="874361" cy="2800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320" dirty="0">
                <a:latin typeface="LM Sans 17" panose="00000500000000000000" pitchFamily="50" charset="0"/>
              </a:rPr>
              <a:t>Result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BC0807-A4AA-3E0C-F136-4518025B5461}"/>
              </a:ext>
            </a:extLst>
          </p:cNvPr>
          <p:cNvCxnSpPr>
            <a:cxnSpLocks/>
            <a:stCxn id="7" idx="3"/>
            <a:endCxn id="34" idx="1"/>
          </p:cNvCxnSpPr>
          <p:nvPr/>
        </p:nvCxnSpPr>
        <p:spPr>
          <a:xfrm flipV="1">
            <a:off x="9331470" y="3001512"/>
            <a:ext cx="384920" cy="1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F7C0E89-93A9-4122-0B94-A90C0391648E}"/>
              </a:ext>
            </a:extLst>
          </p:cNvPr>
          <p:cNvCxnSpPr>
            <a:cxnSpLocks/>
            <a:stCxn id="20" idx="3"/>
            <a:endCxn id="35" idx="1"/>
          </p:cNvCxnSpPr>
          <p:nvPr/>
        </p:nvCxnSpPr>
        <p:spPr>
          <a:xfrm>
            <a:off x="9331470" y="4267684"/>
            <a:ext cx="384920" cy="2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CA89D18F-1E0A-B7D4-FE47-A5FCCE530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5666" y="2894343"/>
            <a:ext cx="256205" cy="22631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057035D-88D5-BD23-7945-2BAB035D5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5666" y="4154525"/>
            <a:ext cx="256205" cy="226314"/>
          </a:xfrm>
          <a:prstGeom prst="rect">
            <a:avLst/>
          </a:prstGeom>
        </p:spPr>
      </p:pic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5B72290D-C188-B557-3E7B-652AEB7DC759}"/>
              </a:ext>
            </a:extLst>
          </p:cNvPr>
          <p:cNvCxnSpPr>
            <a:cxnSpLocks/>
            <a:stCxn id="32" idx="3"/>
            <a:endCxn id="3" idx="1"/>
          </p:cNvCxnSpPr>
          <p:nvPr/>
        </p:nvCxnSpPr>
        <p:spPr>
          <a:xfrm>
            <a:off x="4689722" y="2705723"/>
            <a:ext cx="423299" cy="29592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7EE52711-1797-4C1A-1F33-E72BBEC2AC7B}"/>
              </a:ext>
            </a:extLst>
          </p:cNvPr>
          <p:cNvCxnSpPr>
            <a:cxnSpLocks/>
            <a:stCxn id="33" idx="3"/>
            <a:endCxn id="3" idx="1"/>
          </p:cNvCxnSpPr>
          <p:nvPr/>
        </p:nvCxnSpPr>
        <p:spPr>
          <a:xfrm flipV="1">
            <a:off x="4689722" y="3001643"/>
            <a:ext cx="423299" cy="2518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FED453B-8D67-74E4-DE77-1DCE44AE5BEE}"/>
              </a:ext>
            </a:extLst>
          </p:cNvPr>
          <p:cNvCxnSpPr>
            <a:cxnSpLocks/>
            <a:stCxn id="30" idx="3"/>
            <a:endCxn id="19" idx="1"/>
          </p:cNvCxnSpPr>
          <p:nvPr/>
        </p:nvCxnSpPr>
        <p:spPr>
          <a:xfrm>
            <a:off x="4669927" y="3987647"/>
            <a:ext cx="443094" cy="28003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A67986AD-6EB1-3C7A-CA93-0C2EDDE44ECA}"/>
              </a:ext>
            </a:extLst>
          </p:cNvPr>
          <p:cNvCxnSpPr>
            <a:cxnSpLocks/>
            <a:stCxn id="31" idx="3"/>
            <a:endCxn id="19" idx="1"/>
          </p:cNvCxnSpPr>
          <p:nvPr/>
        </p:nvCxnSpPr>
        <p:spPr>
          <a:xfrm flipV="1">
            <a:off x="4669927" y="4267683"/>
            <a:ext cx="443094" cy="26772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68938CD-BD8F-0EE1-94CA-651F9EFED5E3}"/>
              </a:ext>
            </a:extLst>
          </p:cNvPr>
          <p:cNvSpPr txBox="1"/>
          <p:nvPr/>
        </p:nvSpPr>
        <p:spPr>
          <a:xfrm>
            <a:off x="3283053" y="2068482"/>
            <a:ext cx="138687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LM Sans 17" panose="00000500000000000000" pitchFamily="50" charset="0"/>
              </a:rPr>
              <a:t>INPUT</a:t>
            </a:r>
            <a:endParaRPr lang="LID4096" sz="1320" b="1" dirty="0">
              <a:latin typeface="LM Sans 17" panose="00000500000000000000" pitchFamily="50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B18BF7-6AF8-9692-C8C1-4739DDDE36EC}"/>
              </a:ext>
            </a:extLst>
          </p:cNvPr>
          <p:cNvSpPr txBox="1"/>
          <p:nvPr/>
        </p:nvSpPr>
        <p:spPr>
          <a:xfrm>
            <a:off x="5052028" y="2067107"/>
            <a:ext cx="138687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LM Sans 17" panose="00000500000000000000" pitchFamily="50" charset="0"/>
              </a:rPr>
              <a:t>PROCESSING</a:t>
            </a:r>
            <a:endParaRPr lang="LID4096" sz="1320" b="1" dirty="0">
              <a:latin typeface="LM Sans 17" panose="00000500000000000000" pitchFamily="50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52D0930-3D91-B6F7-960F-34E0612278BC}"/>
              </a:ext>
            </a:extLst>
          </p:cNvPr>
          <p:cNvSpPr txBox="1"/>
          <p:nvPr/>
        </p:nvSpPr>
        <p:spPr>
          <a:xfrm>
            <a:off x="6411949" y="1965642"/>
            <a:ext cx="1612409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LM Sans 17" panose="00000500000000000000" pitchFamily="50" charset="0"/>
              </a:rPr>
              <a:t>INTERMEDIARY MODEL</a:t>
            </a:r>
            <a:endParaRPr lang="LID4096" sz="1320" b="1" dirty="0">
              <a:latin typeface="LM Sans 17" panose="00000500000000000000" pitchFamily="50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5C9A13-45E9-918E-0E0C-F3330D093DC6}"/>
              </a:ext>
            </a:extLst>
          </p:cNvPr>
          <p:cNvSpPr txBox="1"/>
          <p:nvPr/>
        </p:nvSpPr>
        <p:spPr>
          <a:xfrm>
            <a:off x="8039338" y="2055648"/>
            <a:ext cx="138687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LM Sans 17" panose="00000500000000000000" pitchFamily="50" charset="0"/>
              </a:rPr>
              <a:t>SOLVING</a:t>
            </a:r>
            <a:endParaRPr lang="LID4096" sz="1320" b="1" dirty="0">
              <a:latin typeface="LM Sans 17" panose="00000500000000000000" pitchFamily="50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940280-5B0D-03E1-E055-F60FA0B32150}"/>
              </a:ext>
            </a:extLst>
          </p:cNvPr>
          <p:cNvSpPr txBox="1"/>
          <p:nvPr/>
        </p:nvSpPr>
        <p:spPr>
          <a:xfrm>
            <a:off x="9426211" y="2049623"/>
            <a:ext cx="138687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LM Sans 17" panose="00000500000000000000" pitchFamily="50" charset="0"/>
              </a:rPr>
              <a:t>OUTPUT</a:t>
            </a:r>
            <a:endParaRPr lang="LID4096" sz="1320" b="1" dirty="0">
              <a:latin typeface="LM Sans 17" panose="00000500000000000000" pitchFamily="50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CD864F-9D19-2313-8B35-144A28B5B4DD}"/>
              </a:ext>
            </a:extLst>
          </p:cNvPr>
          <p:cNvSpPr/>
          <p:nvPr/>
        </p:nvSpPr>
        <p:spPr>
          <a:xfrm>
            <a:off x="1500629" y="3398387"/>
            <a:ext cx="1406669" cy="4137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Generated RABP problem instance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43811D-9359-FC50-1BA1-C33BF3F33E07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 flipV="1">
            <a:off x="2907298" y="3253483"/>
            <a:ext cx="375755" cy="351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97BD40-3F07-9DB9-E283-A0731F4B120C}"/>
              </a:ext>
            </a:extLst>
          </p:cNvPr>
          <p:cNvCxnSpPr>
            <a:cxnSpLocks/>
            <a:stCxn id="2" idx="3"/>
            <a:endCxn id="30" idx="1"/>
          </p:cNvCxnSpPr>
          <p:nvPr/>
        </p:nvCxnSpPr>
        <p:spPr>
          <a:xfrm>
            <a:off x="2907298" y="3605271"/>
            <a:ext cx="355960" cy="382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43B39E-7828-D0B1-4D66-69E1E70EC0F8}"/>
              </a:ext>
            </a:extLst>
          </p:cNvPr>
          <p:cNvSpPr txBox="1"/>
          <p:nvPr/>
        </p:nvSpPr>
        <p:spPr>
          <a:xfrm>
            <a:off x="999486" y="1687445"/>
            <a:ext cx="4655450" cy="33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Running RABP Instances in ASP and CP</a:t>
            </a:r>
            <a:endParaRPr lang="LID4096" sz="1560" dirty="0">
              <a:latin typeface="LM Sans 10" panose="000005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54FD6B-8D9F-6211-FF65-D322C6067200}"/>
              </a:ext>
            </a:extLst>
          </p:cNvPr>
          <p:cNvSpPr txBox="1"/>
          <p:nvPr/>
        </p:nvSpPr>
        <p:spPr>
          <a:xfrm>
            <a:off x="1004546" y="4999545"/>
            <a:ext cx="8979875" cy="113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Comparison of four ASP systems against four CP systems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ASP systems: 	</a:t>
            </a:r>
            <a:r>
              <a:rPr lang="en-US" sz="1560" b="1" dirty="0" err="1">
                <a:latin typeface="LM Sans 10" panose="00000500000000000000" pitchFamily="50" charset="0"/>
              </a:rPr>
              <a:t>gringo+clasp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560" b="1" dirty="0" err="1">
                <a:latin typeface="LM Sans 10" panose="00000500000000000000" pitchFamily="50" charset="0"/>
              </a:rPr>
              <a:t>gringo+wasp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560" b="1" dirty="0" err="1">
                <a:latin typeface="LM Sans 10" panose="00000500000000000000" pitchFamily="50" charset="0"/>
              </a:rPr>
              <a:t>idlv+clasp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560" b="1" dirty="0" err="1">
                <a:latin typeface="LM Sans 10" panose="00000500000000000000" pitchFamily="50" charset="0"/>
              </a:rPr>
              <a:t>idlv+wasp</a:t>
            </a:r>
            <a:endParaRPr lang="en-US" sz="1560" b="1" dirty="0">
              <a:latin typeface="LM Sans 10" panose="00000500000000000000" pitchFamily="50" charset="0"/>
            </a:endParaRP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CP systems:	</a:t>
            </a:r>
            <a:r>
              <a:rPr lang="en-US" sz="1320" dirty="0">
                <a:latin typeface="LM Sans 10" panose="00000500000000000000" pitchFamily="50" charset="0"/>
              </a:rPr>
              <a:t>mzn2fzn+</a:t>
            </a:r>
            <a:r>
              <a:rPr lang="en-US" sz="1560" b="1" dirty="0">
                <a:latin typeface="LM Sans 10" panose="00000500000000000000" pitchFamily="50" charset="0"/>
              </a:rPr>
              <a:t>gecode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320" dirty="0">
                <a:latin typeface="LM Sans 10" panose="00000500000000000000" pitchFamily="50" charset="0"/>
              </a:rPr>
              <a:t>mzn2fzn+</a:t>
            </a:r>
            <a:r>
              <a:rPr lang="en-US" sz="1560" b="1" dirty="0">
                <a:latin typeface="LM Sans 10" panose="00000500000000000000" pitchFamily="50" charset="0"/>
              </a:rPr>
              <a:t>chuffed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320" dirty="0">
                <a:latin typeface="LM Sans 10" panose="00000500000000000000" pitchFamily="50" charset="0"/>
              </a:rPr>
              <a:t>mzn2fzn+</a:t>
            </a:r>
            <a:r>
              <a:rPr lang="en-US" sz="1560" b="1" dirty="0">
                <a:latin typeface="LM Sans 10" panose="00000500000000000000" pitchFamily="50" charset="0"/>
              </a:rPr>
              <a:t>hcsp</a:t>
            </a:r>
            <a:r>
              <a:rPr lang="en-US" sz="1560" dirty="0">
                <a:latin typeface="LM Sans 10" panose="00000500000000000000" pitchFamily="50" charset="0"/>
              </a:rPr>
              <a:t>, </a:t>
            </a:r>
            <a:r>
              <a:rPr lang="en-US" sz="1320" dirty="0">
                <a:latin typeface="LM Sans 10" panose="00000500000000000000" pitchFamily="50" charset="0"/>
              </a:rPr>
              <a:t>mzn2fzn+</a:t>
            </a:r>
            <a:r>
              <a:rPr lang="en-US" sz="1560" b="1" dirty="0">
                <a:latin typeface="LM Sans 10" panose="00000500000000000000" pitchFamily="50" charset="0"/>
              </a:rPr>
              <a:t>or-tools</a:t>
            </a:r>
            <a:r>
              <a:rPr lang="en-US" sz="1560" dirty="0">
                <a:latin typeface="LM Sans 10" panose="00000500000000000000" pitchFamily="50" charset="0"/>
              </a:rPr>
              <a:t> </a:t>
            </a:r>
            <a:endParaRPr lang="LID4096" sz="1560" dirty="0">
              <a:latin typeface="LM Sans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27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ASP vs CP: Performance Evaluation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D69102-02DE-FEF4-9DE1-48DA428A6C25}"/>
              </a:ext>
            </a:extLst>
          </p:cNvPr>
          <p:cNvGraphicFramePr>
            <a:graphicFrameLocks noGrp="1"/>
          </p:cNvGraphicFramePr>
          <p:nvPr/>
        </p:nvGraphicFramePr>
        <p:xfrm>
          <a:off x="2751925" y="1616418"/>
          <a:ext cx="8392027" cy="4631066"/>
        </p:xfrm>
        <a:graphic>
          <a:graphicData uri="http://schemas.openxmlformats.org/drawingml/2006/table">
            <a:tbl>
              <a:tblPr/>
              <a:tblGrid>
                <a:gridCol w="673326">
                  <a:extLst>
                    <a:ext uri="{9D8B030D-6E8A-4147-A177-3AD203B41FA5}">
                      <a16:colId xmlns:a16="http://schemas.microsoft.com/office/drawing/2014/main" val="2226825956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3354083682"/>
                    </a:ext>
                  </a:extLst>
                </a:gridCol>
                <a:gridCol w="789054">
                  <a:extLst>
                    <a:ext uri="{9D8B030D-6E8A-4147-A177-3AD203B41FA5}">
                      <a16:colId xmlns:a16="http://schemas.microsoft.com/office/drawing/2014/main" val="1369135746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482574220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2331247541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3360022411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2692176522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1481339060"/>
                    </a:ext>
                  </a:extLst>
                </a:gridCol>
                <a:gridCol w="869713">
                  <a:extLst>
                    <a:ext uri="{9D8B030D-6E8A-4147-A177-3AD203B41FA5}">
                      <a16:colId xmlns:a16="http://schemas.microsoft.com/office/drawing/2014/main" val="3980369737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1040751121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2897028118"/>
                    </a:ext>
                  </a:extLst>
                </a:gridCol>
                <a:gridCol w="673326">
                  <a:extLst>
                    <a:ext uri="{9D8B030D-6E8A-4147-A177-3AD203B41FA5}">
                      <a16:colId xmlns:a16="http://schemas.microsoft.com/office/drawing/2014/main" val="3067542412"/>
                    </a:ext>
                  </a:extLst>
                </a:gridCol>
              </a:tblGrid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id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#A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%</a:t>
                      </a:r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conc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#R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#L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u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id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#A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%</a:t>
                      </a:r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conc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#R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#L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LM Sans 10" panose="00000500000000000000" pitchFamily="50" charset="0"/>
                        </a:rPr>
                        <a:t> u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676211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22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193061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23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544283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72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607402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25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030702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26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516716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27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931335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7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28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144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512267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29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435703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30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24250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31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256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881142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11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32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288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220344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33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384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783915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13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34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384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518913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14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35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984392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15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4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254188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076834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17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999593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18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192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28814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19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256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04382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20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50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256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88454"/>
                  </a:ext>
                </a:extLst>
              </a:tr>
              <a:tr h="210503"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21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128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90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16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8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256</a:t>
                      </a: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M Sans 10" panose="00000500000000000000" pitchFamily="50" charset="0"/>
                        </a:rPr>
                        <a:t> </a:t>
                      </a:r>
                    </a:p>
                  </a:txBody>
                  <a:tcPr marL="10525" marR="10525" marT="10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AT" sz="1200" b="0" i="0" u="none" strike="noStrike" dirty="0">
                        <a:solidFill>
                          <a:srgbClr val="000000"/>
                        </a:solidFill>
                        <a:effectLst/>
                        <a:latin typeface="LM Sans 10" panose="00000500000000000000" pitchFamily="50" charset="0"/>
                      </a:endParaRPr>
                    </a:p>
                  </a:txBody>
                  <a:tcPr marL="10525" marR="10525" marT="10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6808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8A40CA-5B23-0545-3441-E951E2F10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95" t="20561" r="39570" b="51183"/>
          <a:stretch/>
        </p:blipFill>
        <p:spPr>
          <a:xfrm>
            <a:off x="1041907" y="3077141"/>
            <a:ext cx="1107934" cy="820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C9EE9A-830F-A13A-63EB-7A79AD5B414F}"/>
              </a:ext>
            </a:extLst>
          </p:cNvPr>
          <p:cNvSpPr txBox="1"/>
          <p:nvPr/>
        </p:nvSpPr>
        <p:spPr>
          <a:xfrm>
            <a:off x="1032763" y="3848409"/>
            <a:ext cx="110793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40" b="1" dirty="0">
                <a:latin typeface="LM Sans 10" panose="00000500000000000000" pitchFamily="50" charset="0"/>
              </a:rPr>
              <a:t>BRANCH</a:t>
            </a:r>
          </a:p>
          <a:p>
            <a:pPr algn="ctr"/>
            <a:r>
              <a:rPr lang="en-US" sz="1440" b="1" dirty="0">
                <a:latin typeface="LM Sans 10" panose="00000500000000000000" pitchFamily="50" charset="0"/>
              </a:rPr>
              <a:t>Instance</a:t>
            </a:r>
          </a:p>
          <a:p>
            <a:pPr algn="ctr"/>
            <a:r>
              <a:rPr lang="en-US" sz="1440" b="1" dirty="0">
                <a:latin typeface="LM Sans 10" panose="00000500000000000000" pitchFamily="50" charset="0"/>
              </a:rPr>
              <a:t>Generator</a:t>
            </a:r>
            <a:endParaRPr lang="LID4096" sz="144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E0FFC0-36D0-F649-185D-1CBA67B91BF2}"/>
              </a:ext>
            </a:extLst>
          </p:cNvPr>
          <p:cNvSpPr/>
          <p:nvPr/>
        </p:nvSpPr>
        <p:spPr>
          <a:xfrm>
            <a:off x="993113" y="3023875"/>
            <a:ext cx="1193160" cy="16001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3E790E-3A27-1A85-9C27-495493380547}"/>
              </a:ext>
            </a:extLst>
          </p:cNvPr>
          <p:cNvSpPr/>
          <p:nvPr/>
        </p:nvSpPr>
        <p:spPr>
          <a:xfrm>
            <a:off x="2213761" y="3696661"/>
            <a:ext cx="480425" cy="258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>
              <a:latin typeface="LM Sans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897AEB-A278-0A48-6927-A7C91CEC6CB6}"/>
              </a:ext>
            </a:extLst>
          </p:cNvPr>
          <p:cNvSpPr/>
          <p:nvPr/>
        </p:nvSpPr>
        <p:spPr>
          <a:xfrm>
            <a:off x="553713" y="1289037"/>
            <a:ext cx="693782" cy="2723108"/>
          </a:xfrm>
          <a:prstGeom prst="rect">
            <a:avLst/>
          </a:prstGeom>
          <a:solidFill>
            <a:srgbClr val="E6E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B78430-EE95-3567-7BB5-9F2A4BEB81DE}"/>
              </a:ext>
            </a:extLst>
          </p:cNvPr>
          <p:cNvSpPr/>
          <p:nvPr/>
        </p:nvSpPr>
        <p:spPr>
          <a:xfrm>
            <a:off x="592429" y="3951834"/>
            <a:ext cx="655067" cy="2580656"/>
          </a:xfrm>
          <a:prstGeom prst="rect">
            <a:avLst/>
          </a:prstGeom>
          <a:solidFill>
            <a:srgbClr val="E9F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28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ASP vs CP: Performance Evaluation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3652735-4AAA-CFE0-5930-5A233717F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45" y="1405640"/>
            <a:ext cx="9392935" cy="510026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E3F604-9131-C0C6-F840-B5EDBF4CF0E6}"/>
              </a:ext>
            </a:extLst>
          </p:cNvPr>
          <p:cNvCxnSpPr>
            <a:cxnSpLocks/>
          </p:cNvCxnSpPr>
          <p:nvPr/>
        </p:nvCxnSpPr>
        <p:spPr>
          <a:xfrm>
            <a:off x="609600" y="3931920"/>
            <a:ext cx="10972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4">
            <a:extLst>
              <a:ext uri="{FF2B5EF4-FFF2-40B4-BE49-F238E27FC236}">
                <a16:creationId xmlns:a16="http://schemas.microsoft.com/office/drawing/2014/main" id="{E46D0123-1E1F-76D3-BE3D-C69BDDB7893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325750" y="1788816"/>
            <a:ext cx="1347474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sz="1440" dirty="0">
                <a:latin typeface="Montserrat" panose="00000500000000000000" pitchFamily="2" charset="0"/>
              </a:rPr>
              <a:t>ASP Systems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AC5CFDF6-0221-F4F7-EAF3-16BED8C549BA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343526" y="4343949"/>
            <a:ext cx="1347474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sz="1440" dirty="0">
                <a:latin typeface="Montserrat" panose="00000500000000000000" pitchFamily="2" charset="0"/>
              </a:rPr>
              <a:t>CP Systems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A68466-D0F1-8A56-0E1A-FD14EB145F0A}"/>
              </a:ext>
            </a:extLst>
          </p:cNvPr>
          <p:cNvSpPr/>
          <p:nvPr/>
        </p:nvSpPr>
        <p:spPr>
          <a:xfrm>
            <a:off x="2520696" y="3667567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1E5D73-5686-A69C-4893-379E675CC4C8}"/>
              </a:ext>
            </a:extLst>
          </p:cNvPr>
          <p:cNvSpPr/>
          <p:nvPr/>
        </p:nvSpPr>
        <p:spPr>
          <a:xfrm>
            <a:off x="4709936" y="3710373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8C0AF-B8D2-155C-FB4B-D9529BFC8D2A}"/>
              </a:ext>
            </a:extLst>
          </p:cNvPr>
          <p:cNvSpPr txBox="1"/>
          <p:nvPr/>
        </p:nvSpPr>
        <p:spPr>
          <a:xfrm>
            <a:off x="1937019" y="3543367"/>
            <a:ext cx="2038873" cy="35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260" dirty="0" err="1">
                <a:latin typeface="LM Sans 10" panose="00000500000000000000" pitchFamily="50" charset="0"/>
              </a:rPr>
              <a:t>gringo+clasp</a:t>
            </a:r>
            <a:endParaRPr lang="en-US" sz="1260" dirty="0">
              <a:latin typeface="LM Sans 10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9CAC9-630C-A7AF-7FF7-7C968C98B1A0}"/>
              </a:ext>
            </a:extLst>
          </p:cNvPr>
          <p:cNvSpPr txBox="1"/>
          <p:nvPr/>
        </p:nvSpPr>
        <p:spPr>
          <a:xfrm>
            <a:off x="4676028" y="3600113"/>
            <a:ext cx="1309661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 err="1">
                <a:latin typeface="LM Sans 10" panose="00000500000000000000" pitchFamily="50" charset="0"/>
              </a:rPr>
              <a:t>gringo+wasp</a:t>
            </a:r>
            <a:endParaRPr lang="LID4096" sz="126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1E0DA6-79BA-665D-9B02-8B6417BE0DD2}"/>
              </a:ext>
            </a:extLst>
          </p:cNvPr>
          <p:cNvSpPr/>
          <p:nvPr/>
        </p:nvSpPr>
        <p:spPr>
          <a:xfrm>
            <a:off x="9276370" y="3678997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E590D5-84F2-B240-1492-362EAE0471AA}"/>
              </a:ext>
            </a:extLst>
          </p:cNvPr>
          <p:cNvSpPr/>
          <p:nvPr/>
        </p:nvSpPr>
        <p:spPr>
          <a:xfrm>
            <a:off x="9349868" y="6350432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26E120-2A08-9509-412F-734C6AD4D53F}"/>
              </a:ext>
            </a:extLst>
          </p:cNvPr>
          <p:cNvSpPr/>
          <p:nvPr/>
        </p:nvSpPr>
        <p:spPr>
          <a:xfrm>
            <a:off x="7034148" y="3696346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89ACF2-9877-65F9-9712-04E5ACCD7493}"/>
              </a:ext>
            </a:extLst>
          </p:cNvPr>
          <p:cNvSpPr/>
          <p:nvPr/>
        </p:nvSpPr>
        <p:spPr>
          <a:xfrm>
            <a:off x="7179828" y="6341569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0DBDE3-807E-EFD3-9BA9-85266A1DC059}"/>
              </a:ext>
            </a:extLst>
          </p:cNvPr>
          <p:cNvSpPr/>
          <p:nvPr/>
        </p:nvSpPr>
        <p:spPr>
          <a:xfrm>
            <a:off x="4863354" y="6339478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27167-3485-47FF-DCB7-A917D9D83BDC}"/>
              </a:ext>
            </a:extLst>
          </p:cNvPr>
          <p:cNvSpPr txBox="1"/>
          <p:nvPr/>
        </p:nvSpPr>
        <p:spPr>
          <a:xfrm>
            <a:off x="6976375" y="3602661"/>
            <a:ext cx="161391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 err="1">
                <a:latin typeface="LM Sans 10" panose="00000500000000000000" pitchFamily="50" charset="0"/>
              </a:rPr>
              <a:t>idlv+clasp</a:t>
            </a:r>
            <a:endParaRPr lang="LID4096" sz="126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3D8177-F8EE-ABDA-F998-5BAA5B4DEA23}"/>
              </a:ext>
            </a:extLst>
          </p:cNvPr>
          <p:cNvSpPr txBox="1"/>
          <p:nvPr/>
        </p:nvSpPr>
        <p:spPr>
          <a:xfrm>
            <a:off x="9144738" y="3619590"/>
            <a:ext cx="1748138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Sans 10" panose="00000500000000000000" pitchFamily="50" charset="0"/>
              </a:rPr>
              <a:t> </a:t>
            </a:r>
            <a:r>
              <a:rPr lang="en-US" sz="1320" dirty="0" err="1">
                <a:latin typeface="LM Sans 10" panose="00000500000000000000" pitchFamily="50" charset="0"/>
              </a:rPr>
              <a:t>idlv+wasp</a:t>
            </a:r>
            <a:endParaRPr lang="LID4096" sz="132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11B501-7C64-C198-895E-3E8B75CCDB53}"/>
              </a:ext>
            </a:extLst>
          </p:cNvPr>
          <p:cNvSpPr/>
          <p:nvPr/>
        </p:nvSpPr>
        <p:spPr>
          <a:xfrm>
            <a:off x="2607925" y="6321194"/>
            <a:ext cx="722376" cy="18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2BB9BD-5FB4-D2B7-86F2-43828FA3810C}"/>
              </a:ext>
            </a:extLst>
          </p:cNvPr>
          <p:cNvSpPr txBox="1"/>
          <p:nvPr/>
        </p:nvSpPr>
        <p:spPr>
          <a:xfrm>
            <a:off x="2528657" y="6262110"/>
            <a:ext cx="161391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>
                <a:latin typeface="LM Sans 10" panose="00000500000000000000" pitchFamily="50" charset="0"/>
              </a:rPr>
              <a:t>mzn2fzn+gecode</a:t>
            </a:r>
            <a:endParaRPr lang="LID4096" sz="126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A61D4B-6CDE-8C3B-541A-1ED03C6E8210}"/>
              </a:ext>
            </a:extLst>
          </p:cNvPr>
          <p:cNvSpPr txBox="1"/>
          <p:nvPr/>
        </p:nvSpPr>
        <p:spPr>
          <a:xfrm>
            <a:off x="4767342" y="6266686"/>
            <a:ext cx="161391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>
                <a:latin typeface="LM Sans 10" panose="00000500000000000000" pitchFamily="50" charset="0"/>
              </a:rPr>
              <a:t>mzn2fzn+chuffed</a:t>
            </a:r>
            <a:endParaRPr lang="LID4096" sz="126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E96758-084F-3EDF-7943-DED6949ABBD0}"/>
              </a:ext>
            </a:extLst>
          </p:cNvPr>
          <p:cNvSpPr txBox="1"/>
          <p:nvPr/>
        </p:nvSpPr>
        <p:spPr>
          <a:xfrm>
            <a:off x="7092895" y="6274225"/>
            <a:ext cx="161391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>
                <a:latin typeface="LM Sans 10" panose="00000500000000000000" pitchFamily="50" charset="0"/>
              </a:rPr>
              <a:t>mzn2fzn+hcsp</a:t>
            </a:r>
            <a:endParaRPr lang="LID4096" sz="126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93B0D7-69CE-2403-756C-A9C2EC9C4355}"/>
              </a:ext>
            </a:extLst>
          </p:cNvPr>
          <p:cNvSpPr txBox="1"/>
          <p:nvPr/>
        </p:nvSpPr>
        <p:spPr>
          <a:xfrm>
            <a:off x="9242426" y="6276958"/>
            <a:ext cx="161391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0" dirty="0">
                <a:latin typeface="LM Sans 10" panose="00000500000000000000" pitchFamily="50" charset="0"/>
              </a:rPr>
              <a:t>mzn2fzn+or-tools</a:t>
            </a:r>
            <a:endParaRPr lang="LID4096" sz="1260" dirty="0"/>
          </a:p>
        </p:txBody>
      </p:sp>
    </p:spTree>
    <p:extLst>
      <p:ext uri="{BB962C8B-B14F-4D97-AF65-F5344CB8AC3E}">
        <p14:creationId xmlns:p14="http://schemas.microsoft.com/office/powerpoint/2010/main" val="40717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29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ASP vs CP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9083B7D-8B4C-FA6A-966F-F4898106511F}"/>
              </a:ext>
            </a:extLst>
          </p:cNvPr>
          <p:cNvGraphicFramePr>
            <a:graphicFrameLocks noGrp="1"/>
          </p:cNvGraphicFramePr>
          <p:nvPr/>
        </p:nvGraphicFramePr>
        <p:xfrm>
          <a:off x="1941772" y="2719865"/>
          <a:ext cx="790890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278">
                  <a:extLst>
                    <a:ext uri="{9D8B030D-6E8A-4147-A177-3AD203B41FA5}">
                      <a16:colId xmlns:a16="http://schemas.microsoft.com/office/drawing/2014/main" val="688123363"/>
                    </a:ext>
                  </a:extLst>
                </a:gridCol>
                <a:gridCol w="1788328">
                  <a:extLst>
                    <a:ext uri="{9D8B030D-6E8A-4147-A177-3AD203B41FA5}">
                      <a16:colId xmlns:a16="http://schemas.microsoft.com/office/drawing/2014/main" val="51494633"/>
                    </a:ext>
                  </a:extLst>
                </a:gridCol>
                <a:gridCol w="2636303">
                  <a:extLst>
                    <a:ext uri="{9D8B030D-6E8A-4147-A177-3AD203B41FA5}">
                      <a16:colId xmlns:a16="http://schemas.microsoft.com/office/drawing/2014/main" val="2947672098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LM Sans 10" panose="00000500000000000000" pitchFamily="50" charset="0"/>
                        </a:rPr>
                        <a:t>ASP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LM Sans 10" panose="00000500000000000000" pitchFamily="50" charset="0"/>
                        </a:rPr>
                        <a:t>CP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342175899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M Sans 10" panose="00000500000000000000" pitchFamily="50" charset="0"/>
                        </a:rPr>
                        <a:t>Performance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163915972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M Sans 10" panose="00000500000000000000" pitchFamily="50" charset="0"/>
                        </a:rPr>
                        <a:t>Readability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318874210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M Sans 10" panose="00000500000000000000" pitchFamily="50" charset="0"/>
                        </a:rPr>
                        <a:t>Encoding RABP Problem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216387237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M Sans 10" panose="00000500000000000000" pitchFamily="50" charset="0"/>
                        </a:rPr>
                        <a:t>Encoding RABP Instances</a:t>
                      </a:r>
                      <a:endParaRPr lang="LID4096" sz="2200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+++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M Sans 10" panose="00000500000000000000" pitchFamily="50" charset="0"/>
                        </a:rPr>
                        <a:t>+</a:t>
                      </a:r>
                      <a:endParaRPr lang="LID4096" sz="2200" b="1" dirty="0">
                        <a:latin typeface="LM Sans 10" panose="00000500000000000000" pitchFamily="50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901023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4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8821DE-996D-4192-84C2-D24F2CC9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109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4F05FB-776E-BF7B-7EC8-E658BB575C19}"/>
              </a:ext>
            </a:extLst>
          </p:cNvPr>
          <p:cNvSpPr/>
          <p:nvPr/>
        </p:nvSpPr>
        <p:spPr>
          <a:xfrm>
            <a:off x="431942" y="508908"/>
            <a:ext cx="8500485" cy="36122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B2AF05-CB30-0A1D-45E0-5AC29CA8D0C4}"/>
              </a:ext>
            </a:extLst>
          </p:cNvPr>
          <p:cNvSpPr/>
          <p:nvPr/>
        </p:nvSpPr>
        <p:spPr>
          <a:xfrm>
            <a:off x="431942" y="509951"/>
            <a:ext cx="8500485" cy="2118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9477F7-F828-590F-B10F-24E7D7A2AD1A}"/>
              </a:ext>
            </a:extLst>
          </p:cNvPr>
          <p:cNvSpPr txBox="1"/>
          <p:nvPr/>
        </p:nvSpPr>
        <p:spPr>
          <a:xfrm>
            <a:off x="431942" y="511057"/>
            <a:ext cx="4343044" cy="35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0" i="0" u="none" strike="noStrike" baseline="0" dirty="0">
                <a:latin typeface="LM Sans 17" panose="00000500000000000000" pitchFamily="50" charset="0"/>
              </a:rPr>
              <a:t>Representing a wide variety of resources in RABP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EDD514-4F20-480B-6C94-57015CEAA542}"/>
              </a:ext>
            </a:extLst>
          </p:cNvPr>
          <p:cNvCxnSpPr>
            <a:cxnSpLocks/>
          </p:cNvCxnSpPr>
          <p:nvPr/>
        </p:nvCxnSpPr>
        <p:spPr>
          <a:xfrm>
            <a:off x="431942" y="859659"/>
            <a:ext cx="8500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E8B22E-D46D-DC05-DD89-B784822307DA}"/>
              </a:ext>
            </a:extLst>
          </p:cNvPr>
          <p:cNvSpPr txBox="1"/>
          <p:nvPr/>
        </p:nvSpPr>
        <p:spPr>
          <a:xfrm>
            <a:off x="611179" y="1128105"/>
            <a:ext cx="8228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800" b="1" dirty="0">
                <a:latin typeface="Montserrat" panose="00000500000000000000" pitchFamily="2" charset="0"/>
              </a:rPr>
              <a:t>BPI15:</a:t>
            </a:r>
            <a:r>
              <a:rPr lang="LID4096" sz="800" dirty="0">
                <a:latin typeface="Montserrat" panose="00000500000000000000" pitchFamily="2" charset="0"/>
              </a:rPr>
              <a:t> </a:t>
            </a:r>
            <a:r>
              <a:rPr lang="LID4096" sz="800" u="sng" dirty="0">
                <a:latin typeface="Montserrat" panose="00000500000000000000" pitchFamily="2" charset="0"/>
              </a:rPr>
              <a:t>Giray Havur</a:t>
            </a:r>
            <a:r>
              <a:rPr lang="LID4096" sz="800" dirty="0">
                <a:latin typeface="Montserrat" panose="00000500000000000000" pitchFamily="2" charset="0"/>
              </a:rPr>
              <a:t>, Cristina Cabanillas, Jan Mendling, and Axel Polleres. Automated resource allocation in business processes with answer set programming. In Business Process Management Workshops: (BPI 2015), Revised Papers, pages 191–203, 2016.</a:t>
            </a:r>
            <a:r>
              <a:rPr lang="en-US" sz="800" dirty="0">
                <a:latin typeface="Montserrat" panose="00000500000000000000" pitchFamily="2" charset="0"/>
              </a:rPr>
              <a:t> </a:t>
            </a:r>
          </a:p>
          <a:p>
            <a:endParaRPr lang="en-US" sz="800" dirty="0">
              <a:latin typeface="Montserrat" panose="00000500000000000000" pitchFamily="2" charset="0"/>
            </a:endParaRPr>
          </a:p>
          <a:p>
            <a:r>
              <a:rPr lang="en-US" sz="800" b="1" dirty="0">
                <a:latin typeface="Montserrat" panose="00000500000000000000" pitchFamily="2" charset="0"/>
              </a:rPr>
              <a:t>SIMPDA15:</a:t>
            </a:r>
            <a:r>
              <a:rPr lang="en-US" sz="800" dirty="0">
                <a:latin typeface="Montserrat" panose="00000500000000000000" pitchFamily="2" charset="0"/>
              </a:rPr>
              <a:t> </a:t>
            </a:r>
            <a:r>
              <a:rPr lang="en-US" sz="800" dirty="0" err="1">
                <a:latin typeface="Montserrat" panose="00000500000000000000" pitchFamily="2" charset="0"/>
              </a:rPr>
              <a:t>Saimir</a:t>
            </a:r>
            <a:r>
              <a:rPr lang="en-US" sz="800" dirty="0">
                <a:latin typeface="Montserrat" panose="00000500000000000000" pitchFamily="2" charset="0"/>
              </a:rPr>
              <a:t> </a:t>
            </a:r>
            <a:r>
              <a:rPr lang="en-US" sz="800" dirty="0" err="1">
                <a:latin typeface="Montserrat" panose="00000500000000000000" pitchFamily="2" charset="0"/>
              </a:rPr>
              <a:t>Bala</a:t>
            </a:r>
            <a:r>
              <a:rPr lang="en-US" sz="800" dirty="0">
                <a:latin typeface="Montserrat" panose="00000500000000000000" pitchFamily="2" charset="0"/>
              </a:rPr>
              <a:t>, Cristina </a:t>
            </a:r>
            <a:r>
              <a:rPr lang="en-US" sz="800" dirty="0" err="1">
                <a:latin typeface="Montserrat" panose="00000500000000000000" pitchFamily="2" charset="0"/>
              </a:rPr>
              <a:t>Cabanillas</a:t>
            </a:r>
            <a:r>
              <a:rPr lang="en-US" sz="800" dirty="0">
                <a:latin typeface="Montserrat" panose="00000500000000000000" pitchFamily="2" charset="0"/>
              </a:rPr>
              <a:t>, Alois </a:t>
            </a:r>
            <a:r>
              <a:rPr lang="en-US" sz="800" dirty="0" err="1">
                <a:latin typeface="Montserrat" panose="00000500000000000000" pitchFamily="2" charset="0"/>
              </a:rPr>
              <a:t>Haselbock</a:t>
            </a:r>
            <a:r>
              <a:rPr lang="en-US" sz="800" dirty="0">
                <a:latin typeface="Montserrat" panose="00000500000000000000" pitchFamily="2" charset="0"/>
              </a:rPr>
              <a:t>, </a:t>
            </a:r>
            <a:r>
              <a:rPr lang="en-US" sz="800" u="sng" dirty="0">
                <a:latin typeface="Montserrat" panose="00000500000000000000" pitchFamily="2" charset="0"/>
              </a:rPr>
              <a:t>Giray Havur</a:t>
            </a:r>
            <a:r>
              <a:rPr lang="en-US" sz="800" dirty="0">
                <a:latin typeface="Montserrat" panose="00000500000000000000" pitchFamily="2" charset="0"/>
              </a:rPr>
              <a:t>, Jan </a:t>
            </a:r>
            <a:r>
              <a:rPr lang="en-US" sz="800" dirty="0" err="1">
                <a:latin typeface="Montserrat" panose="00000500000000000000" pitchFamily="2" charset="0"/>
              </a:rPr>
              <a:t>Mendling</a:t>
            </a:r>
            <a:r>
              <a:rPr lang="en-US" sz="800" dirty="0">
                <a:latin typeface="Montserrat" panose="00000500000000000000" pitchFamily="2" charset="0"/>
              </a:rPr>
              <a:t>, Axel </a:t>
            </a:r>
            <a:r>
              <a:rPr lang="en-US" sz="800" dirty="0" err="1">
                <a:latin typeface="Montserrat" panose="00000500000000000000" pitchFamily="2" charset="0"/>
              </a:rPr>
              <a:t>Polleres</a:t>
            </a:r>
            <a:r>
              <a:rPr lang="en-US" sz="800" dirty="0">
                <a:latin typeface="Montserrat" panose="00000500000000000000" pitchFamily="2" charset="0"/>
              </a:rPr>
              <a:t>, Simon </a:t>
            </a:r>
            <a:r>
              <a:rPr lang="en-US" sz="800" dirty="0" err="1">
                <a:latin typeface="Montserrat" panose="00000500000000000000" pitchFamily="2" charset="0"/>
              </a:rPr>
              <a:t>Sperl</a:t>
            </a:r>
            <a:r>
              <a:rPr lang="en-US" sz="800" dirty="0">
                <a:latin typeface="Montserrat" panose="00000500000000000000" pitchFamily="2" charset="0"/>
              </a:rPr>
              <a:t>, and Simon </a:t>
            </a:r>
            <a:r>
              <a:rPr lang="en-US" sz="800" dirty="0" err="1">
                <a:latin typeface="Montserrat" panose="00000500000000000000" pitchFamily="2" charset="0"/>
              </a:rPr>
              <a:t>Steyskal</a:t>
            </a:r>
            <a:r>
              <a:rPr lang="en-US" sz="800" dirty="0">
                <a:latin typeface="Montserrat" panose="00000500000000000000" pitchFamily="2" charset="0"/>
              </a:rPr>
              <a:t>. A framework</a:t>
            </a:r>
          </a:p>
          <a:p>
            <a:r>
              <a:rPr lang="en-US" sz="800" dirty="0">
                <a:latin typeface="Montserrat" panose="00000500000000000000" pitchFamily="2" charset="0"/>
              </a:rPr>
              <a:t>for safety-critical process management in engineering projects. In SIMPDA 2015, Revised Selected Papers, volume 244 of LNBIP, pages 1–27, Springer, 2015.</a:t>
            </a:r>
            <a:endParaRPr lang="LID4096" sz="800" dirty="0">
              <a:latin typeface="Montserrat" panose="00000500000000000000" pitchFamily="2" charset="0"/>
            </a:endParaRPr>
          </a:p>
          <a:p>
            <a:endParaRPr lang="LID4096" sz="800" dirty="0">
              <a:latin typeface="Montserrat" panose="00000500000000000000" pitchFamily="2" charset="0"/>
            </a:endParaRPr>
          </a:p>
          <a:p>
            <a:r>
              <a:rPr lang="LID4096" sz="800" b="1" dirty="0">
                <a:latin typeface="Montserrat" panose="00000500000000000000" pitchFamily="2" charset="0"/>
              </a:rPr>
              <a:t>BPMDemo15:</a:t>
            </a:r>
            <a:r>
              <a:rPr lang="LID4096" sz="800" dirty="0">
                <a:latin typeface="Montserrat" panose="00000500000000000000" pitchFamily="2" charset="0"/>
              </a:rPr>
              <a:t> Saimir Bala, </a:t>
            </a:r>
            <a:r>
              <a:rPr lang="LID4096" sz="800" u="sng" dirty="0">
                <a:latin typeface="Montserrat" panose="00000500000000000000" pitchFamily="2" charset="0"/>
              </a:rPr>
              <a:t>Giray Havur</a:t>
            </a:r>
            <a:r>
              <a:rPr lang="LID4096" sz="800" dirty="0">
                <a:latin typeface="Montserrat" panose="00000500000000000000" pitchFamily="2" charset="0"/>
              </a:rPr>
              <a:t>, Simon Sperl, Simon Steyskal, Alois Haselbock, Jan Mendling, and Axel Polleres. Shapeworks: A BPMS extension for complex process management. In the BPM Demo Track 2016 co-located with BPM 2016, volume 1789 of CEUR Workshop Proceedings, pages 50–55, 2016.</a:t>
            </a:r>
          </a:p>
          <a:p>
            <a:endParaRPr lang="LID4096" sz="800" dirty="0">
              <a:latin typeface="Montserrat" panose="00000500000000000000" pitchFamily="2" charset="0"/>
            </a:endParaRPr>
          </a:p>
          <a:p>
            <a:r>
              <a:rPr lang="LID4096" sz="800" b="1" dirty="0">
                <a:latin typeface="Montserrat" panose="00000500000000000000" pitchFamily="2" charset="0"/>
              </a:rPr>
              <a:t>BPMForum16:</a:t>
            </a:r>
            <a:r>
              <a:rPr lang="LID4096" sz="800" dirty="0">
                <a:latin typeface="Montserrat" panose="00000500000000000000" pitchFamily="2" charset="0"/>
              </a:rPr>
              <a:t> </a:t>
            </a:r>
            <a:r>
              <a:rPr lang="LID4096" sz="800" u="sng" dirty="0">
                <a:latin typeface="Montserrat" panose="00000500000000000000" pitchFamily="2" charset="0"/>
              </a:rPr>
              <a:t>Giray Havur</a:t>
            </a:r>
            <a:r>
              <a:rPr lang="LID4096" sz="800" dirty="0">
                <a:latin typeface="Montserrat" panose="00000500000000000000" pitchFamily="2" charset="0"/>
              </a:rPr>
              <a:t>, Cristina Cabanillas, Jan Mendling, and Axel Polleres. Resource allocation with dependencies in business process management</a:t>
            </a:r>
            <a:r>
              <a:rPr lang="en-US" sz="800" dirty="0">
                <a:latin typeface="Montserrat" panose="00000500000000000000" pitchFamily="2" charset="0"/>
              </a:rPr>
              <a:t> </a:t>
            </a:r>
            <a:r>
              <a:rPr lang="LID4096" sz="800" dirty="0">
                <a:latin typeface="Montserrat" panose="00000500000000000000" pitchFamily="2" charset="0"/>
              </a:rPr>
              <a:t>systems. In Business Process Management Forum, pages 3–19, 2016.</a:t>
            </a:r>
          </a:p>
        </p:txBody>
      </p:sp>
      <p:pic>
        <p:nvPicPr>
          <p:cNvPr id="19" name="Graphic 18" descr="Document outline">
            <a:extLst>
              <a:ext uri="{FF2B5EF4-FFF2-40B4-BE49-F238E27FC236}">
                <a16:creationId xmlns:a16="http://schemas.microsoft.com/office/drawing/2014/main" id="{1F137EEE-5A56-1435-D1C9-4FFAF0B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24" y="1177042"/>
            <a:ext cx="215445" cy="215445"/>
          </a:xfrm>
          <a:prstGeom prst="rect">
            <a:avLst/>
          </a:prstGeom>
        </p:spPr>
      </p:pic>
      <p:pic>
        <p:nvPicPr>
          <p:cNvPr id="20" name="Graphic 19" descr="Document outline">
            <a:extLst>
              <a:ext uri="{FF2B5EF4-FFF2-40B4-BE49-F238E27FC236}">
                <a16:creationId xmlns:a16="http://schemas.microsoft.com/office/drawing/2014/main" id="{2A18E3D8-2024-BEB5-CCCC-662CB490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24" y="1552887"/>
            <a:ext cx="215445" cy="215445"/>
          </a:xfrm>
          <a:prstGeom prst="rect">
            <a:avLst/>
          </a:prstGeom>
        </p:spPr>
      </p:pic>
      <p:pic>
        <p:nvPicPr>
          <p:cNvPr id="21" name="Graphic 20" descr="Document outline">
            <a:extLst>
              <a:ext uri="{FF2B5EF4-FFF2-40B4-BE49-F238E27FC236}">
                <a16:creationId xmlns:a16="http://schemas.microsoft.com/office/drawing/2014/main" id="{E6D70A7A-AA7A-2580-3AB6-B902ABCA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24" y="1913396"/>
            <a:ext cx="215445" cy="215445"/>
          </a:xfrm>
          <a:prstGeom prst="rect">
            <a:avLst/>
          </a:prstGeom>
        </p:spPr>
      </p:pic>
      <p:pic>
        <p:nvPicPr>
          <p:cNvPr id="22" name="Graphic 21" descr="Document outline">
            <a:extLst>
              <a:ext uri="{FF2B5EF4-FFF2-40B4-BE49-F238E27FC236}">
                <a16:creationId xmlns:a16="http://schemas.microsoft.com/office/drawing/2014/main" id="{D59F0060-212D-0517-6A38-87E92C2E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00" y="2269985"/>
            <a:ext cx="215445" cy="215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6CF7A7-8D57-6014-84D6-49FEBD1ED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43" y="2622765"/>
            <a:ext cx="7043057" cy="2229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8B3109-6102-1CED-DCBB-9A4E1A14F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644405"/>
            <a:ext cx="3450771" cy="22317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F3597C-0D49-2FFB-4E28-E7761A4D4200}"/>
              </a:ext>
            </a:extLst>
          </p:cNvPr>
          <p:cNvSpPr txBox="1"/>
          <p:nvPr/>
        </p:nvSpPr>
        <p:spPr>
          <a:xfrm>
            <a:off x="4049486" y="5237018"/>
            <a:ext cx="304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AT" dirty="0"/>
              <a:t>ore details in Giray’s thesis…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6ECD73-A8FF-364A-7D09-B4DE3EC8ADE7}"/>
              </a:ext>
            </a:extLst>
          </p:cNvPr>
          <p:cNvSpPr txBox="1"/>
          <p:nvPr/>
        </p:nvSpPr>
        <p:spPr>
          <a:xfrm>
            <a:off x="3040083" y="6092042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450697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EB72FC-AAF8-F645-92B4-C5D25921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39" y="1613536"/>
            <a:ext cx="10593367" cy="4880935"/>
          </a:xfrm>
        </p:spPr>
        <p:txBody>
          <a:bodyPr>
            <a:normAutofit/>
          </a:bodyPr>
          <a:lstStyle/>
          <a:p>
            <a:r>
              <a:rPr lang="en-AT" dirty="0"/>
              <a:t>… availabe on the Web</a:t>
            </a:r>
          </a:p>
          <a:p>
            <a:r>
              <a:rPr lang="en-AT" dirty="0"/>
              <a:t>… </a:t>
            </a:r>
            <a:r>
              <a:rPr lang="en-AT" b="1" i="1" dirty="0"/>
              <a:t>queryable via  a query language called SPARQL</a:t>
            </a:r>
            <a:r>
              <a:rPr lang="en-AT" dirty="0"/>
              <a:t>!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1DE7F-9921-5341-BC75-0289C171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11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B719E-1228-D54F-8329-89F07BA9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38" y="196121"/>
            <a:ext cx="10457061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Semantic Web … Standards like RDF have lead to (really) big Open “Knowledge Graphs”…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9F30E-E52E-5F4D-B2D4-187BFA5AC03B}"/>
              </a:ext>
            </a:extLst>
          </p:cNvPr>
          <p:cNvSpPr txBox="1"/>
          <p:nvPr/>
        </p:nvSpPr>
        <p:spPr>
          <a:xfrm>
            <a:off x="1768411" y="4091727"/>
            <a:ext cx="854503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160" dirty="0">
                <a:hlinkClick r:id="rId2"/>
              </a:rPr>
              <a:t>1,101,215,718</a:t>
            </a:r>
            <a:r>
              <a:rPr lang="en-AT" sz="2160" dirty="0"/>
              <a:t> triples/edges     	                      </a:t>
            </a:r>
            <a:r>
              <a:rPr lang="en-AT" sz="2160" dirty="0">
                <a:hlinkClick r:id="rId3"/>
              </a:rPr>
              <a:t>13,602,048,837</a:t>
            </a:r>
            <a:r>
              <a:rPr lang="en-AT" sz="2160" dirty="0"/>
              <a:t> triples/edges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806EBA-88D9-BB4A-BA7A-F462A91E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34" y="3062096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710FF53-9B12-DA4A-9AE8-98938EF81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82" y="3106410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10794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emens AG Österreich: Karrierechancen, Kontaktdaten, Fotos | karriere.at">
            <a:extLst>
              <a:ext uri="{FF2B5EF4-FFF2-40B4-BE49-F238E27FC236}">
                <a16:creationId xmlns:a16="http://schemas.microsoft.com/office/drawing/2014/main" id="{4892DDAD-810F-1540-455C-CEF06862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13" y="5569133"/>
            <a:ext cx="26035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U Wien | Wien">
            <a:extLst>
              <a:ext uri="{FF2B5EF4-FFF2-40B4-BE49-F238E27FC236}">
                <a16:creationId xmlns:a16="http://schemas.microsoft.com/office/drawing/2014/main" id="{4E22623F-D16F-226C-1A2C-23D97686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1" y="4348211"/>
            <a:ext cx="1710871" cy="17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92" y="1825624"/>
            <a:ext cx="11065427" cy="4292771"/>
          </a:xfrm>
        </p:spPr>
        <p:txBody>
          <a:bodyPr/>
          <a:lstStyle/>
          <a:p>
            <a:r>
              <a:rPr lang="en-GB" b="1" i="1" dirty="0"/>
              <a:t>Intuitive</a:t>
            </a:r>
            <a:r>
              <a:rPr lang="en-GB" dirty="0"/>
              <a:t>, understandable problem </a:t>
            </a:r>
            <a:r>
              <a:rPr lang="en-GB" b="1" i="1" dirty="0"/>
              <a:t>encodings</a:t>
            </a:r>
            <a:r>
              <a:rPr lang="en-GB" dirty="0"/>
              <a:t>…`</a:t>
            </a:r>
          </a:p>
          <a:p>
            <a:r>
              <a:rPr lang="en-GB" dirty="0"/>
              <a:t>… easily </a:t>
            </a:r>
            <a:r>
              <a:rPr lang="en-GB" b="1" i="1" dirty="0"/>
              <a:t>extensible</a:t>
            </a:r>
            <a:endParaRPr lang="en-GB" dirty="0"/>
          </a:p>
          <a:p>
            <a:r>
              <a:rPr lang="en-GB" dirty="0"/>
              <a:t>the beauty of </a:t>
            </a:r>
            <a:r>
              <a:rPr lang="en-GB" b="1" dirty="0"/>
              <a:t>Guess and Check</a:t>
            </a:r>
            <a:r>
              <a:rPr lang="en-GB" dirty="0"/>
              <a:t> to solve complex problems on top</a:t>
            </a:r>
          </a:p>
          <a:p>
            <a:r>
              <a:rPr lang="en-AT" dirty="0"/>
              <a:t>integrateable in real systems… looking forward to learn more from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110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I love ASP (since over 20 years)…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15267-8F94-7B7F-9A9A-04C3E27AD13B}"/>
              </a:ext>
            </a:extLst>
          </p:cNvPr>
          <p:cNvSpPr txBox="1"/>
          <p:nvPr/>
        </p:nvSpPr>
        <p:spPr>
          <a:xfrm>
            <a:off x="800100" y="3972009"/>
            <a:ext cx="1551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1</a:t>
            </a:r>
            <a:r>
              <a:rPr lang="en-AT" dirty="0"/>
              <a:t>:</a:t>
            </a:r>
          </a:p>
          <a:p>
            <a:r>
              <a:rPr lang="en-AT" dirty="0"/>
              <a:t>1999-2003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AI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B8051-BE9D-E3CC-1370-7F400E8138BB}"/>
              </a:ext>
            </a:extLst>
          </p:cNvPr>
          <p:cNvSpPr txBox="1"/>
          <p:nvPr/>
        </p:nvSpPr>
        <p:spPr>
          <a:xfrm>
            <a:off x="2432890" y="3972009"/>
            <a:ext cx="1938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2</a:t>
            </a:r>
            <a:r>
              <a:rPr lang="en-AT" dirty="0"/>
              <a:t>:</a:t>
            </a:r>
          </a:p>
          <a:p>
            <a:r>
              <a:rPr lang="en-AT" dirty="0"/>
              <a:t>2003 – to date…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Semantic Web</a:t>
            </a:r>
          </a:p>
        </p:txBody>
      </p:sp>
      <p:pic>
        <p:nvPicPr>
          <p:cNvPr id="8194" name="Picture 2" descr="nui-galway-logo - Talloires Network of Engaged Universities">
            <a:extLst>
              <a:ext uri="{FF2B5EF4-FFF2-40B4-BE49-F238E27FC236}">
                <a16:creationId xmlns:a16="http://schemas.microsoft.com/office/drawing/2014/main" id="{631FA2AA-4FCE-B7AD-0A9A-C022DA36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1" y="5283786"/>
            <a:ext cx="2193020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ngvorlesung Inklusive Pädagogik 2016/17 Uni Innsbruck –  behindertenarbeit.at">
            <a:extLst>
              <a:ext uri="{FF2B5EF4-FFF2-40B4-BE49-F238E27FC236}">
                <a16:creationId xmlns:a16="http://schemas.microsoft.com/office/drawing/2014/main" id="{EDFADCD6-797A-ECCC-5757-791A9B6AC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3" r="36388"/>
          <a:stretch/>
        </p:blipFill>
        <p:spPr bwMode="auto">
          <a:xfrm>
            <a:off x="2587171" y="4599865"/>
            <a:ext cx="711199" cy="131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E3F4E90-7399-B03F-95E2-16E50C99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97" y="4579362"/>
            <a:ext cx="1772492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A3D4A2F-AAA2-44FD-D7AD-9CBD768E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84" y="4599865"/>
            <a:ext cx="1119739" cy="6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C5A0E-6CCD-75A9-3EFE-8F7C3D73A248}"/>
              </a:ext>
            </a:extLst>
          </p:cNvPr>
          <p:cNvSpPr txBox="1"/>
          <p:nvPr/>
        </p:nvSpPr>
        <p:spPr>
          <a:xfrm>
            <a:off x="7001813" y="3972009"/>
            <a:ext cx="2413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3</a:t>
            </a:r>
            <a:r>
              <a:rPr lang="en-AT" dirty="0"/>
              <a:t>:</a:t>
            </a:r>
          </a:p>
          <a:p>
            <a:r>
              <a:rPr lang="en-GB" dirty="0"/>
              <a:t>c</a:t>
            </a:r>
            <a:r>
              <a:rPr lang="en-AT" dirty="0"/>
              <a:t>a. 2014 – 2022…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Business Process Management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C5BA40C-3DB8-A395-2BCB-F67514BD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18" y="4688332"/>
            <a:ext cx="1802972" cy="9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7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EB72FC-AAF8-F645-92B4-C5D25921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39" y="1613536"/>
            <a:ext cx="10593367" cy="4880935"/>
          </a:xfrm>
        </p:spPr>
        <p:txBody>
          <a:bodyPr>
            <a:normAutofit/>
          </a:bodyPr>
          <a:lstStyle/>
          <a:p>
            <a:r>
              <a:rPr lang="en-AT" dirty="0"/>
              <a:t>… availabe on the Web</a:t>
            </a:r>
          </a:p>
          <a:p>
            <a:r>
              <a:rPr lang="en-AT" dirty="0"/>
              <a:t>… </a:t>
            </a:r>
            <a:r>
              <a:rPr lang="en-AT" b="1" i="1" dirty="0"/>
              <a:t>queryable via  a query language called SPARQL</a:t>
            </a:r>
            <a:r>
              <a:rPr lang="en-AT" dirty="0"/>
              <a:t>!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1DE7F-9921-5341-BC75-0289C171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B719E-1228-D54F-8329-89F07BA9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38" y="196121"/>
            <a:ext cx="10457061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Semantic Web … Standards like RDF have lead to (really) big Open “Knowledge Graphs”…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246F9-0125-3C08-FC04-0901873C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6" r="34104"/>
          <a:stretch/>
        </p:blipFill>
        <p:spPr>
          <a:xfrm>
            <a:off x="168728" y="2729228"/>
            <a:ext cx="5121729" cy="412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E8BD4-971B-15B8-77B4-920C8307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6" t="6596"/>
          <a:stretch/>
        </p:blipFill>
        <p:spPr>
          <a:xfrm>
            <a:off x="5208812" y="2745558"/>
            <a:ext cx="2743200" cy="4128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2E01FB-B2BD-E601-4EEC-E8C389810BA9}"/>
              </a:ext>
            </a:extLst>
          </p:cNvPr>
          <p:cNvSpPr txBox="1"/>
          <p:nvPr/>
        </p:nvSpPr>
        <p:spPr>
          <a:xfrm>
            <a:off x="7941128" y="3047401"/>
            <a:ext cx="4276989" cy="32008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AT" sz="1200" dirty="0"/>
              <a:t>PREFIX dbr: &lt;http://dbpedia.org/resource/&gt;</a:t>
            </a:r>
          </a:p>
          <a:p>
            <a:r>
              <a:rPr lang="en-AT" sz="1200" dirty="0"/>
              <a:t>PREFIX rdfs: &lt;http://www.w3.org/2000/01/rdf-schema#&gt;</a:t>
            </a:r>
          </a:p>
          <a:p>
            <a:r>
              <a:rPr lang="en-AT" sz="1200" dirty="0"/>
              <a:t>PREFIX dbo: &lt;http://dbpedia.org/ontology/&gt;</a:t>
            </a:r>
          </a:p>
          <a:p>
            <a:r>
              <a:rPr lang="en-AT" sz="1200" dirty="0"/>
              <a:t>PREFIX rdf: &lt;http://www.w3.org/1999/02/22-rdf-syntax-ns#&gt;</a:t>
            </a:r>
          </a:p>
          <a:p>
            <a:endParaRPr lang="en-AT" sz="1400" dirty="0"/>
          </a:p>
          <a:p>
            <a:r>
              <a:rPr lang="en-AT" sz="1400" dirty="0"/>
              <a:t>SELECT ?N WHERE {</a:t>
            </a:r>
          </a:p>
          <a:p>
            <a:r>
              <a:rPr lang="en-AT" sz="1400" dirty="0"/>
              <a:t>  ?X rdf:type dbo:Architect ;</a:t>
            </a:r>
          </a:p>
          <a:p>
            <a:r>
              <a:rPr lang="en-AT" sz="1400" dirty="0"/>
              <a:t>     rdfs:label ?N .</a:t>
            </a:r>
          </a:p>
          <a:p>
            <a:r>
              <a:rPr lang="en-AT" sz="1400" dirty="0"/>
              <a:t>  {{?X dbo:birthPlace dbr:Baghdad}</a:t>
            </a:r>
          </a:p>
          <a:p>
            <a:r>
              <a:rPr lang="en-AT" sz="1400" dirty="0"/>
              <a:t>   UNION</a:t>
            </a:r>
          </a:p>
          <a:p>
            <a:r>
              <a:rPr lang="en-AT" sz="1400" dirty="0"/>
              <a:t>   {?X dbo:birthPlace dbr:Vienna}}   </a:t>
            </a:r>
          </a:p>
          <a:p>
            <a:r>
              <a:rPr lang="en-AT" sz="1400" dirty="0"/>
              <a:t>     </a:t>
            </a:r>
          </a:p>
          <a:p>
            <a:r>
              <a:rPr lang="en-AT" sz="1400" dirty="0"/>
              <a:t>  FILTER (lang(?N) = "en")</a:t>
            </a:r>
          </a:p>
          <a:p>
            <a:endParaRPr lang="en-AT" sz="1400" dirty="0"/>
          </a:p>
          <a:p>
            <a:r>
              <a:rPr lang="en-AT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80668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066C-7A44-DE17-2DA0-B37FBAE4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Semantic Web …Status ~2006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CC47-4395-BE9E-734D-769F6F21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 dirty="0"/>
          </a:p>
          <a:p>
            <a:r>
              <a:rPr lang="en-AT" dirty="0"/>
              <a:t>Semantics of SPARQL in parts undefined</a:t>
            </a:r>
          </a:p>
          <a:p>
            <a:r>
              <a:rPr lang="en-AT" dirty="0"/>
              <a:t>Various extensions being discussed…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69C34-AC2B-E24E-9373-EA9E0A6D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13</a:t>
            </a:fld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3458B-EF16-8419-BDB4-6B23DD8B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186" y="875165"/>
            <a:ext cx="3888887" cy="18522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3394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066C-7A44-DE17-2DA0-B37FBAE4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SPARQL… intuitive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CC47-4395-BE9E-734D-769F6F21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 dirty="0"/>
          </a:p>
          <a:p>
            <a:r>
              <a:rPr lang="en-AT" dirty="0"/>
              <a:t>Why I liked SPARQL?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69C34-AC2B-E24E-9373-EA9E0A6D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14</a:t>
            </a:fld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3458B-EF16-8419-BDB4-6B23DD8B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186" y="875165"/>
            <a:ext cx="3888887" cy="18522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03B2E7A-B18F-B54C-999D-16B2C9A47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269" y="2911237"/>
            <a:ext cx="8839200" cy="1600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SELECT ?X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WHERE { 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   ?X </a:t>
            </a:r>
            <a:r>
              <a:rPr lang="en-US" sz="1400" dirty="0" err="1">
                <a:latin typeface="Consolas" pitchFamily="49" charset="0"/>
              </a:rPr>
              <a:t>rdf:type</a:t>
            </a:r>
            <a:r>
              <a:rPr lang="en-US" sz="1400" dirty="0">
                <a:latin typeface="Consolas" pitchFamily="49" charset="0"/>
              </a:rPr>
              <a:t> </a:t>
            </a:r>
            <a:r>
              <a:rPr lang="en-US" sz="1400" dirty="0" err="1">
                <a:latin typeface="Consolas" pitchFamily="49" charset="0"/>
              </a:rPr>
              <a:t>dbpedia:Architect</a:t>
            </a:r>
            <a:r>
              <a:rPr lang="en-US" sz="1400" dirty="0">
                <a:latin typeface="Consolas" pitchFamily="49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   ?X </a:t>
            </a:r>
            <a:r>
              <a:rPr lang="en-US" sz="1400" dirty="0" err="1">
                <a:latin typeface="Consolas" pitchFamily="49" charset="0"/>
              </a:rPr>
              <a:t>dbpedia:birthPlace</a:t>
            </a:r>
            <a:r>
              <a:rPr lang="en-US" sz="1400" dirty="0">
                <a:latin typeface="Consolas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</a:rPr>
              <a:t>dbpedia:Baghdad</a:t>
            </a:r>
            <a:r>
              <a:rPr lang="en-US" sz="1400" dirty="0">
                <a:latin typeface="Consolas" pitchFamily="49" charset="0"/>
              </a:rPr>
              <a:t> .       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      } 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9161DBA-6EC2-5C6F-F469-D2191F747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269" y="4892437"/>
            <a:ext cx="8839200" cy="1600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latin typeface="Consolas" pitchFamily="49" charset="0"/>
              </a:rPr>
              <a:t>answer(X</a:t>
            </a:r>
            <a:r>
              <a:rPr lang="en-US" sz="1400" dirty="0">
                <a:latin typeface="Consolas" pitchFamily="49" charset="0"/>
              </a:rPr>
              <a:t>) :-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        triple( X,  </a:t>
            </a:r>
            <a:r>
              <a:rPr lang="en-US" sz="1400" dirty="0" err="1">
                <a:latin typeface="Consolas" pitchFamily="49" charset="0"/>
              </a:rPr>
              <a:t>birthPlace</a:t>
            </a:r>
            <a:r>
              <a:rPr lang="en-US" sz="1400" dirty="0">
                <a:latin typeface="Consolas" pitchFamily="49" charset="0"/>
              </a:rPr>
              <a:t> , </a:t>
            </a:r>
            <a:r>
              <a:rPr lang="en-US" sz="1400" dirty="0" err="1">
                <a:solidFill>
                  <a:srgbClr val="000000"/>
                </a:solidFill>
              </a:rPr>
              <a:t>baghdad</a:t>
            </a:r>
            <a:r>
              <a:rPr lang="en-US" sz="1400" dirty="0">
                <a:latin typeface="Consolas" pitchFamily="49" charset="0"/>
              </a:rPr>
              <a:t> ) ,  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nsolas" pitchFamily="49" charset="0"/>
              </a:rPr>
              <a:t>        triple( X,  type , architect) .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Consolas" pitchFamily="49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Consolas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5F457-2B3E-BB59-673D-9391B2C41C8A}"/>
              </a:ext>
            </a:extLst>
          </p:cNvPr>
          <p:cNvSpPr txBox="1"/>
          <p:nvPr/>
        </p:nvSpPr>
        <p:spPr>
          <a:xfrm>
            <a:off x="1035269" y="4511675"/>
            <a:ext cx="618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for the same reason I love ASP! </a:t>
            </a:r>
            <a:r>
              <a:rPr lang="en-US" i="1" dirty="0"/>
              <a:t>Obvious similarities to </a:t>
            </a:r>
            <a:r>
              <a:rPr lang="en-US" i="1" dirty="0" err="1"/>
              <a:t>Datalog</a:t>
            </a:r>
            <a:r>
              <a:rPr lang="en-US" i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7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SPARQL… intuitive encoding</a:t>
            </a:r>
            <a:br>
              <a:rPr lang="en-GB" dirty="0"/>
            </a:br>
            <a:r>
              <a:rPr lang="en-GB" dirty="0"/>
              <a:t>some not entirely trivial, </a:t>
            </a:r>
            <a:r>
              <a:rPr lang="en-US" dirty="0"/>
              <a:t>e.g. OPTIONAL: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E3E66AFF-17B1-492F-B64C-9EC02B1F32A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52600" y="1972057"/>
            <a:ext cx="87630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: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foaf:knows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: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.  :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:email &lt;mailto:</a:t>
            </a:r>
            <a:r>
              <a:rPr lang="en-US" sz="1600" dirty="0">
                <a:latin typeface="Courier New"/>
                <a:cs typeface="Courier New"/>
              </a:rPr>
              <a:t>timbl@w3.org&gt; .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: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foaf:knows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: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.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/>
              <a:t>Example Query: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kern="0" dirty="0">
              <a:latin typeface="Consolas"/>
              <a:cs typeface="Consola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1836" y="2149367"/>
            <a:ext cx="8534400" cy="5532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400" kern="0" dirty="0">
                <a:solidFill>
                  <a:srgbClr val="000000"/>
                </a:solidFill>
                <a:latin typeface="Consolas"/>
                <a:cs typeface="Consolas"/>
              </a:rPr>
              <a:t>triple( :</a:t>
            </a:r>
            <a:r>
              <a:rPr lang="en-US" sz="1400" kern="0" dirty="0" err="1">
                <a:solidFill>
                  <a:srgbClr val="000000"/>
                </a:solidFill>
                <a:latin typeface="Consolas"/>
                <a:cs typeface="Consolas"/>
              </a:rPr>
              <a:t>tim</a:t>
            </a:r>
            <a:r>
              <a:rPr lang="en-US" sz="1400" kern="0" dirty="0">
                <a:solidFill>
                  <a:srgbClr val="000000"/>
                </a:solidFill>
                <a:latin typeface="Consolas"/>
                <a:cs typeface="Consolas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knows, :</a:t>
            </a:r>
            <a:r>
              <a:rPr lang="en-US" sz="1400" dirty="0" err="1">
                <a:solidFill>
                  <a:srgbClr val="000000"/>
                </a:solidFill>
                <a:latin typeface="Consolas"/>
                <a:cs typeface="Consolas"/>
              </a:rPr>
              <a:t>jim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 ) .   </a:t>
            </a:r>
            <a:r>
              <a:rPr lang="en-US" sz="1400" kern="0" dirty="0" err="1">
                <a:solidFill>
                  <a:srgbClr val="000000"/>
                </a:solidFill>
                <a:latin typeface="Consolas"/>
                <a:cs typeface="Consolas"/>
              </a:rPr>
              <a:t>triple(:tim</a:t>
            </a:r>
            <a:r>
              <a:rPr lang="en-US" sz="1400" kern="0" dirty="0">
                <a:solidFill>
                  <a:srgbClr val="000000"/>
                </a:solidFill>
                <a:latin typeface="Consolas"/>
                <a:cs typeface="Consolas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email, </a:t>
            </a:r>
            <a:r>
              <a:rPr lang="en-US" sz="1400" dirty="0">
                <a:latin typeface="Consolas"/>
                <a:cs typeface="Consolas"/>
              </a:rPr>
              <a:t>timbl@w3.org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 ) .</a:t>
            </a:r>
          </a:p>
          <a:p>
            <a:pPr eaLnBrk="0" hangingPunct="0">
              <a:lnSpc>
                <a:spcPct val="110000"/>
              </a:lnSpc>
            </a:pPr>
            <a:r>
              <a:rPr lang="en-US" sz="1400" kern="0" dirty="0">
                <a:solidFill>
                  <a:srgbClr val="000000"/>
                </a:solidFill>
                <a:latin typeface="Consolas"/>
                <a:cs typeface="Consolas"/>
              </a:rPr>
              <a:t>triple( :</a:t>
            </a:r>
            <a:r>
              <a:rPr lang="en-US" sz="1400" kern="0" dirty="0" err="1">
                <a:solidFill>
                  <a:srgbClr val="000000"/>
                </a:solidFill>
                <a:latin typeface="Consolas"/>
                <a:cs typeface="Consolas"/>
              </a:rPr>
              <a:t>jim</a:t>
            </a:r>
            <a:r>
              <a:rPr lang="en-US" sz="1400" kern="0" dirty="0">
                <a:solidFill>
                  <a:srgbClr val="000000"/>
                </a:solidFill>
                <a:latin typeface="Consolas"/>
                <a:cs typeface="Consolas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knows, :</a:t>
            </a:r>
            <a:r>
              <a:rPr lang="en-US" sz="1400" dirty="0" err="1">
                <a:solidFill>
                  <a:srgbClr val="000000"/>
                </a:solidFill>
                <a:latin typeface="Consolas"/>
                <a:cs typeface="Consolas"/>
              </a:rPr>
              <a:t>tim</a:t>
            </a:r>
            <a:r>
              <a:rPr lang="en-US" sz="1400" dirty="0">
                <a:solidFill>
                  <a:srgbClr val="000000"/>
                </a:solidFill>
                <a:latin typeface="Consolas"/>
                <a:cs typeface="Consolas"/>
              </a:rPr>
              <a:t> ) 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730239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8953" y="58826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76400" y="5425439"/>
          <a:ext cx="10668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" name="Group 23"/>
          <p:cNvGrpSpPr/>
          <p:nvPr/>
        </p:nvGrpSpPr>
        <p:grpSpPr>
          <a:xfrm>
            <a:off x="2819400" y="5882639"/>
            <a:ext cx="228600" cy="152400"/>
            <a:chOff x="2743200" y="3352800"/>
            <a:chExt cx="381794" cy="229394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2743200" y="3352800"/>
              <a:ext cx="381000" cy="2286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743200" y="3352800"/>
              <a:ext cx="381000" cy="2286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 flipH="1" flipV="1">
              <a:off x="3009900" y="3467100"/>
              <a:ext cx="2286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2629695" y="3466306"/>
              <a:ext cx="228599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124200" y="5654039"/>
          <a:ext cx="16764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timbl@w3.org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248400" y="571112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\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553200" y="5608320"/>
          <a:ext cx="16764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timbl@w3.org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81600" y="5410200"/>
          <a:ext cx="10668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8276153" y="565403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     ?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534400" y="5425439"/>
          <a:ext cx="21336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timbl@w3.org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2567153" y="3322679"/>
            <a:ext cx="7315200" cy="17526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 SELECT ?X ?M</a:t>
            </a:r>
          </a:p>
          <a:p>
            <a:pPr lvl="0"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   WHERE {</a:t>
            </a:r>
          </a:p>
          <a:p>
            <a:pPr lvl="0"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   	  { ?X </a:t>
            </a:r>
            <a:r>
              <a:rPr lang="en-US" sz="1600" dirty="0" err="1">
                <a:solidFill>
                  <a:srgbClr val="000000"/>
                </a:solidFill>
                <a:latin typeface="Consolas"/>
                <a:cs typeface="Consolas"/>
              </a:rPr>
              <a:t>foaf:knows</a:t>
            </a:r>
            <a:r>
              <a:rPr lang="en-US" sz="1600" dirty="0">
                <a:solidFill>
                  <a:srgbClr val="000000"/>
                </a:solidFill>
                <a:latin typeface="Consolas"/>
                <a:cs typeface="Consolas"/>
              </a:rPr>
              <a:t> ?Y }</a:t>
            </a:r>
          </a:p>
          <a:p>
            <a:pPr lvl="0" eaLnBrk="0" hangingPunct="0">
              <a:lnSpc>
                <a:spcPct val="110000"/>
              </a:lnSpc>
            </a:pPr>
            <a:r>
              <a:rPr lang="en-US" sz="1600" dirty="0">
                <a:solidFill>
                  <a:srgbClr val="000000"/>
                </a:solidFill>
                <a:latin typeface="Consolas"/>
                <a:cs typeface="Consolas"/>
              </a:rPr>
              <a:t>          </a:t>
            </a:r>
            <a:r>
              <a:rPr lang="en-US" sz="1600" b="1" dirty="0">
                <a:solidFill>
                  <a:srgbClr val="000000"/>
                </a:solidFill>
                <a:latin typeface="Consolas"/>
                <a:cs typeface="Consolas"/>
              </a:rPr>
              <a:t>OPTIONAL</a:t>
            </a:r>
          </a:p>
          <a:p>
            <a:pPr lvl="0"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 	  { ?X </a:t>
            </a:r>
            <a:r>
              <a:rPr lang="en-US" sz="1600" dirty="0">
                <a:solidFill>
                  <a:srgbClr val="000000"/>
                </a:solidFill>
                <a:latin typeface="Consolas"/>
                <a:cs typeface="Consolas"/>
              </a:rPr>
              <a:t>:email ?M }</a:t>
            </a:r>
            <a:endParaRPr lang="en-US" sz="1600" kern="0" dirty="0">
              <a:solidFill>
                <a:srgbClr val="000000"/>
              </a:solidFill>
              <a:latin typeface="Consolas"/>
              <a:cs typeface="Consolas"/>
            </a:endParaRPr>
          </a:p>
          <a:p>
            <a:pPr lvl="0"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         }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668042" y="3200046"/>
            <a:ext cx="7315200" cy="178100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eaLnBrk="0" hangingPunct="0">
              <a:lnSpc>
                <a:spcPct val="110000"/>
              </a:lnSpc>
            </a:pPr>
            <a:endParaRPr lang="en-US" sz="1600" kern="0" dirty="0">
              <a:solidFill>
                <a:srgbClr val="000000"/>
              </a:solidFill>
              <a:latin typeface="Consolas"/>
              <a:cs typeface="Consolas"/>
            </a:endParaRPr>
          </a:p>
          <a:p>
            <a:pPr lvl="0" eaLnBrk="0" hangingPunct="0">
              <a:lnSpc>
                <a:spcPct val="110000"/>
              </a:lnSpc>
            </a:pPr>
            <a:endParaRPr lang="en-US" sz="1600" kern="0" dirty="0">
              <a:solidFill>
                <a:srgbClr val="000000"/>
              </a:solidFill>
              <a:latin typeface="Consolas"/>
              <a:cs typeface="Consolas"/>
            </a:endParaRPr>
          </a:p>
          <a:p>
            <a:pPr lvl="0" eaLnBrk="0" hangingPunct="0">
              <a:lnSpc>
                <a:spcPct val="110000"/>
              </a:lnSpc>
            </a:pPr>
            <a:r>
              <a:rPr lang="en-US" sz="1600" kern="0" dirty="0" err="1">
                <a:solidFill>
                  <a:srgbClr val="000000"/>
                </a:solidFill>
                <a:latin typeface="Consolas"/>
                <a:cs typeface="Consolas"/>
              </a:rPr>
              <a:t>evalP(X,Y,M</a:t>
            </a: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) :- triple( X, knows, Y ) , triple( X, email, M) .</a:t>
            </a:r>
          </a:p>
          <a:p>
            <a:pPr eaLnBrk="0" hangingPunct="0">
              <a:lnSpc>
                <a:spcPct val="110000"/>
              </a:lnSpc>
            </a:pPr>
            <a:endParaRPr lang="en-US" sz="1600" kern="0" dirty="0">
              <a:solidFill>
                <a:srgbClr val="000000"/>
              </a:solidFill>
              <a:latin typeface="Consolas"/>
              <a:cs typeface="Consolas"/>
            </a:endParaRPr>
          </a:p>
          <a:p>
            <a:pPr eaLnBrk="0" hangingPunct="0">
              <a:lnSpc>
                <a:spcPct val="110000"/>
              </a:lnSpc>
            </a:pPr>
            <a:r>
              <a:rPr lang="en-US" sz="1600" kern="0" dirty="0" err="1">
                <a:solidFill>
                  <a:srgbClr val="000000"/>
                </a:solidFill>
                <a:latin typeface="Consolas"/>
                <a:cs typeface="Consolas"/>
              </a:rPr>
              <a:t>evalP(X,Y,</a:t>
            </a:r>
            <a:r>
              <a:rPr lang="en-US" sz="1600" kern="0" dirty="0" err="1">
                <a:solidFill>
                  <a:srgbClr val="FF0000"/>
                </a:solidFill>
                <a:latin typeface="Consolas"/>
                <a:cs typeface="Consolas"/>
              </a:rPr>
              <a:t>null</a:t>
            </a: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) :- triple( X, knows, Y ) , </a:t>
            </a:r>
            <a:r>
              <a:rPr lang="en-US" i="1" kern="0" dirty="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lang="en-US" i="1" kern="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evalP1(X) .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evalP1(X) :- triple( X, email, M) .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647406" y="3322151"/>
            <a:ext cx="3569006" cy="359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lnSpc>
                <a:spcPct val="110000"/>
              </a:lnSpc>
            </a:pPr>
            <a:r>
              <a:rPr lang="en-US" sz="1600" kern="0" dirty="0" err="1">
                <a:solidFill>
                  <a:srgbClr val="000000"/>
                </a:solidFill>
                <a:latin typeface="Consolas"/>
                <a:cs typeface="Consolas"/>
              </a:rPr>
              <a:t>answer(X,M</a:t>
            </a: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)  :- </a:t>
            </a:r>
            <a:r>
              <a:rPr lang="en-US" sz="1600" kern="0" dirty="0" err="1">
                <a:solidFill>
                  <a:srgbClr val="000000"/>
                </a:solidFill>
                <a:latin typeface="Consolas"/>
                <a:cs typeface="Consolas"/>
              </a:rPr>
              <a:t>evalP(X,Y,M</a:t>
            </a:r>
            <a:r>
              <a:rPr lang="en-US" sz="1600" kern="0" dirty="0">
                <a:solidFill>
                  <a:srgbClr val="000000"/>
                </a:solidFill>
                <a:latin typeface="Consolas"/>
                <a:cs typeface="Consolas"/>
              </a:rPr>
              <a:t>) .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8839200" y="4038600"/>
          <a:ext cx="16764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tim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timbl@w3.org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jim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9524206" y="4877594"/>
            <a:ext cx="828736" cy="533400"/>
            <a:chOff x="8000206" y="4877594"/>
            <a:chExt cx="828736" cy="533400"/>
          </a:xfrm>
        </p:grpSpPr>
        <p:cxnSp>
          <p:nvCxnSpPr>
            <p:cNvPr id="45" name="Straight Arrow Connector 44"/>
            <p:cNvCxnSpPr/>
            <p:nvPr/>
          </p:nvCxnSpPr>
          <p:spPr bwMode="auto">
            <a:xfrm rot="5400000" flipH="1" flipV="1">
              <a:off x="7734300" y="5143500"/>
              <a:ext cx="533400" cy="1588"/>
            </a:xfrm>
            <a:prstGeom prst="straightConnector1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7200" y="5029200"/>
              <a:ext cx="751742" cy="2413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132726-73B5-D5B3-C95D-0040EBDE7C2F}"/>
              </a:ext>
            </a:extLst>
          </p:cNvPr>
          <p:cNvSpPr txBox="1"/>
          <p:nvPr/>
        </p:nvSpPr>
        <p:spPr>
          <a:xfrm>
            <a:off x="1521245" y="1722034"/>
            <a:ext cx="739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Give me people who know somebody and OPTIONALLY their email address: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1" grpId="0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80683-7427-0D54-469E-4887ADD7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16</a:t>
            </a:fld>
            <a:endParaRPr lang="en-A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0239B-482E-FB22-A110-DAC4C3C022E5}"/>
              </a:ext>
            </a:extLst>
          </p:cNvPr>
          <p:cNvSpPr txBox="1"/>
          <p:nvPr/>
        </p:nvSpPr>
        <p:spPr>
          <a:xfrm>
            <a:off x="838200" y="1690688"/>
            <a:ext cx="94593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[</a:t>
            </a:r>
            <a:r>
              <a:rPr lang="en-US" b="1" dirty="0" err="1"/>
              <a:t>Polleres</a:t>
            </a:r>
            <a:r>
              <a:rPr lang="en-US" b="1" dirty="0"/>
              <a:t>, 2007]</a:t>
            </a:r>
            <a:r>
              <a:rPr lang="en-US" dirty="0"/>
              <a:t> shows that all of SPARQL 1.0 can be translated to (safe) </a:t>
            </a:r>
            <a:r>
              <a:rPr lang="en-US" dirty="0" err="1"/>
              <a:t>nonrecursive</a:t>
            </a:r>
            <a:r>
              <a:rPr lang="en-US" dirty="0"/>
              <a:t> </a:t>
            </a:r>
            <a:r>
              <a:rPr lang="en-US" dirty="0" err="1"/>
              <a:t>Datalo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b="1" i="1" baseline="30000" dirty="0" err="1">
                <a:solidFill>
                  <a:srgbClr val="000000"/>
                </a:solidFill>
              </a:rPr>
              <a:t>not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dirty="0"/>
          </a:p>
          <a:p>
            <a:r>
              <a:rPr lang="en-US" b="1" dirty="0"/>
              <a:t>[</a:t>
            </a:r>
            <a:r>
              <a:rPr lang="en-US" b="1" dirty="0" err="1"/>
              <a:t>Angles&amp;Gutierrez</a:t>
            </a:r>
            <a:r>
              <a:rPr lang="en-US" b="1" dirty="0"/>
              <a:t> 2008]</a:t>
            </a:r>
            <a:r>
              <a:rPr lang="en-US" dirty="0"/>
              <a:t> vice versa show that (safe) </a:t>
            </a:r>
            <a:r>
              <a:rPr lang="en-US" dirty="0" err="1"/>
              <a:t>nonrecursive</a:t>
            </a:r>
            <a:r>
              <a:rPr lang="en-US" dirty="0"/>
              <a:t> </a:t>
            </a:r>
            <a:r>
              <a:rPr lang="en-US" dirty="0" err="1"/>
              <a:t>Datalo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b="1" i="1" baseline="30000" dirty="0" err="1">
                <a:solidFill>
                  <a:srgbClr val="000000"/>
                </a:solidFill>
              </a:rPr>
              <a:t>not</a:t>
            </a:r>
            <a:r>
              <a:rPr lang="en-US" dirty="0"/>
              <a:t> likewise be encoded into SPARQL.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1F4C49-9440-8D2C-0452-5F1C526B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SPARQL… intuitive encoding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95EC8-6B72-C344-45BE-39F1D45B6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89" y="2144898"/>
            <a:ext cx="7772400" cy="2063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C1883-64B1-5448-C36A-A96A89C2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110" y="4721997"/>
            <a:ext cx="7772400" cy="2059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024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80683-7427-0D54-469E-4887ADD7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17</a:t>
            </a:fld>
            <a:endParaRPr lang="en-A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0239B-482E-FB22-A110-DAC4C3C022E5}"/>
              </a:ext>
            </a:extLst>
          </p:cNvPr>
          <p:cNvSpPr txBox="1"/>
          <p:nvPr/>
        </p:nvSpPr>
        <p:spPr>
          <a:xfrm>
            <a:off x="838200" y="1690688"/>
            <a:ext cx="94593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1) We could show that additional features of SPARQL 1.1 were also easily encodable in </a:t>
            </a:r>
            <a:r>
              <a:rPr lang="en-US" b="1" dirty="0" err="1"/>
              <a:t>Datalog</a:t>
            </a:r>
            <a:r>
              <a:rPr lang="en-US" b="1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2) … and (already before) proposed a semantics to using SPARQL as a rules language to define the semantics of RDF sources potentially mutually referring to each other…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6DBB4-018E-8114-A2F3-981F7820F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SPARQL… ASP’s ease of extensions: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4547-2E7C-1139-9697-A819D9A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37354"/>
            <a:ext cx="7772400" cy="2020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FB2E4-8ACF-0C25-5222-CB653C82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90" y="2275291"/>
            <a:ext cx="7772400" cy="16221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887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80683-7427-0D54-469E-4887ADD7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18</a:t>
            </a:fld>
            <a:endParaRPr lang="en-A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6DBB4-018E-8114-A2F3-981F7820F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SPARQL… ASP’s ease of extensions: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4547-2E7C-1139-9697-A819D9A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0" y="1355795"/>
            <a:ext cx="7772400" cy="2020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942BC4-D635-5BF1-6BC4-AB09F9150A29}"/>
              </a:ext>
            </a:extLst>
          </p:cNvPr>
          <p:cNvSpPr txBox="1"/>
          <p:nvPr/>
        </p:nvSpPr>
        <p:spPr>
          <a:xfrm>
            <a:off x="8182303" y="1434662"/>
            <a:ext cx="2662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</a:t>
            </a:r>
            <a:r>
              <a:rPr lang="en-AT" dirty="0"/>
              <a:t>nfortunately didn’t make</a:t>
            </a:r>
          </a:p>
          <a:p>
            <a:r>
              <a:rPr lang="en-AT" dirty="0"/>
              <a:t>it to the standard ;-), </a:t>
            </a:r>
          </a:p>
          <a:p>
            <a:r>
              <a:rPr lang="en-AT" dirty="0"/>
              <a:t>but here’s the idea: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8CE4-4E6C-9A74-7860-397A5536FF44}"/>
              </a:ext>
            </a:extLst>
          </p:cNvPr>
          <p:cNvSpPr txBox="1"/>
          <p:nvPr/>
        </p:nvSpPr>
        <p:spPr>
          <a:xfrm>
            <a:off x="1072055" y="3610303"/>
            <a:ext cx="164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Web source P1: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B295B-5EF8-678E-75E7-5C829EF6CDEB}"/>
              </a:ext>
            </a:extLst>
          </p:cNvPr>
          <p:cNvSpPr txBox="1"/>
          <p:nvPr/>
        </p:nvSpPr>
        <p:spPr>
          <a:xfrm>
            <a:off x="7188528" y="3612169"/>
            <a:ext cx="164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Web source P2: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476FA-E617-A9E1-AB47-F258095C7A32}"/>
              </a:ext>
            </a:extLst>
          </p:cNvPr>
          <p:cNvSpPr txBox="1"/>
          <p:nvPr/>
        </p:nvSpPr>
        <p:spPr>
          <a:xfrm>
            <a:off x="554421" y="4048026"/>
            <a:ext cx="51054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:knows 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. 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:email &lt;mailto:</a:t>
            </a:r>
            <a:r>
              <a:rPr lang="en-US" sz="1800" dirty="0">
                <a:latin typeface="Courier New"/>
                <a:cs typeface="Courier New"/>
              </a:rPr>
              <a:t>timbl@w3.org&gt; .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:knows 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.</a:t>
            </a:r>
          </a:p>
          <a:p>
            <a:endParaRPr lang="en-US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CONSTRUCT {?s :email ?m }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FROM P2</a:t>
            </a: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WHERE {?s :email ?m 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1B579-7EFA-42FD-F98D-654FD62F9EE1}"/>
              </a:ext>
            </a:extLst>
          </p:cNvPr>
          <p:cNvSpPr txBox="1"/>
          <p:nvPr/>
        </p:nvSpPr>
        <p:spPr>
          <a:xfrm>
            <a:off x="6666186" y="4090761"/>
            <a:ext cx="51054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&lt;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mailto:jim@rpi.edu</a:t>
            </a:r>
            <a:r>
              <a:rPr lang="en-US" sz="1800" dirty="0">
                <a:latin typeface="Courier New"/>
                <a:cs typeface="Courier New"/>
              </a:rPr>
              <a:t>&gt; .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CONSTRUCT {</a:t>
            </a:r>
            <a:r>
              <a:rPr lang="en-US" sz="1800" dirty="0" err="1">
                <a:solidFill>
                  <a:srgbClr val="FF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:knows ?m }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FROM P1</a:t>
            </a: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WHERE {:</a:t>
            </a:r>
            <a:r>
              <a:rPr lang="en-US" sz="1800" dirty="0" err="1">
                <a:solidFill>
                  <a:srgbClr val="FF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:knows ?m }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657C71B-78E1-681F-80D7-0F660D837489}"/>
              </a:ext>
            </a:extLst>
          </p:cNvPr>
          <p:cNvSpPr/>
          <p:nvPr/>
        </p:nvSpPr>
        <p:spPr>
          <a:xfrm>
            <a:off x="2471246" y="4367111"/>
            <a:ext cx="5105400" cy="1712240"/>
          </a:xfrm>
          <a:prstGeom prst="arc">
            <a:avLst>
              <a:gd name="adj1" fmla="val 551300"/>
              <a:gd name="adj2" fmla="val 9150966"/>
            </a:avLst>
          </a:prstGeom>
          <a:ln w="254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F6F7185-FA16-9054-C7D5-D2C312CBD170}"/>
              </a:ext>
            </a:extLst>
          </p:cNvPr>
          <p:cNvSpPr/>
          <p:nvPr/>
        </p:nvSpPr>
        <p:spPr>
          <a:xfrm>
            <a:off x="1985154" y="4956899"/>
            <a:ext cx="5105400" cy="1712240"/>
          </a:xfrm>
          <a:prstGeom prst="arc">
            <a:avLst>
              <a:gd name="adj1" fmla="val 17771016"/>
              <a:gd name="adj2" fmla="val 20885583"/>
            </a:avLst>
          </a:prstGeom>
          <a:ln w="254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6247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80683-7427-0D54-469E-4887ADD7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19</a:t>
            </a:fld>
            <a:endParaRPr lang="en-A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6DBB4-018E-8114-A2F3-981F7820F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SPARQL… ASP’s guess and check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4547-2E7C-1139-9697-A819D9A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0" y="1355795"/>
            <a:ext cx="7772400" cy="2020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942BC4-D635-5BF1-6BC4-AB09F9150A29}"/>
              </a:ext>
            </a:extLst>
          </p:cNvPr>
          <p:cNvSpPr txBox="1"/>
          <p:nvPr/>
        </p:nvSpPr>
        <p:spPr>
          <a:xfrm>
            <a:off x="8182303" y="1434662"/>
            <a:ext cx="2662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</a:t>
            </a:r>
            <a:r>
              <a:rPr lang="en-AT" dirty="0"/>
              <a:t>nfortunately didn’t make</a:t>
            </a:r>
          </a:p>
          <a:p>
            <a:r>
              <a:rPr lang="en-AT" dirty="0"/>
              <a:t>it to the standard ;-), </a:t>
            </a:r>
          </a:p>
          <a:p>
            <a:r>
              <a:rPr lang="en-AT" dirty="0"/>
              <a:t>but here’s the idea: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08CE4-4E6C-9A74-7860-397A5536FF44}"/>
              </a:ext>
            </a:extLst>
          </p:cNvPr>
          <p:cNvSpPr txBox="1"/>
          <p:nvPr/>
        </p:nvSpPr>
        <p:spPr>
          <a:xfrm>
            <a:off x="1072055" y="3610303"/>
            <a:ext cx="164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Web source P1: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B295B-5EF8-678E-75E7-5C829EF6CDEB}"/>
              </a:ext>
            </a:extLst>
          </p:cNvPr>
          <p:cNvSpPr txBox="1"/>
          <p:nvPr/>
        </p:nvSpPr>
        <p:spPr>
          <a:xfrm>
            <a:off x="7188528" y="3612169"/>
            <a:ext cx="164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Web source P2: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476FA-E617-A9E1-AB47-F258095C7A32}"/>
              </a:ext>
            </a:extLst>
          </p:cNvPr>
          <p:cNvSpPr txBox="1"/>
          <p:nvPr/>
        </p:nvSpPr>
        <p:spPr>
          <a:xfrm>
            <a:off x="554421" y="4048026"/>
            <a:ext cx="51054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:knows 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. 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:email &lt;mailto:</a:t>
            </a:r>
            <a:r>
              <a:rPr lang="en-US" sz="1800" dirty="0">
                <a:latin typeface="Courier New"/>
                <a:cs typeface="Courier New"/>
              </a:rPr>
              <a:t>timbl@w3.org&gt; .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:knows 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tim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.</a:t>
            </a:r>
          </a:p>
          <a:p>
            <a:endParaRPr lang="en-US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CONSTRUCT {?s :email ?m }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FROM P2</a:t>
            </a: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WHERE {?s …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OPTIONAL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… 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C1B579-7EFA-42FD-F98D-654FD62F9EE1}"/>
              </a:ext>
            </a:extLst>
          </p:cNvPr>
          <p:cNvSpPr txBox="1"/>
          <p:nvPr/>
        </p:nvSpPr>
        <p:spPr>
          <a:xfrm>
            <a:off x="6666186" y="4090761"/>
            <a:ext cx="510540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: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&lt;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mailto:jim@rpi.edu</a:t>
            </a:r>
            <a:r>
              <a:rPr lang="en-US" sz="1800" dirty="0">
                <a:latin typeface="Courier New"/>
                <a:cs typeface="Courier New"/>
              </a:rPr>
              <a:t>&gt; .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CONSTRUCT {</a:t>
            </a:r>
            <a:r>
              <a:rPr lang="en-US" sz="1800" dirty="0" err="1">
                <a:solidFill>
                  <a:srgbClr val="FF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:knows ?m }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FROM P1</a:t>
            </a:r>
          </a:p>
          <a:p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WHERE {:</a:t>
            </a:r>
            <a:r>
              <a:rPr lang="en-US" sz="1800" dirty="0" err="1">
                <a:solidFill>
                  <a:srgbClr val="FF0000"/>
                </a:solidFill>
                <a:latin typeface="Courier New"/>
                <a:cs typeface="Courier New"/>
              </a:rPr>
              <a:t>jim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…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NOT EXISTS</a:t>
            </a:r>
            <a:r>
              <a:rPr lang="en-US" sz="1800" dirty="0">
                <a:solidFill>
                  <a:srgbClr val="FF0000"/>
                </a:solidFill>
                <a:latin typeface="Courier New"/>
                <a:cs typeface="Courier New"/>
              </a:rPr>
              <a:t> … }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657C71B-78E1-681F-80D7-0F660D837489}"/>
              </a:ext>
            </a:extLst>
          </p:cNvPr>
          <p:cNvSpPr/>
          <p:nvPr/>
        </p:nvSpPr>
        <p:spPr>
          <a:xfrm>
            <a:off x="2471246" y="4367111"/>
            <a:ext cx="5105400" cy="1712240"/>
          </a:xfrm>
          <a:prstGeom prst="arc">
            <a:avLst>
              <a:gd name="adj1" fmla="val 551300"/>
              <a:gd name="adj2" fmla="val 9150966"/>
            </a:avLst>
          </a:prstGeom>
          <a:ln w="254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F6F7185-FA16-9054-C7D5-D2C312CBD170}"/>
              </a:ext>
            </a:extLst>
          </p:cNvPr>
          <p:cNvSpPr/>
          <p:nvPr/>
        </p:nvSpPr>
        <p:spPr>
          <a:xfrm>
            <a:off x="1985154" y="4956899"/>
            <a:ext cx="5105400" cy="1712240"/>
          </a:xfrm>
          <a:prstGeom prst="arc">
            <a:avLst>
              <a:gd name="adj1" fmla="val 17771016"/>
              <a:gd name="adj2" fmla="val 20885583"/>
            </a:avLst>
          </a:prstGeom>
          <a:ln w="254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40E353F-A92F-6336-CB0B-743D01DD85FB}"/>
              </a:ext>
            </a:extLst>
          </p:cNvPr>
          <p:cNvSpPr/>
          <p:nvPr/>
        </p:nvSpPr>
        <p:spPr>
          <a:xfrm>
            <a:off x="8344984" y="5902982"/>
            <a:ext cx="3445329" cy="896217"/>
          </a:xfrm>
          <a:prstGeom prst="wedgeRoundRectCallout">
            <a:avLst>
              <a:gd name="adj1" fmla="val -116670"/>
              <a:gd name="adj2" fmla="val -340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Could involve recursion and cycles over negation, elegantly solvable with ASP semantics!</a:t>
            </a:r>
          </a:p>
        </p:txBody>
      </p:sp>
    </p:spTree>
    <p:extLst>
      <p:ext uri="{BB962C8B-B14F-4D97-AF65-F5344CB8AC3E}">
        <p14:creationId xmlns:p14="http://schemas.microsoft.com/office/powerpoint/2010/main" val="42245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 Wien | Wien">
            <a:extLst>
              <a:ext uri="{FF2B5EF4-FFF2-40B4-BE49-F238E27FC236}">
                <a16:creationId xmlns:a16="http://schemas.microsoft.com/office/drawing/2014/main" id="{4E22623F-D16F-226C-1A2C-23D97686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1" y="4348211"/>
            <a:ext cx="1710871" cy="17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19" y="1825624"/>
            <a:ext cx="10515600" cy="4292771"/>
          </a:xfrm>
        </p:spPr>
        <p:txBody>
          <a:bodyPr/>
          <a:lstStyle/>
          <a:p>
            <a:r>
              <a:rPr lang="en-GB" b="1" i="1" dirty="0"/>
              <a:t>Intuitive</a:t>
            </a:r>
            <a:r>
              <a:rPr lang="en-GB" dirty="0"/>
              <a:t>, understandable Problem </a:t>
            </a:r>
            <a:r>
              <a:rPr lang="en-GB" b="1" i="1" dirty="0"/>
              <a:t>encodings</a:t>
            </a:r>
            <a:r>
              <a:rPr lang="en-GB" dirty="0"/>
              <a:t>…`</a:t>
            </a:r>
          </a:p>
          <a:p>
            <a:r>
              <a:rPr lang="en-GB" dirty="0"/>
              <a:t>… easily </a:t>
            </a:r>
            <a:r>
              <a:rPr lang="en-GB" b="1" i="1" dirty="0"/>
              <a:t>extensible</a:t>
            </a:r>
            <a:r>
              <a:rPr lang="en-GB" dirty="0"/>
              <a:t> </a:t>
            </a:r>
          </a:p>
          <a:p>
            <a:r>
              <a:rPr lang="en-GB" dirty="0"/>
              <a:t>the beauty of </a:t>
            </a:r>
            <a:r>
              <a:rPr lang="en-GB" b="1" dirty="0"/>
              <a:t>Guess and Check</a:t>
            </a:r>
            <a:r>
              <a:rPr lang="en-GB" dirty="0"/>
              <a:t> to solve complex problems on top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I love ASP (since over 20 years)…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15267-8F94-7B7F-9A9A-04C3E27AD13B}"/>
              </a:ext>
            </a:extLst>
          </p:cNvPr>
          <p:cNvSpPr txBox="1"/>
          <p:nvPr/>
        </p:nvSpPr>
        <p:spPr>
          <a:xfrm>
            <a:off x="800100" y="3972009"/>
            <a:ext cx="1551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Station 1</a:t>
            </a:r>
            <a:r>
              <a:rPr lang="en-AT" dirty="0"/>
              <a:t>:</a:t>
            </a:r>
          </a:p>
          <a:p>
            <a:r>
              <a:rPr lang="en-AT" dirty="0"/>
              <a:t>1999-2003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AI Planning</a:t>
            </a:r>
          </a:p>
        </p:txBody>
      </p:sp>
    </p:spTree>
    <p:extLst>
      <p:ext uri="{BB962C8B-B14F-4D97-AF65-F5344CB8AC3E}">
        <p14:creationId xmlns:p14="http://schemas.microsoft.com/office/powerpoint/2010/main" val="15552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6686-A840-D266-4673-4498BFF9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Semantic Web </a:t>
            </a:r>
            <a:r>
              <a:rPr lang="en-AT" sz="4000" dirty="0"/>
              <a:t>… more recent ASP applications: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BEBF-199E-10CA-7CAA-750AB2DC0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5086" cy="4351338"/>
          </a:xfrm>
        </p:spPr>
        <p:txBody>
          <a:bodyPr/>
          <a:lstStyle/>
          <a:p>
            <a:r>
              <a:rPr lang="en-AT" dirty="0"/>
              <a:t>SHACL:  a language to formulate constraints over RDF graphs</a:t>
            </a:r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E.g.: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3530-64A7-7272-66D7-6F7B043A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20</a:t>
            </a:fld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99494-C1BF-CF47-2EA3-A2421233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86" y="2268567"/>
            <a:ext cx="7772400" cy="1014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DC7D1-9B52-2EAB-A077-84526A9225BF}"/>
              </a:ext>
            </a:extLst>
          </p:cNvPr>
          <p:cNvSpPr txBox="1"/>
          <p:nvPr/>
        </p:nvSpPr>
        <p:spPr>
          <a:xfrm>
            <a:off x="278949" y="4250025"/>
            <a:ext cx="4064451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:</a:t>
            </a: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StudentShape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a </a:t>
            </a: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sh:NodeShape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;	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sh:targetNode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</a:t>
            </a:r>
            <a:r>
              <a:rPr lang="en-US" sz="1400" b="1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:Ben 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; 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: property [</a:t>
            </a: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sh:path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:</a:t>
            </a: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enrolledIn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;</a:t>
            </a: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: </a:t>
            </a: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qualifiedMinCount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1 ; </a:t>
            </a: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: </a:t>
            </a: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qualifiedValueShape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[</a:t>
            </a:r>
          </a:p>
          <a:p>
            <a:pPr marL="9144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sh:class</a:t>
            </a:r>
            <a:r>
              <a:rPr lang="en-US" sz="1400" dirty="0">
                <a:solidFill>
                  <a:schemeClr val="dk1"/>
                </a:solidFill>
                <a:latin typeface="Courier" pitchFamily="2" charset="0"/>
                <a:ea typeface="Verdana"/>
                <a:cs typeface="Verdana"/>
                <a:sym typeface="Verdana"/>
              </a:rPr>
              <a:t> :Course ]] 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0B419-D63F-1071-445B-E63121153358}"/>
              </a:ext>
            </a:extLst>
          </p:cNvPr>
          <p:cNvSpPr txBox="1"/>
          <p:nvPr/>
        </p:nvSpPr>
        <p:spPr>
          <a:xfrm>
            <a:off x="7848602" y="4403055"/>
            <a:ext cx="352289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: Ben :</a:t>
            </a:r>
            <a:r>
              <a:rPr lang="en-GB" dirty="0" err="1">
                <a:effectLst/>
                <a:latin typeface="Courier" pitchFamily="2" charset="0"/>
                <a:cs typeface="Courier New" panose="02070309020205020404" pitchFamily="49" charset="0"/>
              </a:rPr>
              <a:t>enrolledIn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 : C1 .</a:t>
            </a:r>
          </a:p>
          <a:p>
            <a:endParaRPr lang="en-AT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299BE-1888-6F9B-53D3-57512BF74829}"/>
              </a:ext>
            </a:extLst>
          </p:cNvPr>
          <p:cNvSpPr txBox="1"/>
          <p:nvPr/>
        </p:nvSpPr>
        <p:spPr>
          <a:xfrm>
            <a:off x="278949" y="3869871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Shape: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DDAD1-302B-8F3F-AEC2-658C9D979A29}"/>
              </a:ext>
            </a:extLst>
          </p:cNvPr>
          <p:cNvSpPr txBox="1"/>
          <p:nvPr/>
        </p:nvSpPr>
        <p:spPr>
          <a:xfrm>
            <a:off x="7811863" y="3854336"/>
            <a:ext cx="131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Graph: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96B4969-151C-78E9-3B6D-30713AC80C87}"/>
              </a:ext>
            </a:extLst>
          </p:cNvPr>
          <p:cNvSpPr/>
          <p:nvPr/>
        </p:nvSpPr>
        <p:spPr>
          <a:xfrm>
            <a:off x="5078186" y="3429000"/>
            <a:ext cx="2188028" cy="3292475"/>
          </a:xfrm>
          <a:prstGeom prst="wedgeRoundRectCallout">
            <a:avLst>
              <a:gd name="adj1" fmla="val -129922"/>
              <a:gd name="adj2" fmla="val -9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Each defined target node needs to fulfill the constraints, in this case:</a:t>
            </a:r>
          </a:p>
          <a:p>
            <a:pPr algn="ctr"/>
            <a:endParaRPr lang="en-AT" dirty="0"/>
          </a:p>
          <a:p>
            <a:pPr algn="ctr"/>
            <a:r>
              <a:rPr lang="en-GB" dirty="0"/>
              <a:t>T</a:t>
            </a:r>
            <a:r>
              <a:rPr lang="en-AT" dirty="0"/>
              <a:t>here needs to be at least one Course that the student is enrolled in.</a:t>
            </a:r>
          </a:p>
          <a:p>
            <a:pPr algn="ctr"/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8EC6E-A66C-B02B-E383-E0F2ECC59B20}"/>
              </a:ext>
            </a:extLst>
          </p:cNvPr>
          <p:cNvSpPr txBox="1"/>
          <p:nvPr/>
        </p:nvSpPr>
        <p:spPr>
          <a:xfrm>
            <a:off x="7848602" y="4403055"/>
            <a:ext cx="352289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: Ben :</a:t>
            </a:r>
            <a:r>
              <a:rPr lang="en-GB" dirty="0" err="1">
                <a:effectLst/>
                <a:latin typeface="Courier" pitchFamily="2" charset="0"/>
                <a:cs typeface="Courier New" panose="02070309020205020404" pitchFamily="49" charset="0"/>
              </a:rPr>
              <a:t>enrolledIn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 :C1 .</a:t>
            </a:r>
          </a:p>
          <a:p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:C1 :type Course.</a:t>
            </a:r>
          </a:p>
        </p:txBody>
      </p:sp>
    </p:spTree>
    <p:extLst>
      <p:ext uri="{BB962C8B-B14F-4D97-AF65-F5344CB8AC3E}">
        <p14:creationId xmlns:p14="http://schemas.microsoft.com/office/powerpoint/2010/main" val="21177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6686-A840-D266-4673-4498BFF9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SHACL </a:t>
            </a:r>
            <a:r>
              <a:rPr lang="en-AT" sz="4000" dirty="0"/>
              <a:t>… computing repairs by Guess and check: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BEBF-199E-10CA-7CAA-750AB2DC0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49" y="1599665"/>
            <a:ext cx="10755086" cy="4351338"/>
          </a:xfrm>
        </p:spPr>
        <p:txBody>
          <a:bodyPr/>
          <a:lstStyle/>
          <a:p>
            <a:r>
              <a:rPr lang="en-AT" dirty="0"/>
              <a:t>Idea:  </a:t>
            </a:r>
            <a:r>
              <a:rPr lang="en-GB" dirty="0"/>
              <a:t>W</a:t>
            </a:r>
            <a:r>
              <a:rPr lang="en-AT" dirty="0"/>
              <a:t>ithout going into details of the encoding: we encode repairs inspired by 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3530-64A7-7272-66D7-6F7B043A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21</a:t>
            </a:fld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3C816-069A-CC28-FE33-82167340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408210"/>
            <a:ext cx="5310364" cy="14482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842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6686-A840-D266-4673-4498BFF9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SHACL </a:t>
            </a:r>
            <a:r>
              <a:rPr lang="en-AT" sz="4000" dirty="0"/>
              <a:t>… computing repairs by Guess and check: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BEBF-199E-10CA-7CAA-750AB2DC0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49" y="1599665"/>
            <a:ext cx="10755086" cy="4351338"/>
          </a:xfrm>
        </p:spPr>
        <p:txBody>
          <a:bodyPr/>
          <a:lstStyle/>
          <a:p>
            <a:r>
              <a:rPr lang="en-AT" dirty="0"/>
              <a:t>Idea:  </a:t>
            </a:r>
            <a:r>
              <a:rPr lang="en-GB" dirty="0"/>
              <a:t>W</a:t>
            </a:r>
            <a:r>
              <a:rPr lang="en-AT" dirty="0"/>
              <a:t>ithout going into details of the encoding: we encode repairs inspired by 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3530-64A7-7272-66D7-6F7B043A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22</a:t>
            </a:fld>
            <a:endParaRPr lang="en-A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0B419-D63F-1071-445B-E63121153358}"/>
              </a:ext>
            </a:extLst>
          </p:cNvPr>
          <p:cNvSpPr txBox="1"/>
          <p:nvPr/>
        </p:nvSpPr>
        <p:spPr>
          <a:xfrm>
            <a:off x="1019180" y="4371720"/>
            <a:ext cx="352289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: Ben :</a:t>
            </a:r>
            <a:r>
              <a:rPr lang="en-GB" dirty="0" err="1">
                <a:effectLst/>
                <a:latin typeface="Courier" pitchFamily="2" charset="0"/>
                <a:cs typeface="Courier New" panose="02070309020205020404" pitchFamily="49" charset="0"/>
              </a:rPr>
              <a:t>enrolledIn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 :C1 .</a:t>
            </a:r>
          </a:p>
          <a:p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:C1 :type Course.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DDAD1-302B-8F3F-AEC2-658C9D979A29}"/>
              </a:ext>
            </a:extLst>
          </p:cNvPr>
          <p:cNvSpPr txBox="1"/>
          <p:nvPr/>
        </p:nvSpPr>
        <p:spPr>
          <a:xfrm>
            <a:off x="838200" y="3958355"/>
            <a:ext cx="13115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Graph: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GB" dirty="0"/>
              <a:t>v</a:t>
            </a:r>
            <a:r>
              <a:rPr lang="en-AT" dirty="0"/>
              <a:t>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299BE-1888-6F9B-53D3-57512BF74829}"/>
              </a:ext>
            </a:extLst>
          </p:cNvPr>
          <p:cNvSpPr txBox="1"/>
          <p:nvPr/>
        </p:nvSpPr>
        <p:spPr>
          <a:xfrm>
            <a:off x="5325844" y="3958355"/>
            <a:ext cx="6866156" cy="27238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  <a:r>
              <a:rPr lang="en-AT" dirty="0"/>
              <a:t>uess a pair (A,D) of additions and deletions that repair </a:t>
            </a:r>
            <a:r>
              <a:rPr lang="en-US" dirty="0">
                <a:sym typeface="Verdana"/>
              </a:rPr>
              <a:t>all target nodes</a:t>
            </a: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○"/>
            </a:pPr>
            <a:r>
              <a:rPr lang="en-US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cardinality minimality</a:t>
            </a: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○"/>
            </a:pPr>
            <a:r>
              <a:rPr lang="en-US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strategy for introducing new nodes (for minimality </a:t>
            </a:r>
            <a:r>
              <a:rPr lang="en-US" dirty="0" err="1">
                <a:solidFill>
                  <a:schemeClr val="dk1"/>
                </a:solidFill>
                <a:ea typeface="Verdana"/>
                <a:cs typeface="Verdana"/>
                <a:sym typeface="Verdana"/>
              </a:rPr>
              <a:t>constaints</a:t>
            </a:r>
            <a:endParaRPr lang="en-US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●"/>
            </a:pPr>
            <a:r>
              <a:rPr lang="en-US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relaxed encoding to repair a maximal number of target nodes</a:t>
            </a: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○"/>
            </a:pPr>
            <a:r>
              <a:rPr lang="en-US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in the case not all target nodes can be repaired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●"/>
            </a:pPr>
            <a:r>
              <a:rPr lang="en-US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Implementation using Java and </a:t>
            </a:r>
            <a:r>
              <a:rPr lang="en-US" dirty="0" err="1">
                <a:solidFill>
                  <a:schemeClr val="dk1"/>
                </a:solidFill>
                <a:ea typeface="Verdana"/>
                <a:cs typeface="Verdana"/>
                <a:sym typeface="Verdana"/>
              </a:rPr>
              <a:t>Clingo</a:t>
            </a:r>
            <a:endParaRPr lang="en-US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E199F-1CE1-2A98-852A-8B7949CDFAA5}"/>
              </a:ext>
            </a:extLst>
          </p:cNvPr>
          <p:cNvSpPr txBox="1"/>
          <p:nvPr/>
        </p:nvSpPr>
        <p:spPr>
          <a:xfrm>
            <a:off x="1019180" y="5441038"/>
            <a:ext cx="35228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ourier" pitchFamily="2" charset="0"/>
                <a:cs typeface="Courier New" panose="02070309020205020404" pitchFamily="49" charset="0"/>
              </a:rPr>
              <a:t>: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Ben :</a:t>
            </a:r>
            <a:r>
              <a:rPr lang="en-GB" dirty="0" err="1">
                <a:effectLst/>
                <a:latin typeface="Courier" pitchFamily="2" charset="0"/>
                <a:cs typeface="Courier New" panose="02070309020205020404" pitchFamily="49" charset="0"/>
              </a:rPr>
              <a:t>enrolledIn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 :C1.</a:t>
            </a:r>
          </a:p>
          <a:p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:Ben :</a:t>
            </a:r>
            <a:r>
              <a:rPr lang="en-GB" dirty="0" err="1">
                <a:effectLst/>
                <a:latin typeface="Courier" pitchFamily="2" charset="0"/>
                <a:cs typeface="Courier New" panose="02070309020205020404" pitchFamily="49" charset="0"/>
              </a:rPr>
              <a:t>enrolledIn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b="1" dirty="0">
                <a:effectLst/>
                <a:latin typeface="Courier" pitchFamily="2" charset="0"/>
                <a:cs typeface="Courier New" panose="02070309020205020404" pitchFamily="49" charset="0"/>
              </a:rPr>
              <a:t>:new1</a:t>
            </a:r>
            <a:r>
              <a:rPr lang="en-GB" dirty="0">
                <a:effectLst/>
                <a:latin typeface="Courier" pitchFamily="2" charset="0"/>
                <a:cs typeface="Courier New" panose="02070309020205020404" pitchFamily="49" charset="0"/>
              </a:rPr>
              <a:t>.</a:t>
            </a:r>
          </a:p>
          <a:p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:new1 :type Course.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338660-3278-37AA-90AC-200B1182A9B9}"/>
              </a:ext>
            </a:extLst>
          </p:cNvPr>
          <p:cNvSpPr/>
          <p:nvPr/>
        </p:nvSpPr>
        <p:spPr>
          <a:xfrm>
            <a:off x="992533" y="5384634"/>
            <a:ext cx="3549537" cy="996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B85A41-4080-8038-DF2B-57EBF3D7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7" y="2035295"/>
            <a:ext cx="7025816" cy="1905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410" name="Picture 2" descr="Robert David – CTO – Semantic Web Company GmbH (SWC) | LinkedIn">
            <a:extLst>
              <a:ext uri="{FF2B5EF4-FFF2-40B4-BE49-F238E27FC236}">
                <a16:creationId xmlns:a16="http://schemas.microsoft.com/office/drawing/2014/main" id="{974BCB6F-DF84-BF93-9A21-E296D79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908" y="2030201"/>
            <a:ext cx="941070" cy="9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068DAA-FE79-CDF2-FFB2-960AB360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977" y="2027086"/>
            <a:ext cx="1015121" cy="941070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21E5B589-A98D-3FFB-BF35-12383109F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006" r="24840" b="54399"/>
          <a:stretch/>
        </p:blipFill>
        <p:spPr bwMode="auto">
          <a:xfrm>
            <a:off x="9607788" y="2030201"/>
            <a:ext cx="834804" cy="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6686-A840-D266-4673-4498BFF9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SHACL </a:t>
            </a:r>
            <a:r>
              <a:rPr lang="en-AT" sz="4000" dirty="0"/>
              <a:t>… computing repairs by Guess and check:</a:t>
            </a: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3530-64A7-7272-66D7-6F7B043A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23</a:t>
            </a:fld>
            <a:endParaRPr lang="en-A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299BE-1888-6F9B-53D3-57512BF74829}"/>
              </a:ext>
            </a:extLst>
          </p:cNvPr>
          <p:cNvSpPr txBox="1"/>
          <p:nvPr/>
        </p:nvSpPr>
        <p:spPr>
          <a:xfrm>
            <a:off x="192489" y="4053854"/>
            <a:ext cx="686615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Active work in this space, we can built upon: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95BA7DB-08FC-CA8F-2FE7-F0D5358AAE22}"/>
              </a:ext>
            </a:extLst>
          </p:cNvPr>
          <p:cNvSpPr/>
          <p:nvPr/>
        </p:nvSpPr>
        <p:spPr>
          <a:xfrm>
            <a:off x="192489" y="1407708"/>
            <a:ext cx="11807021" cy="2448318"/>
          </a:xfrm>
          <a:prstGeom prst="wedgeRoundRectCallout">
            <a:avLst>
              <a:gd name="adj1" fmla="val -22485"/>
              <a:gd name="adj2" fmla="val 465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Somewhat work in progress, since it is not 100% clear what a “good” repair semantics should look like, but – we hope - encoding this as a repair problem helps to </a:t>
            </a:r>
            <a:r>
              <a:rPr lang="en-AT" b="1" i="1" dirty="0"/>
              <a:t>clarify the semantics of the standard</a:t>
            </a:r>
            <a:r>
              <a:rPr lang="en-AT" dirty="0"/>
              <a:t>:</a:t>
            </a:r>
          </a:p>
          <a:p>
            <a:pPr algn="ctr"/>
            <a:endParaRPr lang="en-AT" dirty="0"/>
          </a:p>
          <a:p>
            <a:r>
              <a:rPr lang="en-AT" dirty="0"/>
              <a:t>-    encode more complex repair policies</a:t>
            </a:r>
          </a:p>
          <a:p>
            <a:pPr marL="742950" lvl="1" indent="-285750">
              <a:buFontTx/>
              <a:buChar char="-"/>
            </a:pPr>
            <a:r>
              <a:rPr lang="en-GB" i="1" dirty="0"/>
              <a:t>e.g. fix a part of the vocabulary/signature</a:t>
            </a:r>
          </a:p>
          <a:p>
            <a:pPr marL="285750" indent="-285750">
              <a:buFontTx/>
              <a:buChar char="-"/>
            </a:pPr>
            <a:r>
              <a:rPr lang="en-GB" dirty="0"/>
              <a:t>similar issues as in SPARQL++ arise when you allow recursion (cf. </a:t>
            </a:r>
          </a:p>
          <a:p>
            <a:pPr marL="285750" indent="-285750">
              <a:buFontTx/>
              <a:buChar char="-"/>
            </a:pPr>
            <a:r>
              <a:rPr lang="en-GB" dirty="0"/>
              <a:t>r</a:t>
            </a:r>
            <a:r>
              <a:rPr lang="en-AT" dirty="0"/>
              <a:t>aise a discussion about intuitive repairs, may need extension of the SHACL standard!</a:t>
            </a:r>
          </a:p>
          <a:p>
            <a:pPr marL="285750" indent="-285750" algn="ctr">
              <a:buFontTx/>
              <a:buChar char="-"/>
            </a:pPr>
            <a:endParaRPr lang="en-A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AA033C-A7F5-9A4D-3B7E-ED6348AC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9" y="4605945"/>
            <a:ext cx="7146157" cy="21155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4C3A3F-D88D-6B53-9673-95BCBCBD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69" y="3917329"/>
            <a:ext cx="5527431" cy="20050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34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emens AG Österreich: Karrierechancen, Kontaktdaten, Fotos | karriere.at">
            <a:extLst>
              <a:ext uri="{FF2B5EF4-FFF2-40B4-BE49-F238E27FC236}">
                <a16:creationId xmlns:a16="http://schemas.microsoft.com/office/drawing/2014/main" id="{4892DDAD-810F-1540-455C-CEF06862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13" y="5569133"/>
            <a:ext cx="26035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U Wien | Wien">
            <a:extLst>
              <a:ext uri="{FF2B5EF4-FFF2-40B4-BE49-F238E27FC236}">
                <a16:creationId xmlns:a16="http://schemas.microsoft.com/office/drawing/2014/main" id="{4E22623F-D16F-226C-1A2C-23D97686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1" y="4348211"/>
            <a:ext cx="1710871" cy="17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19" y="1825624"/>
            <a:ext cx="10515600" cy="4292771"/>
          </a:xfrm>
        </p:spPr>
        <p:txBody>
          <a:bodyPr/>
          <a:lstStyle/>
          <a:p>
            <a:r>
              <a:rPr lang="en-GB" b="1" i="1" dirty="0"/>
              <a:t>Intuitive</a:t>
            </a:r>
            <a:r>
              <a:rPr lang="en-GB" dirty="0"/>
              <a:t>, understandable Problem </a:t>
            </a:r>
            <a:r>
              <a:rPr lang="en-GB" b="1" i="1" dirty="0"/>
              <a:t>encodings</a:t>
            </a:r>
            <a:r>
              <a:rPr lang="en-GB" dirty="0"/>
              <a:t>…`</a:t>
            </a:r>
          </a:p>
          <a:p>
            <a:r>
              <a:rPr lang="en-GB" dirty="0"/>
              <a:t>… easily </a:t>
            </a:r>
            <a:r>
              <a:rPr lang="en-GB" b="1" i="1" dirty="0"/>
              <a:t>extensible</a:t>
            </a:r>
            <a:r>
              <a:rPr lang="en-GB" dirty="0"/>
              <a:t> </a:t>
            </a:r>
          </a:p>
          <a:p>
            <a:r>
              <a:rPr lang="en-GB" dirty="0"/>
              <a:t>the beauty of </a:t>
            </a:r>
            <a:r>
              <a:rPr lang="en-GB" b="1" dirty="0"/>
              <a:t>Guess and Check</a:t>
            </a:r>
            <a:r>
              <a:rPr lang="en-GB" dirty="0"/>
              <a:t> to solve complex problems on top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24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I love ASP (since over 20 years)…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15267-8F94-7B7F-9A9A-04C3E27AD13B}"/>
              </a:ext>
            </a:extLst>
          </p:cNvPr>
          <p:cNvSpPr txBox="1"/>
          <p:nvPr/>
        </p:nvSpPr>
        <p:spPr>
          <a:xfrm>
            <a:off x="800100" y="3972009"/>
            <a:ext cx="1551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1</a:t>
            </a:r>
            <a:r>
              <a:rPr lang="en-AT" dirty="0"/>
              <a:t>:</a:t>
            </a:r>
          </a:p>
          <a:p>
            <a:r>
              <a:rPr lang="en-AT" dirty="0"/>
              <a:t>1999-2003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AI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B8051-BE9D-E3CC-1370-7F400E8138BB}"/>
              </a:ext>
            </a:extLst>
          </p:cNvPr>
          <p:cNvSpPr txBox="1"/>
          <p:nvPr/>
        </p:nvSpPr>
        <p:spPr>
          <a:xfrm>
            <a:off x="2432890" y="3972009"/>
            <a:ext cx="1938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2</a:t>
            </a:r>
            <a:r>
              <a:rPr lang="en-AT" dirty="0"/>
              <a:t>:</a:t>
            </a:r>
          </a:p>
          <a:p>
            <a:r>
              <a:rPr lang="en-AT" dirty="0"/>
              <a:t>2003 – to date…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Semantic Web</a:t>
            </a:r>
          </a:p>
        </p:txBody>
      </p:sp>
      <p:pic>
        <p:nvPicPr>
          <p:cNvPr id="8194" name="Picture 2" descr="nui-galway-logo - Talloires Network of Engaged Universities">
            <a:extLst>
              <a:ext uri="{FF2B5EF4-FFF2-40B4-BE49-F238E27FC236}">
                <a16:creationId xmlns:a16="http://schemas.microsoft.com/office/drawing/2014/main" id="{631FA2AA-4FCE-B7AD-0A9A-C022DA36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1" y="5283786"/>
            <a:ext cx="2193020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ngvorlesung Inklusive Pädagogik 2016/17 Uni Innsbruck –  behindertenarbeit.at">
            <a:extLst>
              <a:ext uri="{FF2B5EF4-FFF2-40B4-BE49-F238E27FC236}">
                <a16:creationId xmlns:a16="http://schemas.microsoft.com/office/drawing/2014/main" id="{EDFADCD6-797A-ECCC-5757-791A9B6AC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3" r="36388"/>
          <a:stretch/>
        </p:blipFill>
        <p:spPr bwMode="auto">
          <a:xfrm>
            <a:off x="2587171" y="4599865"/>
            <a:ext cx="711199" cy="131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E3F4E90-7399-B03F-95E2-16E50C99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97" y="4579362"/>
            <a:ext cx="1772492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A3D4A2F-AAA2-44FD-D7AD-9CBD768E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84" y="4599865"/>
            <a:ext cx="1119739" cy="6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C5A0E-6CCD-75A9-3EFE-8F7C3D73A248}"/>
              </a:ext>
            </a:extLst>
          </p:cNvPr>
          <p:cNvSpPr txBox="1"/>
          <p:nvPr/>
        </p:nvSpPr>
        <p:spPr>
          <a:xfrm>
            <a:off x="7001813" y="3972009"/>
            <a:ext cx="2413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3</a:t>
            </a:r>
            <a:r>
              <a:rPr lang="en-AT" dirty="0"/>
              <a:t>:</a:t>
            </a:r>
          </a:p>
          <a:p>
            <a:r>
              <a:rPr lang="en-GB" dirty="0"/>
              <a:t>c</a:t>
            </a:r>
            <a:r>
              <a:rPr lang="en-AT" dirty="0"/>
              <a:t>a. 2014 – 2022…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Business Process Management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C5BA40C-3DB8-A395-2BCB-F67514BD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18" y="4688332"/>
            <a:ext cx="1802972" cy="9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39F3-074B-FCF4-4DF1-24F02B12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Resource allocation in BPM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C9482-1307-76FB-FA2B-44335EC7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Recently concluded PhD thesis:</a:t>
            </a:r>
          </a:p>
          <a:p>
            <a:pPr marL="1828800" lvl="4" indent="0">
              <a:buNone/>
            </a:pPr>
            <a:r>
              <a:rPr lang="en-AT" dirty="0"/>
              <a:t>Giray H</a:t>
            </a:r>
            <a:r>
              <a:rPr lang="en-GB" dirty="0"/>
              <a:t>a</a:t>
            </a:r>
            <a:r>
              <a:rPr lang="en-AT" dirty="0"/>
              <a:t>vur</a:t>
            </a:r>
          </a:p>
          <a:p>
            <a:pPr lvl="4"/>
            <a:endParaRPr lang="en-AT" dirty="0"/>
          </a:p>
          <a:p>
            <a:pPr lvl="4"/>
            <a:endParaRPr lang="en-AT" dirty="0"/>
          </a:p>
          <a:p>
            <a:pPr lvl="4"/>
            <a:endParaRPr lang="en-AT" dirty="0"/>
          </a:p>
          <a:p>
            <a:pPr marL="1828800" lvl="4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3960-3EAD-6C8A-6E6C-3F8305BD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25</a:t>
            </a:fld>
            <a:endParaRPr lang="en-AT"/>
          </a:p>
        </p:txBody>
      </p:sp>
      <p:pic>
        <p:nvPicPr>
          <p:cNvPr id="15362" name="Picture 2" descr="Havur Giray, MSc — Fachhochschule St. Pölten">
            <a:extLst>
              <a:ext uri="{FF2B5EF4-FFF2-40B4-BE49-F238E27FC236}">
                <a16:creationId xmlns:a16="http://schemas.microsoft.com/office/drawing/2014/main" id="{4A2BAFFF-229E-1292-27E2-9E37A6F8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86" y="2322173"/>
            <a:ext cx="1551823" cy="15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Jan Mendling — Process Management and Information Systems">
            <a:extLst>
              <a:ext uri="{FF2B5EF4-FFF2-40B4-BE49-F238E27FC236}">
                <a16:creationId xmlns:a16="http://schemas.microsoft.com/office/drawing/2014/main" id="{13AF2555-2934-6F5D-C8B0-4B471D69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09" y="4718112"/>
            <a:ext cx="1254481" cy="15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F6AA58E-225D-8826-95C5-B1A6DB8F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86" y="4698556"/>
            <a:ext cx="1254481" cy="15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951E4-7923-0AF8-D899-27CD41AFF23C}"/>
              </a:ext>
            </a:extLst>
          </p:cNvPr>
          <p:cNvSpPr txBox="1"/>
          <p:nvPr/>
        </p:nvSpPr>
        <p:spPr>
          <a:xfrm>
            <a:off x="4219432" y="5863338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AT" dirty="0"/>
              <a:t>o-supervisor/Co-PI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C4446-94FC-810A-9E0A-ED606A60C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66" y="4698556"/>
            <a:ext cx="7772400" cy="6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7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2547FE-609B-118A-D65C-BC50C2654D69}"/>
              </a:ext>
            </a:extLst>
          </p:cNvPr>
          <p:cNvSpPr txBox="1"/>
          <p:nvPr/>
        </p:nvSpPr>
        <p:spPr>
          <a:xfrm>
            <a:off x="932731" y="4323389"/>
            <a:ext cx="40029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600" b="1" dirty="0">
              <a:solidFill>
                <a:srgbClr val="202122"/>
              </a:solidFill>
              <a:latin typeface="LM Sans 10" panose="00000500000000000000" pitchFamily="50" charset="0"/>
            </a:endParaRPr>
          </a:p>
          <a:p>
            <a:endParaRPr lang="en-GB" sz="600" dirty="0">
              <a:solidFill>
                <a:srgbClr val="202122"/>
              </a:solidFill>
              <a:latin typeface="LM Sans 10" panose="00000500000000000000" pitchFamily="50" charset="0"/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440" dirty="0">
                <a:solidFill>
                  <a:srgbClr val="202122"/>
                </a:solidFill>
                <a:latin typeface="LM Sans 10" panose="00000500000000000000" pitchFamily="50" charset="0"/>
              </a:rPr>
              <a:t>A standardized and popular graphical notation for specifying business processes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8" name="Titel 4">
            <a:extLst>
              <a:ext uri="{FF2B5EF4-FFF2-40B4-BE49-F238E27FC236}">
                <a16:creationId xmlns:a16="http://schemas.microsoft.com/office/drawing/2014/main" id="{DBAF0332-6A55-FE1C-9D4F-4A80E8E3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6008E-3F4B-88B3-C9F8-D155FC22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09" y="2415611"/>
            <a:ext cx="1726872" cy="8372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786E6-827E-AE21-2CB4-ACD8E080EF68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1599DF-7D8D-EF5A-EABA-DF9203A6F47F}"/>
              </a:ext>
            </a:extLst>
          </p:cNvPr>
          <p:cNvSpPr/>
          <p:nvPr/>
        </p:nvSpPr>
        <p:spPr>
          <a:xfrm>
            <a:off x="4166048" y="3226825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8EE12-8AED-BABD-E628-72881C6E2307}"/>
              </a:ext>
            </a:extLst>
          </p:cNvPr>
          <p:cNvSpPr/>
          <p:nvPr/>
        </p:nvSpPr>
        <p:spPr>
          <a:xfrm>
            <a:off x="4713920" y="3115492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538FC2-DE62-89E8-669E-85B50221B8EA}"/>
              </a:ext>
            </a:extLst>
          </p:cNvPr>
          <p:cNvSpPr/>
          <p:nvPr/>
        </p:nvSpPr>
        <p:spPr>
          <a:xfrm>
            <a:off x="7203393" y="2310215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D15FE7-8F99-FC2A-4318-193D2E364AB1}"/>
              </a:ext>
            </a:extLst>
          </p:cNvPr>
          <p:cNvCxnSpPr>
            <a:cxnSpLocks/>
            <a:stCxn id="5" idx="3"/>
            <a:endCxn id="4120" idx="1"/>
          </p:cNvCxnSpPr>
          <p:nvPr/>
        </p:nvCxnSpPr>
        <p:spPr>
          <a:xfrm>
            <a:off x="8124332" y="2567527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73528E-FFD9-AEA2-127E-3BD5BA50EFCA}"/>
              </a:ext>
            </a:extLst>
          </p:cNvPr>
          <p:cNvSpPr/>
          <p:nvPr/>
        </p:nvSpPr>
        <p:spPr>
          <a:xfrm>
            <a:off x="9610202" y="310449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DAC961-C6B8-BC6A-61C2-CA1F6765F67C}"/>
              </a:ext>
            </a:extLst>
          </p:cNvPr>
          <p:cNvSpPr/>
          <p:nvPr/>
        </p:nvSpPr>
        <p:spPr>
          <a:xfrm>
            <a:off x="10782722" y="3216113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A6D63C-756E-17F2-141B-D07B76592483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10531140" y="3361809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4B898E-8192-28EE-1D88-4A93DC6989FD}"/>
              </a:ext>
            </a:extLst>
          </p:cNvPr>
          <p:cNvCxnSpPr>
            <a:cxnSpLocks/>
            <a:stCxn id="2" idx="6"/>
            <a:endCxn id="3" idx="1"/>
          </p:cNvCxnSpPr>
          <p:nvPr/>
        </p:nvCxnSpPr>
        <p:spPr>
          <a:xfrm>
            <a:off x="4457961" y="3372782"/>
            <a:ext cx="255959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5E5317-BEE2-201F-ABA2-2BB75A38C5F9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5723366" y="3372804"/>
            <a:ext cx="260135" cy="1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EBF1C71A-7BEC-4C44-DB77-C4B9D205B4C0}"/>
              </a:ext>
            </a:extLst>
          </p:cNvPr>
          <p:cNvSpPr/>
          <p:nvPr/>
        </p:nvSpPr>
        <p:spPr>
          <a:xfrm>
            <a:off x="5983501" y="319424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80EC4700-6B9C-58C1-941E-2C35611EA166}"/>
              </a:ext>
            </a:extLst>
          </p:cNvPr>
          <p:cNvSpPr/>
          <p:nvPr/>
        </p:nvSpPr>
        <p:spPr>
          <a:xfrm>
            <a:off x="9017797" y="317961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5087FF8-4D14-C694-7D1D-4DE38B96314B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>
            <a:off x="9378894" y="3360164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B1E22A0-B569-168F-3F9F-DD388878137B}"/>
              </a:ext>
            </a:extLst>
          </p:cNvPr>
          <p:cNvSpPr/>
          <p:nvPr/>
        </p:nvSpPr>
        <p:spPr>
          <a:xfrm>
            <a:off x="7194982" y="364719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E18CE04-B9B5-E8E1-B7F5-C2A1F598FEA8}"/>
              </a:ext>
            </a:extLst>
          </p:cNvPr>
          <p:cNvSpPr/>
          <p:nvPr/>
        </p:nvSpPr>
        <p:spPr>
          <a:xfrm>
            <a:off x="7202297" y="455428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097" name="Flowchart: Decision 4096">
            <a:extLst>
              <a:ext uri="{FF2B5EF4-FFF2-40B4-BE49-F238E27FC236}">
                <a16:creationId xmlns:a16="http://schemas.microsoft.com/office/drawing/2014/main" id="{28F78634-6C80-3167-8DA1-9E1482E8460F}"/>
              </a:ext>
            </a:extLst>
          </p:cNvPr>
          <p:cNvSpPr/>
          <p:nvPr/>
        </p:nvSpPr>
        <p:spPr>
          <a:xfrm>
            <a:off x="6537789" y="4174699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01" name="Flowchart: Decision 4100">
            <a:extLst>
              <a:ext uri="{FF2B5EF4-FFF2-40B4-BE49-F238E27FC236}">
                <a16:creationId xmlns:a16="http://schemas.microsoft.com/office/drawing/2014/main" id="{76BA6333-5AD5-35AD-65CF-8278D4B3DBD3}"/>
              </a:ext>
            </a:extLst>
          </p:cNvPr>
          <p:cNvSpPr/>
          <p:nvPr/>
        </p:nvSpPr>
        <p:spPr>
          <a:xfrm>
            <a:off x="8445581" y="4174699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02" name="Connector: Elbow 4101">
            <a:extLst>
              <a:ext uri="{FF2B5EF4-FFF2-40B4-BE49-F238E27FC236}">
                <a16:creationId xmlns:a16="http://schemas.microsoft.com/office/drawing/2014/main" id="{E428989C-E4B6-6046-CE44-5DFC1A252AEF}"/>
              </a:ext>
            </a:extLst>
          </p:cNvPr>
          <p:cNvCxnSpPr>
            <a:cxnSpLocks/>
            <a:stCxn id="4097" idx="0"/>
            <a:endCxn id="49" idx="1"/>
          </p:cNvCxnSpPr>
          <p:nvPr/>
        </p:nvCxnSpPr>
        <p:spPr>
          <a:xfrm rot="5400000" flipH="1" flipV="1">
            <a:off x="6823170" y="3802887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Connector: Elbow 4104">
            <a:extLst>
              <a:ext uri="{FF2B5EF4-FFF2-40B4-BE49-F238E27FC236}">
                <a16:creationId xmlns:a16="http://schemas.microsoft.com/office/drawing/2014/main" id="{93395BA4-A666-9106-008A-F345ACA91EAD}"/>
              </a:ext>
            </a:extLst>
          </p:cNvPr>
          <p:cNvCxnSpPr>
            <a:cxnSpLocks/>
            <a:stCxn id="4097" idx="2"/>
            <a:endCxn id="63" idx="1"/>
          </p:cNvCxnSpPr>
          <p:nvPr/>
        </p:nvCxnSpPr>
        <p:spPr>
          <a:xfrm rot="16200000" flipH="1">
            <a:off x="6827234" y="4436532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Connector: Elbow 4106">
            <a:extLst>
              <a:ext uri="{FF2B5EF4-FFF2-40B4-BE49-F238E27FC236}">
                <a16:creationId xmlns:a16="http://schemas.microsoft.com/office/drawing/2014/main" id="{93FEC2AE-0003-7029-EF97-7B6DFF74EA5D}"/>
              </a:ext>
            </a:extLst>
          </p:cNvPr>
          <p:cNvCxnSpPr>
            <a:cxnSpLocks/>
            <a:stCxn id="49" idx="3"/>
            <a:endCxn id="4101" idx="0"/>
          </p:cNvCxnSpPr>
          <p:nvPr/>
        </p:nvCxnSpPr>
        <p:spPr>
          <a:xfrm>
            <a:off x="8115920" y="3904509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Connector: Elbow 4108">
            <a:extLst>
              <a:ext uri="{FF2B5EF4-FFF2-40B4-BE49-F238E27FC236}">
                <a16:creationId xmlns:a16="http://schemas.microsoft.com/office/drawing/2014/main" id="{E12D4013-EA87-CF7C-8417-5BE54A8BD42E}"/>
              </a:ext>
            </a:extLst>
          </p:cNvPr>
          <p:cNvCxnSpPr>
            <a:cxnSpLocks/>
            <a:stCxn id="63" idx="3"/>
            <a:endCxn id="4101" idx="2"/>
          </p:cNvCxnSpPr>
          <p:nvPr/>
        </p:nvCxnSpPr>
        <p:spPr>
          <a:xfrm flipV="1">
            <a:off x="8123236" y="4542218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Connector: Elbow 4110">
            <a:extLst>
              <a:ext uri="{FF2B5EF4-FFF2-40B4-BE49-F238E27FC236}">
                <a16:creationId xmlns:a16="http://schemas.microsoft.com/office/drawing/2014/main" id="{0AE7ABC0-0FE2-38D0-AC91-1C5B3BEE434C}"/>
              </a:ext>
            </a:extLst>
          </p:cNvPr>
          <p:cNvCxnSpPr>
            <a:cxnSpLocks/>
            <a:stCxn id="4101" idx="3"/>
            <a:endCxn id="38" idx="2"/>
          </p:cNvCxnSpPr>
          <p:nvPr/>
        </p:nvCxnSpPr>
        <p:spPr>
          <a:xfrm flipV="1">
            <a:off x="8813100" y="3540713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Connector: Elbow 4112">
            <a:extLst>
              <a:ext uri="{FF2B5EF4-FFF2-40B4-BE49-F238E27FC236}">
                <a16:creationId xmlns:a16="http://schemas.microsoft.com/office/drawing/2014/main" id="{49D48001-94E7-BF6A-F1BA-1E85757DD04C}"/>
              </a:ext>
            </a:extLst>
          </p:cNvPr>
          <p:cNvCxnSpPr>
            <a:cxnSpLocks/>
            <a:stCxn id="37" idx="2"/>
            <a:endCxn id="4097" idx="1"/>
          </p:cNvCxnSpPr>
          <p:nvPr/>
        </p:nvCxnSpPr>
        <p:spPr>
          <a:xfrm rot="16200000" flipH="1">
            <a:off x="5949360" y="3770031"/>
            <a:ext cx="803117" cy="37373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6F8CE4FA-5FF9-CAC3-ADE8-192918C6C085}"/>
              </a:ext>
            </a:extLst>
          </p:cNvPr>
          <p:cNvSpPr/>
          <p:nvPr/>
        </p:nvSpPr>
        <p:spPr>
          <a:xfrm>
            <a:off x="6573647" y="238465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20" name="Flowchart: Decision 4119">
            <a:extLst>
              <a:ext uri="{FF2B5EF4-FFF2-40B4-BE49-F238E27FC236}">
                <a16:creationId xmlns:a16="http://schemas.microsoft.com/office/drawing/2014/main" id="{1D68E488-3C4D-16A1-18D2-953094F488D0}"/>
              </a:ext>
            </a:extLst>
          </p:cNvPr>
          <p:cNvSpPr/>
          <p:nvPr/>
        </p:nvSpPr>
        <p:spPr>
          <a:xfrm>
            <a:off x="8447279" y="2391104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6" name="Straight Arrow Connector 4125">
            <a:extLst>
              <a:ext uri="{FF2B5EF4-FFF2-40B4-BE49-F238E27FC236}">
                <a16:creationId xmlns:a16="http://schemas.microsoft.com/office/drawing/2014/main" id="{C92E5BAE-AB0B-88A9-7DC8-17106065C85B}"/>
              </a:ext>
            </a:extLst>
          </p:cNvPr>
          <p:cNvCxnSpPr>
            <a:cxnSpLocks/>
            <a:stCxn id="4118" idx="3"/>
            <a:endCxn id="5" idx="1"/>
          </p:cNvCxnSpPr>
          <p:nvPr/>
        </p:nvCxnSpPr>
        <p:spPr>
          <a:xfrm>
            <a:off x="6934745" y="2565206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7" name="Connector: Elbow 4126">
            <a:extLst>
              <a:ext uri="{FF2B5EF4-FFF2-40B4-BE49-F238E27FC236}">
                <a16:creationId xmlns:a16="http://schemas.microsoft.com/office/drawing/2014/main" id="{FAE4DE31-143D-226B-607D-B6ED4218CC0B}"/>
              </a:ext>
            </a:extLst>
          </p:cNvPr>
          <p:cNvCxnSpPr>
            <a:cxnSpLocks/>
            <a:stCxn id="37" idx="0"/>
            <a:endCxn id="4118" idx="1"/>
          </p:cNvCxnSpPr>
          <p:nvPr/>
        </p:nvCxnSpPr>
        <p:spPr>
          <a:xfrm rot="5400000" flipH="1" flipV="1">
            <a:off x="6054329" y="2674928"/>
            <a:ext cx="629038" cy="4095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8" name="Connector: Elbow 4127">
            <a:extLst>
              <a:ext uri="{FF2B5EF4-FFF2-40B4-BE49-F238E27FC236}">
                <a16:creationId xmlns:a16="http://schemas.microsoft.com/office/drawing/2014/main" id="{5ADFB192-7C54-B0FD-6464-107E764493AF}"/>
              </a:ext>
            </a:extLst>
          </p:cNvPr>
          <p:cNvCxnSpPr>
            <a:cxnSpLocks/>
            <a:stCxn id="4120" idx="2"/>
            <a:endCxn id="4118" idx="2"/>
          </p:cNvCxnSpPr>
          <p:nvPr/>
        </p:nvCxnSpPr>
        <p:spPr>
          <a:xfrm rot="5400000" flipH="1">
            <a:off x="7687789" y="1812162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9" name="Connector: Elbow 4128">
            <a:extLst>
              <a:ext uri="{FF2B5EF4-FFF2-40B4-BE49-F238E27FC236}">
                <a16:creationId xmlns:a16="http://schemas.microsoft.com/office/drawing/2014/main" id="{53D7C0E6-37E7-3C28-99AB-76C957A7F1CD}"/>
              </a:ext>
            </a:extLst>
          </p:cNvPr>
          <p:cNvCxnSpPr>
            <a:cxnSpLocks/>
            <a:stCxn id="4120" idx="3"/>
            <a:endCxn id="38" idx="0"/>
          </p:cNvCxnSpPr>
          <p:nvPr/>
        </p:nvCxnSpPr>
        <p:spPr>
          <a:xfrm>
            <a:off x="8808377" y="2571653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0" name="Straight Connector 4129">
            <a:extLst>
              <a:ext uri="{FF2B5EF4-FFF2-40B4-BE49-F238E27FC236}">
                <a16:creationId xmlns:a16="http://schemas.microsoft.com/office/drawing/2014/main" id="{FFD32951-4660-8AC4-95EB-FE78E3B74B43}"/>
              </a:ext>
            </a:extLst>
          </p:cNvPr>
          <p:cNvCxnSpPr>
            <a:cxnSpLocks/>
          </p:cNvCxnSpPr>
          <p:nvPr/>
        </p:nvCxnSpPr>
        <p:spPr>
          <a:xfrm flipH="1">
            <a:off x="8555014" y="2795537"/>
            <a:ext cx="155708" cy="1286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Straight Connector 4130">
            <a:extLst>
              <a:ext uri="{FF2B5EF4-FFF2-40B4-BE49-F238E27FC236}">
                <a16:creationId xmlns:a16="http://schemas.microsoft.com/office/drawing/2014/main" id="{79894CAF-AD20-D112-FA33-6157F2F7E53D}"/>
              </a:ext>
            </a:extLst>
          </p:cNvPr>
          <p:cNvCxnSpPr>
            <a:cxnSpLocks/>
          </p:cNvCxnSpPr>
          <p:nvPr/>
        </p:nvCxnSpPr>
        <p:spPr>
          <a:xfrm flipH="1">
            <a:off x="6081759" y="3761766"/>
            <a:ext cx="155708" cy="1286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9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38137" y="6467287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EBB2E5-58D6-DCF2-4134-A9DEAEE7B659}"/>
              </a:ext>
            </a:extLst>
          </p:cNvPr>
          <p:cNvCxnSpPr>
            <a:cxnSpLocks/>
          </p:cNvCxnSpPr>
          <p:nvPr/>
        </p:nvCxnSpPr>
        <p:spPr>
          <a:xfrm flipH="1">
            <a:off x="3456273" y="3696126"/>
            <a:ext cx="955854" cy="9823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3980B0-E2DB-6E1E-D367-632C29232D12}"/>
              </a:ext>
            </a:extLst>
          </p:cNvPr>
          <p:cNvSpPr txBox="1"/>
          <p:nvPr/>
        </p:nvSpPr>
        <p:spPr>
          <a:xfrm>
            <a:off x="2411144" y="4692310"/>
            <a:ext cx="196342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Exclusive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(Diverging)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1FDF0B-7BC1-2C09-C923-A2E2BF34CB4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708537" y="3672911"/>
            <a:ext cx="972454" cy="103201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CB72F9-7B45-B16C-E937-52D1D4FC5049}"/>
              </a:ext>
            </a:extLst>
          </p:cNvPr>
          <p:cNvSpPr txBox="1"/>
          <p:nvPr/>
        </p:nvSpPr>
        <p:spPr>
          <a:xfrm>
            <a:off x="7699281" y="4704922"/>
            <a:ext cx="196342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Exclusive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(Converging)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3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610673" y="111296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C15361-F5F0-747A-22F2-27205A50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66" y="2121070"/>
            <a:ext cx="10515600" cy="4351338"/>
          </a:xfrm>
        </p:spPr>
        <p:txBody>
          <a:bodyPr/>
          <a:lstStyle/>
          <a:p>
            <a:r>
              <a:rPr lang="en-AT" dirty="0"/>
              <a:t>fluents:    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on(c,a), on(b,table), on(a,table)</a:t>
            </a:r>
          </a:p>
          <a:p>
            <a:r>
              <a:rPr lang="en-GB" dirty="0"/>
              <a:t>A</a:t>
            </a:r>
            <a:r>
              <a:rPr lang="en-AT" dirty="0"/>
              <a:t>ctions:   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move(c,table)</a:t>
            </a:r>
            <a:r>
              <a:rPr lang="en-AT" dirty="0"/>
              <a:t> with    </a:t>
            </a:r>
          </a:p>
          <a:p>
            <a:pPr lvl="1"/>
            <a:r>
              <a:rPr lang="en-AT" dirty="0"/>
              <a:t>preconditions: </a:t>
            </a: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executable move(B, L) if block(B).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nonexecutable 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  <a:br>
              <a:rPr lang="en-GB" dirty="0"/>
            </a:br>
            <a:r>
              <a:rPr lang="en-GB" dirty="0">
                <a:effectLst/>
                <a:latin typeface="Courier New" panose="02070309020205020404" pitchFamily="49" charset="0"/>
              </a:rPr>
              <a:t>nonexecutable 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if blocked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  <a:br>
              <a:rPr lang="en-GB" dirty="0"/>
            </a:br>
            <a:r>
              <a:rPr lang="en-GB" dirty="0">
                <a:effectLst/>
                <a:latin typeface="Courier New" panose="02070309020205020404" pitchFamily="49" charset="0"/>
              </a:rPr>
              <a:t>nonexecutable 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if blocked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</a:t>
            </a:r>
            <a:r>
              <a:rPr lang="en-AT" dirty="0"/>
              <a:t> . </a:t>
            </a:r>
          </a:p>
          <a:p>
            <a:pPr lvl="1"/>
            <a:r>
              <a:rPr lang="en-AT" dirty="0"/>
              <a:t>effects: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caused 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  </a:t>
            </a:r>
            <a:r>
              <a:rPr lang="en-GB" dirty="0">
                <a:effectLst/>
                <a:latin typeface="Courier New" panose="02070309020205020404" pitchFamily="49" charset="0"/>
              </a:rPr>
              <a:t>after 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caused -on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</a:t>
            </a:r>
            <a:r>
              <a:rPr lang="en-GB" dirty="0">
                <a:effectLst/>
                <a:latin typeface="Arial" panose="020B0604020202020204" pitchFamily="34" charset="0"/>
              </a:rPr>
              <a:t>)  </a:t>
            </a:r>
            <a:r>
              <a:rPr lang="en-GB" dirty="0">
                <a:effectLst/>
                <a:latin typeface="Courier New" panose="02070309020205020404" pitchFamily="49" charset="0"/>
              </a:rPr>
              <a:t>after 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L1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on(B,L), L1&lt;&gt;L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  <a:br>
              <a:rPr lang="en-GB" dirty="0"/>
            </a:br>
            <a:endParaRPr lang="en-AT" dirty="0">
              <a:latin typeface="Courier New" panose="02070309020205020404" pitchFamily="49" charset="0"/>
            </a:endParaRPr>
          </a:p>
        </p:txBody>
      </p:sp>
      <p:pic>
        <p:nvPicPr>
          <p:cNvPr id="2050" name="Picture 2" descr="Block World Problem In Artificial Intelligence | Goal Stack Planning |  Solved Example - YouTube">
            <a:extLst>
              <a:ext uri="{FF2B5EF4-FFF2-40B4-BE49-F238E27FC236}">
                <a16:creationId xmlns:a16="http://schemas.microsoft.com/office/drawing/2014/main" id="{AA4FF919-58AD-2972-EF30-AD8A29728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b="18572"/>
          <a:stretch/>
        </p:blipFill>
        <p:spPr bwMode="auto">
          <a:xfrm>
            <a:off x="8147956" y="1"/>
            <a:ext cx="4044043" cy="18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38137" y="6467287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BCA48B-7AAE-89F1-87F2-817E37561EF2}"/>
              </a:ext>
            </a:extLst>
          </p:cNvPr>
          <p:cNvSpPr txBox="1"/>
          <p:nvPr/>
        </p:nvSpPr>
        <p:spPr>
          <a:xfrm>
            <a:off x="3589768" y="3189528"/>
            <a:ext cx="1095299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Question?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3FD03A-4349-D3B3-6BA0-595D49EDFF40}"/>
              </a:ext>
            </a:extLst>
          </p:cNvPr>
          <p:cNvSpPr txBox="1"/>
          <p:nvPr/>
        </p:nvSpPr>
        <p:spPr>
          <a:xfrm>
            <a:off x="4101995" y="2451207"/>
            <a:ext cx="1095299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Decision 1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F6DEF-6183-89D3-6C88-3608B2EA0B02}"/>
              </a:ext>
            </a:extLst>
          </p:cNvPr>
          <p:cNvSpPr txBox="1"/>
          <p:nvPr/>
        </p:nvSpPr>
        <p:spPr>
          <a:xfrm>
            <a:off x="3929469" y="4561941"/>
            <a:ext cx="138788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Decision 2</a:t>
            </a:r>
            <a:endParaRPr lang="LID4096" sz="1320" dirty="0">
              <a:latin typeface="LM Sans 17" panose="00000500000000000000" pitchFamily="50" charset="0"/>
            </a:endParaRPr>
          </a:p>
          <a:p>
            <a:pPr algn="ctr"/>
            <a:endParaRPr lang="LID4096" sz="1320" dirty="0">
              <a:latin typeface="LM Sans 17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38137" y="6467287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 w="28575">
            <a:solidFill>
              <a:srgbClr val="0096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 w="28575">
            <a:solidFill>
              <a:srgbClr val="0096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38137" y="6467287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38137" y="6467287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2A6F9-1655-DEE8-A279-DC10C596DCC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008176" y="4729278"/>
            <a:ext cx="924708" cy="7609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7B3040-DDA9-17C6-83D6-E9AE4E6B49AF}"/>
              </a:ext>
            </a:extLst>
          </p:cNvPr>
          <p:cNvSpPr txBox="1"/>
          <p:nvPr/>
        </p:nvSpPr>
        <p:spPr>
          <a:xfrm>
            <a:off x="3078967" y="5490266"/>
            <a:ext cx="185841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Parallel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(Diverging)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47BAA7-B956-4534-DF1C-FEF133FC968A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215225" y="4740249"/>
            <a:ext cx="981406" cy="76523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D16CB00-7194-C050-211D-6D1C5A584030}"/>
              </a:ext>
            </a:extLst>
          </p:cNvPr>
          <p:cNvSpPr txBox="1"/>
          <p:nvPr/>
        </p:nvSpPr>
        <p:spPr>
          <a:xfrm>
            <a:off x="7267422" y="5505488"/>
            <a:ext cx="185841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Parallel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(Converging)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02" name="Titel 4">
            <a:extLst>
              <a:ext uri="{FF2B5EF4-FFF2-40B4-BE49-F238E27FC236}">
                <a16:creationId xmlns:a16="http://schemas.microsoft.com/office/drawing/2014/main" id="{33698093-40F1-37A3-61CA-8402E1A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Modelling Notation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96715-35F5-EB59-B223-E2BE76E4B8DB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EBEE05-D3AA-AD01-F46D-77E1DCEC247E}"/>
              </a:ext>
            </a:extLst>
          </p:cNvPr>
          <p:cNvSpPr/>
          <p:nvPr/>
        </p:nvSpPr>
        <p:spPr>
          <a:xfrm>
            <a:off x="2037997" y="342158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68037F-A02C-6D8C-1CDF-787E5A7539E0}"/>
              </a:ext>
            </a:extLst>
          </p:cNvPr>
          <p:cNvSpPr/>
          <p:nvPr/>
        </p:nvSpPr>
        <p:spPr>
          <a:xfrm>
            <a:off x="2585869" y="3310253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1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44D914-F0A8-8B36-9EB9-B4CA40F86D58}"/>
              </a:ext>
            </a:extLst>
          </p:cNvPr>
          <p:cNvSpPr/>
          <p:nvPr/>
        </p:nvSpPr>
        <p:spPr>
          <a:xfrm>
            <a:off x="5602036" y="250497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2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0A5C4A-3874-2193-7E03-E3C127AF2B91}"/>
              </a:ext>
            </a:extLst>
          </p:cNvPr>
          <p:cNvCxnSpPr>
            <a:cxnSpLocks/>
            <a:stCxn id="49" idx="3"/>
            <a:endCxn id="4137" idx="1"/>
          </p:cNvCxnSpPr>
          <p:nvPr/>
        </p:nvCxnSpPr>
        <p:spPr>
          <a:xfrm>
            <a:off x="6522975" y="2762288"/>
            <a:ext cx="322948" cy="4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66BB7736-0A5F-3CFD-CAEA-D16763A88BD1}"/>
              </a:ext>
            </a:extLst>
          </p:cNvPr>
          <p:cNvSpPr/>
          <p:nvPr/>
        </p:nvSpPr>
        <p:spPr>
          <a:xfrm>
            <a:off x="8008845" y="329925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5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4BA58F01-5DCE-3EF6-1F7B-57A6B730779C}"/>
              </a:ext>
            </a:extLst>
          </p:cNvPr>
          <p:cNvSpPr/>
          <p:nvPr/>
        </p:nvSpPr>
        <p:spPr>
          <a:xfrm>
            <a:off x="9181366" y="3410874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39FB83E5-C33F-8F08-E984-11A939AC8ED2}"/>
              </a:ext>
            </a:extLst>
          </p:cNvPr>
          <p:cNvCxnSpPr>
            <a:cxnSpLocks/>
            <a:stCxn id="4097" idx="3"/>
            <a:endCxn id="4105" idx="2"/>
          </p:cNvCxnSpPr>
          <p:nvPr/>
        </p:nvCxnSpPr>
        <p:spPr>
          <a:xfrm>
            <a:off x="8929783" y="3556570"/>
            <a:ext cx="251582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8EE7A962-B466-0821-9787-7CB0A7D9128B}"/>
              </a:ext>
            </a:extLst>
          </p:cNvPr>
          <p:cNvCxnSpPr>
            <a:cxnSpLocks/>
            <a:stCxn id="3" idx="6"/>
            <a:endCxn id="46" idx="1"/>
          </p:cNvCxnSpPr>
          <p:nvPr/>
        </p:nvCxnSpPr>
        <p:spPr>
          <a:xfrm>
            <a:off x="2329910" y="3567543"/>
            <a:ext cx="255959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Arrow Connector 4110">
            <a:extLst>
              <a:ext uri="{FF2B5EF4-FFF2-40B4-BE49-F238E27FC236}">
                <a16:creationId xmlns:a16="http://schemas.microsoft.com/office/drawing/2014/main" id="{71BEA1FB-AA39-9228-F3E2-19586B909859}"/>
              </a:ext>
            </a:extLst>
          </p:cNvPr>
          <p:cNvCxnSpPr>
            <a:cxnSpLocks/>
            <a:stCxn id="46" idx="3"/>
            <a:endCxn id="4113" idx="1"/>
          </p:cNvCxnSpPr>
          <p:nvPr/>
        </p:nvCxnSpPr>
        <p:spPr>
          <a:xfrm>
            <a:off x="3595315" y="3567565"/>
            <a:ext cx="786829" cy="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lowchart: Decision 4112">
            <a:extLst>
              <a:ext uri="{FF2B5EF4-FFF2-40B4-BE49-F238E27FC236}">
                <a16:creationId xmlns:a16="http://schemas.microsoft.com/office/drawing/2014/main" id="{9BF84178-28AE-C6B1-6BB0-2B7DC8DD3884}"/>
              </a:ext>
            </a:extLst>
          </p:cNvPr>
          <p:cNvSpPr/>
          <p:nvPr/>
        </p:nvSpPr>
        <p:spPr>
          <a:xfrm>
            <a:off x="4382144" y="3389006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18" name="Flowchart: Decision 4117">
            <a:extLst>
              <a:ext uri="{FF2B5EF4-FFF2-40B4-BE49-F238E27FC236}">
                <a16:creationId xmlns:a16="http://schemas.microsoft.com/office/drawing/2014/main" id="{C2C8FE6F-9126-C8FF-BF8D-D11DCB25D674}"/>
              </a:ext>
            </a:extLst>
          </p:cNvPr>
          <p:cNvSpPr/>
          <p:nvPr/>
        </p:nvSpPr>
        <p:spPr>
          <a:xfrm>
            <a:off x="7416440" y="3374377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20" name="Straight Arrow Connector 4119">
            <a:extLst>
              <a:ext uri="{FF2B5EF4-FFF2-40B4-BE49-F238E27FC236}">
                <a16:creationId xmlns:a16="http://schemas.microsoft.com/office/drawing/2014/main" id="{CAD747A7-3252-CA82-FCA2-913E3C0328DF}"/>
              </a:ext>
            </a:extLst>
          </p:cNvPr>
          <p:cNvCxnSpPr>
            <a:cxnSpLocks/>
            <a:stCxn id="4118" idx="3"/>
            <a:endCxn id="4097" idx="1"/>
          </p:cNvCxnSpPr>
          <p:nvPr/>
        </p:nvCxnSpPr>
        <p:spPr>
          <a:xfrm>
            <a:off x="7777537" y="3554926"/>
            <a:ext cx="231307" cy="1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89E0F764-D73C-9933-8FDE-18DF53645332}"/>
              </a:ext>
            </a:extLst>
          </p:cNvPr>
          <p:cNvSpPr/>
          <p:nvPr/>
        </p:nvSpPr>
        <p:spPr>
          <a:xfrm>
            <a:off x="5593625" y="3841959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3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7" name="Rectangle: Rounded Corners 4126">
            <a:extLst>
              <a:ext uri="{FF2B5EF4-FFF2-40B4-BE49-F238E27FC236}">
                <a16:creationId xmlns:a16="http://schemas.microsoft.com/office/drawing/2014/main" id="{C0890CBC-C1D5-51B9-0E49-B846B65734B7}"/>
              </a:ext>
            </a:extLst>
          </p:cNvPr>
          <p:cNvSpPr/>
          <p:nvPr/>
        </p:nvSpPr>
        <p:spPr>
          <a:xfrm>
            <a:off x="5600941" y="474904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Activity 4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28" name="Flowchart: Decision 4127">
            <a:extLst>
              <a:ext uri="{FF2B5EF4-FFF2-40B4-BE49-F238E27FC236}">
                <a16:creationId xmlns:a16="http://schemas.microsoft.com/office/drawing/2014/main" id="{47FF1393-BFBC-3CCD-E1C2-07836A11F948}"/>
              </a:ext>
            </a:extLst>
          </p:cNvPr>
          <p:cNvSpPr/>
          <p:nvPr/>
        </p:nvSpPr>
        <p:spPr>
          <a:xfrm>
            <a:off x="4936432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4129" name="Flowchart: Decision 4128">
            <a:extLst>
              <a:ext uri="{FF2B5EF4-FFF2-40B4-BE49-F238E27FC236}">
                <a16:creationId xmlns:a16="http://schemas.microsoft.com/office/drawing/2014/main" id="{0A61C6B5-D32C-8249-4A4E-02A521EB9BBB}"/>
              </a:ext>
            </a:extLst>
          </p:cNvPr>
          <p:cNvSpPr/>
          <p:nvPr/>
        </p:nvSpPr>
        <p:spPr>
          <a:xfrm>
            <a:off x="6844224" y="4369461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4130" name="Connector: Elbow 4129">
            <a:extLst>
              <a:ext uri="{FF2B5EF4-FFF2-40B4-BE49-F238E27FC236}">
                <a16:creationId xmlns:a16="http://schemas.microsoft.com/office/drawing/2014/main" id="{450AD921-6651-7AAA-70F5-0D9B545CF0BE}"/>
              </a:ext>
            </a:extLst>
          </p:cNvPr>
          <p:cNvCxnSpPr>
            <a:cxnSpLocks/>
            <a:stCxn id="4128" idx="0"/>
            <a:endCxn id="4126" idx="1"/>
          </p:cNvCxnSpPr>
          <p:nvPr/>
        </p:nvCxnSpPr>
        <p:spPr>
          <a:xfrm rot="5400000" flipH="1" flipV="1">
            <a:off x="5221813" y="3997649"/>
            <a:ext cx="270190" cy="47343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1" name="Connector: Elbow 4130">
            <a:extLst>
              <a:ext uri="{FF2B5EF4-FFF2-40B4-BE49-F238E27FC236}">
                <a16:creationId xmlns:a16="http://schemas.microsoft.com/office/drawing/2014/main" id="{983417C7-D9C0-B5AC-C875-B76EE275C445}"/>
              </a:ext>
            </a:extLst>
          </p:cNvPr>
          <p:cNvCxnSpPr>
            <a:cxnSpLocks/>
            <a:stCxn id="4128" idx="2"/>
            <a:endCxn id="4127" idx="1"/>
          </p:cNvCxnSpPr>
          <p:nvPr/>
        </p:nvCxnSpPr>
        <p:spPr>
          <a:xfrm rot="16200000" flipH="1">
            <a:off x="5225878" y="4631293"/>
            <a:ext cx="269376" cy="48074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2" name="Connector: Elbow 4131">
            <a:extLst>
              <a:ext uri="{FF2B5EF4-FFF2-40B4-BE49-F238E27FC236}">
                <a16:creationId xmlns:a16="http://schemas.microsoft.com/office/drawing/2014/main" id="{A6E3C3F9-92EC-C9ED-C442-F7509EAD7550}"/>
              </a:ext>
            </a:extLst>
          </p:cNvPr>
          <p:cNvCxnSpPr>
            <a:cxnSpLocks/>
            <a:stCxn id="4126" idx="3"/>
            <a:endCxn id="4129" idx="0"/>
          </p:cNvCxnSpPr>
          <p:nvPr/>
        </p:nvCxnSpPr>
        <p:spPr>
          <a:xfrm>
            <a:off x="6514564" y="4099271"/>
            <a:ext cx="513420" cy="27019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Connector: Elbow 4132">
            <a:extLst>
              <a:ext uri="{FF2B5EF4-FFF2-40B4-BE49-F238E27FC236}">
                <a16:creationId xmlns:a16="http://schemas.microsoft.com/office/drawing/2014/main" id="{D4909324-32E3-B963-250F-D6C367D15F72}"/>
              </a:ext>
            </a:extLst>
          </p:cNvPr>
          <p:cNvCxnSpPr>
            <a:cxnSpLocks/>
            <a:stCxn id="4127" idx="3"/>
            <a:endCxn id="4129" idx="2"/>
          </p:cNvCxnSpPr>
          <p:nvPr/>
        </p:nvCxnSpPr>
        <p:spPr>
          <a:xfrm flipV="1">
            <a:off x="6521879" y="4736980"/>
            <a:ext cx="506105" cy="26937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Connector: Elbow 4133">
            <a:extLst>
              <a:ext uri="{FF2B5EF4-FFF2-40B4-BE49-F238E27FC236}">
                <a16:creationId xmlns:a16="http://schemas.microsoft.com/office/drawing/2014/main" id="{EE64A64D-9898-3E13-5264-CB913DAEB57E}"/>
              </a:ext>
            </a:extLst>
          </p:cNvPr>
          <p:cNvCxnSpPr>
            <a:cxnSpLocks/>
            <a:stCxn id="4129" idx="3"/>
            <a:endCxn id="4118" idx="2"/>
          </p:cNvCxnSpPr>
          <p:nvPr/>
        </p:nvCxnSpPr>
        <p:spPr>
          <a:xfrm flipV="1">
            <a:off x="7211743" y="3735475"/>
            <a:ext cx="385246" cy="8177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5" name="Connector: Elbow 4134">
            <a:extLst>
              <a:ext uri="{FF2B5EF4-FFF2-40B4-BE49-F238E27FC236}">
                <a16:creationId xmlns:a16="http://schemas.microsoft.com/office/drawing/2014/main" id="{8DE80764-43C3-B2ED-86CB-4A5CF764FFA5}"/>
              </a:ext>
            </a:extLst>
          </p:cNvPr>
          <p:cNvCxnSpPr>
            <a:cxnSpLocks/>
            <a:stCxn id="4113" idx="2"/>
            <a:endCxn id="4128" idx="1"/>
          </p:cNvCxnSpPr>
          <p:nvPr/>
        </p:nvCxnSpPr>
        <p:spPr>
          <a:xfrm rot="16200000" flipH="1">
            <a:off x="4348003" y="3964792"/>
            <a:ext cx="803117" cy="37373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6" name="Flowchart: Decision 4135">
            <a:extLst>
              <a:ext uri="{FF2B5EF4-FFF2-40B4-BE49-F238E27FC236}">
                <a16:creationId xmlns:a16="http://schemas.microsoft.com/office/drawing/2014/main" id="{93974299-B647-8381-49EB-ADB4CE7A541A}"/>
              </a:ext>
            </a:extLst>
          </p:cNvPr>
          <p:cNvSpPr/>
          <p:nvPr/>
        </p:nvSpPr>
        <p:spPr>
          <a:xfrm>
            <a:off x="4972291" y="2579419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sp>
        <p:nvSpPr>
          <p:cNvPr id="4137" name="Flowchart: Decision 4136">
            <a:extLst>
              <a:ext uri="{FF2B5EF4-FFF2-40B4-BE49-F238E27FC236}">
                <a16:creationId xmlns:a16="http://schemas.microsoft.com/office/drawing/2014/main" id="{3954182F-D945-D76A-6A44-067D9EF0E7EE}"/>
              </a:ext>
            </a:extLst>
          </p:cNvPr>
          <p:cNvSpPr/>
          <p:nvPr/>
        </p:nvSpPr>
        <p:spPr>
          <a:xfrm>
            <a:off x="6845923" y="2585865"/>
            <a:ext cx="361098" cy="36109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837" rtlCol="0" anchor="ctr"/>
          <a:lstStyle/>
          <a:p>
            <a:pPr algn="ctr"/>
            <a:r>
              <a:rPr lang="en-US" sz="1680" b="1" dirty="0">
                <a:solidFill>
                  <a:schemeClr val="tx1"/>
                </a:solidFill>
              </a:rPr>
              <a:t>X</a:t>
            </a:r>
            <a:endParaRPr lang="LID4096" sz="1680" b="1" dirty="0">
              <a:solidFill>
                <a:schemeClr val="tx1"/>
              </a:solidFill>
            </a:endParaRPr>
          </a:p>
        </p:txBody>
      </p:sp>
      <p:cxnSp>
        <p:nvCxnSpPr>
          <p:cNvPr id="4138" name="Straight Arrow Connector 4137">
            <a:extLst>
              <a:ext uri="{FF2B5EF4-FFF2-40B4-BE49-F238E27FC236}">
                <a16:creationId xmlns:a16="http://schemas.microsoft.com/office/drawing/2014/main" id="{BAF3490C-7619-1D67-1403-1601BFA47F08}"/>
              </a:ext>
            </a:extLst>
          </p:cNvPr>
          <p:cNvCxnSpPr>
            <a:cxnSpLocks/>
            <a:stCxn id="4136" idx="3"/>
            <a:endCxn id="49" idx="1"/>
          </p:cNvCxnSpPr>
          <p:nvPr/>
        </p:nvCxnSpPr>
        <p:spPr>
          <a:xfrm>
            <a:off x="5333388" y="2759968"/>
            <a:ext cx="268648" cy="2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Connector: Elbow 4138">
            <a:extLst>
              <a:ext uri="{FF2B5EF4-FFF2-40B4-BE49-F238E27FC236}">
                <a16:creationId xmlns:a16="http://schemas.microsoft.com/office/drawing/2014/main" id="{6592DDFB-AB22-1525-4BAE-80E722F0A664}"/>
              </a:ext>
            </a:extLst>
          </p:cNvPr>
          <p:cNvCxnSpPr>
            <a:cxnSpLocks/>
            <a:stCxn id="4113" idx="0"/>
            <a:endCxn id="4136" idx="1"/>
          </p:cNvCxnSpPr>
          <p:nvPr/>
        </p:nvCxnSpPr>
        <p:spPr>
          <a:xfrm rot="5400000" flipH="1" flipV="1">
            <a:off x="4452972" y="2869689"/>
            <a:ext cx="629038" cy="40959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Connector: Elbow 4139">
            <a:extLst>
              <a:ext uri="{FF2B5EF4-FFF2-40B4-BE49-F238E27FC236}">
                <a16:creationId xmlns:a16="http://schemas.microsoft.com/office/drawing/2014/main" id="{05DB4115-F30A-42D7-A43B-39A37FB3C164}"/>
              </a:ext>
            </a:extLst>
          </p:cNvPr>
          <p:cNvCxnSpPr>
            <a:cxnSpLocks/>
            <a:stCxn id="4137" idx="2"/>
            <a:endCxn id="4136" idx="2"/>
          </p:cNvCxnSpPr>
          <p:nvPr/>
        </p:nvCxnSpPr>
        <p:spPr>
          <a:xfrm rot="5400000" flipH="1">
            <a:off x="6086433" y="2006923"/>
            <a:ext cx="6446" cy="1873632"/>
          </a:xfrm>
          <a:prstGeom prst="bentConnector3">
            <a:avLst>
              <a:gd name="adj1" fmla="val -42553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Connector: Elbow 4140">
            <a:extLst>
              <a:ext uri="{FF2B5EF4-FFF2-40B4-BE49-F238E27FC236}">
                <a16:creationId xmlns:a16="http://schemas.microsoft.com/office/drawing/2014/main" id="{1CBD7218-664E-0623-606C-6D2E67C45C2B}"/>
              </a:ext>
            </a:extLst>
          </p:cNvPr>
          <p:cNvCxnSpPr>
            <a:cxnSpLocks/>
            <a:stCxn id="4137" idx="3"/>
            <a:endCxn id="4118" idx="0"/>
          </p:cNvCxnSpPr>
          <p:nvPr/>
        </p:nvCxnSpPr>
        <p:spPr>
          <a:xfrm>
            <a:off x="7207020" y="2766415"/>
            <a:ext cx="389969" cy="6079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2A6F9-1655-DEE8-A279-DC10C596DCC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008176" y="4729278"/>
            <a:ext cx="924708" cy="7609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7B3040-DDA9-17C6-83D6-E9AE4E6B49AF}"/>
              </a:ext>
            </a:extLst>
          </p:cNvPr>
          <p:cNvSpPr txBox="1"/>
          <p:nvPr/>
        </p:nvSpPr>
        <p:spPr>
          <a:xfrm>
            <a:off x="3078967" y="5490266"/>
            <a:ext cx="185841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Parallel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(Diverging)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47BAA7-B956-4534-DF1C-FEF133FC968A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215225" y="4740249"/>
            <a:ext cx="981406" cy="76523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D16CB00-7194-C050-211D-6D1C5A584030}"/>
              </a:ext>
            </a:extLst>
          </p:cNvPr>
          <p:cNvSpPr txBox="1"/>
          <p:nvPr/>
        </p:nvSpPr>
        <p:spPr>
          <a:xfrm>
            <a:off x="7267422" y="5505488"/>
            <a:ext cx="185841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b="1" dirty="0">
                <a:latin typeface="Montserrat" panose="00000500000000000000" pitchFamily="2" charset="0"/>
              </a:rPr>
              <a:t>Parallel Gateway</a:t>
            </a:r>
          </a:p>
          <a:p>
            <a:pPr algn="ctr"/>
            <a:r>
              <a:rPr lang="en-US" sz="1320" b="1" dirty="0">
                <a:latin typeface="Montserrat" panose="00000500000000000000" pitchFamily="2" charset="0"/>
              </a:rPr>
              <a:t>(Converging)</a:t>
            </a:r>
            <a:endParaRPr lang="LID4096" sz="132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3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347695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3365622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3439174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287684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2879877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386243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386546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3622934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3081164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3757718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5911833" y="3134152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5911833" y="4119744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3439173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3137188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3806691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336560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347721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3622912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3622912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3622912"/>
            <a:ext cx="299850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4">
            <a:extLst>
              <a:ext uri="{FF2B5EF4-FFF2-40B4-BE49-F238E27FC236}">
                <a16:creationId xmlns:a16="http://schemas.microsoft.com/office/drawing/2014/main" id="{8B296B94-5C62-81FD-C17D-2CF012F9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BPMN Example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9C30F-5073-D7EA-18DC-141B9910FF9A}"/>
              </a:ext>
            </a:extLst>
          </p:cNvPr>
          <p:cNvSpPr txBox="1"/>
          <p:nvPr/>
        </p:nvSpPr>
        <p:spPr>
          <a:xfrm>
            <a:off x="2576082" y="4978760"/>
            <a:ext cx="675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Process Model: A BPMN Model for Software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B31C5-93B7-8C69-432E-83C8AFB7BF0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3935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347695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3365622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3439174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287684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2879877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386243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386546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3622934"/>
            <a:ext cx="325321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3081164"/>
            <a:ext cx="305022" cy="41100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3757718"/>
            <a:ext cx="313052" cy="41100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5911833" y="3134152"/>
            <a:ext cx="217554" cy="3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5911833" y="4119744"/>
            <a:ext cx="217554" cy="3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3439173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3137188"/>
            <a:ext cx="419924" cy="30198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3806691"/>
            <a:ext cx="419924" cy="31609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336560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347721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3622912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3622912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3622912"/>
            <a:ext cx="299850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4">
            <a:extLst>
              <a:ext uri="{FF2B5EF4-FFF2-40B4-BE49-F238E27FC236}">
                <a16:creationId xmlns:a16="http://schemas.microsoft.com/office/drawing/2014/main" id="{8B296B94-5C62-81FD-C17D-2CF012F9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BPMN Example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9C30F-5073-D7EA-18DC-141B9910FF9A}"/>
              </a:ext>
            </a:extLst>
          </p:cNvPr>
          <p:cNvSpPr txBox="1"/>
          <p:nvPr/>
        </p:nvSpPr>
        <p:spPr>
          <a:xfrm>
            <a:off x="2576082" y="4978760"/>
            <a:ext cx="675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Process Model: A BPMN Model for Software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B31C5-93B7-8C69-432E-83C8AFB7BF0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5ED2CE36-B666-00D2-BF94-F56286E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1474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347695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3365622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3439174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287684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2879877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386243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386546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3622934"/>
            <a:ext cx="325321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3081164"/>
            <a:ext cx="305022" cy="41100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3757718"/>
            <a:ext cx="313052" cy="41100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5911833" y="3134152"/>
            <a:ext cx="217554" cy="3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5911833" y="4119744"/>
            <a:ext cx="217554" cy="3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3439173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3137188"/>
            <a:ext cx="419924" cy="30198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3806691"/>
            <a:ext cx="419924" cy="31609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336560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347721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3622912"/>
            <a:ext cx="306502" cy="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3622912"/>
            <a:ext cx="317419" cy="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3622912"/>
            <a:ext cx="299850" cy="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4">
            <a:extLst>
              <a:ext uri="{FF2B5EF4-FFF2-40B4-BE49-F238E27FC236}">
                <a16:creationId xmlns:a16="http://schemas.microsoft.com/office/drawing/2014/main" id="{8B296B94-5C62-81FD-C17D-2CF012F9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BPMN Example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9C30F-5073-D7EA-18DC-141B9910FF9A}"/>
              </a:ext>
            </a:extLst>
          </p:cNvPr>
          <p:cNvSpPr txBox="1"/>
          <p:nvPr/>
        </p:nvSpPr>
        <p:spPr>
          <a:xfrm>
            <a:off x="2576082" y="4978760"/>
            <a:ext cx="675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Process Model: A BPMN Model for Software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B31C5-93B7-8C69-432E-83C8AFB7BF0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A161C52C-6B5B-F8BE-952B-964B347C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1874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3476956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3365622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3439174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287684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2879877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386243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3865468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3622934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3081164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3757718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5911833" y="3134152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5911833" y="4119744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3439173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3137188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3806691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3365600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3477216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3622912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3622912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3622912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4">
            <a:extLst>
              <a:ext uri="{FF2B5EF4-FFF2-40B4-BE49-F238E27FC236}">
                <a16:creationId xmlns:a16="http://schemas.microsoft.com/office/drawing/2014/main" id="{8B296B94-5C62-81FD-C17D-2CF012F9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Work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BPMN Example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9C30F-5073-D7EA-18DC-141B9910FF9A}"/>
              </a:ext>
            </a:extLst>
          </p:cNvPr>
          <p:cNvSpPr txBox="1"/>
          <p:nvPr/>
        </p:nvSpPr>
        <p:spPr>
          <a:xfrm>
            <a:off x="2576082" y="4978760"/>
            <a:ext cx="675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Process Model: A BPMN Model for Software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B31C5-93B7-8C69-432E-83C8AFB7BF0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D2827F-39F9-7504-7CA8-8C3EB9DAE691}"/>
              </a:ext>
            </a:extLst>
          </p:cNvPr>
          <p:cNvGrpSpPr/>
          <p:nvPr/>
        </p:nvGrpSpPr>
        <p:grpSpPr>
          <a:xfrm>
            <a:off x="3281070" y="3401475"/>
            <a:ext cx="5815156" cy="1389049"/>
            <a:chOff x="5113337" y="3198392"/>
            <a:chExt cx="3346606" cy="79939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964F142-9AB0-3610-B3EE-DE480ABED605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43080F2-1741-10CF-8C01-0E40CB4D0AC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1E4B1F8B-6026-A499-0A70-94369EF8F451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Left Bracket 36">
                <a:extLst>
                  <a:ext uri="{FF2B5EF4-FFF2-40B4-BE49-F238E27FC236}">
                    <a16:creationId xmlns:a16="http://schemas.microsoft.com/office/drawing/2014/main" id="{8902D071-628C-76F1-DBF2-13B0892864AC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9090BF-4CD9-D550-0188-708605F7B250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53800-FD06-BECB-1079-FE9B6BF8C820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E13BC13F-458A-1328-5E7A-B13D3F5DB286}"/>
                  </a:ext>
                </a:extLst>
              </p:cNvPr>
              <p:cNvCxnSpPr>
                <a:cxnSpLocks/>
                <a:endCxn id="32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Left Bracket 31">
                <a:extLst>
                  <a:ext uri="{FF2B5EF4-FFF2-40B4-BE49-F238E27FC236}">
                    <a16:creationId xmlns:a16="http://schemas.microsoft.com/office/drawing/2014/main" id="{EF4A9CCA-0AE1-761C-F02F-0E0CEF72A917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FAA07E-2C66-F505-6E7A-F65A876343B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3D292F-57D9-6F2B-73C3-A0736E9CA6C3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6" name="Connector: Elbow 25">
                <a:extLst>
                  <a:ext uri="{FF2B5EF4-FFF2-40B4-BE49-F238E27FC236}">
                    <a16:creationId xmlns:a16="http://schemas.microsoft.com/office/drawing/2014/main" id="{43E2CFC1-DF33-96AA-ED94-8F8FB817D996}"/>
                  </a:ext>
                </a:extLst>
              </p:cNvPr>
              <p:cNvCxnSpPr>
                <a:cxnSpLocks/>
                <a:endCxn id="27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Left Bracket 26">
                <a:extLst>
                  <a:ext uri="{FF2B5EF4-FFF2-40B4-BE49-F238E27FC236}">
                    <a16:creationId xmlns:a16="http://schemas.microsoft.com/office/drawing/2014/main" id="{6B439BAB-AC1E-4661-EB3C-A080F7B0B740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50C544-2B2A-625E-C309-D0316ED2B87F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4BA085-610C-20D2-B535-A3F083A72F73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3" name="Connector: Elbow 22">
                <a:extLst>
                  <a:ext uri="{FF2B5EF4-FFF2-40B4-BE49-F238E27FC236}">
                    <a16:creationId xmlns:a16="http://schemas.microsoft.com/office/drawing/2014/main" id="{67EF08E0-4D6F-59DC-C778-E89528113DA6}"/>
                  </a:ext>
                </a:extLst>
              </p:cNvPr>
              <p:cNvCxnSpPr>
                <a:cxnSpLocks/>
                <a:endCxn id="24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Left Bracket 23">
                <a:extLst>
                  <a:ext uri="{FF2B5EF4-FFF2-40B4-BE49-F238E27FC236}">
                    <a16:creationId xmlns:a16="http://schemas.microsoft.com/office/drawing/2014/main" id="{3BE7A1CB-0AE2-4409-5EF2-C6EB0911E779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A11ED4-17DE-4C09-B4D1-4CD0F4255174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2D930B-5C82-E56A-2B6A-9C8CC273CEA0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C648D427-87FC-4C6A-60B8-5304115E0898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Left Bracket 20">
                <a:extLst>
                  <a:ext uri="{FF2B5EF4-FFF2-40B4-BE49-F238E27FC236}">
                    <a16:creationId xmlns:a16="http://schemas.microsoft.com/office/drawing/2014/main" id="{664D4FA4-E7A1-829B-FB92-8277B4E8CBA9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BBDB875-86B6-1B08-8105-039ADB1BDE27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1EA10-6C1D-D529-6324-A284BE5157CA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3B162984-F48A-9977-9B7A-8CCAC45BC3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Left Bracket 17">
                <a:extLst>
                  <a:ext uri="{FF2B5EF4-FFF2-40B4-BE49-F238E27FC236}">
                    <a16:creationId xmlns:a16="http://schemas.microsoft.com/office/drawing/2014/main" id="{372DE963-C5E4-662C-F51B-649BE99E2AF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11B7B24F-FABB-5C91-689A-F73AB68E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14091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4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610673" y="111296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 intuitive encoding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C15361-F5F0-747A-22F2-27205A50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121070"/>
            <a:ext cx="12061370" cy="4736930"/>
          </a:xfrm>
        </p:spPr>
        <p:txBody>
          <a:bodyPr>
            <a:normAutofit lnSpcReduction="10000"/>
          </a:bodyPr>
          <a:lstStyle/>
          <a:p>
            <a:r>
              <a:rPr lang="en-AT" dirty="0"/>
              <a:t>fluents: 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on(c,a,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on(b,table,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on(a,table,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r>
              <a:rPr lang="en-GB" dirty="0"/>
              <a:t>A</a:t>
            </a:r>
            <a:r>
              <a:rPr lang="en-AT" dirty="0"/>
              <a:t>ctions: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move(c,table,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AT" dirty="0"/>
              <a:t> </a:t>
            </a:r>
          </a:p>
          <a:p>
            <a:pPr lvl="1"/>
            <a:r>
              <a:rPr lang="en-AT" dirty="0"/>
              <a:t>preconditions: </a:t>
            </a:r>
          </a:p>
          <a:p>
            <a:pPr marL="914400" lvl="2" indent="0">
              <a:buNone/>
            </a:pPr>
            <a:endParaRPr lang="en-GB" dirty="0">
              <a:latin typeface="Courier New" panose="02070309020205020404" pitchFamily="49" charset="0"/>
            </a:endParaRP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:- move(B,B,T).</a:t>
            </a:r>
            <a:br>
              <a:rPr lang="en-GB" dirty="0">
                <a:latin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</a:rPr>
              <a:t>:- move(B,L,T) , blocked(B,T).   	</a:t>
            </a: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:-move(B,L) , blocked(L,T)</a:t>
            </a:r>
            <a:r>
              <a:rPr lang="en-AT" dirty="0">
                <a:latin typeface="Courier New" panose="02070309020205020404" pitchFamily="49" charset="0"/>
              </a:rPr>
              <a:t> . </a:t>
            </a:r>
          </a:p>
          <a:p>
            <a:pPr lvl="1"/>
            <a:r>
              <a:rPr lang="en-AT" dirty="0"/>
              <a:t>effects: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 T+1</a:t>
            </a:r>
            <a:r>
              <a:rPr lang="en-GB" dirty="0">
                <a:effectLst/>
                <a:latin typeface="Arial" panose="020B0604020202020204" pitchFamily="34" charset="0"/>
              </a:rPr>
              <a:t>) :- 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-on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L,T+1</a:t>
            </a:r>
            <a:r>
              <a:rPr lang="en-GB" dirty="0">
                <a:effectLst/>
                <a:latin typeface="Arial" panose="020B0604020202020204" pitchFamily="34" charset="0"/>
              </a:rPr>
              <a:t>) :-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L1,T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on(B,L,T), L1&lt;&gt;L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GB" dirty="0"/>
              <a:t>i</a:t>
            </a:r>
            <a:r>
              <a:rPr lang="en-AT" dirty="0"/>
              <a:t>mplicit background knowledge: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blocked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B,T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 :- 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latin typeface="Courier New" panose="02070309020205020404" pitchFamily="49" charset="0"/>
              </a:rPr>
              <a:t>_,B,T), block (B).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B,L,T+1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 :- 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latin typeface="Courier New" panose="02070309020205020404" pitchFamily="49" charset="0"/>
              </a:rPr>
              <a:t>,L,T), </a:t>
            </a:r>
            <a:r>
              <a:rPr lang="en-GB" b="1" dirty="0">
                <a:latin typeface="Courier New" panose="02070309020205020404" pitchFamily="49" charset="0"/>
              </a:rPr>
              <a:t>not </a:t>
            </a:r>
            <a:r>
              <a:rPr lang="en-GB" dirty="0">
                <a:latin typeface="Courier New" panose="02070309020205020404" pitchFamily="49" charset="0"/>
              </a:rPr>
              <a:t>–on(B,L,T).</a:t>
            </a:r>
            <a:endParaRPr lang="en-AT" dirty="0">
              <a:latin typeface="Courier New" panose="02070309020205020404" pitchFamily="49" charset="0"/>
            </a:endParaRPr>
          </a:p>
        </p:txBody>
      </p:sp>
      <p:pic>
        <p:nvPicPr>
          <p:cNvPr id="2050" name="Picture 2" descr="Block World Problem In Artificial Intelligence | Goal Stack Planning |  Solved Example - YouTube">
            <a:extLst>
              <a:ext uri="{FF2B5EF4-FFF2-40B4-BE49-F238E27FC236}">
                <a16:creationId xmlns:a16="http://schemas.microsoft.com/office/drawing/2014/main" id="{AA4FF919-58AD-2972-EF30-AD8A29728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b="18572"/>
          <a:stretch/>
        </p:blipFill>
        <p:spPr bwMode="auto">
          <a:xfrm>
            <a:off x="8147956" y="1"/>
            <a:ext cx="4044043" cy="18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3984007" y="3689359"/>
            <a:ext cx="4431490" cy="2541857"/>
            <a:chOff x="-3930768" y="5077716"/>
            <a:chExt cx="3692908" cy="21182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BAA9E2-45D3-0A4E-4842-A343A32B391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0DC1CB-573A-6122-9C1D-0F6C50A62B2A}"/>
              </a:ext>
            </a:extLst>
          </p:cNvPr>
          <p:cNvSpPr txBox="1"/>
          <p:nvPr/>
        </p:nvSpPr>
        <p:spPr>
          <a:xfrm>
            <a:off x="3944080" y="6239507"/>
            <a:ext cx="4497925" cy="22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4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 Model: An RBAC Model of the Software Development Company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B66076-2BF0-252C-3543-796DA49BB074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BCA2D2CC-4785-4E00-6098-3A1190DD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6777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3984007" y="3689359"/>
            <a:ext cx="4431490" cy="2541857"/>
            <a:chOff x="-3930768" y="5077716"/>
            <a:chExt cx="3692908" cy="21182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BAA9E2-45D3-0A4E-4842-A343A32B391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539F128-D3AC-B545-866E-ABB3E9644F70}"/>
              </a:ext>
            </a:extLst>
          </p:cNvPr>
          <p:cNvSpPr/>
          <p:nvPr/>
        </p:nvSpPr>
        <p:spPr>
          <a:xfrm>
            <a:off x="8321521" y="4301757"/>
            <a:ext cx="2755130" cy="1296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37E13A0-53D9-2140-B328-6DF0709987AB}"/>
              </a:ext>
            </a:extLst>
          </p:cNvPr>
          <p:cNvSpPr txBox="1"/>
          <p:nvPr/>
        </p:nvSpPr>
        <p:spPr>
          <a:xfrm>
            <a:off x="8359563" y="4367178"/>
            <a:ext cx="2544359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b="1" dirty="0">
                <a:solidFill>
                  <a:srgbClr val="202122"/>
                </a:solidFill>
                <a:latin typeface="LM Sans 10" panose="00000500000000000000" pitchFamily="50" charset="0"/>
              </a:rPr>
              <a:t>Resources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C30FC2-BC1B-FE66-74FC-9814157E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C7F75B-F1F2-CA73-13B1-291F49584BD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76F8193C-3AD3-3241-F978-993F0EA4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18963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3984007" y="3689359"/>
            <a:ext cx="4431490" cy="2541857"/>
            <a:chOff x="-3930768" y="5077716"/>
            <a:chExt cx="3692908" cy="21182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BAA9E2-45D3-0A4E-4842-A343A32B391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139" name="Rectangle: Rounded Corners 4138">
            <a:extLst>
              <a:ext uri="{FF2B5EF4-FFF2-40B4-BE49-F238E27FC236}">
                <a16:creationId xmlns:a16="http://schemas.microsoft.com/office/drawing/2014/main" id="{9062809A-DDD0-B4CD-B2D3-69C16D0713D6}"/>
              </a:ext>
            </a:extLst>
          </p:cNvPr>
          <p:cNvSpPr/>
          <p:nvPr/>
        </p:nvSpPr>
        <p:spPr>
          <a:xfrm>
            <a:off x="8321521" y="4301757"/>
            <a:ext cx="2755130" cy="1296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0" name="TextBox 4139">
            <a:extLst>
              <a:ext uri="{FF2B5EF4-FFF2-40B4-BE49-F238E27FC236}">
                <a16:creationId xmlns:a16="http://schemas.microsoft.com/office/drawing/2014/main" id="{9E1949D3-DF28-9EF8-5B56-2ABCCADE91B0}"/>
              </a:ext>
            </a:extLst>
          </p:cNvPr>
          <p:cNvSpPr txBox="1"/>
          <p:nvPr/>
        </p:nvSpPr>
        <p:spPr>
          <a:xfrm>
            <a:off x="8359563" y="4367178"/>
            <a:ext cx="2544359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b="1" dirty="0">
                <a:solidFill>
                  <a:srgbClr val="202122"/>
                </a:solidFill>
                <a:latin typeface="LM Sans 10" panose="00000500000000000000" pitchFamily="50" charset="0"/>
              </a:rPr>
              <a:t>Roles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1151EEB-C22C-1C2C-8AD4-6CF04E8E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494DF-7C85-B501-EFB6-8036BC4BB5D5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16EDCB36-6EA5-6020-046B-A66F897D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24686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3984007" y="3689359"/>
            <a:ext cx="4431490" cy="2541857"/>
            <a:chOff x="-3930768" y="5077716"/>
            <a:chExt cx="3692908" cy="21182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BAA9E2-45D3-0A4E-4842-A343A32B391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F8CCD3-F8A2-9025-58CE-D073B2150110}"/>
              </a:ext>
            </a:extLst>
          </p:cNvPr>
          <p:cNvSpPr/>
          <p:nvPr/>
        </p:nvSpPr>
        <p:spPr>
          <a:xfrm>
            <a:off x="8321521" y="4301757"/>
            <a:ext cx="2755130" cy="1296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A71F25-8896-B4FF-A291-4D6305623854}"/>
              </a:ext>
            </a:extLst>
          </p:cNvPr>
          <p:cNvSpPr txBox="1"/>
          <p:nvPr/>
        </p:nvSpPr>
        <p:spPr>
          <a:xfrm>
            <a:off x="8359563" y="4367178"/>
            <a:ext cx="2717089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Roles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b="1" dirty="0">
                <a:solidFill>
                  <a:srgbClr val="202122"/>
                </a:solidFill>
                <a:latin typeface="LM Sans 10" panose="00000500000000000000" pitchFamily="50" charset="0"/>
              </a:rPr>
              <a:t>Resource-to-Role assignments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984AC21-AA09-FFEB-43EF-2BEC552A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C696F-B0D6-E054-2E2B-417B141C19E4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D0D40A16-2150-E9ED-9CED-9C720D9F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23190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3984007" y="3689359"/>
            <a:ext cx="4431490" cy="2541857"/>
            <a:chOff x="-3930768" y="5077716"/>
            <a:chExt cx="3692908" cy="21182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BAA9E2-45D3-0A4E-4842-A343A32B391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CEBFDD-70D4-27E4-0403-46B811367693}"/>
              </a:ext>
            </a:extLst>
          </p:cNvPr>
          <p:cNvGrpSpPr/>
          <p:nvPr/>
        </p:nvGrpSpPr>
        <p:grpSpPr>
          <a:xfrm>
            <a:off x="3930757" y="1582427"/>
            <a:ext cx="4990387" cy="1173167"/>
            <a:chOff x="10020893" y="6175793"/>
            <a:chExt cx="3214184" cy="7556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221172-6E0B-BD8F-22F1-AE050083551B}"/>
                </a:ext>
              </a:extLst>
            </p:cNvPr>
            <p:cNvSpPr/>
            <p:nvPr/>
          </p:nvSpPr>
          <p:spPr>
            <a:xfrm>
              <a:off x="10020893" y="6494909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E0AD61-9D49-4B0A-A8E7-E52174EEC840}"/>
                </a:ext>
              </a:extLst>
            </p:cNvPr>
            <p:cNvSpPr/>
            <p:nvPr/>
          </p:nvSpPr>
          <p:spPr>
            <a:xfrm>
              <a:off x="11208277" y="6805107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05FCFC-4D95-D84A-13D9-F93944B5E0E2}"/>
                </a:ext>
              </a:extLst>
            </p:cNvPr>
            <p:cNvSpPr/>
            <p:nvPr/>
          </p:nvSpPr>
          <p:spPr>
            <a:xfrm>
              <a:off x="11938807" y="6805969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8" name="Rectangle 4137">
              <a:extLst>
                <a:ext uri="{FF2B5EF4-FFF2-40B4-BE49-F238E27FC236}">
                  <a16:creationId xmlns:a16="http://schemas.microsoft.com/office/drawing/2014/main" id="{7EAAAA2F-7BE0-A886-D988-156D23034BFC}"/>
                </a:ext>
              </a:extLst>
            </p:cNvPr>
            <p:cNvSpPr/>
            <p:nvPr/>
          </p:nvSpPr>
          <p:spPr>
            <a:xfrm>
              <a:off x="13109982" y="6494909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9" name="Rectangle 4138">
              <a:extLst>
                <a:ext uri="{FF2B5EF4-FFF2-40B4-BE49-F238E27FC236}">
                  <a16:creationId xmlns:a16="http://schemas.microsoft.com/office/drawing/2014/main" id="{379A2EAC-068C-4989-AACB-B9F23C39D87F}"/>
                </a:ext>
              </a:extLst>
            </p:cNvPr>
            <p:cNvSpPr/>
            <p:nvPr/>
          </p:nvSpPr>
          <p:spPr>
            <a:xfrm>
              <a:off x="11206739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40" name="Rectangle 4139">
              <a:extLst>
                <a:ext uri="{FF2B5EF4-FFF2-40B4-BE49-F238E27FC236}">
                  <a16:creationId xmlns:a16="http://schemas.microsoft.com/office/drawing/2014/main" id="{7AE90FF7-8256-D704-9CB2-781A4DEF9D5D}"/>
                </a:ext>
              </a:extLst>
            </p:cNvPr>
            <p:cNvSpPr/>
            <p:nvPr/>
          </p:nvSpPr>
          <p:spPr>
            <a:xfrm>
              <a:off x="11938365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143" name="Rectangle: Rounded Corners 4142">
            <a:extLst>
              <a:ext uri="{FF2B5EF4-FFF2-40B4-BE49-F238E27FC236}">
                <a16:creationId xmlns:a16="http://schemas.microsoft.com/office/drawing/2014/main" id="{9911F690-079D-22DE-6C63-29379AA30938}"/>
              </a:ext>
            </a:extLst>
          </p:cNvPr>
          <p:cNvSpPr/>
          <p:nvPr/>
        </p:nvSpPr>
        <p:spPr>
          <a:xfrm>
            <a:off x="8321521" y="4301757"/>
            <a:ext cx="2755130" cy="1296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4" name="TextBox 4143">
            <a:extLst>
              <a:ext uri="{FF2B5EF4-FFF2-40B4-BE49-F238E27FC236}">
                <a16:creationId xmlns:a16="http://schemas.microsoft.com/office/drawing/2014/main" id="{2B94AB4F-8A1E-F4CF-09E9-490F004AF7E0}"/>
              </a:ext>
            </a:extLst>
          </p:cNvPr>
          <p:cNvSpPr txBox="1"/>
          <p:nvPr/>
        </p:nvSpPr>
        <p:spPr>
          <a:xfrm>
            <a:off x="8359563" y="4367178"/>
            <a:ext cx="2717089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Roles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Resource-to-Role assignments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b="1" dirty="0">
                <a:solidFill>
                  <a:srgbClr val="202122"/>
                </a:solidFill>
                <a:latin typeface="LM Sans 10" panose="00000500000000000000" pitchFamily="50" charset="0"/>
              </a:rPr>
              <a:t>Activity-to-Role assignments</a:t>
            </a:r>
          </a:p>
        </p:txBody>
      </p:sp>
      <p:sp>
        <p:nvSpPr>
          <p:cNvPr id="4142" name="Titel 4">
            <a:extLst>
              <a:ext uri="{FF2B5EF4-FFF2-40B4-BE49-F238E27FC236}">
                <a16:creationId xmlns:a16="http://schemas.microsoft.com/office/drawing/2014/main" id="{5539081C-00D7-0E2D-CC1E-B26AA3FF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14B38-F546-51BC-7A7F-A9AC4AE36C07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1" name="Foliennummernplatzhalter 3">
            <a:extLst>
              <a:ext uri="{FF2B5EF4-FFF2-40B4-BE49-F238E27FC236}">
                <a16:creationId xmlns:a16="http://schemas.microsoft.com/office/drawing/2014/main" id="{14B5C0EB-AEC0-DF28-A822-21BE01B2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40109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4143">
            <a:extLst>
              <a:ext uri="{FF2B5EF4-FFF2-40B4-BE49-F238E27FC236}">
                <a16:creationId xmlns:a16="http://schemas.microsoft.com/office/drawing/2014/main" id="{1906E15F-F03A-CD60-5812-5F968EB787C8}"/>
              </a:ext>
            </a:extLst>
          </p:cNvPr>
          <p:cNvSpPr/>
          <p:nvPr/>
        </p:nvSpPr>
        <p:spPr>
          <a:xfrm>
            <a:off x="6913770" y="5119762"/>
            <a:ext cx="830440" cy="462128"/>
          </a:xfrm>
          <a:custGeom>
            <a:avLst/>
            <a:gdLst>
              <a:gd name="connsiteX0" fmla="*/ 0 w 1917794"/>
              <a:gd name="connsiteY0" fmla="*/ 184639 h 1107811"/>
              <a:gd name="connsiteX1" fmla="*/ 184639 w 1917794"/>
              <a:gd name="connsiteY1" fmla="*/ 0 h 1107811"/>
              <a:gd name="connsiteX2" fmla="*/ 669841 w 1917794"/>
              <a:gd name="connsiteY2" fmla="*/ 0 h 1107811"/>
              <a:gd name="connsiteX3" fmla="*/ 1186013 w 1917794"/>
              <a:gd name="connsiteY3" fmla="*/ 0 h 1107811"/>
              <a:gd name="connsiteX4" fmla="*/ 1733155 w 1917794"/>
              <a:gd name="connsiteY4" fmla="*/ 0 h 1107811"/>
              <a:gd name="connsiteX5" fmla="*/ 1917794 w 1917794"/>
              <a:gd name="connsiteY5" fmla="*/ 184639 h 1107811"/>
              <a:gd name="connsiteX6" fmla="*/ 1917794 w 1917794"/>
              <a:gd name="connsiteY6" fmla="*/ 531750 h 1107811"/>
              <a:gd name="connsiteX7" fmla="*/ 1917794 w 1917794"/>
              <a:gd name="connsiteY7" fmla="*/ 923172 h 1107811"/>
              <a:gd name="connsiteX8" fmla="*/ 1733155 w 1917794"/>
              <a:gd name="connsiteY8" fmla="*/ 1107811 h 1107811"/>
              <a:gd name="connsiteX9" fmla="*/ 1263438 w 1917794"/>
              <a:gd name="connsiteY9" fmla="*/ 1107811 h 1107811"/>
              <a:gd name="connsiteX10" fmla="*/ 747266 w 1917794"/>
              <a:gd name="connsiteY10" fmla="*/ 1107811 h 1107811"/>
              <a:gd name="connsiteX11" fmla="*/ 184639 w 1917794"/>
              <a:gd name="connsiteY11" fmla="*/ 1107811 h 1107811"/>
              <a:gd name="connsiteX12" fmla="*/ 0 w 1917794"/>
              <a:gd name="connsiteY12" fmla="*/ 923172 h 1107811"/>
              <a:gd name="connsiteX13" fmla="*/ 0 w 1917794"/>
              <a:gd name="connsiteY13" fmla="*/ 561291 h 1107811"/>
              <a:gd name="connsiteX14" fmla="*/ 0 w 1917794"/>
              <a:gd name="connsiteY14" fmla="*/ 184639 h 110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7794" h="1107811" fill="none" extrusionOk="0">
                <a:moveTo>
                  <a:pt x="0" y="184639"/>
                </a:moveTo>
                <a:cubicBezTo>
                  <a:pt x="-3144" y="84604"/>
                  <a:pt x="66197" y="-9834"/>
                  <a:pt x="184639" y="0"/>
                </a:cubicBezTo>
                <a:cubicBezTo>
                  <a:pt x="361060" y="-9828"/>
                  <a:pt x="537632" y="37704"/>
                  <a:pt x="669841" y="0"/>
                </a:cubicBezTo>
                <a:cubicBezTo>
                  <a:pt x="802050" y="-37704"/>
                  <a:pt x="1080475" y="4191"/>
                  <a:pt x="1186013" y="0"/>
                </a:cubicBezTo>
                <a:cubicBezTo>
                  <a:pt x="1291551" y="-4191"/>
                  <a:pt x="1570938" y="23087"/>
                  <a:pt x="1733155" y="0"/>
                </a:cubicBezTo>
                <a:cubicBezTo>
                  <a:pt x="1826349" y="2909"/>
                  <a:pt x="1905751" y="82300"/>
                  <a:pt x="1917794" y="184639"/>
                </a:cubicBezTo>
                <a:cubicBezTo>
                  <a:pt x="1945397" y="284037"/>
                  <a:pt x="1883659" y="384878"/>
                  <a:pt x="1917794" y="531750"/>
                </a:cubicBezTo>
                <a:cubicBezTo>
                  <a:pt x="1951929" y="678622"/>
                  <a:pt x="1879021" y="808199"/>
                  <a:pt x="1917794" y="923172"/>
                </a:cubicBezTo>
                <a:cubicBezTo>
                  <a:pt x="1909402" y="1016995"/>
                  <a:pt x="1828137" y="1116572"/>
                  <a:pt x="1733155" y="1107811"/>
                </a:cubicBezTo>
                <a:cubicBezTo>
                  <a:pt x="1581220" y="1161804"/>
                  <a:pt x="1449625" y="1100404"/>
                  <a:pt x="1263438" y="1107811"/>
                </a:cubicBezTo>
                <a:cubicBezTo>
                  <a:pt x="1077251" y="1115218"/>
                  <a:pt x="858918" y="1099330"/>
                  <a:pt x="747266" y="1107811"/>
                </a:cubicBezTo>
                <a:cubicBezTo>
                  <a:pt x="635614" y="1116292"/>
                  <a:pt x="410186" y="1069714"/>
                  <a:pt x="184639" y="1107811"/>
                </a:cubicBezTo>
                <a:cubicBezTo>
                  <a:pt x="84369" y="1127172"/>
                  <a:pt x="-15153" y="1030356"/>
                  <a:pt x="0" y="923172"/>
                </a:cubicBezTo>
                <a:cubicBezTo>
                  <a:pt x="-59" y="787802"/>
                  <a:pt x="34685" y="656285"/>
                  <a:pt x="0" y="561291"/>
                </a:cubicBezTo>
                <a:cubicBezTo>
                  <a:pt x="-34685" y="466297"/>
                  <a:pt x="6094" y="361554"/>
                  <a:pt x="0" y="184639"/>
                </a:cubicBezTo>
                <a:close/>
              </a:path>
              <a:path w="1917794" h="1107811" stroke="0" extrusionOk="0">
                <a:moveTo>
                  <a:pt x="0" y="184639"/>
                </a:moveTo>
                <a:cubicBezTo>
                  <a:pt x="-5788" y="104267"/>
                  <a:pt x="97035" y="-2632"/>
                  <a:pt x="184639" y="0"/>
                </a:cubicBezTo>
                <a:cubicBezTo>
                  <a:pt x="423209" y="-29085"/>
                  <a:pt x="466414" y="34964"/>
                  <a:pt x="731781" y="0"/>
                </a:cubicBezTo>
                <a:cubicBezTo>
                  <a:pt x="997148" y="-34964"/>
                  <a:pt x="1154754" y="19333"/>
                  <a:pt x="1263438" y="0"/>
                </a:cubicBezTo>
                <a:cubicBezTo>
                  <a:pt x="1372122" y="-19333"/>
                  <a:pt x="1567189" y="23274"/>
                  <a:pt x="1733155" y="0"/>
                </a:cubicBezTo>
                <a:cubicBezTo>
                  <a:pt x="1821365" y="-22280"/>
                  <a:pt x="1937376" y="76828"/>
                  <a:pt x="1917794" y="184639"/>
                </a:cubicBezTo>
                <a:cubicBezTo>
                  <a:pt x="1921486" y="364236"/>
                  <a:pt x="1896873" y="419859"/>
                  <a:pt x="1917794" y="568676"/>
                </a:cubicBezTo>
                <a:cubicBezTo>
                  <a:pt x="1938715" y="717493"/>
                  <a:pt x="1905712" y="815929"/>
                  <a:pt x="1917794" y="923172"/>
                </a:cubicBezTo>
                <a:cubicBezTo>
                  <a:pt x="1936596" y="1039678"/>
                  <a:pt x="1818203" y="1121484"/>
                  <a:pt x="1733155" y="1107811"/>
                </a:cubicBezTo>
                <a:cubicBezTo>
                  <a:pt x="1499456" y="1139663"/>
                  <a:pt x="1442841" y="1071994"/>
                  <a:pt x="1216983" y="1107811"/>
                </a:cubicBezTo>
                <a:cubicBezTo>
                  <a:pt x="991125" y="1143628"/>
                  <a:pt x="881401" y="1062357"/>
                  <a:pt x="685326" y="1107811"/>
                </a:cubicBezTo>
                <a:cubicBezTo>
                  <a:pt x="489251" y="1153265"/>
                  <a:pt x="359618" y="1078790"/>
                  <a:pt x="184639" y="1107811"/>
                </a:cubicBezTo>
                <a:cubicBezTo>
                  <a:pt x="83593" y="1110286"/>
                  <a:pt x="25075" y="1017069"/>
                  <a:pt x="0" y="923172"/>
                </a:cubicBezTo>
                <a:cubicBezTo>
                  <a:pt x="-34455" y="798121"/>
                  <a:pt x="11546" y="723187"/>
                  <a:pt x="0" y="539135"/>
                </a:cubicBezTo>
                <a:cubicBezTo>
                  <a:pt x="-11546" y="355083"/>
                  <a:pt x="12465" y="354081"/>
                  <a:pt x="0" y="1846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17872880">
                  <a:custGeom>
                    <a:avLst/>
                    <a:gdLst>
                      <a:gd name="connsiteX0" fmla="*/ 0 w 830440"/>
                      <a:gd name="connsiteY0" fmla="*/ 77022 h 462128"/>
                      <a:gd name="connsiteX1" fmla="*/ 79952 w 830440"/>
                      <a:gd name="connsiteY1" fmla="*/ 0 h 462128"/>
                      <a:gd name="connsiteX2" fmla="*/ 290053 w 830440"/>
                      <a:gd name="connsiteY2" fmla="*/ 0 h 462128"/>
                      <a:gd name="connsiteX3" fmla="*/ 513565 w 830440"/>
                      <a:gd name="connsiteY3" fmla="*/ 0 h 462128"/>
                      <a:gd name="connsiteX4" fmla="*/ 750487 w 830440"/>
                      <a:gd name="connsiteY4" fmla="*/ 0 h 462128"/>
                      <a:gd name="connsiteX5" fmla="*/ 830440 w 830440"/>
                      <a:gd name="connsiteY5" fmla="*/ 77022 h 462128"/>
                      <a:gd name="connsiteX6" fmla="*/ 830440 w 830440"/>
                      <a:gd name="connsiteY6" fmla="*/ 221821 h 462128"/>
                      <a:gd name="connsiteX7" fmla="*/ 830440 w 830440"/>
                      <a:gd name="connsiteY7" fmla="*/ 385105 h 462128"/>
                      <a:gd name="connsiteX8" fmla="*/ 750487 w 830440"/>
                      <a:gd name="connsiteY8" fmla="*/ 462128 h 462128"/>
                      <a:gd name="connsiteX9" fmla="*/ 547091 w 830440"/>
                      <a:gd name="connsiteY9" fmla="*/ 462128 h 462128"/>
                      <a:gd name="connsiteX10" fmla="*/ 323579 w 830440"/>
                      <a:gd name="connsiteY10" fmla="*/ 462128 h 462128"/>
                      <a:gd name="connsiteX11" fmla="*/ 79952 w 830440"/>
                      <a:gd name="connsiteY11" fmla="*/ 462128 h 462128"/>
                      <a:gd name="connsiteX12" fmla="*/ 0 w 830440"/>
                      <a:gd name="connsiteY12" fmla="*/ 385105 h 462128"/>
                      <a:gd name="connsiteX13" fmla="*/ 0 w 830440"/>
                      <a:gd name="connsiteY13" fmla="*/ 234144 h 462128"/>
                      <a:gd name="connsiteX14" fmla="*/ 0 w 830440"/>
                      <a:gd name="connsiteY14" fmla="*/ 77022 h 462128"/>
                      <a:gd name="connsiteX0" fmla="*/ 0 w 830440"/>
                      <a:gd name="connsiteY0" fmla="*/ 77022 h 462128"/>
                      <a:gd name="connsiteX1" fmla="*/ 79952 w 830440"/>
                      <a:gd name="connsiteY1" fmla="*/ 0 h 462128"/>
                      <a:gd name="connsiteX2" fmla="*/ 316874 w 830440"/>
                      <a:gd name="connsiteY2" fmla="*/ 0 h 462128"/>
                      <a:gd name="connsiteX3" fmla="*/ 547091 w 830440"/>
                      <a:gd name="connsiteY3" fmla="*/ 0 h 462128"/>
                      <a:gd name="connsiteX4" fmla="*/ 750487 w 830440"/>
                      <a:gd name="connsiteY4" fmla="*/ 0 h 462128"/>
                      <a:gd name="connsiteX5" fmla="*/ 830440 w 830440"/>
                      <a:gd name="connsiteY5" fmla="*/ 77022 h 462128"/>
                      <a:gd name="connsiteX6" fmla="*/ 830440 w 830440"/>
                      <a:gd name="connsiteY6" fmla="*/ 237225 h 462128"/>
                      <a:gd name="connsiteX7" fmla="*/ 830440 w 830440"/>
                      <a:gd name="connsiteY7" fmla="*/ 385105 h 462128"/>
                      <a:gd name="connsiteX8" fmla="*/ 750487 w 830440"/>
                      <a:gd name="connsiteY8" fmla="*/ 462128 h 462128"/>
                      <a:gd name="connsiteX9" fmla="*/ 526975 w 830440"/>
                      <a:gd name="connsiteY9" fmla="*/ 462128 h 462128"/>
                      <a:gd name="connsiteX10" fmla="*/ 296758 w 830440"/>
                      <a:gd name="connsiteY10" fmla="*/ 462128 h 462128"/>
                      <a:gd name="connsiteX11" fmla="*/ 79952 w 830440"/>
                      <a:gd name="connsiteY11" fmla="*/ 462128 h 462128"/>
                      <a:gd name="connsiteX12" fmla="*/ 0 w 830440"/>
                      <a:gd name="connsiteY12" fmla="*/ 385105 h 462128"/>
                      <a:gd name="connsiteX13" fmla="*/ 0 w 830440"/>
                      <a:gd name="connsiteY13" fmla="*/ 224902 h 462128"/>
                      <a:gd name="connsiteX14" fmla="*/ 0 w 830440"/>
                      <a:gd name="connsiteY14" fmla="*/ 77022 h 462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30440" h="462128" fill="none" extrusionOk="0">
                        <a:moveTo>
                          <a:pt x="0" y="77022"/>
                        </a:moveTo>
                        <a:cubicBezTo>
                          <a:pt x="-10100" y="30075"/>
                          <a:pt x="26137" y="-5506"/>
                          <a:pt x="79952" y="0"/>
                        </a:cubicBezTo>
                        <a:cubicBezTo>
                          <a:pt x="166337" y="6228"/>
                          <a:pt x="233827" y="25982"/>
                          <a:pt x="290053" y="0"/>
                        </a:cubicBezTo>
                        <a:cubicBezTo>
                          <a:pt x="350440" y="-28325"/>
                          <a:pt x="465468" y="-8024"/>
                          <a:pt x="513565" y="0"/>
                        </a:cubicBezTo>
                        <a:cubicBezTo>
                          <a:pt x="556616" y="-2070"/>
                          <a:pt x="678318" y="9605"/>
                          <a:pt x="750487" y="0"/>
                        </a:cubicBezTo>
                        <a:cubicBezTo>
                          <a:pt x="794088" y="9293"/>
                          <a:pt x="817038" y="26785"/>
                          <a:pt x="830440" y="77022"/>
                        </a:cubicBezTo>
                        <a:cubicBezTo>
                          <a:pt x="829865" y="120458"/>
                          <a:pt x="823413" y="159010"/>
                          <a:pt x="830440" y="221821"/>
                        </a:cubicBezTo>
                        <a:cubicBezTo>
                          <a:pt x="838945" y="286871"/>
                          <a:pt x="808842" y="326182"/>
                          <a:pt x="830440" y="385105"/>
                        </a:cubicBezTo>
                        <a:cubicBezTo>
                          <a:pt x="826462" y="422927"/>
                          <a:pt x="797043" y="456262"/>
                          <a:pt x="750487" y="462128"/>
                        </a:cubicBezTo>
                        <a:cubicBezTo>
                          <a:pt x="682390" y="484082"/>
                          <a:pt x="638047" y="458179"/>
                          <a:pt x="547091" y="462128"/>
                        </a:cubicBezTo>
                        <a:cubicBezTo>
                          <a:pt x="457075" y="473927"/>
                          <a:pt x="381792" y="458472"/>
                          <a:pt x="323579" y="462128"/>
                        </a:cubicBezTo>
                        <a:cubicBezTo>
                          <a:pt x="277411" y="490438"/>
                          <a:pt x="151637" y="455170"/>
                          <a:pt x="79952" y="462128"/>
                        </a:cubicBezTo>
                        <a:cubicBezTo>
                          <a:pt x="41791" y="470923"/>
                          <a:pt x="-8308" y="432700"/>
                          <a:pt x="0" y="385105"/>
                        </a:cubicBezTo>
                        <a:cubicBezTo>
                          <a:pt x="-6905" y="331931"/>
                          <a:pt x="13613" y="285648"/>
                          <a:pt x="0" y="234144"/>
                        </a:cubicBezTo>
                        <a:cubicBezTo>
                          <a:pt x="-20574" y="206910"/>
                          <a:pt x="7435" y="151558"/>
                          <a:pt x="0" y="77022"/>
                        </a:cubicBezTo>
                        <a:close/>
                      </a:path>
                      <a:path w="830440" h="462128" stroke="0" extrusionOk="0">
                        <a:moveTo>
                          <a:pt x="0" y="77022"/>
                        </a:moveTo>
                        <a:cubicBezTo>
                          <a:pt x="-7351" y="40889"/>
                          <a:pt x="39490" y="-5888"/>
                          <a:pt x="79952" y="0"/>
                        </a:cubicBezTo>
                        <a:cubicBezTo>
                          <a:pt x="184844" y="-5803"/>
                          <a:pt x="197815" y="19480"/>
                          <a:pt x="316874" y="0"/>
                        </a:cubicBezTo>
                        <a:cubicBezTo>
                          <a:pt x="427590" y="-21091"/>
                          <a:pt x="497978" y="8340"/>
                          <a:pt x="547091" y="0"/>
                        </a:cubicBezTo>
                        <a:cubicBezTo>
                          <a:pt x="600817" y="-23616"/>
                          <a:pt x="673722" y="-1760"/>
                          <a:pt x="750487" y="0"/>
                        </a:cubicBezTo>
                        <a:cubicBezTo>
                          <a:pt x="796522" y="-12949"/>
                          <a:pt x="844502" y="35134"/>
                          <a:pt x="830440" y="77022"/>
                        </a:cubicBezTo>
                        <a:cubicBezTo>
                          <a:pt x="834136" y="156533"/>
                          <a:pt x="815710" y="174099"/>
                          <a:pt x="830440" y="237225"/>
                        </a:cubicBezTo>
                        <a:cubicBezTo>
                          <a:pt x="835782" y="294405"/>
                          <a:pt x="826233" y="342036"/>
                          <a:pt x="830440" y="385105"/>
                        </a:cubicBezTo>
                        <a:cubicBezTo>
                          <a:pt x="837915" y="436464"/>
                          <a:pt x="793832" y="460496"/>
                          <a:pt x="750487" y="462128"/>
                        </a:cubicBezTo>
                        <a:cubicBezTo>
                          <a:pt x="650094" y="474880"/>
                          <a:pt x="625390" y="446168"/>
                          <a:pt x="526975" y="462128"/>
                        </a:cubicBezTo>
                        <a:cubicBezTo>
                          <a:pt x="421235" y="467988"/>
                          <a:pt x="383994" y="446232"/>
                          <a:pt x="296758" y="462128"/>
                        </a:cubicBezTo>
                        <a:cubicBezTo>
                          <a:pt x="202735" y="472411"/>
                          <a:pt x="154412" y="464012"/>
                          <a:pt x="79952" y="462128"/>
                        </a:cubicBezTo>
                        <a:cubicBezTo>
                          <a:pt x="38031" y="466385"/>
                          <a:pt x="8736" y="418270"/>
                          <a:pt x="0" y="385105"/>
                        </a:cubicBezTo>
                        <a:cubicBezTo>
                          <a:pt x="-13922" y="330569"/>
                          <a:pt x="-1813" y="295620"/>
                          <a:pt x="0" y="224902"/>
                        </a:cubicBezTo>
                        <a:cubicBezTo>
                          <a:pt x="-5131" y="146965"/>
                          <a:pt x="5177" y="147280"/>
                          <a:pt x="0" y="77022"/>
                        </a:cubicBezTo>
                        <a:close/>
                      </a:path>
                      <a:path w="830440" h="462128" fill="none" stroke="0" extrusionOk="0">
                        <a:moveTo>
                          <a:pt x="0" y="77022"/>
                        </a:moveTo>
                        <a:cubicBezTo>
                          <a:pt x="-3653" y="43844"/>
                          <a:pt x="39132" y="-6020"/>
                          <a:pt x="79952" y="0"/>
                        </a:cubicBezTo>
                        <a:cubicBezTo>
                          <a:pt x="153050" y="-1168"/>
                          <a:pt x="233914" y="14140"/>
                          <a:pt x="290053" y="0"/>
                        </a:cubicBezTo>
                        <a:cubicBezTo>
                          <a:pt x="354539" y="-13439"/>
                          <a:pt x="469299" y="12001"/>
                          <a:pt x="513565" y="0"/>
                        </a:cubicBezTo>
                        <a:cubicBezTo>
                          <a:pt x="552608" y="-1490"/>
                          <a:pt x="677660" y="2577"/>
                          <a:pt x="750487" y="0"/>
                        </a:cubicBezTo>
                        <a:cubicBezTo>
                          <a:pt x="783049" y="-2999"/>
                          <a:pt x="823344" y="39494"/>
                          <a:pt x="830440" y="77022"/>
                        </a:cubicBezTo>
                        <a:cubicBezTo>
                          <a:pt x="847967" y="115068"/>
                          <a:pt x="819004" y="164585"/>
                          <a:pt x="830440" y="221821"/>
                        </a:cubicBezTo>
                        <a:cubicBezTo>
                          <a:pt x="839971" y="284223"/>
                          <a:pt x="812516" y="333951"/>
                          <a:pt x="830440" y="385105"/>
                        </a:cubicBezTo>
                        <a:cubicBezTo>
                          <a:pt x="827377" y="422586"/>
                          <a:pt x="793368" y="466600"/>
                          <a:pt x="750487" y="462128"/>
                        </a:cubicBezTo>
                        <a:cubicBezTo>
                          <a:pt x="679135" y="472962"/>
                          <a:pt x="625957" y="460297"/>
                          <a:pt x="547091" y="462128"/>
                        </a:cubicBezTo>
                        <a:cubicBezTo>
                          <a:pt x="469325" y="474688"/>
                          <a:pt x="363292" y="456803"/>
                          <a:pt x="323579" y="462128"/>
                        </a:cubicBezTo>
                        <a:cubicBezTo>
                          <a:pt x="268612" y="470714"/>
                          <a:pt x="185441" y="467115"/>
                          <a:pt x="79952" y="462128"/>
                        </a:cubicBezTo>
                        <a:cubicBezTo>
                          <a:pt x="41658" y="468553"/>
                          <a:pt x="-5305" y="421913"/>
                          <a:pt x="0" y="385105"/>
                        </a:cubicBezTo>
                        <a:cubicBezTo>
                          <a:pt x="-3144" y="326869"/>
                          <a:pt x="13140" y="276285"/>
                          <a:pt x="0" y="234144"/>
                        </a:cubicBezTo>
                        <a:cubicBezTo>
                          <a:pt x="-26640" y="199036"/>
                          <a:pt x="-81" y="152500"/>
                          <a:pt x="0" y="7702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7F27C98-2CB0-4EF3-226C-B62021F4559A}"/>
              </a:ext>
            </a:extLst>
          </p:cNvPr>
          <p:cNvSpPr/>
          <p:nvPr/>
        </p:nvSpPr>
        <p:spPr>
          <a:xfrm>
            <a:off x="5995599" y="1551623"/>
            <a:ext cx="1213120" cy="689183"/>
          </a:xfrm>
          <a:custGeom>
            <a:avLst/>
            <a:gdLst>
              <a:gd name="connsiteX0" fmla="*/ 0 w 1010933"/>
              <a:gd name="connsiteY0" fmla="*/ 95722 h 574319"/>
              <a:gd name="connsiteX1" fmla="*/ 95722 w 1010933"/>
              <a:gd name="connsiteY1" fmla="*/ 0 h 574319"/>
              <a:gd name="connsiteX2" fmla="*/ 521856 w 1010933"/>
              <a:gd name="connsiteY2" fmla="*/ 0 h 574319"/>
              <a:gd name="connsiteX3" fmla="*/ 915211 w 1010933"/>
              <a:gd name="connsiteY3" fmla="*/ 0 h 574319"/>
              <a:gd name="connsiteX4" fmla="*/ 1010933 w 1010933"/>
              <a:gd name="connsiteY4" fmla="*/ 95722 h 574319"/>
              <a:gd name="connsiteX5" fmla="*/ 1010933 w 1010933"/>
              <a:gd name="connsiteY5" fmla="*/ 478597 h 574319"/>
              <a:gd name="connsiteX6" fmla="*/ 915211 w 1010933"/>
              <a:gd name="connsiteY6" fmla="*/ 574319 h 574319"/>
              <a:gd name="connsiteX7" fmla="*/ 505467 w 1010933"/>
              <a:gd name="connsiteY7" fmla="*/ 574319 h 574319"/>
              <a:gd name="connsiteX8" fmla="*/ 95722 w 1010933"/>
              <a:gd name="connsiteY8" fmla="*/ 574319 h 574319"/>
              <a:gd name="connsiteX9" fmla="*/ 0 w 1010933"/>
              <a:gd name="connsiteY9" fmla="*/ 478597 h 574319"/>
              <a:gd name="connsiteX10" fmla="*/ 0 w 1010933"/>
              <a:gd name="connsiteY10" fmla="*/ 95722 h 5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0933" h="574319" fill="none" extrusionOk="0">
                <a:moveTo>
                  <a:pt x="0" y="95722"/>
                </a:moveTo>
                <a:cubicBezTo>
                  <a:pt x="3423" y="51993"/>
                  <a:pt x="54922" y="-3886"/>
                  <a:pt x="95722" y="0"/>
                </a:cubicBezTo>
                <a:cubicBezTo>
                  <a:pt x="202220" y="-49663"/>
                  <a:pt x="349865" y="45430"/>
                  <a:pt x="521856" y="0"/>
                </a:cubicBezTo>
                <a:cubicBezTo>
                  <a:pt x="693847" y="-45430"/>
                  <a:pt x="727122" y="28792"/>
                  <a:pt x="915211" y="0"/>
                </a:cubicBezTo>
                <a:cubicBezTo>
                  <a:pt x="955835" y="7549"/>
                  <a:pt x="998307" y="35317"/>
                  <a:pt x="1010933" y="95722"/>
                </a:cubicBezTo>
                <a:cubicBezTo>
                  <a:pt x="1023911" y="269566"/>
                  <a:pt x="983948" y="292352"/>
                  <a:pt x="1010933" y="478597"/>
                </a:cubicBezTo>
                <a:cubicBezTo>
                  <a:pt x="1017250" y="522296"/>
                  <a:pt x="960050" y="565792"/>
                  <a:pt x="915211" y="574319"/>
                </a:cubicBezTo>
                <a:cubicBezTo>
                  <a:pt x="726837" y="581016"/>
                  <a:pt x="634271" y="563448"/>
                  <a:pt x="505467" y="574319"/>
                </a:cubicBezTo>
                <a:cubicBezTo>
                  <a:pt x="376663" y="585190"/>
                  <a:pt x="274506" y="540747"/>
                  <a:pt x="95722" y="574319"/>
                </a:cubicBezTo>
                <a:cubicBezTo>
                  <a:pt x="39246" y="583905"/>
                  <a:pt x="3005" y="536311"/>
                  <a:pt x="0" y="478597"/>
                </a:cubicBezTo>
                <a:cubicBezTo>
                  <a:pt x="-35702" y="314217"/>
                  <a:pt x="15649" y="264331"/>
                  <a:pt x="0" y="95722"/>
                </a:cubicBezTo>
                <a:close/>
              </a:path>
              <a:path w="1010933" h="574319" stroke="0" extrusionOk="0">
                <a:moveTo>
                  <a:pt x="0" y="95722"/>
                </a:moveTo>
                <a:cubicBezTo>
                  <a:pt x="-1171" y="47228"/>
                  <a:pt x="54767" y="-2181"/>
                  <a:pt x="95722" y="0"/>
                </a:cubicBezTo>
                <a:cubicBezTo>
                  <a:pt x="249282" y="-21535"/>
                  <a:pt x="342929" y="42508"/>
                  <a:pt x="521856" y="0"/>
                </a:cubicBezTo>
                <a:cubicBezTo>
                  <a:pt x="700783" y="-42508"/>
                  <a:pt x="780397" y="33144"/>
                  <a:pt x="915211" y="0"/>
                </a:cubicBezTo>
                <a:cubicBezTo>
                  <a:pt x="955684" y="483"/>
                  <a:pt x="1009933" y="40126"/>
                  <a:pt x="1010933" y="95722"/>
                </a:cubicBezTo>
                <a:cubicBezTo>
                  <a:pt x="1052986" y="245985"/>
                  <a:pt x="1002125" y="365854"/>
                  <a:pt x="1010933" y="478597"/>
                </a:cubicBezTo>
                <a:cubicBezTo>
                  <a:pt x="1006595" y="537083"/>
                  <a:pt x="978106" y="578935"/>
                  <a:pt x="915211" y="574319"/>
                </a:cubicBezTo>
                <a:cubicBezTo>
                  <a:pt x="829223" y="581269"/>
                  <a:pt x="627273" y="538247"/>
                  <a:pt x="505467" y="574319"/>
                </a:cubicBezTo>
                <a:cubicBezTo>
                  <a:pt x="383661" y="610391"/>
                  <a:pt x="287029" y="534066"/>
                  <a:pt x="95722" y="574319"/>
                </a:cubicBezTo>
                <a:cubicBezTo>
                  <a:pt x="46560" y="568002"/>
                  <a:pt x="12359" y="525491"/>
                  <a:pt x="0" y="478597"/>
                </a:cubicBezTo>
                <a:cubicBezTo>
                  <a:pt x="-16025" y="314671"/>
                  <a:pt x="34791" y="204551"/>
                  <a:pt x="0" y="95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17872880">
                  <a:custGeom>
                    <a:avLst/>
                    <a:gdLst>
                      <a:gd name="connsiteX0" fmla="*/ 0 w 1213120"/>
                      <a:gd name="connsiteY0" fmla="*/ 114866 h 689183"/>
                      <a:gd name="connsiteX1" fmla="*/ 114866 w 1213120"/>
                      <a:gd name="connsiteY1" fmla="*/ 0 h 689183"/>
                      <a:gd name="connsiteX2" fmla="*/ 626228 w 1213120"/>
                      <a:gd name="connsiteY2" fmla="*/ 0 h 689183"/>
                      <a:gd name="connsiteX3" fmla="*/ 1098254 w 1213120"/>
                      <a:gd name="connsiteY3" fmla="*/ 0 h 689183"/>
                      <a:gd name="connsiteX4" fmla="*/ 1213120 w 1213120"/>
                      <a:gd name="connsiteY4" fmla="*/ 114866 h 689183"/>
                      <a:gd name="connsiteX5" fmla="*/ 1213120 w 1213120"/>
                      <a:gd name="connsiteY5" fmla="*/ 574317 h 689183"/>
                      <a:gd name="connsiteX6" fmla="*/ 1098254 w 1213120"/>
                      <a:gd name="connsiteY6" fmla="*/ 689183 h 689183"/>
                      <a:gd name="connsiteX7" fmla="*/ 606560 w 1213120"/>
                      <a:gd name="connsiteY7" fmla="*/ 689183 h 689183"/>
                      <a:gd name="connsiteX8" fmla="*/ 114866 w 1213120"/>
                      <a:gd name="connsiteY8" fmla="*/ 689183 h 689183"/>
                      <a:gd name="connsiteX9" fmla="*/ 0 w 1213120"/>
                      <a:gd name="connsiteY9" fmla="*/ 574317 h 689183"/>
                      <a:gd name="connsiteX10" fmla="*/ 0 w 1213120"/>
                      <a:gd name="connsiteY10" fmla="*/ 114866 h 689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3120" h="689183" fill="none" extrusionOk="0">
                        <a:moveTo>
                          <a:pt x="0" y="114866"/>
                        </a:moveTo>
                        <a:cubicBezTo>
                          <a:pt x="4809" y="64263"/>
                          <a:pt x="63121" y="-3766"/>
                          <a:pt x="114866" y="0"/>
                        </a:cubicBezTo>
                        <a:cubicBezTo>
                          <a:pt x="288190" y="-37785"/>
                          <a:pt x="411419" y="19732"/>
                          <a:pt x="626228" y="0"/>
                        </a:cubicBezTo>
                        <a:cubicBezTo>
                          <a:pt x="841037" y="-19732"/>
                          <a:pt x="971245" y="47673"/>
                          <a:pt x="1098254" y="0"/>
                        </a:cubicBezTo>
                        <a:cubicBezTo>
                          <a:pt x="1152197" y="5856"/>
                          <a:pt x="1208127" y="48446"/>
                          <a:pt x="1213120" y="114866"/>
                        </a:cubicBezTo>
                        <a:cubicBezTo>
                          <a:pt x="1262927" y="211499"/>
                          <a:pt x="1163434" y="462880"/>
                          <a:pt x="1213120" y="574317"/>
                        </a:cubicBezTo>
                        <a:cubicBezTo>
                          <a:pt x="1222393" y="624300"/>
                          <a:pt x="1159696" y="687062"/>
                          <a:pt x="1098254" y="689183"/>
                        </a:cubicBezTo>
                        <a:cubicBezTo>
                          <a:pt x="995579" y="737408"/>
                          <a:pt x="801578" y="663208"/>
                          <a:pt x="606560" y="689183"/>
                        </a:cubicBezTo>
                        <a:cubicBezTo>
                          <a:pt x="411542" y="715158"/>
                          <a:pt x="234546" y="645777"/>
                          <a:pt x="114866" y="689183"/>
                        </a:cubicBezTo>
                        <a:cubicBezTo>
                          <a:pt x="50890" y="690609"/>
                          <a:pt x="8817" y="651979"/>
                          <a:pt x="0" y="574317"/>
                        </a:cubicBezTo>
                        <a:cubicBezTo>
                          <a:pt x="-27176" y="397656"/>
                          <a:pt x="7758" y="255659"/>
                          <a:pt x="0" y="114866"/>
                        </a:cubicBezTo>
                        <a:close/>
                      </a:path>
                      <a:path w="1213120" h="689183" stroke="0" extrusionOk="0">
                        <a:moveTo>
                          <a:pt x="0" y="114866"/>
                        </a:moveTo>
                        <a:cubicBezTo>
                          <a:pt x="-2263" y="59871"/>
                          <a:pt x="61805" y="-1901"/>
                          <a:pt x="114866" y="0"/>
                        </a:cubicBezTo>
                        <a:cubicBezTo>
                          <a:pt x="282866" y="-8500"/>
                          <a:pt x="375923" y="57168"/>
                          <a:pt x="626228" y="0"/>
                        </a:cubicBezTo>
                        <a:cubicBezTo>
                          <a:pt x="876533" y="-57168"/>
                          <a:pt x="951969" y="4823"/>
                          <a:pt x="1098254" y="0"/>
                        </a:cubicBezTo>
                        <a:cubicBezTo>
                          <a:pt x="1155656" y="235"/>
                          <a:pt x="1209687" y="42056"/>
                          <a:pt x="1213120" y="114866"/>
                        </a:cubicBezTo>
                        <a:cubicBezTo>
                          <a:pt x="1236826" y="255877"/>
                          <a:pt x="1180220" y="467807"/>
                          <a:pt x="1213120" y="574317"/>
                        </a:cubicBezTo>
                        <a:cubicBezTo>
                          <a:pt x="1202405" y="651636"/>
                          <a:pt x="1176625" y="696055"/>
                          <a:pt x="1098254" y="689183"/>
                        </a:cubicBezTo>
                        <a:cubicBezTo>
                          <a:pt x="899308" y="716758"/>
                          <a:pt x="773475" y="644039"/>
                          <a:pt x="606560" y="689183"/>
                        </a:cubicBezTo>
                        <a:cubicBezTo>
                          <a:pt x="439645" y="734327"/>
                          <a:pt x="345026" y="639096"/>
                          <a:pt x="114866" y="689183"/>
                        </a:cubicBezTo>
                        <a:cubicBezTo>
                          <a:pt x="60912" y="673006"/>
                          <a:pt x="5639" y="635031"/>
                          <a:pt x="0" y="574317"/>
                        </a:cubicBezTo>
                        <a:cubicBezTo>
                          <a:pt x="-13538" y="374501"/>
                          <a:pt x="31543" y="216839"/>
                          <a:pt x="0" y="11486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4" name="Rectangle: Rounded Corners 4143">
            <a:extLst>
              <a:ext uri="{FF2B5EF4-FFF2-40B4-BE49-F238E27FC236}">
                <a16:creationId xmlns:a16="http://schemas.microsoft.com/office/drawing/2014/main" id="{39A4F6C7-87DE-4158-512D-F68F67C07EE3}"/>
              </a:ext>
            </a:extLst>
          </p:cNvPr>
          <p:cNvSpPr/>
          <p:nvPr/>
        </p:nvSpPr>
        <p:spPr>
          <a:xfrm>
            <a:off x="5685255" y="3774208"/>
            <a:ext cx="2182456" cy="527550"/>
          </a:xfrm>
          <a:custGeom>
            <a:avLst/>
            <a:gdLst>
              <a:gd name="connsiteX0" fmla="*/ 0 w 1917794"/>
              <a:gd name="connsiteY0" fmla="*/ 184639 h 1107811"/>
              <a:gd name="connsiteX1" fmla="*/ 184639 w 1917794"/>
              <a:gd name="connsiteY1" fmla="*/ 0 h 1107811"/>
              <a:gd name="connsiteX2" fmla="*/ 669841 w 1917794"/>
              <a:gd name="connsiteY2" fmla="*/ 0 h 1107811"/>
              <a:gd name="connsiteX3" fmla="*/ 1186013 w 1917794"/>
              <a:gd name="connsiteY3" fmla="*/ 0 h 1107811"/>
              <a:gd name="connsiteX4" fmla="*/ 1733155 w 1917794"/>
              <a:gd name="connsiteY4" fmla="*/ 0 h 1107811"/>
              <a:gd name="connsiteX5" fmla="*/ 1917794 w 1917794"/>
              <a:gd name="connsiteY5" fmla="*/ 184639 h 1107811"/>
              <a:gd name="connsiteX6" fmla="*/ 1917794 w 1917794"/>
              <a:gd name="connsiteY6" fmla="*/ 531750 h 1107811"/>
              <a:gd name="connsiteX7" fmla="*/ 1917794 w 1917794"/>
              <a:gd name="connsiteY7" fmla="*/ 923172 h 1107811"/>
              <a:gd name="connsiteX8" fmla="*/ 1733155 w 1917794"/>
              <a:gd name="connsiteY8" fmla="*/ 1107811 h 1107811"/>
              <a:gd name="connsiteX9" fmla="*/ 1263438 w 1917794"/>
              <a:gd name="connsiteY9" fmla="*/ 1107811 h 1107811"/>
              <a:gd name="connsiteX10" fmla="*/ 747266 w 1917794"/>
              <a:gd name="connsiteY10" fmla="*/ 1107811 h 1107811"/>
              <a:gd name="connsiteX11" fmla="*/ 184639 w 1917794"/>
              <a:gd name="connsiteY11" fmla="*/ 1107811 h 1107811"/>
              <a:gd name="connsiteX12" fmla="*/ 0 w 1917794"/>
              <a:gd name="connsiteY12" fmla="*/ 923172 h 1107811"/>
              <a:gd name="connsiteX13" fmla="*/ 0 w 1917794"/>
              <a:gd name="connsiteY13" fmla="*/ 561291 h 1107811"/>
              <a:gd name="connsiteX14" fmla="*/ 0 w 1917794"/>
              <a:gd name="connsiteY14" fmla="*/ 184639 h 110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7794" h="1107811" fill="none" extrusionOk="0">
                <a:moveTo>
                  <a:pt x="0" y="184639"/>
                </a:moveTo>
                <a:cubicBezTo>
                  <a:pt x="-3144" y="84604"/>
                  <a:pt x="66197" y="-9834"/>
                  <a:pt x="184639" y="0"/>
                </a:cubicBezTo>
                <a:cubicBezTo>
                  <a:pt x="361060" y="-9828"/>
                  <a:pt x="537632" y="37704"/>
                  <a:pt x="669841" y="0"/>
                </a:cubicBezTo>
                <a:cubicBezTo>
                  <a:pt x="802050" y="-37704"/>
                  <a:pt x="1080475" y="4191"/>
                  <a:pt x="1186013" y="0"/>
                </a:cubicBezTo>
                <a:cubicBezTo>
                  <a:pt x="1291551" y="-4191"/>
                  <a:pt x="1570938" y="23087"/>
                  <a:pt x="1733155" y="0"/>
                </a:cubicBezTo>
                <a:cubicBezTo>
                  <a:pt x="1826349" y="2909"/>
                  <a:pt x="1905751" y="82300"/>
                  <a:pt x="1917794" y="184639"/>
                </a:cubicBezTo>
                <a:cubicBezTo>
                  <a:pt x="1945397" y="284037"/>
                  <a:pt x="1883659" y="384878"/>
                  <a:pt x="1917794" y="531750"/>
                </a:cubicBezTo>
                <a:cubicBezTo>
                  <a:pt x="1951929" y="678622"/>
                  <a:pt x="1879021" y="808199"/>
                  <a:pt x="1917794" y="923172"/>
                </a:cubicBezTo>
                <a:cubicBezTo>
                  <a:pt x="1909402" y="1016995"/>
                  <a:pt x="1828137" y="1116572"/>
                  <a:pt x="1733155" y="1107811"/>
                </a:cubicBezTo>
                <a:cubicBezTo>
                  <a:pt x="1581220" y="1161804"/>
                  <a:pt x="1449625" y="1100404"/>
                  <a:pt x="1263438" y="1107811"/>
                </a:cubicBezTo>
                <a:cubicBezTo>
                  <a:pt x="1077251" y="1115218"/>
                  <a:pt x="858918" y="1099330"/>
                  <a:pt x="747266" y="1107811"/>
                </a:cubicBezTo>
                <a:cubicBezTo>
                  <a:pt x="635614" y="1116292"/>
                  <a:pt x="410186" y="1069714"/>
                  <a:pt x="184639" y="1107811"/>
                </a:cubicBezTo>
                <a:cubicBezTo>
                  <a:pt x="84369" y="1127172"/>
                  <a:pt x="-15153" y="1030356"/>
                  <a:pt x="0" y="923172"/>
                </a:cubicBezTo>
                <a:cubicBezTo>
                  <a:pt x="-59" y="787802"/>
                  <a:pt x="34685" y="656285"/>
                  <a:pt x="0" y="561291"/>
                </a:cubicBezTo>
                <a:cubicBezTo>
                  <a:pt x="-34685" y="466297"/>
                  <a:pt x="6094" y="361554"/>
                  <a:pt x="0" y="184639"/>
                </a:cubicBezTo>
                <a:close/>
              </a:path>
              <a:path w="1917794" h="1107811" stroke="0" extrusionOk="0">
                <a:moveTo>
                  <a:pt x="0" y="184639"/>
                </a:moveTo>
                <a:cubicBezTo>
                  <a:pt x="-5788" y="104267"/>
                  <a:pt x="97035" y="-2632"/>
                  <a:pt x="184639" y="0"/>
                </a:cubicBezTo>
                <a:cubicBezTo>
                  <a:pt x="423209" y="-29085"/>
                  <a:pt x="466414" y="34964"/>
                  <a:pt x="731781" y="0"/>
                </a:cubicBezTo>
                <a:cubicBezTo>
                  <a:pt x="997148" y="-34964"/>
                  <a:pt x="1154754" y="19333"/>
                  <a:pt x="1263438" y="0"/>
                </a:cubicBezTo>
                <a:cubicBezTo>
                  <a:pt x="1372122" y="-19333"/>
                  <a:pt x="1567189" y="23274"/>
                  <a:pt x="1733155" y="0"/>
                </a:cubicBezTo>
                <a:cubicBezTo>
                  <a:pt x="1821365" y="-22280"/>
                  <a:pt x="1937376" y="76828"/>
                  <a:pt x="1917794" y="184639"/>
                </a:cubicBezTo>
                <a:cubicBezTo>
                  <a:pt x="1921486" y="364236"/>
                  <a:pt x="1896873" y="419859"/>
                  <a:pt x="1917794" y="568676"/>
                </a:cubicBezTo>
                <a:cubicBezTo>
                  <a:pt x="1938715" y="717493"/>
                  <a:pt x="1905712" y="815929"/>
                  <a:pt x="1917794" y="923172"/>
                </a:cubicBezTo>
                <a:cubicBezTo>
                  <a:pt x="1936596" y="1039678"/>
                  <a:pt x="1818203" y="1121484"/>
                  <a:pt x="1733155" y="1107811"/>
                </a:cubicBezTo>
                <a:cubicBezTo>
                  <a:pt x="1499456" y="1139663"/>
                  <a:pt x="1442841" y="1071994"/>
                  <a:pt x="1216983" y="1107811"/>
                </a:cubicBezTo>
                <a:cubicBezTo>
                  <a:pt x="991125" y="1143628"/>
                  <a:pt x="881401" y="1062357"/>
                  <a:pt x="685326" y="1107811"/>
                </a:cubicBezTo>
                <a:cubicBezTo>
                  <a:pt x="489251" y="1153265"/>
                  <a:pt x="359618" y="1078790"/>
                  <a:pt x="184639" y="1107811"/>
                </a:cubicBezTo>
                <a:cubicBezTo>
                  <a:pt x="83593" y="1110286"/>
                  <a:pt x="25075" y="1017069"/>
                  <a:pt x="0" y="923172"/>
                </a:cubicBezTo>
                <a:cubicBezTo>
                  <a:pt x="-34455" y="798121"/>
                  <a:pt x="11546" y="723187"/>
                  <a:pt x="0" y="539135"/>
                </a:cubicBezTo>
                <a:cubicBezTo>
                  <a:pt x="-11546" y="355083"/>
                  <a:pt x="12465" y="354081"/>
                  <a:pt x="0" y="1846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17872880">
                  <a:custGeom>
                    <a:avLst/>
                    <a:gdLst>
                      <a:gd name="connsiteX0" fmla="*/ 0 w 2182456"/>
                      <a:gd name="connsiteY0" fmla="*/ 87926 h 527550"/>
                      <a:gd name="connsiteX1" fmla="*/ 210119 w 2182456"/>
                      <a:gd name="connsiteY1" fmla="*/ 0 h 527550"/>
                      <a:gd name="connsiteX2" fmla="*/ 762281 w 2182456"/>
                      <a:gd name="connsiteY2" fmla="*/ 0 h 527550"/>
                      <a:gd name="connsiteX3" fmla="*/ 1349686 w 2182456"/>
                      <a:gd name="connsiteY3" fmla="*/ 0 h 527550"/>
                      <a:gd name="connsiteX4" fmla="*/ 1972336 w 2182456"/>
                      <a:gd name="connsiteY4" fmla="*/ 0 h 527550"/>
                      <a:gd name="connsiteX5" fmla="*/ 2182456 w 2182456"/>
                      <a:gd name="connsiteY5" fmla="*/ 87926 h 527550"/>
                      <a:gd name="connsiteX6" fmla="*/ 2182456 w 2182456"/>
                      <a:gd name="connsiteY6" fmla="*/ 253224 h 527550"/>
                      <a:gd name="connsiteX7" fmla="*/ 2182456 w 2182456"/>
                      <a:gd name="connsiteY7" fmla="*/ 439623 h 527550"/>
                      <a:gd name="connsiteX8" fmla="*/ 1972336 w 2182456"/>
                      <a:gd name="connsiteY8" fmla="*/ 527550 h 527550"/>
                      <a:gd name="connsiteX9" fmla="*/ 1437796 w 2182456"/>
                      <a:gd name="connsiteY9" fmla="*/ 527550 h 527550"/>
                      <a:gd name="connsiteX10" fmla="*/ 850391 w 2182456"/>
                      <a:gd name="connsiteY10" fmla="*/ 527550 h 527550"/>
                      <a:gd name="connsiteX11" fmla="*/ 210119 w 2182456"/>
                      <a:gd name="connsiteY11" fmla="*/ 527550 h 527550"/>
                      <a:gd name="connsiteX12" fmla="*/ 0 w 2182456"/>
                      <a:gd name="connsiteY12" fmla="*/ 439623 h 527550"/>
                      <a:gd name="connsiteX13" fmla="*/ 0 w 2182456"/>
                      <a:gd name="connsiteY13" fmla="*/ 267292 h 527550"/>
                      <a:gd name="connsiteX14" fmla="*/ 0 w 2182456"/>
                      <a:gd name="connsiteY14" fmla="*/ 87926 h 527550"/>
                      <a:gd name="connsiteX0" fmla="*/ 0 w 2182456"/>
                      <a:gd name="connsiteY0" fmla="*/ 87926 h 527550"/>
                      <a:gd name="connsiteX1" fmla="*/ 210119 w 2182456"/>
                      <a:gd name="connsiteY1" fmla="*/ 0 h 527550"/>
                      <a:gd name="connsiteX2" fmla="*/ 832769 w 2182456"/>
                      <a:gd name="connsiteY2" fmla="*/ 0 h 527550"/>
                      <a:gd name="connsiteX3" fmla="*/ 1437796 w 2182456"/>
                      <a:gd name="connsiteY3" fmla="*/ 0 h 527550"/>
                      <a:gd name="connsiteX4" fmla="*/ 1972336 w 2182456"/>
                      <a:gd name="connsiteY4" fmla="*/ 0 h 527550"/>
                      <a:gd name="connsiteX5" fmla="*/ 2182456 w 2182456"/>
                      <a:gd name="connsiteY5" fmla="*/ 87926 h 527550"/>
                      <a:gd name="connsiteX6" fmla="*/ 2182456 w 2182456"/>
                      <a:gd name="connsiteY6" fmla="*/ 270808 h 527550"/>
                      <a:gd name="connsiteX7" fmla="*/ 2182456 w 2182456"/>
                      <a:gd name="connsiteY7" fmla="*/ 439623 h 527550"/>
                      <a:gd name="connsiteX8" fmla="*/ 1972336 w 2182456"/>
                      <a:gd name="connsiteY8" fmla="*/ 527550 h 527550"/>
                      <a:gd name="connsiteX9" fmla="*/ 1384930 w 2182456"/>
                      <a:gd name="connsiteY9" fmla="*/ 527550 h 527550"/>
                      <a:gd name="connsiteX10" fmla="*/ 779903 w 2182456"/>
                      <a:gd name="connsiteY10" fmla="*/ 527550 h 527550"/>
                      <a:gd name="connsiteX11" fmla="*/ 210119 w 2182456"/>
                      <a:gd name="connsiteY11" fmla="*/ 527550 h 527550"/>
                      <a:gd name="connsiteX12" fmla="*/ 0 w 2182456"/>
                      <a:gd name="connsiteY12" fmla="*/ 439623 h 527550"/>
                      <a:gd name="connsiteX13" fmla="*/ 0 w 2182456"/>
                      <a:gd name="connsiteY13" fmla="*/ 256741 h 527550"/>
                      <a:gd name="connsiteX14" fmla="*/ 0 w 2182456"/>
                      <a:gd name="connsiteY14" fmla="*/ 87926 h 527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82456" h="527550" fill="none" extrusionOk="0">
                        <a:moveTo>
                          <a:pt x="0" y="87926"/>
                        </a:moveTo>
                        <a:cubicBezTo>
                          <a:pt x="-17413" y="32028"/>
                          <a:pt x="61486" y="-12374"/>
                          <a:pt x="210119" y="0"/>
                        </a:cubicBezTo>
                        <a:cubicBezTo>
                          <a:pt x="418714" y="3409"/>
                          <a:pt x="614977" y="49532"/>
                          <a:pt x="762281" y="0"/>
                        </a:cubicBezTo>
                        <a:cubicBezTo>
                          <a:pt x="914482" y="-24966"/>
                          <a:pt x="1224492" y="-18765"/>
                          <a:pt x="1349686" y="0"/>
                        </a:cubicBezTo>
                        <a:cubicBezTo>
                          <a:pt x="1452136" y="-4134"/>
                          <a:pt x="1747909" y="10486"/>
                          <a:pt x="1972336" y="0"/>
                        </a:cubicBezTo>
                        <a:cubicBezTo>
                          <a:pt x="2079717" y="4687"/>
                          <a:pt x="2159892" y="31027"/>
                          <a:pt x="2182456" y="87926"/>
                        </a:cubicBezTo>
                        <a:cubicBezTo>
                          <a:pt x="2211935" y="135565"/>
                          <a:pt x="2147344" y="182539"/>
                          <a:pt x="2182456" y="253224"/>
                        </a:cubicBezTo>
                        <a:cubicBezTo>
                          <a:pt x="2206495" y="332087"/>
                          <a:pt x="2137520" y="383021"/>
                          <a:pt x="2182456" y="439623"/>
                        </a:cubicBezTo>
                        <a:cubicBezTo>
                          <a:pt x="2169101" y="469744"/>
                          <a:pt x="2092976" y="509709"/>
                          <a:pt x="1972336" y="527550"/>
                        </a:cubicBezTo>
                        <a:cubicBezTo>
                          <a:pt x="1788268" y="550505"/>
                          <a:pt x="1684728" y="521107"/>
                          <a:pt x="1437796" y="527550"/>
                        </a:cubicBezTo>
                        <a:cubicBezTo>
                          <a:pt x="1213701" y="542401"/>
                          <a:pt x="994479" y="523307"/>
                          <a:pt x="850391" y="527550"/>
                        </a:cubicBezTo>
                        <a:cubicBezTo>
                          <a:pt x="726804" y="571094"/>
                          <a:pt x="409104" y="529246"/>
                          <a:pt x="210119" y="527550"/>
                        </a:cubicBezTo>
                        <a:cubicBezTo>
                          <a:pt x="105000" y="537997"/>
                          <a:pt x="-23183" y="500469"/>
                          <a:pt x="0" y="439623"/>
                        </a:cubicBezTo>
                        <a:cubicBezTo>
                          <a:pt x="-7540" y="378739"/>
                          <a:pt x="39196" y="314853"/>
                          <a:pt x="0" y="267292"/>
                        </a:cubicBezTo>
                        <a:cubicBezTo>
                          <a:pt x="-46264" y="237211"/>
                          <a:pt x="20314" y="174225"/>
                          <a:pt x="0" y="87926"/>
                        </a:cubicBezTo>
                        <a:close/>
                      </a:path>
                      <a:path w="2182456" h="527550" stroke="0" extrusionOk="0">
                        <a:moveTo>
                          <a:pt x="0" y="87926"/>
                        </a:moveTo>
                        <a:cubicBezTo>
                          <a:pt x="-13770" y="45788"/>
                          <a:pt x="99800" y="-21396"/>
                          <a:pt x="210119" y="0"/>
                        </a:cubicBezTo>
                        <a:cubicBezTo>
                          <a:pt x="484134" y="-3798"/>
                          <a:pt x="521348" y="27775"/>
                          <a:pt x="832769" y="0"/>
                        </a:cubicBezTo>
                        <a:cubicBezTo>
                          <a:pt x="1116172" y="-45485"/>
                          <a:pt x="1306505" y="10230"/>
                          <a:pt x="1437796" y="0"/>
                        </a:cubicBezTo>
                        <a:cubicBezTo>
                          <a:pt x="1583694" y="-61059"/>
                          <a:pt x="1763527" y="-35590"/>
                          <a:pt x="1972336" y="0"/>
                        </a:cubicBezTo>
                        <a:cubicBezTo>
                          <a:pt x="2085526" y="-16581"/>
                          <a:pt x="2217829" y="43818"/>
                          <a:pt x="2182456" y="87926"/>
                        </a:cubicBezTo>
                        <a:cubicBezTo>
                          <a:pt x="2187777" y="175903"/>
                          <a:pt x="2156783" y="199596"/>
                          <a:pt x="2182456" y="270808"/>
                        </a:cubicBezTo>
                        <a:cubicBezTo>
                          <a:pt x="2205065" y="340095"/>
                          <a:pt x="2170901" y="392125"/>
                          <a:pt x="2182456" y="439623"/>
                        </a:cubicBezTo>
                        <a:cubicBezTo>
                          <a:pt x="2203184" y="497871"/>
                          <a:pt x="2074907" y="527548"/>
                          <a:pt x="1972336" y="527550"/>
                        </a:cubicBezTo>
                        <a:cubicBezTo>
                          <a:pt x="1720343" y="533417"/>
                          <a:pt x="1643069" y="508650"/>
                          <a:pt x="1384930" y="527550"/>
                        </a:cubicBezTo>
                        <a:cubicBezTo>
                          <a:pt x="1110114" y="524261"/>
                          <a:pt x="1022901" y="532026"/>
                          <a:pt x="779903" y="527550"/>
                        </a:cubicBezTo>
                        <a:cubicBezTo>
                          <a:pt x="547188" y="540077"/>
                          <a:pt x="407366" y="533819"/>
                          <a:pt x="210119" y="527550"/>
                        </a:cubicBezTo>
                        <a:cubicBezTo>
                          <a:pt x="97358" y="532648"/>
                          <a:pt x="28063" y="483000"/>
                          <a:pt x="0" y="439623"/>
                        </a:cubicBezTo>
                        <a:cubicBezTo>
                          <a:pt x="-32859" y="364986"/>
                          <a:pt x="11009" y="342493"/>
                          <a:pt x="0" y="256741"/>
                        </a:cubicBezTo>
                        <a:cubicBezTo>
                          <a:pt x="-13500" y="165913"/>
                          <a:pt x="10622" y="161708"/>
                          <a:pt x="0" y="87926"/>
                        </a:cubicBezTo>
                        <a:close/>
                      </a:path>
                      <a:path w="2182456" h="527550" fill="none" stroke="0" extrusionOk="0">
                        <a:moveTo>
                          <a:pt x="0" y="87926"/>
                        </a:moveTo>
                        <a:cubicBezTo>
                          <a:pt x="-6151" y="49893"/>
                          <a:pt x="77995" y="-5172"/>
                          <a:pt x="210119" y="0"/>
                        </a:cubicBezTo>
                        <a:cubicBezTo>
                          <a:pt x="379713" y="23056"/>
                          <a:pt x="619778" y="6575"/>
                          <a:pt x="762281" y="0"/>
                        </a:cubicBezTo>
                        <a:cubicBezTo>
                          <a:pt x="935187" y="-10849"/>
                          <a:pt x="1230054" y="5359"/>
                          <a:pt x="1349686" y="0"/>
                        </a:cubicBezTo>
                        <a:cubicBezTo>
                          <a:pt x="1450294" y="-1237"/>
                          <a:pt x="1783085" y="-1692"/>
                          <a:pt x="1972336" y="0"/>
                        </a:cubicBezTo>
                        <a:cubicBezTo>
                          <a:pt x="2069366" y="-3494"/>
                          <a:pt x="2166630" y="45015"/>
                          <a:pt x="2182456" y="87926"/>
                        </a:cubicBezTo>
                        <a:cubicBezTo>
                          <a:pt x="2224022" y="129035"/>
                          <a:pt x="2155520" y="197633"/>
                          <a:pt x="2182456" y="253224"/>
                        </a:cubicBezTo>
                        <a:cubicBezTo>
                          <a:pt x="2207289" y="326190"/>
                          <a:pt x="2133612" y="371579"/>
                          <a:pt x="2182456" y="439623"/>
                        </a:cubicBezTo>
                        <a:cubicBezTo>
                          <a:pt x="2181782" y="458524"/>
                          <a:pt x="2105794" y="543558"/>
                          <a:pt x="1972336" y="527550"/>
                        </a:cubicBezTo>
                        <a:cubicBezTo>
                          <a:pt x="1790939" y="535408"/>
                          <a:pt x="1632755" y="536154"/>
                          <a:pt x="1437796" y="527550"/>
                        </a:cubicBezTo>
                        <a:cubicBezTo>
                          <a:pt x="1231359" y="549128"/>
                          <a:pt x="956530" y="519182"/>
                          <a:pt x="850391" y="527550"/>
                        </a:cubicBezTo>
                        <a:cubicBezTo>
                          <a:pt x="665992" y="575316"/>
                          <a:pt x="493290" y="580129"/>
                          <a:pt x="210119" y="527550"/>
                        </a:cubicBezTo>
                        <a:cubicBezTo>
                          <a:pt x="100834" y="535216"/>
                          <a:pt x="-17010" y="489189"/>
                          <a:pt x="0" y="439623"/>
                        </a:cubicBezTo>
                        <a:cubicBezTo>
                          <a:pt x="-6774" y="371363"/>
                          <a:pt x="36304" y="316764"/>
                          <a:pt x="0" y="267292"/>
                        </a:cubicBezTo>
                        <a:cubicBezTo>
                          <a:pt x="-45794" y="224514"/>
                          <a:pt x="-2823" y="178192"/>
                          <a:pt x="0" y="8792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3" name="Rectangle: Rounded Corners 4142">
            <a:extLst>
              <a:ext uri="{FF2B5EF4-FFF2-40B4-BE49-F238E27FC236}">
                <a16:creationId xmlns:a16="http://schemas.microsoft.com/office/drawing/2014/main" id="{9C0F1434-36E8-0FEC-E661-2176C621F18F}"/>
              </a:ext>
            </a:extLst>
          </p:cNvPr>
          <p:cNvSpPr/>
          <p:nvPr/>
        </p:nvSpPr>
        <p:spPr>
          <a:xfrm>
            <a:off x="5988934" y="2520286"/>
            <a:ext cx="1213120" cy="689183"/>
          </a:xfrm>
          <a:custGeom>
            <a:avLst/>
            <a:gdLst>
              <a:gd name="connsiteX0" fmla="*/ 0 w 1010933"/>
              <a:gd name="connsiteY0" fmla="*/ 95722 h 574319"/>
              <a:gd name="connsiteX1" fmla="*/ 95722 w 1010933"/>
              <a:gd name="connsiteY1" fmla="*/ 0 h 574319"/>
              <a:gd name="connsiteX2" fmla="*/ 521856 w 1010933"/>
              <a:gd name="connsiteY2" fmla="*/ 0 h 574319"/>
              <a:gd name="connsiteX3" fmla="*/ 915211 w 1010933"/>
              <a:gd name="connsiteY3" fmla="*/ 0 h 574319"/>
              <a:gd name="connsiteX4" fmla="*/ 1010933 w 1010933"/>
              <a:gd name="connsiteY4" fmla="*/ 95722 h 574319"/>
              <a:gd name="connsiteX5" fmla="*/ 1010933 w 1010933"/>
              <a:gd name="connsiteY5" fmla="*/ 478597 h 574319"/>
              <a:gd name="connsiteX6" fmla="*/ 915211 w 1010933"/>
              <a:gd name="connsiteY6" fmla="*/ 574319 h 574319"/>
              <a:gd name="connsiteX7" fmla="*/ 505467 w 1010933"/>
              <a:gd name="connsiteY7" fmla="*/ 574319 h 574319"/>
              <a:gd name="connsiteX8" fmla="*/ 95722 w 1010933"/>
              <a:gd name="connsiteY8" fmla="*/ 574319 h 574319"/>
              <a:gd name="connsiteX9" fmla="*/ 0 w 1010933"/>
              <a:gd name="connsiteY9" fmla="*/ 478597 h 574319"/>
              <a:gd name="connsiteX10" fmla="*/ 0 w 1010933"/>
              <a:gd name="connsiteY10" fmla="*/ 95722 h 5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0933" h="574319" fill="none" extrusionOk="0">
                <a:moveTo>
                  <a:pt x="0" y="95722"/>
                </a:moveTo>
                <a:cubicBezTo>
                  <a:pt x="3423" y="51993"/>
                  <a:pt x="54922" y="-3886"/>
                  <a:pt x="95722" y="0"/>
                </a:cubicBezTo>
                <a:cubicBezTo>
                  <a:pt x="202220" y="-49663"/>
                  <a:pt x="349865" y="45430"/>
                  <a:pt x="521856" y="0"/>
                </a:cubicBezTo>
                <a:cubicBezTo>
                  <a:pt x="693847" y="-45430"/>
                  <a:pt x="727122" y="28792"/>
                  <a:pt x="915211" y="0"/>
                </a:cubicBezTo>
                <a:cubicBezTo>
                  <a:pt x="955835" y="7549"/>
                  <a:pt x="998307" y="35317"/>
                  <a:pt x="1010933" y="95722"/>
                </a:cubicBezTo>
                <a:cubicBezTo>
                  <a:pt x="1023911" y="269566"/>
                  <a:pt x="983948" y="292352"/>
                  <a:pt x="1010933" y="478597"/>
                </a:cubicBezTo>
                <a:cubicBezTo>
                  <a:pt x="1017250" y="522296"/>
                  <a:pt x="960050" y="565792"/>
                  <a:pt x="915211" y="574319"/>
                </a:cubicBezTo>
                <a:cubicBezTo>
                  <a:pt x="726837" y="581016"/>
                  <a:pt x="634271" y="563448"/>
                  <a:pt x="505467" y="574319"/>
                </a:cubicBezTo>
                <a:cubicBezTo>
                  <a:pt x="376663" y="585190"/>
                  <a:pt x="274506" y="540747"/>
                  <a:pt x="95722" y="574319"/>
                </a:cubicBezTo>
                <a:cubicBezTo>
                  <a:pt x="39246" y="583905"/>
                  <a:pt x="3005" y="536311"/>
                  <a:pt x="0" y="478597"/>
                </a:cubicBezTo>
                <a:cubicBezTo>
                  <a:pt x="-35702" y="314217"/>
                  <a:pt x="15649" y="264331"/>
                  <a:pt x="0" y="95722"/>
                </a:cubicBezTo>
                <a:close/>
              </a:path>
              <a:path w="1010933" h="574319" stroke="0" extrusionOk="0">
                <a:moveTo>
                  <a:pt x="0" y="95722"/>
                </a:moveTo>
                <a:cubicBezTo>
                  <a:pt x="-1171" y="47228"/>
                  <a:pt x="54767" y="-2181"/>
                  <a:pt x="95722" y="0"/>
                </a:cubicBezTo>
                <a:cubicBezTo>
                  <a:pt x="249282" y="-21535"/>
                  <a:pt x="342929" y="42508"/>
                  <a:pt x="521856" y="0"/>
                </a:cubicBezTo>
                <a:cubicBezTo>
                  <a:pt x="700783" y="-42508"/>
                  <a:pt x="780397" y="33144"/>
                  <a:pt x="915211" y="0"/>
                </a:cubicBezTo>
                <a:cubicBezTo>
                  <a:pt x="955684" y="483"/>
                  <a:pt x="1009933" y="40126"/>
                  <a:pt x="1010933" y="95722"/>
                </a:cubicBezTo>
                <a:cubicBezTo>
                  <a:pt x="1052986" y="245985"/>
                  <a:pt x="1002125" y="365854"/>
                  <a:pt x="1010933" y="478597"/>
                </a:cubicBezTo>
                <a:cubicBezTo>
                  <a:pt x="1006595" y="537083"/>
                  <a:pt x="978106" y="578935"/>
                  <a:pt x="915211" y="574319"/>
                </a:cubicBezTo>
                <a:cubicBezTo>
                  <a:pt x="829223" y="581269"/>
                  <a:pt x="627273" y="538247"/>
                  <a:pt x="505467" y="574319"/>
                </a:cubicBezTo>
                <a:cubicBezTo>
                  <a:pt x="383661" y="610391"/>
                  <a:pt x="287029" y="534066"/>
                  <a:pt x="95722" y="574319"/>
                </a:cubicBezTo>
                <a:cubicBezTo>
                  <a:pt x="46560" y="568002"/>
                  <a:pt x="12359" y="525491"/>
                  <a:pt x="0" y="478597"/>
                </a:cubicBezTo>
                <a:cubicBezTo>
                  <a:pt x="-16025" y="314671"/>
                  <a:pt x="34791" y="204551"/>
                  <a:pt x="0" y="95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17872880">
                  <a:custGeom>
                    <a:avLst/>
                    <a:gdLst>
                      <a:gd name="connsiteX0" fmla="*/ 0 w 1213120"/>
                      <a:gd name="connsiteY0" fmla="*/ 114866 h 689183"/>
                      <a:gd name="connsiteX1" fmla="*/ 114866 w 1213120"/>
                      <a:gd name="connsiteY1" fmla="*/ 0 h 689183"/>
                      <a:gd name="connsiteX2" fmla="*/ 626228 w 1213120"/>
                      <a:gd name="connsiteY2" fmla="*/ 0 h 689183"/>
                      <a:gd name="connsiteX3" fmla="*/ 1098254 w 1213120"/>
                      <a:gd name="connsiteY3" fmla="*/ 0 h 689183"/>
                      <a:gd name="connsiteX4" fmla="*/ 1213120 w 1213120"/>
                      <a:gd name="connsiteY4" fmla="*/ 114866 h 689183"/>
                      <a:gd name="connsiteX5" fmla="*/ 1213120 w 1213120"/>
                      <a:gd name="connsiteY5" fmla="*/ 574317 h 689183"/>
                      <a:gd name="connsiteX6" fmla="*/ 1098254 w 1213120"/>
                      <a:gd name="connsiteY6" fmla="*/ 689183 h 689183"/>
                      <a:gd name="connsiteX7" fmla="*/ 606560 w 1213120"/>
                      <a:gd name="connsiteY7" fmla="*/ 689183 h 689183"/>
                      <a:gd name="connsiteX8" fmla="*/ 114866 w 1213120"/>
                      <a:gd name="connsiteY8" fmla="*/ 689183 h 689183"/>
                      <a:gd name="connsiteX9" fmla="*/ 0 w 1213120"/>
                      <a:gd name="connsiteY9" fmla="*/ 574317 h 689183"/>
                      <a:gd name="connsiteX10" fmla="*/ 0 w 1213120"/>
                      <a:gd name="connsiteY10" fmla="*/ 114866 h 689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3120" h="689183" fill="none" extrusionOk="0">
                        <a:moveTo>
                          <a:pt x="0" y="114866"/>
                        </a:moveTo>
                        <a:cubicBezTo>
                          <a:pt x="4809" y="64263"/>
                          <a:pt x="63121" y="-3766"/>
                          <a:pt x="114866" y="0"/>
                        </a:cubicBezTo>
                        <a:cubicBezTo>
                          <a:pt x="288190" y="-37785"/>
                          <a:pt x="411419" y="19732"/>
                          <a:pt x="626228" y="0"/>
                        </a:cubicBezTo>
                        <a:cubicBezTo>
                          <a:pt x="841037" y="-19732"/>
                          <a:pt x="971245" y="47673"/>
                          <a:pt x="1098254" y="0"/>
                        </a:cubicBezTo>
                        <a:cubicBezTo>
                          <a:pt x="1152197" y="5856"/>
                          <a:pt x="1208127" y="48446"/>
                          <a:pt x="1213120" y="114866"/>
                        </a:cubicBezTo>
                        <a:cubicBezTo>
                          <a:pt x="1262927" y="211499"/>
                          <a:pt x="1163434" y="462880"/>
                          <a:pt x="1213120" y="574317"/>
                        </a:cubicBezTo>
                        <a:cubicBezTo>
                          <a:pt x="1222393" y="624300"/>
                          <a:pt x="1159696" y="687062"/>
                          <a:pt x="1098254" y="689183"/>
                        </a:cubicBezTo>
                        <a:cubicBezTo>
                          <a:pt x="995579" y="737408"/>
                          <a:pt x="801578" y="663208"/>
                          <a:pt x="606560" y="689183"/>
                        </a:cubicBezTo>
                        <a:cubicBezTo>
                          <a:pt x="411542" y="715158"/>
                          <a:pt x="234546" y="645777"/>
                          <a:pt x="114866" y="689183"/>
                        </a:cubicBezTo>
                        <a:cubicBezTo>
                          <a:pt x="50890" y="690609"/>
                          <a:pt x="8817" y="651979"/>
                          <a:pt x="0" y="574317"/>
                        </a:cubicBezTo>
                        <a:cubicBezTo>
                          <a:pt x="-27176" y="397656"/>
                          <a:pt x="7758" y="255659"/>
                          <a:pt x="0" y="114866"/>
                        </a:cubicBezTo>
                        <a:close/>
                      </a:path>
                      <a:path w="1213120" h="689183" stroke="0" extrusionOk="0">
                        <a:moveTo>
                          <a:pt x="0" y="114866"/>
                        </a:moveTo>
                        <a:cubicBezTo>
                          <a:pt x="-2263" y="59871"/>
                          <a:pt x="61805" y="-1901"/>
                          <a:pt x="114866" y="0"/>
                        </a:cubicBezTo>
                        <a:cubicBezTo>
                          <a:pt x="282866" y="-8500"/>
                          <a:pt x="375923" y="57168"/>
                          <a:pt x="626228" y="0"/>
                        </a:cubicBezTo>
                        <a:cubicBezTo>
                          <a:pt x="876533" y="-57168"/>
                          <a:pt x="951969" y="4823"/>
                          <a:pt x="1098254" y="0"/>
                        </a:cubicBezTo>
                        <a:cubicBezTo>
                          <a:pt x="1155656" y="235"/>
                          <a:pt x="1209687" y="42056"/>
                          <a:pt x="1213120" y="114866"/>
                        </a:cubicBezTo>
                        <a:cubicBezTo>
                          <a:pt x="1236826" y="255877"/>
                          <a:pt x="1180220" y="467807"/>
                          <a:pt x="1213120" y="574317"/>
                        </a:cubicBezTo>
                        <a:cubicBezTo>
                          <a:pt x="1202405" y="651636"/>
                          <a:pt x="1176625" y="696055"/>
                          <a:pt x="1098254" y="689183"/>
                        </a:cubicBezTo>
                        <a:cubicBezTo>
                          <a:pt x="899308" y="716758"/>
                          <a:pt x="773475" y="644039"/>
                          <a:pt x="606560" y="689183"/>
                        </a:cubicBezTo>
                        <a:cubicBezTo>
                          <a:pt x="439645" y="734327"/>
                          <a:pt x="345026" y="639096"/>
                          <a:pt x="114866" y="689183"/>
                        </a:cubicBezTo>
                        <a:cubicBezTo>
                          <a:pt x="60912" y="673006"/>
                          <a:pt x="5639" y="635031"/>
                          <a:pt x="0" y="574317"/>
                        </a:cubicBezTo>
                        <a:cubicBezTo>
                          <a:pt x="-13538" y="374501"/>
                          <a:pt x="31543" y="216839"/>
                          <a:pt x="0" y="11486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1040A-682A-4DFD-BC8D-A2780CFDAA94}"/>
              </a:ext>
            </a:extLst>
          </p:cNvPr>
          <p:cNvSpPr/>
          <p:nvPr/>
        </p:nvSpPr>
        <p:spPr>
          <a:xfrm>
            <a:off x="2469604" y="2240340"/>
            <a:ext cx="291912" cy="2919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8E5B12-4E46-39CA-2E4D-98769740AA5E}"/>
              </a:ext>
            </a:extLst>
          </p:cNvPr>
          <p:cNvSpPr/>
          <p:nvPr/>
        </p:nvSpPr>
        <p:spPr>
          <a:xfrm>
            <a:off x="3061366" y="2129007"/>
            <a:ext cx="1009446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A560A5AF-5D13-21E9-55D9-FC82D6C9DD2A}"/>
              </a:ext>
            </a:extLst>
          </p:cNvPr>
          <p:cNvSpPr/>
          <p:nvPr/>
        </p:nvSpPr>
        <p:spPr>
          <a:xfrm>
            <a:off x="4396133" y="2202558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A51B12-013D-F182-B7F5-F5C192953CE5}"/>
              </a:ext>
            </a:extLst>
          </p:cNvPr>
          <p:cNvSpPr/>
          <p:nvPr/>
        </p:nvSpPr>
        <p:spPr>
          <a:xfrm>
            <a:off x="4990894" y="164022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443B30-9A06-BE81-34DE-4BE6D6CCB22F}"/>
              </a:ext>
            </a:extLst>
          </p:cNvPr>
          <p:cNvSpPr/>
          <p:nvPr/>
        </p:nvSpPr>
        <p:spPr>
          <a:xfrm>
            <a:off x="6129387" y="1643261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backend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5A95064-AF81-8C86-1388-0E5AFC7220B5}"/>
              </a:ext>
            </a:extLst>
          </p:cNvPr>
          <p:cNvSpPr/>
          <p:nvPr/>
        </p:nvSpPr>
        <p:spPr>
          <a:xfrm>
            <a:off x="4990894" y="2625816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F9AA89-E322-3521-CBE1-07720C1746EA}"/>
              </a:ext>
            </a:extLst>
          </p:cNvPr>
          <p:cNvSpPr/>
          <p:nvPr/>
        </p:nvSpPr>
        <p:spPr>
          <a:xfrm>
            <a:off x="6129387" y="2628852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Verify frontend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8F3F744-3DA7-EB44-9F3E-0041A5726CC3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070812" y="2386318"/>
            <a:ext cx="32532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C8457C27-DD2C-B5C6-35E9-40AEE350DA02}"/>
              </a:ext>
            </a:extLst>
          </p:cNvPr>
          <p:cNvCxnSpPr>
            <a:cxnSpLocks/>
            <a:stCxn id="11" idx="0"/>
            <a:endCxn id="34" idx="1"/>
          </p:cNvCxnSpPr>
          <p:nvPr/>
        </p:nvCxnSpPr>
        <p:spPr>
          <a:xfrm rot="5400000" flipH="1" flipV="1">
            <a:off x="4632881" y="1844548"/>
            <a:ext cx="30502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C8B583B-0266-5505-00A2-0C2EC11236E5}"/>
              </a:ext>
            </a:extLst>
          </p:cNvPr>
          <p:cNvCxnSpPr>
            <a:cxnSpLocks/>
            <a:stCxn id="11" idx="2"/>
            <a:endCxn id="95" idx="1"/>
          </p:cNvCxnSpPr>
          <p:nvPr/>
        </p:nvCxnSpPr>
        <p:spPr>
          <a:xfrm rot="16200000" flipH="1">
            <a:off x="4628866" y="2521102"/>
            <a:ext cx="313052" cy="4110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A9729AC-28DE-6A04-972F-3C1B75B8CC85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11833" y="1897537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E21F7AB-A800-438D-8BA9-C582BF16104E}"/>
              </a:ext>
            </a:extLst>
          </p:cNvPr>
          <p:cNvCxnSpPr>
            <a:stCxn id="95" idx="3"/>
            <a:endCxn id="96" idx="1"/>
          </p:cNvCxnSpPr>
          <p:nvPr/>
        </p:nvCxnSpPr>
        <p:spPr>
          <a:xfrm>
            <a:off x="5911833" y="2883128"/>
            <a:ext cx="217554" cy="3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lowchart: Decision 107">
            <a:extLst>
              <a:ext uri="{FF2B5EF4-FFF2-40B4-BE49-F238E27FC236}">
                <a16:creationId xmlns:a16="http://schemas.microsoft.com/office/drawing/2014/main" id="{0270EA14-3F59-8ECE-99CF-792BD67D98C6}"/>
              </a:ext>
            </a:extLst>
          </p:cNvPr>
          <p:cNvSpPr/>
          <p:nvPr/>
        </p:nvSpPr>
        <p:spPr>
          <a:xfrm>
            <a:off x="7286489" y="2202557"/>
            <a:ext cx="367519" cy="367519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8755"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+</a:t>
            </a:r>
            <a:endParaRPr lang="LID4096" sz="2160" b="1" dirty="0">
              <a:solidFill>
                <a:schemeClr val="tx1"/>
              </a:solidFill>
            </a:endParaRPr>
          </a:p>
        </p:txBody>
      </p: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C764677-5A97-EB99-1CA1-0A24D6CE037C}"/>
              </a:ext>
            </a:extLst>
          </p:cNvPr>
          <p:cNvCxnSpPr>
            <a:cxnSpLocks/>
            <a:stCxn id="36" idx="3"/>
            <a:endCxn id="108" idx="0"/>
          </p:cNvCxnSpPr>
          <p:nvPr/>
        </p:nvCxnSpPr>
        <p:spPr>
          <a:xfrm>
            <a:off x="7050326" y="1900572"/>
            <a:ext cx="419924" cy="3019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DEEF62CA-2B0C-715F-20EA-7C36338474C4}"/>
              </a:ext>
            </a:extLst>
          </p:cNvPr>
          <p:cNvCxnSpPr>
            <a:cxnSpLocks/>
            <a:stCxn id="96" idx="3"/>
            <a:endCxn id="108" idx="2"/>
          </p:cNvCxnSpPr>
          <p:nvPr/>
        </p:nvCxnSpPr>
        <p:spPr>
          <a:xfrm flipV="1">
            <a:off x="7050326" y="2570076"/>
            <a:ext cx="419924" cy="3160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822C5F-6C68-8930-C6B9-67C7DD41DC55}"/>
              </a:ext>
            </a:extLst>
          </p:cNvPr>
          <p:cNvSpPr/>
          <p:nvPr/>
        </p:nvSpPr>
        <p:spPr>
          <a:xfrm>
            <a:off x="7960510" y="2128984"/>
            <a:ext cx="920939" cy="514624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20" dirty="0">
                <a:solidFill>
                  <a:schemeClr val="tx1"/>
                </a:solidFill>
                <a:latin typeface="LM Sans 17" panose="00000500000000000000" pitchFamily="50" charset="0"/>
              </a:rPr>
              <a:t>Deploy system</a:t>
            </a:r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B9926DB-9B75-1509-EC85-588022B417B6}"/>
              </a:ext>
            </a:extLst>
          </p:cNvPr>
          <p:cNvSpPr/>
          <p:nvPr/>
        </p:nvSpPr>
        <p:spPr>
          <a:xfrm>
            <a:off x="9198868" y="2240600"/>
            <a:ext cx="291912" cy="291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C1018BD-6C1A-467E-96A2-4B30F761F002}"/>
              </a:ext>
            </a:extLst>
          </p:cNvPr>
          <p:cNvCxnSpPr>
            <a:cxnSpLocks/>
            <a:stCxn id="108" idx="3"/>
            <a:endCxn id="111" idx="1"/>
          </p:cNvCxnSpPr>
          <p:nvPr/>
        </p:nvCxnSpPr>
        <p:spPr>
          <a:xfrm flipV="1">
            <a:off x="7654008" y="2386297"/>
            <a:ext cx="306502" cy="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63C55D4-D804-EDE4-A983-9DBE436A2FF3}"/>
              </a:ext>
            </a:extLst>
          </p:cNvPr>
          <p:cNvCxnSpPr>
            <a:cxnSpLocks/>
            <a:stCxn id="111" idx="3"/>
            <a:endCxn id="112" idx="2"/>
          </p:cNvCxnSpPr>
          <p:nvPr/>
        </p:nvCxnSpPr>
        <p:spPr>
          <a:xfrm>
            <a:off x="8881449" y="2386297"/>
            <a:ext cx="317419" cy="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Arrow Connector 4100">
            <a:extLst>
              <a:ext uri="{FF2B5EF4-FFF2-40B4-BE49-F238E27FC236}">
                <a16:creationId xmlns:a16="http://schemas.microsoft.com/office/drawing/2014/main" id="{DD01AF57-AE7F-5B37-105A-E179C1475FF7}"/>
              </a:ext>
            </a:extLst>
          </p:cNvPr>
          <p:cNvCxnSpPr>
            <a:cxnSpLocks/>
            <a:stCxn id="9" idx="6"/>
            <a:endCxn id="10" idx="1"/>
          </p:cNvCxnSpPr>
          <p:nvPr/>
        </p:nvCxnSpPr>
        <p:spPr>
          <a:xfrm>
            <a:off x="2761516" y="2386297"/>
            <a:ext cx="299850" cy="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49EB9-C4D6-27F3-F373-2BCA824FF01D}"/>
              </a:ext>
            </a:extLst>
          </p:cNvPr>
          <p:cNvGrpSpPr/>
          <p:nvPr/>
        </p:nvGrpSpPr>
        <p:grpSpPr>
          <a:xfrm>
            <a:off x="3281070" y="2161549"/>
            <a:ext cx="5815156" cy="1389049"/>
            <a:chOff x="5113337" y="3198392"/>
            <a:chExt cx="3346606" cy="799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43F52B-32EF-7966-1DA9-C2CEC467890E}"/>
                </a:ext>
              </a:extLst>
            </p:cNvPr>
            <p:cNvGrpSpPr/>
            <p:nvPr/>
          </p:nvGrpSpPr>
          <p:grpSpPr>
            <a:xfrm>
              <a:off x="5113337" y="3485353"/>
              <a:ext cx="607436" cy="223437"/>
              <a:chOff x="5137245" y="2456447"/>
              <a:chExt cx="607436" cy="22343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FA84A-13A1-ACC2-2B50-55F3711F8B59}"/>
                  </a:ext>
                </a:extLst>
              </p:cNvPr>
              <p:cNvSpPr txBox="1"/>
              <p:nvPr/>
            </p:nvSpPr>
            <p:spPr>
              <a:xfrm>
                <a:off x="5175899" y="2456708"/>
                <a:ext cx="568782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1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86303B5-F629-B5B8-6CE1-739F68A50E03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5123939" y="2469753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444F36E7-1214-4F9E-4541-6E2D7E7B0CE5}"/>
                  </a:ext>
                </a:extLst>
              </p:cNvPr>
              <p:cNvSpPr/>
              <p:nvPr/>
            </p:nvSpPr>
            <p:spPr>
              <a:xfrm>
                <a:off x="5227325" y="2507276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263DE-83E0-0A4B-CC10-9FA34CB281DB}"/>
                </a:ext>
              </a:extLst>
            </p:cNvPr>
            <p:cNvGrpSpPr/>
            <p:nvPr/>
          </p:nvGrpSpPr>
          <p:grpSpPr>
            <a:xfrm>
              <a:off x="6219011" y="3200853"/>
              <a:ext cx="622794" cy="223435"/>
              <a:chOff x="5304813" y="3329554"/>
              <a:chExt cx="622794" cy="22343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D5721-B7E3-89A9-02BD-A727FF6619F5}"/>
                  </a:ext>
                </a:extLst>
              </p:cNvPr>
              <p:cNvSpPr txBox="1"/>
              <p:nvPr/>
            </p:nvSpPr>
            <p:spPr>
              <a:xfrm>
                <a:off x="5343467" y="3329813"/>
                <a:ext cx="584140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AEF14230-9ABB-484B-7566-46775BA1462D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eft Bracket 32">
                <a:extLst>
                  <a:ext uri="{FF2B5EF4-FFF2-40B4-BE49-F238E27FC236}">
                    <a16:creationId xmlns:a16="http://schemas.microsoft.com/office/drawing/2014/main" id="{473F2D2F-6855-4EE2-2AC5-76CC65570891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36E7D1-1602-D6C6-A9A4-0B52BF5A66E5}"/>
                </a:ext>
              </a:extLst>
            </p:cNvPr>
            <p:cNvGrpSpPr/>
            <p:nvPr/>
          </p:nvGrpSpPr>
          <p:grpSpPr>
            <a:xfrm>
              <a:off x="6905646" y="3198392"/>
              <a:ext cx="541748" cy="223435"/>
              <a:chOff x="5952398" y="3355840"/>
              <a:chExt cx="541748" cy="2234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C9D486-28D5-32DE-41A4-09BB6B9C7DF8}"/>
                  </a:ext>
                </a:extLst>
              </p:cNvPr>
              <p:cNvSpPr txBox="1"/>
              <p:nvPr/>
            </p:nvSpPr>
            <p:spPr>
              <a:xfrm>
                <a:off x="5991052" y="3356098"/>
                <a:ext cx="503094" cy="223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3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9AD581F2-B9EB-3D6C-092D-CF5276BD385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Left Bracket 27">
                <a:extLst>
                  <a:ext uri="{FF2B5EF4-FFF2-40B4-BE49-F238E27FC236}">
                    <a16:creationId xmlns:a16="http://schemas.microsoft.com/office/drawing/2014/main" id="{4ED4F268-6A6A-8B98-A723-4469B2871A56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6FC729-9D37-CB92-44D3-87494D128869}"/>
                </a:ext>
              </a:extLst>
            </p:cNvPr>
            <p:cNvGrpSpPr/>
            <p:nvPr/>
          </p:nvGrpSpPr>
          <p:grpSpPr>
            <a:xfrm>
              <a:off x="6220544" y="3771480"/>
              <a:ext cx="553331" cy="223435"/>
              <a:chOff x="5273523" y="3749115"/>
              <a:chExt cx="553331" cy="22343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6B2E7-D636-38E4-979F-6A92FE90A600}"/>
                  </a:ext>
                </a:extLst>
              </p:cNvPr>
              <p:cNvSpPr txBox="1"/>
              <p:nvPr/>
            </p:nvSpPr>
            <p:spPr>
              <a:xfrm>
                <a:off x="5312177" y="3749374"/>
                <a:ext cx="514677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6</a:t>
                </a:r>
                <a:r>
                  <a:rPr lang="en-US" sz="84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B26D7B4C-EA4B-8184-E824-8DC787EFA28D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 rot="16200000" flipH="1">
                <a:off x="5260217" y="376242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eft Bracket 24">
                <a:extLst>
                  <a:ext uri="{FF2B5EF4-FFF2-40B4-BE49-F238E27FC236}">
                    <a16:creationId xmlns:a16="http://schemas.microsoft.com/office/drawing/2014/main" id="{33E5730F-EDE5-657A-0718-5D1D20BD4FAA}"/>
                  </a:ext>
                </a:extLst>
              </p:cNvPr>
              <p:cNvSpPr/>
              <p:nvPr/>
            </p:nvSpPr>
            <p:spPr>
              <a:xfrm>
                <a:off x="5363603" y="3799939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4A7EC0-8F02-2646-34AF-EF2F8A4E692D}"/>
                </a:ext>
              </a:extLst>
            </p:cNvPr>
            <p:cNvGrpSpPr/>
            <p:nvPr/>
          </p:nvGrpSpPr>
          <p:grpSpPr>
            <a:xfrm>
              <a:off x="6909208" y="3774350"/>
              <a:ext cx="549178" cy="223435"/>
              <a:chOff x="5951287" y="3750366"/>
              <a:chExt cx="549178" cy="2234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C4F592-864F-01C7-D982-D9A491BB2AC1}"/>
                  </a:ext>
                </a:extLst>
              </p:cNvPr>
              <p:cNvSpPr txBox="1"/>
              <p:nvPr/>
            </p:nvSpPr>
            <p:spPr>
              <a:xfrm>
                <a:off x="5989941" y="3750625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5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AA34B11-ADBD-2691-53A0-99A430026F8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 rot="16200000" flipH="1">
                <a:off x="5937981" y="376367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A6EA8A9-4FA7-14C3-1DE0-85A0C3A0138D}"/>
                  </a:ext>
                </a:extLst>
              </p:cNvPr>
              <p:cNvSpPr/>
              <p:nvPr/>
            </p:nvSpPr>
            <p:spPr>
              <a:xfrm>
                <a:off x="6041367" y="38011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930E94-B4A2-DD53-C3A7-1A9209C904B3}"/>
                </a:ext>
              </a:extLst>
            </p:cNvPr>
            <p:cNvGrpSpPr/>
            <p:nvPr/>
          </p:nvGrpSpPr>
          <p:grpSpPr>
            <a:xfrm>
              <a:off x="7910767" y="3486933"/>
              <a:ext cx="549176" cy="223436"/>
              <a:chOff x="6658423" y="3556802"/>
              <a:chExt cx="549176" cy="2234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B6A998-5769-5468-6356-BB563E234285}"/>
                  </a:ext>
                </a:extLst>
              </p:cNvPr>
              <p:cNvSpPr txBox="1"/>
              <p:nvPr/>
            </p:nvSpPr>
            <p:spPr>
              <a:xfrm>
                <a:off x="6697075" y="3557062"/>
                <a:ext cx="510524" cy="223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20" dirty="0">
                    <a:latin typeface="LM Sans 10" panose="00000500000000000000" pitchFamily="50" charset="0"/>
                  </a:rPr>
                  <a:t>2</a:t>
                </a:r>
                <a:r>
                  <a:rPr lang="en-US" sz="720" dirty="0">
                    <a:latin typeface="LM Sans 10" panose="00000500000000000000" pitchFamily="50" charset="0"/>
                  </a:rPr>
                  <a:t> </a:t>
                </a:r>
                <a:r>
                  <a:rPr lang="en-US" sz="1320" dirty="0">
                    <a:latin typeface="LM Sans 10" panose="00000500000000000000" pitchFamily="50" charset="0"/>
                  </a:rPr>
                  <a:t>mos.</a:t>
                </a:r>
                <a:endParaRPr lang="LID4096" sz="132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8C33F03-58E4-6B63-DFDA-C08518B3D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5117" y="357010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Bracket 18">
                <a:extLst>
                  <a:ext uri="{FF2B5EF4-FFF2-40B4-BE49-F238E27FC236}">
                    <a16:creationId xmlns:a16="http://schemas.microsoft.com/office/drawing/2014/main" id="{BFE998A5-D220-B170-8D54-A317E424C6DC}"/>
                  </a:ext>
                </a:extLst>
              </p:cNvPr>
              <p:cNvSpPr/>
              <p:nvPr/>
            </p:nvSpPr>
            <p:spPr>
              <a:xfrm>
                <a:off x="6748503" y="360763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336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1AFE0-63AF-8E53-B90B-A7A7B728F7D2}"/>
              </a:ext>
            </a:extLst>
          </p:cNvPr>
          <p:cNvGrpSpPr/>
          <p:nvPr/>
        </p:nvGrpSpPr>
        <p:grpSpPr>
          <a:xfrm>
            <a:off x="4173843" y="3874909"/>
            <a:ext cx="3582728" cy="2212730"/>
            <a:chOff x="-3772572" y="5232341"/>
            <a:chExt cx="2985607" cy="1843942"/>
          </a:xfrm>
        </p:grpSpPr>
        <p:sp>
          <p:nvSpPr>
            <p:cNvPr id="4097" name="Rectangle 4096">
              <a:extLst>
                <a:ext uri="{FF2B5EF4-FFF2-40B4-BE49-F238E27FC236}">
                  <a16:creationId xmlns:a16="http://schemas.microsoft.com/office/drawing/2014/main" id="{D4D6A0DF-5784-0180-6F05-00D9269ABF7D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2" name="Connector: Elbow 4101">
              <a:extLst>
                <a:ext uri="{FF2B5EF4-FFF2-40B4-BE49-F238E27FC236}">
                  <a16:creationId xmlns:a16="http://schemas.microsoft.com/office/drawing/2014/main" id="{FC2CE439-2CEC-BDAC-17B2-9D95D99DD578}"/>
                </a:ext>
              </a:extLst>
            </p:cNvPr>
            <p:cNvCxnSpPr>
              <a:cxnSpLocks/>
              <a:stCxn id="4136" idx="0"/>
              <a:endCxn id="409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FAEDCA9-B3A7-CE5A-7835-2BFCF5E9A5C8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ECA6D8EC-87C6-CF6D-585A-BB87E52BD5EA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09" name="Straight Arrow Connector 4108">
              <a:extLst>
                <a:ext uri="{FF2B5EF4-FFF2-40B4-BE49-F238E27FC236}">
                  <a16:creationId xmlns:a16="http://schemas.microsoft.com/office/drawing/2014/main" id="{5D56D0E2-96D3-7651-7FC1-C88C2267FEB1}"/>
                </a:ext>
              </a:extLst>
            </p:cNvPr>
            <p:cNvCxnSpPr>
              <a:cxnSpLocks/>
              <a:stCxn id="4097" idx="3"/>
              <a:endCxn id="410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5492246C-4372-FEBE-1A0F-79A553EC6B24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E6A43B03-1137-3E3C-057E-88433FEE643D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FE42271D-2043-45C7-423E-09D9A3C848FE}"/>
                </a:ext>
              </a:extLst>
            </p:cNvPr>
            <p:cNvCxnSpPr>
              <a:cxnSpLocks/>
              <a:stCxn id="4136" idx="2"/>
              <a:endCxn id="4113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Rectangle 4119">
              <a:extLst>
                <a:ext uri="{FF2B5EF4-FFF2-40B4-BE49-F238E27FC236}">
                  <a16:creationId xmlns:a16="http://schemas.microsoft.com/office/drawing/2014/main" id="{CA6862CA-2FAD-A9AD-16EE-D2505159AB6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D51206A9-166E-34A9-4F03-AC3BDCC081E9}"/>
                </a:ext>
              </a:extLst>
            </p:cNvPr>
            <p:cNvCxnSpPr>
              <a:cxnSpLocks/>
              <a:endCxn id="4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Arrow Connector 4126">
              <a:extLst>
                <a:ext uri="{FF2B5EF4-FFF2-40B4-BE49-F238E27FC236}">
                  <a16:creationId xmlns:a16="http://schemas.microsoft.com/office/drawing/2014/main" id="{C211B878-CC89-F801-F310-D2ED4D05265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8" name="Rectangle 4127">
              <a:extLst>
                <a:ext uri="{FF2B5EF4-FFF2-40B4-BE49-F238E27FC236}">
                  <a16:creationId xmlns:a16="http://schemas.microsoft.com/office/drawing/2014/main" id="{1BE04EF9-B2B3-ED3A-70C4-6750B6B0976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9" name="Rectangle 4128">
              <a:extLst>
                <a:ext uri="{FF2B5EF4-FFF2-40B4-BE49-F238E27FC236}">
                  <a16:creationId xmlns:a16="http://schemas.microsoft.com/office/drawing/2014/main" id="{8176D093-9FC1-7380-4503-794E8AC560FC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1B7F1C8D-A63A-7AA2-B802-102172422F84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1" name="Straight Arrow Connector 4130">
              <a:extLst>
                <a:ext uri="{FF2B5EF4-FFF2-40B4-BE49-F238E27FC236}">
                  <a16:creationId xmlns:a16="http://schemas.microsoft.com/office/drawing/2014/main" id="{7235AF78-8BA1-89EE-7C79-B7105EC24F7A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2" name="Straight Arrow Connector 4131">
              <a:extLst>
                <a:ext uri="{FF2B5EF4-FFF2-40B4-BE49-F238E27FC236}">
                  <a16:creationId xmlns:a16="http://schemas.microsoft.com/office/drawing/2014/main" id="{7AA17C6C-8B28-9155-D3B7-8F3F1319099F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Arrow Connector 4132">
              <a:extLst>
                <a:ext uri="{FF2B5EF4-FFF2-40B4-BE49-F238E27FC236}">
                  <a16:creationId xmlns:a16="http://schemas.microsoft.com/office/drawing/2014/main" id="{548AAB52-86B4-8D64-39D3-16E40BB4727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186543A4-5D17-3506-6E5D-AC63239AB824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F0965DAF-08BD-8D25-B734-935144088954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2350DE07-F2F2-B9AC-A0AB-1418275D1B2C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Rectangle 4136">
              <a:extLst>
                <a:ext uri="{FF2B5EF4-FFF2-40B4-BE49-F238E27FC236}">
                  <a16:creationId xmlns:a16="http://schemas.microsoft.com/office/drawing/2014/main" id="{B7EC7850-4B8D-54DC-722C-0ECFEDED2D34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CEBFDD-70D4-27E4-0403-46B811367693}"/>
              </a:ext>
            </a:extLst>
          </p:cNvPr>
          <p:cNvGrpSpPr/>
          <p:nvPr/>
        </p:nvGrpSpPr>
        <p:grpSpPr>
          <a:xfrm>
            <a:off x="3930757" y="1582427"/>
            <a:ext cx="4990387" cy="1173167"/>
            <a:chOff x="10020893" y="6175793"/>
            <a:chExt cx="3214184" cy="7556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221172-6E0B-BD8F-22F1-AE050083551B}"/>
                </a:ext>
              </a:extLst>
            </p:cNvPr>
            <p:cNvSpPr/>
            <p:nvPr/>
          </p:nvSpPr>
          <p:spPr>
            <a:xfrm>
              <a:off x="10020893" y="6494909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E0AD61-9D49-4B0A-A8E7-E52174EEC840}"/>
                </a:ext>
              </a:extLst>
            </p:cNvPr>
            <p:cNvSpPr/>
            <p:nvPr/>
          </p:nvSpPr>
          <p:spPr>
            <a:xfrm>
              <a:off x="11208277" y="6805107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05FCFC-4D95-D84A-13D9-F93944B5E0E2}"/>
                </a:ext>
              </a:extLst>
            </p:cNvPr>
            <p:cNvSpPr/>
            <p:nvPr/>
          </p:nvSpPr>
          <p:spPr>
            <a:xfrm>
              <a:off x="11938807" y="6805969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8" name="Rectangle 4137">
              <a:extLst>
                <a:ext uri="{FF2B5EF4-FFF2-40B4-BE49-F238E27FC236}">
                  <a16:creationId xmlns:a16="http://schemas.microsoft.com/office/drawing/2014/main" id="{7EAAAA2F-7BE0-A886-D988-156D23034BFC}"/>
                </a:ext>
              </a:extLst>
            </p:cNvPr>
            <p:cNvSpPr/>
            <p:nvPr/>
          </p:nvSpPr>
          <p:spPr>
            <a:xfrm>
              <a:off x="13109982" y="6494909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9" name="Rectangle 4138">
              <a:extLst>
                <a:ext uri="{FF2B5EF4-FFF2-40B4-BE49-F238E27FC236}">
                  <a16:creationId xmlns:a16="http://schemas.microsoft.com/office/drawing/2014/main" id="{379A2EAC-068C-4989-AACB-B9F23C39D87F}"/>
                </a:ext>
              </a:extLst>
            </p:cNvPr>
            <p:cNvSpPr/>
            <p:nvPr/>
          </p:nvSpPr>
          <p:spPr>
            <a:xfrm>
              <a:off x="11206739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40" name="Rectangle 4139">
              <a:extLst>
                <a:ext uri="{FF2B5EF4-FFF2-40B4-BE49-F238E27FC236}">
                  <a16:creationId xmlns:a16="http://schemas.microsoft.com/office/drawing/2014/main" id="{7AE90FF7-8256-D704-9CB2-781A4DEF9D5D}"/>
                </a:ext>
              </a:extLst>
            </p:cNvPr>
            <p:cNvSpPr/>
            <p:nvPr/>
          </p:nvSpPr>
          <p:spPr>
            <a:xfrm>
              <a:off x="11938365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141" name="Rectangle: Rounded Corners 4140">
            <a:extLst>
              <a:ext uri="{FF2B5EF4-FFF2-40B4-BE49-F238E27FC236}">
                <a16:creationId xmlns:a16="http://schemas.microsoft.com/office/drawing/2014/main" id="{F52FECF1-FC8B-A6B2-82B9-037AD8ECB075}"/>
              </a:ext>
            </a:extLst>
          </p:cNvPr>
          <p:cNvSpPr/>
          <p:nvPr/>
        </p:nvSpPr>
        <p:spPr>
          <a:xfrm>
            <a:off x="8321521" y="4301757"/>
            <a:ext cx="2755130" cy="1296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BBC0C60-9D0F-FA88-9C21-AF569CE4C946}"/>
              </a:ext>
            </a:extLst>
          </p:cNvPr>
          <p:cNvSpPr txBox="1"/>
          <p:nvPr/>
        </p:nvSpPr>
        <p:spPr>
          <a:xfrm>
            <a:off x="8359563" y="4367179"/>
            <a:ext cx="27170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Roles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Resource-to-Role assignments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dirty="0">
                <a:solidFill>
                  <a:srgbClr val="202122"/>
                </a:solidFill>
                <a:latin typeface="LM Sans 10" panose="00000500000000000000" pitchFamily="50" charset="0"/>
              </a:rPr>
              <a:t>Activity-to-Role assignments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320" b="1" dirty="0">
                <a:solidFill>
                  <a:srgbClr val="202122"/>
                </a:solidFill>
                <a:latin typeface="LM Sans 10" panose="00000500000000000000" pitchFamily="50" charset="0"/>
              </a:rPr>
              <a:t>Role-to-Role assignments </a:t>
            </a:r>
          </a:p>
        </p:txBody>
      </p:sp>
      <p:sp>
        <p:nvSpPr>
          <p:cNvPr id="4145" name="Titel 4">
            <a:extLst>
              <a:ext uri="{FF2B5EF4-FFF2-40B4-BE49-F238E27FC236}">
                <a16:creationId xmlns:a16="http://schemas.microsoft.com/office/drawing/2014/main" id="{E3528215-F5D5-DC40-58E4-5051F7E5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Organizing Resources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Role-based Access Control Model</a:t>
            </a:r>
            <a:endParaRPr lang="en-GB" sz="2160" dirty="0"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CE334-2306-7BAA-1EB5-B5E4AC066AC9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6" name="Foliennummernplatzhalter 3">
            <a:extLst>
              <a:ext uri="{FF2B5EF4-FFF2-40B4-BE49-F238E27FC236}">
                <a16:creationId xmlns:a16="http://schemas.microsoft.com/office/drawing/2014/main" id="{62CD122F-4BD9-0C87-4D3D-67E39FFF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10574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6656C1-826E-6690-9544-A4F7007E5904}"/>
              </a:ext>
            </a:extLst>
          </p:cNvPr>
          <p:cNvGrpSpPr/>
          <p:nvPr/>
        </p:nvGrpSpPr>
        <p:grpSpPr>
          <a:xfrm>
            <a:off x="2751704" y="4190140"/>
            <a:ext cx="1647791" cy="731988"/>
            <a:chOff x="4564564" y="3105852"/>
            <a:chExt cx="1373159" cy="60999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8DFAA61-93AC-BF28-34A1-3DCDEDA8C904}"/>
                </a:ext>
              </a:extLst>
            </p:cNvPr>
            <p:cNvSpPr/>
            <p:nvPr/>
          </p:nvSpPr>
          <p:spPr>
            <a:xfrm>
              <a:off x="4569024" y="3136444"/>
              <a:ext cx="1368699" cy="57939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21" name="Graphic 20" descr="Office worker female outline">
              <a:extLst>
                <a:ext uri="{FF2B5EF4-FFF2-40B4-BE49-F238E27FC236}">
                  <a16:creationId xmlns:a16="http://schemas.microsoft.com/office/drawing/2014/main" id="{41A0548D-088C-AB9D-4565-A015AB22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29077" y="3310438"/>
              <a:ext cx="378991" cy="378991"/>
            </a:xfrm>
            <a:prstGeom prst="rect">
              <a:avLst/>
            </a:prstGeom>
          </p:spPr>
        </p:pic>
        <p:pic>
          <p:nvPicPr>
            <p:cNvPr id="22" name="Graphic 21" descr="Office worker male outline">
              <a:extLst>
                <a:ext uri="{FF2B5EF4-FFF2-40B4-BE49-F238E27FC236}">
                  <a16:creationId xmlns:a16="http://schemas.microsoft.com/office/drawing/2014/main" id="{A970E0C3-FFC2-D130-29B4-C9CD5AFF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1664" y="3310464"/>
              <a:ext cx="378991" cy="378991"/>
            </a:xfrm>
            <a:prstGeom prst="rect">
              <a:avLst/>
            </a:prstGeom>
          </p:spPr>
        </p:pic>
        <p:pic>
          <p:nvPicPr>
            <p:cNvPr id="23" name="Graphic 22" descr="Office worker female outline">
              <a:extLst>
                <a:ext uri="{FF2B5EF4-FFF2-40B4-BE49-F238E27FC236}">
                  <a16:creationId xmlns:a16="http://schemas.microsoft.com/office/drawing/2014/main" id="{590BDEFC-CE2D-8CFA-A46C-930F19B2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96746" y="3310438"/>
              <a:ext cx="378991" cy="378991"/>
            </a:xfrm>
            <a:prstGeom prst="rect">
              <a:avLst/>
            </a:prstGeom>
          </p:spPr>
        </p:pic>
        <p:pic>
          <p:nvPicPr>
            <p:cNvPr id="24" name="Graphic 23" descr="Office worker male outline">
              <a:extLst>
                <a:ext uri="{FF2B5EF4-FFF2-40B4-BE49-F238E27FC236}">
                  <a16:creationId xmlns:a16="http://schemas.microsoft.com/office/drawing/2014/main" id="{11A93391-FD14-32D7-9459-3D00CB3F2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83714" y="3311897"/>
              <a:ext cx="378991" cy="3789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49C56B-675E-2F0E-333B-A12B66F52880}"/>
                </a:ext>
              </a:extLst>
            </p:cNvPr>
            <p:cNvSpPr txBox="1"/>
            <p:nvPr/>
          </p:nvSpPr>
          <p:spPr>
            <a:xfrm>
              <a:off x="4564564" y="3105852"/>
              <a:ext cx="1357919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Resources</a:t>
              </a:r>
              <a:endParaRPr lang="LID4096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76B84-1636-8483-2951-ED3482897DD6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D4BC86-49C6-904F-2947-EC6287CE85E9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C33DCA-D833-040F-151E-9762F49925C7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15326DF9-A82C-33C6-CBFE-4ABC2E7922DC}"/>
                </a:ext>
              </a:extLst>
            </p:cNvPr>
            <p:cNvCxnSpPr>
              <a:cxnSpLocks/>
              <a:stCxn id="105" idx="0"/>
              <a:endCxn id="1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2DC79-EE4D-3B81-826B-B4639BB75FA3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CB0BD6-156E-0D0E-ED6D-321EE465C743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473666E-57E1-F46B-370A-5D17CCF8628D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2C371F-D198-1492-59A1-5A2DB884ACFE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C9C936-22FA-3057-20EC-F9DD1C2B568B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47AE7A-83A0-FDC4-9025-D71B7076B9C6}"/>
                </a:ext>
              </a:extLst>
            </p:cNvPr>
            <p:cNvCxnSpPr>
              <a:cxnSpLocks/>
              <a:stCxn id="105" idx="2"/>
              <a:endCxn id="26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1002F7-7C0B-C8F1-6590-AA840359FD50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DAEE20-BC43-0D1D-9075-814785ECA611}"/>
                </a:ext>
              </a:extLst>
            </p:cNvPr>
            <p:cNvCxnSpPr>
              <a:cxnSpLocks/>
              <a:endCxn id="103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A62709A-BC01-6831-9B25-73AFD36D9E59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5400CBB-D9BE-ED7B-7D25-59EBD3D909E8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BB0775-A8AA-014F-1CC9-7FC7CFFB6AB6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0CFAAD33-D005-C0D4-2C0C-1F9D62FEB50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F0E1310-22F6-674B-F683-B4848C464177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15A0F249-61EF-C098-BB0D-CECEA70DABB6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09C2CBA-DD4B-3D3A-4E42-CAF502AAFFDD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DC25DC2-281B-E586-3CD2-7BA214196A8A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72C2B75-1827-64F5-F642-C8A0D7E34CC7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B5C0F16-F465-8F85-C427-7D177E770472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F111A0D-273F-EA98-0385-8BF181C5B801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3" name="Titel 4">
            <a:extLst>
              <a:ext uri="{FF2B5EF4-FFF2-40B4-BE49-F238E27FC236}">
                <a16:creationId xmlns:a16="http://schemas.microsoft.com/office/drawing/2014/main" id="{EF72E207-E3EE-D106-7ED6-A3141014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6B57D-E7CF-F7C8-58A8-F0D3DA385829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2250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5F5AEDEF-EBB1-52BD-879B-4DFFFA6DC1BF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6" name="Rectangle: Rounded Corners 4145">
              <a:extLst>
                <a:ext uri="{FF2B5EF4-FFF2-40B4-BE49-F238E27FC236}">
                  <a16:creationId xmlns:a16="http://schemas.microsoft.com/office/drawing/2014/main" id="{880C037E-9511-DAF4-1DEC-2B8F248F7A38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8" name="Rectangle 4147">
              <a:extLst>
                <a:ext uri="{FF2B5EF4-FFF2-40B4-BE49-F238E27FC236}">
                  <a16:creationId xmlns:a16="http://schemas.microsoft.com/office/drawing/2014/main" id="{13B68E23-CE1F-30DF-477E-A4BDD52AE059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2" name="Connector: Elbow 4151">
              <a:extLst>
                <a:ext uri="{FF2B5EF4-FFF2-40B4-BE49-F238E27FC236}">
                  <a16:creationId xmlns:a16="http://schemas.microsoft.com/office/drawing/2014/main" id="{6E9B2EDB-1358-2750-C8F3-189E31859807}"/>
                </a:ext>
              </a:extLst>
            </p:cNvPr>
            <p:cNvCxnSpPr>
              <a:cxnSpLocks/>
              <a:stCxn id="154" idx="0"/>
              <a:endCxn id="4148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C38F0069-4537-0703-2D3A-FD5D78B431B7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54454841-6798-7289-57D1-51F3BD523B7D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705B1306-EA67-E773-8A8C-51085A9EE9F2}"/>
                </a:ext>
              </a:extLst>
            </p:cNvPr>
            <p:cNvCxnSpPr>
              <a:cxnSpLocks/>
              <a:stCxn id="4148" idx="3"/>
              <a:endCxn id="415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8" name="Rectangle 4157">
              <a:extLst>
                <a:ext uri="{FF2B5EF4-FFF2-40B4-BE49-F238E27FC236}">
                  <a16:creationId xmlns:a16="http://schemas.microsoft.com/office/drawing/2014/main" id="{449319FC-0D6E-3220-CEC8-0CD49905CB98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8F8BA83E-E76D-E24E-C3BA-CC49D886597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2850956-1B1E-54CB-BB20-CAA671920808}"/>
                </a:ext>
              </a:extLst>
            </p:cNvPr>
            <p:cNvCxnSpPr>
              <a:cxnSpLocks/>
              <a:stCxn id="154" idx="2"/>
              <a:endCxn id="41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4A4A78-F6EE-BDA6-1FCF-4286DF35DD6D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B25A170-8AB9-DB8C-7A4A-F86285468002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170BA15-611E-BF1E-71B5-34AFFA3BA596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807C06A-D8E9-CE6D-CA78-A436B78ACD8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E14D563-C6A2-964E-4F94-800C9372266E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49E53BB-D140-2BEC-63E3-8C3CB58DC9D5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F9303B6-70A6-8CE2-723B-9AB79C961945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526A840-2485-1A58-890C-9FD18F320E8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70E0260-B1F8-ED8D-2BC1-BEBDD8FB21F4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06C9F80-1757-6530-C342-B151920C3D61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67F3CDA-278B-12AD-1E1F-09D68EC3A6A1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EAA4E23-77F7-1764-89D9-58C0F2B1FA9B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CA8EAF3-1288-1903-886A-9B244399015F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44" name="Titel 4">
            <a:extLst>
              <a:ext uri="{FF2B5EF4-FFF2-40B4-BE49-F238E27FC236}">
                <a16:creationId xmlns:a16="http://schemas.microsoft.com/office/drawing/2014/main" id="{0AB40487-F95A-973F-BF81-DDCE5CA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51548-09D6-07FC-FE4C-64BAC6B3CD4D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13" name="Graphic 12" descr="Office worker female outline">
            <a:extLst>
              <a:ext uri="{FF2B5EF4-FFF2-40B4-BE49-F238E27FC236}">
                <a16:creationId xmlns:a16="http://schemas.microsoft.com/office/drawing/2014/main" id="{B85E93CE-621E-43DA-2505-DFF3EEF3F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3110" y="3318919"/>
            <a:ext cx="606073" cy="6060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E33BF7-55C6-0306-CDAF-1C57EEBEA0F9}"/>
              </a:ext>
            </a:extLst>
          </p:cNvPr>
          <p:cNvSpPr/>
          <p:nvPr/>
        </p:nvSpPr>
        <p:spPr>
          <a:xfrm>
            <a:off x="5980492" y="3099350"/>
            <a:ext cx="54863" cy="384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15" name="Picture 2" descr="You Icons - Free SVG &amp; PNG You Images - Noun Project">
            <a:extLst>
              <a:ext uri="{FF2B5EF4-FFF2-40B4-BE49-F238E27FC236}">
                <a16:creationId xmlns:a16="http://schemas.microsoft.com/office/drawing/2014/main" id="{C97D9BD0-B13A-2C34-669B-EA4ACB07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3774">
            <a:off x="5656005" y="2957679"/>
            <a:ext cx="690050" cy="6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3A9C8AF-E8CE-0220-E757-374A042AAE82}"/>
              </a:ext>
            </a:extLst>
          </p:cNvPr>
          <p:cNvSpPr/>
          <p:nvPr/>
        </p:nvSpPr>
        <p:spPr>
          <a:xfrm>
            <a:off x="7298870" y="4335223"/>
            <a:ext cx="4893130" cy="2016810"/>
          </a:xfrm>
          <a:prstGeom prst="wedgeRoundRectCallout">
            <a:avLst>
              <a:gd name="adj1" fmla="val -71071"/>
              <a:gd name="adj2" fmla="val -980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Typical approaches for BPM 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pull-based or random allocation,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allocation-by-order</a:t>
            </a:r>
          </a:p>
          <a:p>
            <a:r>
              <a:rPr lang="en-GB" dirty="0"/>
              <a:t>but </a:t>
            </a:r>
            <a:r>
              <a:rPr lang="en-GB" b="1" i="1" dirty="0"/>
              <a:t>scheduling</a:t>
            </a:r>
            <a:r>
              <a:rPr lang="en-GB" dirty="0"/>
              <a:t> aspect not considered so far, </a:t>
            </a:r>
          </a:p>
          <a:p>
            <a:r>
              <a:rPr lang="en-GB" dirty="0"/>
              <a:t>rather: allocation by process managers.</a:t>
            </a:r>
          </a:p>
        </p:txBody>
      </p:sp>
    </p:spTree>
    <p:extLst>
      <p:ext uri="{BB962C8B-B14F-4D97-AF65-F5344CB8AC3E}">
        <p14:creationId xmlns:p14="http://schemas.microsoft.com/office/powerpoint/2010/main" val="28474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5F5AEDEF-EBB1-52BD-879B-4DFFFA6DC1BF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6" name="Rectangle: Rounded Corners 4145">
              <a:extLst>
                <a:ext uri="{FF2B5EF4-FFF2-40B4-BE49-F238E27FC236}">
                  <a16:creationId xmlns:a16="http://schemas.microsoft.com/office/drawing/2014/main" id="{880C037E-9511-DAF4-1DEC-2B8F248F7A38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8" name="Rectangle 4147">
              <a:extLst>
                <a:ext uri="{FF2B5EF4-FFF2-40B4-BE49-F238E27FC236}">
                  <a16:creationId xmlns:a16="http://schemas.microsoft.com/office/drawing/2014/main" id="{13B68E23-CE1F-30DF-477E-A4BDD52AE059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2" name="Connector: Elbow 4151">
              <a:extLst>
                <a:ext uri="{FF2B5EF4-FFF2-40B4-BE49-F238E27FC236}">
                  <a16:creationId xmlns:a16="http://schemas.microsoft.com/office/drawing/2014/main" id="{6E9B2EDB-1358-2750-C8F3-189E31859807}"/>
                </a:ext>
              </a:extLst>
            </p:cNvPr>
            <p:cNvCxnSpPr>
              <a:cxnSpLocks/>
              <a:stCxn id="154" idx="0"/>
              <a:endCxn id="4148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C38F0069-4537-0703-2D3A-FD5D78B431B7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54454841-6798-7289-57D1-51F3BD523B7D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705B1306-EA67-E773-8A8C-51085A9EE9F2}"/>
                </a:ext>
              </a:extLst>
            </p:cNvPr>
            <p:cNvCxnSpPr>
              <a:cxnSpLocks/>
              <a:stCxn id="4148" idx="3"/>
              <a:endCxn id="415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8" name="Rectangle 4157">
              <a:extLst>
                <a:ext uri="{FF2B5EF4-FFF2-40B4-BE49-F238E27FC236}">
                  <a16:creationId xmlns:a16="http://schemas.microsoft.com/office/drawing/2014/main" id="{449319FC-0D6E-3220-CEC8-0CD49905CB98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8F8BA83E-E76D-E24E-C3BA-CC49D886597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2850956-1B1E-54CB-BB20-CAA671920808}"/>
                </a:ext>
              </a:extLst>
            </p:cNvPr>
            <p:cNvCxnSpPr>
              <a:cxnSpLocks/>
              <a:stCxn id="154" idx="2"/>
              <a:endCxn id="41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4A4A78-F6EE-BDA6-1FCF-4286DF35DD6D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B25A170-8AB9-DB8C-7A4A-F86285468002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170BA15-611E-BF1E-71B5-34AFFA3BA596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807C06A-D8E9-CE6D-CA78-A436B78ACD8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E14D563-C6A2-964E-4F94-800C9372266E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49E53BB-D140-2BEC-63E3-8C3CB58DC9D5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F9303B6-70A6-8CE2-723B-9AB79C961945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526A840-2485-1A58-890C-9FD18F320E8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70E0260-B1F8-ED8D-2BC1-BEBDD8FB21F4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06C9F80-1757-6530-C342-B151920C3D61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67F3CDA-278B-12AD-1E1F-09D68EC3A6A1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EAA4E23-77F7-1764-89D9-58C0F2B1FA9B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CA8EAF3-1288-1903-886A-9B244399015F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44" name="Titel 4">
            <a:extLst>
              <a:ext uri="{FF2B5EF4-FFF2-40B4-BE49-F238E27FC236}">
                <a16:creationId xmlns:a16="http://schemas.microsoft.com/office/drawing/2014/main" id="{0AB40487-F95A-973F-BF81-DDCE5CA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51548-09D6-07FC-FE4C-64BAC6B3CD4D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E33BF7-55C6-0306-CDAF-1C57EEBEA0F9}"/>
              </a:ext>
            </a:extLst>
          </p:cNvPr>
          <p:cNvSpPr/>
          <p:nvPr/>
        </p:nvSpPr>
        <p:spPr>
          <a:xfrm>
            <a:off x="5980492" y="3099350"/>
            <a:ext cx="54863" cy="384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3" name="Graphic 2" descr="Monitor outline">
            <a:extLst>
              <a:ext uri="{FF2B5EF4-FFF2-40B4-BE49-F238E27FC236}">
                <a16:creationId xmlns:a16="http://schemas.microsoft.com/office/drawing/2014/main" id="{1DAB3A9F-DA83-A62B-D9F1-89A86B836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2433" y="3001786"/>
            <a:ext cx="671875" cy="67187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389688-477A-91ED-A4F9-95E5C1848533}"/>
              </a:ext>
            </a:extLst>
          </p:cNvPr>
          <p:cNvSpPr/>
          <p:nvPr/>
        </p:nvSpPr>
        <p:spPr>
          <a:xfrm>
            <a:off x="5765552" y="3220720"/>
            <a:ext cx="270652" cy="137981"/>
          </a:xfrm>
          <a:prstGeom prst="roundRect">
            <a:avLst/>
          </a:prstGeom>
          <a:solidFill>
            <a:srgbClr val="FFFAB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" dirty="0">
                <a:solidFill>
                  <a:schemeClr val="tx1"/>
                </a:solidFill>
                <a:latin typeface="LM Sans 17" panose="00000500000000000000" pitchFamily="50" charset="0"/>
              </a:rPr>
              <a:t>Study requirements</a:t>
            </a:r>
            <a:endParaRPr lang="LID4096" sz="3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90C22-43B9-6F30-8D00-73F0E98D4A9D}"/>
              </a:ext>
            </a:extLst>
          </p:cNvPr>
          <p:cNvSpPr/>
          <p:nvPr/>
        </p:nvSpPr>
        <p:spPr>
          <a:xfrm>
            <a:off x="5996511" y="3196890"/>
            <a:ext cx="54863" cy="55009"/>
          </a:xfrm>
          <a:prstGeom prst="rect">
            <a:avLst/>
          </a:prstGeom>
          <a:solidFill>
            <a:srgbClr val="77C3D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761B-5414-01A1-9DE8-122628398CD7}"/>
              </a:ext>
            </a:extLst>
          </p:cNvPr>
          <p:cNvCxnSpPr>
            <a:cxnSpLocks/>
          </p:cNvCxnSpPr>
          <p:nvPr/>
        </p:nvCxnSpPr>
        <p:spPr>
          <a:xfrm>
            <a:off x="5631897" y="3483442"/>
            <a:ext cx="926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DAF5AF-BB4A-D0C7-A4F8-C772E6462A80}"/>
              </a:ext>
            </a:extLst>
          </p:cNvPr>
          <p:cNvCxnSpPr>
            <a:cxnSpLocks/>
          </p:cNvCxnSpPr>
          <p:nvPr/>
        </p:nvCxnSpPr>
        <p:spPr>
          <a:xfrm flipV="1">
            <a:off x="5652266" y="3449205"/>
            <a:ext cx="90035" cy="16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4FE3B7-6399-2DE2-B24F-88E1E5EC6FDE}"/>
              </a:ext>
            </a:extLst>
          </p:cNvPr>
          <p:cNvCxnSpPr>
            <a:cxnSpLocks/>
          </p:cNvCxnSpPr>
          <p:nvPr/>
        </p:nvCxnSpPr>
        <p:spPr>
          <a:xfrm flipV="1">
            <a:off x="5780657" y="3483798"/>
            <a:ext cx="60830" cy="18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2" name="Straight Connector 4141">
            <a:extLst>
              <a:ext uri="{FF2B5EF4-FFF2-40B4-BE49-F238E27FC236}">
                <a16:creationId xmlns:a16="http://schemas.microsoft.com/office/drawing/2014/main" id="{D3C55BF7-462F-41B2-0530-3032120758BA}"/>
              </a:ext>
            </a:extLst>
          </p:cNvPr>
          <p:cNvCxnSpPr>
            <a:cxnSpLocks/>
          </p:cNvCxnSpPr>
          <p:nvPr/>
        </p:nvCxnSpPr>
        <p:spPr>
          <a:xfrm flipV="1">
            <a:off x="5623690" y="3494927"/>
            <a:ext cx="90035" cy="16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5" name="Straight Connector 4144">
            <a:extLst>
              <a:ext uri="{FF2B5EF4-FFF2-40B4-BE49-F238E27FC236}">
                <a16:creationId xmlns:a16="http://schemas.microsoft.com/office/drawing/2014/main" id="{0D0E17A0-606E-64DE-2F9B-A78D0FB037C1}"/>
              </a:ext>
            </a:extLst>
          </p:cNvPr>
          <p:cNvCxnSpPr>
            <a:cxnSpLocks/>
          </p:cNvCxnSpPr>
          <p:nvPr/>
        </p:nvCxnSpPr>
        <p:spPr>
          <a:xfrm flipV="1">
            <a:off x="5640832" y="3454919"/>
            <a:ext cx="90035" cy="16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BDC3A82-638B-9937-C05A-6BD3CC58CAC5}"/>
              </a:ext>
            </a:extLst>
          </p:cNvPr>
          <p:cNvCxnSpPr>
            <a:cxnSpLocks/>
          </p:cNvCxnSpPr>
          <p:nvPr/>
        </p:nvCxnSpPr>
        <p:spPr>
          <a:xfrm>
            <a:off x="5791543" y="3480878"/>
            <a:ext cx="382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50ECAA2-2E34-0DE4-5814-2BC27FCC0096}"/>
              </a:ext>
            </a:extLst>
          </p:cNvPr>
          <p:cNvCxnSpPr>
            <a:cxnSpLocks/>
          </p:cNvCxnSpPr>
          <p:nvPr/>
        </p:nvCxnSpPr>
        <p:spPr>
          <a:xfrm>
            <a:off x="5782967" y="3489445"/>
            <a:ext cx="382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BA08DFB-842E-78BA-C010-C9B9C32A9E70}"/>
              </a:ext>
            </a:extLst>
          </p:cNvPr>
          <p:cNvCxnSpPr>
            <a:cxnSpLocks/>
          </p:cNvCxnSpPr>
          <p:nvPr/>
        </p:nvCxnSpPr>
        <p:spPr>
          <a:xfrm flipV="1">
            <a:off x="5655122" y="3443489"/>
            <a:ext cx="90035" cy="16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2" descr="pick Icon - Free PNG &amp; SVG 4098873 - Noun Project">
            <a:extLst>
              <a:ext uri="{FF2B5EF4-FFF2-40B4-BE49-F238E27FC236}">
                <a16:creationId xmlns:a16="http://schemas.microsoft.com/office/drawing/2014/main" id="{121FBB01-A452-F0F0-4E62-CD1478A3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510">
            <a:off x="5522751" y="3326517"/>
            <a:ext cx="360079" cy="3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Graphic 155" descr="Office worker female outline">
            <a:extLst>
              <a:ext uri="{FF2B5EF4-FFF2-40B4-BE49-F238E27FC236}">
                <a16:creationId xmlns:a16="http://schemas.microsoft.com/office/drawing/2014/main" id="{E27A6A7D-7B69-E608-1A96-40E79ECE6C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3110" y="3318919"/>
            <a:ext cx="606073" cy="6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5F5AEDEF-EBB1-52BD-879B-4DFFFA6DC1BF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6" name="Rectangle: Rounded Corners 4145">
              <a:extLst>
                <a:ext uri="{FF2B5EF4-FFF2-40B4-BE49-F238E27FC236}">
                  <a16:creationId xmlns:a16="http://schemas.microsoft.com/office/drawing/2014/main" id="{880C037E-9511-DAF4-1DEC-2B8F248F7A38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8" name="Rectangle 4147">
              <a:extLst>
                <a:ext uri="{FF2B5EF4-FFF2-40B4-BE49-F238E27FC236}">
                  <a16:creationId xmlns:a16="http://schemas.microsoft.com/office/drawing/2014/main" id="{13B68E23-CE1F-30DF-477E-A4BDD52AE059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2" name="Connector: Elbow 4151">
              <a:extLst>
                <a:ext uri="{FF2B5EF4-FFF2-40B4-BE49-F238E27FC236}">
                  <a16:creationId xmlns:a16="http://schemas.microsoft.com/office/drawing/2014/main" id="{6E9B2EDB-1358-2750-C8F3-189E31859807}"/>
                </a:ext>
              </a:extLst>
            </p:cNvPr>
            <p:cNvCxnSpPr>
              <a:cxnSpLocks/>
              <a:stCxn id="154" idx="0"/>
              <a:endCxn id="4148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C38F0069-4537-0703-2D3A-FD5D78B431B7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54454841-6798-7289-57D1-51F3BD523B7D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705B1306-EA67-E773-8A8C-51085A9EE9F2}"/>
                </a:ext>
              </a:extLst>
            </p:cNvPr>
            <p:cNvCxnSpPr>
              <a:cxnSpLocks/>
              <a:stCxn id="4148" idx="3"/>
              <a:endCxn id="415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8" name="Rectangle 4157">
              <a:extLst>
                <a:ext uri="{FF2B5EF4-FFF2-40B4-BE49-F238E27FC236}">
                  <a16:creationId xmlns:a16="http://schemas.microsoft.com/office/drawing/2014/main" id="{449319FC-0D6E-3220-CEC8-0CD49905CB98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8F8BA83E-E76D-E24E-C3BA-CC49D886597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2850956-1B1E-54CB-BB20-CAA671920808}"/>
                </a:ext>
              </a:extLst>
            </p:cNvPr>
            <p:cNvCxnSpPr>
              <a:cxnSpLocks/>
              <a:stCxn id="154" idx="2"/>
              <a:endCxn id="41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4A4A78-F6EE-BDA6-1FCF-4286DF35DD6D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B25A170-8AB9-DB8C-7A4A-F86285468002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170BA15-611E-BF1E-71B5-34AFFA3BA596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807C06A-D8E9-CE6D-CA78-A436B78ACD8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E14D563-C6A2-964E-4F94-800C9372266E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49E53BB-D140-2BEC-63E3-8C3CB58DC9D5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F9303B6-70A6-8CE2-723B-9AB79C961945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526A840-2485-1A58-890C-9FD18F320E8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770E0260-B1F8-ED8D-2BC1-BEBDD8FB21F4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06C9F80-1757-6530-C342-B151920C3D61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67F3CDA-278B-12AD-1E1F-09D68EC3A6A1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EAA4E23-77F7-1764-89D9-58C0F2B1FA9B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CA8EAF3-1288-1903-886A-9B244399015F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8" y="3166625"/>
            <a:ext cx="5067388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5059541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5" name="TextBox 4144">
            <a:extLst>
              <a:ext uri="{FF2B5EF4-FFF2-40B4-BE49-F238E27FC236}">
                <a16:creationId xmlns:a16="http://schemas.microsoft.com/office/drawing/2014/main" id="{9DBA19EC-32ED-CFFC-C399-CAE9F9C76040}"/>
              </a:ext>
            </a:extLst>
          </p:cNvPr>
          <p:cNvSpPr txBox="1"/>
          <p:nvPr/>
        </p:nvSpPr>
        <p:spPr>
          <a:xfrm>
            <a:off x="4388068" y="3376607"/>
            <a:ext cx="185841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b="1" dirty="0">
                <a:latin typeface="Montserrat" panose="00000500000000000000" pitchFamily="2" charset="0"/>
              </a:rPr>
              <a:t>Available</a:t>
            </a:r>
            <a:endParaRPr lang="LID4096" sz="1080" b="1" dirty="0">
              <a:latin typeface="Montserrat" panose="00000500000000000000" pitchFamily="2" charset="0"/>
            </a:endParaRPr>
          </a:p>
        </p:txBody>
      </p:sp>
      <p:sp>
        <p:nvSpPr>
          <p:cNvPr id="4154" name="Arrow: Up 4153">
            <a:extLst>
              <a:ext uri="{FF2B5EF4-FFF2-40B4-BE49-F238E27FC236}">
                <a16:creationId xmlns:a16="http://schemas.microsoft.com/office/drawing/2014/main" id="{52A11F04-2160-0AD4-B4F7-366EDFC1BBD9}"/>
              </a:ext>
            </a:extLst>
          </p:cNvPr>
          <p:cNvSpPr/>
          <p:nvPr/>
        </p:nvSpPr>
        <p:spPr>
          <a:xfrm rot="2064895">
            <a:off x="5121170" y="3567689"/>
            <a:ext cx="113290" cy="387286"/>
          </a:xfrm>
          <a:prstGeom prst="upArrow">
            <a:avLst/>
          </a:prstGeom>
          <a:solidFill>
            <a:srgbClr val="66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0AB40487-F95A-973F-BF81-DDCE5CA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51548-09D6-07FC-FE4C-64BAC6B3CD4D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7DEC51-6B90-78BC-845D-DCB4DA59DEA5}"/>
              </a:ext>
            </a:extLst>
          </p:cNvPr>
          <p:cNvSpPr/>
          <p:nvPr/>
        </p:nvSpPr>
        <p:spPr>
          <a:xfrm>
            <a:off x="1060840" y="6521781"/>
            <a:ext cx="1166687" cy="261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8" name="Foliennummernplatzhalter 3">
            <a:extLst>
              <a:ext uri="{FF2B5EF4-FFF2-40B4-BE49-F238E27FC236}">
                <a16:creationId xmlns:a16="http://schemas.microsoft.com/office/drawing/2014/main" id="{0D51895A-35B3-71F9-1611-E83FD7E97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1589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5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610673" y="111296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 intuitive encoding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C15361-F5F0-747A-22F2-27205A50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121070"/>
            <a:ext cx="12061370" cy="4736930"/>
          </a:xfrm>
        </p:spPr>
        <p:txBody>
          <a:bodyPr>
            <a:normAutofit lnSpcReduction="10000"/>
          </a:bodyPr>
          <a:lstStyle/>
          <a:p>
            <a:r>
              <a:rPr lang="en-AT" dirty="0"/>
              <a:t>fluents: 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on(c,a,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on(b,table,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on(a,table,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r>
              <a:rPr lang="en-GB" dirty="0"/>
              <a:t>A</a:t>
            </a:r>
            <a:r>
              <a:rPr lang="en-AT" dirty="0"/>
              <a:t>ctions: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move(c,table,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AT" dirty="0"/>
              <a:t> </a:t>
            </a:r>
          </a:p>
          <a:p>
            <a:pPr lvl="1"/>
            <a:r>
              <a:rPr lang="en-AT" dirty="0"/>
              <a:t>preconditions: </a:t>
            </a:r>
          </a:p>
          <a:p>
            <a:pPr marL="914400" lvl="2" indent="0">
              <a:buNone/>
            </a:pPr>
            <a:endParaRPr lang="en-GB" dirty="0">
              <a:latin typeface="Courier New" panose="02070309020205020404" pitchFamily="49" charset="0"/>
            </a:endParaRP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:- move(B,B,T).</a:t>
            </a:r>
            <a:br>
              <a:rPr lang="en-GB" dirty="0">
                <a:latin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</a:rPr>
              <a:t>:- move(B,L,T) , blocked(B,T).   	</a:t>
            </a: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:-move(B,L) , blocked(L,T)</a:t>
            </a:r>
            <a:r>
              <a:rPr lang="en-AT" dirty="0">
                <a:latin typeface="Courier New" panose="02070309020205020404" pitchFamily="49" charset="0"/>
              </a:rPr>
              <a:t> . </a:t>
            </a:r>
          </a:p>
          <a:p>
            <a:pPr lvl="1"/>
            <a:r>
              <a:rPr lang="en-AT" dirty="0"/>
              <a:t>effects: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 T+1</a:t>
            </a:r>
            <a:r>
              <a:rPr lang="en-GB" dirty="0">
                <a:effectLst/>
                <a:latin typeface="Arial" panose="020B0604020202020204" pitchFamily="34" charset="0"/>
              </a:rPr>
              <a:t>) :- 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-on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L,T+1</a:t>
            </a:r>
            <a:r>
              <a:rPr lang="en-GB" dirty="0">
                <a:effectLst/>
                <a:latin typeface="Arial" panose="020B0604020202020204" pitchFamily="34" charset="0"/>
              </a:rPr>
              <a:t>) :-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L1,T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on(B,L,T), L1&lt;&gt;L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GB" dirty="0"/>
              <a:t>i</a:t>
            </a:r>
            <a:r>
              <a:rPr lang="en-AT" dirty="0"/>
              <a:t>mplicit background knowledge: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blocked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B,T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 :- 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latin typeface="Courier New" panose="02070309020205020404" pitchFamily="49" charset="0"/>
              </a:rPr>
              <a:t>_,B,T), block (B).</a:t>
            </a:r>
          </a:p>
          <a:p>
            <a:pPr marL="914400" lvl="2" indent="0">
              <a:buNone/>
            </a:pPr>
            <a:r>
              <a:rPr lang="en-GB" b="1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GB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b="1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B,L,T+1</a:t>
            </a:r>
            <a:r>
              <a:rPr lang="en-GB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GB" b="1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 :- on</a:t>
            </a:r>
            <a:r>
              <a:rPr lang="en-GB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b="1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GB" b="1" dirty="0">
                <a:solidFill>
                  <a:srgbClr val="FF0000"/>
                </a:solidFill>
                <a:latin typeface="Courier New" panose="02070309020205020404" pitchFamily="49" charset="0"/>
              </a:rPr>
              <a:t>,L,T), not –on(B,L,T).</a:t>
            </a:r>
            <a:endParaRPr lang="en-AT" b="1" dirty="0">
              <a:solidFill>
                <a:srgbClr val="FF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2050" name="Picture 2" descr="Block World Problem In Artificial Intelligence | Goal Stack Planning |  Solved Example - YouTube">
            <a:extLst>
              <a:ext uri="{FF2B5EF4-FFF2-40B4-BE49-F238E27FC236}">
                <a16:creationId xmlns:a16="http://schemas.microsoft.com/office/drawing/2014/main" id="{AA4FF919-58AD-2972-EF30-AD8A29728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b="18572"/>
          <a:stretch/>
        </p:blipFill>
        <p:spPr bwMode="auto">
          <a:xfrm>
            <a:off x="8147956" y="1"/>
            <a:ext cx="4044043" cy="18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072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C73D60C8-07AB-8D70-AD0D-8CE555645977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6" name="Rectangle: Rounded Corners 4145">
              <a:extLst>
                <a:ext uri="{FF2B5EF4-FFF2-40B4-BE49-F238E27FC236}">
                  <a16:creationId xmlns:a16="http://schemas.microsoft.com/office/drawing/2014/main" id="{20657FFE-1E0C-98C1-FA2D-A46A7B821D34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6B0C5B5D-7754-F38A-A90F-E2E749C7D6E2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3" name="Connector: Elbow 4152">
              <a:extLst>
                <a:ext uri="{FF2B5EF4-FFF2-40B4-BE49-F238E27FC236}">
                  <a16:creationId xmlns:a16="http://schemas.microsoft.com/office/drawing/2014/main" id="{E0BC3DCF-68B3-ADDD-C3CB-66968441BB18}"/>
                </a:ext>
              </a:extLst>
            </p:cNvPr>
            <p:cNvCxnSpPr>
              <a:cxnSpLocks/>
              <a:stCxn id="154" idx="0"/>
              <a:endCxn id="4152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4" name="Rectangle 4153">
              <a:extLst>
                <a:ext uri="{FF2B5EF4-FFF2-40B4-BE49-F238E27FC236}">
                  <a16:creationId xmlns:a16="http://schemas.microsoft.com/office/drawing/2014/main" id="{DF39018E-B998-B152-1FDE-BC5E257015F3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D5877F8D-14AB-9195-F5C9-C0FE92CB7253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0CED9112-9524-8263-DF34-6113A3F93255}"/>
                </a:ext>
              </a:extLst>
            </p:cNvPr>
            <p:cNvCxnSpPr>
              <a:cxnSpLocks/>
              <a:stCxn id="4152" idx="3"/>
              <a:endCxn id="4154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8" name="Rectangle 4157">
              <a:extLst>
                <a:ext uri="{FF2B5EF4-FFF2-40B4-BE49-F238E27FC236}">
                  <a16:creationId xmlns:a16="http://schemas.microsoft.com/office/drawing/2014/main" id="{965AAF1B-A37E-4614-AB55-D17C53F9DA4F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D904F658-EC41-9CEA-E6C0-BC8998FABAD2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0D85C36-DC22-E2B8-C15F-C78F8D5592BD}"/>
                </a:ext>
              </a:extLst>
            </p:cNvPr>
            <p:cNvCxnSpPr>
              <a:cxnSpLocks/>
              <a:stCxn id="154" idx="2"/>
              <a:endCxn id="41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5F9B795-4A60-F071-67AC-3FDF1F0E2666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60C842B-C559-254E-F3A7-72FFF523C3DD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21B9BB0-81DD-AA0D-652B-89F45FF63A12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7756045-397F-855F-C115-9DFD50910931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683F30D-3E3E-CD52-A8E0-A8748224BFB9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6400E32C-AD88-4077-A2E6-870D5308AA68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4EC0B6B8-F036-B026-5F50-18FBA90F783C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122E8068-66DC-4744-B3A7-4A5D289810A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0C9E815D-4D58-0ACD-8128-36E005EC40DF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1F90C86-55B8-6C41-FFAE-B77E22E52F7B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AFFF530-11F3-A03A-640D-00D64B7ED8E5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6C9BE7-0F6B-FEF0-E443-D8D6846AB904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CBDDC62-B5DF-3548-75F3-5634480DE0EC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8"/>
            <a:ext cx="496959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 </a:t>
            </a:r>
          </a:p>
        </p:txBody>
      </p:sp>
      <p:sp>
        <p:nvSpPr>
          <p:cNvPr id="4144" name="TextBox 4143">
            <a:extLst>
              <a:ext uri="{FF2B5EF4-FFF2-40B4-BE49-F238E27FC236}">
                <a16:creationId xmlns:a16="http://schemas.microsoft.com/office/drawing/2014/main" id="{18949DDC-88E9-5D06-3108-B3AD06665588}"/>
              </a:ext>
            </a:extLst>
          </p:cNvPr>
          <p:cNvSpPr txBox="1"/>
          <p:nvPr/>
        </p:nvSpPr>
        <p:spPr>
          <a:xfrm>
            <a:off x="4380448" y="3368987"/>
            <a:ext cx="185841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b="1" dirty="0">
                <a:latin typeface="Montserrat" panose="00000500000000000000" pitchFamily="2" charset="0"/>
              </a:rPr>
              <a:t>Busy</a:t>
            </a:r>
            <a:endParaRPr lang="LID4096" sz="1080" b="1" dirty="0">
              <a:latin typeface="Montserrat" panose="00000500000000000000" pitchFamily="2" charset="0"/>
            </a:endParaRPr>
          </a:p>
        </p:txBody>
      </p:sp>
      <p:sp>
        <p:nvSpPr>
          <p:cNvPr id="4145" name="Arrow: Up 4144">
            <a:extLst>
              <a:ext uri="{FF2B5EF4-FFF2-40B4-BE49-F238E27FC236}">
                <a16:creationId xmlns:a16="http://schemas.microsoft.com/office/drawing/2014/main" id="{AC046F8F-BF79-3658-9DE5-AF3325C8ACB0}"/>
              </a:ext>
            </a:extLst>
          </p:cNvPr>
          <p:cNvSpPr/>
          <p:nvPr/>
        </p:nvSpPr>
        <p:spPr>
          <a:xfrm rot="2064895">
            <a:off x="5121170" y="3567689"/>
            <a:ext cx="113290" cy="387286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148" name="Titel 4">
            <a:extLst>
              <a:ext uri="{FF2B5EF4-FFF2-40B4-BE49-F238E27FC236}">
                <a16:creationId xmlns:a16="http://schemas.microsoft.com/office/drawing/2014/main" id="{A5586705-CAAA-2CFC-A72E-7CD34B52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E4125-206D-A1DF-67D8-BD8CDAF92B1C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18099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2DE3D333-59FE-97F9-72FC-91B24D1AE6F1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4" name="Rectangle: Rounded Corners 4143">
              <a:extLst>
                <a:ext uri="{FF2B5EF4-FFF2-40B4-BE49-F238E27FC236}">
                  <a16:creationId xmlns:a16="http://schemas.microsoft.com/office/drawing/2014/main" id="{DD0FA6C8-CCD3-F0E3-70DD-2A9D25866251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D8C7EBFD-9265-8F83-7CE9-1C4882799E77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86257C11-5408-D88E-775B-023C4D57F91D}"/>
                </a:ext>
              </a:extLst>
            </p:cNvPr>
            <p:cNvCxnSpPr>
              <a:cxnSpLocks/>
              <a:stCxn id="152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EE40D261-D26A-C1E0-B4AD-CE30D2420A1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9F3ED308-9328-F21B-0119-FFFEEEFE1588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Straight Arrow Connector 4153">
              <a:extLst>
                <a:ext uri="{FF2B5EF4-FFF2-40B4-BE49-F238E27FC236}">
                  <a16:creationId xmlns:a16="http://schemas.microsoft.com/office/drawing/2014/main" id="{C80A5A81-ED8C-F93B-ADA2-144D9B07E311}"/>
                </a:ext>
              </a:extLst>
            </p:cNvPr>
            <p:cNvCxnSpPr>
              <a:cxnSpLocks/>
              <a:stCxn id="4146" idx="3"/>
              <a:endCxn id="4152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429F309D-5E44-CC3F-F723-82462D986E09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3CBA3F29-5834-077E-948F-AF8E864741A9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06AAF7A2-8C00-B2FE-253D-968CB660B1D9}"/>
                </a:ext>
              </a:extLst>
            </p:cNvPr>
            <p:cNvCxnSpPr>
              <a:cxnSpLocks/>
              <a:stCxn id="152" idx="2"/>
              <a:endCxn id="415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CFD11AF7-7C35-58D0-BC1B-A9093A4B08EA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2BF47AA-8AB8-9342-6467-639CACE4EC30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A6C174E-C73A-4374-21C0-C1D26284AE7D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1DDA8CF-DCF5-A57B-5677-C3A702D8092E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5F09839-4A7F-5435-7C73-F9B03C20F891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7AF88B9-8ABD-462C-C42E-8ECA40F6A738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E2F3E21-FFA7-51B5-D7B6-F4DBCD32E37E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1B0DD9A-DBED-9564-7D4F-AF9CFD793C4D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C6089C3D-4576-3050-A105-17F19626DA8D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AC60583-A792-2C81-6E43-B59CBB2B5FEE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B86DD69-25D1-9862-A5A0-2EE01A9B3441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B26F06F-D6A5-8365-1350-C0A69A3D62BF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7B3AE2-CA52-7748-3952-55216C0C021E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8" y="3166625"/>
            <a:ext cx="5067388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2020055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9"/>
            <a:ext cx="496959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 </a:t>
            </a:r>
          </a:p>
        </p:txBody>
      </p:sp>
      <p:sp>
        <p:nvSpPr>
          <p:cNvPr id="4145" name="Titel 4">
            <a:extLst>
              <a:ext uri="{FF2B5EF4-FFF2-40B4-BE49-F238E27FC236}">
                <a16:creationId xmlns:a16="http://schemas.microsoft.com/office/drawing/2014/main" id="{BA0CED00-BBEC-7B7A-31D8-9C45F903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CEE13-F832-D9FA-7649-91F9DA6DE2D6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8839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31B4B067-0BE5-1B37-6F9C-739E92B07DCF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5" name="Rectangle: Rounded Corners 4144">
              <a:extLst>
                <a:ext uri="{FF2B5EF4-FFF2-40B4-BE49-F238E27FC236}">
                  <a16:creationId xmlns:a16="http://schemas.microsoft.com/office/drawing/2014/main" id="{5FD1F9A7-8AB9-85BB-9312-A90C7EE587D4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60A0AB5F-C105-23B2-6E31-742E6571CF49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4EAEF77E-8E31-49DD-42EB-E99B05C82349}"/>
                </a:ext>
              </a:extLst>
            </p:cNvPr>
            <p:cNvCxnSpPr>
              <a:cxnSpLocks/>
              <a:stCxn id="152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584D8CC2-2277-CDF9-FCC5-5DA66510445A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3EE9E2CE-013B-6E11-7DB2-D054391B5C72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Straight Arrow Connector 4153">
              <a:extLst>
                <a:ext uri="{FF2B5EF4-FFF2-40B4-BE49-F238E27FC236}">
                  <a16:creationId xmlns:a16="http://schemas.microsoft.com/office/drawing/2014/main" id="{B23F8FEB-3C4B-3AB2-11C1-A329FAFC722A}"/>
                </a:ext>
              </a:extLst>
            </p:cNvPr>
            <p:cNvCxnSpPr>
              <a:cxnSpLocks/>
              <a:stCxn id="4146" idx="3"/>
              <a:endCxn id="4152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04AA0060-20F0-02BC-DDE2-EEC66B9B82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92F89079-F52F-21A7-CE48-02B4F0D7957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8A4C1561-1AAC-AFB9-FE9C-6FFF2EA28DC3}"/>
                </a:ext>
              </a:extLst>
            </p:cNvPr>
            <p:cNvCxnSpPr>
              <a:cxnSpLocks/>
              <a:stCxn id="152" idx="2"/>
              <a:endCxn id="415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557C45CB-AC13-10DD-A876-2834642788E4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C813564-F366-1BBD-3F25-94132F60D2D1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15E57F4-42C0-0A06-17DC-B50F8C17A32C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691BCB35-A64B-E8A5-85FF-7C1D42B4AB68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71B132F-B58F-D0A0-4F6E-13DB5D21B117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C8A0777F-19ED-4019-FAB6-5B29DB9F1E01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7FD7CA3E-CF6C-0FC0-C9A6-F28947694B7E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EC5460E-36B6-F6AB-6ED5-25235682DA5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FDE130AD-1BFF-5A01-C946-F29C0BAE1FB2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A2D57DD-B77A-F04D-2730-506AC8B9981A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3E2673C-7A4D-DADA-9C49-0A42A433376B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57DD5B2-79B8-FA39-12CF-55D8848CF44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6A867DD-DFFA-C68D-4A0E-764FF4177AB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081190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8"/>
            <a:ext cx="4969596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 </a:t>
            </a: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CD4A5716-7E91-2D8D-1F73-DAA62607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64F7A5-3339-4654-D09D-C5E62134AE5F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41981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5E3012C5-5ADA-A58E-DF5D-7B1072AFE8C7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5" name="Rectangle: Rounded Corners 4144">
              <a:extLst>
                <a:ext uri="{FF2B5EF4-FFF2-40B4-BE49-F238E27FC236}">
                  <a16:creationId xmlns:a16="http://schemas.microsoft.com/office/drawing/2014/main" id="{8852A625-2AD6-C771-F9E2-EC2C8FF1A7E3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91705ACA-601F-B40D-9F33-FE18FE8A3E47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237257CA-8B2B-CD7B-5E49-A6E358FFE2C9}"/>
                </a:ext>
              </a:extLst>
            </p:cNvPr>
            <p:cNvCxnSpPr>
              <a:cxnSpLocks/>
              <a:stCxn id="152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B685A3E7-9CE7-D62E-61BC-6A0517BAFEAE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93BDBF4E-CAC2-B3EA-68D3-DF0619B53A64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Straight Arrow Connector 4153">
              <a:extLst>
                <a:ext uri="{FF2B5EF4-FFF2-40B4-BE49-F238E27FC236}">
                  <a16:creationId xmlns:a16="http://schemas.microsoft.com/office/drawing/2014/main" id="{08261472-C28A-AE7F-EE13-27A22C09178D}"/>
                </a:ext>
              </a:extLst>
            </p:cNvPr>
            <p:cNvCxnSpPr>
              <a:cxnSpLocks/>
              <a:stCxn id="4146" idx="3"/>
              <a:endCxn id="4152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060C8D64-BFC9-E885-2487-40C45FD40FB9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AB84758C-DBBD-F4E8-4EB6-C523B5041E3F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1DCCC665-34C5-F1A1-AEC5-912905610261}"/>
                </a:ext>
              </a:extLst>
            </p:cNvPr>
            <p:cNvCxnSpPr>
              <a:cxnSpLocks/>
              <a:stCxn id="152" idx="2"/>
              <a:endCxn id="415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61F3531E-9D61-DE35-E756-55D91270C3F0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D15EB43-8A69-DE62-9C46-B03B6AC9773A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A01CEC7-D1F7-C124-4CA5-3EE37B809E0F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238B9A9-52C1-A16F-720D-6945E6C71FA8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3B0F21E-A3BC-06CE-D694-B3430DF9181B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7F7CAF22-1836-0B13-A26A-4361F5C45BD6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55EFD9FF-0B0D-68CC-9DE1-C56657E71882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4B77168-A713-5464-CFCB-8E11B08797B5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9876D78A-A018-648E-7D58-B909FF79FCF6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A369F3E-6EDE-A170-FF3D-90E62044DE01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6985053-AD71-7865-0217-3E13E96729B3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45F52C2-CD44-B3EC-2EA9-FF47899BBEF0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0819630-D266-F650-2D2F-E1A1A740037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9"/>
            <a:ext cx="4969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 </a:t>
            </a: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3456A4CA-57FF-99F8-1C48-B23A6B3F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F7603-137E-FB2B-DB05-233D2757432D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32285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2E7BD037-9AB8-9C18-27AA-DBA4D6D2BAFE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5" name="Rectangle: Rounded Corners 4144">
              <a:extLst>
                <a:ext uri="{FF2B5EF4-FFF2-40B4-BE49-F238E27FC236}">
                  <a16:creationId xmlns:a16="http://schemas.microsoft.com/office/drawing/2014/main" id="{1EAE9F5E-7B81-5049-6823-8F905A7629A2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7A3B94B1-78A9-AF30-E080-EAD7E8F30CF8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D0348143-BB9E-E743-2555-1B96A859C58D}"/>
                </a:ext>
              </a:extLst>
            </p:cNvPr>
            <p:cNvCxnSpPr>
              <a:cxnSpLocks/>
              <a:stCxn id="152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C3B43B30-1FCD-7E46-93E1-DCA6C88DB9B4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1733A53F-F2AA-7ACD-97B9-C424A3D8FDB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Straight Arrow Connector 4153">
              <a:extLst>
                <a:ext uri="{FF2B5EF4-FFF2-40B4-BE49-F238E27FC236}">
                  <a16:creationId xmlns:a16="http://schemas.microsoft.com/office/drawing/2014/main" id="{D9B12B82-9A32-9D67-4AFB-631D5CE5DBB3}"/>
                </a:ext>
              </a:extLst>
            </p:cNvPr>
            <p:cNvCxnSpPr>
              <a:cxnSpLocks/>
              <a:stCxn id="4146" idx="3"/>
              <a:endCxn id="4152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FC7D960D-18B8-38EC-5184-BD4423DFBECF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581F429A-5BF2-C478-9F3D-D9348D601E5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E63D89EC-B6FF-9515-785D-B721607E0385}"/>
                </a:ext>
              </a:extLst>
            </p:cNvPr>
            <p:cNvCxnSpPr>
              <a:cxnSpLocks/>
              <a:stCxn id="152" idx="2"/>
              <a:endCxn id="415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5BB8093B-89BA-E90A-04A9-CC1C889D6D80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C24146B-6B84-B64F-3C69-113895EB514E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162C009E-E6E3-41A4-DBB8-A2E45439C55F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32FE5E2-3887-E567-A99C-5A9501AB0364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00BB993-87B5-C0FA-2AA7-EBB0A475D16A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E5B4441-3B3F-8FA3-3630-8920845475B7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5784CADB-11AF-EC73-5221-E5270282487B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DF40FCE5-FEC8-BC41-0B5F-88CE6473F51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F7DE2B33-E89B-4FE1-27BE-B5A0A3BD0437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335EE9A-AC97-56E6-7EDF-2F2077771077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4E5F9BD-E23E-925E-D5F7-5655217E417E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7A3732C-1E47-3639-9691-08AFD700610F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34F62CA-89A3-9C70-A6F2-EA5C4CB9DE3D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9"/>
            <a:ext cx="5027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 </a:t>
            </a: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E0F73F43-5141-BA3A-A5E6-7772B26E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C144DB-CE91-D76A-AEA7-F6977DA6D4E7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23766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7181A36-F5E9-638C-78AB-CC915D9E4406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CFF39C7C-4234-C109-7E6C-B6B98AB30967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E96E5550-8B4D-9D47-1492-EF998E86F7CE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57" name="Connector: Elbow 156">
              <a:extLst>
                <a:ext uri="{FF2B5EF4-FFF2-40B4-BE49-F238E27FC236}">
                  <a16:creationId xmlns:a16="http://schemas.microsoft.com/office/drawing/2014/main" id="{95643099-F06F-F59C-D576-5A76720923FB}"/>
                </a:ext>
              </a:extLst>
            </p:cNvPr>
            <p:cNvCxnSpPr>
              <a:cxnSpLocks/>
              <a:stCxn id="175" idx="0"/>
              <a:endCxn id="15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2E21F1D-357A-6915-CA53-578F1A55FABA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060A7BB-E72E-C941-8F81-6D204017C5C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52BB66B8-D798-25D5-5628-58B7F86199BB}"/>
                </a:ext>
              </a:extLst>
            </p:cNvPr>
            <p:cNvCxnSpPr>
              <a:cxnSpLocks/>
              <a:stCxn id="156" idx="3"/>
              <a:endCxn id="158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EF39CDA9-34F8-B7E6-C34A-11A397B324B2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0C8B796-7013-C4E2-CC8E-3B201D29E9E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9F34EAE-F5C9-884E-CBC3-2014222E3ED9}"/>
                </a:ext>
              </a:extLst>
            </p:cNvPr>
            <p:cNvCxnSpPr>
              <a:cxnSpLocks/>
              <a:stCxn id="175" idx="2"/>
              <a:endCxn id="162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DD95E8D-8FD1-8656-B90F-95C6E1FAA330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D1B64EB5-0A27-A7BE-0189-AC941DA8F19E}"/>
                </a:ext>
              </a:extLst>
            </p:cNvPr>
            <p:cNvCxnSpPr>
              <a:cxnSpLocks/>
              <a:endCxn id="173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871C97B1-53BD-282A-1D55-15F597338E9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2A7EB47-ADA4-E760-177F-AF1BF68D11A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5B135E2-BFA4-6BE7-6437-B6C581DF4C39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63F8741D-CC32-6496-F046-134FA3BBBF47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03B9E4AA-9A86-F613-BDF0-25CE1C79B53C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28299BA5-9B64-3938-5D97-C58A9E724CD5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1573BBCB-5714-7D90-4868-4AF0B32F15B6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A931E94-99B4-BAE9-517C-C3D7F5A6722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809A0A8-46EE-88CF-3EE1-2796E6904D1C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4855AA6-B853-545A-FED9-EC2B21BCDB6B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111D064-A07E-CA9A-1A2F-99B82881B258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8" y="3166625"/>
            <a:ext cx="5108794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9"/>
            <a:ext cx="49806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e6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07/2020 </a:t>
            </a: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123AD3B6-4A29-DE93-816A-6292E7B3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6CFAB4-2985-AA7C-114B-1C61A0CB3D1F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24031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036D7FDA-8F21-067E-39AC-FBD212693F25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5" name="Rectangle: Rounded Corners 4144">
              <a:extLst>
                <a:ext uri="{FF2B5EF4-FFF2-40B4-BE49-F238E27FC236}">
                  <a16:creationId xmlns:a16="http://schemas.microsoft.com/office/drawing/2014/main" id="{67AAD87C-F906-F7E9-316E-399E99B6F8CA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991AF195-08A5-5E31-BF8D-AAF7FC7EC589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7AEFAD78-5387-977C-C96A-286E159B3FDE}"/>
                </a:ext>
              </a:extLst>
            </p:cNvPr>
            <p:cNvCxnSpPr>
              <a:cxnSpLocks/>
              <a:stCxn id="152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4BDAB3A9-5FB9-A148-4F0F-E63F2F0FEB97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41E1D30A-A521-F67D-D61F-210C436EAAF2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Straight Arrow Connector 4153">
              <a:extLst>
                <a:ext uri="{FF2B5EF4-FFF2-40B4-BE49-F238E27FC236}">
                  <a16:creationId xmlns:a16="http://schemas.microsoft.com/office/drawing/2014/main" id="{782BCA4E-7AB8-435E-B796-BECDA15C47C3}"/>
                </a:ext>
              </a:extLst>
            </p:cNvPr>
            <p:cNvCxnSpPr>
              <a:cxnSpLocks/>
              <a:stCxn id="4146" idx="3"/>
              <a:endCxn id="4152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D65F85F8-0219-32F1-2BDE-F1620ACC0440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4E4DA0E9-AE25-3BBD-2975-09BF1C4ACE88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166A5559-C0C3-A4D8-7AE5-6AD974DF175A}"/>
                </a:ext>
              </a:extLst>
            </p:cNvPr>
            <p:cNvCxnSpPr>
              <a:cxnSpLocks/>
              <a:stCxn id="152" idx="2"/>
              <a:endCxn id="415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D1591CFD-8D31-683C-36F4-BD0ED6B884B2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0F39211-AB48-F054-C489-D69C1314C83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C9238C6-E6AF-5B99-FDAD-02633B0E5D2A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C905C19-FE91-5B73-EBCD-DB59F94F4B80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43ACE0B-B61B-2347-090F-A1590194F88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0850109-2D55-4987-3BA0-9BEFADF32CE1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9AFA6C0D-3D30-C23A-49EA-5F90E13FAA0B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C36884C-C843-4A03-8C82-6A71EE709217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64ED9F3-43D9-221B-AEA3-7C66ADEE7D2A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CD0372A-2144-23E4-BD7B-B7B525A2F8A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C0E9245-C806-7AEC-B4FF-4502545372EB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028A89-D916-0C17-CEAB-6B2308CAAF97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6EDD1D9-DE81-2872-FCC0-DDF1E86BFEF7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D485BCA7-DF8C-FB42-B56C-7832DC34C005}"/>
              </a:ext>
            </a:extLst>
          </p:cNvPr>
          <p:cNvGrpSpPr/>
          <p:nvPr/>
        </p:nvGrpSpPr>
        <p:grpSpPr>
          <a:xfrm>
            <a:off x="1931602" y="3924992"/>
            <a:ext cx="3141076" cy="2090992"/>
            <a:chOff x="862478" y="2660799"/>
            <a:chExt cx="2617563" cy="1742493"/>
          </a:xfrm>
        </p:grpSpPr>
        <p:sp>
          <p:nvSpPr>
            <p:cNvPr id="4127" name="Oval 4126">
              <a:extLst>
                <a:ext uri="{FF2B5EF4-FFF2-40B4-BE49-F238E27FC236}">
                  <a16:creationId xmlns:a16="http://schemas.microsoft.com/office/drawing/2014/main" id="{6F9C4E57-B09D-5FFC-034B-2F41B691C7EE}"/>
                </a:ext>
              </a:extLst>
            </p:cNvPr>
            <p:cNvSpPr/>
            <p:nvPr/>
          </p:nvSpPr>
          <p:spPr>
            <a:xfrm>
              <a:off x="3248249" y="3751989"/>
              <a:ext cx="119686" cy="1196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28" name="Oval 4127">
              <a:extLst>
                <a:ext uri="{FF2B5EF4-FFF2-40B4-BE49-F238E27FC236}">
                  <a16:creationId xmlns:a16="http://schemas.microsoft.com/office/drawing/2014/main" id="{96402000-B781-47E2-234C-C84E51077AE1}"/>
                </a:ext>
              </a:extLst>
            </p:cNvPr>
            <p:cNvSpPr/>
            <p:nvPr/>
          </p:nvSpPr>
          <p:spPr>
            <a:xfrm>
              <a:off x="2614880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1" name="Oval 4130">
              <a:extLst>
                <a:ext uri="{FF2B5EF4-FFF2-40B4-BE49-F238E27FC236}">
                  <a16:creationId xmlns:a16="http://schemas.microsoft.com/office/drawing/2014/main" id="{91A9B2B9-4777-B6E9-756E-F79DD21B25C5}"/>
                </a:ext>
              </a:extLst>
            </p:cNvPr>
            <p:cNvSpPr/>
            <p:nvPr/>
          </p:nvSpPr>
          <p:spPr>
            <a:xfrm>
              <a:off x="2019381" y="3747000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2" name="Oval 4131">
              <a:extLst>
                <a:ext uri="{FF2B5EF4-FFF2-40B4-BE49-F238E27FC236}">
                  <a16:creationId xmlns:a16="http://schemas.microsoft.com/office/drawing/2014/main" id="{5C28F395-1A7B-28ED-3A49-208F24C38AEF}"/>
                </a:ext>
              </a:extLst>
            </p:cNvPr>
            <p:cNvSpPr/>
            <p:nvPr/>
          </p:nvSpPr>
          <p:spPr>
            <a:xfrm>
              <a:off x="862478" y="3742237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C8CF2C64-EEA4-4CD3-AFBC-60266FF2D450}"/>
                </a:ext>
              </a:extLst>
            </p:cNvPr>
            <p:cNvSpPr/>
            <p:nvPr/>
          </p:nvSpPr>
          <p:spPr>
            <a:xfrm>
              <a:off x="1144067" y="4283606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4" name="Oval 4133">
              <a:extLst>
                <a:ext uri="{FF2B5EF4-FFF2-40B4-BE49-F238E27FC236}">
                  <a16:creationId xmlns:a16="http://schemas.microsoft.com/office/drawing/2014/main" id="{3C9E4371-4096-431C-A57F-CAA26289A0A0}"/>
                </a:ext>
              </a:extLst>
            </p:cNvPr>
            <p:cNvSpPr/>
            <p:nvPr/>
          </p:nvSpPr>
          <p:spPr>
            <a:xfrm>
              <a:off x="1734604" y="4283598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135" name="Oval 4134">
              <a:extLst>
                <a:ext uri="{FF2B5EF4-FFF2-40B4-BE49-F238E27FC236}">
                  <a16:creationId xmlns:a16="http://schemas.microsoft.com/office/drawing/2014/main" id="{6547AB21-AFA8-FFC2-E99B-2C343BFC31D8}"/>
                </a:ext>
              </a:extLst>
            </p:cNvPr>
            <p:cNvSpPr/>
            <p:nvPr/>
          </p:nvSpPr>
          <p:spPr>
            <a:xfrm>
              <a:off x="3360355" y="2660799"/>
              <a:ext cx="119686" cy="119686"/>
            </a:xfrm>
            <a:prstGeom prst="ellipse">
              <a:avLst/>
            </a:prstGeom>
            <a:solidFill>
              <a:srgbClr val="66FF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</p:grp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0D3E731C-B261-5E1C-3D7E-3E6B90ADDE3D}"/>
              </a:ext>
            </a:extLst>
          </p:cNvPr>
          <p:cNvSpPr txBox="1"/>
          <p:nvPr/>
        </p:nvSpPr>
        <p:spPr>
          <a:xfrm>
            <a:off x="6435878" y="3258849"/>
            <a:ext cx="5027756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e6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e7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 </a:t>
            </a: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65F8F9A3-E168-D54A-3FA9-6F3CF1F2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2FB02-A5B7-D256-B84D-D95F333EA2A5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</p:spTree>
    <p:extLst>
      <p:ext uri="{BB962C8B-B14F-4D97-AF65-F5344CB8AC3E}">
        <p14:creationId xmlns:p14="http://schemas.microsoft.com/office/powerpoint/2010/main" val="41448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BFFDD0C2-6DE5-F5F1-B4A1-250E23DAFDCA}"/>
              </a:ext>
            </a:extLst>
          </p:cNvPr>
          <p:cNvSpPr txBox="1"/>
          <p:nvPr/>
        </p:nvSpPr>
        <p:spPr>
          <a:xfrm>
            <a:off x="6435878" y="3258849"/>
            <a:ext cx="5027756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e6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e7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e8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e9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latin typeface="LM Mono 12" panose="00000509000000000000" pitchFamily="49" charset="0"/>
              </a:rPr>
              <a:t>      Lisa  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e10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latin typeface="LM Mono 12" panose="00000509000000000000" pitchFamily="49" charset="0"/>
              </a:rPr>
              <a:t>      Lisa  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e11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e12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01/2021</a:t>
            </a:r>
          </a:p>
        </p:txBody>
      </p:sp>
      <p:sp>
        <p:nvSpPr>
          <p:cNvPr id="4127" name="Titel 4">
            <a:extLst>
              <a:ext uri="{FF2B5EF4-FFF2-40B4-BE49-F238E27FC236}">
                <a16:creationId xmlns:a16="http://schemas.microsoft.com/office/drawing/2014/main" id="{7DC2CF30-BA39-5DAE-5B56-9E837AC7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Business Process Management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E0F71E-243F-1F79-AEBC-A6C8AE269ADA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26" name="Group 4125">
            <a:extLst>
              <a:ext uri="{FF2B5EF4-FFF2-40B4-BE49-F238E27FC236}">
                <a16:creationId xmlns:a16="http://schemas.microsoft.com/office/drawing/2014/main" id="{672D0306-CD24-2E1E-0DAF-53CB93BB7D66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28" name="Rectangle: Rounded Corners 4127">
              <a:extLst>
                <a:ext uri="{FF2B5EF4-FFF2-40B4-BE49-F238E27FC236}">
                  <a16:creationId xmlns:a16="http://schemas.microsoft.com/office/drawing/2014/main" id="{B78ECC34-BE65-7F5B-3C66-E957B6E1533B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31" name="Rectangle 4130">
              <a:extLst>
                <a:ext uri="{FF2B5EF4-FFF2-40B4-BE49-F238E27FC236}">
                  <a16:creationId xmlns:a16="http://schemas.microsoft.com/office/drawing/2014/main" id="{68BE1AE7-294C-F3B7-F619-3A6369152D82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D9D10939-06BF-9601-ECC6-083152433A1B}"/>
                </a:ext>
              </a:extLst>
            </p:cNvPr>
            <p:cNvCxnSpPr>
              <a:cxnSpLocks/>
              <a:stCxn id="128" idx="0"/>
              <a:endCxn id="4131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3" name="Rectangle 4132">
              <a:extLst>
                <a:ext uri="{FF2B5EF4-FFF2-40B4-BE49-F238E27FC236}">
                  <a16:creationId xmlns:a16="http://schemas.microsoft.com/office/drawing/2014/main" id="{027A9119-63DC-856F-4829-C6F32657DAF5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4" name="Rectangle 4133">
              <a:extLst>
                <a:ext uri="{FF2B5EF4-FFF2-40B4-BE49-F238E27FC236}">
                  <a16:creationId xmlns:a16="http://schemas.microsoft.com/office/drawing/2014/main" id="{C03BDEB3-B2C5-5DC8-6213-3B95791376CF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35" name="Straight Arrow Connector 4134">
              <a:extLst>
                <a:ext uri="{FF2B5EF4-FFF2-40B4-BE49-F238E27FC236}">
                  <a16:creationId xmlns:a16="http://schemas.microsoft.com/office/drawing/2014/main" id="{B8D3D951-B942-C5AE-B0CE-DD82B409FED5}"/>
                </a:ext>
              </a:extLst>
            </p:cNvPr>
            <p:cNvCxnSpPr>
              <a:cxnSpLocks/>
              <a:stCxn id="4131" idx="3"/>
              <a:endCxn id="413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3" name="Rectangle 4142">
              <a:extLst>
                <a:ext uri="{FF2B5EF4-FFF2-40B4-BE49-F238E27FC236}">
                  <a16:creationId xmlns:a16="http://schemas.microsoft.com/office/drawing/2014/main" id="{A8DBD653-76D9-834F-3FC9-8170116D9281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44" name="Rectangle 4143">
              <a:extLst>
                <a:ext uri="{FF2B5EF4-FFF2-40B4-BE49-F238E27FC236}">
                  <a16:creationId xmlns:a16="http://schemas.microsoft.com/office/drawing/2014/main" id="{D8C12722-6AAB-346B-AF78-0291EE5D956A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5" name="Straight Arrow Connector 4144">
              <a:extLst>
                <a:ext uri="{FF2B5EF4-FFF2-40B4-BE49-F238E27FC236}">
                  <a16:creationId xmlns:a16="http://schemas.microsoft.com/office/drawing/2014/main" id="{5B63F5BC-7AB1-4019-ECEC-E0FEF1664F48}"/>
                </a:ext>
              </a:extLst>
            </p:cNvPr>
            <p:cNvCxnSpPr>
              <a:cxnSpLocks/>
              <a:stCxn id="128" idx="2"/>
              <a:endCxn id="4144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4AB7153D-681C-AC29-DBA5-D91ACF19F84E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Straight Arrow Connector 4147">
              <a:extLst>
                <a:ext uri="{FF2B5EF4-FFF2-40B4-BE49-F238E27FC236}">
                  <a16:creationId xmlns:a16="http://schemas.microsoft.com/office/drawing/2014/main" id="{21684CEF-D1C1-C9D7-5DE0-0ABCCEF8EC52}"/>
                </a:ext>
              </a:extLst>
            </p:cNvPr>
            <p:cNvCxnSpPr>
              <a:cxnSpLocks/>
              <a:endCxn id="65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2" name="Straight Arrow Connector 4151">
              <a:extLst>
                <a:ext uri="{FF2B5EF4-FFF2-40B4-BE49-F238E27FC236}">
                  <a16:creationId xmlns:a16="http://schemas.microsoft.com/office/drawing/2014/main" id="{39E98792-5304-1729-4448-9B14083DB83F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E8D55435-E172-27C9-A955-A038436F91B3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4" name="Rectangle 4153">
              <a:extLst>
                <a:ext uri="{FF2B5EF4-FFF2-40B4-BE49-F238E27FC236}">
                  <a16:creationId xmlns:a16="http://schemas.microsoft.com/office/drawing/2014/main" id="{EF4E2D9D-7687-CFC7-5DD5-096173A77312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6" name="Straight Arrow Connector 4155">
              <a:extLst>
                <a:ext uri="{FF2B5EF4-FFF2-40B4-BE49-F238E27FC236}">
                  <a16:creationId xmlns:a16="http://schemas.microsoft.com/office/drawing/2014/main" id="{B775A736-936D-BFA6-81FA-CC27413B0B3E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9D71AF97-544F-9510-1C9D-40F72A0E80E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A47E3CAC-39AF-3DE4-E04F-700E5433FA94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9" name="Straight Arrow Connector 4158">
              <a:extLst>
                <a:ext uri="{FF2B5EF4-FFF2-40B4-BE49-F238E27FC236}">
                  <a16:creationId xmlns:a16="http://schemas.microsoft.com/office/drawing/2014/main" id="{E16A32B2-8AA7-E36D-CB43-F921B880CA6C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93A02C-8F2E-1CBB-C798-DC4D525F906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F9C53F-4AF6-1DF4-91D3-AE923C16C36F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D8B0823-46CC-BC0B-14B4-2FA8CD331AE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0220E3E-2F40-5CF7-9877-A6345BCA50C8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33" name="Rectangle: Rounded Corners 4132">
            <a:extLst>
              <a:ext uri="{FF2B5EF4-FFF2-40B4-BE49-F238E27FC236}">
                <a16:creationId xmlns:a16="http://schemas.microsoft.com/office/drawing/2014/main" id="{2D960C57-938B-2FB3-4866-AC7D0C804F0A}"/>
              </a:ext>
            </a:extLst>
          </p:cNvPr>
          <p:cNvSpPr/>
          <p:nvPr/>
        </p:nvSpPr>
        <p:spPr>
          <a:xfrm>
            <a:off x="6421796" y="5613403"/>
            <a:ext cx="3898066" cy="751997"/>
          </a:xfrm>
          <a:prstGeom prst="roundRect">
            <a:avLst/>
          </a:prstGeom>
          <a:solidFill>
            <a:srgbClr val="E1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82910" cy="2005565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BFFDD0C2-6DE5-F5F1-B4A1-250E23DAFDCA}"/>
              </a:ext>
            </a:extLst>
          </p:cNvPr>
          <p:cNvSpPr txBox="1"/>
          <p:nvPr/>
        </p:nvSpPr>
        <p:spPr>
          <a:xfrm>
            <a:off x="6435878" y="3258849"/>
            <a:ext cx="4969596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e6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e7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e8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e9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latin typeface="LM Mono 12" panose="00000509000000000000" pitchFamily="49" charset="0"/>
              </a:rPr>
              <a:t>      Lisa  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e10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latin typeface="LM Mono 12" panose="00000509000000000000" pitchFamily="49" charset="0"/>
              </a:rPr>
              <a:t>      Lisa  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e11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e12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01/2021</a:t>
            </a:r>
          </a:p>
        </p:txBody>
      </p:sp>
      <p:pic>
        <p:nvPicPr>
          <p:cNvPr id="4131" name="Graphic 4130" descr="Stopwatch 75% outline">
            <a:extLst>
              <a:ext uri="{FF2B5EF4-FFF2-40B4-BE49-F238E27FC236}">
                <a16:creationId xmlns:a16="http://schemas.microsoft.com/office/drawing/2014/main" id="{59DD92FA-A461-A727-F0CC-7EC74501B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9783" y="5696204"/>
            <a:ext cx="521598" cy="521598"/>
          </a:xfrm>
          <a:prstGeom prst="rect">
            <a:avLst/>
          </a:prstGeom>
        </p:spPr>
      </p:pic>
      <p:sp>
        <p:nvSpPr>
          <p:cNvPr id="4132" name="TextBox 4131">
            <a:extLst>
              <a:ext uri="{FF2B5EF4-FFF2-40B4-BE49-F238E27FC236}">
                <a16:creationId xmlns:a16="http://schemas.microsoft.com/office/drawing/2014/main" id="{F3656750-FA92-BC48-7577-6365B54AA988}"/>
              </a:ext>
            </a:extLst>
          </p:cNvPr>
          <p:cNvSpPr txBox="1"/>
          <p:nvPr/>
        </p:nvSpPr>
        <p:spPr>
          <a:xfrm>
            <a:off x="6882568" y="5645205"/>
            <a:ext cx="3334945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b="1" dirty="0">
                <a:latin typeface="LM Sans 17" panose="00000500000000000000" pitchFamily="50" charset="0"/>
              </a:rPr>
              <a:t>Default</a:t>
            </a:r>
            <a:r>
              <a:rPr lang="en-US" sz="1320" b="1" i="1" dirty="0">
                <a:latin typeface="LM Sans 17" panose="00000500000000000000" pitchFamily="50" charset="0"/>
              </a:rPr>
              <a:t> </a:t>
            </a:r>
            <a:r>
              <a:rPr lang="en-US" sz="1320" b="1" dirty="0">
                <a:latin typeface="LM Sans 17" panose="00000500000000000000" pitchFamily="50" charset="0"/>
              </a:rPr>
              <a:t>activity</a:t>
            </a:r>
            <a:r>
              <a:rPr lang="en-US" sz="1320" b="1" i="1" dirty="0">
                <a:latin typeface="LM Sans 17" panose="00000500000000000000" pitchFamily="50" charset="0"/>
              </a:rPr>
              <a:t> </a:t>
            </a:r>
            <a:r>
              <a:rPr lang="en-US" sz="1320" b="1" dirty="0">
                <a:latin typeface="LM Sans 17" panose="00000500000000000000" pitchFamily="50" charset="0"/>
              </a:rPr>
              <a:t>durations</a:t>
            </a:r>
          </a:p>
        </p:txBody>
      </p:sp>
      <p:sp>
        <p:nvSpPr>
          <p:cNvPr id="4134" name="Rectangle 4133">
            <a:extLst>
              <a:ext uri="{FF2B5EF4-FFF2-40B4-BE49-F238E27FC236}">
                <a16:creationId xmlns:a16="http://schemas.microsoft.com/office/drawing/2014/main" id="{AD25634B-C1B7-5F5A-4966-FF3D50734E5C}"/>
              </a:ext>
            </a:extLst>
          </p:cNvPr>
          <p:cNvSpPr/>
          <p:nvPr/>
        </p:nvSpPr>
        <p:spPr>
          <a:xfrm>
            <a:off x="5054930" y="2701837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DE85E043-E122-9D43-843A-F4A1DE820E7E}"/>
              </a:ext>
            </a:extLst>
          </p:cNvPr>
          <p:cNvSpPr/>
          <p:nvPr/>
        </p:nvSpPr>
        <p:spPr>
          <a:xfrm>
            <a:off x="3856591" y="2330420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4" name="Rectangle 4143">
            <a:extLst>
              <a:ext uri="{FF2B5EF4-FFF2-40B4-BE49-F238E27FC236}">
                <a16:creationId xmlns:a16="http://schemas.microsoft.com/office/drawing/2014/main" id="{1C968FD9-9B33-57AF-5865-06DD605AE91B}"/>
              </a:ext>
            </a:extLst>
          </p:cNvPr>
          <p:cNvSpPr/>
          <p:nvPr/>
        </p:nvSpPr>
        <p:spPr>
          <a:xfrm>
            <a:off x="3856591" y="3045227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5" name="Rectangle 4144">
            <a:extLst>
              <a:ext uri="{FF2B5EF4-FFF2-40B4-BE49-F238E27FC236}">
                <a16:creationId xmlns:a16="http://schemas.microsoft.com/office/drawing/2014/main" id="{A3295C3A-1BEF-DC14-875C-6BF14E5635BA}"/>
              </a:ext>
            </a:extLst>
          </p:cNvPr>
          <p:cNvSpPr/>
          <p:nvPr/>
        </p:nvSpPr>
        <p:spPr>
          <a:xfrm>
            <a:off x="3027498" y="2330420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6" name="Rectangle 4145">
            <a:extLst>
              <a:ext uri="{FF2B5EF4-FFF2-40B4-BE49-F238E27FC236}">
                <a16:creationId xmlns:a16="http://schemas.microsoft.com/office/drawing/2014/main" id="{D6A9DEA2-7B92-B977-30C2-292D16A77779}"/>
              </a:ext>
            </a:extLst>
          </p:cNvPr>
          <p:cNvSpPr/>
          <p:nvPr/>
        </p:nvSpPr>
        <p:spPr>
          <a:xfrm>
            <a:off x="3027498" y="3045227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48" name="Rectangle 4147">
            <a:extLst>
              <a:ext uri="{FF2B5EF4-FFF2-40B4-BE49-F238E27FC236}">
                <a16:creationId xmlns:a16="http://schemas.microsoft.com/office/drawing/2014/main" id="{7D1D8F97-C13F-91E3-E494-8CB7EADA3F9D}"/>
              </a:ext>
            </a:extLst>
          </p:cNvPr>
          <p:cNvSpPr/>
          <p:nvPr/>
        </p:nvSpPr>
        <p:spPr>
          <a:xfrm>
            <a:off x="1703766" y="2688410"/>
            <a:ext cx="441289" cy="195720"/>
          </a:xfrm>
          <a:prstGeom prst="rect">
            <a:avLst/>
          </a:prstGeom>
          <a:solidFill>
            <a:srgbClr val="0096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26" name="Arrow: Left 4125">
            <a:extLst>
              <a:ext uri="{FF2B5EF4-FFF2-40B4-BE49-F238E27FC236}">
                <a16:creationId xmlns:a16="http://schemas.microsoft.com/office/drawing/2014/main" id="{1480E92A-C73F-E4DA-119D-82C51999571B}"/>
              </a:ext>
            </a:extLst>
          </p:cNvPr>
          <p:cNvSpPr/>
          <p:nvPr/>
        </p:nvSpPr>
        <p:spPr>
          <a:xfrm rot="16200000">
            <a:off x="8600063" y="5224721"/>
            <a:ext cx="442493" cy="332930"/>
          </a:xfrm>
          <a:prstGeom prst="leftArrow">
            <a:avLst/>
          </a:prstGeom>
          <a:solidFill>
            <a:srgbClr val="B47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27" name="Picture 4126" descr="Icon&#10;&#10;Description automatically generated">
            <a:extLst>
              <a:ext uri="{FF2B5EF4-FFF2-40B4-BE49-F238E27FC236}">
                <a16:creationId xmlns:a16="http://schemas.microsoft.com/office/drawing/2014/main" id="{A7BF599D-38E2-A150-3D1E-06BE65880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52784" y="5236368"/>
            <a:ext cx="332932" cy="332932"/>
          </a:xfrm>
          <a:prstGeom prst="rect">
            <a:avLst/>
          </a:prstGeom>
        </p:spPr>
      </p:pic>
      <p:sp>
        <p:nvSpPr>
          <p:cNvPr id="4143" name="Titel 4">
            <a:extLst>
              <a:ext uri="{FF2B5EF4-FFF2-40B4-BE49-F238E27FC236}">
                <a16:creationId xmlns:a16="http://schemas.microsoft.com/office/drawing/2014/main" id="{E0EF1C3E-955C-DD6B-8CFD-9789A211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Mining a Temporal Model from the Event Log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61F6C-018B-D9E8-A961-0B83FC51E464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28" name="Group 4127">
            <a:extLst>
              <a:ext uri="{FF2B5EF4-FFF2-40B4-BE49-F238E27FC236}">
                <a16:creationId xmlns:a16="http://schemas.microsoft.com/office/drawing/2014/main" id="{D8A5DA09-871E-0F93-36E1-67FF773BE409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52" name="Rectangle: Rounded Corners 4151">
              <a:extLst>
                <a:ext uri="{FF2B5EF4-FFF2-40B4-BE49-F238E27FC236}">
                  <a16:creationId xmlns:a16="http://schemas.microsoft.com/office/drawing/2014/main" id="{7A9FB1C3-4F11-0BE1-8A2A-64355A9EB96C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84A15EB5-CBF5-5173-C3A7-748E99CDE1B3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4" name="Connector: Elbow 4153">
              <a:extLst>
                <a:ext uri="{FF2B5EF4-FFF2-40B4-BE49-F238E27FC236}">
                  <a16:creationId xmlns:a16="http://schemas.microsoft.com/office/drawing/2014/main" id="{70467147-7E7E-18D7-0CEC-F48F243A7C3E}"/>
                </a:ext>
              </a:extLst>
            </p:cNvPr>
            <p:cNvCxnSpPr>
              <a:cxnSpLocks/>
              <a:stCxn id="155" idx="0"/>
              <a:endCxn id="41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00F7ABB1-1B0F-32BD-EB18-6792F382B055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7" name="Rectangle 4156">
              <a:extLst>
                <a:ext uri="{FF2B5EF4-FFF2-40B4-BE49-F238E27FC236}">
                  <a16:creationId xmlns:a16="http://schemas.microsoft.com/office/drawing/2014/main" id="{305F3261-6C10-A338-5289-09353687AB31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8" name="Straight Arrow Connector 4157">
              <a:extLst>
                <a:ext uri="{FF2B5EF4-FFF2-40B4-BE49-F238E27FC236}">
                  <a16:creationId xmlns:a16="http://schemas.microsoft.com/office/drawing/2014/main" id="{646D3427-E358-C874-A78A-A6A5AEEBB1B2}"/>
                </a:ext>
              </a:extLst>
            </p:cNvPr>
            <p:cNvCxnSpPr>
              <a:cxnSpLocks/>
              <a:stCxn id="4153" idx="3"/>
              <a:endCxn id="4156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9" name="Rectangle 4158">
              <a:extLst>
                <a:ext uri="{FF2B5EF4-FFF2-40B4-BE49-F238E27FC236}">
                  <a16:creationId xmlns:a16="http://schemas.microsoft.com/office/drawing/2014/main" id="{8C9DF02F-2DDF-EA81-E779-0195371C740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C671E7A-F4C6-8DAA-8685-22F10481DF94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FCB8251-CF19-F077-4521-E4AC8F82FA28}"/>
                </a:ext>
              </a:extLst>
            </p:cNvPr>
            <p:cNvCxnSpPr>
              <a:cxnSpLocks/>
              <a:stCxn id="155" idx="2"/>
              <a:endCxn id="6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59EA8C7-F75C-776B-E14F-ADC6F6D108F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9946EA02-0176-02AB-0CA4-C22D87EDD0CB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50C3FEC-4E39-A8A1-B885-89C26C0E0FA1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4E08A59-B5EB-4164-CFF6-CA22BFFD226D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7CE40D2-2117-7A10-99BC-2EED743B6823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79EC3B-2CD3-E928-9530-C9E353352DFA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2E6561D-D942-0334-0E2E-131A0B7FD56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9F632CD6-EA41-CF31-56DF-A05F72DF6829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AD487163-AA2E-396B-991D-CCC617F695E6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2F74F11-D38D-CEF7-90B1-F7A6271734F8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A4C7699-9FA2-CDA3-F8AB-67A97B7C6AC8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6957687-24B8-02AF-86C6-04EB67EC01AB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C1C4B6D-0DBA-A42D-0EA5-2FBF87DFB046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5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7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BFFDD0C2-6DE5-F5F1-B4A1-250E23DAFDCA}"/>
              </a:ext>
            </a:extLst>
          </p:cNvPr>
          <p:cNvSpPr txBox="1"/>
          <p:nvPr/>
        </p:nvSpPr>
        <p:spPr>
          <a:xfrm>
            <a:off x="6435878" y="3258849"/>
            <a:ext cx="4878731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" dirty="0">
                <a:latin typeface="LM Mono 12" panose="00000509000000000000" pitchFamily="49" charset="0"/>
              </a:rPr>
              <a:t>e1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e2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Study_requirements</a:t>
            </a:r>
            <a:r>
              <a:rPr lang="en-US" sz="960" dirty="0">
                <a:latin typeface="LM Mono 12" panose="00000509000000000000" pitchFamily="49" charset="0"/>
              </a:rPr>
              <a:t>   Amy 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02/2020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e4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04/2020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latin typeface="LM Mono 12" panose="00000509000000000000" pitchFamily="49" charset="0"/>
              </a:rPr>
              <a:t>      Glen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e6 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07/2020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e7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Develop_frontend</a:t>
            </a:r>
            <a:r>
              <a:rPr lang="en-US" sz="960" dirty="0">
                <a:latin typeface="LM Mono 12" panose="00000509000000000000" pitchFamily="49" charset="0"/>
              </a:rPr>
              <a:t>     Oliver     10/2020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e8 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Verify_backend</a:t>
            </a:r>
            <a:r>
              <a:rPr lang="en-US" sz="960" dirty="0">
                <a:latin typeface="LM Mono 12" panose="00000509000000000000" pitchFamily="49" charset="0"/>
              </a:rPr>
              <a:t>       Lisa       10/2020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e9         1          start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Lisa       10/2020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e10        1          end  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Verify_frontend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Lisa  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e11        1          start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11/2020</a:t>
            </a:r>
          </a:p>
          <a:p>
            <a:r>
              <a:rPr lang="en-US" sz="960" dirty="0">
                <a:latin typeface="LM Mono 12" panose="00000509000000000000" pitchFamily="49" charset="0"/>
              </a:rPr>
              <a:t>e12        1          end          </a:t>
            </a:r>
            <a:r>
              <a:rPr lang="en-US" sz="960" dirty="0" err="1">
                <a:latin typeface="LM Mono 12" panose="00000509000000000000" pitchFamily="49" charset="0"/>
              </a:rPr>
              <a:t>Deploy_system</a:t>
            </a:r>
            <a:r>
              <a:rPr lang="en-US" sz="960" dirty="0">
                <a:latin typeface="LM Mono 12" panose="00000509000000000000" pitchFamily="49" charset="0"/>
              </a:rPr>
              <a:t>        Jessie     01/2021</a:t>
            </a:r>
          </a:p>
        </p:txBody>
      </p:sp>
      <p:sp>
        <p:nvSpPr>
          <p:cNvPr id="4128" name="Rectangle: Rounded Corners 4127">
            <a:extLst>
              <a:ext uri="{FF2B5EF4-FFF2-40B4-BE49-F238E27FC236}">
                <a16:creationId xmlns:a16="http://schemas.microsoft.com/office/drawing/2014/main" id="{57936757-D9A0-5729-6A1F-E4DBB219C990}"/>
              </a:ext>
            </a:extLst>
          </p:cNvPr>
          <p:cNvSpPr/>
          <p:nvPr/>
        </p:nvSpPr>
        <p:spPr>
          <a:xfrm>
            <a:off x="6421796" y="5613403"/>
            <a:ext cx="3898066" cy="751997"/>
          </a:xfrm>
          <a:prstGeom prst="roundRect">
            <a:avLst/>
          </a:prstGeom>
          <a:solidFill>
            <a:srgbClr val="E1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31" name="Graphic 4130" descr="Stopwatch 75% outline">
            <a:extLst>
              <a:ext uri="{FF2B5EF4-FFF2-40B4-BE49-F238E27FC236}">
                <a16:creationId xmlns:a16="http://schemas.microsoft.com/office/drawing/2014/main" id="{59DD92FA-A461-A727-F0CC-7EC74501B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9783" y="5696204"/>
            <a:ext cx="521598" cy="521598"/>
          </a:xfrm>
          <a:prstGeom prst="rect">
            <a:avLst/>
          </a:prstGeom>
        </p:spPr>
      </p:pic>
      <p:sp>
        <p:nvSpPr>
          <p:cNvPr id="4132" name="TextBox 4131">
            <a:extLst>
              <a:ext uri="{FF2B5EF4-FFF2-40B4-BE49-F238E27FC236}">
                <a16:creationId xmlns:a16="http://schemas.microsoft.com/office/drawing/2014/main" id="{F3656750-FA92-BC48-7577-6365B54AA988}"/>
              </a:ext>
            </a:extLst>
          </p:cNvPr>
          <p:cNvSpPr txBox="1"/>
          <p:nvPr/>
        </p:nvSpPr>
        <p:spPr>
          <a:xfrm>
            <a:off x="6882567" y="5645205"/>
            <a:ext cx="3648118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Default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activity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durations</a:t>
            </a:r>
          </a:p>
          <a:p>
            <a:pPr lvl="1"/>
            <a:endParaRPr lang="en-US" sz="1320" dirty="0">
              <a:latin typeface="LM Sans 17" panose="00000500000000000000" pitchFamily="50" charset="0"/>
            </a:endParaRP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b="1" dirty="0">
                <a:latin typeface="LM Sans 17" panose="00000500000000000000" pitchFamily="50" charset="0"/>
              </a:rPr>
              <a:t>Resource-specific activity durations</a:t>
            </a:r>
          </a:p>
        </p:txBody>
      </p:sp>
      <p:sp>
        <p:nvSpPr>
          <p:cNvPr id="4126" name="Arrow: Left 4125">
            <a:extLst>
              <a:ext uri="{FF2B5EF4-FFF2-40B4-BE49-F238E27FC236}">
                <a16:creationId xmlns:a16="http://schemas.microsoft.com/office/drawing/2014/main" id="{1480E92A-C73F-E4DA-119D-82C51999571B}"/>
              </a:ext>
            </a:extLst>
          </p:cNvPr>
          <p:cNvSpPr/>
          <p:nvPr/>
        </p:nvSpPr>
        <p:spPr>
          <a:xfrm rot="16200000">
            <a:off x="8600063" y="5224721"/>
            <a:ext cx="442493" cy="332930"/>
          </a:xfrm>
          <a:prstGeom prst="leftArrow">
            <a:avLst/>
          </a:prstGeom>
          <a:solidFill>
            <a:srgbClr val="B47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27" name="Picture 4126" descr="Icon&#10;&#10;Description automatically generated">
            <a:extLst>
              <a:ext uri="{FF2B5EF4-FFF2-40B4-BE49-F238E27FC236}">
                <a16:creationId xmlns:a16="http://schemas.microsoft.com/office/drawing/2014/main" id="{A7BF599D-38E2-A150-3D1E-06BE65880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52784" y="5236368"/>
            <a:ext cx="332932" cy="332932"/>
          </a:xfrm>
          <a:prstGeom prst="rect">
            <a:avLst/>
          </a:prstGeom>
        </p:spPr>
      </p:pic>
      <p:grpSp>
        <p:nvGrpSpPr>
          <p:cNvPr id="4133" name="Group 4132">
            <a:extLst>
              <a:ext uri="{FF2B5EF4-FFF2-40B4-BE49-F238E27FC236}">
                <a16:creationId xmlns:a16="http://schemas.microsoft.com/office/drawing/2014/main" id="{56717F1B-4D79-6BEF-CC60-7023C3B40A4C}"/>
              </a:ext>
            </a:extLst>
          </p:cNvPr>
          <p:cNvGrpSpPr/>
          <p:nvPr/>
        </p:nvGrpSpPr>
        <p:grpSpPr>
          <a:xfrm>
            <a:off x="9601762" y="5028259"/>
            <a:ext cx="1712848" cy="809555"/>
            <a:chOff x="2842782" y="4107744"/>
            <a:chExt cx="1427373" cy="674629"/>
          </a:xfrm>
        </p:grpSpPr>
        <p:sp>
          <p:nvSpPr>
            <p:cNvPr id="4143" name="Rectangle 4142">
              <a:extLst>
                <a:ext uri="{FF2B5EF4-FFF2-40B4-BE49-F238E27FC236}">
                  <a16:creationId xmlns:a16="http://schemas.microsoft.com/office/drawing/2014/main" id="{F172DE13-F87C-C36D-11FE-65A3780DCFD5}"/>
                </a:ext>
              </a:extLst>
            </p:cNvPr>
            <p:cNvSpPr/>
            <p:nvPr/>
          </p:nvSpPr>
          <p:spPr>
            <a:xfrm>
              <a:off x="2842782" y="4107744"/>
              <a:ext cx="1427373" cy="674108"/>
            </a:xfrm>
            <a:prstGeom prst="rect">
              <a:avLst/>
            </a:prstGeom>
            <a:solidFill>
              <a:srgbClr val="ECD9C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4152" name="Group 4151">
              <a:extLst>
                <a:ext uri="{FF2B5EF4-FFF2-40B4-BE49-F238E27FC236}">
                  <a16:creationId xmlns:a16="http://schemas.microsoft.com/office/drawing/2014/main" id="{971D8975-AF13-3008-F7D8-57A83A44DAFC}"/>
                </a:ext>
              </a:extLst>
            </p:cNvPr>
            <p:cNvGrpSpPr/>
            <p:nvPr/>
          </p:nvGrpSpPr>
          <p:grpSpPr>
            <a:xfrm>
              <a:off x="2908767" y="4203179"/>
              <a:ext cx="1272143" cy="579194"/>
              <a:chOff x="3928366" y="4854431"/>
              <a:chExt cx="1272143" cy="579194"/>
            </a:xfrm>
          </p:grpSpPr>
          <p:sp>
            <p:nvSpPr>
              <p:cNvPr id="4153" name="Rectangle 4152">
                <a:extLst>
                  <a:ext uri="{FF2B5EF4-FFF2-40B4-BE49-F238E27FC236}">
                    <a16:creationId xmlns:a16="http://schemas.microsoft.com/office/drawing/2014/main" id="{4FF49791-F8D4-A502-1964-266D2798AB31}"/>
                  </a:ext>
                </a:extLst>
              </p:cNvPr>
              <p:cNvSpPr/>
              <p:nvPr/>
            </p:nvSpPr>
            <p:spPr>
              <a:xfrm>
                <a:off x="3928366" y="4915737"/>
                <a:ext cx="509239" cy="182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2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Lisa</a:t>
                </a:r>
                <a:endParaRPr lang="LID4096" sz="132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4154" name="Rectangle: Rounded Corners 4153">
                <a:extLst>
                  <a:ext uri="{FF2B5EF4-FFF2-40B4-BE49-F238E27FC236}">
                    <a16:creationId xmlns:a16="http://schemas.microsoft.com/office/drawing/2014/main" id="{29DAA5DC-E25C-B5BA-E53C-5C7CB4DD2B61}"/>
                  </a:ext>
                </a:extLst>
              </p:cNvPr>
              <p:cNvSpPr/>
              <p:nvPr/>
            </p:nvSpPr>
            <p:spPr>
              <a:xfrm>
                <a:off x="4646800" y="4854431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4156" name="Straight Connector 4155">
                <a:extLst>
                  <a:ext uri="{FF2B5EF4-FFF2-40B4-BE49-F238E27FC236}">
                    <a16:creationId xmlns:a16="http://schemas.microsoft.com/office/drawing/2014/main" id="{5FF18BC6-83DB-3281-2834-B287845655DA}"/>
                  </a:ext>
                </a:extLst>
              </p:cNvPr>
              <p:cNvCxnSpPr>
                <a:cxnSpLocks/>
                <a:stCxn id="4153" idx="3"/>
                <a:endCxn id="4154" idx="1"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57" name="Group 4156">
                <a:extLst>
                  <a:ext uri="{FF2B5EF4-FFF2-40B4-BE49-F238E27FC236}">
                    <a16:creationId xmlns:a16="http://schemas.microsoft.com/office/drawing/2014/main" id="{A3BF84EA-6E79-A5F9-9AC2-3565C6A7347E}"/>
                  </a:ext>
                </a:extLst>
              </p:cNvPr>
              <p:cNvGrpSpPr/>
              <p:nvPr/>
            </p:nvGrpSpPr>
            <p:grpSpPr>
              <a:xfrm>
                <a:off x="4541505" y="5013059"/>
                <a:ext cx="615162" cy="420566"/>
                <a:chOff x="5276731" y="3578973"/>
                <a:chExt cx="615162" cy="420566"/>
              </a:xfrm>
            </p:grpSpPr>
            <p:sp>
              <p:nvSpPr>
                <p:cNvPr id="4158" name="TextBox 4157">
                  <a:extLst>
                    <a:ext uri="{FF2B5EF4-FFF2-40B4-BE49-F238E27FC236}">
                      <a16:creationId xmlns:a16="http://schemas.microsoft.com/office/drawing/2014/main" id="{CF31CE76-622E-2A13-0FCF-9C5BA2746C27}"/>
                    </a:ext>
                  </a:extLst>
                </p:cNvPr>
                <p:cNvSpPr txBox="1"/>
                <p:nvPr/>
              </p:nvSpPr>
              <p:spPr>
                <a:xfrm>
                  <a:off x="5301651" y="3753317"/>
                  <a:ext cx="590242" cy="2462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32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48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320" dirty="0">
                      <a:latin typeface="LM Sans 10" panose="00000500000000000000" pitchFamily="50" charset="0"/>
                    </a:rPr>
                    <a:t>mo.</a:t>
                  </a:r>
                  <a:endParaRPr lang="LID4096" sz="132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4159" name="Connector: Elbow 4158">
                  <a:extLst>
                    <a:ext uri="{FF2B5EF4-FFF2-40B4-BE49-F238E27FC236}">
                      <a16:creationId xmlns:a16="http://schemas.microsoft.com/office/drawing/2014/main" id="{58F1DDB9-9299-E2BD-7E78-DE632244F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168076" y="3687628"/>
                  <a:ext cx="306563" cy="89254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Left Bracket 64">
                  <a:extLst>
                    <a:ext uri="{FF2B5EF4-FFF2-40B4-BE49-F238E27FC236}">
                      <a16:creationId xmlns:a16="http://schemas.microsoft.com/office/drawing/2014/main" id="{BF98CA98-E886-CFC0-0EB3-18BCE08A891E}"/>
                    </a:ext>
                  </a:extLst>
                </p:cNvPr>
                <p:cNvSpPr/>
                <p:nvPr/>
              </p:nvSpPr>
              <p:spPr>
                <a:xfrm>
                  <a:off x="5363603" y="38196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</p:grpSp>
      <p:sp>
        <p:nvSpPr>
          <p:cNvPr id="4135" name="Titel 4">
            <a:extLst>
              <a:ext uri="{FF2B5EF4-FFF2-40B4-BE49-F238E27FC236}">
                <a16:creationId xmlns:a16="http://schemas.microsoft.com/office/drawing/2014/main" id="{1213EE9D-7DE5-FFA9-B770-DE993809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Mining a Temporal Model from the Event Log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CEED4-2F29-F6D7-2155-E8CD34CA8489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34" name="Group 4133">
            <a:extLst>
              <a:ext uri="{FF2B5EF4-FFF2-40B4-BE49-F238E27FC236}">
                <a16:creationId xmlns:a16="http://schemas.microsoft.com/office/drawing/2014/main" id="{5B923F45-87C3-18CF-6188-EBF92C4EF88E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4" name="Rectangle: Rounded Corners 4143">
              <a:extLst>
                <a:ext uri="{FF2B5EF4-FFF2-40B4-BE49-F238E27FC236}">
                  <a16:creationId xmlns:a16="http://schemas.microsoft.com/office/drawing/2014/main" id="{A90429EA-1CAB-C0B2-9B1A-04D9F16CBEE5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5" name="Rectangle 4144">
              <a:extLst>
                <a:ext uri="{FF2B5EF4-FFF2-40B4-BE49-F238E27FC236}">
                  <a16:creationId xmlns:a16="http://schemas.microsoft.com/office/drawing/2014/main" id="{22330972-0B69-48A7-E2B8-85D9B344F886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6" name="Connector: Elbow 4145">
              <a:extLst>
                <a:ext uri="{FF2B5EF4-FFF2-40B4-BE49-F238E27FC236}">
                  <a16:creationId xmlns:a16="http://schemas.microsoft.com/office/drawing/2014/main" id="{B3D0681E-D16D-E26A-4AF7-D7933B9BBE7C}"/>
                </a:ext>
              </a:extLst>
            </p:cNvPr>
            <p:cNvCxnSpPr>
              <a:cxnSpLocks/>
              <a:stCxn id="159" idx="0"/>
              <a:endCxn id="4145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8" name="Rectangle 4147">
              <a:extLst>
                <a:ext uri="{FF2B5EF4-FFF2-40B4-BE49-F238E27FC236}">
                  <a16:creationId xmlns:a16="http://schemas.microsoft.com/office/drawing/2014/main" id="{753A156B-5F56-D766-4184-0B5E2E6000F3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732F23D-21D0-5D20-6D06-0DD694351438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A35AA6D-3A8F-800C-B7E9-42D7FFE6506C}"/>
                </a:ext>
              </a:extLst>
            </p:cNvPr>
            <p:cNvCxnSpPr>
              <a:cxnSpLocks/>
              <a:stCxn id="4145" idx="3"/>
              <a:endCxn id="4148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2F38408-D850-1752-AEFF-7CDC29CC03DB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EDADEBD-740A-8153-705E-020EF7733C2C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581745B-90AF-50CC-15F6-8109A1564B9B}"/>
                </a:ext>
              </a:extLst>
            </p:cNvPr>
            <p:cNvCxnSpPr>
              <a:cxnSpLocks/>
              <a:stCxn id="159" idx="2"/>
              <a:endCxn id="130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9DB8346-8DDD-BA9A-A9F5-75437608EB42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1DB6E0F7-29AA-6488-A51B-05CB658478CE}"/>
                </a:ext>
              </a:extLst>
            </p:cNvPr>
            <p:cNvCxnSpPr>
              <a:cxnSpLocks/>
              <a:endCxn id="157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A64942D2-3A61-F3A6-12DC-CDCAC5AAB5DD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7CD7D5F-6890-FF8B-B928-3E0FE28B434A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0DF1874-ADF6-9A7F-0126-60B77AE6B092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0CB723F0-5BEE-A234-9973-28251B6280D8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CE3A4863-368F-A06C-4FE3-B24DD4A9A06C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AA0F11FB-28EB-99F9-5ACE-F65C226014CB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D4B1DC28-7AA1-812B-1DC1-2D998055381A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08183C8-61D1-D478-8865-BBD810374B23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532BBC1-CB32-CBE6-5651-474A8C32E85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F8D65A4-CF4A-ADB9-2E68-3A1F7A5C07D7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DFB3751-8D0B-189F-81FF-9D41A5684755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3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6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610673" y="111296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 guess and check: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C15361-F5F0-747A-22F2-27205A50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121070"/>
            <a:ext cx="12061370" cy="4736930"/>
          </a:xfrm>
        </p:spPr>
        <p:txBody>
          <a:bodyPr>
            <a:normAutofit lnSpcReduction="10000"/>
          </a:bodyPr>
          <a:lstStyle/>
          <a:p>
            <a:r>
              <a:rPr lang="en-AT" dirty="0"/>
              <a:t>fluents: 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on(c,a,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on(b,table,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 on(a,table,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r>
              <a:rPr lang="en-GB" dirty="0"/>
              <a:t>A</a:t>
            </a:r>
            <a:r>
              <a:rPr lang="en-AT" dirty="0"/>
              <a:t>ctions:   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move(c,table,</a:t>
            </a:r>
            <a:r>
              <a:rPr lang="en-AT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AT" dirty="0"/>
              <a:t> </a:t>
            </a:r>
          </a:p>
          <a:p>
            <a:pPr lvl="1"/>
            <a:r>
              <a:rPr lang="en-AT" dirty="0"/>
              <a:t>preconditions: </a:t>
            </a:r>
          </a:p>
          <a:p>
            <a:pPr marL="914400" lvl="2" indent="0">
              <a:buNone/>
            </a:pPr>
            <a:r>
              <a:rPr lang="en-GB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move(B, L,T) v -move(B, L,T) :- block(B), location(L), time(T).</a:t>
            </a:r>
            <a:br>
              <a:rPr lang="en-GB" dirty="0">
                <a:latin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</a:rPr>
              <a:t>:- move (B,B,T).</a:t>
            </a:r>
          </a:p>
          <a:p>
            <a:pPr marL="914400" lvl="2" indent="0">
              <a:buNone/>
            </a:pPr>
            <a:r>
              <a:rPr lang="en-GB" dirty="0">
                <a:latin typeface="Courier New" panose="02070309020205020404" pitchFamily="49" charset="0"/>
              </a:rPr>
              <a:t>:- move(B, L,T) , blocked(B,T).   	blocked(B,T) :- on(_,B,T).</a:t>
            </a:r>
            <a:br>
              <a:rPr lang="en-GB" dirty="0">
                <a:latin typeface="Courier New" panose="02070309020205020404" pitchFamily="49" charset="0"/>
              </a:rPr>
            </a:br>
            <a:r>
              <a:rPr lang="en-GB" dirty="0">
                <a:latin typeface="Courier New" panose="02070309020205020404" pitchFamily="49" charset="0"/>
              </a:rPr>
              <a:t>:- move(B, L) , blocked(L,T)</a:t>
            </a:r>
            <a:r>
              <a:rPr lang="en-AT" dirty="0">
                <a:latin typeface="Courier New" panose="02070309020205020404" pitchFamily="49" charset="0"/>
              </a:rPr>
              <a:t> . </a:t>
            </a:r>
          </a:p>
          <a:p>
            <a:pPr lvl="1"/>
            <a:r>
              <a:rPr lang="en-AT" dirty="0"/>
              <a:t>effects: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 T+1</a:t>
            </a:r>
            <a:r>
              <a:rPr lang="en-GB" dirty="0">
                <a:effectLst/>
                <a:latin typeface="Arial" panose="020B0604020202020204" pitchFamily="34" charset="0"/>
              </a:rPr>
              <a:t>) :- 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</a:t>
            </a:r>
            <a:r>
              <a:rPr lang="en-GB" dirty="0">
                <a:effectLst/>
                <a:latin typeface="Arial" panose="020B0604020202020204" pitchFamily="34" charset="0"/>
              </a:rPr>
              <a:t>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-on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L,T+1</a:t>
            </a:r>
            <a:r>
              <a:rPr lang="en-GB" dirty="0">
                <a:effectLst/>
                <a:latin typeface="Arial" panose="020B0604020202020204" pitchFamily="34" charset="0"/>
              </a:rPr>
              <a:t>) :- </a:t>
            </a:r>
            <a:r>
              <a:rPr lang="en-GB" dirty="0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L1,T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on(B,L,T), L1&lt;&gt;L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GB" dirty="0"/>
              <a:t>i</a:t>
            </a:r>
            <a:r>
              <a:rPr lang="en-AT" dirty="0"/>
              <a:t>mplicit background knowledge: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blocked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B,T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 :- 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B1</a:t>
            </a:r>
            <a:r>
              <a:rPr lang="en-GB" dirty="0">
                <a:latin typeface="Courier New" panose="02070309020205020404" pitchFamily="49" charset="0"/>
              </a:rPr>
              <a:t>,B,T), block (B).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B,L,T+1</a:t>
            </a:r>
            <a:r>
              <a:rPr lang="en-GB" dirty="0">
                <a:effectLst/>
                <a:latin typeface="Arial" panose="020B0604020202020204" pitchFamily="34" charset="0"/>
              </a:rPr>
              <a:t>) </a:t>
            </a:r>
            <a:r>
              <a:rPr lang="en-GB" dirty="0">
                <a:effectLst/>
                <a:latin typeface="Courier New" panose="02070309020205020404" pitchFamily="49" charset="0"/>
              </a:rPr>
              <a:t> :-on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latin typeface="Courier New" panose="02070309020205020404" pitchFamily="49" charset="0"/>
              </a:rPr>
              <a:t>,L,T), </a:t>
            </a:r>
            <a:r>
              <a:rPr lang="en-GB" b="1" dirty="0">
                <a:latin typeface="Courier New" panose="02070309020205020404" pitchFamily="49" charset="0"/>
              </a:rPr>
              <a:t>not </a:t>
            </a:r>
            <a:r>
              <a:rPr lang="en-GB" dirty="0">
                <a:latin typeface="Courier New" panose="02070309020205020404" pitchFamily="49" charset="0"/>
              </a:rPr>
              <a:t>–on(B,L,T).</a:t>
            </a:r>
            <a:endParaRPr lang="en-AT" dirty="0">
              <a:latin typeface="Courier New" panose="02070309020205020404" pitchFamily="49" charset="0"/>
            </a:endParaRPr>
          </a:p>
        </p:txBody>
      </p:sp>
      <p:pic>
        <p:nvPicPr>
          <p:cNvPr id="2050" name="Picture 2" descr="Block World Problem In Artificial Intelligence | Goal Stack Planning |  Solved Example - YouTube">
            <a:extLst>
              <a:ext uri="{FF2B5EF4-FFF2-40B4-BE49-F238E27FC236}">
                <a16:creationId xmlns:a16="http://schemas.microsoft.com/office/drawing/2014/main" id="{AA4FF919-58AD-2972-EF30-AD8A29728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b="18572"/>
          <a:stretch/>
        </p:blipFill>
        <p:spPr bwMode="auto">
          <a:xfrm>
            <a:off x="8147956" y="1"/>
            <a:ext cx="4044043" cy="18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D4E95-6D95-D264-9C41-EE6BF0E6D0E4}"/>
              </a:ext>
            </a:extLst>
          </p:cNvPr>
          <p:cNvSpPr txBox="1"/>
          <p:nvPr/>
        </p:nvSpPr>
        <p:spPr>
          <a:xfrm>
            <a:off x="8423345" y="4879022"/>
            <a:ext cx="36311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</a:t>
            </a:r>
            <a:r>
              <a:rPr lang="en-AT" b="1" dirty="0"/>
              <a:t>oal:</a:t>
            </a:r>
          </a:p>
          <a:p>
            <a:r>
              <a:rPr lang="en-AT" b="1" dirty="0"/>
              <a:t> </a:t>
            </a:r>
            <a:r>
              <a:rPr lang="en-AT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goal(T) :-  on(a,b), </a:t>
            </a:r>
          </a:p>
          <a:p>
            <a:r>
              <a:rPr lang="en-AT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on(b,c), </a:t>
            </a:r>
          </a:p>
          <a:p>
            <a:r>
              <a:rPr lang="en-AT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on(c,table).</a:t>
            </a:r>
          </a:p>
          <a:p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:- n</a:t>
            </a:r>
            <a:r>
              <a:rPr lang="en-AT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ot goal(maxTime).</a:t>
            </a:r>
          </a:p>
          <a:p>
            <a:r>
              <a:rPr lang="en-AT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time(0..maxTime). </a:t>
            </a:r>
          </a:p>
        </p:txBody>
      </p:sp>
    </p:spTree>
    <p:extLst>
      <p:ext uri="{BB962C8B-B14F-4D97-AF65-F5344CB8AC3E}">
        <p14:creationId xmlns:p14="http://schemas.microsoft.com/office/powerpoint/2010/main" val="13518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9" y="3166625"/>
            <a:ext cx="5157102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BFFDD0C2-6DE5-F5F1-B4A1-250E23DAFDCA}"/>
              </a:ext>
            </a:extLst>
          </p:cNvPr>
          <p:cNvSpPr txBox="1"/>
          <p:nvPr/>
        </p:nvSpPr>
        <p:spPr>
          <a:xfrm>
            <a:off x="6435878" y="3258849"/>
            <a:ext cx="4977443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Glen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02/2020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Glen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07/2020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e12        2          start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Liam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10/2020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e15        2          end  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Liam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01/2021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</p:txBody>
      </p:sp>
      <p:sp>
        <p:nvSpPr>
          <p:cNvPr id="4128" name="Rectangle: Rounded Corners 4127">
            <a:extLst>
              <a:ext uri="{FF2B5EF4-FFF2-40B4-BE49-F238E27FC236}">
                <a16:creationId xmlns:a16="http://schemas.microsoft.com/office/drawing/2014/main" id="{57936757-D9A0-5729-6A1F-E4DBB219C990}"/>
              </a:ext>
            </a:extLst>
          </p:cNvPr>
          <p:cNvSpPr/>
          <p:nvPr/>
        </p:nvSpPr>
        <p:spPr>
          <a:xfrm>
            <a:off x="6421796" y="5613403"/>
            <a:ext cx="3898066" cy="751997"/>
          </a:xfrm>
          <a:prstGeom prst="roundRect">
            <a:avLst/>
          </a:prstGeom>
          <a:solidFill>
            <a:srgbClr val="E1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31" name="Graphic 4130" descr="Stopwatch 75% outline">
            <a:extLst>
              <a:ext uri="{FF2B5EF4-FFF2-40B4-BE49-F238E27FC236}">
                <a16:creationId xmlns:a16="http://schemas.microsoft.com/office/drawing/2014/main" id="{59DD92FA-A461-A727-F0CC-7EC74501B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9783" y="5696204"/>
            <a:ext cx="521598" cy="521598"/>
          </a:xfrm>
          <a:prstGeom prst="rect">
            <a:avLst/>
          </a:prstGeom>
        </p:spPr>
      </p:pic>
      <p:sp>
        <p:nvSpPr>
          <p:cNvPr id="4132" name="TextBox 4131">
            <a:extLst>
              <a:ext uri="{FF2B5EF4-FFF2-40B4-BE49-F238E27FC236}">
                <a16:creationId xmlns:a16="http://schemas.microsoft.com/office/drawing/2014/main" id="{F3656750-FA92-BC48-7577-6365B54AA988}"/>
              </a:ext>
            </a:extLst>
          </p:cNvPr>
          <p:cNvSpPr txBox="1"/>
          <p:nvPr/>
        </p:nvSpPr>
        <p:spPr>
          <a:xfrm>
            <a:off x="6882567" y="5645205"/>
            <a:ext cx="3648118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Default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activity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b="1" dirty="0">
                <a:latin typeface="LM Sans 17" panose="00000500000000000000" pitchFamily="50" charset="0"/>
              </a:rPr>
              <a:t>Role-specific activity 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Resource-specific activity durations</a:t>
            </a:r>
          </a:p>
        </p:txBody>
      </p:sp>
      <p:sp>
        <p:nvSpPr>
          <p:cNvPr id="4126" name="Arrow: Left 4125">
            <a:extLst>
              <a:ext uri="{FF2B5EF4-FFF2-40B4-BE49-F238E27FC236}">
                <a16:creationId xmlns:a16="http://schemas.microsoft.com/office/drawing/2014/main" id="{1480E92A-C73F-E4DA-119D-82C51999571B}"/>
              </a:ext>
            </a:extLst>
          </p:cNvPr>
          <p:cNvSpPr/>
          <p:nvPr/>
        </p:nvSpPr>
        <p:spPr>
          <a:xfrm rot="16200000">
            <a:off x="8600063" y="5224721"/>
            <a:ext cx="442493" cy="332930"/>
          </a:xfrm>
          <a:prstGeom prst="leftArrow">
            <a:avLst/>
          </a:prstGeom>
          <a:solidFill>
            <a:srgbClr val="B47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27" name="Picture 4126" descr="Icon&#10;&#10;Description automatically generated">
            <a:extLst>
              <a:ext uri="{FF2B5EF4-FFF2-40B4-BE49-F238E27FC236}">
                <a16:creationId xmlns:a16="http://schemas.microsoft.com/office/drawing/2014/main" id="{A7BF599D-38E2-A150-3D1E-06BE65880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52784" y="5236368"/>
            <a:ext cx="332932" cy="332932"/>
          </a:xfrm>
          <a:prstGeom prst="rect">
            <a:avLst/>
          </a:prstGeom>
        </p:spPr>
      </p:pic>
      <p:grpSp>
        <p:nvGrpSpPr>
          <p:cNvPr id="4133" name="Group 4132">
            <a:extLst>
              <a:ext uri="{FF2B5EF4-FFF2-40B4-BE49-F238E27FC236}">
                <a16:creationId xmlns:a16="http://schemas.microsoft.com/office/drawing/2014/main" id="{56717F1B-4D79-6BEF-CC60-7023C3B40A4C}"/>
              </a:ext>
            </a:extLst>
          </p:cNvPr>
          <p:cNvGrpSpPr/>
          <p:nvPr/>
        </p:nvGrpSpPr>
        <p:grpSpPr>
          <a:xfrm>
            <a:off x="9601762" y="5028261"/>
            <a:ext cx="1712848" cy="809555"/>
            <a:chOff x="2842782" y="4107744"/>
            <a:chExt cx="1427373" cy="674629"/>
          </a:xfrm>
        </p:grpSpPr>
        <p:sp>
          <p:nvSpPr>
            <p:cNvPr id="4143" name="Rectangle 4142">
              <a:extLst>
                <a:ext uri="{FF2B5EF4-FFF2-40B4-BE49-F238E27FC236}">
                  <a16:creationId xmlns:a16="http://schemas.microsoft.com/office/drawing/2014/main" id="{F172DE13-F87C-C36D-11FE-65A3780DCFD5}"/>
                </a:ext>
              </a:extLst>
            </p:cNvPr>
            <p:cNvSpPr/>
            <p:nvPr/>
          </p:nvSpPr>
          <p:spPr>
            <a:xfrm>
              <a:off x="2842782" y="4107744"/>
              <a:ext cx="1427373" cy="674108"/>
            </a:xfrm>
            <a:prstGeom prst="rect">
              <a:avLst/>
            </a:prstGeom>
            <a:solidFill>
              <a:srgbClr val="ECD9C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4152" name="Group 4151">
              <a:extLst>
                <a:ext uri="{FF2B5EF4-FFF2-40B4-BE49-F238E27FC236}">
                  <a16:creationId xmlns:a16="http://schemas.microsoft.com/office/drawing/2014/main" id="{971D8975-AF13-3008-F7D8-57A83A44DAFC}"/>
                </a:ext>
              </a:extLst>
            </p:cNvPr>
            <p:cNvGrpSpPr/>
            <p:nvPr/>
          </p:nvGrpSpPr>
          <p:grpSpPr>
            <a:xfrm>
              <a:off x="3418006" y="4203179"/>
              <a:ext cx="762904" cy="579194"/>
              <a:chOff x="4437605" y="4854431"/>
              <a:chExt cx="762904" cy="579194"/>
            </a:xfrm>
          </p:grpSpPr>
          <p:sp>
            <p:nvSpPr>
              <p:cNvPr id="4154" name="Rectangle: Rounded Corners 4153">
                <a:extLst>
                  <a:ext uri="{FF2B5EF4-FFF2-40B4-BE49-F238E27FC236}">
                    <a16:creationId xmlns:a16="http://schemas.microsoft.com/office/drawing/2014/main" id="{29DAA5DC-E25C-B5BA-E53C-5C7CB4DD2B61}"/>
                  </a:ext>
                </a:extLst>
              </p:cNvPr>
              <p:cNvSpPr/>
              <p:nvPr/>
            </p:nvSpPr>
            <p:spPr>
              <a:xfrm>
                <a:off x="4646800" y="4854431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4156" name="Straight Connector 4155">
                <a:extLst>
                  <a:ext uri="{FF2B5EF4-FFF2-40B4-BE49-F238E27FC236}">
                    <a16:creationId xmlns:a16="http://schemas.microsoft.com/office/drawing/2014/main" id="{5FF18BC6-83DB-3281-2834-B287845655DA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57" name="Group 4156">
                <a:extLst>
                  <a:ext uri="{FF2B5EF4-FFF2-40B4-BE49-F238E27FC236}">
                    <a16:creationId xmlns:a16="http://schemas.microsoft.com/office/drawing/2014/main" id="{A3BF84EA-6E79-A5F9-9AC2-3565C6A7347E}"/>
                  </a:ext>
                </a:extLst>
              </p:cNvPr>
              <p:cNvGrpSpPr/>
              <p:nvPr/>
            </p:nvGrpSpPr>
            <p:grpSpPr>
              <a:xfrm>
                <a:off x="4541505" y="5013059"/>
                <a:ext cx="615162" cy="420566"/>
                <a:chOff x="5276731" y="3578973"/>
                <a:chExt cx="615162" cy="420566"/>
              </a:xfrm>
            </p:grpSpPr>
            <p:sp>
              <p:nvSpPr>
                <p:cNvPr id="4158" name="TextBox 4157">
                  <a:extLst>
                    <a:ext uri="{FF2B5EF4-FFF2-40B4-BE49-F238E27FC236}">
                      <a16:creationId xmlns:a16="http://schemas.microsoft.com/office/drawing/2014/main" id="{CF31CE76-622E-2A13-0FCF-9C5BA2746C27}"/>
                    </a:ext>
                  </a:extLst>
                </p:cNvPr>
                <p:cNvSpPr txBox="1"/>
                <p:nvPr/>
              </p:nvSpPr>
              <p:spPr>
                <a:xfrm>
                  <a:off x="5301651" y="3753317"/>
                  <a:ext cx="590242" cy="2462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32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48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320" dirty="0">
                      <a:latin typeface="LM Sans 10" panose="00000500000000000000" pitchFamily="50" charset="0"/>
                    </a:rPr>
                    <a:t>mos.</a:t>
                  </a:r>
                  <a:endParaRPr lang="LID4096" sz="132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4159" name="Connector: Elbow 4158">
                  <a:extLst>
                    <a:ext uri="{FF2B5EF4-FFF2-40B4-BE49-F238E27FC236}">
                      <a16:creationId xmlns:a16="http://schemas.microsoft.com/office/drawing/2014/main" id="{58F1DDB9-9299-E2BD-7E78-DE632244F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168076" y="3687628"/>
                  <a:ext cx="306563" cy="89254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Left Bracket 64">
                  <a:extLst>
                    <a:ext uri="{FF2B5EF4-FFF2-40B4-BE49-F238E27FC236}">
                      <a16:creationId xmlns:a16="http://schemas.microsoft.com/office/drawing/2014/main" id="{BF98CA98-E886-CFC0-0EB3-18BCE08A891E}"/>
                    </a:ext>
                  </a:extLst>
                </p:cNvPr>
                <p:cNvSpPr/>
                <p:nvPr/>
              </p:nvSpPr>
              <p:spPr>
                <a:xfrm>
                  <a:off x="5363603" y="38196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</p:grpSp>
      <p:sp>
        <p:nvSpPr>
          <p:cNvPr id="4134" name="Rectangle 4133">
            <a:extLst>
              <a:ext uri="{FF2B5EF4-FFF2-40B4-BE49-F238E27FC236}">
                <a16:creationId xmlns:a16="http://schemas.microsoft.com/office/drawing/2014/main" id="{D84CF56A-90CF-C0B0-AF3F-FB275891BCEC}"/>
              </a:ext>
            </a:extLst>
          </p:cNvPr>
          <p:cNvSpPr/>
          <p:nvPr/>
        </p:nvSpPr>
        <p:spPr>
          <a:xfrm>
            <a:off x="9672260" y="5087848"/>
            <a:ext cx="613277" cy="48115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LM Sans 17" panose="00000500000000000000" pitchFamily="50" charset="0"/>
              </a:rPr>
              <a:t>Junior Dev.</a:t>
            </a:r>
            <a:endParaRPr lang="LID4096" sz="120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4144" name="Titel 4">
            <a:extLst>
              <a:ext uri="{FF2B5EF4-FFF2-40B4-BE49-F238E27FC236}">
                <a16:creationId xmlns:a16="http://schemas.microsoft.com/office/drawing/2014/main" id="{841DB28C-DC39-47F3-4A99-1DA73A23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Mining a Temporal Model from the Event Log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8BC97-3643-BF48-07A0-51959A5B0100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35" name="Group 4134">
            <a:extLst>
              <a:ext uri="{FF2B5EF4-FFF2-40B4-BE49-F238E27FC236}">
                <a16:creationId xmlns:a16="http://schemas.microsoft.com/office/drawing/2014/main" id="{AD4DBCF9-8B0C-41E3-6861-EE5AEA33FC85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45" name="Rectangle: Rounded Corners 4144">
              <a:extLst>
                <a:ext uri="{FF2B5EF4-FFF2-40B4-BE49-F238E27FC236}">
                  <a16:creationId xmlns:a16="http://schemas.microsoft.com/office/drawing/2014/main" id="{BAB26061-2F50-E83E-9BF7-864E96613079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3B460E62-1B35-DBC1-56EE-9D5C52D1B8AF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8" name="Connector: Elbow 4147">
              <a:extLst>
                <a:ext uri="{FF2B5EF4-FFF2-40B4-BE49-F238E27FC236}">
                  <a16:creationId xmlns:a16="http://schemas.microsoft.com/office/drawing/2014/main" id="{D921DE29-3CF8-89A0-3DE6-8B2C2924E7C2}"/>
                </a:ext>
              </a:extLst>
            </p:cNvPr>
            <p:cNvCxnSpPr>
              <a:cxnSpLocks/>
              <a:stCxn id="159" idx="0"/>
              <a:endCxn id="4146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3" name="Rectangle 4152">
              <a:extLst>
                <a:ext uri="{FF2B5EF4-FFF2-40B4-BE49-F238E27FC236}">
                  <a16:creationId xmlns:a16="http://schemas.microsoft.com/office/drawing/2014/main" id="{8A2481DE-0D74-5419-CA21-1FB8CC833D65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6CFFCB0-2278-C3E0-5BF4-8C1138E89C5D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05E7D428-1DE8-2BC8-E12C-2FDF11EE3184}"/>
                </a:ext>
              </a:extLst>
            </p:cNvPr>
            <p:cNvCxnSpPr>
              <a:cxnSpLocks/>
              <a:stCxn id="4146" idx="3"/>
              <a:endCxn id="415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138E7A6-17E2-6474-24DB-B3E8A76E9C6D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0A3EA65-B9A1-CE31-2D43-C9947A2884CA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17B7CF1-A6D4-0D1D-90C2-ABD4DF8178F2}"/>
                </a:ext>
              </a:extLst>
            </p:cNvPr>
            <p:cNvCxnSpPr>
              <a:cxnSpLocks/>
              <a:stCxn id="159" idx="2"/>
              <a:endCxn id="130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14FCEF3-F85F-8CE2-FAFD-19E2F0516AE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12096DE-0AFC-0FA2-7A71-20A2F3E89AA7}"/>
                </a:ext>
              </a:extLst>
            </p:cNvPr>
            <p:cNvCxnSpPr>
              <a:cxnSpLocks/>
              <a:endCxn id="157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E339018D-9B8B-7418-8D85-3735627B49A1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3230F0-EA48-B8BE-E199-12429E8BDE08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30B59D2-4997-2E0D-7D7F-3134E8D5F73F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DCA46A2B-1678-8C4E-3F67-3B7CBB59E448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CCC2F1A-6ED9-3AE5-A7A1-E167548DC3E7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C88A080-9003-FD33-986F-0341B52BC637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5E617CE-26FE-94B8-C533-3A1DC6E3F006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4D77B56-EAC5-73AB-6AB6-C1AA073A277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C7ECA1E-3E43-B6A3-94CE-1F3453891BF0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812FD9B-A756-6C54-B712-AB803C86CAB0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EA42497-4C4C-5FCE-8E7A-0D0268AB2DB0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3A161-AEA2-9B0F-6C8D-44D03E332E7C}"/>
              </a:ext>
            </a:extLst>
          </p:cNvPr>
          <p:cNvGrpSpPr/>
          <p:nvPr/>
        </p:nvGrpSpPr>
        <p:grpSpPr>
          <a:xfrm>
            <a:off x="720849" y="1791986"/>
            <a:ext cx="5395129" cy="1261103"/>
            <a:chOff x="-4909828" y="2450729"/>
            <a:chExt cx="4495941" cy="10509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3F4D0-4259-CA67-A13A-CFF4F8BF35F4}"/>
                </a:ext>
              </a:extLst>
            </p:cNvPr>
            <p:cNvSpPr/>
            <p:nvPr/>
          </p:nvSpPr>
          <p:spPr>
            <a:xfrm>
              <a:off x="-4909828" y="2450729"/>
              <a:ext cx="4495941" cy="105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6E20B5-B897-E7EE-F826-4F30C4E19CFD}"/>
                </a:ext>
              </a:extLst>
            </p:cNvPr>
            <p:cNvGrpSpPr/>
            <p:nvPr/>
          </p:nvGrpSpPr>
          <p:grpSpPr>
            <a:xfrm>
              <a:off x="-4618629" y="2553675"/>
              <a:ext cx="3996206" cy="903823"/>
              <a:chOff x="4804330" y="1770777"/>
              <a:chExt cx="3996206" cy="9038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A1040A-682A-4DFD-BC8D-A2780CFDAA94}"/>
                  </a:ext>
                </a:extLst>
              </p:cNvPr>
              <p:cNvSpPr/>
              <p:nvPr/>
            </p:nvSpPr>
            <p:spPr>
              <a:xfrm>
                <a:off x="4804330" y="2131594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6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8E5B12-4E46-39CA-2E4D-98769740AA5E}"/>
                  </a:ext>
                </a:extLst>
              </p:cNvPr>
              <p:cNvSpPr/>
              <p:nvPr/>
            </p:nvSpPr>
            <p:spPr>
              <a:xfrm>
                <a:off x="5110643" y="2064655"/>
                <a:ext cx="606923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Study requirements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" name="Flowchart: Decision 10">
                <a:extLst>
                  <a:ext uri="{FF2B5EF4-FFF2-40B4-BE49-F238E27FC236}">
                    <a16:creationId xmlns:a16="http://schemas.microsoft.com/office/drawing/2014/main" id="{A560A5AF-5D13-21E9-55D9-FC82D6C9DD2A}"/>
                  </a:ext>
                </a:extLst>
              </p:cNvPr>
              <p:cNvSpPr/>
              <p:nvPr/>
            </p:nvSpPr>
            <p:spPr>
              <a:xfrm>
                <a:off x="5863684" y="2108878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1A51B12-013D-F182-B7F5-F5C192953CE5}"/>
                  </a:ext>
                </a:extLst>
              </p:cNvPr>
              <p:cNvSpPr/>
              <p:nvPr/>
            </p:nvSpPr>
            <p:spPr>
              <a:xfrm>
                <a:off x="6221280" y="1770777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B443B30-9A06-BE81-34DE-4BE6D6CCB22F}"/>
                  </a:ext>
                </a:extLst>
              </p:cNvPr>
              <p:cNvSpPr/>
              <p:nvPr/>
            </p:nvSpPr>
            <p:spPr>
              <a:xfrm>
                <a:off x="6905792" y="1772603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backend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5A95064-AF81-8C86-1388-0E5AFC7220B5}"/>
                  </a:ext>
                </a:extLst>
              </p:cNvPr>
              <p:cNvSpPr/>
              <p:nvPr/>
            </p:nvSpPr>
            <p:spPr>
              <a:xfrm>
                <a:off x="6221280" y="2363360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Develop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4F9AA89-E322-3521-CBE1-07720C1746EA}"/>
                  </a:ext>
                </a:extLst>
              </p:cNvPr>
              <p:cNvSpPr/>
              <p:nvPr/>
            </p:nvSpPr>
            <p:spPr>
              <a:xfrm>
                <a:off x="6905792" y="2365185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Verify frontend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C8F3F744-3DA7-EB44-9F3E-0041A5726CC3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5717566" y="2219363"/>
                <a:ext cx="1461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or: Elbow 97">
                <a:extLst>
                  <a:ext uri="{FF2B5EF4-FFF2-40B4-BE49-F238E27FC236}">
                    <a16:creationId xmlns:a16="http://schemas.microsoft.com/office/drawing/2014/main" id="{C8457C27-DD2C-B5C6-35E9-40AEE350DA02}"/>
                  </a:ext>
                </a:extLst>
              </p:cNvPr>
              <p:cNvCxnSpPr>
                <a:cxnSpLocks/>
                <a:stCxn id="11" idx="0"/>
                <a:endCxn id="34" idx="1"/>
              </p:cNvCxnSpPr>
              <p:nvPr/>
            </p:nvCxnSpPr>
            <p:spPr>
              <a:xfrm rot="5400000" flipH="1" flipV="1">
                <a:off x="6006027" y="1893626"/>
                <a:ext cx="183393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4C8B583B-0266-5505-00A2-0C2EC11236E5}"/>
                  </a:ext>
                </a:extLst>
              </p:cNvPr>
              <p:cNvCxnSpPr>
                <a:cxnSpLocks/>
                <a:stCxn id="11" idx="2"/>
                <a:endCxn id="95" idx="1"/>
              </p:cNvCxnSpPr>
              <p:nvPr/>
            </p:nvCxnSpPr>
            <p:spPr>
              <a:xfrm rot="16200000" flipH="1">
                <a:off x="6003613" y="2300401"/>
                <a:ext cx="188221" cy="247112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9729AC-28DE-6A04-972F-3C1B75B8CC8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6774989" y="1925485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AE21F7AB-A800-438D-8BA9-C582BF16104E}"/>
                  </a:ext>
                </a:extLst>
              </p:cNvPr>
              <p:cNvCxnSpPr>
                <a:stCxn id="95" idx="3"/>
                <a:endCxn id="96" idx="1"/>
              </p:cNvCxnSpPr>
              <p:nvPr/>
            </p:nvCxnSpPr>
            <p:spPr>
              <a:xfrm>
                <a:off x="6774989" y="2518067"/>
                <a:ext cx="130803" cy="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Flowchart: Decision 107">
                <a:extLst>
                  <a:ext uri="{FF2B5EF4-FFF2-40B4-BE49-F238E27FC236}">
                    <a16:creationId xmlns:a16="http://schemas.microsoft.com/office/drawing/2014/main" id="{0270EA14-3F59-8ECE-99CF-792BD67D98C6}"/>
                  </a:ext>
                </a:extLst>
              </p:cNvPr>
              <p:cNvSpPr/>
              <p:nvPr/>
            </p:nvSpPr>
            <p:spPr>
              <a:xfrm>
                <a:off x="7601493" y="2108877"/>
                <a:ext cx="220969" cy="220969"/>
              </a:xfrm>
              <a:prstGeom prst="flowChartDecis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8755" rtlCol="0" anchor="ctr"/>
              <a:lstStyle/>
              <a:p>
                <a:pPr algn="ctr"/>
                <a:r>
                  <a:rPr lang="en-US" sz="1440" b="1" dirty="0">
                    <a:solidFill>
                      <a:schemeClr val="tx1"/>
                    </a:solidFill>
                  </a:rPr>
                  <a:t>+</a:t>
                </a:r>
                <a:endParaRPr lang="LID4096" sz="144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C764677-5A97-EB99-1CA1-0A24D6CE037C}"/>
                  </a:ext>
                </a:extLst>
              </p:cNvPr>
              <p:cNvCxnSpPr>
                <a:cxnSpLocks/>
                <a:stCxn id="36" idx="3"/>
                <a:endCxn id="108" idx="0"/>
              </p:cNvCxnSpPr>
              <p:nvPr/>
            </p:nvCxnSpPr>
            <p:spPr>
              <a:xfrm>
                <a:off x="7459501" y="1927310"/>
                <a:ext cx="252477" cy="181566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DEEF62CA-2B0C-715F-20EA-7C36338474C4}"/>
                  </a:ext>
                </a:extLst>
              </p:cNvPr>
              <p:cNvCxnSpPr>
                <a:cxnSpLocks/>
                <a:stCxn id="96" idx="3"/>
                <a:endCxn id="108" idx="2"/>
              </p:cNvCxnSpPr>
              <p:nvPr/>
            </p:nvCxnSpPr>
            <p:spPr>
              <a:xfrm flipV="1">
                <a:off x="7459501" y="2329846"/>
                <a:ext cx="252477" cy="19004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5C822C5F-6C68-8930-C6B9-67C7DD41DC55}"/>
                  </a:ext>
                </a:extLst>
              </p:cNvPr>
              <p:cNvSpPr/>
              <p:nvPr/>
            </p:nvSpPr>
            <p:spPr>
              <a:xfrm>
                <a:off x="7921704" y="2066728"/>
                <a:ext cx="553709" cy="309415"/>
              </a:xfrm>
              <a:prstGeom prst="roundRect">
                <a:avLst/>
              </a:prstGeom>
              <a:solidFill>
                <a:srgbClr val="FFFAB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80" dirty="0">
                    <a:solidFill>
                      <a:schemeClr val="tx1"/>
                    </a:solidFill>
                    <a:latin typeface="LM Sans 17" panose="00000500000000000000" pitchFamily="50" charset="0"/>
                  </a:rPr>
                  <a:t>Deploy system</a:t>
                </a:r>
                <a:endParaRPr lang="LID4096" sz="1080" dirty="0">
                  <a:solidFill>
                    <a:schemeClr val="tx1"/>
                  </a:solidFill>
                  <a:latin typeface="LM Sans 17" panose="00000500000000000000" pitchFamily="50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9926DB-9B75-1509-EC85-588022B417B6}"/>
                  </a:ext>
                </a:extLst>
              </p:cNvPr>
              <p:cNvSpPr/>
              <p:nvPr/>
            </p:nvSpPr>
            <p:spPr>
              <a:xfrm>
                <a:off x="8625026" y="2137273"/>
                <a:ext cx="175510" cy="17551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8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1018BD-6C1A-467E-96A2-4B30F761F002}"/>
                  </a:ext>
                </a:extLst>
              </p:cNvPr>
              <p:cNvCxnSpPr>
                <a:cxnSpLocks/>
                <a:stCxn id="108" idx="3"/>
                <a:endCxn id="111" idx="1"/>
              </p:cNvCxnSpPr>
              <p:nvPr/>
            </p:nvCxnSpPr>
            <p:spPr>
              <a:xfrm>
                <a:off x="7822462" y="2219361"/>
                <a:ext cx="99242" cy="20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3C55D4-D804-EDE4-A983-9DBE436A2FF3}"/>
                  </a:ext>
                </a:extLst>
              </p:cNvPr>
              <p:cNvCxnSpPr>
                <a:cxnSpLocks/>
                <a:stCxn id="111" idx="3"/>
                <a:endCxn id="112" idx="2"/>
              </p:cNvCxnSpPr>
              <p:nvPr/>
            </p:nvCxnSpPr>
            <p:spPr>
              <a:xfrm>
                <a:off x="8475413" y="2221436"/>
                <a:ext cx="149613" cy="3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Straight Arrow Connector 4100">
                <a:extLst>
                  <a:ext uri="{FF2B5EF4-FFF2-40B4-BE49-F238E27FC236}">
                    <a16:creationId xmlns:a16="http://schemas.microsoft.com/office/drawing/2014/main" id="{DD01AF57-AE7F-5B37-105A-E179C1475FF7}"/>
                  </a:ext>
                </a:extLst>
              </p:cNvPr>
              <p:cNvCxnSpPr>
                <a:cxnSpLocks/>
                <a:stCxn id="9" idx="6"/>
                <a:endCxn id="10" idx="1"/>
              </p:cNvCxnSpPr>
              <p:nvPr/>
            </p:nvCxnSpPr>
            <p:spPr>
              <a:xfrm>
                <a:off x="4979840" y="2219350"/>
                <a:ext cx="130803" cy="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B4B5B5-9836-5A03-B853-C3F3AFAE5056}"/>
              </a:ext>
            </a:extLst>
          </p:cNvPr>
          <p:cNvGrpSpPr/>
          <p:nvPr/>
        </p:nvGrpSpPr>
        <p:grpSpPr>
          <a:xfrm>
            <a:off x="1625219" y="2273041"/>
            <a:ext cx="4003298" cy="1010296"/>
            <a:chOff x="5113337" y="3182864"/>
            <a:chExt cx="3336082" cy="8419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95CF523-D872-8163-427B-6D216DDE922C}"/>
                </a:ext>
              </a:extLst>
            </p:cNvPr>
            <p:cNvGrpSpPr/>
            <p:nvPr/>
          </p:nvGrpSpPr>
          <p:grpSpPr>
            <a:xfrm>
              <a:off x="5113337" y="3476404"/>
              <a:ext cx="596910" cy="246222"/>
              <a:chOff x="5137245" y="2447498"/>
              <a:chExt cx="596910" cy="24622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448C58-4DCC-338E-48AC-DC63C190E81F}"/>
                  </a:ext>
                </a:extLst>
              </p:cNvPr>
              <p:cNvSpPr txBox="1"/>
              <p:nvPr/>
            </p:nvSpPr>
            <p:spPr>
              <a:xfrm>
                <a:off x="5165373" y="2447498"/>
                <a:ext cx="568782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1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90" name="Connector: Elbow 89">
                <a:extLst>
                  <a:ext uri="{FF2B5EF4-FFF2-40B4-BE49-F238E27FC236}">
                    <a16:creationId xmlns:a16="http://schemas.microsoft.com/office/drawing/2014/main" id="{3C553906-EC82-6EAC-80F0-8A3B1CAD1362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Left Bracket 90">
                <a:extLst>
                  <a:ext uri="{FF2B5EF4-FFF2-40B4-BE49-F238E27FC236}">
                    <a16:creationId xmlns:a16="http://schemas.microsoft.com/office/drawing/2014/main" id="{715ABC75-C06B-E19C-66CD-2CB1E8612FB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E1E0AE-C1C2-D4DC-200F-BED60EF79200}"/>
                </a:ext>
              </a:extLst>
            </p:cNvPr>
            <p:cNvGrpSpPr/>
            <p:nvPr/>
          </p:nvGrpSpPr>
          <p:grpSpPr>
            <a:xfrm>
              <a:off x="6219011" y="3185325"/>
              <a:ext cx="612268" cy="246222"/>
              <a:chOff x="5304813" y="3314026"/>
              <a:chExt cx="612268" cy="246222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B1F0CFD-B4D9-DB5F-7647-8E5C287B8C9F}"/>
                  </a:ext>
                </a:extLst>
              </p:cNvPr>
              <p:cNvSpPr txBox="1"/>
              <p:nvPr/>
            </p:nvSpPr>
            <p:spPr>
              <a:xfrm>
                <a:off x="5332941" y="3314026"/>
                <a:ext cx="584140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7" name="Connector: Elbow 86">
                <a:extLst>
                  <a:ext uri="{FF2B5EF4-FFF2-40B4-BE49-F238E27FC236}">
                    <a16:creationId xmlns:a16="http://schemas.microsoft.com/office/drawing/2014/main" id="{48E79A69-0783-3436-3504-3EF07D753E01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Left Bracket 87">
                <a:extLst>
                  <a:ext uri="{FF2B5EF4-FFF2-40B4-BE49-F238E27FC236}">
                    <a16:creationId xmlns:a16="http://schemas.microsoft.com/office/drawing/2014/main" id="{C4D93B7E-E2DE-60F1-F778-75A5D0ADA622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B1D68-449F-4223-CE7D-D0085C5C6C77}"/>
                </a:ext>
              </a:extLst>
            </p:cNvPr>
            <p:cNvGrpSpPr/>
            <p:nvPr/>
          </p:nvGrpSpPr>
          <p:grpSpPr>
            <a:xfrm>
              <a:off x="6905646" y="3182864"/>
              <a:ext cx="531222" cy="246222"/>
              <a:chOff x="5952398" y="3340312"/>
              <a:chExt cx="531222" cy="246222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C846F9-8531-683C-0D93-B23DADF2D6BE}"/>
                  </a:ext>
                </a:extLst>
              </p:cNvPr>
              <p:cNvSpPr txBox="1"/>
              <p:nvPr/>
            </p:nvSpPr>
            <p:spPr>
              <a:xfrm>
                <a:off x="5980526" y="3340312"/>
                <a:ext cx="50309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3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A549F97E-3A3C-BE6B-A954-48B95731B1F4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Left Bracket 84">
                <a:extLst>
                  <a:ext uri="{FF2B5EF4-FFF2-40B4-BE49-F238E27FC236}">
                    <a16:creationId xmlns:a16="http://schemas.microsoft.com/office/drawing/2014/main" id="{5D75C29B-3EEF-4D4B-5E50-1A30CC7B068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B662E64-FBFE-2CEC-B76E-2FBBB9276FC3}"/>
                </a:ext>
              </a:extLst>
            </p:cNvPr>
            <p:cNvGrpSpPr/>
            <p:nvPr/>
          </p:nvGrpSpPr>
          <p:grpSpPr>
            <a:xfrm>
              <a:off x="6220544" y="3775682"/>
              <a:ext cx="542804" cy="246222"/>
              <a:chOff x="5273523" y="3753317"/>
              <a:chExt cx="542804" cy="24622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7126E7-92F8-7D16-4CBE-F83FF4DF2F83}"/>
                  </a:ext>
                </a:extLst>
              </p:cNvPr>
              <p:cNvSpPr txBox="1"/>
              <p:nvPr/>
            </p:nvSpPr>
            <p:spPr>
              <a:xfrm>
                <a:off x="5301650" y="3753317"/>
                <a:ext cx="514677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1808FFB-9C9C-BC75-E960-50E63D125196}"/>
                  </a:ext>
                </a:extLst>
              </p:cNvPr>
              <p:cNvCxnSpPr>
                <a:cxnSpLocks/>
                <a:endCxn id="8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Left Bracket 81">
                <a:extLst>
                  <a:ext uri="{FF2B5EF4-FFF2-40B4-BE49-F238E27FC236}">
                    <a16:creationId xmlns:a16="http://schemas.microsoft.com/office/drawing/2014/main" id="{16923DC4-8669-D1A9-F98C-1C22EED2EDD8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C2A5E65-1125-E0B7-BCA0-C7682F2F6D23}"/>
                </a:ext>
              </a:extLst>
            </p:cNvPr>
            <p:cNvGrpSpPr/>
            <p:nvPr/>
          </p:nvGrpSpPr>
          <p:grpSpPr>
            <a:xfrm>
              <a:off x="6909208" y="3778556"/>
              <a:ext cx="538652" cy="246222"/>
              <a:chOff x="5951287" y="3754572"/>
              <a:chExt cx="538652" cy="246222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4A8F103-40A4-DF1B-5552-98513262197F}"/>
                  </a:ext>
                </a:extLst>
              </p:cNvPr>
              <p:cNvSpPr txBox="1"/>
              <p:nvPr/>
            </p:nvSpPr>
            <p:spPr>
              <a:xfrm>
                <a:off x="5979415" y="3754572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5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2ABA651-4961-BF6A-B5CF-C93A4105592E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Left Bracket 78">
                <a:extLst>
                  <a:ext uri="{FF2B5EF4-FFF2-40B4-BE49-F238E27FC236}">
                    <a16:creationId xmlns:a16="http://schemas.microsoft.com/office/drawing/2014/main" id="{340A31FB-28A9-D5DF-7063-9B18CEDEF6E5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3B0DCFD-7E03-E72D-7F93-FE931F53EE92}"/>
                </a:ext>
              </a:extLst>
            </p:cNvPr>
            <p:cNvGrpSpPr/>
            <p:nvPr/>
          </p:nvGrpSpPr>
          <p:grpSpPr>
            <a:xfrm>
              <a:off x="7910767" y="3484565"/>
              <a:ext cx="538652" cy="246222"/>
              <a:chOff x="6658423" y="3554434"/>
              <a:chExt cx="538652" cy="2462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6C60C60-3ED6-E731-5BDC-B1DCE0A3F254}"/>
                  </a:ext>
                </a:extLst>
              </p:cNvPr>
              <p:cNvSpPr txBox="1"/>
              <p:nvPr/>
            </p:nvSpPr>
            <p:spPr>
              <a:xfrm>
                <a:off x="6686551" y="3554434"/>
                <a:ext cx="510524" cy="246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20" dirty="0">
                    <a:latin typeface="LM Sans 10" panose="00000500000000000000" pitchFamily="50" charset="0"/>
                  </a:rPr>
                  <a:t>2</a:t>
                </a:r>
                <a:r>
                  <a:rPr lang="en-US" sz="360" dirty="0">
                    <a:latin typeface="LM Sans 10" panose="00000500000000000000" pitchFamily="50" charset="0"/>
                  </a:rPr>
                  <a:t> </a:t>
                </a:r>
                <a:r>
                  <a:rPr lang="en-US" sz="1080" dirty="0">
                    <a:latin typeface="LM Sans 10" panose="00000500000000000000" pitchFamily="50" charset="0"/>
                  </a:rPr>
                  <a:t>mos.</a:t>
                </a:r>
                <a:endParaRPr lang="LID4096" sz="108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74" name="Connector: Elbow 73">
                <a:extLst>
                  <a:ext uri="{FF2B5EF4-FFF2-40B4-BE49-F238E27FC236}">
                    <a16:creationId xmlns:a16="http://schemas.microsoft.com/office/drawing/2014/main" id="{D8FCE8D0-241A-808D-1013-D7DA3088AFC0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8C89DF16-4133-B820-D1E9-ECDE00834D77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87CC0-6882-4EB0-D919-9B9554BC41BC}"/>
              </a:ext>
            </a:extLst>
          </p:cNvPr>
          <p:cNvGrpSpPr/>
          <p:nvPr/>
        </p:nvGrpSpPr>
        <p:grpSpPr>
          <a:xfrm>
            <a:off x="2067635" y="1842722"/>
            <a:ext cx="3454199" cy="871386"/>
            <a:chOff x="10020893" y="6175793"/>
            <a:chExt cx="2878499" cy="72615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7D72DD-E885-95D2-09E1-68A1A16DAD79}"/>
                </a:ext>
              </a:extLst>
            </p:cNvPr>
            <p:cNvSpPr/>
            <p:nvPr/>
          </p:nvSpPr>
          <p:spPr>
            <a:xfrm>
              <a:off x="10020893" y="6483130"/>
              <a:ext cx="1250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B7E8820A-221D-F976-D0EF-B1A56917DC7D}"/>
                </a:ext>
              </a:extLst>
            </p:cNvPr>
            <p:cNvSpPr/>
            <p:nvPr/>
          </p:nvSpPr>
          <p:spPr>
            <a:xfrm>
              <a:off x="11078708" y="6775671"/>
              <a:ext cx="125095" cy="126277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4B6CB1D2-7D05-65FC-16A2-0560FFF2A5D2}"/>
                </a:ext>
              </a:extLst>
            </p:cNvPr>
            <p:cNvSpPr/>
            <p:nvPr/>
          </p:nvSpPr>
          <p:spPr>
            <a:xfrm>
              <a:off x="11768015" y="6776518"/>
              <a:ext cx="1250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9" name="Rectangle 4108">
              <a:extLst>
                <a:ext uri="{FF2B5EF4-FFF2-40B4-BE49-F238E27FC236}">
                  <a16:creationId xmlns:a16="http://schemas.microsoft.com/office/drawing/2014/main" id="{41924DC9-9B0B-0571-5066-9C4BDD028B9D}"/>
                </a:ext>
              </a:extLst>
            </p:cNvPr>
            <p:cNvSpPr/>
            <p:nvPr/>
          </p:nvSpPr>
          <p:spPr>
            <a:xfrm>
              <a:off x="12774297" y="6483130"/>
              <a:ext cx="1250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96FC18F2-383B-CF07-8329-393BB282C36B}"/>
                </a:ext>
              </a:extLst>
            </p:cNvPr>
            <p:cNvSpPr/>
            <p:nvPr/>
          </p:nvSpPr>
          <p:spPr>
            <a:xfrm>
              <a:off x="11077168" y="6175793"/>
              <a:ext cx="1250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C537B46D-8A65-AABB-16F8-6CBDE583AD6E}"/>
                </a:ext>
              </a:extLst>
            </p:cNvPr>
            <p:cNvSpPr/>
            <p:nvPr/>
          </p:nvSpPr>
          <p:spPr>
            <a:xfrm>
              <a:off x="11761680" y="6175793"/>
              <a:ext cx="1250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D56CB673-7815-3A92-9EEC-95C4E7062098}"/>
              </a:ext>
            </a:extLst>
          </p:cNvPr>
          <p:cNvSpPr/>
          <p:nvPr/>
        </p:nvSpPr>
        <p:spPr>
          <a:xfrm flipH="1">
            <a:off x="5891767" y="1838246"/>
            <a:ext cx="92221" cy="429123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grpSp>
        <p:nvGrpSpPr>
          <p:cNvPr id="4136" name="Group 4135">
            <a:extLst>
              <a:ext uri="{FF2B5EF4-FFF2-40B4-BE49-F238E27FC236}">
                <a16:creationId xmlns:a16="http://schemas.microsoft.com/office/drawing/2014/main" id="{6280F5CA-A014-137E-6466-95892C87CEFF}"/>
              </a:ext>
            </a:extLst>
          </p:cNvPr>
          <p:cNvGrpSpPr/>
          <p:nvPr/>
        </p:nvGrpSpPr>
        <p:grpSpPr>
          <a:xfrm>
            <a:off x="7458327" y="2030387"/>
            <a:ext cx="2887510" cy="918629"/>
            <a:chOff x="5735215" y="1672124"/>
            <a:chExt cx="2406258" cy="765524"/>
          </a:xfrm>
        </p:grpSpPr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C27F9695-E581-C52F-620D-A349F4E97618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4102" name="Rectangle 4101">
                <a:extLst>
                  <a:ext uri="{FF2B5EF4-FFF2-40B4-BE49-F238E27FC236}">
                    <a16:creationId xmlns:a16="http://schemas.microsoft.com/office/drawing/2014/main" id="{BD6D5591-6B3E-E52C-A1B1-BC2ECDAC1007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4118" name="Graphic 4117" descr="Single gear with solid fill">
                <a:extLst>
                  <a:ext uri="{FF2B5EF4-FFF2-40B4-BE49-F238E27FC236}">
                    <a16:creationId xmlns:a16="http://schemas.microsoft.com/office/drawing/2014/main" id="{A3BFEB79-FE86-09E2-5BA8-5A5087D3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9BB9A9E7-D694-CD07-FC03-6D8BF05CB8AE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cxnSp>
        <p:nvCxnSpPr>
          <p:cNvPr id="4130" name="Straight Arrow Connector 4129">
            <a:extLst>
              <a:ext uri="{FF2B5EF4-FFF2-40B4-BE49-F238E27FC236}">
                <a16:creationId xmlns:a16="http://schemas.microsoft.com/office/drawing/2014/main" id="{0BFC92B2-F9C4-630D-4EF1-B31AFBF996BC}"/>
              </a:ext>
            </a:extLst>
          </p:cNvPr>
          <p:cNvCxnSpPr>
            <a:cxnSpLocks/>
            <a:endCxn id="4102" idx="1"/>
          </p:cNvCxnSpPr>
          <p:nvPr/>
        </p:nvCxnSpPr>
        <p:spPr>
          <a:xfrm>
            <a:off x="5983988" y="2403757"/>
            <a:ext cx="1474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8" name="Graphic 4137" descr="Fast Forward with solid fill">
            <a:extLst>
              <a:ext uri="{FF2B5EF4-FFF2-40B4-BE49-F238E27FC236}">
                <a16:creationId xmlns:a16="http://schemas.microsoft.com/office/drawing/2014/main" id="{8114D7FF-F20C-9BB9-F479-3E0BDCC7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  <p:sp>
        <p:nvSpPr>
          <p:cNvPr id="4137" name="Rectangle 4136">
            <a:extLst>
              <a:ext uri="{FF2B5EF4-FFF2-40B4-BE49-F238E27FC236}">
                <a16:creationId xmlns:a16="http://schemas.microsoft.com/office/drawing/2014/main" id="{E40CBB2B-8861-8A58-7117-9C0234899E7A}"/>
              </a:ext>
            </a:extLst>
          </p:cNvPr>
          <p:cNvSpPr/>
          <p:nvPr/>
        </p:nvSpPr>
        <p:spPr>
          <a:xfrm>
            <a:off x="6425298" y="3166625"/>
            <a:ext cx="5070610" cy="141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trace_id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event_type</a:t>
            </a:r>
            <a:r>
              <a:rPr lang="en-US" sz="960" dirty="0">
                <a:solidFill>
                  <a:schemeClr val="tx1"/>
                </a:solidFill>
                <a:latin typeface="LM Mono 12" panose="00000509000000000000" pitchFamily="49" charset="0"/>
              </a:rPr>
              <a:t> |      activity      | resource | </a:t>
            </a:r>
            <a:r>
              <a:rPr lang="en-US" sz="960" dirty="0" err="1">
                <a:solidFill>
                  <a:schemeClr val="tx1"/>
                </a:solidFill>
                <a:latin typeface="LM Mono 12" panose="00000509000000000000" pitchFamily="49" charset="0"/>
              </a:rPr>
              <a:t>time_stamp</a:t>
            </a:r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39" name="Arrow: Down 4138">
            <a:extLst>
              <a:ext uri="{FF2B5EF4-FFF2-40B4-BE49-F238E27FC236}">
                <a16:creationId xmlns:a16="http://schemas.microsoft.com/office/drawing/2014/main" id="{0BD5D675-C1FB-4020-56FB-D36833352735}"/>
              </a:ext>
            </a:extLst>
          </p:cNvPr>
          <p:cNvSpPr/>
          <p:nvPr/>
        </p:nvSpPr>
        <p:spPr>
          <a:xfrm>
            <a:off x="8721374" y="2777328"/>
            <a:ext cx="155652" cy="389297"/>
          </a:xfrm>
          <a:prstGeom prst="downArrow">
            <a:avLst/>
          </a:prstGeom>
          <a:solidFill>
            <a:srgbClr val="004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40" name="Graphic 4139" descr="Scroll outline">
            <a:extLst>
              <a:ext uri="{FF2B5EF4-FFF2-40B4-BE49-F238E27FC236}">
                <a16:creationId xmlns:a16="http://schemas.microsoft.com/office/drawing/2014/main" id="{468F0678-9159-5040-9776-DFD6E0B3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1673" y="2835883"/>
            <a:ext cx="294377" cy="294377"/>
          </a:xfrm>
          <a:prstGeom prst="rect">
            <a:avLst/>
          </a:prstGeom>
        </p:spPr>
      </p:pic>
      <p:sp>
        <p:nvSpPr>
          <p:cNvPr id="4141" name="Rectangle 4140">
            <a:extLst>
              <a:ext uri="{FF2B5EF4-FFF2-40B4-BE49-F238E27FC236}">
                <a16:creationId xmlns:a16="http://schemas.microsoft.com/office/drawing/2014/main" id="{88428BB1-FD49-8CD5-6741-6503C5C018BE}"/>
              </a:ext>
            </a:extLst>
          </p:cNvPr>
          <p:cNvSpPr/>
          <p:nvPr/>
        </p:nvSpPr>
        <p:spPr>
          <a:xfrm>
            <a:off x="6433145" y="3174044"/>
            <a:ext cx="4972330" cy="1987140"/>
          </a:xfrm>
          <a:prstGeom prst="rect">
            <a:avLst/>
          </a:prstGeom>
          <a:noFill/>
          <a:ln>
            <a:solidFill>
              <a:srgbClr val="00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" dirty="0">
              <a:solidFill>
                <a:schemeClr val="tx1"/>
              </a:solidFill>
              <a:latin typeface="LM Mono 12" panose="00000509000000000000" pitchFamily="49" charset="0"/>
            </a:endParaRPr>
          </a:p>
        </p:txBody>
      </p:sp>
      <p:sp>
        <p:nvSpPr>
          <p:cNvPr id="4142" name="TextBox 4141">
            <a:extLst>
              <a:ext uri="{FF2B5EF4-FFF2-40B4-BE49-F238E27FC236}">
                <a16:creationId xmlns:a16="http://schemas.microsoft.com/office/drawing/2014/main" id="{BFFDD0C2-6DE5-F5F1-B4A1-250E23DAFDCA}"/>
              </a:ext>
            </a:extLst>
          </p:cNvPr>
          <p:cNvSpPr txBox="1"/>
          <p:nvPr/>
        </p:nvSpPr>
        <p:spPr>
          <a:xfrm>
            <a:off x="6435878" y="3258849"/>
            <a:ext cx="5070610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e3         1          start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Glen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02/2020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e5         1          end  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Glen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07/2020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e12        2          start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Liam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10/2020</a:t>
            </a:r>
          </a:p>
          <a:p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e15        2          end          </a:t>
            </a:r>
            <a:r>
              <a:rPr lang="en-US" sz="960" dirty="0" err="1">
                <a:highlight>
                  <a:srgbClr val="FFFF00"/>
                </a:highlight>
                <a:latin typeface="LM Mono 12" panose="00000509000000000000" pitchFamily="49" charset="0"/>
              </a:rPr>
              <a:t>Develop_backend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</a:t>
            </a:r>
            <a:r>
              <a:rPr lang="en-US" sz="960" dirty="0">
                <a:highlight>
                  <a:srgbClr val="FFC000"/>
                </a:highlight>
                <a:latin typeface="LM Mono 12" panose="00000509000000000000" pitchFamily="49" charset="0"/>
              </a:rPr>
              <a:t>Liam</a:t>
            </a:r>
            <a:r>
              <a:rPr lang="en-US" sz="960" dirty="0">
                <a:highlight>
                  <a:srgbClr val="FFFF00"/>
                </a:highlight>
                <a:latin typeface="LM Mono 12" panose="00000509000000000000" pitchFamily="49" charset="0"/>
              </a:rPr>
              <a:t>       01/2021</a:t>
            </a:r>
          </a:p>
          <a:p>
            <a:endParaRPr lang="en-US" sz="960" dirty="0">
              <a:latin typeface="LM Mono 12" panose="00000509000000000000" pitchFamily="49" charset="0"/>
            </a:endParaRPr>
          </a:p>
          <a:p>
            <a:r>
              <a:rPr lang="en-US" sz="960" dirty="0">
                <a:latin typeface="LM Mono 12" panose="00000509000000000000" pitchFamily="49" charset="0"/>
              </a:rPr>
              <a:t>...</a:t>
            </a:r>
          </a:p>
        </p:txBody>
      </p:sp>
      <p:sp>
        <p:nvSpPr>
          <p:cNvPr id="4128" name="Rectangle: Rounded Corners 4127">
            <a:extLst>
              <a:ext uri="{FF2B5EF4-FFF2-40B4-BE49-F238E27FC236}">
                <a16:creationId xmlns:a16="http://schemas.microsoft.com/office/drawing/2014/main" id="{57936757-D9A0-5729-6A1F-E4DBB219C990}"/>
              </a:ext>
            </a:extLst>
          </p:cNvPr>
          <p:cNvSpPr/>
          <p:nvPr/>
        </p:nvSpPr>
        <p:spPr>
          <a:xfrm>
            <a:off x="6421796" y="5613403"/>
            <a:ext cx="3898066" cy="751997"/>
          </a:xfrm>
          <a:prstGeom prst="roundRect">
            <a:avLst/>
          </a:prstGeom>
          <a:solidFill>
            <a:srgbClr val="E1C2A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31" name="Graphic 4130" descr="Stopwatch 75% outline">
            <a:extLst>
              <a:ext uri="{FF2B5EF4-FFF2-40B4-BE49-F238E27FC236}">
                <a16:creationId xmlns:a16="http://schemas.microsoft.com/office/drawing/2014/main" id="{59DD92FA-A461-A727-F0CC-7EC74501B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9783" y="5696204"/>
            <a:ext cx="521598" cy="521598"/>
          </a:xfrm>
          <a:prstGeom prst="rect">
            <a:avLst/>
          </a:prstGeom>
        </p:spPr>
      </p:pic>
      <p:sp>
        <p:nvSpPr>
          <p:cNvPr id="4132" name="TextBox 4131">
            <a:extLst>
              <a:ext uri="{FF2B5EF4-FFF2-40B4-BE49-F238E27FC236}">
                <a16:creationId xmlns:a16="http://schemas.microsoft.com/office/drawing/2014/main" id="{F3656750-FA92-BC48-7577-6365B54AA988}"/>
              </a:ext>
            </a:extLst>
          </p:cNvPr>
          <p:cNvSpPr txBox="1"/>
          <p:nvPr/>
        </p:nvSpPr>
        <p:spPr>
          <a:xfrm>
            <a:off x="6882567" y="5645205"/>
            <a:ext cx="3648118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Default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activity</a:t>
            </a:r>
            <a:r>
              <a:rPr lang="en-US" sz="1320" i="1" dirty="0">
                <a:latin typeface="LM Sans 17" panose="00000500000000000000" pitchFamily="50" charset="0"/>
              </a:rPr>
              <a:t> </a:t>
            </a:r>
            <a:r>
              <a:rPr lang="en-US" sz="1320" dirty="0">
                <a:latin typeface="LM Sans 17" panose="00000500000000000000" pitchFamily="50" charset="0"/>
              </a:rPr>
              <a:t>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Role-specific activity 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320" dirty="0">
                <a:latin typeface="LM Sans 17" panose="00000500000000000000" pitchFamily="50" charset="0"/>
              </a:rPr>
              <a:t>Resource-specific activity durations</a:t>
            </a:r>
          </a:p>
        </p:txBody>
      </p:sp>
      <p:sp>
        <p:nvSpPr>
          <p:cNvPr id="4126" name="Arrow: Left 4125">
            <a:extLst>
              <a:ext uri="{FF2B5EF4-FFF2-40B4-BE49-F238E27FC236}">
                <a16:creationId xmlns:a16="http://schemas.microsoft.com/office/drawing/2014/main" id="{1480E92A-C73F-E4DA-119D-82C51999571B}"/>
              </a:ext>
            </a:extLst>
          </p:cNvPr>
          <p:cNvSpPr/>
          <p:nvPr/>
        </p:nvSpPr>
        <p:spPr>
          <a:xfrm rot="16200000">
            <a:off x="8600063" y="5224721"/>
            <a:ext cx="442493" cy="332930"/>
          </a:xfrm>
          <a:prstGeom prst="leftArrow">
            <a:avLst/>
          </a:prstGeom>
          <a:solidFill>
            <a:srgbClr val="B47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4127" name="Picture 4126" descr="Icon&#10;&#10;Description automatically generated">
            <a:extLst>
              <a:ext uri="{FF2B5EF4-FFF2-40B4-BE49-F238E27FC236}">
                <a16:creationId xmlns:a16="http://schemas.microsoft.com/office/drawing/2014/main" id="{A7BF599D-38E2-A150-3D1E-06BE65880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52784" y="5236368"/>
            <a:ext cx="332932" cy="332932"/>
          </a:xfrm>
          <a:prstGeom prst="rect">
            <a:avLst/>
          </a:prstGeom>
        </p:spPr>
      </p:pic>
      <p:sp>
        <p:nvSpPr>
          <p:cNvPr id="4144" name="Titel 4">
            <a:extLst>
              <a:ext uri="{FF2B5EF4-FFF2-40B4-BE49-F238E27FC236}">
                <a16:creationId xmlns:a16="http://schemas.microsoft.com/office/drawing/2014/main" id="{841DB28C-DC39-47F3-4A99-1DA73A23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5165008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Running Business Processes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1680" dirty="0">
                <a:latin typeface="Montserrat" panose="00000500000000000000" pitchFamily="2" charset="0"/>
              </a:rPr>
              <a:t>Mining a Temporal Model from the Event Log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8BC97-3643-BF48-07A0-51959A5B0100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168" name="Trapezoid 167">
            <a:extLst>
              <a:ext uri="{FF2B5EF4-FFF2-40B4-BE49-F238E27FC236}">
                <a16:creationId xmlns:a16="http://schemas.microsoft.com/office/drawing/2014/main" id="{3FD80E2C-2608-D563-C56C-532C068DC4BE}"/>
              </a:ext>
            </a:extLst>
          </p:cNvPr>
          <p:cNvSpPr/>
          <p:nvPr/>
        </p:nvSpPr>
        <p:spPr>
          <a:xfrm rot="10800000">
            <a:off x="9850875" y="5424771"/>
            <a:ext cx="992810" cy="1094335"/>
          </a:xfrm>
          <a:prstGeom prst="trapezoid">
            <a:avLst>
              <a:gd name="adj" fmla="val 40594"/>
            </a:avLst>
          </a:prstGeom>
          <a:gradFill flip="none" rotWithShape="1">
            <a:gsLst>
              <a:gs pos="100000">
                <a:srgbClr val="744D26"/>
              </a:gs>
              <a:gs pos="34000">
                <a:srgbClr val="C99057"/>
              </a:gs>
              <a:gs pos="0">
                <a:srgbClr val="E1C2A3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E271D3F-F2F6-7559-8AFB-35506277BABD}"/>
              </a:ext>
            </a:extLst>
          </p:cNvPr>
          <p:cNvSpPr txBox="1"/>
          <p:nvPr/>
        </p:nvSpPr>
        <p:spPr>
          <a:xfrm>
            <a:off x="9761129" y="5133536"/>
            <a:ext cx="1386972" cy="36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0" b="1" dirty="0">
                <a:solidFill>
                  <a:srgbClr val="DBB691"/>
                </a:solidFill>
                <a:latin typeface="LM Sans 17" panose="00000500000000000000" pitchFamily="50" charset="0"/>
              </a:rPr>
              <a:t>GENERAL</a:t>
            </a:r>
            <a:endParaRPr lang="LID4096" sz="1740" b="1" dirty="0">
              <a:solidFill>
                <a:srgbClr val="DBB691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03A12F0-34EB-6734-F97E-9FBC83F6EB85}"/>
              </a:ext>
            </a:extLst>
          </p:cNvPr>
          <p:cNvSpPr txBox="1"/>
          <p:nvPr/>
        </p:nvSpPr>
        <p:spPr>
          <a:xfrm>
            <a:off x="9659660" y="6443771"/>
            <a:ext cx="1386972" cy="36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40" b="1" dirty="0">
                <a:solidFill>
                  <a:srgbClr val="7C532A"/>
                </a:solidFill>
                <a:latin typeface="LM Sans 17" panose="00000500000000000000" pitchFamily="50" charset="0"/>
              </a:rPr>
              <a:t>SPECIFIC</a:t>
            </a:r>
            <a:endParaRPr lang="LID4096" sz="1740" b="1" dirty="0">
              <a:solidFill>
                <a:srgbClr val="7C532A"/>
              </a:solidFill>
            </a:endParaRPr>
          </a:p>
        </p:txBody>
      </p:sp>
      <p:sp>
        <p:nvSpPr>
          <p:cNvPr id="171" name="Arrow: Down 170">
            <a:extLst>
              <a:ext uri="{FF2B5EF4-FFF2-40B4-BE49-F238E27FC236}">
                <a16:creationId xmlns:a16="http://schemas.microsoft.com/office/drawing/2014/main" id="{CC5B08F9-7168-E464-27DE-046F22C6B3F0}"/>
              </a:ext>
            </a:extLst>
          </p:cNvPr>
          <p:cNvSpPr/>
          <p:nvPr/>
        </p:nvSpPr>
        <p:spPr>
          <a:xfrm>
            <a:off x="10263646" y="5553764"/>
            <a:ext cx="177414" cy="755477"/>
          </a:xfrm>
          <a:prstGeom prst="downArrow">
            <a:avLst/>
          </a:prstGeom>
          <a:noFill/>
          <a:ln>
            <a:solidFill>
              <a:srgbClr val="3C2814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b="1" spc="6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C532A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pSp>
        <p:nvGrpSpPr>
          <p:cNvPr id="4133" name="Group 4132">
            <a:extLst>
              <a:ext uri="{FF2B5EF4-FFF2-40B4-BE49-F238E27FC236}">
                <a16:creationId xmlns:a16="http://schemas.microsoft.com/office/drawing/2014/main" id="{005F5843-F64B-1AA7-A628-E58FDD44CA07}"/>
              </a:ext>
            </a:extLst>
          </p:cNvPr>
          <p:cNvGrpSpPr/>
          <p:nvPr/>
        </p:nvGrpSpPr>
        <p:grpSpPr>
          <a:xfrm>
            <a:off x="1252475" y="3552235"/>
            <a:ext cx="4431490" cy="2541857"/>
            <a:chOff x="-3930768" y="5077716"/>
            <a:chExt cx="3692908" cy="2118214"/>
          </a:xfrm>
        </p:grpSpPr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C4463EE0-1124-D080-AEB3-2C6208712CAC}"/>
                </a:ext>
              </a:extLst>
            </p:cNvPr>
            <p:cNvSpPr/>
            <p:nvPr/>
          </p:nvSpPr>
          <p:spPr>
            <a:xfrm>
              <a:off x="-3930768" y="5077716"/>
              <a:ext cx="3692908" cy="21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35" name="Rectangle 4134">
              <a:extLst>
                <a:ext uri="{FF2B5EF4-FFF2-40B4-BE49-F238E27FC236}">
                  <a16:creationId xmlns:a16="http://schemas.microsoft.com/office/drawing/2014/main" id="{32A4BB3B-A824-B61C-5809-76348DE611D0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43" name="Connector: Elbow 4142">
              <a:extLst>
                <a:ext uri="{FF2B5EF4-FFF2-40B4-BE49-F238E27FC236}">
                  <a16:creationId xmlns:a16="http://schemas.microsoft.com/office/drawing/2014/main" id="{68FDA396-6ABD-0C5B-AAE4-C6975EBEDDF4}"/>
                </a:ext>
              </a:extLst>
            </p:cNvPr>
            <p:cNvCxnSpPr>
              <a:cxnSpLocks/>
              <a:stCxn id="173" idx="0"/>
              <a:endCxn id="4135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6" name="Rectangle 4145">
              <a:extLst>
                <a:ext uri="{FF2B5EF4-FFF2-40B4-BE49-F238E27FC236}">
                  <a16:creationId xmlns:a16="http://schemas.microsoft.com/office/drawing/2014/main" id="{F2B11418-49F6-94FD-0651-B9E0416DB3BF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F54E34F7-E0CE-2FF5-EDAC-9FD8851369E3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3" name="Straight Arrow Connector 4152">
              <a:extLst>
                <a:ext uri="{FF2B5EF4-FFF2-40B4-BE49-F238E27FC236}">
                  <a16:creationId xmlns:a16="http://schemas.microsoft.com/office/drawing/2014/main" id="{E6A36B3E-2137-5130-8FC6-8CB4FBE3841C}"/>
                </a:ext>
              </a:extLst>
            </p:cNvPr>
            <p:cNvCxnSpPr>
              <a:cxnSpLocks/>
              <a:stCxn id="4135" idx="3"/>
              <a:endCxn id="4146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4" name="Rectangle 4153">
              <a:extLst>
                <a:ext uri="{FF2B5EF4-FFF2-40B4-BE49-F238E27FC236}">
                  <a16:creationId xmlns:a16="http://schemas.microsoft.com/office/drawing/2014/main" id="{DBA0CF20-D5F2-F2F0-8B39-B81E3FDDD64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56" name="Rectangle 4155">
              <a:extLst>
                <a:ext uri="{FF2B5EF4-FFF2-40B4-BE49-F238E27FC236}">
                  <a16:creationId xmlns:a16="http://schemas.microsoft.com/office/drawing/2014/main" id="{96305EA2-01E3-CBC5-6130-A254D5AE98F1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7" name="Straight Arrow Connector 4156">
              <a:extLst>
                <a:ext uri="{FF2B5EF4-FFF2-40B4-BE49-F238E27FC236}">
                  <a16:creationId xmlns:a16="http://schemas.microsoft.com/office/drawing/2014/main" id="{B40D2AF1-9F9F-82FB-3351-FA076F590DCD}"/>
                </a:ext>
              </a:extLst>
            </p:cNvPr>
            <p:cNvCxnSpPr>
              <a:cxnSpLocks/>
              <a:stCxn id="173" idx="2"/>
              <a:endCxn id="4156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8" name="Rectangle 4157">
              <a:extLst>
                <a:ext uri="{FF2B5EF4-FFF2-40B4-BE49-F238E27FC236}">
                  <a16:creationId xmlns:a16="http://schemas.microsoft.com/office/drawing/2014/main" id="{1A02A8D6-8381-E4E4-BBF9-BF893371CDDB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59" name="Straight Arrow Connector 4158">
              <a:extLst>
                <a:ext uri="{FF2B5EF4-FFF2-40B4-BE49-F238E27FC236}">
                  <a16:creationId xmlns:a16="http://schemas.microsoft.com/office/drawing/2014/main" id="{C0104DF6-2858-5675-3453-D5722999A977}"/>
                </a:ext>
              </a:extLst>
            </p:cNvPr>
            <p:cNvCxnSpPr>
              <a:cxnSpLocks/>
              <a:endCxn id="167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E87E47E-24B7-E31E-7193-EF321A88D4FE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CC4EF5B-F4D3-641B-5FE8-A9B8519BD9B8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9E1067D-DEE0-3CB1-F15A-A9223FC9821F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58E12616-DAB3-6951-4ADD-5E017667E2BF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7666E3F4-7152-DDF2-3AF5-7A80D6B364F7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7A4068E8-82A9-8480-B32D-6C7ACF15A21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7A45ECD9-E6AA-2252-BAF6-A55086D2ED0A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FBBC2E6-B1BB-6176-F5D7-EA55A9AB961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168FB12-702B-F4DD-B1E5-81C778F70CC2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6AC4BC6-E88C-0665-7A27-BCA7253646E0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B76EC2AD-44D2-54BA-40A6-092304F48A65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9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015BCF-5FAC-B2D9-A46C-ABAA682897DB}"/>
              </a:ext>
            </a:extLst>
          </p:cNvPr>
          <p:cNvSpPr/>
          <p:nvPr/>
        </p:nvSpPr>
        <p:spPr>
          <a:xfrm>
            <a:off x="7433203" y="3361294"/>
            <a:ext cx="2387700" cy="575646"/>
          </a:xfrm>
          <a:prstGeom prst="rect">
            <a:avLst/>
          </a:prstGeom>
          <a:solidFill>
            <a:schemeClr val="bg1"/>
          </a:solidFill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chemeClr val="tx1"/>
                </a:solidFill>
                <a:latin typeface="LM Sans 10" panose="00000500000000000000" pitchFamily="50" charset="0"/>
              </a:rPr>
              <a:t>RABP Method</a:t>
            </a:r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sp>
        <p:nvSpPr>
          <p:cNvPr id="4135" name="Titel 4">
            <a:extLst>
              <a:ext uri="{FF2B5EF4-FFF2-40B4-BE49-F238E27FC236}">
                <a16:creationId xmlns:a16="http://schemas.microsoft.com/office/drawing/2014/main" id="{4D839848-4171-4CB8-831F-47A7218A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BPMS with RABP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89EDB-8211-DEE3-69FF-FC503AAB8B22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69E855-F713-F38A-7853-30098F72BC2C}"/>
              </a:ext>
            </a:extLst>
          </p:cNvPr>
          <p:cNvGrpSpPr/>
          <p:nvPr/>
        </p:nvGrpSpPr>
        <p:grpSpPr>
          <a:xfrm>
            <a:off x="7266303" y="2030387"/>
            <a:ext cx="2887510" cy="918629"/>
            <a:chOff x="5735215" y="1672124"/>
            <a:chExt cx="2406258" cy="7655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D527AC-68A1-C249-A604-C56F37133CFB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2FB4A7-41F8-AD27-17F9-4C0F2AF95A66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20" name="Graphic 19" descr="Single gear with solid fill">
                <a:extLst>
                  <a:ext uri="{FF2B5EF4-FFF2-40B4-BE49-F238E27FC236}">
                    <a16:creationId xmlns:a16="http://schemas.microsoft.com/office/drawing/2014/main" id="{962E1DF7-474F-4F52-0E54-8A9FD97E2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0F53FC-AA5D-39DD-7664-8612473E502B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67652-438A-5E70-7CB8-92BA03124BAA}"/>
              </a:ext>
            </a:extLst>
          </p:cNvPr>
          <p:cNvGrpSpPr/>
          <p:nvPr/>
        </p:nvGrpSpPr>
        <p:grpSpPr>
          <a:xfrm>
            <a:off x="890933" y="1645672"/>
            <a:ext cx="4622323" cy="922230"/>
            <a:chOff x="4822410" y="1770777"/>
            <a:chExt cx="3954069" cy="90382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B9346B-EC0C-B20F-D151-6C061C5519FC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B3DFAD9-1A8E-389A-403E-F85069EA50C1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3A26EBD9-5F50-D384-0C7E-D59E3F9D8223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4097" name="Rectangle: Rounded Corners 4096">
              <a:extLst>
                <a:ext uri="{FF2B5EF4-FFF2-40B4-BE49-F238E27FC236}">
                  <a16:creationId xmlns:a16="http://schemas.microsoft.com/office/drawing/2014/main" id="{9E7B2A62-AB94-60EE-A8D7-899DB7A141BA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2" name="Rectangle: Rounded Corners 4101">
              <a:extLst>
                <a:ext uri="{FF2B5EF4-FFF2-40B4-BE49-F238E27FC236}">
                  <a16:creationId xmlns:a16="http://schemas.microsoft.com/office/drawing/2014/main" id="{2118FFBA-2E4C-25A3-4DD3-8697BE1DE531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8" name="Rectangle: Rounded Corners 4117">
              <a:extLst>
                <a:ext uri="{FF2B5EF4-FFF2-40B4-BE49-F238E27FC236}">
                  <a16:creationId xmlns:a16="http://schemas.microsoft.com/office/drawing/2014/main" id="{30A83592-78D9-8FA0-F0BB-89E7AB94448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0" name="Rectangle: Rounded Corners 4119">
              <a:extLst>
                <a:ext uri="{FF2B5EF4-FFF2-40B4-BE49-F238E27FC236}">
                  <a16:creationId xmlns:a16="http://schemas.microsoft.com/office/drawing/2014/main" id="{48771DB3-F28F-6A0C-6B93-349F149B680D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B251818B-E8A9-884D-3C96-5CCE3F1B8CB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Connector: Elbow 4126">
              <a:extLst>
                <a:ext uri="{FF2B5EF4-FFF2-40B4-BE49-F238E27FC236}">
                  <a16:creationId xmlns:a16="http://schemas.microsoft.com/office/drawing/2014/main" id="{B2A1A530-93A3-A07E-F1FA-2610BF3B42D8}"/>
                </a:ext>
              </a:extLst>
            </p:cNvPr>
            <p:cNvCxnSpPr>
              <a:cxnSpLocks/>
              <a:stCxn id="25" idx="0"/>
              <a:endCxn id="4097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8" name="Connector: Elbow 4127">
              <a:extLst>
                <a:ext uri="{FF2B5EF4-FFF2-40B4-BE49-F238E27FC236}">
                  <a16:creationId xmlns:a16="http://schemas.microsoft.com/office/drawing/2014/main" id="{056C0AC2-30F0-6D05-2544-2BA929B894A0}"/>
                </a:ext>
              </a:extLst>
            </p:cNvPr>
            <p:cNvCxnSpPr>
              <a:cxnSpLocks/>
              <a:stCxn id="25" idx="2"/>
              <a:endCxn id="4118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Straight Arrow Connector 4128">
              <a:extLst>
                <a:ext uri="{FF2B5EF4-FFF2-40B4-BE49-F238E27FC236}">
                  <a16:creationId xmlns:a16="http://schemas.microsoft.com/office/drawing/2014/main" id="{5F13B9FD-23AA-4C4F-B309-4FC3C6461DFC}"/>
                </a:ext>
              </a:extLst>
            </p:cNvPr>
            <p:cNvCxnSpPr>
              <a:cxnSpLocks/>
              <a:stCxn id="4097" idx="3"/>
              <a:endCxn id="410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E585A9C2-6177-7D74-2524-735BF2ACD902}"/>
                </a:ext>
              </a:extLst>
            </p:cNvPr>
            <p:cNvCxnSpPr>
              <a:cxnSpLocks/>
              <a:stCxn id="4118" idx="3"/>
              <a:endCxn id="4120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Flowchart: Decision 4130">
              <a:extLst>
                <a:ext uri="{FF2B5EF4-FFF2-40B4-BE49-F238E27FC236}">
                  <a16:creationId xmlns:a16="http://schemas.microsoft.com/office/drawing/2014/main" id="{C61A7909-D455-1C5E-822A-0B2498D4A349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EA4AA3A8-8EC0-2592-EA7C-54F67680152B}"/>
                </a:ext>
              </a:extLst>
            </p:cNvPr>
            <p:cNvCxnSpPr>
              <a:cxnSpLocks/>
              <a:stCxn id="4102" idx="3"/>
              <a:endCxn id="413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Connector: Elbow 4132">
              <a:extLst>
                <a:ext uri="{FF2B5EF4-FFF2-40B4-BE49-F238E27FC236}">
                  <a16:creationId xmlns:a16="http://schemas.microsoft.com/office/drawing/2014/main" id="{7D60825E-FB89-066E-3935-BAA206EDDD21}"/>
                </a:ext>
              </a:extLst>
            </p:cNvPr>
            <p:cNvCxnSpPr>
              <a:cxnSpLocks/>
              <a:stCxn id="4120" idx="3"/>
              <a:endCxn id="413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4E263E7D-3A34-78A7-53DE-9773C834AA85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3E924871-1322-11BE-7547-B27B042B0D9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4138" name="Straight Arrow Connector 4137">
              <a:extLst>
                <a:ext uri="{FF2B5EF4-FFF2-40B4-BE49-F238E27FC236}">
                  <a16:creationId xmlns:a16="http://schemas.microsoft.com/office/drawing/2014/main" id="{B8907F81-7EA9-8FA2-91D6-3A0CDF4EC206}"/>
                </a:ext>
              </a:extLst>
            </p:cNvPr>
            <p:cNvCxnSpPr>
              <a:cxnSpLocks/>
              <a:stCxn id="4131" idx="3"/>
              <a:endCxn id="413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9" name="Straight Arrow Connector 4138">
              <a:extLst>
                <a:ext uri="{FF2B5EF4-FFF2-40B4-BE49-F238E27FC236}">
                  <a16:creationId xmlns:a16="http://schemas.microsoft.com/office/drawing/2014/main" id="{C6FE074E-D0CD-DC66-80CF-26EDF44C4A0F}"/>
                </a:ext>
              </a:extLst>
            </p:cNvPr>
            <p:cNvCxnSpPr>
              <a:cxnSpLocks/>
              <a:stCxn id="4134" idx="3"/>
              <a:endCxn id="4137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0" name="Straight Arrow Connector 4139">
              <a:extLst>
                <a:ext uri="{FF2B5EF4-FFF2-40B4-BE49-F238E27FC236}">
                  <a16:creationId xmlns:a16="http://schemas.microsoft.com/office/drawing/2014/main" id="{5AB11357-1D50-D5EF-E72E-98FC0F98F6C6}"/>
                </a:ext>
              </a:extLst>
            </p:cNvPr>
            <p:cNvCxnSpPr>
              <a:cxnSpLocks/>
              <a:stCxn id="23" idx="6"/>
              <a:endCxn id="2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1" name="Group 4140">
            <a:extLst>
              <a:ext uri="{FF2B5EF4-FFF2-40B4-BE49-F238E27FC236}">
                <a16:creationId xmlns:a16="http://schemas.microsoft.com/office/drawing/2014/main" id="{C57A3635-9B72-B25C-77F8-710EBDC1EC6A}"/>
              </a:ext>
            </a:extLst>
          </p:cNvPr>
          <p:cNvGrpSpPr/>
          <p:nvPr/>
        </p:nvGrpSpPr>
        <p:grpSpPr>
          <a:xfrm>
            <a:off x="1410395" y="1940716"/>
            <a:ext cx="3891941" cy="884813"/>
            <a:chOff x="5113337" y="3174097"/>
            <a:chExt cx="3329278" cy="867157"/>
          </a:xfrm>
        </p:grpSpPr>
        <p:grpSp>
          <p:nvGrpSpPr>
            <p:cNvPr id="4142" name="Group 4141">
              <a:extLst>
                <a:ext uri="{FF2B5EF4-FFF2-40B4-BE49-F238E27FC236}">
                  <a16:creationId xmlns:a16="http://schemas.microsoft.com/office/drawing/2014/main" id="{3A31E0BA-7E9E-FF74-887B-2FC5316DADA6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2DEAE4E-53C5-77C3-ADB8-E98916833D9F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52" name="Connector: Elbow 151">
                <a:extLst>
                  <a:ext uri="{FF2B5EF4-FFF2-40B4-BE49-F238E27FC236}">
                    <a16:creationId xmlns:a16="http://schemas.microsoft.com/office/drawing/2014/main" id="{8D48E7C4-4711-012B-C8CF-A3AB8598790E}"/>
                  </a:ext>
                </a:extLst>
              </p:cNvPr>
              <p:cNvCxnSpPr>
                <a:cxnSpLocks/>
                <a:endCxn id="153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Left Bracket 152">
                <a:extLst>
                  <a:ext uri="{FF2B5EF4-FFF2-40B4-BE49-F238E27FC236}">
                    <a16:creationId xmlns:a16="http://schemas.microsoft.com/office/drawing/2014/main" id="{D426F613-8731-9E62-1B9A-96CBA3DA1A8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6651FD66-DAFB-FF9F-3188-A9B549949954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B3A9ED-5B7B-893D-0D61-08ECA95F1096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3" name="Connector: Elbow 132">
                <a:extLst>
                  <a:ext uri="{FF2B5EF4-FFF2-40B4-BE49-F238E27FC236}">
                    <a16:creationId xmlns:a16="http://schemas.microsoft.com/office/drawing/2014/main" id="{E0B27B7A-CC64-D31C-B217-62C0BDD1B4AE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Left Bracket 133">
                <a:extLst>
                  <a:ext uri="{FF2B5EF4-FFF2-40B4-BE49-F238E27FC236}">
                    <a16:creationId xmlns:a16="http://schemas.microsoft.com/office/drawing/2014/main" id="{4972C45D-D653-E795-3D8F-4D695C45EEF0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4" name="Group 4143">
              <a:extLst>
                <a:ext uri="{FF2B5EF4-FFF2-40B4-BE49-F238E27FC236}">
                  <a16:creationId xmlns:a16="http://schemas.microsoft.com/office/drawing/2014/main" id="{BD984066-4114-A87C-1D44-81FF0A17F05B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5C26F2D-5069-BF06-35A9-0FB5C2724140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A7A27BF8-D938-2695-CC0F-9C6626F29F80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Left Bracket 130">
                <a:extLst>
                  <a:ext uri="{FF2B5EF4-FFF2-40B4-BE49-F238E27FC236}">
                    <a16:creationId xmlns:a16="http://schemas.microsoft.com/office/drawing/2014/main" id="{16957AF3-7D57-63A8-17AC-9738F1BC465F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FA8D4C8D-F534-86E6-874B-FD9A13F84F07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159" name="TextBox 4158">
                <a:extLst>
                  <a:ext uri="{FF2B5EF4-FFF2-40B4-BE49-F238E27FC236}">
                    <a16:creationId xmlns:a16="http://schemas.microsoft.com/office/drawing/2014/main" id="{C0052CA7-22D8-28C1-ABFC-BA56083738BB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9DF6E87A-B11D-DD33-79E4-3E10BE05E326}"/>
                  </a:ext>
                </a:extLst>
              </p:cNvPr>
              <p:cNvCxnSpPr>
                <a:cxnSpLocks/>
                <a:endCxn id="128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0646E10F-8B89-6F21-51FF-A11B8F32F6A3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6" name="Group 4145">
              <a:extLst>
                <a:ext uri="{FF2B5EF4-FFF2-40B4-BE49-F238E27FC236}">
                  <a16:creationId xmlns:a16="http://schemas.microsoft.com/office/drawing/2014/main" id="{0EB722AE-865C-5A9F-02C9-E4AD111B0E67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156" name="TextBox 4155">
                <a:extLst>
                  <a:ext uri="{FF2B5EF4-FFF2-40B4-BE49-F238E27FC236}">
                    <a16:creationId xmlns:a16="http://schemas.microsoft.com/office/drawing/2014/main" id="{1E2BFB3D-A5E3-B876-FCA2-9E55DE3A3C56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7" name="Connector: Elbow 4156">
                <a:extLst>
                  <a:ext uri="{FF2B5EF4-FFF2-40B4-BE49-F238E27FC236}">
                    <a16:creationId xmlns:a16="http://schemas.microsoft.com/office/drawing/2014/main" id="{E326B59E-47E4-F467-782E-E446477B2D32}"/>
                  </a:ext>
                </a:extLst>
              </p:cNvPr>
              <p:cNvCxnSpPr>
                <a:cxnSpLocks/>
                <a:endCxn id="4158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8" name="Left Bracket 4157">
                <a:extLst>
                  <a:ext uri="{FF2B5EF4-FFF2-40B4-BE49-F238E27FC236}">
                    <a16:creationId xmlns:a16="http://schemas.microsoft.com/office/drawing/2014/main" id="{8D484970-E464-3EC9-572A-C0346BCD9876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8" name="Group 4147">
              <a:extLst>
                <a:ext uri="{FF2B5EF4-FFF2-40B4-BE49-F238E27FC236}">
                  <a16:creationId xmlns:a16="http://schemas.microsoft.com/office/drawing/2014/main" id="{ECA226D1-5F80-95DB-B1F8-8B4C95A94FBB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4152" name="TextBox 4151">
                <a:extLst>
                  <a:ext uri="{FF2B5EF4-FFF2-40B4-BE49-F238E27FC236}">
                    <a16:creationId xmlns:a16="http://schemas.microsoft.com/office/drawing/2014/main" id="{CDA679C6-62E0-C89C-44E0-07DC620DD68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3" name="Connector: Elbow 4152">
                <a:extLst>
                  <a:ext uri="{FF2B5EF4-FFF2-40B4-BE49-F238E27FC236}">
                    <a16:creationId xmlns:a16="http://schemas.microsoft.com/office/drawing/2014/main" id="{30DE4752-2863-B605-564A-BD7CED4AC171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4" name="Left Bracket 4153">
                <a:extLst>
                  <a:ext uri="{FF2B5EF4-FFF2-40B4-BE49-F238E27FC236}">
                    <a16:creationId xmlns:a16="http://schemas.microsoft.com/office/drawing/2014/main" id="{BBC93EFA-8C2E-11C6-177B-EEE2DDE1DF91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77F2FD7-8785-19D1-DC55-5F75136FB473}"/>
              </a:ext>
            </a:extLst>
          </p:cNvPr>
          <p:cNvGrpSpPr/>
          <p:nvPr/>
        </p:nvGrpSpPr>
        <p:grpSpPr>
          <a:xfrm>
            <a:off x="1841385" y="1583771"/>
            <a:ext cx="3348728" cy="740942"/>
            <a:chOff x="10020893" y="6175793"/>
            <a:chExt cx="2864599" cy="72615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4AAF150-B073-B02F-47F6-42910080978A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B8F538B-A0D2-E73B-E1D4-EEB84C26AB2C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88C3EE9-2716-42B6-D8E8-80D376642F71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0EAB8C-95AD-B477-70F4-21A701AE7CF9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9B32EAE-C49B-046F-D378-CE6AFB8CF383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9111419-0BA0-7C12-B6A9-B3E4BB6DCDF2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F664741-06E9-E674-8F83-325A032EFC2F}"/>
              </a:ext>
            </a:extLst>
          </p:cNvPr>
          <p:cNvSpPr/>
          <p:nvPr/>
        </p:nvSpPr>
        <p:spPr>
          <a:xfrm>
            <a:off x="834258" y="3086583"/>
            <a:ext cx="4741620" cy="23029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60" name="Rectangle 4159">
            <a:extLst>
              <a:ext uri="{FF2B5EF4-FFF2-40B4-BE49-F238E27FC236}">
                <a16:creationId xmlns:a16="http://schemas.microsoft.com/office/drawing/2014/main" id="{1D299DC0-A963-8403-2D02-CE3515EA64A5}"/>
              </a:ext>
            </a:extLst>
          </p:cNvPr>
          <p:cNvSpPr/>
          <p:nvPr/>
        </p:nvSpPr>
        <p:spPr>
          <a:xfrm>
            <a:off x="833172" y="1505728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161" name="Rectangle 4160">
            <a:extLst>
              <a:ext uri="{FF2B5EF4-FFF2-40B4-BE49-F238E27FC236}">
                <a16:creationId xmlns:a16="http://schemas.microsoft.com/office/drawing/2014/main" id="{BFB738DE-A29E-47B3-2816-6DA4206145F2}"/>
              </a:ext>
            </a:extLst>
          </p:cNvPr>
          <p:cNvSpPr/>
          <p:nvPr/>
        </p:nvSpPr>
        <p:spPr>
          <a:xfrm>
            <a:off x="833165" y="5506748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94B50083-36EA-DC30-9E8B-8CED58E6BD37}"/>
              </a:ext>
            </a:extLst>
          </p:cNvPr>
          <p:cNvGrpSpPr/>
          <p:nvPr/>
        </p:nvGrpSpPr>
        <p:grpSpPr>
          <a:xfrm>
            <a:off x="5155593" y="2797849"/>
            <a:ext cx="491030" cy="224825"/>
            <a:chOff x="731406" y="1752853"/>
            <a:chExt cx="1333725" cy="570497"/>
          </a:xfrm>
        </p:grpSpPr>
        <p:sp>
          <p:nvSpPr>
            <p:cNvPr id="4163" name="Rectangle: Rounded Corners 4162">
              <a:extLst>
                <a:ext uri="{FF2B5EF4-FFF2-40B4-BE49-F238E27FC236}">
                  <a16:creationId xmlns:a16="http://schemas.microsoft.com/office/drawing/2014/main" id="{2C619EB5-62B1-FD89-B522-73CF566B9D25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5" name="Picture 416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78B90E9-BF21-E47C-0BF3-B74BA421C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3ECC8C5F-99E4-E194-3818-1CBCB4C688B3}"/>
              </a:ext>
            </a:extLst>
          </p:cNvPr>
          <p:cNvGrpSpPr/>
          <p:nvPr/>
        </p:nvGrpSpPr>
        <p:grpSpPr>
          <a:xfrm>
            <a:off x="5374006" y="5183520"/>
            <a:ext cx="274597" cy="274601"/>
            <a:chOff x="3873141" y="3340657"/>
            <a:chExt cx="353232" cy="353233"/>
          </a:xfrm>
        </p:grpSpPr>
        <p:sp>
          <p:nvSpPr>
            <p:cNvPr id="4167" name="Rectangle: Rounded Corners 4166">
              <a:extLst>
                <a:ext uri="{FF2B5EF4-FFF2-40B4-BE49-F238E27FC236}">
                  <a16:creationId xmlns:a16="http://schemas.microsoft.com/office/drawing/2014/main" id="{86A533B6-2B16-9B61-C186-2B418B53DB5A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8" name="Graphic 4167" descr="Management outline">
              <a:extLst>
                <a:ext uri="{FF2B5EF4-FFF2-40B4-BE49-F238E27FC236}">
                  <a16:creationId xmlns:a16="http://schemas.microsoft.com/office/drawing/2014/main" id="{C865C4EF-F8C4-E862-AA4C-69C5B5DB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4169" name="Group 4168">
            <a:extLst>
              <a:ext uri="{FF2B5EF4-FFF2-40B4-BE49-F238E27FC236}">
                <a16:creationId xmlns:a16="http://schemas.microsoft.com/office/drawing/2014/main" id="{CA015968-CDF4-0220-F1A2-252A81EC5400}"/>
              </a:ext>
            </a:extLst>
          </p:cNvPr>
          <p:cNvGrpSpPr/>
          <p:nvPr/>
        </p:nvGrpSpPr>
        <p:grpSpPr>
          <a:xfrm>
            <a:off x="5374770" y="6188227"/>
            <a:ext cx="263468" cy="264227"/>
            <a:chOff x="3825506" y="4864675"/>
            <a:chExt cx="219557" cy="220189"/>
          </a:xfrm>
        </p:grpSpPr>
        <p:sp>
          <p:nvSpPr>
            <p:cNvPr id="4170" name="Rectangle: Rounded Corners 4169">
              <a:extLst>
                <a:ext uri="{FF2B5EF4-FFF2-40B4-BE49-F238E27FC236}">
                  <a16:creationId xmlns:a16="http://schemas.microsoft.com/office/drawing/2014/main" id="{11B21376-2962-0F52-A6D3-B27204CB0E7A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71" name="Graphic 4170" descr="Stopwatch 75% outline">
              <a:extLst>
                <a:ext uri="{FF2B5EF4-FFF2-40B4-BE49-F238E27FC236}">
                  <a16:creationId xmlns:a16="http://schemas.microsoft.com/office/drawing/2014/main" id="{92815C7F-270F-8CDB-E91B-634EFA26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4172" name="Right Bracket 4171">
            <a:extLst>
              <a:ext uri="{FF2B5EF4-FFF2-40B4-BE49-F238E27FC236}">
                <a16:creationId xmlns:a16="http://schemas.microsoft.com/office/drawing/2014/main" id="{E332C7AC-A411-5FDC-609F-91F65FA88426}"/>
              </a:ext>
            </a:extLst>
          </p:cNvPr>
          <p:cNvSpPr/>
          <p:nvPr/>
        </p:nvSpPr>
        <p:spPr>
          <a:xfrm>
            <a:off x="5664058" y="1388896"/>
            <a:ext cx="54863" cy="5121696"/>
          </a:xfrm>
          <a:prstGeom prst="rightBracke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 dirty="0">
              <a:ln w="28575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0C62-9DDF-C417-C289-84D269B1FDCE}"/>
              </a:ext>
            </a:extLst>
          </p:cNvPr>
          <p:cNvGrpSpPr/>
          <p:nvPr/>
        </p:nvGrpSpPr>
        <p:grpSpPr>
          <a:xfrm>
            <a:off x="3191797" y="5694163"/>
            <a:ext cx="1471193" cy="635514"/>
            <a:chOff x="2175577" y="4248545"/>
            <a:chExt cx="1184746" cy="511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1EB91A-234F-1D0B-1B2B-3E000A01E6E4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2A06EC-93D0-96DD-F4C6-647F57FC6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22A26A0-1315-7EF7-D8F6-6D26E64053F2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6F4140-62EA-C5D4-F2E7-D405BA36DDA5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588F7FD8-5FB2-F97C-3178-4EC3F8D2AE1C}"/>
                    </a:ext>
                  </a:extLst>
                </p:cNvPr>
                <p:cNvCxnSpPr>
                  <a:cxnSpLocks/>
                  <a:endCxn id="15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2DA9E724-9B1A-86B0-FD64-4F1BC3CC30E5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FE9330-49AE-50D8-E24D-B88FA02DCBFF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F41D49-C20B-6AF0-C501-841B843E4AF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3F08F-A642-3A85-F792-4C3033020E08}"/>
              </a:ext>
            </a:extLst>
          </p:cNvPr>
          <p:cNvGrpSpPr/>
          <p:nvPr/>
        </p:nvGrpSpPr>
        <p:grpSpPr>
          <a:xfrm>
            <a:off x="2078627" y="5732782"/>
            <a:ext cx="911352" cy="584818"/>
            <a:chOff x="2626418" y="4289367"/>
            <a:chExt cx="733908" cy="47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271771-A9AC-016B-0998-3AD6563C6553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3DC210-8657-A375-1ADE-70D4394A0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3DB82-8961-1671-34A2-EA275A9C1C1F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5882C9-A58E-338B-7424-ED2243ED4E14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28" name="Connector: Elbow 27">
                  <a:extLst>
                    <a:ext uri="{FF2B5EF4-FFF2-40B4-BE49-F238E27FC236}">
                      <a16:creationId xmlns:a16="http://schemas.microsoft.com/office/drawing/2014/main" id="{690BAF7E-4963-7015-2ABE-37E9A419C421}"/>
                    </a:ext>
                  </a:extLst>
                </p:cNvPr>
                <p:cNvCxnSpPr>
                  <a:cxnSpLocks/>
                  <a:endCxn id="29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Left Bracket 28">
                  <a:extLst>
                    <a:ext uri="{FF2B5EF4-FFF2-40B4-BE49-F238E27FC236}">
                      <a16:creationId xmlns:a16="http://schemas.microsoft.com/office/drawing/2014/main" id="{27848FAE-88CE-3E66-51F2-CEDA8A41FD8A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846C94-B3DB-C55D-0469-BD0B102D6DE7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7EF76DA-F0FD-906A-8F59-C4F9C91B5C62}"/>
              </a:ext>
            </a:extLst>
          </p:cNvPr>
          <p:cNvSpPr/>
          <p:nvPr/>
        </p:nvSpPr>
        <p:spPr>
          <a:xfrm>
            <a:off x="1584696" y="5786423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5C3A4-8E4E-7725-DE69-891F89007DCF}"/>
              </a:ext>
            </a:extLst>
          </p:cNvPr>
          <p:cNvSpPr/>
          <p:nvPr/>
        </p:nvSpPr>
        <p:spPr>
          <a:xfrm>
            <a:off x="6884671" y="1791985"/>
            <a:ext cx="3463206" cy="2381261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1F2DB3-E640-60F6-C67F-635A9369BC34}"/>
              </a:ext>
            </a:extLst>
          </p:cNvPr>
          <p:cNvCxnSpPr>
            <a:cxnSpLocks/>
          </p:cNvCxnSpPr>
          <p:nvPr/>
        </p:nvCxnSpPr>
        <p:spPr>
          <a:xfrm>
            <a:off x="5739567" y="2408180"/>
            <a:ext cx="1145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7672EF-491E-F63B-B5FB-D7D89E478645}"/>
              </a:ext>
            </a:extLst>
          </p:cNvPr>
          <p:cNvCxnSpPr>
            <a:cxnSpLocks/>
          </p:cNvCxnSpPr>
          <p:nvPr/>
        </p:nvCxnSpPr>
        <p:spPr>
          <a:xfrm>
            <a:off x="6328827" y="6107506"/>
            <a:ext cx="4693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85EC142-F690-49B7-1373-C3C04547C319}"/>
              </a:ext>
            </a:extLst>
          </p:cNvPr>
          <p:cNvSpPr txBox="1"/>
          <p:nvPr/>
        </p:nvSpPr>
        <p:spPr>
          <a:xfrm>
            <a:off x="10899755" y="5830755"/>
            <a:ext cx="32148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/>
              <a:t>t</a:t>
            </a:r>
            <a:endParaRPr lang="LID4096" sz="132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E0475-FD97-C544-DAFA-13EEA0A4E5F3}"/>
              </a:ext>
            </a:extLst>
          </p:cNvPr>
          <p:cNvSpPr txBox="1"/>
          <p:nvPr/>
        </p:nvSpPr>
        <p:spPr>
          <a:xfrm>
            <a:off x="6245418" y="6103897"/>
            <a:ext cx="40388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0</a:t>
            </a:r>
            <a:endParaRPr lang="LID4096" sz="1080" dirty="0"/>
          </a:p>
        </p:txBody>
      </p: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68BA084A-075E-98D1-5A45-9C4217FF0371}"/>
              </a:ext>
            </a:extLst>
          </p:cNvPr>
          <p:cNvCxnSpPr>
            <a:cxnSpLocks/>
          </p:cNvCxnSpPr>
          <p:nvPr/>
        </p:nvCxnSpPr>
        <p:spPr>
          <a:xfrm>
            <a:off x="6395136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69FCF2C2-F70D-0F3A-ED3E-952D8D5C2393}"/>
              </a:ext>
            </a:extLst>
          </p:cNvPr>
          <p:cNvCxnSpPr>
            <a:cxnSpLocks/>
          </p:cNvCxnSpPr>
          <p:nvPr/>
        </p:nvCxnSpPr>
        <p:spPr>
          <a:xfrm>
            <a:off x="6698214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2B1989F-8E2D-1D5F-96A9-D9D309DCF222}"/>
              </a:ext>
            </a:extLst>
          </p:cNvPr>
          <p:cNvCxnSpPr>
            <a:cxnSpLocks/>
          </p:cNvCxnSpPr>
          <p:nvPr/>
        </p:nvCxnSpPr>
        <p:spPr>
          <a:xfrm>
            <a:off x="703214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445F646-E1B9-555D-1A2C-E0D7F37938C1}"/>
              </a:ext>
            </a:extLst>
          </p:cNvPr>
          <p:cNvCxnSpPr>
            <a:cxnSpLocks/>
          </p:cNvCxnSpPr>
          <p:nvPr/>
        </p:nvCxnSpPr>
        <p:spPr>
          <a:xfrm>
            <a:off x="73615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9AB7C94C-F23A-73F1-84C8-AB3D382F2532}"/>
              </a:ext>
            </a:extLst>
          </p:cNvPr>
          <p:cNvCxnSpPr>
            <a:cxnSpLocks/>
          </p:cNvCxnSpPr>
          <p:nvPr/>
        </p:nvCxnSpPr>
        <p:spPr>
          <a:xfrm>
            <a:off x="76891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BAA9E9D-F54E-ACA2-487C-29EB6355D4C2}"/>
              </a:ext>
            </a:extLst>
          </p:cNvPr>
          <p:cNvCxnSpPr>
            <a:cxnSpLocks/>
          </p:cNvCxnSpPr>
          <p:nvPr/>
        </p:nvCxnSpPr>
        <p:spPr>
          <a:xfrm>
            <a:off x="800270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6" name="Straight Connector 4135">
            <a:extLst>
              <a:ext uri="{FF2B5EF4-FFF2-40B4-BE49-F238E27FC236}">
                <a16:creationId xmlns:a16="http://schemas.microsoft.com/office/drawing/2014/main" id="{55ED7AF6-752C-7925-761E-CC86D9D24BA4}"/>
              </a:ext>
            </a:extLst>
          </p:cNvPr>
          <p:cNvCxnSpPr>
            <a:cxnSpLocks/>
          </p:cNvCxnSpPr>
          <p:nvPr/>
        </p:nvCxnSpPr>
        <p:spPr>
          <a:xfrm>
            <a:off x="8324534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6D679-CABC-C8F7-CAAF-A7985FD3D1A2}"/>
              </a:ext>
            </a:extLst>
          </p:cNvPr>
          <p:cNvCxnSpPr>
            <a:cxnSpLocks/>
          </p:cNvCxnSpPr>
          <p:nvPr/>
        </p:nvCxnSpPr>
        <p:spPr>
          <a:xfrm>
            <a:off x="8627612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2162DF-6B34-24BE-1513-C1A62C9B1868}"/>
              </a:ext>
            </a:extLst>
          </p:cNvPr>
          <p:cNvCxnSpPr>
            <a:cxnSpLocks/>
          </p:cNvCxnSpPr>
          <p:nvPr/>
        </p:nvCxnSpPr>
        <p:spPr>
          <a:xfrm>
            <a:off x="896154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1DA945-0103-1E91-5459-5C5BBDCAE0CB}"/>
              </a:ext>
            </a:extLst>
          </p:cNvPr>
          <p:cNvCxnSpPr>
            <a:cxnSpLocks/>
          </p:cNvCxnSpPr>
          <p:nvPr/>
        </p:nvCxnSpPr>
        <p:spPr>
          <a:xfrm>
            <a:off x="9290929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C5A804-E9A8-54BE-9322-69413BDC0AC8}"/>
              </a:ext>
            </a:extLst>
          </p:cNvPr>
          <p:cNvCxnSpPr>
            <a:cxnSpLocks/>
          </p:cNvCxnSpPr>
          <p:nvPr/>
        </p:nvCxnSpPr>
        <p:spPr>
          <a:xfrm>
            <a:off x="9618528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343FA4-0E17-231C-5967-066884FCA949}"/>
              </a:ext>
            </a:extLst>
          </p:cNvPr>
          <p:cNvCxnSpPr>
            <a:cxnSpLocks/>
          </p:cNvCxnSpPr>
          <p:nvPr/>
        </p:nvCxnSpPr>
        <p:spPr>
          <a:xfrm>
            <a:off x="993210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F37D3A-F259-C555-B39D-29273AEC64CB}"/>
              </a:ext>
            </a:extLst>
          </p:cNvPr>
          <p:cNvCxnSpPr>
            <a:cxnSpLocks/>
          </p:cNvCxnSpPr>
          <p:nvPr/>
        </p:nvCxnSpPr>
        <p:spPr>
          <a:xfrm>
            <a:off x="10244833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B9C3FC-37AF-E05D-B096-F96802440E72}"/>
              </a:ext>
            </a:extLst>
          </p:cNvPr>
          <p:cNvCxnSpPr>
            <a:cxnSpLocks/>
          </p:cNvCxnSpPr>
          <p:nvPr/>
        </p:nvCxnSpPr>
        <p:spPr>
          <a:xfrm>
            <a:off x="1056411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59EE76-BD00-E485-FAF0-315D7F3E770C}"/>
              </a:ext>
            </a:extLst>
          </p:cNvPr>
          <p:cNvSpPr txBox="1"/>
          <p:nvPr/>
        </p:nvSpPr>
        <p:spPr>
          <a:xfrm>
            <a:off x="9422139" y="610750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10</a:t>
            </a:r>
            <a:endParaRPr lang="LID4096" sz="108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50F2CC-5DA9-0DAF-D7A0-79D628F1F48A}"/>
              </a:ext>
            </a:extLst>
          </p:cNvPr>
          <p:cNvSpPr txBox="1"/>
          <p:nvPr/>
        </p:nvSpPr>
        <p:spPr>
          <a:xfrm>
            <a:off x="7847009" y="610298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5</a:t>
            </a:r>
            <a:endParaRPr lang="LID4096" sz="108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0268FAD-5EC5-0742-A324-9872779EE6F6}"/>
              </a:ext>
            </a:extLst>
          </p:cNvPr>
          <p:cNvSpPr/>
          <p:nvPr/>
        </p:nvSpPr>
        <p:spPr>
          <a:xfrm>
            <a:off x="6146649" y="4483973"/>
            <a:ext cx="5016358" cy="1903804"/>
          </a:xfrm>
          <a:prstGeom prst="rect">
            <a:avLst/>
          </a:prstGeom>
          <a:noFill/>
          <a:ln w="19050">
            <a:solidFill>
              <a:srgbClr val="005CD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831FBA-8319-B4B0-3283-06F245AFCF0C}"/>
              </a:ext>
            </a:extLst>
          </p:cNvPr>
          <p:cNvSpPr/>
          <p:nvPr/>
        </p:nvSpPr>
        <p:spPr>
          <a:xfrm>
            <a:off x="5845060" y="4731805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Amy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372742-AADF-CE14-F2E3-38B81B0206B6}"/>
              </a:ext>
            </a:extLst>
          </p:cNvPr>
          <p:cNvSpPr/>
          <p:nvPr/>
        </p:nvSpPr>
        <p:spPr>
          <a:xfrm>
            <a:off x="5842263" y="4953972"/>
            <a:ext cx="556514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Sofia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0DA61B-9E7B-C3A9-01FF-2B1A58818C79}"/>
              </a:ext>
            </a:extLst>
          </p:cNvPr>
          <p:cNvSpPr/>
          <p:nvPr/>
        </p:nvSpPr>
        <p:spPr>
          <a:xfrm>
            <a:off x="5843201" y="5171932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FA561A-882B-27B5-801A-11EE7E5D69E7}"/>
              </a:ext>
            </a:extLst>
          </p:cNvPr>
          <p:cNvSpPr/>
          <p:nvPr/>
        </p:nvSpPr>
        <p:spPr>
          <a:xfrm>
            <a:off x="5845060" y="5398378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Oliver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FD3F1F-2219-8227-05C9-F57A57BC2615}"/>
              </a:ext>
            </a:extLst>
          </p:cNvPr>
          <p:cNvSpPr/>
          <p:nvPr/>
        </p:nvSpPr>
        <p:spPr>
          <a:xfrm>
            <a:off x="5845060" y="5623929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A7C58B-448D-4B62-F49C-1F0895222015}"/>
              </a:ext>
            </a:extLst>
          </p:cNvPr>
          <p:cNvSpPr txBox="1"/>
          <p:nvPr/>
        </p:nvSpPr>
        <p:spPr>
          <a:xfrm>
            <a:off x="10664305" y="6105846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14</a:t>
            </a:r>
            <a:endParaRPr lang="LID4096" sz="108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F288E06-BEE5-7E36-6D3A-05122F2F1DFC}"/>
              </a:ext>
            </a:extLst>
          </p:cNvPr>
          <p:cNvCxnSpPr>
            <a:cxnSpLocks/>
          </p:cNvCxnSpPr>
          <p:nvPr/>
        </p:nvCxnSpPr>
        <p:spPr>
          <a:xfrm>
            <a:off x="10864615" y="6052998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576C9-6532-D5CA-CE4B-B98964F2BADA}"/>
              </a:ext>
            </a:extLst>
          </p:cNvPr>
          <p:cNvGrpSpPr/>
          <p:nvPr/>
        </p:nvGrpSpPr>
        <p:grpSpPr>
          <a:xfrm>
            <a:off x="1334879" y="3256113"/>
            <a:ext cx="3490187" cy="1881493"/>
            <a:chOff x="-3772572" y="5232341"/>
            <a:chExt cx="2985607" cy="1843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CFB66-E13F-31C2-0E53-48DC43CFEB74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9F8C8FEC-BBD2-56D7-B727-FCB86FC4E3D2}"/>
                </a:ext>
              </a:extLst>
            </p:cNvPr>
            <p:cNvCxnSpPr>
              <a:cxnSpLocks/>
              <a:stCxn id="178" idx="0"/>
              <a:endCxn id="3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>
                <a:gd name="adj1" fmla="val 41794"/>
              </a:avLst>
            </a:prstGeom>
            <a:ln w="635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3F26C58-A56E-1666-9295-F82D7D038CFD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AAB134-87CA-0ED9-1888-F8B247BE760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C688EBC-438B-FB2D-B9F9-2F8465D49329}"/>
                </a:ext>
              </a:extLst>
            </p:cNvPr>
            <p:cNvCxnSpPr>
              <a:cxnSpLocks/>
              <a:stCxn id="37" idx="3"/>
              <a:endCxn id="101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420DC6-3EBF-688C-DDC2-FB518F3C657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E998FC-E8A8-AB29-EECC-58B398953D7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CB37419-1A74-C720-F1B5-FC111F207B92}"/>
                </a:ext>
              </a:extLst>
            </p:cNvPr>
            <p:cNvCxnSpPr>
              <a:cxnSpLocks/>
              <a:stCxn id="178" idx="2"/>
              <a:endCxn id="10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CF92A23-2312-AAE8-7AF2-15A694B411D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2D98D7-B5DE-C6F3-2ED6-32C65DAD9F1C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7D1F738-EAD8-B1BE-2A39-E3EFF485A078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40DF327-97A1-C648-F1EB-DD52C850601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4CCE88-59FA-3485-450D-FDF311194805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A0F1417-61A3-975F-9468-8C480B1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117BF9B-F92F-5F8E-EB63-6551406DD9A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B9E053A-7AD6-CD20-1F64-6BB1DD1BE0C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A0C7095-F433-6F05-B20E-BD2BFDF8B57B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A513AAD-261F-AF25-7005-BDA960C0E6E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FACD0E-4BC1-A64A-B99E-2D3EEA8211B6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045872B-11F4-8578-43F0-4CD897E3BD8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8B77D1C-4C3D-158A-F487-DF06D0E05AF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485DB46E-B834-45BE-F4BB-73998FEA410D}"/>
              </a:ext>
            </a:extLst>
          </p:cNvPr>
          <p:cNvCxnSpPr>
            <a:cxnSpLocks/>
          </p:cNvCxnSpPr>
          <p:nvPr/>
        </p:nvCxnSpPr>
        <p:spPr>
          <a:xfrm>
            <a:off x="8040659" y="2773469"/>
            <a:ext cx="1178" cy="584167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0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015BCF-5FAC-B2D9-A46C-ABAA682897DB}"/>
              </a:ext>
            </a:extLst>
          </p:cNvPr>
          <p:cNvSpPr/>
          <p:nvPr/>
        </p:nvSpPr>
        <p:spPr>
          <a:xfrm>
            <a:off x="7433203" y="3361294"/>
            <a:ext cx="2387700" cy="575646"/>
          </a:xfrm>
          <a:prstGeom prst="rect">
            <a:avLst/>
          </a:prstGeom>
          <a:solidFill>
            <a:schemeClr val="bg1"/>
          </a:solidFill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chemeClr val="tx1"/>
                </a:solidFill>
                <a:latin typeface="LM Sans 10" panose="00000500000000000000" pitchFamily="50" charset="0"/>
              </a:rPr>
              <a:t>RABP Method</a:t>
            </a:r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sp>
        <p:nvSpPr>
          <p:cNvPr id="4135" name="Titel 4">
            <a:extLst>
              <a:ext uri="{FF2B5EF4-FFF2-40B4-BE49-F238E27FC236}">
                <a16:creationId xmlns:a16="http://schemas.microsoft.com/office/drawing/2014/main" id="{4D839848-4171-4CB8-831F-47A7218A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BPMS with RABP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89EDB-8211-DEE3-69FF-FC503AAB8B22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69E855-F713-F38A-7853-30098F72BC2C}"/>
              </a:ext>
            </a:extLst>
          </p:cNvPr>
          <p:cNvGrpSpPr/>
          <p:nvPr/>
        </p:nvGrpSpPr>
        <p:grpSpPr>
          <a:xfrm>
            <a:off x="7266303" y="2030387"/>
            <a:ext cx="2887510" cy="918629"/>
            <a:chOff x="5735215" y="1672124"/>
            <a:chExt cx="2406258" cy="7655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D527AC-68A1-C249-A604-C56F37133CFB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2FB4A7-41F8-AD27-17F9-4C0F2AF95A66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20" name="Graphic 19" descr="Single gear with solid fill">
                <a:extLst>
                  <a:ext uri="{FF2B5EF4-FFF2-40B4-BE49-F238E27FC236}">
                    <a16:creationId xmlns:a16="http://schemas.microsoft.com/office/drawing/2014/main" id="{962E1DF7-474F-4F52-0E54-8A9FD97E2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0F53FC-AA5D-39DD-7664-8612473E502B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67652-438A-5E70-7CB8-92BA03124BAA}"/>
              </a:ext>
            </a:extLst>
          </p:cNvPr>
          <p:cNvGrpSpPr/>
          <p:nvPr/>
        </p:nvGrpSpPr>
        <p:grpSpPr>
          <a:xfrm>
            <a:off x="890933" y="1645672"/>
            <a:ext cx="4622323" cy="922230"/>
            <a:chOff x="4822410" y="1770777"/>
            <a:chExt cx="3954069" cy="90382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B9346B-EC0C-B20F-D151-6C061C5519FC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B3DFAD9-1A8E-389A-403E-F85069EA50C1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3A26EBD9-5F50-D384-0C7E-D59E3F9D8223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4097" name="Rectangle: Rounded Corners 4096">
              <a:extLst>
                <a:ext uri="{FF2B5EF4-FFF2-40B4-BE49-F238E27FC236}">
                  <a16:creationId xmlns:a16="http://schemas.microsoft.com/office/drawing/2014/main" id="{9E7B2A62-AB94-60EE-A8D7-899DB7A141BA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2" name="Rectangle: Rounded Corners 4101">
              <a:extLst>
                <a:ext uri="{FF2B5EF4-FFF2-40B4-BE49-F238E27FC236}">
                  <a16:creationId xmlns:a16="http://schemas.microsoft.com/office/drawing/2014/main" id="{2118FFBA-2E4C-25A3-4DD3-8697BE1DE531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8" name="Rectangle: Rounded Corners 4117">
              <a:extLst>
                <a:ext uri="{FF2B5EF4-FFF2-40B4-BE49-F238E27FC236}">
                  <a16:creationId xmlns:a16="http://schemas.microsoft.com/office/drawing/2014/main" id="{30A83592-78D9-8FA0-F0BB-89E7AB94448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0" name="Rectangle: Rounded Corners 4119">
              <a:extLst>
                <a:ext uri="{FF2B5EF4-FFF2-40B4-BE49-F238E27FC236}">
                  <a16:creationId xmlns:a16="http://schemas.microsoft.com/office/drawing/2014/main" id="{48771DB3-F28F-6A0C-6B93-349F149B680D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B251818B-E8A9-884D-3C96-5CCE3F1B8CB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Connector: Elbow 4126">
              <a:extLst>
                <a:ext uri="{FF2B5EF4-FFF2-40B4-BE49-F238E27FC236}">
                  <a16:creationId xmlns:a16="http://schemas.microsoft.com/office/drawing/2014/main" id="{B2A1A530-93A3-A07E-F1FA-2610BF3B42D8}"/>
                </a:ext>
              </a:extLst>
            </p:cNvPr>
            <p:cNvCxnSpPr>
              <a:cxnSpLocks/>
              <a:stCxn id="25" idx="0"/>
              <a:endCxn id="4097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8" name="Connector: Elbow 4127">
              <a:extLst>
                <a:ext uri="{FF2B5EF4-FFF2-40B4-BE49-F238E27FC236}">
                  <a16:creationId xmlns:a16="http://schemas.microsoft.com/office/drawing/2014/main" id="{056C0AC2-30F0-6D05-2544-2BA929B894A0}"/>
                </a:ext>
              </a:extLst>
            </p:cNvPr>
            <p:cNvCxnSpPr>
              <a:cxnSpLocks/>
              <a:stCxn id="25" idx="2"/>
              <a:endCxn id="4118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Straight Arrow Connector 4128">
              <a:extLst>
                <a:ext uri="{FF2B5EF4-FFF2-40B4-BE49-F238E27FC236}">
                  <a16:creationId xmlns:a16="http://schemas.microsoft.com/office/drawing/2014/main" id="{5F13B9FD-23AA-4C4F-B309-4FC3C6461DFC}"/>
                </a:ext>
              </a:extLst>
            </p:cNvPr>
            <p:cNvCxnSpPr>
              <a:cxnSpLocks/>
              <a:stCxn id="4097" idx="3"/>
              <a:endCxn id="410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E585A9C2-6177-7D74-2524-735BF2ACD902}"/>
                </a:ext>
              </a:extLst>
            </p:cNvPr>
            <p:cNvCxnSpPr>
              <a:cxnSpLocks/>
              <a:stCxn id="4118" idx="3"/>
              <a:endCxn id="4120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Flowchart: Decision 4130">
              <a:extLst>
                <a:ext uri="{FF2B5EF4-FFF2-40B4-BE49-F238E27FC236}">
                  <a16:creationId xmlns:a16="http://schemas.microsoft.com/office/drawing/2014/main" id="{C61A7909-D455-1C5E-822A-0B2498D4A349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EA4AA3A8-8EC0-2592-EA7C-54F67680152B}"/>
                </a:ext>
              </a:extLst>
            </p:cNvPr>
            <p:cNvCxnSpPr>
              <a:cxnSpLocks/>
              <a:stCxn id="4102" idx="3"/>
              <a:endCxn id="413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Connector: Elbow 4132">
              <a:extLst>
                <a:ext uri="{FF2B5EF4-FFF2-40B4-BE49-F238E27FC236}">
                  <a16:creationId xmlns:a16="http://schemas.microsoft.com/office/drawing/2014/main" id="{7D60825E-FB89-066E-3935-BAA206EDDD21}"/>
                </a:ext>
              </a:extLst>
            </p:cNvPr>
            <p:cNvCxnSpPr>
              <a:cxnSpLocks/>
              <a:stCxn id="4120" idx="3"/>
              <a:endCxn id="413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4E263E7D-3A34-78A7-53DE-9773C834AA85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3E924871-1322-11BE-7547-B27B042B0D9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4138" name="Straight Arrow Connector 4137">
              <a:extLst>
                <a:ext uri="{FF2B5EF4-FFF2-40B4-BE49-F238E27FC236}">
                  <a16:creationId xmlns:a16="http://schemas.microsoft.com/office/drawing/2014/main" id="{B8907F81-7EA9-8FA2-91D6-3A0CDF4EC206}"/>
                </a:ext>
              </a:extLst>
            </p:cNvPr>
            <p:cNvCxnSpPr>
              <a:cxnSpLocks/>
              <a:stCxn id="4131" idx="3"/>
              <a:endCxn id="413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9" name="Straight Arrow Connector 4138">
              <a:extLst>
                <a:ext uri="{FF2B5EF4-FFF2-40B4-BE49-F238E27FC236}">
                  <a16:creationId xmlns:a16="http://schemas.microsoft.com/office/drawing/2014/main" id="{C6FE074E-D0CD-DC66-80CF-26EDF44C4A0F}"/>
                </a:ext>
              </a:extLst>
            </p:cNvPr>
            <p:cNvCxnSpPr>
              <a:cxnSpLocks/>
              <a:stCxn id="4134" idx="3"/>
              <a:endCxn id="4137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0" name="Straight Arrow Connector 4139">
              <a:extLst>
                <a:ext uri="{FF2B5EF4-FFF2-40B4-BE49-F238E27FC236}">
                  <a16:creationId xmlns:a16="http://schemas.microsoft.com/office/drawing/2014/main" id="{5AB11357-1D50-D5EF-E72E-98FC0F98F6C6}"/>
                </a:ext>
              </a:extLst>
            </p:cNvPr>
            <p:cNvCxnSpPr>
              <a:cxnSpLocks/>
              <a:stCxn id="23" idx="6"/>
              <a:endCxn id="2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1" name="Group 4140">
            <a:extLst>
              <a:ext uri="{FF2B5EF4-FFF2-40B4-BE49-F238E27FC236}">
                <a16:creationId xmlns:a16="http://schemas.microsoft.com/office/drawing/2014/main" id="{C57A3635-9B72-B25C-77F8-710EBDC1EC6A}"/>
              </a:ext>
            </a:extLst>
          </p:cNvPr>
          <p:cNvGrpSpPr/>
          <p:nvPr/>
        </p:nvGrpSpPr>
        <p:grpSpPr>
          <a:xfrm>
            <a:off x="1410395" y="1940716"/>
            <a:ext cx="3891941" cy="884813"/>
            <a:chOff x="5113337" y="3174097"/>
            <a:chExt cx="3329278" cy="867157"/>
          </a:xfrm>
        </p:grpSpPr>
        <p:grpSp>
          <p:nvGrpSpPr>
            <p:cNvPr id="4142" name="Group 4141">
              <a:extLst>
                <a:ext uri="{FF2B5EF4-FFF2-40B4-BE49-F238E27FC236}">
                  <a16:creationId xmlns:a16="http://schemas.microsoft.com/office/drawing/2014/main" id="{3A31E0BA-7E9E-FF74-887B-2FC5316DADA6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2DEAE4E-53C5-77C3-ADB8-E98916833D9F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52" name="Connector: Elbow 151">
                <a:extLst>
                  <a:ext uri="{FF2B5EF4-FFF2-40B4-BE49-F238E27FC236}">
                    <a16:creationId xmlns:a16="http://schemas.microsoft.com/office/drawing/2014/main" id="{8D48E7C4-4711-012B-C8CF-A3AB8598790E}"/>
                  </a:ext>
                </a:extLst>
              </p:cNvPr>
              <p:cNvCxnSpPr>
                <a:cxnSpLocks/>
                <a:endCxn id="153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Left Bracket 152">
                <a:extLst>
                  <a:ext uri="{FF2B5EF4-FFF2-40B4-BE49-F238E27FC236}">
                    <a16:creationId xmlns:a16="http://schemas.microsoft.com/office/drawing/2014/main" id="{D426F613-8731-9E62-1B9A-96CBA3DA1A8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6651FD66-DAFB-FF9F-3188-A9B549949954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B3A9ED-5B7B-893D-0D61-08ECA95F1096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3" name="Connector: Elbow 132">
                <a:extLst>
                  <a:ext uri="{FF2B5EF4-FFF2-40B4-BE49-F238E27FC236}">
                    <a16:creationId xmlns:a16="http://schemas.microsoft.com/office/drawing/2014/main" id="{E0B27B7A-CC64-D31C-B217-62C0BDD1B4AE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Left Bracket 133">
                <a:extLst>
                  <a:ext uri="{FF2B5EF4-FFF2-40B4-BE49-F238E27FC236}">
                    <a16:creationId xmlns:a16="http://schemas.microsoft.com/office/drawing/2014/main" id="{4972C45D-D653-E795-3D8F-4D695C45EEF0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4" name="Group 4143">
              <a:extLst>
                <a:ext uri="{FF2B5EF4-FFF2-40B4-BE49-F238E27FC236}">
                  <a16:creationId xmlns:a16="http://schemas.microsoft.com/office/drawing/2014/main" id="{BD984066-4114-A87C-1D44-81FF0A17F05B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5C26F2D-5069-BF06-35A9-0FB5C2724140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A7A27BF8-D938-2695-CC0F-9C6626F29F80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Left Bracket 130">
                <a:extLst>
                  <a:ext uri="{FF2B5EF4-FFF2-40B4-BE49-F238E27FC236}">
                    <a16:creationId xmlns:a16="http://schemas.microsoft.com/office/drawing/2014/main" id="{16957AF3-7D57-63A8-17AC-9738F1BC465F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FA8D4C8D-F534-86E6-874B-FD9A13F84F07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159" name="TextBox 4158">
                <a:extLst>
                  <a:ext uri="{FF2B5EF4-FFF2-40B4-BE49-F238E27FC236}">
                    <a16:creationId xmlns:a16="http://schemas.microsoft.com/office/drawing/2014/main" id="{C0052CA7-22D8-28C1-ABFC-BA56083738BB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9DF6E87A-B11D-DD33-79E4-3E10BE05E326}"/>
                  </a:ext>
                </a:extLst>
              </p:cNvPr>
              <p:cNvCxnSpPr>
                <a:cxnSpLocks/>
                <a:endCxn id="128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0646E10F-8B89-6F21-51FF-A11B8F32F6A3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6" name="Group 4145">
              <a:extLst>
                <a:ext uri="{FF2B5EF4-FFF2-40B4-BE49-F238E27FC236}">
                  <a16:creationId xmlns:a16="http://schemas.microsoft.com/office/drawing/2014/main" id="{0EB722AE-865C-5A9F-02C9-E4AD111B0E67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156" name="TextBox 4155">
                <a:extLst>
                  <a:ext uri="{FF2B5EF4-FFF2-40B4-BE49-F238E27FC236}">
                    <a16:creationId xmlns:a16="http://schemas.microsoft.com/office/drawing/2014/main" id="{1E2BFB3D-A5E3-B876-FCA2-9E55DE3A3C56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7" name="Connector: Elbow 4156">
                <a:extLst>
                  <a:ext uri="{FF2B5EF4-FFF2-40B4-BE49-F238E27FC236}">
                    <a16:creationId xmlns:a16="http://schemas.microsoft.com/office/drawing/2014/main" id="{E326B59E-47E4-F467-782E-E446477B2D32}"/>
                  </a:ext>
                </a:extLst>
              </p:cNvPr>
              <p:cNvCxnSpPr>
                <a:cxnSpLocks/>
                <a:endCxn id="4158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8" name="Left Bracket 4157">
                <a:extLst>
                  <a:ext uri="{FF2B5EF4-FFF2-40B4-BE49-F238E27FC236}">
                    <a16:creationId xmlns:a16="http://schemas.microsoft.com/office/drawing/2014/main" id="{8D484970-E464-3EC9-572A-C0346BCD9876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8" name="Group 4147">
              <a:extLst>
                <a:ext uri="{FF2B5EF4-FFF2-40B4-BE49-F238E27FC236}">
                  <a16:creationId xmlns:a16="http://schemas.microsoft.com/office/drawing/2014/main" id="{ECA226D1-5F80-95DB-B1F8-8B4C95A94FBB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4152" name="TextBox 4151">
                <a:extLst>
                  <a:ext uri="{FF2B5EF4-FFF2-40B4-BE49-F238E27FC236}">
                    <a16:creationId xmlns:a16="http://schemas.microsoft.com/office/drawing/2014/main" id="{CDA679C6-62E0-C89C-44E0-07DC620DD68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3" name="Connector: Elbow 4152">
                <a:extLst>
                  <a:ext uri="{FF2B5EF4-FFF2-40B4-BE49-F238E27FC236}">
                    <a16:creationId xmlns:a16="http://schemas.microsoft.com/office/drawing/2014/main" id="{30DE4752-2863-B605-564A-BD7CED4AC171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4" name="Left Bracket 4153">
                <a:extLst>
                  <a:ext uri="{FF2B5EF4-FFF2-40B4-BE49-F238E27FC236}">
                    <a16:creationId xmlns:a16="http://schemas.microsoft.com/office/drawing/2014/main" id="{BBC93EFA-8C2E-11C6-177B-EEE2DDE1DF91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77F2FD7-8785-19D1-DC55-5F75136FB473}"/>
              </a:ext>
            </a:extLst>
          </p:cNvPr>
          <p:cNvGrpSpPr/>
          <p:nvPr/>
        </p:nvGrpSpPr>
        <p:grpSpPr>
          <a:xfrm>
            <a:off x="1841385" y="1583771"/>
            <a:ext cx="3348728" cy="740942"/>
            <a:chOff x="10020893" y="6175793"/>
            <a:chExt cx="2864599" cy="72615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4AAF150-B073-B02F-47F6-42910080978A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B8F538B-A0D2-E73B-E1D4-EEB84C26AB2C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88C3EE9-2716-42B6-D8E8-80D376642F71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0EAB8C-95AD-B477-70F4-21A701AE7CF9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9B32EAE-C49B-046F-D378-CE6AFB8CF383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9111419-0BA0-7C12-B6A9-B3E4BB6DCDF2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F664741-06E9-E674-8F83-325A032EFC2F}"/>
              </a:ext>
            </a:extLst>
          </p:cNvPr>
          <p:cNvSpPr/>
          <p:nvPr/>
        </p:nvSpPr>
        <p:spPr>
          <a:xfrm>
            <a:off x="834258" y="3086583"/>
            <a:ext cx="4741620" cy="23029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60" name="Rectangle 4159">
            <a:extLst>
              <a:ext uri="{FF2B5EF4-FFF2-40B4-BE49-F238E27FC236}">
                <a16:creationId xmlns:a16="http://schemas.microsoft.com/office/drawing/2014/main" id="{1D299DC0-A963-8403-2D02-CE3515EA64A5}"/>
              </a:ext>
            </a:extLst>
          </p:cNvPr>
          <p:cNvSpPr/>
          <p:nvPr/>
        </p:nvSpPr>
        <p:spPr>
          <a:xfrm>
            <a:off x="833172" y="1505728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161" name="Rectangle 4160">
            <a:extLst>
              <a:ext uri="{FF2B5EF4-FFF2-40B4-BE49-F238E27FC236}">
                <a16:creationId xmlns:a16="http://schemas.microsoft.com/office/drawing/2014/main" id="{BFB738DE-A29E-47B3-2816-6DA4206145F2}"/>
              </a:ext>
            </a:extLst>
          </p:cNvPr>
          <p:cNvSpPr/>
          <p:nvPr/>
        </p:nvSpPr>
        <p:spPr>
          <a:xfrm>
            <a:off x="833165" y="5506748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94B50083-36EA-DC30-9E8B-8CED58E6BD37}"/>
              </a:ext>
            </a:extLst>
          </p:cNvPr>
          <p:cNvGrpSpPr/>
          <p:nvPr/>
        </p:nvGrpSpPr>
        <p:grpSpPr>
          <a:xfrm>
            <a:off x="5155593" y="2797849"/>
            <a:ext cx="491030" cy="224825"/>
            <a:chOff x="731406" y="1752853"/>
            <a:chExt cx="1333725" cy="570497"/>
          </a:xfrm>
        </p:grpSpPr>
        <p:sp>
          <p:nvSpPr>
            <p:cNvPr id="4163" name="Rectangle: Rounded Corners 4162">
              <a:extLst>
                <a:ext uri="{FF2B5EF4-FFF2-40B4-BE49-F238E27FC236}">
                  <a16:creationId xmlns:a16="http://schemas.microsoft.com/office/drawing/2014/main" id="{2C619EB5-62B1-FD89-B522-73CF566B9D25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5" name="Picture 416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78B90E9-BF21-E47C-0BF3-B74BA421C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3ECC8C5F-99E4-E194-3818-1CBCB4C688B3}"/>
              </a:ext>
            </a:extLst>
          </p:cNvPr>
          <p:cNvGrpSpPr/>
          <p:nvPr/>
        </p:nvGrpSpPr>
        <p:grpSpPr>
          <a:xfrm>
            <a:off x="5374006" y="5183520"/>
            <a:ext cx="274597" cy="274601"/>
            <a:chOff x="3873141" y="3340657"/>
            <a:chExt cx="353232" cy="353233"/>
          </a:xfrm>
        </p:grpSpPr>
        <p:sp>
          <p:nvSpPr>
            <p:cNvPr id="4167" name="Rectangle: Rounded Corners 4166">
              <a:extLst>
                <a:ext uri="{FF2B5EF4-FFF2-40B4-BE49-F238E27FC236}">
                  <a16:creationId xmlns:a16="http://schemas.microsoft.com/office/drawing/2014/main" id="{86A533B6-2B16-9B61-C186-2B418B53DB5A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8" name="Graphic 4167" descr="Management outline">
              <a:extLst>
                <a:ext uri="{FF2B5EF4-FFF2-40B4-BE49-F238E27FC236}">
                  <a16:creationId xmlns:a16="http://schemas.microsoft.com/office/drawing/2014/main" id="{C865C4EF-F8C4-E862-AA4C-69C5B5DB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4169" name="Group 4168">
            <a:extLst>
              <a:ext uri="{FF2B5EF4-FFF2-40B4-BE49-F238E27FC236}">
                <a16:creationId xmlns:a16="http://schemas.microsoft.com/office/drawing/2014/main" id="{CA015968-CDF4-0220-F1A2-252A81EC5400}"/>
              </a:ext>
            </a:extLst>
          </p:cNvPr>
          <p:cNvGrpSpPr/>
          <p:nvPr/>
        </p:nvGrpSpPr>
        <p:grpSpPr>
          <a:xfrm>
            <a:off x="5374770" y="6188227"/>
            <a:ext cx="263468" cy="264227"/>
            <a:chOff x="3825506" y="4864675"/>
            <a:chExt cx="219557" cy="220189"/>
          </a:xfrm>
        </p:grpSpPr>
        <p:sp>
          <p:nvSpPr>
            <p:cNvPr id="4170" name="Rectangle: Rounded Corners 4169">
              <a:extLst>
                <a:ext uri="{FF2B5EF4-FFF2-40B4-BE49-F238E27FC236}">
                  <a16:creationId xmlns:a16="http://schemas.microsoft.com/office/drawing/2014/main" id="{11B21376-2962-0F52-A6D3-B27204CB0E7A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71" name="Graphic 4170" descr="Stopwatch 75% outline">
              <a:extLst>
                <a:ext uri="{FF2B5EF4-FFF2-40B4-BE49-F238E27FC236}">
                  <a16:creationId xmlns:a16="http://schemas.microsoft.com/office/drawing/2014/main" id="{92815C7F-270F-8CDB-E91B-634EFA26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4172" name="Right Bracket 4171">
            <a:extLst>
              <a:ext uri="{FF2B5EF4-FFF2-40B4-BE49-F238E27FC236}">
                <a16:creationId xmlns:a16="http://schemas.microsoft.com/office/drawing/2014/main" id="{E332C7AC-A411-5FDC-609F-91F65FA88426}"/>
              </a:ext>
            </a:extLst>
          </p:cNvPr>
          <p:cNvSpPr/>
          <p:nvPr/>
        </p:nvSpPr>
        <p:spPr>
          <a:xfrm>
            <a:off x="5664058" y="1388896"/>
            <a:ext cx="54863" cy="5121696"/>
          </a:xfrm>
          <a:prstGeom prst="rightBracke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 dirty="0">
              <a:ln w="28575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0C62-9DDF-C417-C289-84D269B1FDCE}"/>
              </a:ext>
            </a:extLst>
          </p:cNvPr>
          <p:cNvGrpSpPr/>
          <p:nvPr/>
        </p:nvGrpSpPr>
        <p:grpSpPr>
          <a:xfrm>
            <a:off x="3191797" y="5694163"/>
            <a:ext cx="1471193" cy="635514"/>
            <a:chOff x="2175577" y="4248545"/>
            <a:chExt cx="1184746" cy="511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1EB91A-234F-1D0B-1B2B-3E000A01E6E4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2A06EC-93D0-96DD-F4C6-647F57FC6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22A26A0-1315-7EF7-D8F6-6D26E64053F2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6F4140-62EA-C5D4-F2E7-D405BA36DDA5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588F7FD8-5FB2-F97C-3178-4EC3F8D2AE1C}"/>
                    </a:ext>
                  </a:extLst>
                </p:cNvPr>
                <p:cNvCxnSpPr>
                  <a:cxnSpLocks/>
                  <a:endCxn id="15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2DA9E724-9B1A-86B0-FD64-4F1BC3CC30E5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FE9330-49AE-50D8-E24D-B88FA02DCBFF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F41D49-C20B-6AF0-C501-841B843E4AF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3F08F-A642-3A85-F792-4C3033020E08}"/>
              </a:ext>
            </a:extLst>
          </p:cNvPr>
          <p:cNvGrpSpPr/>
          <p:nvPr/>
        </p:nvGrpSpPr>
        <p:grpSpPr>
          <a:xfrm>
            <a:off x="2078627" y="5732782"/>
            <a:ext cx="911352" cy="584818"/>
            <a:chOff x="2626418" y="4289367"/>
            <a:chExt cx="733908" cy="47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271771-A9AC-016B-0998-3AD6563C6553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3DC210-8657-A375-1ADE-70D4394A0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3DB82-8961-1671-34A2-EA275A9C1C1F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5882C9-A58E-338B-7424-ED2243ED4E14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28" name="Connector: Elbow 27">
                  <a:extLst>
                    <a:ext uri="{FF2B5EF4-FFF2-40B4-BE49-F238E27FC236}">
                      <a16:creationId xmlns:a16="http://schemas.microsoft.com/office/drawing/2014/main" id="{690BAF7E-4963-7015-2ABE-37E9A419C421}"/>
                    </a:ext>
                  </a:extLst>
                </p:cNvPr>
                <p:cNvCxnSpPr>
                  <a:cxnSpLocks/>
                  <a:endCxn id="29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Left Bracket 28">
                  <a:extLst>
                    <a:ext uri="{FF2B5EF4-FFF2-40B4-BE49-F238E27FC236}">
                      <a16:creationId xmlns:a16="http://schemas.microsoft.com/office/drawing/2014/main" id="{27848FAE-88CE-3E66-51F2-CEDA8A41FD8A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846C94-B3DB-C55D-0469-BD0B102D6DE7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7EF76DA-F0FD-906A-8F59-C4F9C91B5C62}"/>
              </a:ext>
            </a:extLst>
          </p:cNvPr>
          <p:cNvSpPr/>
          <p:nvPr/>
        </p:nvSpPr>
        <p:spPr>
          <a:xfrm>
            <a:off x="1584696" y="5786423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5C3A4-8E4E-7725-DE69-891F89007DCF}"/>
              </a:ext>
            </a:extLst>
          </p:cNvPr>
          <p:cNvSpPr/>
          <p:nvPr/>
        </p:nvSpPr>
        <p:spPr>
          <a:xfrm>
            <a:off x="6884671" y="1791985"/>
            <a:ext cx="3463206" cy="2381261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1F2DB3-E640-60F6-C67F-635A9369BC34}"/>
              </a:ext>
            </a:extLst>
          </p:cNvPr>
          <p:cNvCxnSpPr>
            <a:cxnSpLocks/>
          </p:cNvCxnSpPr>
          <p:nvPr/>
        </p:nvCxnSpPr>
        <p:spPr>
          <a:xfrm>
            <a:off x="5739567" y="2408180"/>
            <a:ext cx="1145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7672EF-491E-F63B-B5FB-D7D89E478645}"/>
              </a:ext>
            </a:extLst>
          </p:cNvPr>
          <p:cNvCxnSpPr>
            <a:cxnSpLocks/>
          </p:cNvCxnSpPr>
          <p:nvPr/>
        </p:nvCxnSpPr>
        <p:spPr>
          <a:xfrm>
            <a:off x="6328827" y="6107506"/>
            <a:ext cx="4693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85EC142-F690-49B7-1373-C3C04547C319}"/>
              </a:ext>
            </a:extLst>
          </p:cNvPr>
          <p:cNvSpPr txBox="1"/>
          <p:nvPr/>
        </p:nvSpPr>
        <p:spPr>
          <a:xfrm>
            <a:off x="10899755" y="5830755"/>
            <a:ext cx="32148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/>
              <a:t>t</a:t>
            </a:r>
            <a:endParaRPr lang="LID4096" sz="132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E0475-FD97-C544-DAFA-13EEA0A4E5F3}"/>
              </a:ext>
            </a:extLst>
          </p:cNvPr>
          <p:cNvSpPr txBox="1"/>
          <p:nvPr/>
        </p:nvSpPr>
        <p:spPr>
          <a:xfrm>
            <a:off x="6245418" y="6103897"/>
            <a:ext cx="40388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0</a:t>
            </a:r>
            <a:endParaRPr lang="LID4096" sz="1080" dirty="0"/>
          </a:p>
        </p:txBody>
      </p: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68BA084A-075E-98D1-5A45-9C4217FF0371}"/>
              </a:ext>
            </a:extLst>
          </p:cNvPr>
          <p:cNvCxnSpPr>
            <a:cxnSpLocks/>
          </p:cNvCxnSpPr>
          <p:nvPr/>
        </p:nvCxnSpPr>
        <p:spPr>
          <a:xfrm>
            <a:off x="6395136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69FCF2C2-F70D-0F3A-ED3E-952D8D5C2393}"/>
              </a:ext>
            </a:extLst>
          </p:cNvPr>
          <p:cNvCxnSpPr>
            <a:cxnSpLocks/>
          </p:cNvCxnSpPr>
          <p:nvPr/>
        </p:nvCxnSpPr>
        <p:spPr>
          <a:xfrm>
            <a:off x="6698214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2B1989F-8E2D-1D5F-96A9-D9D309DCF222}"/>
              </a:ext>
            </a:extLst>
          </p:cNvPr>
          <p:cNvCxnSpPr>
            <a:cxnSpLocks/>
          </p:cNvCxnSpPr>
          <p:nvPr/>
        </p:nvCxnSpPr>
        <p:spPr>
          <a:xfrm>
            <a:off x="703214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445F646-E1B9-555D-1A2C-E0D7F37938C1}"/>
              </a:ext>
            </a:extLst>
          </p:cNvPr>
          <p:cNvCxnSpPr>
            <a:cxnSpLocks/>
          </p:cNvCxnSpPr>
          <p:nvPr/>
        </p:nvCxnSpPr>
        <p:spPr>
          <a:xfrm>
            <a:off x="73615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9AB7C94C-F23A-73F1-84C8-AB3D382F2532}"/>
              </a:ext>
            </a:extLst>
          </p:cNvPr>
          <p:cNvCxnSpPr>
            <a:cxnSpLocks/>
          </p:cNvCxnSpPr>
          <p:nvPr/>
        </p:nvCxnSpPr>
        <p:spPr>
          <a:xfrm>
            <a:off x="76891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BAA9E9D-F54E-ACA2-487C-29EB6355D4C2}"/>
              </a:ext>
            </a:extLst>
          </p:cNvPr>
          <p:cNvCxnSpPr>
            <a:cxnSpLocks/>
          </p:cNvCxnSpPr>
          <p:nvPr/>
        </p:nvCxnSpPr>
        <p:spPr>
          <a:xfrm>
            <a:off x="800270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6" name="Straight Connector 4135">
            <a:extLst>
              <a:ext uri="{FF2B5EF4-FFF2-40B4-BE49-F238E27FC236}">
                <a16:creationId xmlns:a16="http://schemas.microsoft.com/office/drawing/2014/main" id="{55ED7AF6-752C-7925-761E-CC86D9D24BA4}"/>
              </a:ext>
            </a:extLst>
          </p:cNvPr>
          <p:cNvCxnSpPr>
            <a:cxnSpLocks/>
          </p:cNvCxnSpPr>
          <p:nvPr/>
        </p:nvCxnSpPr>
        <p:spPr>
          <a:xfrm>
            <a:off x="8324534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6D679-CABC-C8F7-CAAF-A7985FD3D1A2}"/>
              </a:ext>
            </a:extLst>
          </p:cNvPr>
          <p:cNvCxnSpPr>
            <a:cxnSpLocks/>
          </p:cNvCxnSpPr>
          <p:nvPr/>
        </p:nvCxnSpPr>
        <p:spPr>
          <a:xfrm>
            <a:off x="8627612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2162DF-6B34-24BE-1513-C1A62C9B1868}"/>
              </a:ext>
            </a:extLst>
          </p:cNvPr>
          <p:cNvCxnSpPr>
            <a:cxnSpLocks/>
          </p:cNvCxnSpPr>
          <p:nvPr/>
        </p:nvCxnSpPr>
        <p:spPr>
          <a:xfrm>
            <a:off x="896154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1DA945-0103-1E91-5459-5C5BBDCAE0CB}"/>
              </a:ext>
            </a:extLst>
          </p:cNvPr>
          <p:cNvCxnSpPr>
            <a:cxnSpLocks/>
          </p:cNvCxnSpPr>
          <p:nvPr/>
        </p:nvCxnSpPr>
        <p:spPr>
          <a:xfrm>
            <a:off x="9290929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C5A804-E9A8-54BE-9322-69413BDC0AC8}"/>
              </a:ext>
            </a:extLst>
          </p:cNvPr>
          <p:cNvCxnSpPr>
            <a:cxnSpLocks/>
          </p:cNvCxnSpPr>
          <p:nvPr/>
        </p:nvCxnSpPr>
        <p:spPr>
          <a:xfrm>
            <a:off x="9618528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343FA4-0E17-231C-5967-066884FCA949}"/>
              </a:ext>
            </a:extLst>
          </p:cNvPr>
          <p:cNvCxnSpPr>
            <a:cxnSpLocks/>
          </p:cNvCxnSpPr>
          <p:nvPr/>
        </p:nvCxnSpPr>
        <p:spPr>
          <a:xfrm>
            <a:off x="993210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F37D3A-F259-C555-B39D-29273AEC64CB}"/>
              </a:ext>
            </a:extLst>
          </p:cNvPr>
          <p:cNvCxnSpPr>
            <a:cxnSpLocks/>
          </p:cNvCxnSpPr>
          <p:nvPr/>
        </p:nvCxnSpPr>
        <p:spPr>
          <a:xfrm>
            <a:off x="10244833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B9C3FC-37AF-E05D-B096-F96802440E72}"/>
              </a:ext>
            </a:extLst>
          </p:cNvPr>
          <p:cNvCxnSpPr>
            <a:cxnSpLocks/>
          </p:cNvCxnSpPr>
          <p:nvPr/>
        </p:nvCxnSpPr>
        <p:spPr>
          <a:xfrm>
            <a:off x="1056411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59EE76-BD00-E485-FAF0-315D7F3E770C}"/>
              </a:ext>
            </a:extLst>
          </p:cNvPr>
          <p:cNvSpPr txBox="1"/>
          <p:nvPr/>
        </p:nvSpPr>
        <p:spPr>
          <a:xfrm>
            <a:off x="9422139" y="610750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10</a:t>
            </a:r>
            <a:endParaRPr lang="LID4096" sz="108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50F2CC-5DA9-0DAF-D7A0-79D628F1F48A}"/>
              </a:ext>
            </a:extLst>
          </p:cNvPr>
          <p:cNvSpPr txBox="1"/>
          <p:nvPr/>
        </p:nvSpPr>
        <p:spPr>
          <a:xfrm>
            <a:off x="7847009" y="610298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5</a:t>
            </a:r>
            <a:endParaRPr lang="LID4096" sz="108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AC50CB-5F3A-7DDD-3471-D89299377C31}"/>
              </a:ext>
            </a:extLst>
          </p:cNvPr>
          <p:cNvSpPr/>
          <p:nvPr/>
        </p:nvSpPr>
        <p:spPr>
          <a:xfrm>
            <a:off x="6697980" y="4953383"/>
            <a:ext cx="1304724" cy="21854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8758F5-5052-1472-B67B-D07EF98AA277}"/>
              </a:ext>
            </a:extLst>
          </p:cNvPr>
          <p:cNvSpPr/>
          <p:nvPr/>
        </p:nvSpPr>
        <p:spPr>
          <a:xfrm>
            <a:off x="6700369" y="5404395"/>
            <a:ext cx="1927243" cy="226343"/>
          </a:xfrm>
          <a:prstGeom prst="rect">
            <a:avLst/>
          </a:prstGeom>
          <a:solidFill>
            <a:srgbClr val="F4A4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1168AA4-33CA-528B-E7B9-2AD56E541F2D}"/>
              </a:ext>
            </a:extLst>
          </p:cNvPr>
          <p:cNvSpPr/>
          <p:nvPr/>
        </p:nvSpPr>
        <p:spPr>
          <a:xfrm>
            <a:off x="7999557" y="4722625"/>
            <a:ext cx="958861" cy="233525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DCA62B-94FC-9784-EEBD-9AB7B3DD1E3E}"/>
              </a:ext>
            </a:extLst>
          </p:cNvPr>
          <p:cNvSpPr/>
          <p:nvPr/>
        </p:nvSpPr>
        <p:spPr>
          <a:xfrm>
            <a:off x="8962407" y="5636200"/>
            <a:ext cx="319278" cy="232536"/>
          </a:xfrm>
          <a:prstGeom prst="rect">
            <a:avLst/>
          </a:prstGeom>
          <a:solidFill>
            <a:srgbClr val="85D6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1C0FEC-1764-A0F8-1407-8508F88937D3}"/>
              </a:ext>
            </a:extLst>
          </p:cNvPr>
          <p:cNvSpPr txBox="1"/>
          <p:nvPr/>
        </p:nvSpPr>
        <p:spPr>
          <a:xfrm>
            <a:off x="8927814" y="5614295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DS</a:t>
            </a:r>
            <a:endParaRPr lang="LID4096" sz="108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365F719-4E1F-DBD9-388B-897D7C8EEF14}"/>
              </a:ext>
            </a:extLst>
          </p:cNvPr>
          <p:cNvSpPr txBox="1"/>
          <p:nvPr/>
        </p:nvSpPr>
        <p:spPr>
          <a:xfrm>
            <a:off x="7951776" y="4692309"/>
            <a:ext cx="105309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dirty="0">
                <a:latin typeface="LM Sans 17" panose="00000500000000000000" pitchFamily="50" charset="0"/>
              </a:rPr>
              <a:t>Verify backend </a:t>
            </a:r>
            <a:endParaRPr lang="LID4096" sz="108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55808F1-21B7-B8F4-D91B-1237A979ECA0}"/>
              </a:ext>
            </a:extLst>
          </p:cNvPr>
          <p:cNvSpPr/>
          <p:nvPr/>
        </p:nvSpPr>
        <p:spPr>
          <a:xfrm>
            <a:off x="6399725" y="4728475"/>
            <a:ext cx="298490" cy="220499"/>
          </a:xfrm>
          <a:prstGeom prst="rect">
            <a:avLst/>
          </a:prstGeom>
          <a:solidFill>
            <a:srgbClr val="77C3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BA0CC7-E513-5A6D-6398-F5C59C96C087}"/>
              </a:ext>
            </a:extLst>
          </p:cNvPr>
          <p:cNvSpPr txBox="1"/>
          <p:nvPr/>
        </p:nvSpPr>
        <p:spPr>
          <a:xfrm>
            <a:off x="6359777" y="4702216"/>
            <a:ext cx="38361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SR</a:t>
            </a:r>
            <a:endParaRPr lang="LID4096" sz="108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0268FAD-5EC5-0742-A324-9872779EE6F6}"/>
              </a:ext>
            </a:extLst>
          </p:cNvPr>
          <p:cNvSpPr/>
          <p:nvPr/>
        </p:nvSpPr>
        <p:spPr>
          <a:xfrm>
            <a:off x="6146649" y="4483973"/>
            <a:ext cx="5016358" cy="1903804"/>
          </a:xfrm>
          <a:prstGeom prst="rect">
            <a:avLst/>
          </a:prstGeom>
          <a:noFill/>
          <a:ln w="19050">
            <a:solidFill>
              <a:srgbClr val="005CD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831FBA-8319-B4B0-3283-06F245AFCF0C}"/>
              </a:ext>
            </a:extLst>
          </p:cNvPr>
          <p:cNvSpPr/>
          <p:nvPr/>
        </p:nvSpPr>
        <p:spPr>
          <a:xfrm>
            <a:off x="5845060" y="4731805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Amy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372742-AADF-CE14-F2E3-38B81B0206B6}"/>
              </a:ext>
            </a:extLst>
          </p:cNvPr>
          <p:cNvSpPr/>
          <p:nvPr/>
        </p:nvSpPr>
        <p:spPr>
          <a:xfrm>
            <a:off x="5842263" y="4953972"/>
            <a:ext cx="556514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Sofia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0DA61B-9E7B-C3A9-01FF-2B1A58818C79}"/>
              </a:ext>
            </a:extLst>
          </p:cNvPr>
          <p:cNvSpPr/>
          <p:nvPr/>
        </p:nvSpPr>
        <p:spPr>
          <a:xfrm>
            <a:off x="5843201" y="5171932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FA561A-882B-27B5-801A-11EE7E5D69E7}"/>
              </a:ext>
            </a:extLst>
          </p:cNvPr>
          <p:cNvSpPr/>
          <p:nvPr/>
        </p:nvSpPr>
        <p:spPr>
          <a:xfrm>
            <a:off x="5845060" y="5398378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Oliver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FD3F1F-2219-8227-05C9-F57A57BC2615}"/>
              </a:ext>
            </a:extLst>
          </p:cNvPr>
          <p:cNvSpPr/>
          <p:nvPr/>
        </p:nvSpPr>
        <p:spPr>
          <a:xfrm>
            <a:off x="5845060" y="5623929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7041F2F-9FDB-9D5F-597A-2BA760FC2E56}"/>
              </a:ext>
            </a:extLst>
          </p:cNvPr>
          <p:cNvSpPr/>
          <p:nvPr/>
        </p:nvSpPr>
        <p:spPr>
          <a:xfrm>
            <a:off x="8629106" y="5164283"/>
            <a:ext cx="319278" cy="232536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093522-C347-6123-6FF4-18094F2F988C}"/>
              </a:ext>
            </a:extLst>
          </p:cNvPr>
          <p:cNvSpPr txBox="1"/>
          <p:nvPr/>
        </p:nvSpPr>
        <p:spPr>
          <a:xfrm>
            <a:off x="8591927" y="5142190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VF</a:t>
            </a:r>
            <a:endParaRPr lang="LID4096" sz="1080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28E80A-54D2-749C-1C02-CD6075DC500D}"/>
              </a:ext>
            </a:extLst>
          </p:cNvPr>
          <p:cNvCxnSpPr>
            <a:cxnSpLocks/>
          </p:cNvCxnSpPr>
          <p:nvPr/>
        </p:nvCxnSpPr>
        <p:spPr>
          <a:xfrm>
            <a:off x="9293066" y="4486830"/>
            <a:ext cx="0" cy="16714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3DE44C9-0FC9-6723-1613-49CA21A67F61}"/>
              </a:ext>
            </a:extLst>
          </p:cNvPr>
          <p:cNvSpPr txBox="1"/>
          <p:nvPr/>
        </p:nvSpPr>
        <p:spPr>
          <a:xfrm>
            <a:off x="9137854" y="6105784"/>
            <a:ext cx="30189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 dirty="0">
                <a:solidFill>
                  <a:srgbClr val="FF0000"/>
                </a:solidFill>
              </a:rPr>
              <a:t>9</a:t>
            </a:r>
            <a:endParaRPr lang="LID4096" sz="108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A7C58B-448D-4B62-F49C-1F0895222015}"/>
              </a:ext>
            </a:extLst>
          </p:cNvPr>
          <p:cNvSpPr txBox="1"/>
          <p:nvPr/>
        </p:nvSpPr>
        <p:spPr>
          <a:xfrm>
            <a:off x="10664305" y="6105846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14</a:t>
            </a:r>
            <a:endParaRPr lang="LID4096" sz="108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F288E06-BEE5-7E36-6D3A-05122F2F1DFC}"/>
              </a:ext>
            </a:extLst>
          </p:cNvPr>
          <p:cNvCxnSpPr>
            <a:cxnSpLocks/>
          </p:cNvCxnSpPr>
          <p:nvPr/>
        </p:nvCxnSpPr>
        <p:spPr>
          <a:xfrm>
            <a:off x="10864615" y="6052998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576C9-6532-D5CA-CE4B-B98964F2BADA}"/>
              </a:ext>
            </a:extLst>
          </p:cNvPr>
          <p:cNvGrpSpPr/>
          <p:nvPr/>
        </p:nvGrpSpPr>
        <p:grpSpPr>
          <a:xfrm>
            <a:off x="1334879" y="3256113"/>
            <a:ext cx="3490187" cy="1881493"/>
            <a:chOff x="-3772572" y="5232341"/>
            <a:chExt cx="2985607" cy="1843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CFB66-E13F-31C2-0E53-48DC43CFEB74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9F8C8FEC-BBD2-56D7-B727-FCB86FC4E3D2}"/>
                </a:ext>
              </a:extLst>
            </p:cNvPr>
            <p:cNvCxnSpPr>
              <a:cxnSpLocks/>
              <a:stCxn id="178" idx="0"/>
              <a:endCxn id="3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>
                <a:gd name="adj1" fmla="val 41794"/>
              </a:avLst>
            </a:prstGeom>
            <a:ln w="635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3F26C58-A56E-1666-9295-F82D7D038CFD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AAB134-87CA-0ED9-1888-F8B247BE760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C688EBC-438B-FB2D-B9F9-2F8465D49329}"/>
                </a:ext>
              </a:extLst>
            </p:cNvPr>
            <p:cNvCxnSpPr>
              <a:cxnSpLocks/>
              <a:stCxn id="37" idx="3"/>
              <a:endCxn id="101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420DC6-3EBF-688C-DDC2-FB518F3C657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E998FC-E8A8-AB29-EECC-58B398953D7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CB37419-1A74-C720-F1B5-FC111F207B92}"/>
                </a:ext>
              </a:extLst>
            </p:cNvPr>
            <p:cNvCxnSpPr>
              <a:cxnSpLocks/>
              <a:stCxn id="178" idx="2"/>
              <a:endCxn id="10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CF92A23-2312-AAE8-7AF2-15A694B411D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2D98D7-B5DE-C6F3-2ED6-32C65DAD9F1C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7D1F738-EAD8-B1BE-2A39-E3EFF485A078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40DF327-97A1-C648-F1EB-DD52C850601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4CCE88-59FA-3485-450D-FDF311194805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A0F1417-61A3-975F-9468-8C480B1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117BF9B-F92F-5F8E-EB63-6551406DD9A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B9E053A-7AD6-CD20-1F64-6BB1DD1BE0C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A0C7095-F433-6F05-B20E-BD2BFDF8B57B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A513AAD-261F-AF25-7005-BDA960C0E6E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FACD0E-4BC1-A64A-B99E-2D3EEA8211B6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045872B-11F4-8578-43F0-4CD897E3BD8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8B77D1C-4C3D-158A-F487-DF06D0E05AF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7246717-6A60-7408-FB22-6C44EF87F952}"/>
              </a:ext>
            </a:extLst>
          </p:cNvPr>
          <p:cNvCxnSpPr>
            <a:cxnSpLocks/>
          </p:cNvCxnSpPr>
          <p:nvPr/>
        </p:nvCxnSpPr>
        <p:spPr>
          <a:xfrm>
            <a:off x="8040659" y="2773469"/>
            <a:ext cx="1178" cy="584167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1DD98AB-5C44-5BA0-B484-B2A23F6C0186}"/>
              </a:ext>
            </a:extLst>
          </p:cNvPr>
          <p:cNvCxnSpPr>
            <a:cxnSpLocks/>
          </p:cNvCxnSpPr>
          <p:nvPr/>
        </p:nvCxnSpPr>
        <p:spPr>
          <a:xfrm>
            <a:off x="8043210" y="3949498"/>
            <a:ext cx="0" cy="52656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35" name="Titel 4">
            <a:extLst>
              <a:ext uri="{FF2B5EF4-FFF2-40B4-BE49-F238E27FC236}">
                <a16:creationId xmlns:a16="http://schemas.microsoft.com/office/drawing/2014/main" id="{4D839848-4171-4CB8-831F-47A7218A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BPMS with RABP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89EDB-8211-DEE3-69FF-FC503AAB8B22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67652-438A-5E70-7CB8-92BA03124BAA}"/>
              </a:ext>
            </a:extLst>
          </p:cNvPr>
          <p:cNvGrpSpPr/>
          <p:nvPr/>
        </p:nvGrpSpPr>
        <p:grpSpPr>
          <a:xfrm>
            <a:off x="890933" y="1645672"/>
            <a:ext cx="4622323" cy="922230"/>
            <a:chOff x="4822410" y="1770777"/>
            <a:chExt cx="3954069" cy="90382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B9346B-EC0C-B20F-D151-6C061C5519FC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B3DFAD9-1A8E-389A-403E-F85069EA50C1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3A26EBD9-5F50-D384-0C7E-D59E3F9D8223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4097" name="Rectangle: Rounded Corners 4096">
              <a:extLst>
                <a:ext uri="{FF2B5EF4-FFF2-40B4-BE49-F238E27FC236}">
                  <a16:creationId xmlns:a16="http://schemas.microsoft.com/office/drawing/2014/main" id="{9E7B2A62-AB94-60EE-A8D7-899DB7A141BA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2" name="Rectangle: Rounded Corners 4101">
              <a:extLst>
                <a:ext uri="{FF2B5EF4-FFF2-40B4-BE49-F238E27FC236}">
                  <a16:creationId xmlns:a16="http://schemas.microsoft.com/office/drawing/2014/main" id="{2118FFBA-2E4C-25A3-4DD3-8697BE1DE531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8" name="Rectangle: Rounded Corners 4117">
              <a:extLst>
                <a:ext uri="{FF2B5EF4-FFF2-40B4-BE49-F238E27FC236}">
                  <a16:creationId xmlns:a16="http://schemas.microsoft.com/office/drawing/2014/main" id="{30A83592-78D9-8FA0-F0BB-89E7AB94448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0" name="Rectangle: Rounded Corners 4119">
              <a:extLst>
                <a:ext uri="{FF2B5EF4-FFF2-40B4-BE49-F238E27FC236}">
                  <a16:creationId xmlns:a16="http://schemas.microsoft.com/office/drawing/2014/main" id="{48771DB3-F28F-6A0C-6B93-349F149B680D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B251818B-E8A9-884D-3C96-5CCE3F1B8CB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Connector: Elbow 4126">
              <a:extLst>
                <a:ext uri="{FF2B5EF4-FFF2-40B4-BE49-F238E27FC236}">
                  <a16:creationId xmlns:a16="http://schemas.microsoft.com/office/drawing/2014/main" id="{B2A1A530-93A3-A07E-F1FA-2610BF3B42D8}"/>
                </a:ext>
              </a:extLst>
            </p:cNvPr>
            <p:cNvCxnSpPr>
              <a:cxnSpLocks/>
              <a:stCxn id="25" idx="0"/>
              <a:endCxn id="4097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8" name="Connector: Elbow 4127">
              <a:extLst>
                <a:ext uri="{FF2B5EF4-FFF2-40B4-BE49-F238E27FC236}">
                  <a16:creationId xmlns:a16="http://schemas.microsoft.com/office/drawing/2014/main" id="{056C0AC2-30F0-6D05-2544-2BA929B894A0}"/>
                </a:ext>
              </a:extLst>
            </p:cNvPr>
            <p:cNvCxnSpPr>
              <a:cxnSpLocks/>
              <a:stCxn id="25" idx="2"/>
              <a:endCxn id="4118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Straight Arrow Connector 4128">
              <a:extLst>
                <a:ext uri="{FF2B5EF4-FFF2-40B4-BE49-F238E27FC236}">
                  <a16:creationId xmlns:a16="http://schemas.microsoft.com/office/drawing/2014/main" id="{5F13B9FD-23AA-4C4F-B309-4FC3C6461DFC}"/>
                </a:ext>
              </a:extLst>
            </p:cNvPr>
            <p:cNvCxnSpPr>
              <a:cxnSpLocks/>
              <a:stCxn id="4097" idx="3"/>
              <a:endCxn id="410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E585A9C2-6177-7D74-2524-735BF2ACD902}"/>
                </a:ext>
              </a:extLst>
            </p:cNvPr>
            <p:cNvCxnSpPr>
              <a:cxnSpLocks/>
              <a:stCxn id="4118" idx="3"/>
              <a:endCxn id="4120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Flowchart: Decision 4130">
              <a:extLst>
                <a:ext uri="{FF2B5EF4-FFF2-40B4-BE49-F238E27FC236}">
                  <a16:creationId xmlns:a16="http://schemas.microsoft.com/office/drawing/2014/main" id="{C61A7909-D455-1C5E-822A-0B2498D4A349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EA4AA3A8-8EC0-2592-EA7C-54F67680152B}"/>
                </a:ext>
              </a:extLst>
            </p:cNvPr>
            <p:cNvCxnSpPr>
              <a:cxnSpLocks/>
              <a:stCxn id="4102" idx="3"/>
              <a:endCxn id="413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Connector: Elbow 4132">
              <a:extLst>
                <a:ext uri="{FF2B5EF4-FFF2-40B4-BE49-F238E27FC236}">
                  <a16:creationId xmlns:a16="http://schemas.microsoft.com/office/drawing/2014/main" id="{7D60825E-FB89-066E-3935-BAA206EDDD21}"/>
                </a:ext>
              </a:extLst>
            </p:cNvPr>
            <p:cNvCxnSpPr>
              <a:cxnSpLocks/>
              <a:stCxn id="4120" idx="3"/>
              <a:endCxn id="413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4E263E7D-3A34-78A7-53DE-9773C834AA85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3E924871-1322-11BE-7547-B27B042B0D9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4138" name="Straight Arrow Connector 4137">
              <a:extLst>
                <a:ext uri="{FF2B5EF4-FFF2-40B4-BE49-F238E27FC236}">
                  <a16:creationId xmlns:a16="http://schemas.microsoft.com/office/drawing/2014/main" id="{B8907F81-7EA9-8FA2-91D6-3A0CDF4EC206}"/>
                </a:ext>
              </a:extLst>
            </p:cNvPr>
            <p:cNvCxnSpPr>
              <a:cxnSpLocks/>
              <a:stCxn id="4131" idx="3"/>
              <a:endCxn id="413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9" name="Straight Arrow Connector 4138">
              <a:extLst>
                <a:ext uri="{FF2B5EF4-FFF2-40B4-BE49-F238E27FC236}">
                  <a16:creationId xmlns:a16="http://schemas.microsoft.com/office/drawing/2014/main" id="{C6FE074E-D0CD-DC66-80CF-26EDF44C4A0F}"/>
                </a:ext>
              </a:extLst>
            </p:cNvPr>
            <p:cNvCxnSpPr>
              <a:cxnSpLocks/>
              <a:stCxn id="4134" idx="3"/>
              <a:endCxn id="4137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0" name="Straight Arrow Connector 4139">
              <a:extLst>
                <a:ext uri="{FF2B5EF4-FFF2-40B4-BE49-F238E27FC236}">
                  <a16:creationId xmlns:a16="http://schemas.microsoft.com/office/drawing/2014/main" id="{5AB11357-1D50-D5EF-E72E-98FC0F98F6C6}"/>
                </a:ext>
              </a:extLst>
            </p:cNvPr>
            <p:cNvCxnSpPr>
              <a:cxnSpLocks/>
              <a:stCxn id="23" idx="6"/>
              <a:endCxn id="2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1" name="Group 4140">
            <a:extLst>
              <a:ext uri="{FF2B5EF4-FFF2-40B4-BE49-F238E27FC236}">
                <a16:creationId xmlns:a16="http://schemas.microsoft.com/office/drawing/2014/main" id="{C57A3635-9B72-B25C-77F8-710EBDC1EC6A}"/>
              </a:ext>
            </a:extLst>
          </p:cNvPr>
          <p:cNvGrpSpPr/>
          <p:nvPr/>
        </p:nvGrpSpPr>
        <p:grpSpPr>
          <a:xfrm>
            <a:off x="1410395" y="1940716"/>
            <a:ext cx="3891941" cy="884813"/>
            <a:chOff x="5113337" y="3174097"/>
            <a:chExt cx="3329278" cy="867157"/>
          </a:xfrm>
        </p:grpSpPr>
        <p:grpSp>
          <p:nvGrpSpPr>
            <p:cNvPr id="4142" name="Group 4141">
              <a:extLst>
                <a:ext uri="{FF2B5EF4-FFF2-40B4-BE49-F238E27FC236}">
                  <a16:creationId xmlns:a16="http://schemas.microsoft.com/office/drawing/2014/main" id="{3A31E0BA-7E9E-FF74-887B-2FC5316DADA6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2DEAE4E-53C5-77C3-ADB8-E98916833D9F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52" name="Connector: Elbow 151">
                <a:extLst>
                  <a:ext uri="{FF2B5EF4-FFF2-40B4-BE49-F238E27FC236}">
                    <a16:creationId xmlns:a16="http://schemas.microsoft.com/office/drawing/2014/main" id="{8D48E7C4-4711-012B-C8CF-A3AB8598790E}"/>
                  </a:ext>
                </a:extLst>
              </p:cNvPr>
              <p:cNvCxnSpPr>
                <a:cxnSpLocks/>
                <a:endCxn id="153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Left Bracket 152">
                <a:extLst>
                  <a:ext uri="{FF2B5EF4-FFF2-40B4-BE49-F238E27FC236}">
                    <a16:creationId xmlns:a16="http://schemas.microsoft.com/office/drawing/2014/main" id="{D426F613-8731-9E62-1B9A-96CBA3DA1A8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6651FD66-DAFB-FF9F-3188-A9B549949954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B3A9ED-5B7B-893D-0D61-08ECA95F1096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3" name="Connector: Elbow 132">
                <a:extLst>
                  <a:ext uri="{FF2B5EF4-FFF2-40B4-BE49-F238E27FC236}">
                    <a16:creationId xmlns:a16="http://schemas.microsoft.com/office/drawing/2014/main" id="{E0B27B7A-CC64-D31C-B217-62C0BDD1B4AE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Left Bracket 133">
                <a:extLst>
                  <a:ext uri="{FF2B5EF4-FFF2-40B4-BE49-F238E27FC236}">
                    <a16:creationId xmlns:a16="http://schemas.microsoft.com/office/drawing/2014/main" id="{4972C45D-D653-E795-3D8F-4D695C45EEF0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4" name="Group 4143">
              <a:extLst>
                <a:ext uri="{FF2B5EF4-FFF2-40B4-BE49-F238E27FC236}">
                  <a16:creationId xmlns:a16="http://schemas.microsoft.com/office/drawing/2014/main" id="{BD984066-4114-A87C-1D44-81FF0A17F05B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5C26F2D-5069-BF06-35A9-0FB5C2724140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A7A27BF8-D938-2695-CC0F-9C6626F29F80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Left Bracket 130">
                <a:extLst>
                  <a:ext uri="{FF2B5EF4-FFF2-40B4-BE49-F238E27FC236}">
                    <a16:creationId xmlns:a16="http://schemas.microsoft.com/office/drawing/2014/main" id="{16957AF3-7D57-63A8-17AC-9738F1BC465F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FA8D4C8D-F534-86E6-874B-FD9A13F84F07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159" name="TextBox 4158">
                <a:extLst>
                  <a:ext uri="{FF2B5EF4-FFF2-40B4-BE49-F238E27FC236}">
                    <a16:creationId xmlns:a16="http://schemas.microsoft.com/office/drawing/2014/main" id="{C0052CA7-22D8-28C1-ABFC-BA56083738BB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9DF6E87A-B11D-DD33-79E4-3E10BE05E326}"/>
                  </a:ext>
                </a:extLst>
              </p:cNvPr>
              <p:cNvCxnSpPr>
                <a:cxnSpLocks/>
                <a:endCxn id="128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0646E10F-8B89-6F21-51FF-A11B8F32F6A3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6" name="Group 4145">
              <a:extLst>
                <a:ext uri="{FF2B5EF4-FFF2-40B4-BE49-F238E27FC236}">
                  <a16:creationId xmlns:a16="http://schemas.microsoft.com/office/drawing/2014/main" id="{0EB722AE-865C-5A9F-02C9-E4AD111B0E67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156" name="TextBox 4155">
                <a:extLst>
                  <a:ext uri="{FF2B5EF4-FFF2-40B4-BE49-F238E27FC236}">
                    <a16:creationId xmlns:a16="http://schemas.microsoft.com/office/drawing/2014/main" id="{1E2BFB3D-A5E3-B876-FCA2-9E55DE3A3C56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7" name="Connector: Elbow 4156">
                <a:extLst>
                  <a:ext uri="{FF2B5EF4-FFF2-40B4-BE49-F238E27FC236}">
                    <a16:creationId xmlns:a16="http://schemas.microsoft.com/office/drawing/2014/main" id="{E326B59E-47E4-F467-782E-E446477B2D32}"/>
                  </a:ext>
                </a:extLst>
              </p:cNvPr>
              <p:cNvCxnSpPr>
                <a:cxnSpLocks/>
                <a:endCxn id="4158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8" name="Left Bracket 4157">
                <a:extLst>
                  <a:ext uri="{FF2B5EF4-FFF2-40B4-BE49-F238E27FC236}">
                    <a16:creationId xmlns:a16="http://schemas.microsoft.com/office/drawing/2014/main" id="{8D484970-E464-3EC9-572A-C0346BCD9876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8" name="Group 4147">
              <a:extLst>
                <a:ext uri="{FF2B5EF4-FFF2-40B4-BE49-F238E27FC236}">
                  <a16:creationId xmlns:a16="http://schemas.microsoft.com/office/drawing/2014/main" id="{ECA226D1-5F80-95DB-B1F8-8B4C95A94FBB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4152" name="TextBox 4151">
                <a:extLst>
                  <a:ext uri="{FF2B5EF4-FFF2-40B4-BE49-F238E27FC236}">
                    <a16:creationId xmlns:a16="http://schemas.microsoft.com/office/drawing/2014/main" id="{CDA679C6-62E0-C89C-44E0-07DC620DD68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3" name="Connector: Elbow 4152">
                <a:extLst>
                  <a:ext uri="{FF2B5EF4-FFF2-40B4-BE49-F238E27FC236}">
                    <a16:creationId xmlns:a16="http://schemas.microsoft.com/office/drawing/2014/main" id="{30DE4752-2863-B605-564A-BD7CED4AC171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4" name="Left Bracket 4153">
                <a:extLst>
                  <a:ext uri="{FF2B5EF4-FFF2-40B4-BE49-F238E27FC236}">
                    <a16:creationId xmlns:a16="http://schemas.microsoft.com/office/drawing/2014/main" id="{BBC93EFA-8C2E-11C6-177B-EEE2DDE1DF91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77F2FD7-8785-19D1-DC55-5F75136FB473}"/>
              </a:ext>
            </a:extLst>
          </p:cNvPr>
          <p:cNvGrpSpPr/>
          <p:nvPr/>
        </p:nvGrpSpPr>
        <p:grpSpPr>
          <a:xfrm>
            <a:off x="1841385" y="1583771"/>
            <a:ext cx="3348728" cy="740942"/>
            <a:chOff x="10020893" y="6175793"/>
            <a:chExt cx="2864599" cy="72615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4AAF150-B073-B02F-47F6-42910080978A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B8F538B-A0D2-E73B-E1D4-EEB84C26AB2C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88C3EE9-2716-42B6-D8E8-80D376642F71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0EAB8C-95AD-B477-70F4-21A701AE7CF9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9B32EAE-C49B-046F-D378-CE6AFB8CF383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9111419-0BA0-7C12-B6A9-B3E4BB6DCDF2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F664741-06E9-E674-8F83-325A032EFC2F}"/>
              </a:ext>
            </a:extLst>
          </p:cNvPr>
          <p:cNvSpPr/>
          <p:nvPr/>
        </p:nvSpPr>
        <p:spPr>
          <a:xfrm>
            <a:off x="834258" y="3086583"/>
            <a:ext cx="4741620" cy="23029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60" name="Rectangle 4159">
            <a:extLst>
              <a:ext uri="{FF2B5EF4-FFF2-40B4-BE49-F238E27FC236}">
                <a16:creationId xmlns:a16="http://schemas.microsoft.com/office/drawing/2014/main" id="{1D299DC0-A963-8403-2D02-CE3515EA64A5}"/>
              </a:ext>
            </a:extLst>
          </p:cNvPr>
          <p:cNvSpPr/>
          <p:nvPr/>
        </p:nvSpPr>
        <p:spPr>
          <a:xfrm>
            <a:off x="833172" y="1505728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161" name="Rectangle 4160">
            <a:extLst>
              <a:ext uri="{FF2B5EF4-FFF2-40B4-BE49-F238E27FC236}">
                <a16:creationId xmlns:a16="http://schemas.microsoft.com/office/drawing/2014/main" id="{BFB738DE-A29E-47B3-2816-6DA4206145F2}"/>
              </a:ext>
            </a:extLst>
          </p:cNvPr>
          <p:cNvSpPr/>
          <p:nvPr/>
        </p:nvSpPr>
        <p:spPr>
          <a:xfrm>
            <a:off x="833165" y="5506748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94B50083-36EA-DC30-9E8B-8CED58E6BD37}"/>
              </a:ext>
            </a:extLst>
          </p:cNvPr>
          <p:cNvGrpSpPr/>
          <p:nvPr/>
        </p:nvGrpSpPr>
        <p:grpSpPr>
          <a:xfrm>
            <a:off x="5155593" y="2797849"/>
            <a:ext cx="491030" cy="224825"/>
            <a:chOff x="731406" y="1752853"/>
            <a:chExt cx="1333725" cy="570497"/>
          </a:xfrm>
        </p:grpSpPr>
        <p:sp>
          <p:nvSpPr>
            <p:cNvPr id="4163" name="Rectangle: Rounded Corners 4162">
              <a:extLst>
                <a:ext uri="{FF2B5EF4-FFF2-40B4-BE49-F238E27FC236}">
                  <a16:creationId xmlns:a16="http://schemas.microsoft.com/office/drawing/2014/main" id="{2C619EB5-62B1-FD89-B522-73CF566B9D25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5" name="Picture 416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78B90E9-BF21-E47C-0BF3-B74BA421C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3ECC8C5F-99E4-E194-3818-1CBCB4C688B3}"/>
              </a:ext>
            </a:extLst>
          </p:cNvPr>
          <p:cNvGrpSpPr/>
          <p:nvPr/>
        </p:nvGrpSpPr>
        <p:grpSpPr>
          <a:xfrm>
            <a:off x="5374006" y="5183520"/>
            <a:ext cx="274597" cy="274601"/>
            <a:chOff x="3873141" y="3340657"/>
            <a:chExt cx="353232" cy="353233"/>
          </a:xfrm>
        </p:grpSpPr>
        <p:sp>
          <p:nvSpPr>
            <p:cNvPr id="4167" name="Rectangle: Rounded Corners 4166">
              <a:extLst>
                <a:ext uri="{FF2B5EF4-FFF2-40B4-BE49-F238E27FC236}">
                  <a16:creationId xmlns:a16="http://schemas.microsoft.com/office/drawing/2014/main" id="{86A533B6-2B16-9B61-C186-2B418B53DB5A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8" name="Graphic 4167" descr="Management outline">
              <a:extLst>
                <a:ext uri="{FF2B5EF4-FFF2-40B4-BE49-F238E27FC236}">
                  <a16:creationId xmlns:a16="http://schemas.microsoft.com/office/drawing/2014/main" id="{C865C4EF-F8C4-E862-AA4C-69C5B5DB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4169" name="Group 4168">
            <a:extLst>
              <a:ext uri="{FF2B5EF4-FFF2-40B4-BE49-F238E27FC236}">
                <a16:creationId xmlns:a16="http://schemas.microsoft.com/office/drawing/2014/main" id="{CA015968-CDF4-0220-F1A2-252A81EC5400}"/>
              </a:ext>
            </a:extLst>
          </p:cNvPr>
          <p:cNvGrpSpPr/>
          <p:nvPr/>
        </p:nvGrpSpPr>
        <p:grpSpPr>
          <a:xfrm>
            <a:off x="5374770" y="6188227"/>
            <a:ext cx="263468" cy="264227"/>
            <a:chOff x="3825506" y="4864675"/>
            <a:chExt cx="219557" cy="220189"/>
          </a:xfrm>
        </p:grpSpPr>
        <p:sp>
          <p:nvSpPr>
            <p:cNvPr id="4170" name="Rectangle: Rounded Corners 4169">
              <a:extLst>
                <a:ext uri="{FF2B5EF4-FFF2-40B4-BE49-F238E27FC236}">
                  <a16:creationId xmlns:a16="http://schemas.microsoft.com/office/drawing/2014/main" id="{11B21376-2962-0F52-A6D3-B27204CB0E7A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71" name="Graphic 4170" descr="Stopwatch 75% outline">
              <a:extLst>
                <a:ext uri="{FF2B5EF4-FFF2-40B4-BE49-F238E27FC236}">
                  <a16:creationId xmlns:a16="http://schemas.microsoft.com/office/drawing/2014/main" id="{92815C7F-270F-8CDB-E91B-634EFA26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4172" name="Right Bracket 4171">
            <a:extLst>
              <a:ext uri="{FF2B5EF4-FFF2-40B4-BE49-F238E27FC236}">
                <a16:creationId xmlns:a16="http://schemas.microsoft.com/office/drawing/2014/main" id="{E332C7AC-A411-5FDC-609F-91F65FA88426}"/>
              </a:ext>
            </a:extLst>
          </p:cNvPr>
          <p:cNvSpPr/>
          <p:nvPr/>
        </p:nvSpPr>
        <p:spPr>
          <a:xfrm>
            <a:off x="5664058" y="1388896"/>
            <a:ext cx="54863" cy="5121696"/>
          </a:xfrm>
          <a:prstGeom prst="rightBracke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 dirty="0">
              <a:ln w="28575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0C62-9DDF-C417-C289-84D269B1FDCE}"/>
              </a:ext>
            </a:extLst>
          </p:cNvPr>
          <p:cNvGrpSpPr/>
          <p:nvPr/>
        </p:nvGrpSpPr>
        <p:grpSpPr>
          <a:xfrm>
            <a:off x="3191797" y="5694163"/>
            <a:ext cx="1471193" cy="635514"/>
            <a:chOff x="2175577" y="4248545"/>
            <a:chExt cx="1184746" cy="511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1EB91A-234F-1D0B-1B2B-3E000A01E6E4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2A06EC-93D0-96DD-F4C6-647F57FC6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22A26A0-1315-7EF7-D8F6-6D26E64053F2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6F4140-62EA-C5D4-F2E7-D405BA36DDA5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588F7FD8-5FB2-F97C-3178-4EC3F8D2AE1C}"/>
                    </a:ext>
                  </a:extLst>
                </p:cNvPr>
                <p:cNvCxnSpPr>
                  <a:cxnSpLocks/>
                  <a:endCxn id="15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2DA9E724-9B1A-86B0-FD64-4F1BC3CC30E5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FE9330-49AE-50D8-E24D-B88FA02DCBFF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F41D49-C20B-6AF0-C501-841B843E4AF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3F08F-A642-3A85-F792-4C3033020E08}"/>
              </a:ext>
            </a:extLst>
          </p:cNvPr>
          <p:cNvGrpSpPr/>
          <p:nvPr/>
        </p:nvGrpSpPr>
        <p:grpSpPr>
          <a:xfrm>
            <a:off x="2078627" y="5732782"/>
            <a:ext cx="911352" cy="584818"/>
            <a:chOff x="2626418" y="4289367"/>
            <a:chExt cx="733908" cy="47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271771-A9AC-016B-0998-3AD6563C6553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3DC210-8657-A375-1ADE-70D4394A0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3DB82-8961-1671-34A2-EA275A9C1C1F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5882C9-A58E-338B-7424-ED2243ED4E14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28" name="Connector: Elbow 27">
                  <a:extLst>
                    <a:ext uri="{FF2B5EF4-FFF2-40B4-BE49-F238E27FC236}">
                      <a16:creationId xmlns:a16="http://schemas.microsoft.com/office/drawing/2014/main" id="{690BAF7E-4963-7015-2ABE-37E9A419C421}"/>
                    </a:ext>
                  </a:extLst>
                </p:cNvPr>
                <p:cNvCxnSpPr>
                  <a:cxnSpLocks/>
                  <a:endCxn id="29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Left Bracket 28">
                  <a:extLst>
                    <a:ext uri="{FF2B5EF4-FFF2-40B4-BE49-F238E27FC236}">
                      <a16:creationId xmlns:a16="http://schemas.microsoft.com/office/drawing/2014/main" id="{27848FAE-88CE-3E66-51F2-CEDA8A41FD8A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846C94-B3DB-C55D-0469-BD0B102D6DE7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7EF76DA-F0FD-906A-8F59-C4F9C91B5C62}"/>
              </a:ext>
            </a:extLst>
          </p:cNvPr>
          <p:cNvSpPr/>
          <p:nvPr/>
        </p:nvSpPr>
        <p:spPr>
          <a:xfrm>
            <a:off x="1584696" y="5786423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5C3A4-8E4E-7725-DE69-891F89007DCF}"/>
              </a:ext>
            </a:extLst>
          </p:cNvPr>
          <p:cNvSpPr/>
          <p:nvPr/>
        </p:nvSpPr>
        <p:spPr>
          <a:xfrm>
            <a:off x="6884671" y="1791985"/>
            <a:ext cx="3463206" cy="2381261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1F2DB3-E640-60F6-C67F-635A9369BC34}"/>
              </a:ext>
            </a:extLst>
          </p:cNvPr>
          <p:cNvCxnSpPr>
            <a:cxnSpLocks/>
          </p:cNvCxnSpPr>
          <p:nvPr/>
        </p:nvCxnSpPr>
        <p:spPr>
          <a:xfrm>
            <a:off x="5739567" y="2408180"/>
            <a:ext cx="1145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7672EF-491E-F63B-B5FB-D7D89E478645}"/>
              </a:ext>
            </a:extLst>
          </p:cNvPr>
          <p:cNvCxnSpPr>
            <a:cxnSpLocks/>
          </p:cNvCxnSpPr>
          <p:nvPr/>
        </p:nvCxnSpPr>
        <p:spPr>
          <a:xfrm>
            <a:off x="6328827" y="6107506"/>
            <a:ext cx="4693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85EC142-F690-49B7-1373-C3C04547C319}"/>
              </a:ext>
            </a:extLst>
          </p:cNvPr>
          <p:cNvSpPr txBox="1"/>
          <p:nvPr/>
        </p:nvSpPr>
        <p:spPr>
          <a:xfrm>
            <a:off x="10899755" y="5830755"/>
            <a:ext cx="32148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/>
              <a:t>t</a:t>
            </a:r>
            <a:endParaRPr lang="LID4096" sz="132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E0475-FD97-C544-DAFA-13EEA0A4E5F3}"/>
              </a:ext>
            </a:extLst>
          </p:cNvPr>
          <p:cNvSpPr txBox="1"/>
          <p:nvPr/>
        </p:nvSpPr>
        <p:spPr>
          <a:xfrm>
            <a:off x="6245418" y="6103897"/>
            <a:ext cx="40388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0</a:t>
            </a:r>
            <a:endParaRPr lang="LID4096" sz="1080" dirty="0"/>
          </a:p>
        </p:txBody>
      </p: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68BA084A-075E-98D1-5A45-9C4217FF0371}"/>
              </a:ext>
            </a:extLst>
          </p:cNvPr>
          <p:cNvCxnSpPr>
            <a:cxnSpLocks/>
          </p:cNvCxnSpPr>
          <p:nvPr/>
        </p:nvCxnSpPr>
        <p:spPr>
          <a:xfrm>
            <a:off x="6395136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69FCF2C2-F70D-0F3A-ED3E-952D8D5C2393}"/>
              </a:ext>
            </a:extLst>
          </p:cNvPr>
          <p:cNvCxnSpPr>
            <a:cxnSpLocks/>
          </p:cNvCxnSpPr>
          <p:nvPr/>
        </p:nvCxnSpPr>
        <p:spPr>
          <a:xfrm>
            <a:off x="6698214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2B1989F-8E2D-1D5F-96A9-D9D309DCF222}"/>
              </a:ext>
            </a:extLst>
          </p:cNvPr>
          <p:cNvCxnSpPr>
            <a:cxnSpLocks/>
          </p:cNvCxnSpPr>
          <p:nvPr/>
        </p:nvCxnSpPr>
        <p:spPr>
          <a:xfrm>
            <a:off x="703214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445F646-E1B9-555D-1A2C-E0D7F37938C1}"/>
              </a:ext>
            </a:extLst>
          </p:cNvPr>
          <p:cNvCxnSpPr>
            <a:cxnSpLocks/>
          </p:cNvCxnSpPr>
          <p:nvPr/>
        </p:nvCxnSpPr>
        <p:spPr>
          <a:xfrm>
            <a:off x="73615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9AB7C94C-F23A-73F1-84C8-AB3D382F2532}"/>
              </a:ext>
            </a:extLst>
          </p:cNvPr>
          <p:cNvCxnSpPr>
            <a:cxnSpLocks/>
          </p:cNvCxnSpPr>
          <p:nvPr/>
        </p:nvCxnSpPr>
        <p:spPr>
          <a:xfrm>
            <a:off x="76891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BAA9E9D-F54E-ACA2-487C-29EB6355D4C2}"/>
              </a:ext>
            </a:extLst>
          </p:cNvPr>
          <p:cNvCxnSpPr>
            <a:cxnSpLocks/>
          </p:cNvCxnSpPr>
          <p:nvPr/>
        </p:nvCxnSpPr>
        <p:spPr>
          <a:xfrm>
            <a:off x="800270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6" name="Straight Connector 4135">
            <a:extLst>
              <a:ext uri="{FF2B5EF4-FFF2-40B4-BE49-F238E27FC236}">
                <a16:creationId xmlns:a16="http://schemas.microsoft.com/office/drawing/2014/main" id="{55ED7AF6-752C-7925-761E-CC86D9D24BA4}"/>
              </a:ext>
            </a:extLst>
          </p:cNvPr>
          <p:cNvCxnSpPr>
            <a:cxnSpLocks/>
          </p:cNvCxnSpPr>
          <p:nvPr/>
        </p:nvCxnSpPr>
        <p:spPr>
          <a:xfrm>
            <a:off x="8324534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6D679-CABC-C8F7-CAAF-A7985FD3D1A2}"/>
              </a:ext>
            </a:extLst>
          </p:cNvPr>
          <p:cNvCxnSpPr>
            <a:cxnSpLocks/>
          </p:cNvCxnSpPr>
          <p:nvPr/>
        </p:nvCxnSpPr>
        <p:spPr>
          <a:xfrm>
            <a:off x="8627612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2162DF-6B34-24BE-1513-C1A62C9B1868}"/>
              </a:ext>
            </a:extLst>
          </p:cNvPr>
          <p:cNvCxnSpPr>
            <a:cxnSpLocks/>
          </p:cNvCxnSpPr>
          <p:nvPr/>
        </p:nvCxnSpPr>
        <p:spPr>
          <a:xfrm>
            <a:off x="896154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1DA945-0103-1E91-5459-5C5BBDCAE0CB}"/>
              </a:ext>
            </a:extLst>
          </p:cNvPr>
          <p:cNvCxnSpPr>
            <a:cxnSpLocks/>
          </p:cNvCxnSpPr>
          <p:nvPr/>
        </p:nvCxnSpPr>
        <p:spPr>
          <a:xfrm>
            <a:off x="9290929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C5A804-E9A8-54BE-9322-69413BDC0AC8}"/>
              </a:ext>
            </a:extLst>
          </p:cNvPr>
          <p:cNvCxnSpPr>
            <a:cxnSpLocks/>
          </p:cNvCxnSpPr>
          <p:nvPr/>
        </p:nvCxnSpPr>
        <p:spPr>
          <a:xfrm>
            <a:off x="9618528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343FA4-0E17-231C-5967-066884FCA949}"/>
              </a:ext>
            </a:extLst>
          </p:cNvPr>
          <p:cNvCxnSpPr>
            <a:cxnSpLocks/>
          </p:cNvCxnSpPr>
          <p:nvPr/>
        </p:nvCxnSpPr>
        <p:spPr>
          <a:xfrm>
            <a:off x="993210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F37D3A-F259-C555-B39D-29273AEC64CB}"/>
              </a:ext>
            </a:extLst>
          </p:cNvPr>
          <p:cNvCxnSpPr>
            <a:cxnSpLocks/>
          </p:cNvCxnSpPr>
          <p:nvPr/>
        </p:nvCxnSpPr>
        <p:spPr>
          <a:xfrm>
            <a:off x="10244833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B9C3FC-37AF-E05D-B096-F96802440E72}"/>
              </a:ext>
            </a:extLst>
          </p:cNvPr>
          <p:cNvCxnSpPr>
            <a:cxnSpLocks/>
          </p:cNvCxnSpPr>
          <p:nvPr/>
        </p:nvCxnSpPr>
        <p:spPr>
          <a:xfrm>
            <a:off x="1056411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59EE76-BD00-E485-FAF0-315D7F3E770C}"/>
              </a:ext>
            </a:extLst>
          </p:cNvPr>
          <p:cNvSpPr txBox="1"/>
          <p:nvPr/>
        </p:nvSpPr>
        <p:spPr>
          <a:xfrm>
            <a:off x="9422139" y="610750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10</a:t>
            </a:r>
            <a:endParaRPr lang="LID4096" sz="108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50F2CC-5DA9-0DAF-D7A0-79D628F1F48A}"/>
              </a:ext>
            </a:extLst>
          </p:cNvPr>
          <p:cNvSpPr txBox="1"/>
          <p:nvPr/>
        </p:nvSpPr>
        <p:spPr>
          <a:xfrm>
            <a:off x="7847009" y="610298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5</a:t>
            </a:r>
            <a:endParaRPr lang="LID4096" sz="108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AC50CB-5F3A-7DDD-3471-D89299377C31}"/>
              </a:ext>
            </a:extLst>
          </p:cNvPr>
          <p:cNvSpPr/>
          <p:nvPr/>
        </p:nvSpPr>
        <p:spPr>
          <a:xfrm>
            <a:off x="6697980" y="4953383"/>
            <a:ext cx="1304724" cy="21854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8758F5-5052-1472-B67B-D07EF98AA277}"/>
              </a:ext>
            </a:extLst>
          </p:cNvPr>
          <p:cNvSpPr/>
          <p:nvPr/>
        </p:nvSpPr>
        <p:spPr>
          <a:xfrm>
            <a:off x="6700369" y="5404395"/>
            <a:ext cx="1927243" cy="226343"/>
          </a:xfrm>
          <a:prstGeom prst="rect">
            <a:avLst/>
          </a:prstGeom>
          <a:solidFill>
            <a:srgbClr val="F4A4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1168AA4-33CA-528B-E7B9-2AD56E541F2D}"/>
              </a:ext>
            </a:extLst>
          </p:cNvPr>
          <p:cNvSpPr/>
          <p:nvPr/>
        </p:nvSpPr>
        <p:spPr>
          <a:xfrm>
            <a:off x="7999557" y="4722625"/>
            <a:ext cx="958861" cy="233525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DCA62B-94FC-9784-EEBD-9AB7B3DD1E3E}"/>
              </a:ext>
            </a:extLst>
          </p:cNvPr>
          <p:cNvSpPr/>
          <p:nvPr/>
        </p:nvSpPr>
        <p:spPr>
          <a:xfrm>
            <a:off x="8962407" y="5636200"/>
            <a:ext cx="319278" cy="232536"/>
          </a:xfrm>
          <a:prstGeom prst="rect">
            <a:avLst/>
          </a:prstGeom>
          <a:solidFill>
            <a:srgbClr val="85D6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1C0FEC-1764-A0F8-1407-8508F88937D3}"/>
              </a:ext>
            </a:extLst>
          </p:cNvPr>
          <p:cNvSpPr txBox="1"/>
          <p:nvPr/>
        </p:nvSpPr>
        <p:spPr>
          <a:xfrm>
            <a:off x="8927814" y="5614295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DS</a:t>
            </a:r>
            <a:endParaRPr lang="LID4096" sz="108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365F719-4E1F-DBD9-388B-897D7C8EEF14}"/>
              </a:ext>
            </a:extLst>
          </p:cNvPr>
          <p:cNvSpPr txBox="1"/>
          <p:nvPr/>
        </p:nvSpPr>
        <p:spPr>
          <a:xfrm>
            <a:off x="7951776" y="4692309"/>
            <a:ext cx="105309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dirty="0">
                <a:latin typeface="LM Sans 17" panose="00000500000000000000" pitchFamily="50" charset="0"/>
              </a:rPr>
              <a:t>Verify backend </a:t>
            </a:r>
            <a:endParaRPr lang="LID4096" sz="108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55808F1-21B7-B8F4-D91B-1237A979ECA0}"/>
              </a:ext>
            </a:extLst>
          </p:cNvPr>
          <p:cNvSpPr/>
          <p:nvPr/>
        </p:nvSpPr>
        <p:spPr>
          <a:xfrm>
            <a:off x="6399725" y="4728475"/>
            <a:ext cx="298490" cy="220499"/>
          </a:xfrm>
          <a:prstGeom prst="rect">
            <a:avLst/>
          </a:prstGeom>
          <a:solidFill>
            <a:srgbClr val="77C3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BA0CC7-E513-5A6D-6398-F5C59C96C087}"/>
              </a:ext>
            </a:extLst>
          </p:cNvPr>
          <p:cNvSpPr txBox="1"/>
          <p:nvPr/>
        </p:nvSpPr>
        <p:spPr>
          <a:xfrm>
            <a:off x="6359777" y="4702216"/>
            <a:ext cx="38361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SR</a:t>
            </a:r>
            <a:endParaRPr lang="LID4096" sz="108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0268FAD-5EC5-0742-A324-9872779EE6F6}"/>
              </a:ext>
            </a:extLst>
          </p:cNvPr>
          <p:cNvSpPr/>
          <p:nvPr/>
        </p:nvSpPr>
        <p:spPr>
          <a:xfrm>
            <a:off x="6146649" y="4483973"/>
            <a:ext cx="5016358" cy="1903804"/>
          </a:xfrm>
          <a:prstGeom prst="rect">
            <a:avLst/>
          </a:prstGeom>
          <a:noFill/>
          <a:ln w="19050">
            <a:solidFill>
              <a:srgbClr val="005CD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831FBA-8319-B4B0-3283-06F245AFCF0C}"/>
              </a:ext>
            </a:extLst>
          </p:cNvPr>
          <p:cNvSpPr/>
          <p:nvPr/>
        </p:nvSpPr>
        <p:spPr>
          <a:xfrm>
            <a:off x="5845060" y="4731805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Amy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372742-AADF-CE14-F2E3-38B81B0206B6}"/>
              </a:ext>
            </a:extLst>
          </p:cNvPr>
          <p:cNvSpPr/>
          <p:nvPr/>
        </p:nvSpPr>
        <p:spPr>
          <a:xfrm>
            <a:off x="5842263" y="4953972"/>
            <a:ext cx="556514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Sofia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0DA61B-9E7B-C3A9-01FF-2B1A58818C79}"/>
              </a:ext>
            </a:extLst>
          </p:cNvPr>
          <p:cNvSpPr/>
          <p:nvPr/>
        </p:nvSpPr>
        <p:spPr>
          <a:xfrm>
            <a:off x="5843201" y="5171932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FA561A-882B-27B5-801A-11EE7E5D69E7}"/>
              </a:ext>
            </a:extLst>
          </p:cNvPr>
          <p:cNvSpPr/>
          <p:nvPr/>
        </p:nvSpPr>
        <p:spPr>
          <a:xfrm>
            <a:off x="5845060" y="5398378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Oliver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FD3F1F-2219-8227-05C9-F57A57BC2615}"/>
              </a:ext>
            </a:extLst>
          </p:cNvPr>
          <p:cNvSpPr/>
          <p:nvPr/>
        </p:nvSpPr>
        <p:spPr>
          <a:xfrm>
            <a:off x="5845060" y="5623929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7041F2F-9FDB-9D5F-597A-2BA760FC2E56}"/>
              </a:ext>
            </a:extLst>
          </p:cNvPr>
          <p:cNvSpPr/>
          <p:nvPr/>
        </p:nvSpPr>
        <p:spPr>
          <a:xfrm>
            <a:off x="8629106" y="5164283"/>
            <a:ext cx="319278" cy="232536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093522-C347-6123-6FF4-18094F2F988C}"/>
              </a:ext>
            </a:extLst>
          </p:cNvPr>
          <p:cNvSpPr txBox="1"/>
          <p:nvPr/>
        </p:nvSpPr>
        <p:spPr>
          <a:xfrm>
            <a:off x="8591927" y="5142190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VF</a:t>
            </a:r>
            <a:endParaRPr lang="LID4096" sz="1080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28E80A-54D2-749C-1C02-CD6075DC500D}"/>
              </a:ext>
            </a:extLst>
          </p:cNvPr>
          <p:cNvCxnSpPr>
            <a:cxnSpLocks/>
          </p:cNvCxnSpPr>
          <p:nvPr/>
        </p:nvCxnSpPr>
        <p:spPr>
          <a:xfrm>
            <a:off x="9293066" y="4486830"/>
            <a:ext cx="0" cy="16714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3DE44C9-0FC9-6723-1613-49CA21A67F61}"/>
              </a:ext>
            </a:extLst>
          </p:cNvPr>
          <p:cNvSpPr txBox="1"/>
          <p:nvPr/>
        </p:nvSpPr>
        <p:spPr>
          <a:xfrm>
            <a:off x="9137854" y="6105784"/>
            <a:ext cx="30189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 dirty="0">
                <a:solidFill>
                  <a:srgbClr val="FF0000"/>
                </a:solidFill>
              </a:rPr>
              <a:t>9</a:t>
            </a:r>
            <a:endParaRPr lang="LID4096" sz="108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A7C58B-448D-4B62-F49C-1F0895222015}"/>
              </a:ext>
            </a:extLst>
          </p:cNvPr>
          <p:cNvSpPr txBox="1"/>
          <p:nvPr/>
        </p:nvSpPr>
        <p:spPr>
          <a:xfrm>
            <a:off x="10664305" y="6105846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14</a:t>
            </a:r>
            <a:endParaRPr lang="LID4096" sz="108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F288E06-BEE5-7E36-6D3A-05122F2F1DFC}"/>
              </a:ext>
            </a:extLst>
          </p:cNvPr>
          <p:cNvCxnSpPr>
            <a:cxnSpLocks/>
          </p:cNvCxnSpPr>
          <p:nvPr/>
        </p:nvCxnSpPr>
        <p:spPr>
          <a:xfrm>
            <a:off x="10864615" y="6052998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576C9-6532-D5CA-CE4B-B98964F2BADA}"/>
              </a:ext>
            </a:extLst>
          </p:cNvPr>
          <p:cNvGrpSpPr/>
          <p:nvPr/>
        </p:nvGrpSpPr>
        <p:grpSpPr>
          <a:xfrm>
            <a:off x="1334879" y="3256113"/>
            <a:ext cx="3490187" cy="1881493"/>
            <a:chOff x="-3772572" y="5232341"/>
            <a:chExt cx="2985607" cy="1843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CFB66-E13F-31C2-0E53-48DC43CFEB74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9F8C8FEC-BBD2-56D7-B727-FCB86FC4E3D2}"/>
                </a:ext>
              </a:extLst>
            </p:cNvPr>
            <p:cNvCxnSpPr>
              <a:cxnSpLocks/>
              <a:stCxn id="178" idx="0"/>
              <a:endCxn id="3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>
                <a:gd name="adj1" fmla="val 41794"/>
              </a:avLst>
            </a:prstGeom>
            <a:ln w="635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3F26C58-A56E-1666-9295-F82D7D038CFD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AAB134-87CA-0ED9-1888-F8B247BE760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C688EBC-438B-FB2D-B9F9-2F8465D49329}"/>
                </a:ext>
              </a:extLst>
            </p:cNvPr>
            <p:cNvCxnSpPr>
              <a:cxnSpLocks/>
              <a:stCxn id="37" idx="3"/>
              <a:endCxn id="101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420DC6-3EBF-688C-DDC2-FB518F3C657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E998FC-E8A8-AB29-EECC-58B398953D7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CB37419-1A74-C720-F1B5-FC111F207B92}"/>
                </a:ext>
              </a:extLst>
            </p:cNvPr>
            <p:cNvCxnSpPr>
              <a:cxnSpLocks/>
              <a:stCxn id="178" idx="2"/>
              <a:endCxn id="10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CF92A23-2312-AAE8-7AF2-15A694B411D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2D98D7-B5DE-C6F3-2ED6-32C65DAD9F1C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7D1F738-EAD8-B1BE-2A39-E3EFF485A078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40DF327-97A1-C648-F1EB-DD52C850601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4CCE88-59FA-3485-450D-FDF311194805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A0F1417-61A3-975F-9468-8C480B1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117BF9B-F92F-5F8E-EB63-6551406DD9A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B9E053A-7AD6-CD20-1F64-6BB1DD1BE0C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A0C7095-F433-6F05-B20E-BD2BFDF8B57B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A513AAD-261F-AF25-7005-BDA960C0E6E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FACD0E-4BC1-A64A-B99E-2D3EEA8211B6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045872B-11F4-8578-43F0-4CD897E3BD8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8B77D1C-4C3D-158A-F487-DF06D0E05AF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7246717-6A60-7408-FB22-6C44EF87F952}"/>
              </a:ext>
            </a:extLst>
          </p:cNvPr>
          <p:cNvCxnSpPr>
            <a:cxnSpLocks/>
          </p:cNvCxnSpPr>
          <p:nvPr/>
        </p:nvCxnSpPr>
        <p:spPr>
          <a:xfrm>
            <a:off x="8040659" y="2773469"/>
            <a:ext cx="1178" cy="584167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1DD98AB-5C44-5BA0-B484-B2A23F6C0186}"/>
              </a:ext>
            </a:extLst>
          </p:cNvPr>
          <p:cNvCxnSpPr>
            <a:cxnSpLocks/>
          </p:cNvCxnSpPr>
          <p:nvPr/>
        </p:nvCxnSpPr>
        <p:spPr>
          <a:xfrm>
            <a:off x="8043210" y="3949498"/>
            <a:ext cx="0" cy="526562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42EF19-8110-7237-E84F-44AC6D1C1C49}"/>
              </a:ext>
            </a:extLst>
          </p:cNvPr>
          <p:cNvCxnSpPr>
            <a:cxnSpLocks/>
          </p:cNvCxnSpPr>
          <p:nvPr/>
        </p:nvCxnSpPr>
        <p:spPr>
          <a:xfrm>
            <a:off x="9163542" y="2777127"/>
            <a:ext cx="0" cy="17068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8015BCF-5FAC-B2D9-A46C-ABAA682897DB}"/>
              </a:ext>
            </a:extLst>
          </p:cNvPr>
          <p:cNvSpPr/>
          <p:nvPr/>
        </p:nvSpPr>
        <p:spPr>
          <a:xfrm>
            <a:off x="7433203" y="3361294"/>
            <a:ext cx="2387700" cy="575646"/>
          </a:xfrm>
          <a:prstGeom prst="rect">
            <a:avLst/>
          </a:prstGeom>
          <a:solidFill>
            <a:schemeClr val="bg1"/>
          </a:solidFill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chemeClr val="tx1"/>
                </a:solidFill>
                <a:latin typeface="LM Sans 10" panose="00000500000000000000" pitchFamily="50" charset="0"/>
              </a:rPr>
              <a:t>RABP Method</a:t>
            </a:r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69E855-F713-F38A-7853-30098F72BC2C}"/>
              </a:ext>
            </a:extLst>
          </p:cNvPr>
          <p:cNvGrpSpPr/>
          <p:nvPr/>
        </p:nvGrpSpPr>
        <p:grpSpPr>
          <a:xfrm>
            <a:off x="7266303" y="2030387"/>
            <a:ext cx="2887510" cy="918629"/>
            <a:chOff x="5735215" y="1672124"/>
            <a:chExt cx="2406258" cy="7655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D527AC-68A1-C249-A604-C56F37133CFB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2FB4A7-41F8-AD27-17F9-4C0F2AF95A66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20" name="Graphic 19" descr="Single gear with solid fill">
                <a:extLst>
                  <a:ext uri="{FF2B5EF4-FFF2-40B4-BE49-F238E27FC236}">
                    <a16:creationId xmlns:a16="http://schemas.microsoft.com/office/drawing/2014/main" id="{962E1DF7-474F-4F52-0E54-8A9FD97E2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0F53FC-AA5D-39DD-7664-8612473E502B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3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35" name="Titel 4">
            <a:extLst>
              <a:ext uri="{FF2B5EF4-FFF2-40B4-BE49-F238E27FC236}">
                <a16:creationId xmlns:a16="http://schemas.microsoft.com/office/drawing/2014/main" id="{4D839848-4171-4CB8-831F-47A7218A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BPMS with RABP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89EDB-8211-DEE3-69FF-FC503AAB8B22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67652-438A-5E70-7CB8-92BA03124BAA}"/>
              </a:ext>
            </a:extLst>
          </p:cNvPr>
          <p:cNvGrpSpPr/>
          <p:nvPr/>
        </p:nvGrpSpPr>
        <p:grpSpPr>
          <a:xfrm>
            <a:off x="890933" y="1645672"/>
            <a:ext cx="4622323" cy="922230"/>
            <a:chOff x="4822410" y="1770777"/>
            <a:chExt cx="3954069" cy="90382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B9346B-EC0C-B20F-D151-6C061C5519FC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B3DFAD9-1A8E-389A-403E-F85069EA50C1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3A26EBD9-5F50-D384-0C7E-D59E3F9D8223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4097" name="Rectangle: Rounded Corners 4096">
              <a:extLst>
                <a:ext uri="{FF2B5EF4-FFF2-40B4-BE49-F238E27FC236}">
                  <a16:creationId xmlns:a16="http://schemas.microsoft.com/office/drawing/2014/main" id="{9E7B2A62-AB94-60EE-A8D7-899DB7A141BA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2" name="Rectangle: Rounded Corners 4101">
              <a:extLst>
                <a:ext uri="{FF2B5EF4-FFF2-40B4-BE49-F238E27FC236}">
                  <a16:creationId xmlns:a16="http://schemas.microsoft.com/office/drawing/2014/main" id="{2118FFBA-2E4C-25A3-4DD3-8697BE1DE531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8" name="Rectangle: Rounded Corners 4117">
              <a:extLst>
                <a:ext uri="{FF2B5EF4-FFF2-40B4-BE49-F238E27FC236}">
                  <a16:creationId xmlns:a16="http://schemas.microsoft.com/office/drawing/2014/main" id="{30A83592-78D9-8FA0-F0BB-89E7AB94448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0" name="Rectangle: Rounded Corners 4119">
              <a:extLst>
                <a:ext uri="{FF2B5EF4-FFF2-40B4-BE49-F238E27FC236}">
                  <a16:creationId xmlns:a16="http://schemas.microsoft.com/office/drawing/2014/main" id="{48771DB3-F28F-6A0C-6B93-349F149B680D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B251818B-E8A9-884D-3C96-5CCE3F1B8CB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Connector: Elbow 4126">
              <a:extLst>
                <a:ext uri="{FF2B5EF4-FFF2-40B4-BE49-F238E27FC236}">
                  <a16:creationId xmlns:a16="http://schemas.microsoft.com/office/drawing/2014/main" id="{B2A1A530-93A3-A07E-F1FA-2610BF3B42D8}"/>
                </a:ext>
              </a:extLst>
            </p:cNvPr>
            <p:cNvCxnSpPr>
              <a:cxnSpLocks/>
              <a:stCxn id="25" idx="0"/>
              <a:endCxn id="4097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8" name="Connector: Elbow 4127">
              <a:extLst>
                <a:ext uri="{FF2B5EF4-FFF2-40B4-BE49-F238E27FC236}">
                  <a16:creationId xmlns:a16="http://schemas.microsoft.com/office/drawing/2014/main" id="{056C0AC2-30F0-6D05-2544-2BA929B894A0}"/>
                </a:ext>
              </a:extLst>
            </p:cNvPr>
            <p:cNvCxnSpPr>
              <a:cxnSpLocks/>
              <a:stCxn id="25" idx="2"/>
              <a:endCxn id="4118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Straight Arrow Connector 4128">
              <a:extLst>
                <a:ext uri="{FF2B5EF4-FFF2-40B4-BE49-F238E27FC236}">
                  <a16:creationId xmlns:a16="http://schemas.microsoft.com/office/drawing/2014/main" id="{5F13B9FD-23AA-4C4F-B309-4FC3C6461DFC}"/>
                </a:ext>
              </a:extLst>
            </p:cNvPr>
            <p:cNvCxnSpPr>
              <a:cxnSpLocks/>
              <a:stCxn id="4097" idx="3"/>
              <a:endCxn id="410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E585A9C2-6177-7D74-2524-735BF2ACD902}"/>
                </a:ext>
              </a:extLst>
            </p:cNvPr>
            <p:cNvCxnSpPr>
              <a:cxnSpLocks/>
              <a:stCxn id="4118" idx="3"/>
              <a:endCxn id="4120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Flowchart: Decision 4130">
              <a:extLst>
                <a:ext uri="{FF2B5EF4-FFF2-40B4-BE49-F238E27FC236}">
                  <a16:creationId xmlns:a16="http://schemas.microsoft.com/office/drawing/2014/main" id="{C61A7909-D455-1C5E-822A-0B2498D4A349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EA4AA3A8-8EC0-2592-EA7C-54F67680152B}"/>
                </a:ext>
              </a:extLst>
            </p:cNvPr>
            <p:cNvCxnSpPr>
              <a:cxnSpLocks/>
              <a:stCxn id="4102" idx="3"/>
              <a:endCxn id="413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Connector: Elbow 4132">
              <a:extLst>
                <a:ext uri="{FF2B5EF4-FFF2-40B4-BE49-F238E27FC236}">
                  <a16:creationId xmlns:a16="http://schemas.microsoft.com/office/drawing/2014/main" id="{7D60825E-FB89-066E-3935-BAA206EDDD21}"/>
                </a:ext>
              </a:extLst>
            </p:cNvPr>
            <p:cNvCxnSpPr>
              <a:cxnSpLocks/>
              <a:stCxn id="4120" idx="3"/>
              <a:endCxn id="413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4E263E7D-3A34-78A7-53DE-9773C834AA85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3E924871-1322-11BE-7547-B27B042B0D9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4138" name="Straight Arrow Connector 4137">
              <a:extLst>
                <a:ext uri="{FF2B5EF4-FFF2-40B4-BE49-F238E27FC236}">
                  <a16:creationId xmlns:a16="http://schemas.microsoft.com/office/drawing/2014/main" id="{B8907F81-7EA9-8FA2-91D6-3A0CDF4EC206}"/>
                </a:ext>
              </a:extLst>
            </p:cNvPr>
            <p:cNvCxnSpPr>
              <a:cxnSpLocks/>
              <a:stCxn id="4131" idx="3"/>
              <a:endCxn id="413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9" name="Straight Arrow Connector 4138">
              <a:extLst>
                <a:ext uri="{FF2B5EF4-FFF2-40B4-BE49-F238E27FC236}">
                  <a16:creationId xmlns:a16="http://schemas.microsoft.com/office/drawing/2014/main" id="{C6FE074E-D0CD-DC66-80CF-26EDF44C4A0F}"/>
                </a:ext>
              </a:extLst>
            </p:cNvPr>
            <p:cNvCxnSpPr>
              <a:cxnSpLocks/>
              <a:stCxn id="4134" idx="3"/>
              <a:endCxn id="4137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0" name="Straight Arrow Connector 4139">
              <a:extLst>
                <a:ext uri="{FF2B5EF4-FFF2-40B4-BE49-F238E27FC236}">
                  <a16:creationId xmlns:a16="http://schemas.microsoft.com/office/drawing/2014/main" id="{5AB11357-1D50-D5EF-E72E-98FC0F98F6C6}"/>
                </a:ext>
              </a:extLst>
            </p:cNvPr>
            <p:cNvCxnSpPr>
              <a:cxnSpLocks/>
              <a:stCxn id="23" idx="6"/>
              <a:endCxn id="2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1" name="Group 4140">
            <a:extLst>
              <a:ext uri="{FF2B5EF4-FFF2-40B4-BE49-F238E27FC236}">
                <a16:creationId xmlns:a16="http://schemas.microsoft.com/office/drawing/2014/main" id="{C57A3635-9B72-B25C-77F8-710EBDC1EC6A}"/>
              </a:ext>
            </a:extLst>
          </p:cNvPr>
          <p:cNvGrpSpPr/>
          <p:nvPr/>
        </p:nvGrpSpPr>
        <p:grpSpPr>
          <a:xfrm>
            <a:off x="1410395" y="1940716"/>
            <a:ext cx="3891941" cy="884813"/>
            <a:chOff x="5113337" y="3174097"/>
            <a:chExt cx="3329278" cy="867157"/>
          </a:xfrm>
        </p:grpSpPr>
        <p:grpSp>
          <p:nvGrpSpPr>
            <p:cNvPr id="4142" name="Group 4141">
              <a:extLst>
                <a:ext uri="{FF2B5EF4-FFF2-40B4-BE49-F238E27FC236}">
                  <a16:creationId xmlns:a16="http://schemas.microsoft.com/office/drawing/2014/main" id="{3A31E0BA-7E9E-FF74-887B-2FC5316DADA6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2DEAE4E-53C5-77C3-ADB8-E98916833D9F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52" name="Connector: Elbow 151">
                <a:extLst>
                  <a:ext uri="{FF2B5EF4-FFF2-40B4-BE49-F238E27FC236}">
                    <a16:creationId xmlns:a16="http://schemas.microsoft.com/office/drawing/2014/main" id="{8D48E7C4-4711-012B-C8CF-A3AB8598790E}"/>
                  </a:ext>
                </a:extLst>
              </p:cNvPr>
              <p:cNvCxnSpPr>
                <a:cxnSpLocks/>
                <a:endCxn id="153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Left Bracket 152">
                <a:extLst>
                  <a:ext uri="{FF2B5EF4-FFF2-40B4-BE49-F238E27FC236}">
                    <a16:creationId xmlns:a16="http://schemas.microsoft.com/office/drawing/2014/main" id="{D426F613-8731-9E62-1B9A-96CBA3DA1A8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6651FD66-DAFB-FF9F-3188-A9B549949954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B3A9ED-5B7B-893D-0D61-08ECA95F1096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3" name="Connector: Elbow 132">
                <a:extLst>
                  <a:ext uri="{FF2B5EF4-FFF2-40B4-BE49-F238E27FC236}">
                    <a16:creationId xmlns:a16="http://schemas.microsoft.com/office/drawing/2014/main" id="{E0B27B7A-CC64-D31C-B217-62C0BDD1B4AE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Left Bracket 133">
                <a:extLst>
                  <a:ext uri="{FF2B5EF4-FFF2-40B4-BE49-F238E27FC236}">
                    <a16:creationId xmlns:a16="http://schemas.microsoft.com/office/drawing/2014/main" id="{4972C45D-D653-E795-3D8F-4D695C45EEF0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4" name="Group 4143">
              <a:extLst>
                <a:ext uri="{FF2B5EF4-FFF2-40B4-BE49-F238E27FC236}">
                  <a16:creationId xmlns:a16="http://schemas.microsoft.com/office/drawing/2014/main" id="{BD984066-4114-A87C-1D44-81FF0A17F05B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5C26F2D-5069-BF06-35A9-0FB5C2724140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A7A27BF8-D938-2695-CC0F-9C6626F29F80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Left Bracket 130">
                <a:extLst>
                  <a:ext uri="{FF2B5EF4-FFF2-40B4-BE49-F238E27FC236}">
                    <a16:creationId xmlns:a16="http://schemas.microsoft.com/office/drawing/2014/main" id="{16957AF3-7D57-63A8-17AC-9738F1BC465F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FA8D4C8D-F534-86E6-874B-FD9A13F84F07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159" name="TextBox 4158">
                <a:extLst>
                  <a:ext uri="{FF2B5EF4-FFF2-40B4-BE49-F238E27FC236}">
                    <a16:creationId xmlns:a16="http://schemas.microsoft.com/office/drawing/2014/main" id="{C0052CA7-22D8-28C1-ABFC-BA56083738BB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9DF6E87A-B11D-DD33-79E4-3E10BE05E326}"/>
                  </a:ext>
                </a:extLst>
              </p:cNvPr>
              <p:cNvCxnSpPr>
                <a:cxnSpLocks/>
                <a:endCxn id="128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0646E10F-8B89-6F21-51FF-A11B8F32F6A3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6" name="Group 4145">
              <a:extLst>
                <a:ext uri="{FF2B5EF4-FFF2-40B4-BE49-F238E27FC236}">
                  <a16:creationId xmlns:a16="http://schemas.microsoft.com/office/drawing/2014/main" id="{0EB722AE-865C-5A9F-02C9-E4AD111B0E67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156" name="TextBox 4155">
                <a:extLst>
                  <a:ext uri="{FF2B5EF4-FFF2-40B4-BE49-F238E27FC236}">
                    <a16:creationId xmlns:a16="http://schemas.microsoft.com/office/drawing/2014/main" id="{1E2BFB3D-A5E3-B876-FCA2-9E55DE3A3C56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7" name="Connector: Elbow 4156">
                <a:extLst>
                  <a:ext uri="{FF2B5EF4-FFF2-40B4-BE49-F238E27FC236}">
                    <a16:creationId xmlns:a16="http://schemas.microsoft.com/office/drawing/2014/main" id="{E326B59E-47E4-F467-782E-E446477B2D32}"/>
                  </a:ext>
                </a:extLst>
              </p:cNvPr>
              <p:cNvCxnSpPr>
                <a:cxnSpLocks/>
                <a:endCxn id="4158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8" name="Left Bracket 4157">
                <a:extLst>
                  <a:ext uri="{FF2B5EF4-FFF2-40B4-BE49-F238E27FC236}">
                    <a16:creationId xmlns:a16="http://schemas.microsoft.com/office/drawing/2014/main" id="{8D484970-E464-3EC9-572A-C0346BCD9876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8" name="Group 4147">
              <a:extLst>
                <a:ext uri="{FF2B5EF4-FFF2-40B4-BE49-F238E27FC236}">
                  <a16:creationId xmlns:a16="http://schemas.microsoft.com/office/drawing/2014/main" id="{ECA226D1-5F80-95DB-B1F8-8B4C95A94FBB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4152" name="TextBox 4151">
                <a:extLst>
                  <a:ext uri="{FF2B5EF4-FFF2-40B4-BE49-F238E27FC236}">
                    <a16:creationId xmlns:a16="http://schemas.microsoft.com/office/drawing/2014/main" id="{CDA679C6-62E0-C89C-44E0-07DC620DD68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3" name="Connector: Elbow 4152">
                <a:extLst>
                  <a:ext uri="{FF2B5EF4-FFF2-40B4-BE49-F238E27FC236}">
                    <a16:creationId xmlns:a16="http://schemas.microsoft.com/office/drawing/2014/main" id="{30DE4752-2863-B605-564A-BD7CED4AC171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4" name="Left Bracket 4153">
                <a:extLst>
                  <a:ext uri="{FF2B5EF4-FFF2-40B4-BE49-F238E27FC236}">
                    <a16:creationId xmlns:a16="http://schemas.microsoft.com/office/drawing/2014/main" id="{BBC93EFA-8C2E-11C6-177B-EEE2DDE1DF91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77F2FD7-8785-19D1-DC55-5F75136FB473}"/>
              </a:ext>
            </a:extLst>
          </p:cNvPr>
          <p:cNvGrpSpPr/>
          <p:nvPr/>
        </p:nvGrpSpPr>
        <p:grpSpPr>
          <a:xfrm>
            <a:off x="1841385" y="1583771"/>
            <a:ext cx="3348728" cy="740942"/>
            <a:chOff x="10020893" y="6175793"/>
            <a:chExt cx="2864599" cy="72615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4AAF150-B073-B02F-47F6-42910080978A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B8F538B-A0D2-E73B-E1D4-EEB84C26AB2C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88C3EE9-2716-42B6-D8E8-80D376642F71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0EAB8C-95AD-B477-70F4-21A701AE7CF9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9B32EAE-C49B-046F-D378-CE6AFB8CF383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9111419-0BA0-7C12-B6A9-B3E4BB6DCDF2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F664741-06E9-E674-8F83-325A032EFC2F}"/>
              </a:ext>
            </a:extLst>
          </p:cNvPr>
          <p:cNvSpPr/>
          <p:nvPr/>
        </p:nvSpPr>
        <p:spPr>
          <a:xfrm>
            <a:off x="834258" y="3086583"/>
            <a:ext cx="4741620" cy="23029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60" name="Rectangle 4159">
            <a:extLst>
              <a:ext uri="{FF2B5EF4-FFF2-40B4-BE49-F238E27FC236}">
                <a16:creationId xmlns:a16="http://schemas.microsoft.com/office/drawing/2014/main" id="{1D299DC0-A963-8403-2D02-CE3515EA64A5}"/>
              </a:ext>
            </a:extLst>
          </p:cNvPr>
          <p:cNvSpPr/>
          <p:nvPr/>
        </p:nvSpPr>
        <p:spPr>
          <a:xfrm>
            <a:off x="833172" y="1505728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161" name="Rectangle 4160">
            <a:extLst>
              <a:ext uri="{FF2B5EF4-FFF2-40B4-BE49-F238E27FC236}">
                <a16:creationId xmlns:a16="http://schemas.microsoft.com/office/drawing/2014/main" id="{BFB738DE-A29E-47B3-2816-6DA4206145F2}"/>
              </a:ext>
            </a:extLst>
          </p:cNvPr>
          <p:cNvSpPr/>
          <p:nvPr/>
        </p:nvSpPr>
        <p:spPr>
          <a:xfrm>
            <a:off x="833165" y="5506748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94B50083-36EA-DC30-9E8B-8CED58E6BD37}"/>
              </a:ext>
            </a:extLst>
          </p:cNvPr>
          <p:cNvGrpSpPr/>
          <p:nvPr/>
        </p:nvGrpSpPr>
        <p:grpSpPr>
          <a:xfrm>
            <a:off x="5155593" y="2797849"/>
            <a:ext cx="491030" cy="224825"/>
            <a:chOff x="731406" y="1752853"/>
            <a:chExt cx="1333725" cy="570497"/>
          </a:xfrm>
        </p:grpSpPr>
        <p:sp>
          <p:nvSpPr>
            <p:cNvPr id="4163" name="Rectangle: Rounded Corners 4162">
              <a:extLst>
                <a:ext uri="{FF2B5EF4-FFF2-40B4-BE49-F238E27FC236}">
                  <a16:creationId xmlns:a16="http://schemas.microsoft.com/office/drawing/2014/main" id="{2C619EB5-62B1-FD89-B522-73CF566B9D25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5" name="Picture 416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78B90E9-BF21-E47C-0BF3-B74BA421C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3ECC8C5F-99E4-E194-3818-1CBCB4C688B3}"/>
              </a:ext>
            </a:extLst>
          </p:cNvPr>
          <p:cNvGrpSpPr/>
          <p:nvPr/>
        </p:nvGrpSpPr>
        <p:grpSpPr>
          <a:xfrm>
            <a:off x="5374006" y="5183520"/>
            <a:ext cx="274597" cy="274601"/>
            <a:chOff x="3873141" y="3340657"/>
            <a:chExt cx="353232" cy="353233"/>
          </a:xfrm>
        </p:grpSpPr>
        <p:sp>
          <p:nvSpPr>
            <p:cNvPr id="4167" name="Rectangle: Rounded Corners 4166">
              <a:extLst>
                <a:ext uri="{FF2B5EF4-FFF2-40B4-BE49-F238E27FC236}">
                  <a16:creationId xmlns:a16="http://schemas.microsoft.com/office/drawing/2014/main" id="{86A533B6-2B16-9B61-C186-2B418B53DB5A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8" name="Graphic 4167" descr="Management outline">
              <a:extLst>
                <a:ext uri="{FF2B5EF4-FFF2-40B4-BE49-F238E27FC236}">
                  <a16:creationId xmlns:a16="http://schemas.microsoft.com/office/drawing/2014/main" id="{C865C4EF-F8C4-E862-AA4C-69C5B5DB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4169" name="Group 4168">
            <a:extLst>
              <a:ext uri="{FF2B5EF4-FFF2-40B4-BE49-F238E27FC236}">
                <a16:creationId xmlns:a16="http://schemas.microsoft.com/office/drawing/2014/main" id="{CA015968-CDF4-0220-F1A2-252A81EC5400}"/>
              </a:ext>
            </a:extLst>
          </p:cNvPr>
          <p:cNvGrpSpPr/>
          <p:nvPr/>
        </p:nvGrpSpPr>
        <p:grpSpPr>
          <a:xfrm>
            <a:off x="5374770" y="6188227"/>
            <a:ext cx="263468" cy="264227"/>
            <a:chOff x="3825506" y="4864675"/>
            <a:chExt cx="219557" cy="220189"/>
          </a:xfrm>
        </p:grpSpPr>
        <p:sp>
          <p:nvSpPr>
            <p:cNvPr id="4170" name="Rectangle: Rounded Corners 4169">
              <a:extLst>
                <a:ext uri="{FF2B5EF4-FFF2-40B4-BE49-F238E27FC236}">
                  <a16:creationId xmlns:a16="http://schemas.microsoft.com/office/drawing/2014/main" id="{11B21376-2962-0F52-A6D3-B27204CB0E7A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71" name="Graphic 4170" descr="Stopwatch 75% outline">
              <a:extLst>
                <a:ext uri="{FF2B5EF4-FFF2-40B4-BE49-F238E27FC236}">
                  <a16:creationId xmlns:a16="http://schemas.microsoft.com/office/drawing/2014/main" id="{92815C7F-270F-8CDB-E91B-634EFA26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4172" name="Right Bracket 4171">
            <a:extLst>
              <a:ext uri="{FF2B5EF4-FFF2-40B4-BE49-F238E27FC236}">
                <a16:creationId xmlns:a16="http://schemas.microsoft.com/office/drawing/2014/main" id="{E332C7AC-A411-5FDC-609F-91F65FA88426}"/>
              </a:ext>
            </a:extLst>
          </p:cNvPr>
          <p:cNvSpPr/>
          <p:nvPr/>
        </p:nvSpPr>
        <p:spPr>
          <a:xfrm>
            <a:off x="5664058" y="1388896"/>
            <a:ext cx="54863" cy="5121696"/>
          </a:xfrm>
          <a:prstGeom prst="rightBracke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 dirty="0">
              <a:ln w="28575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0C62-9DDF-C417-C289-84D269B1FDCE}"/>
              </a:ext>
            </a:extLst>
          </p:cNvPr>
          <p:cNvGrpSpPr/>
          <p:nvPr/>
        </p:nvGrpSpPr>
        <p:grpSpPr>
          <a:xfrm>
            <a:off x="3191797" y="5694163"/>
            <a:ext cx="1471193" cy="635514"/>
            <a:chOff x="2175577" y="4248545"/>
            <a:chExt cx="1184746" cy="511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1EB91A-234F-1D0B-1B2B-3E000A01E6E4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2A06EC-93D0-96DD-F4C6-647F57FC6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22A26A0-1315-7EF7-D8F6-6D26E64053F2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6F4140-62EA-C5D4-F2E7-D405BA36DDA5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588F7FD8-5FB2-F97C-3178-4EC3F8D2AE1C}"/>
                    </a:ext>
                  </a:extLst>
                </p:cNvPr>
                <p:cNvCxnSpPr>
                  <a:cxnSpLocks/>
                  <a:endCxn id="15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2DA9E724-9B1A-86B0-FD64-4F1BC3CC30E5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FE9330-49AE-50D8-E24D-B88FA02DCBFF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F41D49-C20B-6AF0-C501-841B843E4AF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3F08F-A642-3A85-F792-4C3033020E08}"/>
              </a:ext>
            </a:extLst>
          </p:cNvPr>
          <p:cNvGrpSpPr/>
          <p:nvPr/>
        </p:nvGrpSpPr>
        <p:grpSpPr>
          <a:xfrm>
            <a:off x="2078627" y="5732782"/>
            <a:ext cx="911352" cy="584818"/>
            <a:chOff x="2626418" y="4289367"/>
            <a:chExt cx="733908" cy="47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271771-A9AC-016B-0998-3AD6563C6553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3DC210-8657-A375-1ADE-70D4394A0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3DB82-8961-1671-34A2-EA275A9C1C1F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5882C9-A58E-338B-7424-ED2243ED4E14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28" name="Connector: Elbow 27">
                  <a:extLst>
                    <a:ext uri="{FF2B5EF4-FFF2-40B4-BE49-F238E27FC236}">
                      <a16:creationId xmlns:a16="http://schemas.microsoft.com/office/drawing/2014/main" id="{690BAF7E-4963-7015-2ABE-37E9A419C421}"/>
                    </a:ext>
                  </a:extLst>
                </p:cNvPr>
                <p:cNvCxnSpPr>
                  <a:cxnSpLocks/>
                  <a:endCxn id="29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Left Bracket 28">
                  <a:extLst>
                    <a:ext uri="{FF2B5EF4-FFF2-40B4-BE49-F238E27FC236}">
                      <a16:creationId xmlns:a16="http://schemas.microsoft.com/office/drawing/2014/main" id="{27848FAE-88CE-3E66-51F2-CEDA8A41FD8A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846C94-B3DB-C55D-0469-BD0B102D6DE7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7EF76DA-F0FD-906A-8F59-C4F9C91B5C62}"/>
              </a:ext>
            </a:extLst>
          </p:cNvPr>
          <p:cNvSpPr/>
          <p:nvPr/>
        </p:nvSpPr>
        <p:spPr>
          <a:xfrm>
            <a:off x="1584696" y="5786423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5C3A4-8E4E-7725-DE69-891F89007DCF}"/>
              </a:ext>
            </a:extLst>
          </p:cNvPr>
          <p:cNvSpPr/>
          <p:nvPr/>
        </p:nvSpPr>
        <p:spPr>
          <a:xfrm>
            <a:off x="6884671" y="1791985"/>
            <a:ext cx="3463206" cy="2381261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1F2DB3-E640-60F6-C67F-635A9369BC34}"/>
              </a:ext>
            </a:extLst>
          </p:cNvPr>
          <p:cNvCxnSpPr>
            <a:cxnSpLocks/>
          </p:cNvCxnSpPr>
          <p:nvPr/>
        </p:nvCxnSpPr>
        <p:spPr>
          <a:xfrm>
            <a:off x="5739567" y="2408180"/>
            <a:ext cx="1145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7672EF-491E-F63B-B5FB-D7D89E478645}"/>
              </a:ext>
            </a:extLst>
          </p:cNvPr>
          <p:cNvCxnSpPr>
            <a:cxnSpLocks/>
          </p:cNvCxnSpPr>
          <p:nvPr/>
        </p:nvCxnSpPr>
        <p:spPr>
          <a:xfrm>
            <a:off x="6328827" y="6107506"/>
            <a:ext cx="4693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85EC142-F690-49B7-1373-C3C04547C319}"/>
              </a:ext>
            </a:extLst>
          </p:cNvPr>
          <p:cNvSpPr txBox="1"/>
          <p:nvPr/>
        </p:nvSpPr>
        <p:spPr>
          <a:xfrm>
            <a:off x="10899755" y="5830755"/>
            <a:ext cx="32148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/>
              <a:t>t</a:t>
            </a:r>
            <a:endParaRPr lang="LID4096" sz="132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E0475-FD97-C544-DAFA-13EEA0A4E5F3}"/>
              </a:ext>
            </a:extLst>
          </p:cNvPr>
          <p:cNvSpPr txBox="1"/>
          <p:nvPr/>
        </p:nvSpPr>
        <p:spPr>
          <a:xfrm>
            <a:off x="6245418" y="6103897"/>
            <a:ext cx="40388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0</a:t>
            </a:r>
            <a:endParaRPr lang="LID4096" sz="1080" dirty="0"/>
          </a:p>
        </p:txBody>
      </p: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68BA084A-075E-98D1-5A45-9C4217FF0371}"/>
              </a:ext>
            </a:extLst>
          </p:cNvPr>
          <p:cNvCxnSpPr>
            <a:cxnSpLocks/>
          </p:cNvCxnSpPr>
          <p:nvPr/>
        </p:nvCxnSpPr>
        <p:spPr>
          <a:xfrm>
            <a:off x="6395136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69FCF2C2-F70D-0F3A-ED3E-952D8D5C2393}"/>
              </a:ext>
            </a:extLst>
          </p:cNvPr>
          <p:cNvCxnSpPr>
            <a:cxnSpLocks/>
          </p:cNvCxnSpPr>
          <p:nvPr/>
        </p:nvCxnSpPr>
        <p:spPr>
          <a:xfrm>
            <a:off x="6698214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2B1989F-8E2D-1D5F-96A9-D9D309DCF222}"/>
              </a:ext>
            </a:extLst>
          </p:cNvPr>
          <p:cNvCxnSpPr>
            <a:cxnSpLocks/>
          </p:cNvCxnSpPr>
          <p:nvPr/>
        </p:nvCxnSpPr>
        <p:spPr>
          <a:xfrm>
            <a:off x="703214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445F646-E1B9-555D-1A2C-E0D7F37938C1}"/>
              </a:ext>
            </a:extLst>
          </p:cNvPr>
          <p:cNvCxnSpPr>
            <a:cxnSpLocks/>
          </p:cNvCxnSpPr>
          <p:nvPr/>
        </p:nvCxnSpPr>
        <p:spPr>
          <a:xfrm>
            <a:off x="73615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9AB7C94C-F23A-73F1-84C8-AB3D382F2532}"/>
              </a:ext>
            </a:extLst>
          </p:cNvPr>
          <p:cNvCxnSpPr>
            <a:cxnSpLocks/>
          </p:cNvCxnSpPr>
          <p:nvPr/>
        </p:nvCxnSpPr>
        <p:spPr>
          <a:xfrm>
            <a:off x="76891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BAA9E9D-F54E-ACA2-487C-29EB6355D4C2}"/>
              </a:ext>
            </a:extLst>
          </p:cNvPr>
          <p:cNvCxnSpPr>
            <a:cxnSpLocks/>
          </p:cNvCxnSpPr>
          <p:nvPr/>
        </p:nvCxnSpPr>
        <p:spPr>
          <a:xfrm>
            <a:off x="800270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6" name="Straight Connector 4135">
            <a:extLst>
              <a:ext uri="{FF2B5EF4-FFF2-40B4-BE49-F238E27FC236}">
                <a16:creationId xmlns:a16="http://schemas.microsoft.com/office/drawing/2014/main" id="{55ED7AF6-752C-7925-761E-CC86D9D24BA4}"/>
              </a:ext>
            </a:extLst>
          </p:cNvPr>
          <p:cNvCxnSpPr>
            <a:cxnSpLocks/>
          </p:cNvCxnSpPr>
          <p:nvPr/>
        </p:nvCxnSpPr>
        <p:spPr>
          <a:xfrm>
            <a:off x="8324534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6D679-CABC-C8F7-CAAF-A7985FD3D1A2}"/>
              </a:ext>
            </a:extLst>
          </p:cNvPr>
          <p:cNvCxnSpPr>
            <a:cxnSpLocks/>
          </p:cNvCxnSpPr>
          <p:nvPr/>
        </p:nvCxnSpPr>
        <p:spPr>
          <a:xfrm>
            <a:off x="8627612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2162DF-6B34-24BE-1513-C1A62C9B1868}"/>
              </a:ext>
            </a:extLst>
          </p:cNvPr>
          <p:cNvCxnSpPr>
            <a:cxnSpLocks/>
          </p:cNvCxnSpPr>
          <p:nvPr/>
        </p:nvCxnSpPr>
        <p:spPr>
          <a:xfrm>
            <a:off x="896154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1DA945-0103-1E91-5459-5C5BBDCAE0CB}"/>
              </a:ext>
            </a:extLst>
          </p:cNvPr>
          <p:cNvCxnSpPr>
            <a:cxnSpLocks/>
          </p:cNvCxnSpPr>
          <p:nvPr/>
        </p:nvCxnSpPr>
        <p:spPr>
          <a:xfrm>
            <a:off x="9290929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C5A804-E9A8-54BE-9322-69413BDC0AC8}"/>
              </a:ext>
            </a:extLst>
          </p:cNvPr>
          <p:cNvCxnSpPr>
            <a:cxnSpLocks/>
          </p:cNvCxnSpPr>
          <p:nvPr/>
        </p:nvCxnSpPr>
        <p:spPr>
          <a:xfrm>
            <a:off x="9618528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343FA4-0E17-231C-5967-066884FCA949}"/>
              </a:ext>
            </a:extLst>
          </p:cNvPr>
          <p:cNvCxnSpPr>
            <a:cxnSpLocks/>
          </p:cNvCxnSpPr>
          <p:nvPr/>
        </p:nvCxnSpPr>
        <p:spPr>
          <a:xfrm>
            <a:off x="993210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F37D3A-F259-C555-B39D-29273AEC64CB}"/>
              </a:ext>
            </a:extLst>
          </p:cNvPr>
          <p:cNvCxnSpPr>
            <a:cxnSpLocks/>
          </p:cNvCxnSpPr>
          <p:nvPr/>
        </p:nvCxnSpPr>
        <p:spPr>
          <a:xfrm>
            <a:off x="10244833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B9C3FC-37AF-E05D-B096-F96802440E72}"/>
              </a:ext>
            </a:extLst>
          </p:cNvPr>
          <p:cNvCxnSpPr>
            <a:cxnSpLocks/>
          </p:cNvCxnSpPr>
          <p:nvPr/>
        </p:nvCxnSpPr>
        <p:spPr>
          <a:xfrm>
            <a:off x="1056411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59EE76-BD00-E485-FAF0-315D7F3E770C}"/>
              </a:ext>
            </a:extLst>
          </p:cNvPr>
          <p:cNvSpPr txBox="1"/>
          <p:nvPr/>
        </p:nvSpPr>
        <p:spPr>
          <a:xfrm>
            <a:off x="9422139" y="610750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10</a:t>
            </a:r>
            <a:endParaRPr lang="LID4096" sz="108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50F2CC-5DA9-0DAF-D7A0-79D628F1F48A}"/>
              </a:ext>
            </a:extLst>
          </p:cNvPr>
          <p:cNvSpPr txBox="1"/>
          <p:nvPr/>
        </p:nvSpPr>
        <p:spPr>
          <a:xfrm>
            <a:off x="7847009" y="610298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5</a:t>
            </a:r>
            <a:endParaRPr lang="LID4096" sz="108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AC50CB-5F3A-7DDD-3471-D89299377C31}"/>
              </a:ext>
            </a:extLst>
          </p:cNvPr>
          <p:cNvSpPr/>
          <p:nvPr/>
        </p:nvSpPr>
        <p:spPr>
          <a:xfrm>
            <a:off x="6697980" y="4953383"/>
            <a:ext cx="1304724" cy="21854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8758F5-5052-1472-B67B-D07EF98AA277}"/>
              </a:ext>
            </a:extLst>
          </p:cNvPr>
          <p:cNvSpPr/>
          <p:nvPr/>
        </p:nvSpPr>
        <p:spPr>
          <a:xfrm>
            <a:off x="6700369" y="5404395"/>
            <a:ext cx="1927243" cy="226343"/>
          </a:xfrm>
          <a:prstGeom prst="rect">
            <a:avLst/>
          </a:prstGeom>
          <a:solidFill>
            <a:srgbClr val="F4A4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1168AA4-33CA-528B-E7B9-2AD56E541F2D}"/>
              </a:ext>
            </a:extLst>
          </p:cNvPr>
          <p:cNvSpPr/>
          <p:nvPr/>
        </p:nvSpPr>
        <p:spPr>
          <a:xfrm>
            <a:off x="7999557" y="4722625"/>
            <a:ext cx="958861" cy="233525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DCA62B-94FC-9784-EEBD-9AB7B3DD1E3E}"/>
              </a:ext>
            </a:extLst>
          </p:cNvPr>
          <p:cNvSpPr/>
          <p:nvPr/>
        </p:nvSpPr>
        <p:spPr>
          <a:xfrm>
            <a:off x="8962407" y="5636200"/>
            <a:ext cx="319278" cy="232536"/>
          </a:xfrm>
          <a:prstGeom prst="rect">
            <a:avLst/>
          </a:prstGeom>
          <a:solidFill>
            <a:srgbClr val="85D6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1C0FEC-1764-A0F8-1407-8508F88937D3}"/>
              </a:ext>
            </a:extLst>
          </p:cNvPr>
          <p:cNvSpPr txBox="1"/>
          <p:nvPr/>
        </p:nvSpPr>
        <p:spPr>
          <a:xfrm>
            <a:off x="8927814" y="5614295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DS</a:t>
            </a:r>
            <a:endParaRPr lang="LID4096" sz="108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365F719-4E1F-DBD9-388B-897D7C8EEF14}"/>
              </a:ext>
            </a:extLst>
          </p:cNvPr>
          <p:cNvSpPr txBox="1"/>
          <p:nvPr/>
        </p:nvSpPr>
        <p:spPr>
          <a:xfrm>
            <a:off x="7951776" y="4692309"/>
            <a:ext cx="105309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dirty="0">
                <a:latin typeface="LM Sans 17" panose="00000500000000000000" pitchFamily="50" charset="0"/>
              </a:rPr>
              <a:t>Verify backend </a:t>
            </a:r>
            <a:endParaRPr lang="LID4096" sz="108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55808F1-21B7-B8F4-D91B-1237A979ECA0}"/>
              </a:ext>
            </a:extLst>
          </p:cNvPr>
          <p:cNvSpPr/>
          <p:nvPr/>
        </p:nvSpPr>
        <p:spPr>
          <a:xfrm>
            <a:off x="6399725" y="4728475"/>
            <a:ext cx="298490" cy="220499"/>
          </a:xfrm>
          <a:prstGeom prst="rect">
            <a:avLst/>
          </a:prstGeom>
          <a:solidFill>
            <a:srgbClr val="77C3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BA0CC7-E513-5A6D-6398-F5C59C96C087}"/>
              </a:ext>
            </a:extLst>
          </p:cNvPr>
          <p:cNvSpPr txBox="1"/>
          <p:nvPr/>
        </p:nvSpPr>
        <p:spPr>
          <a:xfrm>
            <a:off x="6359777" y="4702216"/>
            <a:ext cx="38361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SR</a:t>
            </a:r>
            <a:endParaRPr lang="LID4096" sz="108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0268FAD-5EC5-0742-A324-9872779EE6F6}"/>
              </a:ext>
            </a:extLst>
          </p:cNvPr>
          <p:cNvSpPr/>
          <p:nvPr/>
        </p:nvSpPr>
        <p:spPr>
          <a:xfrm>
            <a:off x="6146649" y="4483973"/>
            <a:ext cx="5016358" cy="1903804"/>
          </a:xfrm>
          <a:prstGeom prst="rect">
            <a:avLst/>
          </a:prstGeom>
          <a:noFill/>
          <a:ln w="19050">
            <a:solidFill>
              <a:srgbClr val="005CD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831FBA-8319-B4B0-3283-06F245AFCF0C}"/>
              </a:ext>
            </a:extLst>
          </p:cNvPr>
          <p:cNvSpPr/>
          <p:nvPr/>
        </p:nvSpPr>
        <p:spPr>
          <a:xfrm>
            <a:off x="5845060" y="4731805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Amy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372742-AADF-CE14-F2E3-38B81B0206B6}"/>
              </a:ext>
            </a:extLst>
          </p:cNvPr>
          <p:cNvSpPr/>
          <p:nvPr/>
        </p:nvSpPr>
        <p:spPr>
          <a:xfrm>
            <a:off x="5842263" y="4953972"/>
            <a:ext cx="556514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Sofia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0DA61B-9E7B-C3A9-01FF-2B1A58818C79}"/>
              </a:ext>
            </a:extLst>
          </p:cNvPr>
          <p:cNvSpPr/>
          <p:nvPr/>
        </p:nvSpPr>
        <p:spPr>
          <a:xfrm>
            <a:off x="5843201" y="5171932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FA561A-882B-27B5-801A-11EE7E5D69E7}"/>
              </a:ext>
            </a:extLst>
          </p:cNvPr>
          <p:cNvSpPr/>
          <p:nvPr/>
        </p:nvSpPr>
        <p:spPr>
          <a:xfrm>
            <a:off x="5845060" y="5398378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Oliver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FD3F1F-2219-8227-05C9-F57A57BC2615}"/>
              </a:ext>
            </a:extLst>
          </p:cNvPr>
          <p:cNvSpPr/>
          <p:nvPr/>
        </p:nvSpPr>
        <p:spPr>
          <a:xfrm>
            <a:off x="5845060" y="5623929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7041F2F-9FDB-9D5F-597A-2BA760FC2E56}"/>
              </a:ext>
            </a:extLst>
          </p:cNvPr>
          <p:cNvSpPr/>
          <p:nvPr/>
        </p:nvSpPr>
        <p:spPr>
          <a:xfrm>
            <a:off x="8629106" y="5164283"/>
            <a:ext cx="319278" cy="232536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093522-C347-6123-6FF4-18094F2F988C}"/>
              </a:ext>
            </a:extLst>
          </p:cNvPr>
          <p:cNvSpPr txBox="1"/>
          <p:nvPr/>
        </p:nvSpPr>
        <p:spPr>
          <a:xfrm>
            <a:off x="8591927" y="5142190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VF</a:t>
            </a:r>
            <a:endParaRPr lang="LID4096" sz="1080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28E80A-54D2-749C-1C02-CD6075DC500D}"/>
              </a:ext>
            </a:extLst>
          </p:cNvPr>
          <p:cNvCxnSpPr>
            <a:cxnSpLocks/>
          </p:cNvCxnSpPr>
          <p:nvPr/>
        </p:nvCxnSpPr>
        <p:spPr>
          <a:xfrm>
            <a:off x="9293066" y="4486830"/>
            <a:ext cx="0" cy="16714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3DE44C9-0FC9-6723-1613-49CA21A67F61}"/>
              </a:ext>
            </a:extLst>
          </p:cNvPr>
          <p:cNvSpPr txBox="1"/>
          <p:nvPr/>
        </p:nvSpPr>
        <p:spPr>
          <a:xfrm>
            <a:off x="9137854" y="6105784"/>
            <a:ext cx="30189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 dirty="0">
                <a:solidFill>
                  <a:srgbClr val="FF0000"/>
                </a:solidFill>
              </a:rPr>
              <a:t>9</a:t>
            </a:r>
            <a:endParaRPr lang="LID4096" sz="108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A7C58B-448D-4B62-F49C-1F0895222015}"/>
              </a:ext>
            </a:extLst>
          </p:cNvPr>
          <p:cNvSpPr txBox="1"/>
          <p:nvPr/>
        </p:nvSpPr>
        <p:spPr>
          <a:xfrm>
            <a:off x="10664305" y="6105846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14</a:t>
            </a:r>
            <a:endParaRPr lang="LID4096" sz="108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F288E06-BEE5-7E36-6D3A-05122F2F1DFC}"/>
              </a:ext>
            </a:extLst>
          </p:cNvPr>
          <p:cNvCxnSpPr>
            <a:cxnSpLocks/>
          </p:cNvCxnSpPr>
          <p:nvPr/>
        </p:nvCxnSpPr>
        <p:spPr>
          <a:xfrm>
            <a:off x="10864615" y="6052998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576C9-6532-D5CA-CE4B-B98964F2BADA}"/>
              </a:ext>
            </a:extLst>
          </p:cNvPr>
          <p:cNvGrpSpPr/>
          <p:nvPr/>
        </p:nvGrpSpPr>
        <p:grpSpPr>
          <a:xfrm>
            <a:off x="1334879" y="3256113"/>
            <a:ext cx="3490187" cy="1881493"/>
            <a:chOff x="-3772572" y="5232341"/>
            <a:chExt cx="2985607" cy="1843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CFB66-E13F-31C2-0E53-48DC43CFEB74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9F8C8FEC-BBD2-56D7-B727-FCB86FC4E3D2}"/>
                </a:ext>
              </a:extLst>
            </p:cNvPr>
            <p:cNvCxnSpPr>
              <a:cxnSpLocks/>
              <a:stCxn id="178" idx="0"/>
              <a:endCxn id="3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>
                <a:gd name="adj1" fmla="val 41794"/>
              </a:avLst>
            </a:prstGeom>
            <a:ln w="635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3F26C58-A56E-1666-9295-F82D7D038CFD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AAB134-87CA-0ED9-1888-F8B247BE760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C688EBC-438B-FB2D-B9F9-2F8465D49329}"/>
                </a:ext>
              </a:extLst>
            </p:cNvPr>
            <p:cNvCxnSpPr>
              <a:cxnSpLocks/>
              <a:stCxn id="37" idx="3"/>
              <a:endCxn id="101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420DC6-3EBF-688C-DDC2-FB518F3C657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E998FC-E8A8-AB29-EECC-58B398953D7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CB37419-1A74-C720-F1B5-FC111F207B92}"/>
                </a:ext>
              </a:extLst>
            </p:cNvPr>
            <p:cNvCxnSpPr>
              <a:cxnSpLocks/>
              <a:stCxn id="178" idx="2"/>
              <a:endCxn id="10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CF92A23-2312-AAE8-7AF2-15A694B411D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2D98D7-B5DE-C6F3-2ED6-32C65DAD9F1C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7D1F738-EAD8-B1BE-2A39-E3EFF485A078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40DF327-97A1-C648-F1EB-DD52C850601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4CCE88-59FA-3485-450D-FDF311194805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A0F1417-61A3-975F-9468-8C480B1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117BF9B-F92F-5F8E-EB63-6551406DD9A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B9E053A-7AD6-CD20-1F64-6BB1DD1BE0C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A0C7095-F433-6F05-B20E-BD2BFDF8B57B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A513AAD-261F-AF25-7005-BDA960C0E6E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FACD0E-4BC1-A64A-B99E-2D3EEA8211B6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045872B-11F4-8578-43F0-4CD897E3BD8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8B77D1C-4C3D-158A-F487-DF06D0E05AF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7246717-6A60-7408-FB22-6C44EF87F952}"/>
              </a:ext>
            </a:extLst>
          </p:cNvPr>
          <p:cNvCxnSpPr>
            <a:cxnSpLocks/>
          </p:cNvCxnSpPr>
          <p:nvPr/>
        </p:nvCxnSpPr>
        <p:spPr>
          <a:xfrm>
            <a:off x="8040659" y="2773469"/>
            <a:ext cx="1178" cy="584167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1DD98AB-5C44-5BA0-B484-B2A23F6C0186}"/>
              </a:ext>
            </a:extLst>
          </p:cNvPr>
          <p:cNvCxnSpPr>
            <a:cxnSpLocks/>
          </p:cNvCxnSpPr>
          <p:nvPr/>
        </p:nvCxnSpPr>
        <p:spPr>
          <a:xfrm>
            <a:off x="8043210" y="3949498"/>
            <a:ext cx="0" cy="526562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42EF19-8110-7237-E84F-44AC6D1C1C49}"/>
              </a:ext>
            </a:extLst>
          </p:cNvPr>
          <p:cNvCxnSpPr>
            <a:cxnSpLocks/>
          </p:cNvCxnSpPr>
          <p:nvPr/>
        </p:nvCxnSpPr>
        <p:spPr>
          <a:xfrm>
            <a:off x="9163542" y="2777127"/>
            <a:ext cx="0" cy="1706846"/>
          </a:xfrm>
          <a:prstGeom prst="straightConnector1">
            <a:avLst/>
          </a:prstGeom>
          <a:ln w="38100">
            <a:solidFill>
              <a:srgbClr val="13516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8015BCF-5FAC-B2D9-A46C-ABAA682897DB}"/>
              </a:ext>
            </a:extLst>
          </p:cNvPr>
          <p:cNvSpPr/>
          <p:nvPr/>
        </p:nvSpPr>
        <p:spPr>
          <a:xfrm>
            <a:off x="7433203" y="3361294"/>
            <a:ext cx="2387700" cy="575646"/>
          </a:xfrm>
          <a:prstGeom prst="rect">
            <a:avLst/>
          </a:prstGeom>
          <a:solidFill>
            <a:schemeClr val="bg1"/>
          </a:solidFill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chemeClr val="tx1"/>
                </a:solidFill>
                <a:latin typeface="LM Sans 10" panose="00000500000000000000" pitchFamily="50" charset="0"/>
              </a:rPr>
              <a:t>RABP Method</a:t>
            </a:r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69E855-F713-F38A-7853-30098F72BC2C}"/>
              </a:ext>
            </a:extLst>
          </p:cNvPr>
          <p:cNvGrpSpPr/>
          <p:nvPr/>
        </p:nvGrpSpPr>
        <p:grpSpPr>
          <a:xfrm>
            <a:off x="7266303" y="2030387"/>
            <a:ext cx="2887510" cy="918629"/>
            <a:chOff x="5735215" y="1672124"/>
            <a:chExt cx="2406258" cy="7655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D527AC-68A1-C249-A604-C56F37133CFB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2FB4A7-41F8-AD27-17F9-4C0F2AF95A66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20" name="Graphic 19" descr="Single gear with solid fill">
                <a:extLst>
                  <a:ext uri="{FF2B5EF4-FFF2-40B4-BE49-F238E27FC236}">
                    <a16:creationId xmlns:a16="http://schemas.microsoft.com/office/drawing/2014/main" id="{962E1DF7-474F-4F52-0E54-8A9FD97E2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0F53FC-AA5D-39DD-7664-8612473E502B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pic>
        <p:nvPicPr>
          <p:cNvPr id="156" name="Graphic 155" descr="Fast Forward with solid fill">
            <a:extLst>
              <a:ext uri="{FF2B5EF4-FFF2-40B4-BE49-F238E27FC236}">
                <a16:creationId xmlns:a16="http://schemas.microsoft.com/office/drawing/2014/main" id="{5AB41477-76A3-3525-A37A-0C07194784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17FB8-B3A8-2441-2644-BB09BE861AF0}"/>
              </a:ext>
            </a:extLst>
          </p:cNvPr>
          <p:cNvSpPr/>
          <p:nvPr/>
        </p:nvSpPr>
        <p:spPr>
          <a:xfrm>
            <a:off x="968708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135" name="Titel 4">
            <a:extLst>
              <a:ext uri="{FF2B5EF4-FFF2-40B4-BE49-F238E27FC236}">
                <a16:creationId xmlns:a16="http://schemas.microsoft.com/office/drawing/2014/main" id="{4D839848-4171-4CB8-831F-47A7218A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BPMS with RABP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89EDB-8211-DEE3-69FF-FC503AAB8B22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67652-438A-5E70-7CB8-92BA03124BAA}"/>
              </a:ext>
            </a:extLst>
          </p:cNvPr>
          <p:cNvGrpSpPr/>
          <p:nvPr/>
        </p:nvGrpSpPr>
        <p:grpSpPr>
          <a:xfrm>
            <a:off x="890933" y="1645672"/>
            <a:ext cx="4622323" cy="922230"/>
            <a:chOff x="4822410" y="1770777"/>
            <a:chExt cx="3954069" cy="90382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B9346B-EC0C-B20F-D151-6C061C5519FC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B3DFAD9-1A8E-389A-403E-F85069EA50C1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3A26EBD9-5F50-D384-0C7E-D59E3F9D8223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4097" name="Rectangle: Rounded Corners 4096">
              <a:extLst>
                <a:ext uri="{FF2B5EF4-FFF2-40B4-BE49-F238E27FC236}">
                  <a16:creationId xmlns:a16="http://schemas.microsoft.com/office/drawing/2014/main" id="{9E7B2A62-AB94-60EE-A8D7-899DB7A141BA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02" name="Rectangle: Rounded Corners 4101">
              <a:extLst>
                <a:ext uri="{FF2B5EF4-FFF2-40B4-BE49-F238E27FC236}">
                  <a16:creationId xmlns:a16="http://schemas.microsoft.com/office/drawing/2014/main" id="{2118FFBA-2E4C-25A3-4DD3-8697BE1DE531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18" name="Rectangle: Rounded Corners 4117">
              <a:extLst>
                <a:ext uri="{FF2B5EF4-FFF2-40B4-BE49-F238E27FC236}">
                  <a16:creationId xmlns:a16="http://schemas.microsoft.com/office/drawing/2014/main" id="{30A83592-78D9-8FA0-F0BB-89E7AB94448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20" name="Rectangle: Rounded Corners 4119">
              <a:extLst>
                <a:ext uri="{FF2B5EF4-FFF2-40B4-BE49-F238E27FC236}">
                  <a16:creationId xmlns:a16="http://schemas.microsoft.com/office/drawing/2014/main" id="{48771DB3-F28F-6A0C-6B93-349F149B680D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4126" name="Straight Arrow Connector 4125">
              <a:extLst>
                <a:ext uri="{FF2B5EF4-FFF2-40B4-BE49-F238E27FC236}">
                  <a16:creationId xmlns:a16="http://schemas.microsoft.com/office/drawing/2014/main" id="{B251818B-E8A9-884D-3C96-5CCE3F1B8CB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Connector: Elbow 4126">
              <a:extLst>
                <a:ext uri="{FF2B5EF4-FFF2-40B4-BE49-F238E27FC236}">
                  <a16:creationId xmlns:a16="http://schemas.microsoft.com/office/drawing/2014/main" id="{B2A1A530-93A3-A07E-F1FA-2610BF3B42D8}"/>
                </a:ext>
              </a:extLst>
            </p:cNvPr>
            <p:cNvCxnSpPr>
              <a:cxnSpLocks/>
              <a:stCxn id="25" idx="0"/>
              <a:endCxn id="4097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8" name="Connector: Elbow 4127">
              <a:extLst>
                <a:ext uri="{FF2B5EF4-FFF2-40B4-BE49-F238E27FC236}">
                  <a16:creationId xmlns:a16="http://schemas.microsoft.com/office/drawing/2014/main" id="{056C0AC2-30F0-6D05-2544-2BA929B894A0}"/>
                </a:ext>
              </a:extLst>
            </p:cNvPr>
            <p:cNvCxnSpPr>
              <a:cxnSpLocks/>
              <a:stCxn id="25" idx="2"/>
              <a:endCxn id="4118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9" name="Straight Arrow Connector 4128">
              <a:extLst>
                <a:ext uri="{FF2B5EF4-FFF2-40B4-BE49-F238E27FC236}">
                  <a16:creationId xmlns:a16="http://schemas.microsoft.com/office/drawing/2014/main" id="{5F13B9FD-23AA-4C4F-B309-4FC3C6461DFC}"/>
                </a:ext>
              </a:extLst>
            </p:cNvPr>
            <p:cNvCxnSpPr>
              <a:cxnSpLocks/>
              <a:stCxn id="4097" idx="3"/>
              <a:endCxn id="410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0" name="Straight Arrow Connector 4129">
              <a:extLst>
                <a:ext uri="{FF2B5EF4-FFF2-40B4-BE49-F238E27FC236}">
                  <a16:creationId xmlns:a16="http://schemas.microsoft.com/office/drawing/2014/main" id="{E585A9C2-6177-7D74-2524-735BF2ACD902}"/>
                </a:ext>
              </a:extLst>
            </p:cNvPr>
            <p:cNvCxnSpPr>
              <a:cxnSpLocks/>
              <a:stCxn id="4118" idx="3"/>
              <a:endCxn id="4120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1" name="Flowchart: Decision 4130">
              <a:extLst>
                <a:ext uri="{FF2B5EF4-FFF2-40B4-BE49-F238E27FC236}">
                  <a16:creationId xmlns:a16="http://schemas.microsoft.com/office/drawing/2014/main" id="{C61A7909-D455-1C5E-822A-0B2498D4A349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32" name="Connector: Elbow 4131">
              <a:extLst>
                <a:ext uri="{FF2B5EF4-FFF2-40B4-BE49-F238E27FC236}">
                  <a16:creationId xmlns:a16="http://schemas.microsoft.com/office/drawing/2014/main" id="{EA4AA3A8-8EC0-2592-EA7C-54F67680152B}"/>
                </a:ext>
              </a:extLst>
            </p:cNvPr>
            <p:cNvCxnSpPr>
              <a:cxnSpLocks/>
              <a:stCxn id="4102" idx="3"/>
              <a:endCxn id="413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Connector: Elbow 4132">
              <a:extLst>
                <a:ext uri="{FF2B5EF4-FFF2-40B4-BE49-F238E27FC236}">
                  <a16:creationId xmlns:a16="http://schemas.microsoft.com/office/drawing/2014/main" id="{7D60825E-FB89-066E-3935-BAA206EDDD21}"/>
                </a:ext>
              </a:extLst>
            </p:cNvPr>
            <p:cNvCxnSpPr>
              <a:cxnSpLocks/>
              <a:stCxn id="4120" idx="3"/>
              <a:endCxn id="413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4" name="Rectangle: Rounded Corners 4133">
              <a:extLst>
                <a:ext uri="{FF2B5EF4-FFF2-40B4-BE49-F238E27FC236}">
                  <a16:creationId xmlns:a16="http://schemas.microsoft.com/office/drawing/2014/main" id="{4E263E7D-3A34-78A7-53DE-9773C834AA85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3E924871-1322-11BE-7547-B27B042B0D9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4138" name="Straight Arrow Connector 4137">
              <a:extLst>
                <a:ext uri="{FF2B5EF4-FFF2-40B4-BE49-F238E27FC236}">
                  <a16:creationId xmlns:a16="http://schemas.microsoft.com/office/drawing/2014/main" id="{B8907F81-7EA9-8FA2-91D6-3A0CDF4EC206}"/>
                </a:ext>
              </a:extLst>
            </p:cNvPr>
            <p:cNvCxnSpPr>
              <a:cxnSpLocks/>
              <a:stCxn id="4131" idx="3"/>
              <a:endCxn id="413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9" name="Straight Arrow Connector 4138">
              <a:extLst>
                <a:ext uri="{FF2B5EF4-FFF2-40B4-BE49-F238E27FC236}">
                  <a16:creationId xmlns:a16="http://schemas.microsoft.com/office/drawing/2014/main" id="{C6FE074E-D0CD-DC66-80CF-26EDF44C4A0F}"/>
                </a:ext>
              </a:extLst>
            </p:cNvPr>
            <p:cNvCxnSpPr>
              <a:cxnSpLocks/>
              <a:stCxn id="4134" idx="3"/>
              <a:endCxn id="4137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0" name="Straight Arrow Connector 4139">
              <a:extLst>
                <a:ext uri="{FF2B5EF4-FFF2-40B4-BE49-F238E27FC236}">
                  <a16:creationId xmlns:a16="http://schemas.microsoft.com/office/drawing/2014/main" id="{5AB11357-1D50-D5EF-E72E-98FC0F98F6C6}"/>
                </a:ext>
              </a:extLst>
            </p:cNvPr>
            <p:cNvCxnSpPr>
              <a:cxnSpLocks/>
              <a:stCxn id="23" idx="6"/>
              <a:endCxn id="2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1" name="Group 4140">
            <a:extLst>
              <a:ext uri="{FF2B5EF4-FFF2-40B4-BE49-F238E27FC236}">
                <a16:creationId xmlns:a16="http://schemas.microsoft.com/office/drawing/2014/main" id="{C57A3635-9B72-B25C-77F8-710EBDC1EC6A}"/>
              </a:ext>
            </a:extLst>
          </p:cNvPr>
          <p:cNvGrpSpPr/>
          <p:nvPr/>
        </p:nvGrpSpPr>
        <p:grpSpPr>
          <a:xfrm>
            <a:off x="1410395" y="1940716"/>
            <a:ext cx="3891941" cy="884813"/>
            <a:chOff x="5113337" y="3174097"/>
            <a:chExt cx="3329278" cy="867157"/>
          </a:xfrm>
        </p:grpSpPr>
        <p:grpSp>
          <p:nvGrpSpPr>
            <p:cNvPr id="4142" name="Group 4141">
              <a:extLst>
                <a:ext uri="{FF2B5EF4-FFF2-40B4-BE49-F238E27FC236}">
                  <a16:creationId xmlns:a16="http://schemas.microsoft.com/office/drawing/2014/main" id="{3A31E0BA-7E9E-FF74-887B-2FC5316DADA6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2DEAE4E-53C5-77C3-ADB8-E98916833D9F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52" name="Connector: Elbow 151">
                <a:extLst>
                  <a:ext uri="{FF2B5EF4-FFF2-40B4-BE49-F238E27FC236}">
                    <a16:creationId xmlns:a16="http://schemas.microsoft.com/office/drawing/2014/main" id="{8D48E7C4-4711-012B-C8CF-A3AB8598790E}"/>
                  </a:ext>
                </a:extLst>
              </p:cNvPr>
              <p:cNvCxnSpPr>
                <a:cxnSpLocks/>
                <a:endCxn id="153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Left Bracket 152">
                <a:extLst>
                  <a:ext uri="{FF2B5EF4-FFF2-40B4-BE49-F238E27FC236}">
                    <a16:creationId xmlns:a16="http://schemas.microsoft.com/office/drawing/2014/main" id="{D426F613-8731-9E62-1B9A-96CBA3DA1A81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6651FD66-DAFB-FF9F-3188-A9B549949954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B3A9ED-5B7B-893D-0D61-08ECA95F1096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3" name="Connector: Elbow 132">
                <a:extLst>
                  <a:ext uri="{FF2B5EF4-FFF2-40B4-BE49-F238E27FC236}">
                    <a16:creationId xmlns:a16="http://schemas.microsoft.com/office/drawing/2014/main" id="{E0B27B7A-CC64-D31C-B217-62C0BDD1B4AE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Left Bracket 133">
                <a:extLst>
                  <a:ext uri="{FF2B5EF4-FFF2-40B4-BE49-F238E27FC236}">
                    <a16:creationId xmlns:a16="http://schemas.microsoft.com/office/drawing/2014/main" id="{4972C45D-D653-E795-3D8F-4D695C45EEF0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4" name="Group 4143">
              <a:extLst>
                <a:ext uri="{FF2B5EF4-FFF2-40B4-BE49-F238E27FC236}">
                  <a16:creationId xmlns:a16="http://schemas.microsoft.com/office/drawing/2014/main" id="{BD984066-4114-A87C-1D44-81FF0A17F05B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5C26F2D-5069-BF06-35A9-0FB5C2724140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A7A27BF8-D938-2695-CC0F-9C6626F29F80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Left Bracket 130">
                <a:extLst>
                  <a:ext uri="{FF2B5EF4-FFF2-40B4-BE49-F238E27FC236}">
                    <a16:creationId xmlns:a16="http://schemas.microsoft.com/office/drawing/2014/main" id="{16957AF3-7D57-63A8-17AC-9738F1BC465F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FA8D4C8D-F534-86E6-874B-FD9A13F84F07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159" name="TextBox 4158">
                <a:extLst>
                  <a:ext uri="{FF2B5EF4-FFF2-40B4-BE49-F238E27FC236}">
                    <a16:creationId xmlns:a16="http://schemas.microsoft.com/office/drawing/2014/main" id="{C0052CA7-22D8-28C1-ABFC-BA56083738BB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9DF6E87A-B11D-DD33-79E4-3E10BE05E326}"/>
                  </a:ext>
                </a:extLst>
              </p:cNvPr>
              <p:cNvCxnSpPr>
                <a:cxnSpLocks/>
                <a:endCxn id="128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0646E10F-8B89-6F21-51FF-A11B8F32F6A3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6" name="Group 4145">
              <a:extLst>
                <a:ext uri="{FF2B5EF4-FFF2-40B4-BE49-F238E27FC236}">
                  <a16:creationId xmlns:a16="http://schemas.microsoft.com/office/drawing/2014/main" id="{0EB722AE-865C-5A9F-02C9-E4AD111B0E67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156" name="TextBox 4155">
                <a:extLst>
                  <a:ext uri="{FF2B5EF4-FFF2-40B4-BE49-F238E27FC236}">
                    <a16:creationId xmlns:a16="http://schemas.microsoft.com/office/drawing/2014/main" id="{1E2BFB3D-A5E3-B876-FCA2-9E55DE3A3C56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7" name="Connector: Elbow 4156">
                <a:extLst>
                  <a:ext uri="{FF2B5EF4-FFF2-40B4-BE49-F238E27FC236}">
                    <a16:creationId xmlns:a16="http://schemas.microsoft.com/office/drawing/2014/main" id="{E326B59E-47E4-F467-782E-E446477B2D32}"/>
                  </a:ext>
                </a:extLst>
              </p:cNvPr>
              <p:cNvCxnSpPr>
                <a:cxnSpLocks/>
                <a:endCxn id="4158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8" name="Left Bracket 4157">
                <a:extLst>
                  <a:ext uri="{FF2B5EF4-FFF2-40B4-BE49-F238E27FC236}">
                    <a16:creationId xmlns:a16="http://schemas.microsoft.com/office/drawing/2014/main" id="{8D484970-E464-3EC9-572A-C0346BCD9876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4148" name="Group 4147">
              <a:extLst>
                <a:ext uri="{FF2B5EF4-FFF2-40B4-BE49-F238E27FC236}">
                  <a16:creationId xmlns:a16="http://schemas.microsoft.com/office/drawing/2014/main" id="{ECA226D1-5F80-95DB-B1F8-8B4C95A94FBB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4152" name="TextBox 4151">
                <a:extLst>
                  <a:ext uri="{FF2B5EF4-FFF2-40B4-BE49-F238E27FC236}">
                    <a16:creationId xmlns:a16="http://schemas.microsoft.com/office/drawing/2014/main" id="{CDA679C6-62E0-C89C-44E0-07DC620DD68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153" name="Connector: Elbow 4152">
                <a:extLst>
                  <a:ext uri="{FF2B5EF4-FFF2-40B4-BE49-F238E27FC236}">
                    <a16:creationId xmlns:a16="http://schemas.microsoft.com/office/drawing/2014/main" id="{30DE4752-2863-B605-564A-BD7CED4AC171}"/>
                  </a:ext>
                </a:extLst>
              </p:cNvPr>
              <p:cNvCxnSpPr>
                <a:cxnSpLocks/>
                <a:endCxn id="4154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4" name="Left Bracket 4153">
                <a:extLst>
                  <a:ext uri="{FF2B5EF4-FFF2-40B4-BE49-F238E27FC236}">
                    <a16:creationId xmlns:a16="http://schemas.microsoft.com/office/drawing/2014/main" id="{BBC93EFA-8C2E-11C6-177B-EEE2DDE1DF91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77F2FD7-8785-19D1-DC55-5F75136FB473}"/>
              </a:ext>
            </a:extLst>
          </p:cNvPr>
          <p:cNvGrpSpPr/>
          <p:nvPr/>
        </p:nvGrpSpPr>
        <p:grpSpPr>
          <a:xfrm>
            <a:off x="1841385" y="1583771"/>
            <a:ext cx="3348728" cy="740942"/>
            <a:chOff x="10020893" y="6175793"/>
            <a:chExt cx="2864599" cy="72615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4AAF150-B073-B02F-47F6-42910080978A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B8F538B-A0D2-E73B-E1D4-EEB84C26AB2C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88C3EE9-2716-42B6-D8E8-80D376642F71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0EAB8C-95AD-B477-70F4-21A701AE7CF9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9B32EAE-C49B-046F-D378-CE6AFB8CF383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9111419-0BA0-7C12-B6A9-B3E4BB6DCDF2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F664741-06E9-E674-8F83-325A032EFC2F}"/>
              </a:ext>
            </a:extLst>
          </p:cNvPr>
          <p:cNvSpPr/>
          <p:nvPr/>
        </p:nvSpPr>
        <p:spPr>
          <a:xfrm>
            <a:off x="834258" y="3086583"/>
            <a:ext cx="4741620" cy="23029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4160" name="Rectangle 4159">
            <a:extLst>
              <a:ext uri="{FF2B5EF4-FFF2-40B4-BE49-F238E27FC236}">
                <a16:creationId xmlns:a16="http://schemas.microsoft.com/office/drawing/2014/main" id="{1D299DC0-A963-8403-2D02-CE3515EA64A5}"/>
              </a:ext>
            </a:extLst>
          </p:cNvPr>
          <p:cNvSpPr/>
          <p:nvPr/>
        </p:nvSpPr>
        <p:spPr>
          <a:xfrm>
            <a:off x="833172" y="1505728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161" name="Rectangle 4160">
            <a:extLst>
              <a:ext uri="{FF2B5EF4-FFF2-40B4-BE49-F238E27FC236}">
                <a16:creationId xmlns:a16="http://schemas.microsoft.com/office/drawing/2014/main" id="{BFB738DE-A29E-47B3-2816-6DA4206145F2}"/>
              </a:ext>
            </a:extLst>
          </p:cNvPr>
          <p:cNvSpPr/>
          <p:nvPr/>
        </p:nvSpPr>
        <p:spPr>
          <a:xfrm>
            <a:off x="833165" y="5506748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94B50083-36EA-DC30-9E8B-8CED58E6BD37}"/>
              </a:ext>
            </a:extLst>
          </p:cNvPr>
          <p:cNvGrpSpPr/>
          <p:nvPr/>
        </p:nvGrpSpPr>
        <p:grpSpPr>
          <a:xfrm>
            <a:off x="5155593" y="2797849"/>
            <a:ext cx="491030" cy="224825"/>
            <a:chOff x="731406" y="1752853"/>
            <a:chExt cx="1333725" cy="570497"/>
          </a:xfrm>
        </p:grpSpPr>
        <p:sp>
          <p:nvSpPr>
            <p:cNvPr id="4163" name="Rectangle: Rounded Corners 4162">
              <a:extLst>
                <a:ext uri="{FF2B5EF4-FFF2-40B4-BE49-F238E27FC236}">
                  <a16:creationId xmlns:a16="http://schemas.microsoft.com/office/drawing/2014/main" id="{2C619EB5-62B1-FD89-B522-73CF566B9D25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5" name="Picture 416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78B90E9-BF21-E47C-0BF3-B74BA421C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4166" name="Group 4165">
            <a:extLst>
              <a:ext uri="{FF2B5EF4-FFF2-40B4-BE49-F238E27FC236}">
                <a16:creationId xmlns:a16="http://schemas.microsoft.com/office/drawing/2014/main" id="{3ECC8C5F-99E4-E194-3818-1CBCB4C688B3}"/>
              </a:ext>
            </a:extLst>
          </p:cNvPr>
          <p:cNvGrpSpPr/>
          <p:nvPr/>
        </p:nvGrpSpPr>
        <p:grpSpPr>
          <a:xfrm>
            <a:off x="5374006" y="5183520"/>
            <a:ext cx="274597" cy="274601"/>
            <a:chOff x="3873141" y="3340657"/>
            <a:chExt cx="353232" cy="353233"/>
          </a:xfrm>
        </p:grpSpPr>
        <p:sp>
          <p:nvSpPr>
            <p:cNvPr id="4167" name="Rectangle: Rounded Corners 4166">
              <a:extLst>
                <a:ext uri="{FF2B5EF4-FFF2-40B4-BE49-F238E27FC236}">
                  <a16:creationId xmlns:a16="http://schemas.microsoft.com/office/drawing/2014/main" id="{86A533B6-2B16-9B61-C186-2B418B53DB5A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68" name="Graphic 4167" descr="Management outline">
              <a:extLst>
                <a:ext uri="{FF2B5EF4-FFF2-40B4-BE49-F238E27FC236}">
                  <a16:creationId xmlns:a16="http://schemas.microsoft.com/office/drawing/2014/main" id="{C865C4EF-F8C4-E862-AA4C-69C5B5DB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4169" name="Group 4168">
            <a:extLst>
              <a:ext uri="{FF2B5EF4-FFF2-40B4-BE49-F238E27FC236}">
                <a16:creationId xmlns:a16="http://schemas.microsoft.com/office/drawing/2014/main" id="{CA015968-CDF4-0220-F1A2-252A81EC5400}"/>
              </a:ext>
            </a:extLst>
          </p:cNvPr>
          <p:cNvGrpSpPr/>
          <p:nvPr/>
        </p:nvGrpSpPr>
        <p:grpSpPr>
          <a:xfrm>
            <a:off x="5374770" y="6188227"/>
            <a:ext cx="263468" cy="264227"/>
            <a:chOff x="3825506" y="4864675"/>
            <a:chExt cx="219557" cy="220189"/>
          </a:xfrm>
        </p:grpSpPr>
        <p:sp>
          <p:nvSpPr>
            <p:cNvPr id="4170" name="Rectangle: Rounded Corners 4169">
              <a:extLst>
                <a:ext uri="{FF2B5EF4-FFF2-40B4-BE49-F238E27FC236}">
                  <a16:creationId xmlns:a16="http://schemas.microsoft.com/office/drawing/2014/main" id="{11B21376-2962-0F52-A6D3-B27204CB0E7A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4171" name="Graphic 4170" descr="Stopwatch 75% outline">
              <a:extLst>
                <a:ext uri="{FF2B5EF4-FFF2-40B4-BE49-F238E27FC236}">
                  <a16:creationId xmlns:a16="http://schemas.microsoft.com/office/drawing/2014/main" id="{92815C7F-270F-8CDB-E91B-634EFA26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4172" name="Right Bracket 4171">
            <a:extLst>
              <a:ext uri="{FF2B5EF4-FFF2-40B4-BE49-F238E27FC236}">
                <a16:creationId xmlns:a16="http://schemas.microsoft.com/office/drawing/2014/main" id="{E332C7AC-A411-5FDC-609F-91F65FA88426}"/>
              </a:ext>
            </a:extLst>
          </p:cNvPr>
          <p:cNvSpPr/>
          <p:nvPr/>
        </p:nvSpPr>
        <p:spPr>
          <a:xfrm>
            <a:off x="5664058" y="1388896"/>
            <a:ext cx="54863" cy="5121696"/>
          </a:xfrm>
          <a:prstGeom prst="rightBracke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sz="2160" dirty="0">
              <a:ln w="28575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0C62-9DDF-C417-C289-84D269B1FDCE}"/>
              </a:ext>
            </a:extLst>
          </p:cNvPr>
          <p:cNvGrpSpPr/>
          <p:nvPr/>
        </p:nvGrpSpPr>
        <p:grpSpPr>
          <a:xfrm>
            <a:off x="3191797" y="5694163"/>
            <a:ext cx="1471193" cy="635514"/>
            <a:chOff x="2175577" y="4248545"/>
            <a:chExt cx="1184746" cy="511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1EB91A-234F-1D0B-1B2B-3E000A01E6E4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2A06EC-93D0-96DD-F4C6-647F57FC6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22A26A0-1315-7EF7-D8F6-6D26E64053F2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6F4140-62EA-C5D4-F2E7-D405BA36DDA5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4" name="Connector: Elbow 13">
                  <a:extLst>
                    <a:ext uri="{FF2B5EF4-FFF2-40B4-BE49-F238E27FC236}">
                      <a16:creationId xmlns:a16="http://schemas.microsoft.com/office/drawing/2014/main" id="{588F7FD8-5FB2-F97C-3178-4EC3F8D2AE1C}"/>
                    </a:ext>
                  </a:extLst>
                </p:cNvPr>
                <p:cNvCxnSpPr>
                  <a:cxnSpLocks/>
                  <a:endCxn id="15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Left Bracket 14">
                  <a:extLst>
                    <a:ext uri="{FF2B5EF4-FFF2-40B4-BE49-F238E27FC236}">
                      <a16:creationId xmlns:a16="http://schemas.microsoft.com/office/drawing/2014/main" id="{2DA9E724-9B1A-86B0-FD64-4F1BC3CC30E5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FE9330-49AE-50D8-E24D-B88FA02DCBFF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F41D49-C20B-6AF0-C501-841B843E4AF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3F08F-A642-3A85-F792-4C3033020E08}"/>
              </a:ext>
            </a:extLst>
          </p:cNvPr>
          <p:cNvGrpSpPr/>
          <p:nvPr/>
        </p:nvGrpSpPr>
        <p:grpSpPr>
          <a:xfrm>
            <a:off x="2078627" y="5732782"/>
            <a:ext cx="911352" cy="584818"/>
            <a:chOff x="2626418" y="4289367"/>
            <a:chExt cx="733908" cy="470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271771-A9AC-016B-0998-3AD6563C6553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3DC210-8657-A375-1ADE-70D4394A0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3DB82-8961-1671-34A2-EA275A9C1C1F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E5882C9-A58E-338B-7424-ED2243ED4E14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28" name="Connector: Elbow 27">
                  <a:extLst>
                    <a:ext uri="{FF2B5EF4-FFF2-40B4-BE49-F238E27FC236}">
                      <a16:creationId xmlns:a16="http://schemas.microsoft.com/office/drawing/2014/main" id="{690BAF7E-4963-7015-2ABE-37E9A419C421}"/>
                    </a:ext>
                  </a:extLst>
                </p:cNvPr>
                <p:cNvCxnSpPr>
                  <a:cxnSpLocks/>
                  <a:endCxn id="29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Left Bracket 28">
                  <a:extLst>
                    <a:ext uri="{FF2B5EF4-FFF2-40B4-BE49-F238E27FC236}">
                      <a16:creationId xmlns:a16="http://schemas.microsoft.com/office/drawing/2014/main" id="{27848FAE-88CE-3E66-51F2-CEDA8A41FD8A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846C94-B3DB-C55D-0469-BD0B102D6DE7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7EF76DA-F0FD-906A-8F59-C4F9C91B5C62}"/>
              </a:ext>
            </a:extLst>
          </p:cNvPr>
          <p:cNvSpPr/>
          <p:nvPr/>
        </p:nvSpPr>
        <p:spPr>
          <a:xfrm>
            <a:off x="1584696" y="5786423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1F2DB3-E640-60F6-C67F-635A9369BC34}"/>
              </a:ext>
            </a:extLst>
          </p:cNvPr>
          <p:cNvCxnSpPr>
            <a:cxnSpLocks/>
          </p:cNvCxnSpPr>
          <p:nvPr/>
        </p:nvCxnSpPr>
        <p:spPr>
          <a:xfrm>
            <a:off x="5739567" y="2408180"/>
            <a:ext cx="1145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7672EF-491E-F63B-B5FB-D7D89E478645}"/>
              </a:ext>
            </a:extLst>
          </p:cNvPr>
          <p:cNvCxnSpPr>
            <a:cxnSpLocks/>
          </p:cNvCxnSpPr>
          <p:nvPr/>
        </p:nvCxnSpPr>
        <p:spPr>
          <a:xfrm>
            <a:off x="6328827" y="6107506"/>
            <a:ext cx="4693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85EC142-F690-49B7-1373-C3C04547C319}"/>
              </a:ext>
            </a:extLst>
          </p:cNvPr>
          <p:cNvSpPr txBox="1"/>
          <p:nvPr/>
        </p:nvSpPr>
        <p:spPr>
          <a:xfrm>
            <a:off x="10899755" y="5830755"/>
            <a:ext cx="32148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/>
              <a:t>t</a:t>
            </a:r>
            <a:endParaRPr lang="LID4096" sz="132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E0475-FD97-C544-DAFA-13EEA0A4E5F3}"/>
              </a:ext>
            </a:extLst>
          </p:cNvPr>
          <p:cNvSpPr txBox="1"/>
          <p:nvPr/>
        </p:nvSpPr>
        <p:spPr>
          <a:xfrm>
            <a:off x="6245418" y="6103897"/>
            <a:ext cx="40388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0</a:t>
            </a:r>
            <a:endParaRPr lang="LID4096" sz="1080" dirty="0"/>
          </a:p>
        </p:txBody>
      </p: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68BA084A-075E-98D1-5A45-9C4217FF0371}"/>
              </a:ext>
            </a:extLst>
          </p:cNvPr>
          <p:cNvCxnSpPr>
            <a:cxnSpLocks/>
          </p:cNvCxnSpPr>
          <p:nvPr/>
        </p:nvCxnSpPr>
        <p:spPr>
          <a:xfrm>
            <a:off x="6395136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69FCF2C2-F70D-0F3A-ED3E-952D8D5C2393}"/>
              </a:ext>
            </a:extLst>
          </p:cNvPr>
          <p:cNvCxnSpPr>
            <a:cxnSpLocks/>
          </p:cNvCxnSpPr>
          <p:nvPr/>
        </p:nvCxnSpPr>
        <p:spPr>
          <a:xfrm>
            <a:off x="6698214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2B1989F-8E2D-1D5F-96A9-D9D309DCF222}"/>
              </a:ext>
            </a:extLst>
          </p:cNvPr>
          <p:cNvCxnSpPr>
            <a:cxnSpLocks/>
          </p:cNvCxnSpPr>
          <p:nvPr/>
        </p:nvCxnSpPr>
        <p:spPr>
          <a:xfrm>
            <a:off x="703214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445F646-E1B9-555D-1A2C-E0D7F37938C1}"/>
              </a:ext>
            </a:extLst>
          </p:cNvPr>
          <p:cNvCxnSpPr>
            <a:cxnSpLocks/>
          </p:cNvCxnSpPr>
          <p:nvPr/>
        </p:nvCxnSpPr>
        <p:spPr>
          <a:xfrm>
            <a:off x="73615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9AB7C94C-F23A-73F1-84C8-AB3D382F2532}"/>
              </a:ext>
            </a:extLst>
          </p:cNvPr>
          <p:cNvCxnSpPr>
            <a:cxnSpLocks/>
          </p:cNvCxnSpPr>
          <p:nvPr/>
        </p:nvCxnSpPr>
        <p:spPr>
          <a:xfrm>
            <a:off x="7689130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CBAA9E9D-F54E-ACA2-487C-29EB6355D4C2}"/>
              </a:ext>
            </a:extLst>
          </p:cNvPr>
          <p:cNvCxnSpPr>
            <a:cxnSpLocks/>
          </p:cNvCxnSpPr>
          <p:nvPr/>
        </p:nvCxnSpPr>
        <p:spPr>
          <a:xfrm>
            <a:off x="8002703" y="6049973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6" name="Straight Connector 4135">
            <a:extLst>
              <a:ext uri="{FF2B5EF4-FFF2-40B4-BE49-F238E27FC236}">
                <a16:creationId xmlns:a16="http://schemas.microsoft.com/office/drawing/2014/main" id="{55ED7AF6-752C-7925-761E-CC86D9D24BA4}"/>
              </a:ext>
            </a:extLst>
          </p:cNvPr>
          <p:cNvCxnSpPr>
            <a:cxnSpLocks/>
          </p:cNvCxnSpPr>
          <p:nvPr/>
        </p:nvCxnSpPr>
        <p:spPr>
          <a:xfrm>
            <a:off x="8324534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A6D679-CABC-C8F7-CAAF-A7985FD3D1A2}"/>
              </a:ext>
            </a:extLst>
          </p:cNvPr>
          <p:cNvCxnSpPr>
            <a:cxnSpLocks/>
          </p:cNvCxnSpPr>
          <p:nvPr/>
        </p:nvCxnSpPr>
        <p:spPr>
          <a:xfrm>
            <a:off x="8627612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2162DF-6B34-24BE-1513-C1A62C9B1868}"/>
              </a:ext>
            </a:extLst>
          </p:cNvPr>
          <p:cNvCxnSpPr>
            <a:cxnSpLocks/>
          </p:cNvCxnSpPr>
          <p:nvPr/>
        </p:nvCxnSpPr>
        <p:spPr>
          <a:xfrm>
            <a:off x="896154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21DA945-0103-1E91-5459-5C5BBDCAE0CB}"/>
              </a:ext>
            </a:extLst>
          </p:cNvPr>
          <p:cNvCxnSpPr>
            <a:cxnSpLocks/>
          </p:cNvCxnSpPr>
          <p:nvPr/>
        </p:nvCxnSpPr>
        <p:spPr>
          <a:xfrm>
            <a:off x="9290929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C5A804-E9A8-54BE-9322-69413BDC0AC8}"/>
              </a:ext>
            </a:extLst>
          </p:cNvPr>
          <p:cNvCxnSpPr>
            <a:cxnSpLocks/>
          </p:cNvCxnSpPr>
          <p:nvPr/>
        </p:nvCxnSpPr>
        <p:spPr>
          <a:xfrm>
            <a:off x="9618528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343FA4-0E17-231C-5967-066884FCA949}"/>
              </a:ext>
            </a:extLst>
          </p:cNvPr>
          <p:cNvCxnSpPr>
            <a:cxnSpLocks/>
          </p:cNvCxnSpPr>
          <p:nvPr/>
        </p:nvCxnSpPr>
        <p:spPr>
          <a:xfrm>
            <a:off x="993210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F37D3A-F259-C555-B39D-29273AEC64CB}"/>
              </a:ext>
            </a:extLst>
          </p:cNvPr>
          <p:cNvCxnSpPr>
            <a:cxnSpLocks/>
          </p:cNvCxnSpPr>
          <p:nvPr/>
        </p:nvCxnSpPr>
        <p:spPr>
          <a:xfrm>
            <a:off x="10244833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9B9C3FC-37AF-E05D-B096-F96802440E72}"/>
              </a:ext>
            </a:extLst>
          </p:cNvPr>
          <p:cNvCxnSpPr>
            <a:cxnSpLocks/>
          </p:cNvCxnSpPr>
          <p:nvPr/>
        </p:nvCxnSpPr>
        <p:spPr>
          <a:xfrm>
            <a:off x="10564111" y="6047282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59EE76-BD00-E485-FAF0-315D7F3E770C}"/>
              </a:ext>
            </a:extLst>
          </p:cNvPr>
          <p:cNvSpPr txBox="1"/>
          <p:nvPr/>
        </p:nvSpPr>
        <p:spPr>
          <a:xfrm>
            <a:off x="9422139" y="610750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10</a:t>
            </a:r>
            <a:endParaRPr lang="LID4096" sz="108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50F2CC-5DA9-0DAF-D7A0-79D628F1F48A}"/>
              </a:ext>
            </a:extLst>
          </p:cNvPr>
          <p:cNvSpPr txBox="1"/>
          <p:nvPr/>
        </p:nvSpPr>
        <p:spPr>
          <a:xfrm>
            <a:off x="7847009" y="6102988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5</a:t>
            </a:r>
            <a:endParaRPr lang="LID4096" sz="108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AC50CB-5F3A-7DDD-3471-D89299377C31}"/>
              </a:ext>
            </a:extLst>
          </p:cNvPr>
          <p:cNvSpPr/>
          <p:nvPr/>
        </p:nvSpPr>
        <p:spPr>
          <a:xfrm>
            <a:off x="6697980" y="4953383"/>
            <a:ext cx="1304724" cy="21854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8758F5-5052-1472-B67B-D07EF98AA277}"/>
              </a:ext>
            </a:extLst>
          </p:cNvPr>
          <p:cNvSpPr/>
          <p:nvPr/>
        </p:nvSpPr>
        <p:spPr>
          <a:xfrm>
            <a:off x="6700369" y="5404395"/>
            <a:ext cx="1927243" cy="226343"/>
          </a:xfrm>
          <a:prstGeom prst="rect">
            <a:avLst/>
          </a:prstGeom>
          <a:solidFill>
            <a:srgbClr val="F4A4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frontend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1168AA4-33CA-528B-E7B9-2AD56E541F2D}"/>
              </a:ext>
            </a:extLst>
          </p:cNvPr>
          <p:cNvSpPr/>
          <p:nvPr/>
        </p:nvSpPr>
        <p:spPr>
          <a:xfrm>
            <a:off x="7999557" y="4722625"/>
            <a:ext cx="958861" cy="233525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DCA62B-94FC-9784-EEBD-9AB7B3DD1E3E}"/>
              </a:ext>
            </a:extLst>
          </p:cNvPr>
          <p:cNvSpPr/>
          <p:nvPr/>
        </p:nvSpPr>
        <p:spPr>
          <a:xfrm>
            <a:off x="8962407" y="5636200"/>
            <a:ext cx="319278" cy="232536"/>
          </a:xfrm>
          <a:prstGeom prst="rect">
            <a:avLst/>
          </a:prstGeom>
          <a:solidFill>
            <a:srgbClr val="85D6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1C0FEC-1764-A0F8-1407-8508F88937D3}"/>
              </a:ext>
            </a:extLst>
          </p:cNvPr>
          <p:cNvSpPr txBox="1"/>
          <p:nvPr/>
        </p:nvSpPr>
        <p:spPr>
          <a:xfrm>
            <a:off x="8927814" y="5614295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DS</a:t>
            </a:r>
            <a:endParaRPr lang="LID4096" sz="108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365F719-4E1F-DBD9-388B-897D7C8EEF14}"/>
              </a:ext>
            </a:extLst>
          </p:cNvPr>
          <p:cNvSpPr txBox="1"/>
          <p:nvPr/>
        </p:nvSpPr>
        <p:spPr>
          <a:xfrm>
            <a:off x="7951776" y="4692309"/>
            <a:ext cx="105309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80" dirty="0">
                <a:latin typeface="LM Sans 17" panose="00000500000000000000" pitchFamily="50" charset="0"/>
              </a:rPr>
              <a:t>Verify backend </a:t>
            </a:r>
            <a:endParaRPr lang="LID4096" sz="108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55808F1-21B7-B8F4-D91B-1237A979ECA0}"/>
              </a:ext>
            </a:extLst>
          </p:cNvPr>
          <p:cNvSpPr/>
          <p:nvPr/>
        </p:nvSpPr>
        <p:spPr>
          <a:xfrm>
            <a:off x="6399725" y="4728475"/>
            <a:ext cx="298490" cy="220499"/>
          </a:xfrm>
          <a:prstGeom prst="rect">
            <a:avLst/>
          </a:prstGeom>
          <a:solidFill>
            <a:srgbClr val="77C3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BA0CC7-E513-5A6D-6398-F5C59C96C087}"/>
              </a:ext>
            </a:extLst>
          </p:cNvPr>
          <p:cNvSpPr txBox="1"/>
          <p:nvPr/>
        </p:nvSpPr>
        <p:spPr>
          <a:xfrm>
            <a:off x="6359777" y="4702216"/>
            <a:ext cx="38361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SR</a:t>
            </a:r>
            <a:endParaRPr lang="LID4096" sz="108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0268FAD-5EC5-0742-A324-9872779EE6F6}"/>
              </a:ext>
            </a:extLst>
          </p:cNvPr>
          <p:cNvSpPr/>
          <p:nvPr/>
        </p:nvSpPr>
        <p:spPr>
          <a:xfrm>
            <a:off x="6146649" y="4483973"/>
            <a:ext cx="5016358" cy="1903804"/>
          </a:xfrm>
          <a:prstGeom prst="rect">
            <a:avLst/>
          </a:prstGeom>
          <a:noFill/>
          <a:ln w="19050">
            <a:solidFill>
              <a:srgbClr val="005CD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831FBA-8319-B4B0-3283-06F245AFCF0C}"/>
              </a:ext>
            </a:extLst>
          </p:cNvPr>
          <p:cNvSpPr/>
          <p:nvPr/>
        </p:nvSpPr>
        <p:spPr>
          <a:xfrm>
            <a:off x="5845060" y="4731805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Amy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F372742-AADF-CE14-F2E3-38B81B0206B6}"/>
              </a:ext>
            </a:extLst>
          </p:cNvPr>
          <p:cNvSpPr/>
          <p:nvPr/>
        </p:nvSpPr>
        <p:spPr>
          <a:xfrm>
            <a:off x="5842263" y="4953972"/>
            <a:ext cx="556514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Sofia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0DA61B-9E7B-C3A9-01FF-2B1A58818C79}"/>
              </a:ext>
            </a:extLst>
          </p:cNvPr>
          <p:cNvSpPr/>
          <p:nvPr/>
        </p:nvSpPr>
        <p:spPr>
          <a:xfrm>
            <a:off x="5843201" y="5171932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FA561A-882B-27B5-801A-11EE7E5D69E7}"/>
              </a:ext>
            </a:extLst>
          </p:cNvPr>
          <p:cNvSpPr/>
          <p:nvPr/>
        </p:nvSpPr>
        <p:spPr>
          <a:xfrm>
            <a:off x="5845060" y="5398378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Oliver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FD3F1F-2219-8227-05C9-F57A57BC2615}"/>
              </a:ext>
            </a:extLst>
          </p:cNvPr>
          <p:cNvSpPr/>
          <p:nvPr/>
        </p:nvSpPr>
        <p:spPr>
          <a:xfrm>
            <a:off x="5845060" y="5623929"/>
            <a:ext cx="555576" cy="225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7041F2F-9FDB-9D5F-597A-2BA760FC2E56}"/>
              </a:ext>
            </a:extLst>
          </p:cNvPr>
          <p:cNvSpPr/>
          <p:nvPr/>
        </p:nvSpPr>
        <p:spPr>
          <a:xfrm>
            <a:off x="8629106" y="5164283"/>
            <a:ext cx="319278" cy="232536"/>
          </a:xfrm>
          <a:prstGeom prst="rect">
            <a:avLst/>
          </a:prstGeom>
          <a:solidFill>
            <a:srgbClr val="EB5E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08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093522-C347-6123-6FF4-18094F2F988C}"/>
              </a:ext>
            </a:extLst>
          </p:cNvPr>
          <p:cNvSpPr txBox="1"/>
          <p:nvPr/>
        </p:nvSpPr>
        <p:spPr>
          <a:xfrm>
            <a:off x="8591927" y="5142190"/>
            <a:ext cx="46524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dirty="0">
                <a:latin typeface="LM Sans 17" panose="00000500000000000000" pitchFamily="50" charset="0"/>
              </a:rPr>
              <a:t>VF</a:t>
            </a:r>
            <a:endParaRPr lang="LID4096" sz="1080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28E80A-54D2-749C-1C02-CD6075DC500D}"/>
              </a:ext>
            </a:extLst>
          </p:cNvPr>
          <p:cNvCxnSpPr>
            <a:cxnSpLocks/>
          </p:cNvCxnSpPr>
          <p:nvPr/>
        </p:nvCxnSpPr>
        <p:spPr>
          <a:xfrm>
            <a:off x="9293066" y="4486830"/>
            <a:ext cx="0" cy="167141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3DE44C9-0FC9-6723-1613-49CA21A67F61}"/>
              </a:ext>
            </a:extLst>
          </p:cNvPr>
          <p:cNvSpPr txBox="1"/>
          <p:nvPr/>
        </p:nvSpPr>
        <p:spPr>
          <a:xfrm>
            <a:off x="9137854" y="6105784"/>
            <a:ext cx="30189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 dirty="0">
                <a:solidFill>
                  <a:srgbClr val="FF0000"/>
                </a:solidFill>
              </a:rPr>
              <a:t>9</a:t>
            </a:r>
            <a:endParaRPr lang="LID4096" sz="108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A7C58B-448D-4B62-F49C-1F0895222015}"/>
              </a:ext>
            </a:extLst>
          </p:cNvPr>
          <p:cNvSpPr txBox="1"/>
          <p:nvPr/>
        </p:nvSpPr>
        <p:spPr>
          <a:xfrm>
            <a:off x="10664305" y="6105846"/>
            <a:ext cx="582838" cy="258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80" dirty="0"/>
              <a:t>14</a:t>
            </a:r>
            <a:endParaRPr lang="LID4096" sz="108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F288E06-BEE5-7E36-6D3A-05122F2F1DFC}"/>
              </a:ext>
            </a:extLst>
          </p:cNvPr>
          <p:cNvCxnSpPr>
            <a:cxnSpLocks/>
          </p:cNvCxnSpPr>
          <p:nvPr/>
        </p:nvCxnSpPr>
        <p:spPr>
          <a:xfrm>
            <a:off x="10864615" y="6052998"/>
            <a:ext cx="0" cy="12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8576C9-6532-D5CA-CE4B-B98964F2BADA}"/>
              </a:ext>
            </a:extLst>
          </p:cNvPr>
          <p:cNvGrpSpPr/>
          <p:nvPr/>
        </p:nvGrpSpPr>
        <p:grpSpPr>
          <a:xfrm>
            <a:off x="1334879" y="3256113"/>
            <a:ext cx="3490187" cy="1881493"/>
            <a:chOff x="-3772572" y="5232341"/>
            <a:chExt cx="2985607" cy="1843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CFB66-E13F-31C2-0E53-48DC43CFEB74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9F8C8FEC-BBD2-56D7-B727-FCB86FC4E3D2}"/>
                </a:ext>
              </a:extLst>
            </p:cNvPr>
            <p:cNvCxnSpPr>
              <a:cxnSpLocks/>
              <a:stCxn id="178" idx="0"/>
              <a:endCxn id="37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>
                <a:gd name="adj1" fmla="val 41794"/>
              </a:avLst>
            </a:prstGeom>
            <a:ln w="635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3F26C58-A56E-1666-9295-F82D7D038CFD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AAB134-87CA-0ED9-1888-F8B247BE760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C688EBC-438B-FB2D-B9F9-2F8465D49329}"/>
                </a:ext>
              </a:extLst>
            </p:cNvPr>
            <p:cNvCxnSpPr>
              <a:cxnSpLocks/>
              <a:stCxn id="37" idx="3"/>
              <a:endCxn id="101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420DC6-3EBF-688C-DDC2-FB518F3C6576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7E998FC-E8A8-AB29-EECC-58B398953D73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CB37419-1A74-C720-F1B5-FC111F207B92}"/>
                </a:ext>
              </a:extLst>
            </p:cNvPr>
            <p:cNvCxnSpPr>
              <a:cxnSpLocks/>
              <a:stCxn id="178" idx="2"/>
              <a:endCxn id="105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CF92A23-2312-AAE8-7AF2-15A694B411D3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2D98D7-B5DE-C6F3-2ED6-32C65DAD9F1C}"/>
                </a:ext>
              </a:extLst>
            </p:cNvPr>
            <p:cNvCxnSpPr>
              <a:cxnSpLocks/>
              <a:endCxn id="176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olid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7D1F738-EAD8-B1BE-2A39-E3EFF485A078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40DF327-97A1-C648-F1EB-DD52C850601F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4CCE88-59FA-3485-450D-FDF311194805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A0F1417-61A3-975F-9468-8C480B1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117BF9B-F92F-5F8E-EB63-6551406DD9A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B9E053A-7AD6-CD20-1F64-6BB1DD1BE0C0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4A0C7095-F433-6F05-B20E-BD2BFDF8B57B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A513AAD-261F-AF25-7005-BDA960C0E6E2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FACD0E-4BC1-A64A-B99E-2D3EEA8211B6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045872B-11F4-8578-43F0-4CD897E3BD8D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8B77D1C-4C3D-158A-F487-DF06D0E05AFA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9985B741-101E-DF5B-70DC-B3A224D85FC2}"/>
              </a:ext>
            </a:extLst>
          </p:cNvPr>
          <p:cNvSpPr/>
          <p:nvPr/>
        </p:nvSpPr>
        <p:spPr>
          <a:xfrm rot="10800000">
            <a:off x="5155592" y="3148173"/>
            <a:ext cx="1773202" cy="799309"/>
          </a:xfrm>
          <a:prstGeom prst="rightArrow">
            <a:avLst>
              <a:gd name="adj1" fmla="val 52745"/>
              <a:gd name="adj2" fmla="val 62355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pic>
        <p:nvPicPr>
          <p:cNvPr id="158" name="Picture 2" descr="You Icons - Free SVG &amp; PNG You Images - Noun Project">
            <a:extLst>
              <a:ext uri="{FF2B5EF4-FFF2-40B4-BE49-F238E27FC236}">
                <a16:creationId xmlns:a16="http://schemas.microsoft.com/office/drawing/2014/main" id="{BBE0E58E-8E40-CDD3-EEB6-B5B693C0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87" y="3322734"/>
            <a:ext cx="473371" cy="4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5C3A4-8E4E-7725-DE69-891F89007DCF}"/>
              </a:ext>
            </a:extLst>
          </p:cNvPr>
          <p:cNvSpPr/>
          <p:nvPr/>
        </p:nvSpPr>
        <p:spPr>
          <a:xfrm>
            <a:off x="6884671" y="1791985"/>
            <a:ext cx="3463206" cy="238126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7246717-6A60-7408-FB22-6C44EF87F952}"/>
              </a:ext>
            </a:extLst>
          </p:cNvPr>
          <p:cNvCxnSpPr>
            <a:cxnSpLocks/>
          </p:cNvCxnSpPr>
          <p:nvPr/>
        </p:nvCxnSpPr>
        <p:spPr>
          <a:xfrm>
            <a:off x="8040659" y="2773469"/>
            <a:ext cx="1178" cy="584167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1DD98AB-5C44-5BA0-B484-B2A23F6C0186}"/>
              </a:ext>
            </a:extLst>
          </p:cNvPr>
          <p:cNvCxnSpPr>
            <a:cxnSpLocks/>
          </p:cNvCxnSpPr>
          <p:nvPr/>
        </p:nvCxnSpPr>
        <p:spPr>
          <a:xfrm>
            <a:off x="8043210" y="3949498"/>
            <a:ext cx="0" cy="526562"/>
          </a:xfrm>
          <a:prstGeom prst="straightConnector1">
            <a:avLst/>
          </a:prstGeom>
          <a:ln w="38100">
            <a:solidFill>
              <a:srgbClr val="13516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42EF19-8110-7237-E84F-44AC6D1C1C49}"/>
              </a:ext>
            </a:extLst>
          </p:cNvPr>
          <p:cNvCxnSpPr>
            <a:cxnSpLocks/>
          </p:cNvCxnSpPr>
          <p:nvPr/>
        </p:nvCxnSpPr>
        <p:spPr>
          <a:xfrm>
            <a:off x="9163542" y="2777127"/>
            <a:ext cx="0" cy="1706846"/>
          </a:xfrm>
          <a:prstGeom prst="straightConnector1">
            <a:avLst/>
          </a:prstGeom>
          <a:ln w="38100">
            <a:solidFill>
              <a:srgbClr val="13516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8015BCF-5FAC-B2D9-A46C-ABAA682897DB}"/>
              </a:ext>
            </a:extLst>
          </p:cNvPr>
          <p:cNvSpPr/>
          <p:nvPr/>
        </p:nvSpPr>
        <p:spPr>
          <a:xfrm>
            <a:off x="7433203" y="3361294"/>
            <a:ext cx="2387700" cy="575646"/>
          </a:xfrm>
          <a:prstGeom prst="rect">
            <a:avLst/>
          </a:prstGeom>
          <a:solidFill>
            <a:schemeClr val="bg1"/>
          </a:solidFill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chemeClr val="tx1"/>
                </a:solidFill>
                <a:latin typeface="LM Sans 10" panose="00000500000000000000" pitchFamily="50" charset="0"/>
              </a:rPr>
              <a:t>RABP Method</a:t>
            </a:r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69E855-F713-F38A-7853-30098F72BC2C}"/>
              </a:ext>
            </a:extLst>
          </p:cNvPr>
          <p:cNvGrpSpPr/>
          <p:nvPr/>
        </p:nvGrpSpPr>
        <p:grpSpPr>
          <a:xfrm>
            <a:off x="7266303" y="2030387"/>
            <a:ext cx="2887510" cy="918629"/>
            <a:chOff x="5735215" y="1672124"/>
            <a:chExt cx="2406258" cy="7655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D527AC-68A1-C249-A604-C56F37133CFB}"/>
                </a:ext>
              </a:extLst>
            </p:cNvPr>
            <p:cNvGrpSpPr/>
            <p:nvPr/>
          </p:nvGrpSpPr>
          <p:grpSpPr>
            <a:xfrm>
              <a:off x="5735215" y="1672124"/>
              <a:ext cx="2406258" cy="765524"/>
              <a:chOff x="6219890" y="3470125"/>
              <a:chExt cx="2406258" cy="76552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2FB4A7-41F8-AD27-17F9-4C0F2AF95A66}"/>
                  </a:ext>
                </a:extLst>
              </p:cNvPr>
              <p:cNvSpPr/>
              <p:nvPr/>
            </p:nvSpPr>
            <p:spPr>
              <a:xfrm>
                <a:off x="6219890" y="3470125"/>
                <a:ext cx="2265951" cy="622283"/>
              </a:xfrm>
              <a:prstGeom prst="rect">
                <a:avLst/>
              </a:prstGeom>
              <a:solidFill>
                <a:srgbClr val="D6EAD7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200" dirty="0">
                  <a:solidFill>
                    <a:schemeClr val="tx1"/>
                  </a:solidFill>
                  <a:latin typeface="LM Sans 10" panose="00000500000000000000" pitchFamily="50" charset="0"/>
                </a:endParaRPr>
              </a:p>
            </p:txBody>
          </p:sp>
          <p:pic>
            <p:nvPicPr>
              <p:cNvPr id="20" name="Graphic 19" descr="Single gear with solid fill">
                <a:extLst>
                  <a:ext uri="{FF2B5EF4-FFF2-40B4-BE49-F238E27FC236}">
                    <a16:creationId xmlns:a16="http://schemas.microsoft.com/office/drawing/2014/main" id="{962E1DF7-474F-4F52-0E54-8A9FD97E2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203205" y="3812706"/>
                <a:ext cx="422943" cy="42294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0F53FC-AA5D-39DD-7664-8612473E502B}"/>
                </a:ext>
              </a:extLst>
            </p:cNvPr>
            <p:cNvSpPr txBox="1"/>
            <p:nvPr/>
          </p:nvSpPr>
          <p:spPr>
            <a:xfrm>
              <a:off x="5986847" y="1723134"/>
              <a:ext cx="176391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M Sans 10" panose="00000500000000000000" pitchFamily="50" charset="0"/>
                </a:rPr>
                <a:t>Business Process Management System (BPMS) </a:t>
              </a:r>
            </a:p>
          </p:txBody>
        </p:sp>
      </p:grpSp>
      <p:pic>
        <p:nvPicPr>
          <p:cNvPr id="156" name="Graphic 155" descr="Fast Forward with solid fill">
            <a:extLst>
              <a:ext uri="{FF2B5EF4-FFF2-40B4-BE49-F238E27FC236}">
                <a16:creationId xmlns:a16="http://schemas.microsoft.com/office/drawing/2014/main" id="{5AB41477-76A3-3525-A37A-0C07194784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8532" y="1663901"/>
            <a:ext cx="752153" cy="7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4198C-5868-41D1-A30A-A37462AEEA22}"/>
              </a:ext>
            </a:extLst>
          </p:cNvPr>
          <p:cNvSpPr txBox="1"/>
          <p:nvPr/>
        </p:nvSpPr>
        <p:spPr>
          <a:xfrm>
            <a:off x="1844692" y="6524446"/>
            <a:ext cx="7527798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96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Resource Allocation in Business Processes</a:t>
            </a:r>
            <a:endParaRPr lang="en-GB" sz="96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6C91DD-879C-7D38-309F-0837EA0042A2}"/>
              </a:ext>
            </a:extLst>
          </p:cNvPr>
          <p:cNvSpPr txBox="1"/>
          <p:nvPr/>
        </p:nvSpPr>
        <p:spPr>
          <a:xfrm>
            <a:off x="6956804" y="1424212"/>
            <a:ext cx="506549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LM Sans 10" panose="00000500000000000000" pitchFamily="50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LM Sans 10" panose="00000500000000000000" pitchFamily="50" charset="0"/>
            </a:endParaRP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9CE5C3EE-0C01-4D2D-8DD6-030A4B29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4" y="167640"/>
            <a:ext cx="7005326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Goals: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9C8CCC-125D-4922-2050-993BF5352665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1DC780-AE88-76A6-8068-39C2DB7EE06D}"/>
              </a:ext>
            </a:extLst>
          </p:cNvPr>
          <p:cNvSpPr/>
          <p:nvPr/>
        </p:nvSpPr>
        <p:spPr>
          <a:xfrm>
            <a:off x="1386644" y="2736734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5F1842F-E179-E9AC-957E-64B80E6BE7D8}"/>
              </a:ext>
            </a:extLst>
          </p:cNvPr>
          <p:cNvSpPr/>
          <p:nvPr/>
        </p:nvSpPr>
        <p:spPr>
          <a:xfrm>
            <a:off x="1386644" y="2736734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C68B18-0032-D629-6A5B-473B28A0D740}"/>
              </a:ext>
            </a:extLst>
          </p:cNvPr>
          <p:cNvGrpSpPr/>
          <p:nvPr/>
        </p:nvGrpSpPr>
        <p:grpSpPr>
          <a:xfrm>
            <a:off x="1343283" y="1874659"/>
            <a:ext cx="3566480" cy="2573362"/>
            <a:chOff x="694084" y="2144326"/>
            <a:chExt cx="2329587" cy="1680894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0F1C539-28EA-45CC-6FFA-83C2C826BE4E}"/>
                </a:ext>
              </a:extLst>
            </p:cNvPr>
            <p:cNvCxnSpPr>
              <a:cxnSpLocks/>
            </p:cNvCxnSpPr>
            <p:nvPr/>
          </p:nvCxnSpPr>
          <p:spPr>
            <a:xfrm>
              <a:off x="1116582" y="2766609"/>
              <a:ext cx="0" cy="1058611"/>
            </a:xfrm>
            <a:prstGeom prst="straightConnector1">
              <a:avLst/>
            </a:prstGeom>
            <a:ln>
              <a:solidFill>
                <a:srgbClr val="13516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B79FB3-965D-A5EA-EB79-793D4C46D634}"/>
                </a:ext>
              </a:extLst>
            </p:cNvPr>
            <p:cNvGrpSpPr/>
            <p:nvPr/>
          </p:nvGrpSpPr>
          <p:grpSpPr>
            <a:xfrm>
              <a:off x="694084" y="2144326"/>
              <a:ext cx="2069452" cy="765524"/>
              <a:chOff x="6436282" y="3052273"/>
              <a:chExt cx="2069452" cy="76552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CB9B72-778E-DD8A-7B8C-CDF277E27225}"/>
                  </a:ext>
                </a:extLst>
              </p:cNvPr>
              <p:cNvGrpSpPr/>
              <p:nvPr/>
            </p:nvGrpSpPr>
            <p:grpSpPr>
              <a:xfrm>
                <a:off x="6436282" y="3052273"/>
                <a:ext cx="2069452" cy="765524"/>
                <a:chOff x="6391848" y="3231213"/>
                <a:chExt cx="2069452" cy="76552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D60634F-4A91-38E4-1571-3FC0D47DE411}"/>
                    </a:ext>
                  </a:extLst>
                </p:cNvPr>
                <p:cNvSpPr/>
                <p:nvPr/>
              </p:nvSpPr>
              <p:spPr>
                <a:xfrm>
                  <a:off x="6391848" y="3231213"/>
                  <a:ext cx="1922035" cy="622283"/>
                </a:xfrm>
                <a:prstGeom prst="rect">
                  <a:avLst/>
                </a:prstGeom>
                <a:solidFill>
                  <a:srgbClr val="D6EAD7"/>
                </a:solidFill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sz="1440" dirty="0">
                    <a:solidFill>
                      <a:schemeClr val="tx1"/>
                    </a:solidFill>
                    <a:latin typeface="LM Sans 10" panose="00000500000000000000" pitchFamily="50" charset="0"/>
                  </a:endParaRPr>
                </a:p>
              </p:txBody>
            </p:sp>
            <p:pic>
              <p:nvPicPr>
                <p:cNvPr id="30" name="Graphic 29" descr="Single gear with solid fill">
                  <a:extLst>
                    <a:ext uri="{FF2B5EF4-FFF2-40B4-BE49-F238E27FC236}">
                      <a16:creationId xmlns:a16="http://schemas.microsoft.com/office/drawing/2014/main" id="{885F575B-C7CB-8798-EE05-66851259EA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8357" y="3573794"/>
                  <a:ext cx="422943" cy="422943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F5ADD1-E6B6-AFEF-D2FB-2A1D25A0A71E}"/>
                  </a:ext>
                </a:extLst>
              </p:cNvPr>
              <p:cNvSpPr txBox="1"/>
              <p:nvPr/>
            </p:nvSpPr>
            <p:spPr>
              <a:xfrm>
                <a:off x="6630039" y="3170730"/>
                <a:ext cx="1559619" cy="349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40" dirty="0">
                    <a:latin typeface="LM Sans 10" panose="00000500000000000000" pitchFamily="50" charset="0"/>
                  </a:rPr>
                  <a:t>Business Process Management System</a:t>
                </a:r>
              </a:p>
            </p:txBody>
          </p: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9FF4D57-F926-CC9C-6CD0-A566B2AC5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5523" y="2766609"/>
              <a:ext cx="0" cy="1058611"/>
            </a:xfrm>
            <a:prstGeom prst="straightConnector1">
              <a:avLst/>
            </a:prstGeom>
            <a:ln>
              <a:solidFill>
                <a:srgbClr val="13516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E2523AA-DE69-0396-39C1-8D527DE6265D}"/>
                </a:ext>
              </a:extLst>
            </p:cNvPr>
            <p:cNvSpPr txBox="1"/>
            <p:nvPr/>
          </p:nvSpPr>
          <p:spPr>
            <a:xfrm>
              <a:off x="1075541" y="3162870"/>
              <a:ext cx="656570" cy="229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80" dirty="0">
                  <a:latin typeface="LM Sans 10" panose="00000500000000000000" pitchFamily="50" charset="0"/>
                </a:rPr>
                <a:t>Request</a:t>
              </a:r>
              <a:endParaRPr lang="LID4096" sz="168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3FC6029-B3A2-A08F-7B40-C97CFCBD3A6B}"/>
                </a:ext>
              </a:extLst>
            </p:cNvPr>
            <p:cNvSpPr txBox="1"/>
            <p:nvPr/>
          </p:nvSpPr>
          <p:spPr>
            <a:xfrm>
              <a:off x="2267577" y="3177299"/>
              <a:ext cx="756094" cy="229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80" dirty="0">
                  <a:latin typeface="LM Sans 10" panose="00000500000000000000" pitchFamily="50" charset="0"/>
                </a:rPr>
                <a:t>Response</a:t>
              </a:r>
              <a:endParaRPr lang="LID4096" sz="168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DBAF4D-1AAB-1305-1BD5-53729FC7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5101" y="3167144"/>
              <a:ext cx="284271" cy="2511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06BE843-7169-B6C2-96BB-4164D4ADB856}"/>
              </a:ext>
            </a:extLst>
          </p:cNvPr>
          <p:cNvGrpSpPr/>
          <p:nvPr/>
        </p:nvGrpSpPr>
        <p:grpSpPr>
          <a:xfrm>
            <a:off x="1230728" y="3159076"/>
            <a:ext cx="692195" cy="911328"/>
            <a:chOff x="3954644" y="3484900"/>
            <a:chExt cx="576829" cy="759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63087A2-90A8-B0DA-4A07-2D4F8D0A09F1}"/>
                </a:ext>
              </a:extLst>
            </p:cNvPr>
            <p:cNvSpPr/>
            <p:nvPr/>
          </p:nvSpPr>
          <p:spPr>
            <a:xfrm>
              <a:off x="3954644" y="3484900"/>
              <a:ext cx="576829" cy="7594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4021A23-E392-8146-78F3-C495D6DB13B1}"/>
                </a:ext>
              </a:extLst>
            </p:cNvPr>
            <p:cNvGrpSpPr/>
            <p:nvPr/>
          </p:nvGrpSpPr>
          <p:grpSpPr>
            <a:xfrm>
              <a:off x="4032908" y="3525949"/>
              <a:ext cx="409192" cy="187354"/>
              <a:chOff x="731406" y="1752853"/>
              <a:chExt cx="1333725" cy="57049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4E6385B-6689-251F-F4D7-12F94B6DC7AA}"/>
                  </a:ext>
                </a:extLst>
              </p:cNvPr>
              <p:cNvSpPr/>
              <p:nvPr/>
            </p:nvSpPr>
            <p:spPr>
              <a:xfrm>
                <a:off x="731406" y="1752853"/>
                <a:ext cx="1333725" cy="570497"/>
              </a:xfrm>
              <a:prstGeom prst="roundRect">
                <a:avLst/>
              </a:prstGeom>
              <a:solidFill>
                <a:srgbClr val="F4F29A"/>
              </a:solidFill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pic>
            <p:nvPicPr>
              <p:cNvPr id="38" name="Picture 3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121EF61-D292-97EE-934E-D28D81C58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35" y="1809137"/>
                <a:ext cx="1194577" cy="452804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8222BC9-3F2D-9833-5B60-CC44EE554C2D}"/>
                </a:ext>
              </a:extLst>
            </p:cNvPr>
            <p:cNvGrpSpPr/>
            <p:nvPr/>
          </p:nvGrpSpPr>
          <p:grpSpPr>
            <a:xfrm>
              <a:off x="4123088" y="3737890"/>
              <a:ext cx="228831" cy="228834"/>
              <a:chOff x="3873141" y="3340654"/>
              <a:chExt cx="353232" cy="353233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660EFC6-E80A-1468-D791-59186AFC7C1D}"/>
                  </a:ext>
                </a:extLst>
              </p:cNvPr>
              <p:cNvSpPr/>
              <p:nvPr/>
            </p:nvSpPr>
            <p:spPr>
              <a:xfrm>
                <a:off x="3881733" y="3349495"/>
                <a:ext cx="338916" cy="339888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pic>
            <p:nvPicPr>
              <p:cNvPr id="49" name="Graphic 48" descr="Management outline">
                <a:extLst>
                  <a:ext uri="{FF2B5EF4-FFF2-40B4-BE49-F238E27FC236}">
                    <a16:creationId xmlns:a16="http://schemas.microsoft.com/office/drawing/2014/main" id="{C5C04E35-B1C7-2B79-D412-2DBA40330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73141" y="3340654"/>
                <a:ext cx="353232" cy="353233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50601D4-4D53-2588-E0B4-144DBF9303B9}"/>
                </a:ext>
              </a:extLst>
            </p:cNvPr>
            <p:cNvGrpSpPr/>
            <p:nvPr/>
          </p:nvGrpSpPr>
          <p:grpSpPr>
            <a:xfrm>
              <a:off x="4134182" y="3984451"/>
              <a:ext cx="219557" cy="220189"/>
              <a:chOff x="3825506" y="4864675"/>
              <a:chExt cx="219557" cy="220189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F9504ACE-5B02-7E33-15E4-E4B2283D250A}"/>
                  </a:ext>
                </a:extLst>
              </p:cNvPr>
              <p:cNvSpPr/>
              <p:nvPr/>
            </p:nvSpPr>
            <p:spPr>
              <a:xfrm>
                <a:off x="3825506" y="4864675"/>
                <a:ext cx="219557" cy="220189"/>
              </a:xfrm>
              <a:prstGeom prst="roundRect">
                <a:avLst/>
              </a:prstGeom>
              <a:solidFill>
                <a:srgbClr val="E1C2A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pic>
            <p:nvPicPr>
              <p:cNvPr id="65" name="Graphic 64" descr="Stopwatch 75% outline">
                <a:extLst>
                  <a:ext uri="{FF2B5EF4-FFF2-40B4-BE49-F238E27FC236}">
                    <a16:creationId xmlns:a16="http://schemas.microsoft.com/office/drawing/2014/main" id="{75C34374-822A-1B09-F67B-9313FEED5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833855" y="4875408"/>
                <a:ext cx="203526" cy="203525"/>
              </a:xfrm>
              <a:prstGeom prst="rect">
                <a:avLst/>
              </a:prstGeom>
            </p:spPr>
          </p:pic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D48DA8E-9BEE-4E39-FC91-6B40FEBA9328}"/>
              </a:ext>
            </a:extLst>
          </p:cNvPr>
          <p:cNvSpPr txBox="1"/>
          <p:nvPr/>
        </p:nvSpPr>
        <p:spPr>
          <a:xfrm>
            <a:off x="5237746" y="2122489"/>
            <a:ext cx="59135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80" b="1" dirty="0">
                <a:latin typeface="LM Sans 17" panose="00000500000000000000" pitchFamily="50" charset="0"/>
              </a:rPr>
              <a:t>1.</a:t>
            </a:r>
            <a:r>
              <a:rPr lang="en-GB" sz="1680" b="1" dirty="0">
                <a:solidFill>
                  <a:schemeClr val="bg1"/>
                </a:solidFill>
                <a:latin typeface="LM Sans 17" panose="00000500000000000000" pitchFamily="50" charset="0"/>
              </a:rPr>
              <a:t>.1</a:t>
            </a:r>
            <a:r>
              <a:rPr lang="en-GB" sz="1680" dirty="0">
                <a:latin typeface="LM Sans 17" panose="00000500000000000000" pitchFamily="50" charset="0"/>
              </a:rPr>
              <a:t>Representing a wide variety of resources in RABP</a:t>
            </a: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r>
              <a:rPr lang="en-GB" sz="1680" b="1" dirty="0">
                <a:latin typeface="LM Sans 17" panose="00000500000000000000" pitchFamily="50" charset="0"/>
              </a:rPr>
              <a:t>2.  </a:t>
            </a:r>
            <a:r>
              <a:rPr lang="en-GB" sz="1680" dirty="0">
                <a:latin typeface="LM Sans 17" panose="00000500000000000000" pitchFamily="50" charset="0"/>
              </a:rPr>
              <a:t>Selecting suitable KRR formalisms for implementing RABP</a:t>
            </a:r>
          </a:p>
          <a:p>
            <a:endParaRPr lang="en-GB" sz="1680" dirty="0">
              <a:latin typeface="LM Sans 17" panose="00000500000000000000" pitchFamily="50" charset="0"/>
            </a:endParaRP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680" dirty="0">
                <a:latin typeface="LM Sans 17" panose="00000500000000000000" pitchFamily="50" charset="0"/>
              </a:rPr>
              <a:t>	Declarative formalisms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GB" sz="1680" dirty="0">
                <a:latin typeface="LM Sans 17" panose="00000500000000000000" pitchFamily="50" charset="0"/>
              </a:rPr>
              <a:t>Answer Set Programming (ASP)</a:t>
            </a:r>
          </a:p>
          <a:p>
            <a:pPr marL="1440180" lvl="2" indent="-342900">
              <a:buFont typeface="Arial" panose="020B0604020202020204" pitchFamily="34" charset="0"/>
              <a:buChar char="•"/>
            </a:pPr>
            <a:r>
              <a:rPr lang="en-GB" sz="1680" dirty="0">
                <a:latin typeface="LM Sans 17" panose="00000500000000000000" pitchFamily="50" charset="0"/>
              </a:rPr>
              <a:t>Constraint Programming (CP)</a:t>
            </a:r>
          </a:p>
          <a:p>
            <a:endParaRPr lang="en-GB" sz="1680" dirty="0">
              <a:latin typeface="LM Sans 17" panose="00000500000000000000" pitchFamily="50" charset="0"/>
            </a:endParaRPr>
          </a:p>
          <a:p>
            <a:r>
              <a:rPr lang="en-GB" sz="1680" b="1" dirty="0">
                <a:latin typeface="LM Sans 17" panose="00000500000000000000" pitchFamily="50" charset="0"/>
              </a:rPr>
              <a:t>3.  </a:t>
            </a:r>
            <a:r>
              <a:rPr lang="en-GB" sz="1680" dirty="0">
                <a:latin typeface="LM Sans 17" panose="00000500000000000000" pitchFamily="50" charset="0"/>
              </a:rPr>
              <a:t>Devising a realistic benchmark for testing RABP methods</a:t>
            </a: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pPr lvl="1"/>
            <a:endParaRPr lang="en-GB" sz="1680" dirty="0">
              <a:latin typeface="LM Sans 17" panose="00000500000000000000" pitchFamily="50" charset="0"/>
            </a:endParaRPr>
          </a:p>
          <a:p>
            <a:pPr marL="891540" lvl="1" indent="-342900">
              <a:buFont typeface="Arial" panose="020B0604020202020204" pitchFamily="34" charset="0"/>
              <a:buChar char="•"/>
            </a:pPr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  <a:p>
            <a:endParaRPr lang="en-GB" sz="1680" dirty="0">
              <a:latin typeface="LM Sans 17" panose="00000500000000000000" pitchFamily="50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28C79B-BAAE-A8B1-B863-2D483082E479}"/>
              </a:ext>
            </a:extLst>
          </p:cNvPr>
          <p:cNvGrpSpPr/>
          <p:nvPr/>
        </p:nvGrpSpPr>
        <p:grpSpPr>
          <a:xfrm>
            <a:off x="1317091" y="5205288"/>
            <a:ext cx="1424665" cy="604726"/>
            <a:chOff x="695686" y="4498518"/>
            <a:chExt cx="1187221" cy="50393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A20227-4CFF-5BEF-D77A-3A7819D58B41}"/>
                </a:ext>
              </a:extLst>
            </p:cNvPr>
            <p:cNvSpPr/>
            <p:nvPr/>
          </p:nvSpPr>
          <p:spPr>
            <a:xfrm>
              <a:off x="882782" y="4498518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0B73B3-15E4-6DB0-63CD-D3EA203A0EE6}"/>
                </a:ext>
              </a:extLst>
            </p:cNvPr>
            <p:cNvSpPr/>
            <p:nvPr/>
          </p:nvSpPr>
          <p:spPr>
            <a:xfrm>
              <a:off x="850713" y="4525681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7DDD67-5591-CE86-6BD6-62A8CF7F8638}"/>
                </a:ext>
              </a:extLst>
            </p:cNvPr>
            <p:cNvSpPr/>
            <p:nvPr/>
          </p:nvSpPr>
          <p:spPr>
            <a:xfrm>
              <a:off x="819757" y="4549495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32073D-7F2F-C3FC-2049-E8B3F375CE09}"/>
                </a:ext>
              </a:extLst>
            </p:cNvPr>
            <p:cNvSpPr/>
            <p:nvPr/>
          </p:nvSpPr>
          <p:spPr>
            <a:xfrm>
              <a:off x="786418" y="4575692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F6896E-3E93-8C74-B579-15A574896E2D}"/>
                </a:ext>
              </a:extLst>
            </p:cNvPr>
            <p:cNvSpPr/>
            <p:nvPr/>
          </p:nvSpPr>
          <p:spPr>
            <a:xfrm>
              <a:off x="757709" y="4601883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0BFB38-F9C7-F4AD-7124-D9C1DD862D2F}"/>
                </a:ext>
              </a:extLst>
            </p:cNvPr>
            <p:cNvSpPr/>
            <p:nvPr/>
          </p:nvSpPr>
          <p:spPr>
            <a:xfrm>
              <a:off x="725240" y="4628744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F254D84-4E02-3369-F8FE-A4B58F3C6BBD}"/>
                </a:ext>
              </a:extLst>
            </p:cNvPr>
            <p:cNvSpPr/>
            <p:nvPr/>
          </p:nvSpPr>
          <p:spPr>
            <a:xfrm>
              <a:off x="695686" y="4657650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20" dirty="0">
                  <a:latin typeface="LM Sans 17" panose="00000500000000000000" pitchFamily="50" charset="0"/>
                </a:rPr>
                <a:t>ASP solvers</a:t>
              </a:r>
              <a:endParaRPr lang="LID4096" sz="1320" dirty="0">
                <a:latin typeface="LM Sans 17" panose="00000500000000000000" pitchFamily="50" charset="0"/>
              </a:endParaRPr>
            </a:p>
          </p:txBody>
        </p:sp>
      </p:grpSp>
      <p:pic>
        <p:nvPicPr>
          <p:cNvPr id="3" name="Graphic 2" descr="Single gear with solid fill">
            <a:extLst>
              <a:ext uri="{FF2B5EF4-FFF2-40B4-BE49-F238E27FC236}">
                <a16:creationId xmlns:a16="http://schemas.microsoft.com/office/drawing/2014/main" id="{C024F700-89AA-0B1E-890F-31F3617F7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2062" y="5579561"/>
            <a:ext cx="342900" cy="342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87C0EC-FCF2-0BC6-E478-E6000CB4B64D}"/>
              </a:ext>
            </a:extLst>
          </p:cNvPr>
          <p:cNvSpPr/>
          <p:nvPr/>
        </p:nvSpPr>
        <p:spPr>
          <a:xfrm>
            <a:off x="3109235" y="4622749"/>
            <a:ext cx="1200150" cy="413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in CP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AAB12E-75DD-D754-D578-EEBB98C9695A}"/>
              </a:ext>
            </a:extLst>
          </p:cNvPr>
          <p:cNvSpPr/>
          <p:nvPr/>
        </p:nvSpPr>
        <p:spPr>
          <a:xfrm>
            <a:off x="1431398" y="4619227"/>
            <a:ext cx="1200150" cy="413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" dirty="0">
                <a:latin typeface="LM Sans 17" panose="00000500000000000000" pitchFamily="50" charset="0"/>
              </a:rPr>
              <a:t>RABP in ASP</a:t>
            </a:r>
            <a:endParaRPr lang="LID4096" sz="1320" dirty="0">
              <a:latin typeface="LM Sans 17" panose="00000500000000000000" pitchFamily="50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7FBC42-2650-8CB2-A84E-F825F11C962E}"/>
              </a:ext>
            </a:extLst>
          </p:cNvPr>
          <p:cNvGrpSpPr/>
          <p:nvPr/>
        </p:nvGrpSpPr>
        <p:grpSpPr>
          <a:xfrm>
            <a:off x="3006074" y="5198354"/>
            <a:ext cx="1424665" cy="604726"/>
            <a:chOff x="695686" y="4498518"/>
            <a:chExt cx="1187221" cy="5039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EA6AB6-D259-8F15-7DDE-454ACFD48019}"/>
                </a:ext>
              </a:extLst>
            </p:cNvPr>
            <p:cNvSpPr/>
            <p:nvPr/>
          </p:nvSpPr>
          <p:spPr>
            <a:xfrm>
              <a:off x="882782" y="4498518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D08B617-DAC5-458C-79C8-E99A1DBA2068}"/>
                </a:ext>
              </a:extLst>
            </p:cNvPr>
            <p:cNvSpPr/>
            <p:nvPr/>
          </p:nvSpPr>
          <p:spPr>
            <a:xfrm>
              <a:off x="850713" y="4525681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51A883-159A-2ED4-19D7-B4AE82AB3717}"/>
                </a:ext>
              </a:extLst>
            </p:cNvPr>
            <p:cNvSpPr/>
            <p:nvPr/>
          </p:nvSpPr>
          <p:spPr>
            <a:xfrm>
              <a:off x="819757" y="4549495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6661D7-4518-4892-B25D-D88F2FF131C7}"/>
                </a:ext>
              </a:extLst>
            </p:cNvPr>
            <p:cNvSpPr/>
            <p:nvPr/>
          </p:nvSpPr>
          <p:spPr>
            <a:xfrm>
              <a:off x="786418" y="4575692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525265-0D3E-D563-0638-FCE992EBF962}"/>
                </a:ext>
              </a:extLst>
            </p:cNvPr>
            <p:cNvSpPr/>
            <p:nvPr/>
          </p:nvSpPr>
          <p:spPr>
            <a:xfrm>
              <a:off x="757709" y="4601883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64A280-E76E-C3B1-CDFC-DCD2C38684A4}"/>
                </a:ext>
              </a:extLst>
            </p:cNvPr>
            <p:cNvSpPr/>
            <p:nvPr/>
          </p:nvSpPr>
          <p:spPr>
            <a:xfrm>
              <a:off x="725240" y="4628744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ID4096" sz="1320" dirty="0">
                <a:latin typeface="LM Sans 17" panose="000005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33267D-AFA2-F400-76E5-BF765FEE98AD}"/>
                </a:ext>
              </a:extLst>
            </p:cNvPr>
            <p:cNvSpPr/>
            <p:nvPr/>
          </p:nvSpPr>
          <p:spPr>
            <a:xfrm>
              <a:off x="695686" y="4657650"/>
              <a:ext cx="1000125" cy="34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20" dirty="0">
                  <a:latin typeface="LM Sans 17" panose="00000500000000000000" pitchFamily="50" charset="0"/>
                </a:rPr>
                <a:t>CP solvers</a:t>
              </a:r>
              <a:endParaRPr lang="LID4096" sz="1320" dirty="0">
                <a:latin typeface="LM Sans 17" panose="00000500000000000000" pitchFamily="50" charset="0"/>
              </a:endParaRPr>
            </a:p>
          </p:txBody>
        </p:sp>
      </p:grpSp>
      <p:pic>
        <p:nvPicPr>
          <p:cNvPr id="35" name="Graphic 34" descr="Single gear with solid fill">
            <a:extLst>
              <a:ext uri="{FF2B5EF4-FFF2-40B4-BE49-F238E27FC236}">
                <a16:creationId xmlns:a16="http://schemas.microsoft.com/office/drawing/2014/main" id="{E049553E-FE8C-49B3-FD79-35A806B1F4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89129" y="5577349"/>
            <a:ext cx="342900" cy="3429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9632964-5487-4BD5-7AFA-317C4EB6D7CF}"/>
              </a:ext>
            </a:extLst>
          </p:cNvPr>
          <p:cNvSpPr/>
          <p:nvPr/>
        </p:nvSpPr>
        <p:spPr>
          <a:xfrm>
            <a:off x="1188075" y="4451291"/>
            <a:ext cx="3349784" cy="1573102"/>
          </a:xfrm>
          <a:prstGeom prst="rect">
            <a:avLst/>
          </a:prstGeom>
          <a:noFill/>
          <a:ln w="28575">
            <a:solidFill>
              <a:srgbClr val="135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80" dirty="0">
              <a:solidFill>
                <a:schemeClr val="tx1"/>
              </a:solidFill>
              <a:latin typeface="LM Sans 10" panose="00000500000000000000" pitchFamily="50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C9F79E5-BD08-840D-80EE-AFA8316DB621}"/>
              </a:ext>
            </a:extLst>
          </p:cNvPr>
          <p:cNvCxnSpPr>
            <a:stCxn id="71" idx="0"/>
            <a:endCxn id="71" idx="2"/>
          </p:cNvCxnSpPr>
          <p:nvPr/>
        </p:nvCxnSpPr>
        <p:spPr>
          <a:xfrm>
            <a:off x="2862967" y="4451291"/>
            <a:ext cx="0" cy="1573102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DBA95-7371-8B8D-E440-41453132FE90}"/>
              </a:ext>
            </a:extLst>
          </p:cNvPr>
          <p:cNvSpPr/>
          <p:nvPr/>
        </p:nvSpPr>
        <p:spPr>
          <a:xfrm>
            <a:off x="1919021" y="6521781"/>
            <a:ext cx="2632265" cy="27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2FBBBE-9362-F454-842D-CBAA8F1702A1}"/>
              </a:ext>
            </a:extLst>
          </p:cNvPr>
          <p:cNvGrpSpPr/>
          <p:nvPr/>
        </p:nvGrpSpPr>
        <p:grpSpPr>
          <a:xfrm>
            <a:off x="8638428" y="2464616"/>
            <a:ext cx="1108748" cy="1250074"/>
            <a:chOff x="4564564" y="3105852"/>
            <a:chExt cx="1373160" cy="1717304"/>
          </a:xfrm>
        </p:grpSpPr>
        <p:sp>
          <p:nvSpPr>
            <p:cNvPr id="39" name="Rectangle: Rounded Corners 6">
              <a:extLst>
                <a:ext uri="{FF2B5EF4-FFF2-40B4-BE49-F238E27FC236}">
                  <a16:creationId xmlns:a16="http://schemas.microsoft.com/office/drawing/2014/main" id="{32F95FD3-8A62-9038-D22A-0814E80315BD}"/>
                </a:ext>
              </a:extLst>
            </p:cNvPr>
            <p:cNvSpPr/>
            <p:nvPr/>
          </p:nvSpPr>
          <p:spPr>
            <a:xfrm>
              <a:off x="4567237" y="4174855"/>
              <a:ext cx="1368699" cy="640108"/>
            </a:xfrm>
            <a:prstGeom prst="roundRect">
              <a:avLst/>
            </a:prstGeom>
            <a:solidFill>
              <a:srgbClr val="BBA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sp>
          <p:nvSpPr>
            <p:cNvPr id="40" name="Rectangle: Rounded Corners 7">
              <a:extLst>
                <a:ext uri="{FF2B5EF4-FFF2-40B4-BE49-F238E27FC236}">
                  <a16:creationId xmlns:a16="http://schemas.microsoft.com/office/drawing/2014/main" id="{92758819-1A5D-5F6F-9694-583396E83EFA}"/>
                </a:ext>
              </a:extLst>
            </p:cNvPr>
            <p:cNvSpPr/>
            <p:nvPr/>
          </p:nvSpPr>
          <p:spPr>
            <a:xfrm>
              <a:off x="4569024" y="3251887"/>
              <a:ext cx="1368699" cy="57635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700AD5-2BCA-3E41-EFC8-0112AEF96682}"/>
                </a:ext>
              </a:extLst>
            </p:cNvPr>
            <p:cNvSpPr/>
            <p:nvPr/>
          </p:nvSpPr>
          <p:spPr>
            <a:xfrm>
              <a:off x="4569025" y="3700022"/>
              <a:ext cx="1368699" cy="750296"/>
            </a:xfrm>
            <a:prstGeom prst="rect">
              <a:avLst/>
            </a:prstGeom>
            <a:solidFill>
              <a:srgbClr val="CDC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 dirty="0"/>
            </a:p>
          </p:txBody>
        </p:sp>
        <p:pic>
          <p:nvPicPr>
            <p:cNvPr id="42" name="Graphic 41" descr="Robot Hand outline">
              <a:extLst>
                <a:ext uri="{FF2B5EF4-FFF2-40B4-BE49-F238E27FC236}">
                  <a16:creationId xmlns:a16="http://schemas.microsoft.com/office/drawing/2014/main" id="{6BC59BBD-9B71-09F1-D8AC-AEE3987A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468613" y="3697651"/>
              <a:ext cx="433172" cy="433172"/>
            </a:xfrm>
            <a:prstGeom prst="rect">
              <a:avLst/>
            </a:prstGeom>
          </p:spPr>
        </p:pic>
        <p:pic>
          <p:nvPicPr>
            <p:cNvPr id="43" name="Graphic 42" descr="Work from home desk outline">
              <a:extLst>
                <a:ext uri="{FF2B5EF4-FFF2-40B4-BE49-F238E27FC236}">
                  <a16:creationId xmlns:a16="http://schemas.microsoft.com/office/drawing/2014/main" id="{1DF208F6-598C-A0DA-59BD-A258327F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616750" y="3727685"/>
              <a:ext cx="401538" cy="401538"/>
            </a:xfrm>
            <a:prstGeom prst="rect">
              <a:avLst/>
            </a:prstGeom>
          </p:spPr>
        </p:pic>
        <p:pic>
          <p:nvPicPr>
            <p:cNvPr id="45" name="Graphic 44" descr="Office worker female outline">
              <a:extLst>
                <a:ext uri="{FF2B5EF4-FFF2-40B4-BE49-F238E27FC236}">
                  <a16:creationId xmlns:a16="http://schemas.microsoft.com/office/drawing/2014/main" id="{FADE7059-D47E-55AC-3BC1-EB514F64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629077" y="3310438"/>
              <a:ext cx="378991" cy="378991"/>
            </a:xfrm>
            <a:prstGeom prst="rect">
              <a:avLst/>
            </a:prstGeom>
          </p:spPr>
        </p:pic>
        <p:pic>
          <p:nvPicPr>
            <p:cNvPr id="47" name="Graphic 46" descr="Office worker male outline">
              <a:extLst>
                <a:ext uri="{FF2B5EF4-FFF2-40B4-BE49-F238E27FC236}">
                  <a16:creationId xmlns:a16="http://schemas.microsoft.com/office/drawing/2014/main" id="{5ADC15E9-6514-1B6D-302A-FCE41718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911664" y="3310464"/>
              <a:ext cx="378991" cy="378991"/>
            </a:xfrm>
            <a:prstGeom prst="rect">
              <a:avLst/>
            </a:prstGeom>
          </p:spPr>
        </p:pic>
        <p:pic>
          <p:nvPicPr>
            <p:cNvPr id="48" name="Graphic 47" descr="Office worker female outline">
              <a:extLst>
                <a:ext uri="{FF2B5EF4-FFF2-40B4-BE49-F238E27FC236}">
                  <a16:creationId xmlns:a16="http://schemas.microsoft.com/office/drawing/2014/main" id="{9C06274E-B020-4D48-1B76-020A619E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196746" y="3310438"/>
              <a:ext cx="378991" cy="378991"/>
            </a:xfrm>
            <a:prstGeom prst="rect">
              <a:avLst/>
            </a:prstGeom>
          </p:spPr>
        </p:pic>
        <p:pic>
          <p:nvPicPr>
            <p:cNvPr id="50" name="Graphic 49" descr="Server outline">
              <a:extLst>
                <a:ext uri="{FF2B5EF4-FFF2-40B4-BE49-F238E27FC236}">
                  <a16:creationId xmlns:a16="http://schemas.microsoft.com/office/drawing/2014/main" id="{EB65BD5F-B215-E757-0FBB-296A7DCA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53955" y="3742226"/>
              <a:ext cx="378990" cy="378990"/>
            </a:xfrm>
            <a:prstGeom prst="rect">
              <a:avLst/>
            </a:prstGeom>
          </p:spPr>
        </p:pic>
        <p:pic>
          <p:nvPicPr>
            <p:cNvPr id="51" name="Graphic 50" descr="Office worker male outline">
              <a:extLst>
                <a:ext uri="{FF2B5EF4-FFF2-40B4-BE49-F238E27FC236}">
                  <a16:creationId xmlns:a16="http://schemas.microsoft.com/office/drawing/2014/main" id="{EFBCD952-BC98-E084-48DA-4875B533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83714" y="3311897"/>
              <a:ext cx="378991" cy="378991"/>
            </a:xfrm>
            <a:prstGeom prst="rect">
              <a:avLst/>
            </a:prstGeom>
          </p:spPr>
        </p:pic>
        <p:pic>
          <p:nvPicPr>
            <p:cNvPr id="52" name="Graphic 51" descr="Truck outline">
              <a:extLst>
                <a:ext uri="{FF2B5EF4-FFF2-40B4-BE49-F238E27FC236}">
                  <a16:creationId xmlns:a16="http://schemas.microsoft.com/office/drawing/2014/main" id="{FD2E4F11-4634-E765-4FBE-6C8CDF85A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231464" y="4049754"/>
              <a:ext cx="433172" cy="433172"/>
            </a:xfrm>
            <a:prstGeom prst="rect">
              <a:avLst/>
            </a:prstGeom>
          </p:spPr>
        </p:pic>
        <p:pic>
          <p:nvPicPr>
            <p:cNvPr id="53" name="Graphic 52" descr="Tools outline">
              <a:extLst>
                <a:ext uri="{FF2B5EF4-FFF2-40B4-BE49-F238E27FC236}">
                  <a16:creationId xmlns:a16="http://schemas.microsoft.com/office/drawing/2014/main" id="{82DE0897-E5F0-0AC3-D2AB-F9340DB3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875144" y="4099747"/>
              <a:ext cx="306609" cy="306609"/>
            </a:xfrm>
            <a:prstGeom prst="rect">
              <a:avLst/>
            </a:prstGeom>
          </p:spPr>
        </p:pic>
        <p:pic>
          <p:nvPicPr>
            <p:cNvPr id="54" name="Graphic 53" descr="Money outline">
              <a:extLst>
                <a:ext uri="{FF2B5EF4-FFF2-40B4-BE49-F238E27FC236}">
                  <a16:creationId xmlns:a16="http://schemas.microsoft.com/office/drawing/2014/main" id="{51204072-B61A-F7BF-D869-FD727D91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065365" y="4444165"/>
              <a:ext cx="378991" cy="37899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288EE7C-C3C1-753C-9471-24E68F6C0F0C}"/>
                </a:ext>
              </a:extLst>
            </p:cNvPr>
            <p:cNvSpPr txBox="1"/>
            <p:nvPr/>
          </p:nvSpPr>
          <p:spPr>
            <a:xfrm>
              <a:off x="4564564" y="3105852"/>
              <a:ext cx="1357919" cy="380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LID4096" sz="12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769AD8-AAED-EB7E-3B85-AEB08A3A97BC}"/>
              </a:ext>
            </a:extLst>
          </p:cNvPr>
          <p:cNvGrpSpPr/>
          <p:nvPr/>
        </p:nvGrpSpPr>
        <p:grpSpPr>
          <a:xfrm>
            <a:off x="6692770" y="2967760"/>
            <a:ext cx="1105146" cy="336133"/>
            <a:chOff x="4569024" y="3254074"/>
            <a:chExt cx="1368699" cy="461767"/>
          </a:xfrm>
        </p:grpSpPr>
        <p:sp>
          <p:nvSpPr>
            <p:cNvPr id="57" name="Rectangle: Rounded Corners 33">
              <a:extLst>
                <a:ext uri="{FF2B5EF4-FFF2-40B4-BE49-F238E27FC236}">
                  <a16:creationId xmlns:a16="http://schemas.microsoft.com/office/drawing/2014/main" id="{1FABF2C3-D12F-0241-0BB2-7BA943011F52}"/>
                </a:ext>
              </a:extLst>
            </p:cNvPr>
            <p:cNvSpPr/>
            <p:nvPr/>
          </p:nvSpPr>
          <p:spPr>
            <a:xfrm>
              <a:off x="4569024" y="3254074"/>
              <a:ext cx="1368699" cy="4617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58" name="Graphic 57" descr="Office worker female outline">
              <a:extLst>
                <a:ext uri="{FF2B5EF4-FFF2-40B4-BE49-F238E27FC236}">
                  <a16:creationId xmlns:a16="http://schemas.microsoft.com/office/drawing/2014/main" id="{6D78F649-5E0C-3857-3D08-8082E0ED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629077" y="3310438"/>
              <a:ext cx="378991" cy="378991"/>
            </a:xfrm>
            <a:prstGeom prst="rect">
              <a:avLst/>
            </a:prstGeom>
          </p:spPr>
        </p:pic>
        <p:pic>
          <p:nvPicPr>
            <p:cNvPr id="59" name="Graphic 58" descr="Office worker male outline">
              <a:extLst>
                <a:ext uri="{FF2B5EF4-FFF2-40B4-BE49-F238E27FC236}">
                  <a16:creationId xmlns:a16="http://schemas.microsoft.com/office/drawing/2014/main" id="{71066AE0-E2EC-5FEA-B7BB-1FC6B0AE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911664" y="3310464"/>
              <a:ext cx="378991" cy="378991"/>
            </a:xfrm>
            <a:prstGeom prst="rect">
              <a:avLst/>
            </a:prstGeom>
          </p:spPr>
        </p:pic>
        <p:pic>
          <p:nvPicPr>
            <p:cNvPr id="60" name="Graphic 59" descr="Office worker female outline">
              <a:extLst>
                <a:ext uri="{FF2B5EF4-FFF2-40B4-BE49-F238E27FC236}">
                  <a16:creationId xmlns:a16="http://schemas.microsoft.com/office/drawing/2014/main" id="{72EC8D95-C6FF-5BA6-5F3F-49175E5B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196746" y="3310438"/>
              <a:ext cx="378991" cy="378991"/>
            </a:xfrm>
            <a:prstGeom prst="rect">
              <a:avLst/>
            </a:prstGeom>
          </p:spPr>
        </p:pic>
        <p:pic>
          <p:nvPicPr>
            <p:cNvPr id="62" name="Graphic 61" descr="Office worker male outline">
              <a:extLst>
                <a:ext uri="{FF2B5EF4-FFF2-40B4-BE49-F238E27FC236}">
                  <a16:creationId xmlns:a16="http://schemas.microsoft.com/office/drawing/2014/main" id="{2DB83BED-3EB0-39D1-2F78-CFE2435F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83714" y="3311897"/>
              <a:ext cx="378991" cy="378991"/>
            </a:xfrm>
            <a:prstGeom prst="rect">
              <a:avLst/>
            </a:prstGeom>
          </p:spPr>
        </p:pic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0424B3-EF75-0162-8E7C-F63FD663101F}"/>
              </a:ext>
            </a:extLst>
          </p:cNvPr>
          <p:cNvCxnSpPr>
            <a:cxnSpLocks/>
          </p:cNvCxnSpPr>
          <p:nvPr/>
        </p:nvCxnSpPr>
        <p:spPr>
          <a:xfrm>
            <a:off x="8004810" y="3141792"/>
            <a:ext cx="415308" cy="0"/>
          </a:xfrm>
          <a:prstGeom prst="straightConnector1">
            <a:avLst/>
          </a:prstGeom>
          <a:ln>
            <a:solidFill>
              <a:srgbClr val="8C75A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4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4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4D1EA125-C14B-61B1-0D3C-09A931E3022A}"/>
              </a:ext>
            </a:extLst>
          </p:cNvPr>
          <p:cNvSpPr txBox="1"/>
          <p:nvPr/>
        </p:nvSpPr>
        <p:spPr>
          <a:xfrm>
            <a:off x="1037353" y="4481390"/>
            <a:ext cx="2960702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9A21E8DE-09B1-A90B-7232-15AE4D43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23484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98185-E005-6650-01D3-72860A189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AT" dirty="0"/>
              <a:t>ondeterministic actions:</a:t>
            </a:r>
          </a:p>
          <a:p>
            <a:endParaRPr lang="en-AT" dirty="0"/>
          </a:p>
          <a:p>
            <a:pPr lvl="1"/>
            <a:r>
              <a:rPr lang="en-GB" dirty="0"/>
              <a:t>E.g., “c</a:t>
            </a:r>
            <a:r>
              <a:rPr lang="en-AT" dirty="0"/>
              <a:t>lumsy” move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 T+1</a:t>
            </a:r>
            <a:r>
              <a:rPr lang="en-GB" dirty="0">
                <a:effectLst/>
                <a:latin typeface="Arial" panose="020B0604020202020204" pitchFamily="34" charset="0"/>
              </a:rPr>
              <a:t>) v </a:t>
            </a: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latin typeface="Courier New" panose="02070309020205020404" pitchFamily="49" charset="0"/>
              </a:rPr>
              <a:t>table</a:t>
            </a:r>
            <a:r>
              <a:rPr lang="en-GB" dirty="0">
                <a:effectLst/>
                <a:latin typeface="Courier New" panose="02070309020205020404" pitchFamily="49" charset="0"/>
              </a:rPr>
              <a:t>, T+1</a:t>
            </a:r>
            <a:r>
              <a:rPr lang="en-GB" dirty="0">
                <a:effectLst/>
                <a:latin typeface="Arial" panose="020B0604020202020204" pitchFamily="34" charset="0"/>
              </a:rPr>
              <a:t>) :-  </a:t>
            </a:r>
            <a:r>
              <a:rPr lang="en-GB" dirty="0" err="1">
                <a:latin typeface="Arial" panose="020B0604020202020204" pitchFamily="34" charset="0"/>
              </a:rPr>
              <a:t>c</a:t>
            </a:r>
            <a:r>
              <a:rPr lang="en-GB" dirty="0" err="1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</a:t>
            </a:r>
            <a:r>
              <a:rPr lang="en-GB" dirty="0">
                <a:effectLst/>
                <a:latin typeface="Arial" panose="020B0604020202020204" pitchFamily="34" charset="0"/>
              </a:rPr>
              <a:t>), 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on(B,L,T), block(L)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on(B, L, T+1) :-  </a:t>
            </a:r>
            <a:r>
              <a:rPr lang="en-GB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cmove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(B,L,T), on(</a:t>
            </a:r>
            <a:r>
              <a:rPr lang="en-GB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B,table,T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endParaRPr lang="en-AT" dirty="0"/>
          </a:p>
          <a:p>
            <a:r>
              <a:rPr lang="en-GB" dirty="0"/>
              <a:t>A</a:t>
            </a:r>
            <a:r>
              <a:rPr lang="en-AT" dirty="0"/>
              <a:t>ction costs /cost optimal planning: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cost(T,1) :- cmove(B,L,T).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cost(T,2) :- move(B,L,T).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AT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AT" sz="3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AT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cost(T,Cost). [Cost:]</a:t>
            </a:r>
          </a:p>
          <a:p>
            <a:pPr marL="457200" lvl="1" indent="0">
              <a:buNone/>
            </a:pPr>
            <a:endParaRPr lang="en-AT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1705C-283A-710A-38B4-EEF4A350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7</a:t>
            </a:fld>
            <a:endParaRPr lang="en-A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0E2A36-D96C-F18D-CD8F-41844156A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 ease of extensions:</a:t>
            </a:r>
          </a:p>
        </p:txBody>
      </p:sp>
    </p:spTree>
    <p:extLst>
      <p:ext uri="{BB962C8B-B14F-4D97-AF65-F5344CB8AC3E}">
        <p14:creationId xmlns:p14="http://schemas.microsoft.com/office/powerpoint/2010/main" val="4410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4D1EA125-C14B-61B1-0D3C-09A931E3022A}"/>
              </a:ext>
            </a:extLst>
          </p:cNvPr>
          <p:cNvSpPr txBox="1"/>
          <p:nvPr/>
        </p:nvSpPr>
        <p:spPr>
          <a:xfrm>
            <a:off x="1037353" y="4481390"/>
            <a:ext cx="2792582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83E16F7-E363-A82A-1300-3AF752330BA8}"/>
              </a:ext>
            </a:extLst>
          </p:cNvPr>
          <p:cNvSpPr txBox="1"/>
          <p:nvPr/>
        </p:nvSpPr>
        <p:spPr>
          <a:xfrm>
            <a:off x="3758001" y="4483562"/>
            <a:ext cx="4304821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0E7811-6B02-3701-A5A7-AE1724367096}"/>
              </a:ext>
            </a:extLst>
          </p:cNvPr>
          <p:cNvSpPr/>
          <p:nvPr/>
        </p:nvSpPr>
        <p:spPr>
          <a:xfrm rot="20550783">
            <a:off x="3836289" y="2082324"/>
            <a:ext cx="1001792" cy="1963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CDAC1C02-9F8E-B3A1-F684-6C80DD88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41101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40544D-70C7-8FBE-B887-BFC0DCDE83D8}"/>
              </a:ext>
            </a:extLst>
          </p:cNvPr>
          <p:cNvSpPr txBox="1"/>
          <p:nvPr/>
        </p:nvSpPr>
        <p:spPr>
          <a:xfrm>
            <a:off x="844238" y="4481390"/>
            <a:ext cx="291518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29C1A-3CB1-87A3-58E8-F2809BFB0299}"/>
              </a:ext>
            </a:extLst>
          </p:cNvPr>
          <p:cNvSpPr txBox="1"/>
          <p:nvPr/>
        </p:nvSpPr>
        <p:spPr>
          <a:xfrm>
            <a:off x="3661384" y="4483563"/>
            <a:ext cx="425651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65D50CF0-97FF-9803-4C27-7FFB4DEE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33425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440" dirty="0">
                <a:latin typeface="Montserrat" panose="00000500000000000000" pitchFamily="2" charset="0"/>
              </a:rPr>
              <a:t>Contributions to RQ 1</a:t>
            </a:r>
            <a:br>
              <a:rPr lang="en-GB" sz="2160" dirty="0">
                <a:latin typeface="Montserrat" panose="00000500000000000000" pitchFamily="2" charset="0"/>
              </a:rPr>
            </a:br>
            <a:r>
              <a:rPr lang="en-GB" sz="2160" dirty="0">
                <a:latin typeface="Montserrat" panose="00000500000000000000" pitchFamily="2" charset="0"/>
              </a:rPr>
              <a:t>Representation of Processes in ASP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7060401-87ED-1224-1E09-3D101FD1FF63}"/>
              </a:ext>
            </a:extLst>
          </p:cNvPr>
          <p:cNvSpPr/>
          <p:nvPr/>
        </p:nvSpPr>
        <p:spPr>
          <a:xfrm rot="19127905">
            <a:off x="5417170" y="2363366"/>
            <a:ext cx="922020" cy="23463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F1FBFE8E-B901-A88D-ECCE-9D25EFB0DA9C}"/>
              </a:ext>
            </a:extLst>
          </p:cNvPr>
          <p:cNvSpPr/>
          <p:nvPr/>
        </p:nvSpPr>
        <p:spPr>
          <a:xfrm rot="16200000">
            <a:off x="5037282" y="2383455"/>
            <a:ext cx="503345" cy="23463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402A4179-42C4-794F-1DDA-B8F3AE1CD7EF}"/>
              </a:ext>
            </a:extLst>
          </p:cNvPr>
          <p:cNvSpPr/>
          <p:nvPr/>
        </p:nvSpPr>
        <p:spPr>
          <a:xfrm rot="16200000">
            <a:off x="6244435" y="2383455"/>
            <a:ext cx="503345" cy="23463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BAE61BD1-630E-F56B-7DEE-3B83606AF513}"/>
              </a:ext>
            </a:extLst>
          </p:cNvPr>
          <p:cNvSpPr/>
          <p:nvPr/>
        </p:nvSpPr>
        <p:spPr>
          <a:xfrm rot="2487027">
            <a:off x="5425518" y="2371516"/>
            <a:ext cx="922020" cy="23463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8B169-05BA-E03B-D6FB-800533A6BF74}"/>
              </a:ext>
            </a:extLst>
          </p:cNvPr>
          <p:cNvSpPr txBox="1"/>
          <p:nvPr/>
        </p:nvSpPr>
        <p:spPr>
          <a:xfrm>
            <a:off x="844238" y="4481390"/>
            <a:ext cx="291518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CFA47-4C9B-6397-0BBF-BAD69A6BD843}"/>
              </a:ext>
            </a:extLst>
          </p:cNvPr>
          <p:cNvSpPr txBox="1"/>
          <p:nvPr/>
        </p:nvSpPr>
        <p:spPr>
          <a:xfrm>
            <a:off x="3661384" y="4483563"/>
            <a:ext cx="425651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4FC3D-D681-7F8E-C785-C0125BFE500B}"/>
              </a:ext>
            </a:extLst>
          </p:cNvPr>
          <p:cNvSpPr txBox="1"/>
          <p:nvPr/>
        </p:nvSpPr>
        <p:spPr>
          <a:xfrm>
            <a:off x="7637763" y="4481389"/>
            <a:ext cx="4137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8503315" y="15393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E7EBBE-A1BE-5ED0-8D28-7ED73C657503}"/>
              </a:ext>
            </a:extLst>
          </p:cNvPr>
          <p:cNvGrpSpPr/>
          <p:nvPr/>
        </p:nvGrpSpPr>
        <p:grpSpPr>
          <a:xfrm>
            <a:off x="2322228" y="1793099"/>
            <a:ext cx="6974964" cy="1391621"/>
            <a:chOff x="4822410" y="1770777"/>
            <a:chExt cx="3954069" cy="90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FC484-23AD-8678-1CE5-EC450176897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4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1EDC74-AF44-0B36-085E-218B3BFF2AE7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Flowchart: Decision 16">
              <a:extLst>
                <a:ext uri="{FF2B5EF4-FFF2-40B4-BE49-F238E27FC236}">
                  <a16:creationId xmlns:a16="http://schemas.microsoft.com/office/drawing/2014/main" id="{BE58F2EF-D10E-AE96-490E-2BFAAEB53F2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614348-7D20-3467-7A26-4518CAAD1A47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F7F668-0B00-BF45-B808-B98423026158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6793F-B531-DCB9-DCCC-062B4016E007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1495FD-F885-0147-9A03-844B2B5CF294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3C177-D4C8-6BC3-46D5-7460BFB9B03A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B1BEDE9D-8B35-66F3-5FD3-21038BF549F1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062AF96-F493-2554-6AF6-C644D4D87AAB}"/>
                </a:ext>
              </a:extLst>
            </p:cNvPr>
            <p:cNvCxnSpPr>
              <a:cxnSpLocks/>
              <a:stCxn id="17" idx="2"/>
              <a:endCxn id="20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94D0B-85B7-4619-6332-6F2091ABB51E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B77B0B-8EE2-7831-252E-C16F3317CCC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Decision 35">
              <a:extLst>
                <a:ext uri="{FF2B5EF4-FFF2-40B4-BE49-F238E27FC236}">
                  <a16:creationId xmlns:a16="http://schemas.microsoft.com/office/drawing/2014/main" id="{075AED0E-3CCE-42CE-9F7B-FC51B337A3EB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920" b="1" dirty="0">
                  <a:solidFill>
                    <a:schemeClr val="tx1"/>
                  </a:solidFill>
                </a:rPr>
                <a:t>+</a:t>
              </a:r>
              <a:endParaRPr lang="LID4096" sz="192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A4BEA46A-D148-CFAC-DBAA-B82DA9A7137C}"/>
                </a:ext>
              </a:extLst>
            </p:cNvPr>
            <p:cNvCxnSpPr>
              <a:cxnSpLocks/>
              <a:stCxn id="19" idx="3"/>
              <a:endCxn id="36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E8311D-C1FF-8343-1ABF-B623F7BED7E4}"/>
                </a:ext>
              </a:extLst>
            </p:cNvPr>
            <p:cNvCxnSpPr>
              <a:cxnSpLocks/>
              <a:stCxn id="22" idx="3"/>
              <a:endCxn id="36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E90C3FE-4E56-5597-14AE-30CAF24D4B46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12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22722D-8CB2-1F09-595A-8C6C9A04712A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6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DCCA72-9B45-83A6-7119-508E61027FD2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4B94F8-F5A6-0D12-95E6-A3A59DB7083D}"/>
                </a:ext>
              </a:extLst>
            </p:cNvPr>
            <p:cNvCxnSpPr>
              <a:cxnSpLocks/>
              <a:stCxn id="39" idx="3"/>
              <a:endCxn id="40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28341A-BF92-43CE-60CC-A242F0E0D91F}"/>
                </a:ext>
              </a:extLst>
            </p:cNvPr>
            <p:cNvCxnSpPr>
              <a:cxnSpLocks/>
              <a:stCxn id="13" idx="6"/>
              <a:endCxn id="14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6A08B78-6335-6FF7-FCFE-DDAF524F2693}"/>
              </a:ext>
            </a:extLst>
          </p:cNvPr>
          <p:cNvSpPr/>
          <p:nvPr/>
        </p:nvSpPr>
        <p:spPr>
          <a:xfrm>
            <a:off x="2235069" y="1581926"/>
            <a:ext cx="7154980" cy="184707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840" dirty="0">
              <a:solidFill>
                <a:srgbClr val="FFFAB3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3D84327-24BC-096E-ED22-8B8F06F14A3E}"/>
              </a:ext>
            </a:extLst>
          </p:cNvPr>
          <p:cNvGrpSpPr/>
          <p:nvPr/>
        </p:nvGrpSpPr>
        <p:grpSpPr>
          <a:xfrm>
            <a:off x="8757487" y="3223095"/>
            <a:ext cx="740952" cy="339254"/>
            <a:chOff x="731406" y="1752853"/>
            <a:chExt cx="1333725" cy="570497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8BCA590-97A3-4B5C-A8C1-C4326E9EA392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840"/>
            </a:p>
          </p:txBody>
        </p:sp>
        <p:pic>
          <p:nvPicPr>
            <p:cNvPr id="144" name="Picture 14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2B8BE28-5960-C4D6-7654-08B55FBB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4D1EA125-C14B-61B1-0D3C-09A931E3022A}"/>
              </a:ext>
            </a:extLst>
          </p:cNvPr>
          <p:cNvSpPr txBox="1"/>
          <p:nvPr/>
        </p:nvSpPr>
        <p:spPr>
          <a:xfrm>
            <a:off x="844238" y="4481390"/>
            <a:ext cx="291518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activity(“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83E16F7-E363-A82A-1300-3AF752330BA8}"/>
              </a:ext>
            </a:extLst>
          </p:cNvPr>
          <p:cNvSpPr txBox="1"/>
          <p:nvPr/>
        </p:nvSpPr>
        <p:spPr>
          <a:xfrm>
            <a:off x="3661384" y="4483563"/>
            <a:ext cx="4256514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dprec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C83580-2597-C666-29A1-997AF629703D}"/>
              </a:ext>
            </a:extLst>
          </p:cNvPr>
          <p:cNvSpPr txBox="1"/>
          <p:nvPr/>
        </p:nvSpPr>
        <p:spPr>
          <a:xfrm>
            <a:off x="7637763" y="4481389"/>
            <a:ext cx="4137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conc(“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F65AF7CC-544A-E77C-2B57-6D503445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2898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3014477" y="1452172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8720249" y="3945056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3946369" y="1571885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6" name="Titel 4">
            <a:extLst>
              <a:ext uri="{FF2B5EF4-FFF2-40B4-BE49-F238E27FC236}">
                <a16:creationId xmlns:a16="http://schemas.microsoft.com/office/drawing/2014/main" id="{1A91B0CC-930C-D7D6-DA90-4BBE7B28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23805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3014477" y="1452172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8720249" y="3945056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3946369" y="1571885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090914-EC80-AB91-EB0F-399DF6BE2796}"/>
              </a:ext>
            </a:extLst>
          </p:cNvPr>
          <p:cNvSpPr txBox="1"/>
          <p:nvPr/>
        </p:nvSpPr>
        <p:spPr>
          <a:xfrm>
            <a:off x="768013" y="4528407"/>
            <a:ext cx="271078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resource(“Amy”).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resource(“Jessie”).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resource(“Liam”).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resource(“Glen”).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resource(“Oliver”).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resource(“Mia”).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resource(“Lisa”).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EDFE08AB-2E2D-7DC7-BFEF-52837780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16382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3014477" y="1452172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8720249" y="3945056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3946369" y="1571885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36AD91-E848-022F-A75C-51D9C6E2AC90}"/>
              </a:ext>
            </a:extLst>
          </p:cNvPr>
          <p:cNvSpPr txBox="1"/>
          <p:nvPr/>
        </p:nvSpPr>
        <p:spPr>
          <a:xfrm>
            <a:off x="768013" y="4528407"/>
            <a:ext cx="271078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resource(“Amy”).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resource(“Jessie”).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resource(“Liam”).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resource(“Glen”).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resource(“Oliver”).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resource(“Mia”).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resource(“Lisa”).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0BE32-C664-FA6F-38BA-2FD5C121A749}"/>
              </a:ext>
            </a:extLst>
          </p:cNvPr>
          <p:cNvSpPr txBox="1"/>
          <p:nvPr/>
        </p:nvSpPr>
        <p:spPr>
          <a:xfrm>
            <a:off x="2525631" y="4528406"/>
            <a:ext cx="27107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role(“Manager”).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C4C69C8C-E775-A448-BA8D-669F8F09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32851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3014477" y="1452172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8720249" y="3945056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3946369" y="1571885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498E92-C7CB-4486-6F6B-08CEF413C125}"/>
              </a:ext>
            </a:extLst>
          </p:cNvPr>
          <p:cNvSpPr txBox="1"/>
          <p:nvPr/>
        </p:nvSpPr>
        <p:spPr>
          <a:xfrm>
            <a:off x="768013" y="4528407"/>
            <a:ext cx="271078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resource(“Amy”).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resource(“Jessie”).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resource(“Liam”).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resource(“Glen”).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resource(“Oliver”).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resource(“Mia”).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resource(“Lisa”).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EFBAE-FF0D-CC7E-58A1-13C8B0C814A0}"/>
              </a:ext>
            </a:extLst>
          </p:cNvPr>
          <p:cNvSpPr txBox="1"/>
          <p:nvPr/>
        </p:nvSpPr>
        <p:spPr>
          <a:xfrm>
            <a:off x="2525631" y="4528406"/>
            <a:ext cx="27107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role(“Manager”).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16129-C01B-2C27-ABAF-84FDE9F06C04}"/>
              </a:ext>
            </a:extLst>
          </p:cNvPr>
          <p:cNvSpPr txBox="1"/>
          <p:nvPr/>
        </p:nvSpPr>
        <p:spPr>
          <a:xfrm>
            <a:off x="4726374" y="4537781"/>
            <a:ext cx="3170167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(“Amy”, “Manager”).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(“Jessie”,”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(“Liam”,”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(“Glen”,”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(“Oliver”,”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(“Mia”,”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(“Lisa”,”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AD1FDF79-F655-8038-C175-A8CADDD0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32471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3014477" y="1452172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8720249" y="3945056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3946369" y="1571885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105900E-F8B0-A564-EE08-210EF5CAE2E9}"/>
              </a:ext>
            </a:extLst>
          </p:cNvPr>
          <p:cNvSpPr txBox="1"/>
          <p:nvPr/>
        </p:nvSpPr>
        <p:spPr>
          <a:xfrm>
            <a:off x="768013" y="4528407"/>
            <a:ext cx="271078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resource(“Amy”).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resource(“Jessie”).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resource(“Liam”).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resource(“Glen”).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resource(“Oliver”).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resource(“Mia”).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resource(“Lisa”).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FEEEF-58A3-1924-45F4-096530AFD661}"/>
              </a:ext>
            </a:extLst>
          </p:cNvPr>
          <p:cNvSpPr txBox="1"/>
          <p:nvPr/>
        </p:nvSpPr>
        <p:spPr>
          <a:xfrm>
            <a:off x="4726374" y="4537781"/>
            <a:ext cx="3170167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(“Amy”, “Manager”).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(“Jessie”,”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(“Liam”,”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(“Glen”,”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(“Oliver”,”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(“Mia”,”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(“Lisa”,”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0F672-AF42-3178-1669-B02B75F632A4}"/>
              </a:ext>
            </a:extLst>
          </p:cNvPr>
          <p:cNvSpPr txBox="1"/>
          <p:nvPr/>
        </p:nvSpPr>
        <p:spPr>
          <a:xfrm>
            <a:off x="7743014" y="4555478"/>
            <a:ext cx="397050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llAC</a:t>
            </a:r>
            <a:r>
              <a:rPr lang="en-US" sz="1320" dirty="0">
                <a:latin typeface="LM Mono 12" panose="00000509000000000000" pitchFamily="49" charset="0"/>
              </a:rPr>
              <a:t>(“Manager”, 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llAC</a:t>
            </a:r>
            <a:r>
              <a:rPr lang="en-US" sz="1320" dirty="0">
                <a:latin typeface="LM Mono 12" panose="00000509000000000000" pitchFamily="49" charset="0"/>
              </a:rPr>
              <a:t>(”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”,“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7A968-0F41-5925-8C1B-28F115ECE59D}"/>
              </a:ext>
            </a:extLst>
          </p:cNvPr>
          <p:cNvSpPr txBox="1"/>
          <p:nvPr/>
        </p:nvSpPr>
        <p:spPr>
          <a:xfrm>
            <a:off x="2525631" y="4528406"/>
            <a:ext cx="27107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role(“Manager”).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2685DEB2-2DE7-D56F-AB55-022809BD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1541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CDDB015-FBB5-20A2-3EA2-1E97833620B6}"/>
              </a:ext>
            </a:extLst>
          </p:cNvPr>
          <p:cNvSpPr/>
          <p:nvPr/>
        </p:nvSpPr>
        <p:spPr>
          <a:xfrm>
            <a:off x="5070249" y="1616177"/>
            <a:ext cx="5959495" cy="26441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3360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05F082A-2E76-4DEB-4E3B-44E58F91FF1C}"/>
              </a:ext>
            </a:extLst>
          </p:cNvPr>
          <p:cNvSpPr/>
          <p:nvPr/>
        </p:nvSpPr>
        <p:spPr>
          <a:xfrm>
            <a:off x="977647" y="1470897"/>
            <a:ext cx="4741620" cy="14553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34337" y="1452172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F1E7E6-A8F3-7819-CB4C-F88FC2ADD0A1}"/>
              </a:ext>
            </a:extLst>
          </p:cNvPr>
          <p:cNvGrpSpPr/>
          <p:nvPr/>
        </p:nvGrpSpPr>
        <p:grpSpPr>
          <a:xfrm>
            <a:off x="10776021" y="4109062"/>
            <a:ext cx="345127" cy="345132"/>
            <a:chOff x="3873141" y="3340657"/>
            <a:chExt cx="353232" cy="35323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B9DC0DE-7176-8195-64A2-D17785CF8B44}"/>
                </a:ext>
              </a:extLst>
            </p:cNvPr>
            <p:cNvSpPr/>
            <p:nvPr/>
          </p:nvSpPr>
          <p:spPr>
            <a:xfrm>
              <a:off x="3881733" y="3349495"/>
              <a:ext cx="338916" cy="33988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3360"/>
            </a:p>
          </p:txBody>
        </p:sp>
        <p:pic>
          <p:nvPicPr>
            <p:cNvPr id="49" name="Graphic 48" descr="Management outline">
              <a:extLst>
                <a:ext uri="{FF2B5EF4-FFF2-40B4-BE49-F238E27FC236}">
                  <a16:creationId xmlns:a16="http://schemas.microsoft.com/office/drawing/2014/main" id="{74B8190F-988D-AF02-7853-E2518D1A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3141" y="3340657"/>
              <a:ext cx="353232" cy="35323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C014E-E440-4147-4DEF-4D7EF7724617}"/>
              </a:ext>
            </a:extLst>
          </p:cNvPr>
          <p:cNvGrpSpPr/>
          <p:nvPr/>
        </p:nvGrpSpPr>
        <p:grpSpPr>
          <a:xfrm>
            <a:off x="6002141" y="1735890"/>
            <a:ext cx="3886380" cy="2400269"/>
            <a:chOff x="-3772572" y="5232341"/>
            <a:chExt cx="2985607" cy="18439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B437CC-CACE-DEC9-C334-01AAE708CF4C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2A3867A8-5C1B-0370-7B49-67F1A473B1DB}"/>
                </a:ext>
              </a:extLst>
            </p:cNvPr>
            <p:cNvCxnSpPr>
              <a:cxnSpLocks/>
              <a:stCxn id="136" idx="0"/>
              <a:endCxn id="53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C60A-480A-65DC-B006-F56E0BD50441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92EEE0-D456-7217-B92D-FD913C049C59}"/>
                </a:ext>
              </a:extLst>
            </p:cNvPr>
            <p:cNvSpPr/>
            <p:nvPr/>
          </p:nvSpPr>
          <p:spPr>
            <a:xfrm>
              <a:off x="-2889106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DB26AE-3E7C-6C52-F151-DD20B9B4DD94}"/>
                </a:ext>
              </a:extLst>
            </p:cNvPr>
            <p:cNvCxnSpPr>
              <a:cxnSpLocks/>
              <a:stCxn id="53" idx="3"/>
              <a:endCxn id="55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8D7402-85D5-CCB2-E4CB-0E169769EF87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D3276B-0082-F787-31D9-023DB765663E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8F0E35-B1AD-6543-337A-53B41C896177}"/>
                </a:ext>
              </a:extLst>
            </p:cNvPr>
            <p:cNvCxnSpPr>
              <a:cxnSpLocks/>
              <a:stCxn id="136" idx="2"/>
              <a:endCxn id="59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2CBF021-8BF1-E9EF-EAC1-2F75FA3DDDF8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7609251-DDD4-7950-A13D-F0776569C9B5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6651E27-CE50-984F-26D6-A55E29FBE8F0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DB480BE-7250-79C6-7C7B-6B70B793F495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7DFCE72-C4FE-C228-2077-3F98C74B32CD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8193D54-3F38-4C92-7DFC-7DA7A6138279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95DAAC6-E38E-1680-646B-24A445911DC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DB28A5E-B5F8-F290-A555-B8C23ECF9EFE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42F8D1E-3700-4DEF-2A3E-0D94D5948B79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4D8A894-72DC-B2ED-153F-2F0C91BA69DD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1B0C0FF-7EA8-3D35-1C9E-9722A454718A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55CE989-0D2C-D427-5F2C-455FBE87314A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B8775F-BD9F-22CF-96CA-40012024BC63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16199E-714E-53AE-DE1B-0EE12F1F0679}"/>
              </a:ext>
            </a:extLst>
          </p:cNvPr>
          <p:cNvSpPr txBox="1"/>
          <p:nvPr/>
        </p:nvSpPr>
        <p:spPr>
          <a:xfrm>
            <a:off x="768013" y="4528407"/>
            <a:ext cx="271078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resource(“Amy”).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resource(“Jessie”).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resource(“Liam”).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resource(“Glen”).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resource(“Oliver”).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resource(“Mia”).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resource(“Lisa”).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B78B1-448A-CDEF-7BCE-9E0BDD902197}"/>
              </a:ext>
            </a:extLst>
          </p:cNvPr>
          <p:cNvSpPr txBox="1"/>
          <p:nvPr/>
        </p:nvSpPr>
        <p:spPr>
          <a:xfrm>
            <a:off x="4726374" y="4537781"/>
            <a:ext cx="3170167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(“Amy”, “Manager”).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(“Jessie”,”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(“Liam”,”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(“Glen”,”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(“Oliver”,”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(“Mia”,”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rlAC</a:t>
            </a:r>
            <a:r>
              <a:rPr lang="en-US" sz="1320" dirty="0">
                <a:latin typeface="LM Mono 12" panose="00000509000000000000" pitchFamily="49" charset="0"/>
              </a:rPr>
              <a:t>(“Lisa”,”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4E7BE-BFFA-B391-EC74-59E72D3C6258}"/>
              </a:ext>
            </a:extLst>
          </p:cNvPr>
          <p:cNvSpPr txBox="1"/>
          <p:nvPr/>
        </p:nvSpPr>
        <p:spPr>
          <a:xfrm>
            <a:off x="7743013" y="4555478"/>
            <a:ext cx="3949805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llAC</a:t>
            </a:r>
            <a:r>
              <a:rPr lang="en-US" sz="1320" dirty="0">
                <a:latin typeface="LM Mono 12" panose="00000509000000000000" pitchFamily="49" charset="0"/>
              </a:rPr>
              <a:t>(“Manager”, 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llAC</a:t>
            </a:r>
            <a:r>
              <a:rPr lang="en-US" sz="1320" dirty="0">
                <a:latin typeface="LM Mono 12" panose="00000509000000000000" pitchFamily="49" charset="0"/>
              </a:rPr>
              <a:t>(”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”,“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010FC3-BB2F-F61E-C290-268520D36413}"/>
              </a:ext>
            </a:extLst>
          </p:cNvPr>
          <p:cNvGrpSpPr/>
          <p:nvPr/>
        </p:nvGrpSpPr>
        <p:grpSpPr>
          <a:xfrm>
            <a:off x="1035408" y="1610841"/>
            <a:ext cx="4622323" cy="922230"/>
            <a:chOff x="4822410" y="1770777"/>
            <a:chExt cx="3954069" cy="90382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F65FD4-BB20-54DB-6F2E-0ED69F6F79BE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0AE747-4DC6-8061-995F-4AB1F49EA2D2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" name="Flowchart: Decision 13">
              <a:extLst>
                <a:ext uri="{FF2B5EF4-FFF2-40B4-BE49-F238E27FC236}">
                  <a16:creationId xmlns:a16="http://schemas.microsoft.com/office/drawing/2014/main" id="{5EED3FD5-74C7-5E29-0A6C-8A45BACEC9E9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5298AAA-08D6-6B2E-27EF-BABF74360BD1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15F089E-C8EE-6CBA-8B4E-3435958ABCFE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7F4454D-7A2F-E8C8-66A6-040547471B8F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F347F64-96C8-E79B-DB69-384EA342E488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F6E96E-4003-E212-BCE4-E6E3C7D7A015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0AAED7E6-48BA-F601-4812-54CABFA3ED8F}"/>
                </a:ext>
              </a:extLst>
            </p:cNvPr>
            <p:cNvCxnSpPr>
              <a:cxnSpLocks/>
              <a:stCxn id="14" idx="0"/>
              <a:endCxn id="15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C8397934-3FBF-E106-8378-A5B93244CEF1}"/>
                </a:ext>
              </a:extLst>
            </p:cNvPr>
            <p:cNvCxnSpPr>
              <a:cxnSpLocks/>
              <a:stCxn id="14" idx="2"/>
              <a:endCxn id="17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FA14497-48DB-950E-A829-79C4F9EAE2C6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E3A5270-0DBC-4896-E03A-6E4C7853657A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Decision 23">
              <a:extLst>
                <a:ext uri="{FF2B5EF4-FFF2-40B4-BE49-F238E27FC236}">
                  <a16:creationId xmlns:a16="http://schemas.microsoft.com/office/drawing/2014/main" id="{AD2D99D2-5DD0-417F-541A-FE781EF2C276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6D8BDA5A-F1FC-551B-64ED-B861D6C68ED2}"/>
                </a:ext>
              </a:extLst>
            </p:cNvPr>
            <p:cNvCxnSpPr>
              <a:cxnSpLocks/>
              <a:stCxn id="16" idx="3"/>
              <a:endCxn id="24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1A3BBA4F-7EDB-67FD-9EA2-7B1E51EDF689}"/>
                </a:ext>
              </a:extLst>
            </p:cNvPr>
            <p:cNvCxnSpPr>
              <a:cxnSpLocks/>
              <a:stCxn id="18" idx="3"/>
              <a:endCxn id="24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ACBE8C-C383-68BB-AF00-919BB5DBF5CD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9798B6-192F-E7DB-CAA1-E6187C337EED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1269E0B-ADEF-B8C4-9975-1D8402BC4D65}"/>
                </a:ext>
              </a:extLst>
            </p:cNvPr>
            <p:cNvCxnSpPr>
              <a:cxnSpLocks/>
              <a:stCxn id="24" idx="3"/>
              <a:endCxn id="27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20C7AA1-E58F-F601-134F-ECE87A5F85A1}"/>
                </a:ext>
              </a:extLst>
            </p:cNvPr>
            <p:cNvCxnSpPr>
              <a:cxnSpLocks/>
              <a:stCxn id="27" idx="3"/>
              <a:endCxn id="28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B0CFA0-43F6-7F48-9F3B-015960C16D3E}"/>
                </a:ext>
              </a:extLst>
            </p:cNvPr>
            <p:cNvCxnSpPr>
              <a:cxnSpLocks/>
              <a:stCxn id="12" idx="6"/>
              <a:endCxn id="13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20FA11-2D4E-0056-CA34-711388018838}"/>
              </a:ext>
            </a:extLst>
          </p:cNvPr>
          <p:cNvGrpSpPr/>
          <p:nvPr/>
        </p:nvGrpSpPr>
        <p:grpSpPr>
          <a:xfrm>
            <a:off x="1554870" y="1905885"/>
            <a:ext cx="3891941" cy="884813"/>
            <a:chOff x="5113337" y="3174097"/>
            <a:chExt cx="3329278" cy="8671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8ACE4F-B759-B5ED-7F30-047A97C46AED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BFF78673-2478-ADBB-A0A6-3D8AE5786491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46" name="Connector: Elbow 145">
                <a:extLst>
                  <a:ext uri="{FF2B5EF4-FFF2-40B4-BE49-F238E27FC236}">
                    <a16:creationId xmlns:a16="http://schemas.microsoft.com/office/drawing/2014/main" id="{403E5960-1D1D-A93B-420B-C6E2C9B1EEBB}"/>
                  </a:ext>
                </a:extLst>
              </p:cNvPr>
              <p:cNvCxnSpPr>
                <a:cxnSpLocks/>
                <a:endCxn id="147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Left Bracket 146">
                <a:extLst>
                  <a:ext uri="{FF2B5EF4-FFF2-40B4-BE49-F238E27FC236}">
                    <a16:creationId xmlns:a16="http://schemas.microsoft.com/office/drawing/2014/main" id="{CD5D413F-F8FE-7605-36D4-98D4A4545354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FE84F92-9F1F-98FA-19C4-0FE8E3908128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9DB39DA-313B-8AF5-476E-F77513FBF38E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E7ED6812-D898-276D-74DC-A91821444AEB}"/>
                  </a:ext>
                </a:extLst>
              </p:cNvPr>
              <p:cNvCxnSpPr>
                <a:cxnSpLocks/>
                <a:endCxn id="144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Left Bracket 143">
                <a:extLst>
                  <a:ext uri="{FF2B5EF4-FFF2-40B4-BE49-F238E27FC236}">
                    <a16:creationId xmlns:a16="http://schemas.microsoft.com/office/drawing/2014/main" id="{A7541F17-995C-BE7A-BA6D-57400A5BFADE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C3C91A-A009-0EE7-88BB-809B5B236AF2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BBAC303-D341-8E59-2ADF-96E2963B35CF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9" name="Connector: Elbow 138">
                <a:extLst>
                  <a:ext uri="{FF2B5EF4-FFF2-40B4-BE49-F238E27FC236}">
                    <a16:creationId xmlns:a16="http://schemas.microsoft.com/office/drawing/2014/main" id="{46125AAA-6B19-710A-38B1-FD8826795D0F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Left Bracket 139">
                <a:extLst>
                  <a:ext uri="{FF2B5EF4-FFF2-40B4-BE49-F238E27FC236}">
                    <a16:creationId xmlns:a16="http://schemas.microsoft.com/office/drawing/2014/main" id="{CDF2DB70-B2BD-F1E2-3CFE-551EF294F643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0080A76-0E8D-3787-55B1-7EEFE8BF29C1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D1D84FC-96AC-19BB-B8C8-1E736F04237F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B672256E-8CF3-41D7-2BE9-DD924F7A1E16}"/>
                  </a:ext>
                </a:extLst>
              </p:cNvPr>
              <p:cNvCxnSpPr>
                <a:cxnSpLocks/>
                <a:endCxn id="52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Left Bracket 51">
                <a:extLst>
                  <a:ext uri="{FF2B5EF4-FFF2-40B4-BE49-F238E27FC236}">
                    <a16:creationId xmlns:a16="http://schemas.microsoft.com/office/drawing/2014/main" id="{EE60E18D-449C-A88B-4D92-061777180AF9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A7E3D13-0D4F-71E9-5DC1-B20FCFB57E7F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5C8AD3-AA5B-A877-2E4B-477912F69871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4B6C4E8F-E37C-F68D-641E-E5CB18BE387F}"/>
                  </a:ext>
                </a:extLst>
              </p:cNvPr>
              <p:cNvCxnSpPr>
                <a:cxnSpLocks/>
                <a:endCxn id="44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Left Bracket 43">
                <a:extLst>
                  <a:ext uri="{FF2B5EF4-FFF2-40B4-BE49-F238E27FC236}">
                    <a16:creationId xmlns:a16="http://schemas.microsoft.com/office/drawing/2014/main" id="{0B8F7C27-4563-4E2A-B20F-C3B1DA6C77FF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B39D1D-2B7A-824F-3A8F-6BE39711479F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8E0DAD-E2DE-E96D-624B-B165B7786F48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426CE842-B7E3-2D8D-DEF9-0FB7EC7E7E53}"/>
                  </a:ext>
                </a:extLst>
              </p:cNvPr>
              <p:cNvCxnSpPr>
                <a:cxnSpLocks/>
                <a:endCxn id="41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Left Bracket 40">
                <a:extLst>
                  <a:ext uri="{FF2B5EF4-FFF2-40B4-BE49-F238E27FC236}">
                    <a16:creationId xmlns:a16="http://schemas.microsoft.com/office/drawing/2014/main" id="{8B5FEE78-CBDE-B108-826B-11863385089B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4BD28B9-99F8-B26F-8C2F-BC65C6BACAD8}"/>
              </a:ext>
            </a:extLst>
          </p:cNvPr>
          <p:cNvGrpSpPr/>
          <p:nvPr/>
        </p:nvGrpSpPr>
        <p:grpSpPr>
          <a:xfrm>
            <a:off x="1985860" y="1548940"/>
            <a:ext cx="3348728" cy="740942"/>
            <a:chOff x="10020893" y="6175793"/>
            <a:chExt cx="2864599" cy="726155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4B70FE0-3085-C965-8A2B-215A3C87A601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0320C38-E065-5AEC-3727-24B6AE32CA7B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CEEB33D-2321-0CEE-846E-10A1C59E9A68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591B679-9311-5E46-3565-E7D57B7BF51E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D36C54E-7771-4FF2-E8AD-5EE434B521C9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AF8DBC3-F3E8-1849-8946-D4FA58BEADE0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46A4323-9A2C-72B3-38D6-94D36B90A720}"/>
              </a:ext>
            </a:extLst>
          </p:cNvPr>
          <p:cNvGrpSpPr/>
          <p:nvPr/>
        </p:nvGrpSpPr>
        <p:grpSpPr>
          <a:xfrm>
            <a:off x="5300068" y="2763018"/>
            <a:ext cx="491030" cy="224825"/>
            <a:chOff x="731406" y="1752853"/>
            <a:chExt cx="1333725" cy="570497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01001FC2-F318-1AC4-9EB8-562BC798E469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159" name="Picture 15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EF844E6-4C50-F28C-D7E0-FA95BC43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D0164602-905E-DE7D-9478-8AE8EF7E65D4}"/>
              </a:ext>
            </a:extLst>
          </p:cNvPr>
          <p:cNvSpPr txBox="1"/>
          <p:nvPr/>
        </p:nvSpPr>
        <p:spPr>
          <a:xfrm>
            <a:off x="7739501" y="5154722"/>
            <a:ext cx="3865446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StudyRequirements</a:t>
            </a:r>
            <a:r>
              <a:rPr lang="en-US" sz="1320" dirty="0">
                <a:latin typeface="LM Mono 12" panose="00000509000000000000" pitchFamily="49" charset="0"/>
              </a:rPr>
              <a:t>”, “Manager”).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VerifyBackend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DevelopFrontend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VerifyFrontend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alAC</a:t>
            </a:r>
            <a:r>
              <a:rPr lang="en-US" sz="1320" dirty="0">
                <a:latin typeface="LM Mono 12" panose="00000509000000000000" pitchFamily="49" charset="0"/>
              </a:rPr>
              <a:t>(“</a:t>
            </a:r>
            <a:r>
              <a:rPr lang="en-US" sz="1320" dirty="0" err="1">
                <a:latin typeface="LM Mono 12" panose="00000509000000000000" pitchFamily="49" charset="0"/>
              </a:rPr>
              <a:t>DeploySystem</a:t>
            </a:r>
            <a:r>
              <a:rPr lang="en-US" sz="1320" dirty="0">
                <a:latin typeface="LM Mono 12" panose="00000509000000000000" pitchFamily="49" charset="0"/>
              </a:rPr>
              <a:t>”, “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9802398-3AD3-6295-B2C7-C549C76EBBC4}"/>
              </a:ext>
            </a:extLst>
          </p:cNvPr>
          <p:cNvSpPr txBox="1"/>
          <p:nvPr/>
        </p:nvSpPr>
        <p:spPr>
          <a:xfrm>
            <a:off x="2525631" y="4528406"/>
            <a:ext cx="27107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latin typeface="LM Mono 12" panose="00000509000000000000" pitchFamily="49" charset="0"/>
              </a:rPr>
              <a:t>role(“Manager”).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SoftwareEngineer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JuniorDeveloper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UIDeveloper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r>
              <a:rPr lang="en-US" sz="1320" dirty="0">
                <a:latin typeface="LM Mono 12" panose="00000509000000000000" pitchFamily="49" charset="0"/>
              </a:rPr>
              <a:t>role(“</a:t>
            </a:r>
            <a:r>
              <a:rPr lang="en-US" sz="1320" dirty="0" err="1">
                <a:latin typeface="LM Mono 12" panose="00000509000000000000" pitchFamily="49" charset="0"/>
              </a:rPr>
              <a:t>TestingExpert</a:t>
            </a:r>
            <a:r>
              <a:rPr lang="en-US" sz="1320" dirty="0">
                <a:latin typeface="LM Mono 12" panose="00000509000000000000" pitchFamily="49" charset="0"/>
              </a:rPr>
              <a:t>”).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6C633A1E-5EC3-7811-B8C9-52C068E4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97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98185-E005-6650-01D3-72860A189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AT" dirty="0"/>
              <a:t>ondeterministic actions:</a:t>
            </a:r>
          </a:p>
          <a:p>
            <a:endParaRPr lang="en-AT" dirty="0"/>
          </a:p>
          <a:p>
            <a:pPr lvl="1"/>
            <a:r>
              <a:rPr lang="en-GB" dirty="0"/>
              <a:t>E.g., “c</a:t>
            </a:r>
            <a:r>
              <a:rPr lang="en-AT" dirty="0"/>
              <a:t>lumsy” move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 T+1</a:t>
            </a:r>
            <a:r>
              <a:rPr lang="en-GB" dirty="0">
                <a:effectLst/>
                <a:latin typeface="Arial" panose="020B0604020202020204" pitchFamily="34" charset="0"/>
              </a:rPr>
              <a:t>) v </a:t>
            </a:r>
            <a:r>
              <a:rPr lang="en-GB" dirty="0">
                <a:effectLst/>
                <a:latin typeface="Courier New" panose="02070309020205020404" pitchFamily="49" charset="0"/>
              </a:rPr>
              <a:t>on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latin typeface="Courier New" panose="02070309020205020404" pitchFamily="49" charset="0"/>
              </a:rPr>
              <a:t>table</a:t>
            </a:r>
            <a:r>
              <a:rPr lang="en-GB" dirty="0">
                <a:effectLst/>
                <a:latin typeface="Courier New" panose="02070309020205020404" pitchFamily="49" charset="0"/>
              </a:rPr>
              <a:t>, T+1</a:t>
            </a:r>
            <a:r>
              <a:rPr lang="en-GB" dirty="0">
                <a:effectLst/>
                <a:latin typeface="Arial" panose="020B0604020202020204" pitchFamily="34" charset="0"/>
              </a:rPr>
              <a:t>) :-  </a:t>
            </a:r>
            <a:r>
              <a:rPr lang="en-GB" dirty="0" err="1">
                <a:latin typeface="Arial" panose="020B0604020202020204" pitchFamily="34" charset="0"/>
              </a:rPr>
              <a:t>c</a:t>
            </a:r>
            <a:r>
              <a:rPr lang="en-GB" dirty="0" err="1">
                <a:effectLst/>
                <a:latin typeface="Courier New" panose="02070309020205020404" pitchFamily="49" charset="0"/>
              </a:rPr>
              <a:t>move</a:t>
            </a:r>
            <a:r>
              <a:rPr lang="en-GB" dirty="0">
                <a:effectLst/>
                <a:latin typeface="Arial" panose="020B0604020202020204" pitchFamily="34" charset="0"/>
              </a:rPr>
              <a:t>(</a:t>
            </a:r>
            <a:r>
              <a:rPr lang="en-GB" dirty="0">
                <a:effectLst/>
                <a:latin typeface="Courier New" panose="02070309020205020404" pitchFamily="49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</a:rPr>
              <a:t>, </a:t>
            </a:r>
            <a:r>
              <a:rPr lang="en-GB" dirty="0">
                <a:effectLst/>
                <a:latin typeface="Courier New" panose="02070309020205020404" pitchFamily="49" charset="0"/>
              </a:rPr>
              <a:t>L,T</a:t>
            </a:r>
            <a:r>
              <a:rPr lang="en-GB" dirty="0">
                <a:effectLst/>
                <a:latin typeface="Arial" panose="020B0604020202020204" pitchFamily="34" charset="0"/>
              </a:rPr>
              <a:t>), 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on(B,L,T), block(L)</a:t>
            </a:r>
            <a:r>
              <a:rPr lang="en-GB" dirty="0">
                <a:effectLst/>
                <a:latin typeface="Arial" panose="020B0604020202020204" pitchFamily="34" charset="0"/>
              </a:rPr>
              <a:t>.</a:t>
            </a:r>
          </a:p>
          <a:p>
            <a:pPr marL="914400" lvl="2" indent="0">
              <a:buNone/>
            </a:pP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on(B, L, T+1) :-  </a:t>
            </a:r>
            <a:r>
              <a:rPr lang="en-GB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cmove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(B,L,T), on(</a:t>
            </a:r>
            <a:r>
              <a:rPr lang="en-GB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B,table,T</a:t>
            </a:r>
            <a:r>
              <a:rPr lang="en-GB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endParaRPr lang="en-AT" dirty="0"/>
          </a:p>
          <a:p>
            <a:r>
              <a:rPr lang="en-GB" dirty="0"/>
              <a:t>A</a:t>
            </a:r>
            <a:r>
              <a:rPr lang="en-AT" dirty="0"/>
              <a:t>ction costs /cost optimal planning: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cost(T,1) :- cmove(B,L,T).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cost(T,2) :- move(B,L,T).</a:t>
            </a:r>
          </a:p>
          <a:p>
            <a:pPr marL="457200" lvl="1" indent="0">
              <a:buNone/>
            </a:pPr>
            <a:r>
              <a:rPr lang="en-AT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AT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AT" sz="3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AT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cost(T,Cost). [Cost:]</a:t>
            </a:r>
          </a:p>
          <a:p>
            <a:pPr marL="457200" lvl="1" indent="0">
              <a:buNone/>
            </a:pPr>
            <a:endParaRPr lang="en-AT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1705C-283A-710A-38B4-EEF4A350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8</a:t>
            </a:fld>
            <a:endParaRPr lang="en-A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0E2A36-D96C-F18D-CD8F-41844156A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 Planning… ease of extensions: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63E3E-14B7-695C-3E12-04FA3053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5177">
            <a:off x="126662" y="764148"/>
            <a:ext cx="7772400" cy="1853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2FF82-E9F2-3085-223C-67EE8AA94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4742">
            <a:off x="4500038" y="2719614"/>
            <a:ext cx="7772400" cy="2216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F169B-F4D2-CAF3-E954-6BFF6839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410">
            <a:off x="101627" y="4339500"/>
            <a:ext cx="6400800" cy="22515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33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13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33396F-0DF9-A434-6A90-ECDDC02EC09B}"/>
              </a:ext>
            </a:extLst>
          </p:cNvPr>
          <p:cNvGrpSpPr/>
          <p:nvPr/>
        </p:nvGrpSpPr>
        <p:grpSpPr>
          <a:xfrm>
            <a:off x="1157662" y="1554913"/>
            <a:ext cx="4622323" cy="922230"/>
            <a:chOff x="4822410" y="1770777"/>
            <a:chExt cx="3954069" cy="9038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445B7F-7CE9-92DF-A1D6-79A2462572B7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74769F5-954D-AF05-102F-041C683E0F9A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1" name="Flowchart: Decision 10">
              <a:extLst>
                <a:ext uri="{FF2B5EF4-FFF2-40B4-BE49-F238E27FC236}">
                  <a16:creationId xmlns:a16="http://schemas.microsoft.com/office/drawing/2014/main" id="{49F9B3F3-22C8-7C2E-EF2E-D5677B230D89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0AD31F-97B4-9D65-844E-7F17D064481D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2A1735A-F18E-0144-5B61-4C5A5B83B6D2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C61B4B-0FA5-B9B4-E896-FB1E6457D8A0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1C3DF32-3480-5D6C-2273-E7DCBC0AE8F1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CF9F2FD-6625-E87F-EA63-9FDF6D2F4F82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3EFD915B-7BAD-CBB8-65BF-4C4241292A99}"/>
                </a:ext>
              </a:extLst>
            </p:cNvPr>
            <p:cNvCxnSpPr>
              <a:cxnSpLocks/>
              <a:stCxn id="11" idx="0"/>
              <a:endCxn id="12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C8639901-04EF-CCCF-9DDF-C22CA9A9F961}"/>
                </a:ext>
              </a:extLst>
            </p:cNvPr>
            <p:cNvCxnSpPr>
              <a:cxnSpLocks/>
              <a:stCxn id="11" idx="2"/>
              <a:endCxn id="14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B5AA32B-FA6C-1E47-9BC0-FEDBC33B3E30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CA81A4E-1B4F-78C8-F587-22D1B7CE373C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Decision 20">
              <a:extLst>
                <a:ext uri="{FF2B5EF4-FFF2-40B4-BE49-F238E27FC236}">
                  <a16:creationId xmlns:a16="http://schemas.microsoft.com/office/drawing/2014/main" id="{9B3895EB-78A0-724D-A757-476859291DBD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8755" rtlCol="0" anchor="ctr"/>
            <a:lstStyle/>
            <a:p>
              <a:pPr algn="ctr"/>
              <a:r>
                <a:rPr lang="en-US" sz="1260" b="1" dirty="0">
                  <a:solidFill>
                    <a:schemeClr val="tx1"/>
                  </a:solidFill>
                </a:rPr>
                <a:t>+</a:t>
              </a:r>
              <a:endParaRPr lang="LID4096" sz="1260" b="1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D8C4FC5C-830A-FF4E-C134-79AA8B63D116}"/>
                </a:ext>
              </a:extLst>
            </p:cNvPr>
            <p:cNvCxnSpPr>
              <a:cxnSpLocks/>
              <a:stCxn id="13" idx="3"/>
              <a:endCxn id="21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CDA8F4FC-F519-CA87-F973-4E27099BC73E}"/>
                </a:ext>
              </a:extLst>
            </p:cNvPr>
            <p:cNvCxnSpPr>
              <a:cxnSpLocks/>
              <a:stCxn id="15" idx="3"/>
              <a:endCxn id="21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E196A12-DE9E-C9D2-FDFE-D9EA6DD728EF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4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84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755570-D1FB-1343-847B-677C31091608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4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55958A1-4E58-9D2C-84D7-1205060B10FE}"/>
                </a:ext>
              </a:extLst>
            </p:cNvPr>
            <p:cNvCxnSpPr>
              <a:cxnSpLocks/>
              <a:stCxn id="21" idx="3"/>
              <a:endCxn id="24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D084284-49AC-A1C2-5B57-07B5186F2D2D}"/>
                </a:ext>
              </a:extLst>
            </p:cNvPr>
            <p:cNvCxnSpPr>
              <a:cxnSpLocks/>
              <a:stCxn id="24" idx="3"/>
              <a:endCxn id="25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D23C948-AF48-C487-1232-350641BFDA0C}"/>
                </a:ext>
              </a:extLst>
            </p:cNvPr>
            <p:cNvCxnSpPr>
              <a:cxnSpLocks/>
              <a:stCxn id="7" idx="6"/>
              <a:endCxn id="10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E8405A-50B6-5F04-32A6-811D08D15FA9}"/>
              </a:ext>
            </a:extLst>
          </p:cNvPr>
          <p:cNvGrpSpPr/>
          <p:nvPr/>
        </p:nvGrpSpPr>
        <p:grpSpPr>
          <a:xfrm>
            <a:off x="1677124" y="1849957"/>
            <a:ext cx="3891941" cy="884813"/>
            <a:chOff x="5113337" y="3174097"/>
            <a:chExt cx="3329278" cy="8671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6C804EE-1F5A-CC01-7B18-685F63B8D6A2}"/>
                </a:ext>
              </a:extLst>
            </p:cNvPr>
            <p:cNvGrpSpPr/>
            <p:nvPr/>
          </p:nvGrpSpPr>
          <p:grpSpPr>
            <a:xfrm>
              <a:off x="5113337" y="3462041"/>
              <a:ext cx="590106" cy="271471"/>
              <a:chOff x="5137245" y="2433135"/>
              <a:chExt cx="590106" cy="271471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B5D1471-E98D-5BBB-4EBE-195DC411E4A4}"/>
                  </a:ext>
                </a:extLst>
              </p:cNvPr>
              <p:cNvSpPr txBox="1"/>
              <p:nvPr/>
            </p:nvSpPr>
            <p:spPr>
              <a:xfrm>
                <a:off x="5158569" y="2433135"/>
                <a:ext cx="568782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1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E192D624-A636-D32E-CA24-80351AB41009}"/>
                  </a:ext>
                </a:extLst>
              </p:cNvPr>
              <p:cNvCxnSpPr>
                <a:cxnSpLocks/>
                <a:endCxn id="144" idx="1"/>
              </p:cNvCxnSpPr>
              <p:nvPr/>
            </p:nvCxnSpPr>
            <p:spPr>
              <a:xfrm rot="16200000" flipH="1">
                <a:off x="5123939" y="2476332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Left Bracket 143">
                <a:extLst>
                  <a:ext uri="{FF2B5EF4-FFF2-40B4-BE49-F238E27FC236}">
                    <a16:creationId xmlns:a16="http://schemas.microsoft.com/office/drawing/2014/main" id="{E6E2D9A4-6B22-42F5-1748-DBCDBC6E94B9}"/>
                  </a:ext>
                </a:extLst>
              </p:cNvPr>
              <p:cNvSpPr/>
              <p:nvPr/>
            </p:nvSpPr>
            <p:spPr>
              <a:xfrm>
                <a:off x="5227325" y="2513854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4B57C23-AC53-328C-5E47-09A3E3AB79BD}"/>
                </a:ext>
              </a:extLst>
            </p:cNvPr>
            <p:cNvGrpSpPr/>
            <p:nvPr/>
          </p:nvGrpSpPr>
          <p:grpSpPr>
            <a:xfrm>
              <a:off x="6219011" y="3176552"/>
              <a:ext cx="605464" cy="271471"/>
              <a:chOff x="5304813" y="3305253"/>
              <a:chExt cx="605464" cy="27147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2875768-C70A-EE59-703E-5A304D33AF54}"/>
                  </a:ext>
                </a:extLst>
              </p:cNvPr>
              <p:cNvSpPr txBox="1"/>
              <p:nvPr/>
            </p:nvSpPr>
            <p:spPr>
              <a:xfrm>
                <a:off x="5326137" y="3305253"/>
                <a:ext cx="584140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139" name="Connector: Elbow 138">
                <a:extLst>
                  <a:ext uri="{FF2B5EF4-FFF2-40B4-BE49-F238E27FC236}">
                    <a16:creationId xmlns:a16="http://schemas.microsoft.com/office/drawing/2014/main" id="{950A97CF-9E41-99C2-737D-18ADDD48A961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rot="16200000" flipH="1">
                <a:off x="5291507" y="3342860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Left Bracket 139">
                <a:extLst>
                  <a:ext uri="{FF2B5EF4-FFF2-40B4-BE49-F238E27FC236}">
                    <a16:creationId xmlns:a16="http://schemas.microsoft.com/office/drawing/2014/main" id="{097B5B08-F0DD-0951-919E-B5C5666A8947}"/>
                  </a:ext>
                </a:extLst>
              </p:cNvPr>
              <p:cNvSpPr/>
              <p:nvPr/>
            </p:nvSpPr>
            <p:spPr>
              <a:xfrm>
                <a:off x="5394893" y="3380382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DA6967-7DFA-5CAB-96A3-D8835CAFD277}"/>
                </a:ext>
              </a:extLst>
            </p:cNvPr>
            <p:cNvGrpSpPr/>
            <p:nvPr/>
          </p:nvGrpSpPr>
          <p:grpSpPr>
            <a:xfrm>
              <a:off x="6905646" y="3174097"/>
              <a:ext cx="524418" cy="271471"/>
              <a:chOff x="5952398" y="3331545"/>
              <a:chExt cx="524418" cy="271471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CACFBE-CA67-5581-3686-FDCBAB0E7705}"/>
                  </a:ext>
                </a:extLst>
              </p:cNvPr>
              <p:cNvSpPr txBox="1"/>
              <p:nvPr/>
            </p:nvSpPr>
            <p:spPr>
              <a:xfrm>
                <a:off x="5973722" y="3331545"/>
                <a:ext cx="503094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3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BDFA61A5-8B59-33A6-6CD0-80E3019AB6E4}"/>
                  </a:ext>
                </a:extLst>
              </p:cNvPr>
              <p:cNvCxnSpPr>
                <a:cxnSpLocks/>
                <a:endCxn id="52" idx="1"/>
              </p:cNvCxnSpPr>
              <p:nvPr/>
            </p:nvCxnSpPr>
            <p:spPr>
              <a:xfrm rot="16200000" flipH="1">
                <a:off x="5939092" y="336914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Left Bracket 51">
                <a:extLst>
                  <a:ext uri="{FF2B5EF4-FFF2-40B4-BE49-F238E27FC236}">
                    <a16:creationId xmlns:a16="http://schemas.microsoft.com/office/drawing/2014/main" id="{E4B8DCBC-8BAC-6476-3384-128CCB4A7DCE}"/>
                  </a:ext>
                </a:extLst>
              </p:cNvPr>
              <p:cNvSpPr/>
              <p:nvPr/>
            </p:nvSpPr>
            <p:spPr>
              <a:xfrm>
                <a:off x="6042478" y="340666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E53E2F0-4EAA-3A6A-8B62-BE33B0CF492A}"/>
                </a:ext>
              </a:extLst>
            </p:cNvPr>
            <p:cNvGrpSpPr/>
            <p:nvPr/>
          </p:nvGrpSpPr>
          <p:grpSpPr>
            <a:xfrm>
              <a:off x="6220544" y="3766905"/>
              <a:ext cx="535999" cy="271471"/>
              <a:chOff x="5273523" y="3744540"/>
              <a:chExt cx="535999" cy="27147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CC100D6-399A-4091-4185-D206E529F9DE}"/>
                  </a:ext>
                </a:extLst>
              </p:cNvPr>
              <p:cNvSpPr txBox="1"/>
              <p:nvPr/>
            </p:nvSpPr>
            <p:spPr>
              <a:xfrm>
                <a:off x="5294845" y="3744540"/>
                <a:ext cx="514677" cy="271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6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593F83F9-7CED-270E-E3FF-E2813CFA0503}"/>
                  </a:ext>
                </a:extLst>
              </p:cNvPr>
              <p:cNvCxnSpPr>
                <a:cxnSpLocks/>
                <a:endCxn id="44" idx="1"/>
              </p:cNvCxnSpPr>
              <p:nvPr/>
            </p:nvCxnSpPr>
            <p:spPr>
              <a:xfrm rot="16200000" flipH="1">
                <a:off x="5260217" y="3782151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Left Bracket 43">
                <a:extLst>
                  <a:ext uri="{FF2B5EF4-FFF2-40B4-BE49-F238E27FC236}">
                    <a16:creationId xmlns:a16="http://schemas.microsoft.com/office/drawing/2014/main" id="{4BA11F84-3D49-116A-434B-75EBD5AA0206}"/>
                  </a:ext>
                </a:extLst>
              </p:cNvPr>
              <p:cNvSpPr/>
              <p:nvPr/>
            </p:nvSpPr>
            <p:spPr>
              <a:xfrm>
                <a:off x="5363603" y="3819673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C220FB6-E9FC-0C41-73A8-0A0AC6126E29}"/>
                </a:ext>
              </a:extLst>
            </p:cNvPr>
            <p:cNvGrpSpPr/>
            <p:nvPr/>
          </p:nvGrpSpPr>
          <p:grpSpPr>
            <a:xfrm>
              <a:off x="6909208" y="3769782"/>
              <a:ext cx="531848" cy="271472"/>
              <a:chOff x="5951287" y="3745798"/>
              <a:chExt cx="531848" cy="27147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3E460CE-AF55-59E8-ACDE-59705C679E6C}"/>
                  </a:ext>
                </a:extLst>
              </p:cNvPr>
              <p:cNvSpPr txBox="1"/>
              <p:nvPr/>
            </p:nvSpPr>
            <p:spPr>
              <a:xfrm>
                <a:off x="5972611" y="3745798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5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1E1CB49F-8974-01D2-FD84-A928C44956E9}"/>
                  </a:ext>
                </a:extLst>
              </p:cNvPr>
              <p:cNvCxnSpPr>
                <a:cxnSpLocks/>
                <a:endCxn id="41" idx="1"/>
              </p:cNvCxnSpPr>
              <p:nvPr/>
            </p:nvCxnSpPr>
            <p:spPr>
              <a:xfrm rot="16200000" flipH="1">
                <a:off x="5937981" y="3783406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Left Bracket 40">
                <a:extLst>
                  <a:ext uri="{FF2B5EF4-FFF2-40B4-BE49-F238E27FC236}">
                    <a16:creationId xmlns:a16="http://schemas.microsoft.com/office/drawing/2014/main" id="{07E66A6C-57A3-3728-9E50-FF7BA4CFFD0B}"/>
                  </a:ext>
                </a:extLst>
              </p:cNvPr>
              <p:cNvSpPr/>
              <p:nvPr/>
            </p:nvSpPr>
            <p:spPr>
              <a:xfrm>
                <a:off x="6041367" y="3820928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9C1F53-CF9C-F5B2-62B8-D5924D2B1AAC}"/>
                </a:ext>
              </a:extLst>
            </p:cNvPr>
            <p:cNvGrpSpPr/>
            <p:nvPr/>
          </p:nvGrpSpPr>
          <p:grpSpPr>
            <a:xfrm>
              <a:off x="7910767" y="3473000"/>
              <a:ext cx="531848" cy="271472"/>
              <a:chOff x="6658423" y="3542869"/>
              <a:chExt cx="531848" cy="27147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AA58AC-BFCC-4CEB-1AB0-E7F33E91E51A}"/>
                  </a:ext>
                </a:extLst>
              </p:cNvPr>
              <p:cNvSpPr txBox="1"/>
              <p:nvPr/>
            </p:nvSpPr>
            <p:spPr>
              <a:xfrm>
                <a:off x="6679747" y="3542869"/>
                <a:ext cx="510524" cy="271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LM Sans 10" panose="00000500000000000000" pitchFamily="50" charset="0"/>
                  </a:rPr>
                  <a:t>2</a:t>
                </a:r>
                <a:r>
                  <a:rPr lang="en-US" sz="480" dirty="0">
                    <a:latin typeface="LM Sans 10" panose="00000500000000000000" pitchFamily="50" charset="0"/>
                  </a:rPr>
                  <a:t> </a:t>
                </a:r>
                <a:r>
                  <a:rPr lang="en-US" sz="840" dirty="0">
                    <a:latin typeface="LM Sans 10" panose="00000500000000000000" pitchFamily="50" charset="0"/>
                  </a:rPr>
                  <a:t>mos.</a:t>
                </a:r>
                <a:endParaRPr lang="LID4096" sz="840" dirty="0">
                  <a:latin typeface="LM Sans 10" panose="00000500000000000000" pitchFamily="50" charset="0"/>
                </a:endParaRPr>
              </a:p>
            </p:txBody>
          </p: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49A77EAC-4C24-375C-0006-F67BDE881296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 rot="16200000" flipH="1">
                <a:off x="6645117" y="3583268"/>
                <a:ext cx="116692" cy="90079"/>
              </a:xfrm>
              <a:prstGeom prst="bentConnector2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eft Bracket 37">
                <a:extLst>
                  <a:ext uri="{FF2B5EF4-FFF2-40B4-BE49-F238E27FC236}">
                    <a16:creationId xmlns:a16="http://schemas.microsoft.com/office/drawing/2014/main" id="{64339D02-4EF4-40EE-9269-B6998FE3605C}"/>
                  </a:ext>
                </a:extLst>
              </p:cNvPr>
              <p:cNvSpPr/>
              <p:nvPr/>
            </p:nvSpPr>
            <p:spPr>
              <a:xfrm>
                <a:off x="6748503" y="3620790"/>
                <a:ext cx="45719" cy="131727"/>
              </a:xfrm>
              <a:prstGeom prst="lef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 sz="1680"/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26EBA55-0E9B-A789-2F73-93DA05EADC74}"/>
              </a:ext>
            </a:extLst>
          </p:cNvPr>
          <p:cNvGrpSpPr/>
          <p:nvPr/>
        </p:nvGrpSpPr>
        <p:grpSpPr>
          <a:xfrm>
            <a:off x="2108114" y="1493011"/>
            <a:ext cx="3348728" cy="740942"/>
            <a:chOff x="10020893" y="6175793"/>
            <a:chExt cx="2864599" cy="72615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33B892D-53CC-D524-6F56-9FC8645129E6}"/>
                </a:ext>
              </a:extLst>
            </p:cNvPr>
            <p:cNvSpPr/>
            <p:nvPr/>
          </p:nvSpPr>
          <p:spPr>
            <a:xfrm>
              <a:off x="10020893" y="6483130"/>
              <a:ext cx="111195" cy="125430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A6DB98B-C817-600C-0BFD-0C01490DA91E}"/>
                </a:ext>
              </a:extLst>
            </p:cNvPr>
            <p:cNvSpPr/>
            <p:nvPr/>
          </p:nvSpPr>
          <p:spPr>
            <a:xfrm>
              <a:off x="11078708" y="6775672"/>
              <a:ext cx="111195" cy="12627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661FA87-0991-E48E-6D34-9945A43908EA}"/>
                </a:ext>
              </a:extLst>
            </p:cNvPr>
            <p:cNvSpPr/>
            <p:nvPr/>
          </p:nvSpPr>
          <p:spPr>
            <a:xfrm>
              <a:off x="11768015" y="6776518"/>
              <a:ext cx="111195" cy="125430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E45B08F-1381-7556-ADDB-E92A69FE984D}"/>
                </a:ext>
              </a:extLst>
            </p:cNvPr>
            <p:cNvSpPr/>
            <p:nvPr/>
          </p:nvSpPr>
          <p:spPr>
            <a:xfrm>
              <a:off x="12774297" y="6483130"/>
              <a:ext cx="111195" cy="125430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DCFA252-F511-200C-4FB8-7BB1AB5CE271}"/>
                </a:ext>
              </a:extLst>
            </p:cNvPr>
            <p:cNvSpPr/>
            <p:nvPr/>
          </p:nvSpPr>
          <p:spPr>
            <a:xfrm>
              <a:off x="11077168" y="6175793"/>
              <a:ext cx="111195" cy="1254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339C1B2-4FE7-10FE-1DA0-F0CF42BDB578}"/>
                </a:ext>
              </a:extLst>
            </p:cNvPr>
            <p:cNvSpPr/>
            <p:nvPr/>
          </p:nvSpPr>
          <p:spPr>
            <a:xfrm>
              <a:off x="11761681" y="6175793"/>
              <a:ext cx="111195" cy="13155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FC335BE-1078-367D-30D7-55CF82D8D659}"/>
              </a:ext>
            </a:extLst>
          </p:cNvPr>
          <p:cNvGrpSpPr/>
          <p:nvPr/>
        </p:nvGrpSpPr>
        <p:grpSpPr>
          <a:xfrm>
            <a:off x="8594860" y="1872267"/>
            <a:ext cx="1471193" cy="635514"/>
            <a:chOff x="2175577" y="4248545"/>
            <a:chExt cx="1184746" cy="511776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3686CED9-21FE-1AB9-6EE6-5318F2D2CCA6}"/>
                </a:ext>
              </a:extLst>
            </p:cNvPr>
            <p:cNvGrpSpPr/>
            <p:nvPr/>
          </p:nvGrpSpPr>
          <p:grpSpPr>
            <a:xfrm>
              <a:off x="2626419" y="4400092"/>
              <a:ext cx="733904" cy="360229"/>
              <a:chOff x="4437605" y="5006833"/>
              <a:chExt cx="714422" cy="350663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2540A3C-F239-BD81-C599-D3A641FFC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A24C6BB9-D22E-D32F-48B9-64335729E0CE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3" cy="344438"/>
                <a:chOff x="5276730" y="3578972"/>
                <a:chExt cx="610523" cy="344438"/>
              </a:xfrm>
            </p:grpSpPr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4A1B82D2-998D-C6B0-B6EF-4F8B16CFEA3E}"/>
                    </a:ext>
                  </a:extLst>
                </p:cNvPr>
                <p:cNvSpPr txBox="1"/>
                <p:nvPr/>
              </p:nvSpPr>
              <p:spPr>
                <a:xfrm>
                  <a:off x="5297011" y="3699030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4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mos.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60" name="Connector: Elbow 159">
                  <a:extLst>
                    <a:ext uri="{FF2B5EF4-FFF2-40B4-BE49-F238E27FC236}">
                      <a16:creationId xmlns:a16="http://schemas.microsoft.com/office/drawing/2014/main" id="{B7C5B4A9-8FB7-4757-FA39-BFC87556C1D6}"/>
                    </a:ext>
                  </a:extLst>
                </p:cNvPr>
                <p:cNvCxnSpPr>
                  <a:cxnSpLocks/>
                  <a:endCxn id="161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Left Bracket 160">
                  <a:extLst>
                    <a:ext uri="{FF2B5EF4-FFF2-40B4-BE49-F238E27FC236}">
                      <a16:creationId xmlns:a16="http://schemas.microsoft.com/office/drawing/2014/main" id="{59A11B84-0916-B9DC-6B8E-B8232B7605C6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E934DEF-23BA-C6DA-0B86-C4CE960DAF0D}"/>
                </a:ext>
              </a:extLst>
            </p:cNvPr>
            <p:cNvSpPr/>
            <p:nvPr/>
          </p:nvSpPr>
          <p:spPr>
            <a:xfrm>
              <a:off x="2175577" y="4248545"/>
              <a:ext cx="447681" cy="3065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46C04AA1-760C-6F95-0D29-3371802F75C2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4F5DA36-C33D-C985-8059-FEECD651B69C}"/>
              </a:ext>
            </a:extLst>
          </p:cNvPr>
          <p:cNvGrpSpPr/>
          <p:nvPr/>
        </p:nvGrpSpPr>
        <p:grpSpPr>
          <a:xfrm>
            <a:off x="7481689" y="1910885"/>
            <a:ext cx="911352" cy="584818"/>
            <a:chOff x="2626418" y="4289367"/>
            <a:chExt cx="733908" cy="470950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1B6004C-5C14-B9C0-790B-D2E8D3E94D30}"/>
                </a:ext>
              </a:extLst>
            </p:cNvPr>
            <p:cNvGrpSpPr/>
            <p:nvPr/>
          </p:nvGrpSpPr>
          <p:grpSpPr>
            <a:xfrm>
              <a:off x="2626418" y="4400093"/>
              <a:ext cx="733908" cy="360224"/>
              <a:chOff x="4437605" y="5006833"/>
              <a:chExt cx="714426" cy="350658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7E625E41-389A-9FC7-9BC3-4394B874B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7605" y="5006833"/>
                <a:ext cx="209195" cy="23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9BD4566-4ECC-5C70-CDE9-6F21006896B0}"/>
                  </a:ext>
                </a:extLst>
              </p:cNvPr>
              <p:cNvGrpSpPr/>
              <p:nvPr/>
            </p:nvGrpSpPr>
            <p:grpSpPr>
              <a:xfrm>
                <a:off x="4541504" y="5013058"/>
                <a:ext cx="610527" cy="344433"/>
                <a:chOff x="5276730" y="3578972"/>
                <a:chExt cx="610527" cy="344433"/>
              </a:xfrm>
            </p:grpSpPr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E85B0C80-55E4-886C-13F6-2BFB6152CEDC}"/>
                    </a:ext>
                  </a:extLst>
                </p:cNvPr>
                <p:cNvSpPr txBox="1"/>
                <p:nvPr/>
              </p:nvSpPr>
              <p:spPr>
                <a:xfrm>
                  <a:off x="5297015" y="3699025"/>
                  <a:ext cx="590242" cy="224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60" dirty="0">
                      <a:latin typeface="LM Sans 10" panose="00000500000000000000" pitchFamily="50" charset="0"/>
                    </a:rPr>
                    <a:t>1</a:t>
                  </a:r>
                  <a:r>
                    <a:rPr lang="en-US" sz="360" dirty="0">
                      <a:latin typeface="LM Sans 10" panose="00000500000000000000" pitchFamily="50" charset="0"/>
                    </a:rPr>
                    <a:t> </a:t>
                  </a:r>
                  <a:r>
                    <a:rPr lang="en-US" sz="1260" dirty="0">
                      <a:latin typeface="LM Sans 10" panose="00000500000000000000" pitchFamily="50" charset="0"/>
                    </a:rPr>
                    <a:t>mo.</a:t>
                  </a:r>
                  <a:endParaRPr lang="LID4096" sz="1260" dirty="0">
                    <a:latin typeface="LM Sans 10" panose="00000500000000000000" pitchFamily="50" charset="0"/>
                  </a:endParaRPr>
                </a:p>
              </p:txBody>
            </p:sp>
            <p:cxnSp>
              <p:nvCxnSpPr>
                <p:cNvPr id="169" name="Connector: Elbow 168">
                  <a:extLst>
                    <a:ext uri="{FF2B5EF4-FFF2-40B4-BE49-F238E27FC236}">
                      <a16:creationId xmlns:a16="http://schemas.microsoft.com/office/drawing/2014/main" id="{00A77987-D632-3687-B386-6BAA27C92C22}"/>
                    </a:ext>
                  </a:extLst>
                </p:cNvPr>
                <p:cNvCxnSpPr>
                  <a:cxnSpLocks/>
                  <a:endCxn id="170" idx="1"/>
                </p:cNvCxnSpPr>
                <p:nvPr/>
              </p:nvCxnSpPr>
              <p:spPr>
                <a:xfrm rot="16200000" flipH="1">
                  <a:off x="5199334" y="3656368"/>
                  <a:ext cx="241665" cy="86873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Left Bracket 169">
                  <a:extLst>
                    <a:ext uri="{FF2B5EF4-FFF2-40B4-BE49-F238E27FC236}">
                      <a16:creationId xmlns:a16="http://schemas.microsoft.com/office/drawing/2014/main" id="{A08E8B5B-3B33-45DF-4198-819709E4F982}"/>
                    </a:ext>
                  </a:extLst>
                </p:cNvPr>
                <p:cNvSpPr/>
                <p:nvPr/>
              </p:nvSpPr>
              <p:spPr>
                <a:xfrm>
                  <a:off x="5363603" y="3754773"/>
                  <a:ext cx="45719" cy="131727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 sz="2160"/>
                </a:p>
              </p:txBody>
            </p:sp>
          </p:grpSp>
        </p:grp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1B75642F-86D6-F0A7-42F3-E73C3B254E76}"/>
                </a:ext>
              </a:extLst>
            </p:cNvPr>
            <p:cNvSpPr/>
            <p:nvPr/>
          </p:nvSpPr>
          <p:spPr>
            <a:xfrm>
              <a:off x="2839994" y="4289367"/>
              <a:ext cx="485037" cy="236578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6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96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9AE3AA6E-F5FC-3F31-D302-C314769A0C98}"/>
              </a:ext>
            </a:extLst>
          </p:cNvPr>
          <p:cNvSpPr/>
          <p:nvPr/>
        </p:nvSpPr>
        <p:spPr>
          <a:xfrm>
            <a:off x="6987759" y="1964526"/>
            <a:ext cx="506023" cy="172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960" dirty="0">
                <a:solidFill>
                  <a:schemeClr val="tx1"/>
                </a:solidFill>
                <a:latin typeface="LM Sans 17" panose="00000500000000000000" pitchFamily="50" charset="0"/>
              </a:rPr>
              <a:t>Lisa</a:t>
            </a:r>
            <a:endParaRPr lang="LID4096" sz="96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E02C54B-7F7A-025B-C7EE-8CC085054CC8}"/>
              </a:ext>
            </a:extLst>
          </p:cNvPr>
          <p:cNvSpPr/>
          <p:nvPr/>
        </p:nvSpPr>
        <p:spPr>
          <a:xfrm>
            <a:off x="1099901" y="1414969"/>
            <a:ext cx="4741620" cy="14553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>
              <a:solidFill>
                <a:srgbClr val="FFFAB3"/>
              </a:solidFill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A4A753E-B3D7-5D1C-E40A-C37E56F5914C}"/>
              </a:ext>
            </a:extLst>
          </p:cNvPr>
          <p:cNvSpPr/>
          <p:nvPr/>
        </p:nvSpPr>
        <p:spPr>
          <a:xfrm>
            <a:off x="6236228" y="1684851"/>
            <a:ext cx="4738763" cy="8810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623CFD0-0AF5-6C6A-74FD-3B04AFC36AEC}"/>
              </a:ext>
            </a:extLst>
          </p:cNvPr>
          <p:cNvGrpSpPr/>
          <p:nvPr/>
        </p:nvGrpSpPr>
        <p:grpSpPr>
          <a:xfrm>
            <a:off x="5422321" y="2707090"/>
            <a:ext cx="491030" cy="224825"/>
            <a:chOff x="731406" y="1752853"/>
            <a:chExt cx="1333725" cy="570497"/>
          </a:xfrm>
        </p:grpSpPr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C71F41EA-EA35-F8B4-B50D-689825D3268C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176" name="Picture 17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CF52290-4E41-0F6F-1B67-36DF6A34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8B3D1D4-14F6-421F-5419-B59CE2293CD8}"/>
              </a:ext>
            </a:extLst>
          </p:cNvPr>
          <p:cNvGrpSpPr/>
          <p:nvPr/>
        </p:nvGrpSpPr>
        <p:grpSpPr>
          <a:xfrm>
            <a:off x="10777832" y="2366330"/>
            <a:ext cx="263468" cy="264227"/>
            <a:chOff x="3825506" y="4864675"/>
            <a:chExt cx="219557" cy="220189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A78E6154-CDB3-F69B-C9AA-92B0BE9C47C7}"/>
                </a:ext>
              </a:extLst>
            </p:cNvPr>
            <p:cNvSpPr/>
            <p:nvPr/>
          </p:nvSpPr>
          <p:spPr>
            <a:xfrm>
              <a:off x="3825506" y="4864675"/>
              <a:ext cx="219557" cy="220189"/>
            </a:xfrm>
            <a:prstGeom prst="roundRect">
              <a:avLst/>
            </a:prstGeom>
            <a:solidFill>
              <a:srgbClr val="E1C2A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pic>
          <p:nvPicPr>
            <p:cNvPr id="179" name="Graphic 178" descr="Stopwatch 75% outline">
              <a:extLst>
                <a:ext uri="{FF2B5EF4-FFF2-40B4-BE49-F238E27FC236}">
                  <a16:creationId xmlns:a16="http://schemas.microsoft.com/office/drawing/2014/main" id="{CDFA2624-E27C-56C9-C5AA-FD9F22AFB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3855" y="4875408"/>
              <a:ext cx="203526" cy="203525"/>
            </a:xfrm>
            <a:prstGeom prst="rect">
              <a:avLst/>
            </a:prstGeom>
          </p:spPr>
        </p:pic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B0752C14-510B-6A9D-8385-C99D23FA8364}"/>
              </a:ext>
            </a:extLst>
          </p:cNvPr>
          <p:cNvSpPr txBox="1"/>
          <p:nvPr/>
        </p:nvSpPr>
        <p:spPr>
          <a:xfrm>
            <a:off x="1677124" y="3128377"/>
            <a:ext cx="3660583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(“StudyRequirements”,1).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(“DevelopBackend”,5).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(“VerifyBackend”,3).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(“DevelopFrontend”,6).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(“VerifyFrontend”,5).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defaultDuration</a:t>
            </a:r>
            <a:r>
              <a:rPr lang="en-US" sz="1320" dirty="0">
                <a:latin typeface="LM Mono 12" panose="00000509000000000000" pitchFamily="49" charset="0"/>
              </a:rPr>
              <a:t>(“DeploySystem”,2).</a:t>
            </a:r>
          </a:p>
          <a:p>
            <a:endParaRPr lang="en-US" sz="1320" dirty="0">
              <a:latin typeface="LM Mono 12" panose="00000509000000000000" pitchFamily="49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845848-406C-1620-E944-1B81C7BCDD98}"/>
              </a:ext>
            </a:extLst>
          </p:cNvPr>
          <p:cNvSpPr txBox="1"/>
          <p:nvPr/>
        </p:nvSpPr>
        <p:spPr>
          <a:xfrm>
            <a:off x="6733807" y="3099947"/>
            <a:ext cx="4584383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2" panose="00000509000000000000" pitchFamily="49" charset="0"/>
              </a:rPr>
              <a:t>rsaDuration</a:t>
            </a:r>
            <a:r>
              <a:rPr lang="en-US" sz="1320" dirty="0">
                <a:latin typeface="LM Mono 12" panose="00000509000000000000" pitchFamily="49" charset="0"/>
              </a:rPr>
              <a:t>(“Lisa”,”VerifyFrontend”,1).</a:t>
            </a:r>
          </a:p>
          <a:p>
            <a:r>
              <a:rPr lang="en-US" sz="1320" dirty="0" err="1">
                <a:latin typeface="LM Mono 12" panose="00000509000000000000" pitchFamily="49" charset="0"/>
              </a:rPr>
              <a:t>lsaDuration</a:t>
            </a:r>
            <a:r>
              <a:rPr lang="en-US" sz="1320" dirty="0">
                <a:latin typeface="LM Mono 12" panose="00000509000000000000" pitchFamily="49" charset="0"/>
              </a:rPr>
              <a:t>(“JuniorDeveloper”,”DevelopBackend”,4).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02244-A42B-AE95-1882-07CEE4249425}"/>
              </a:ext>
            </a:extLst>
          </p:cNvPr>
          <p:cNvSpPr txBox="1"/>
          <p:nvPr/>
        </p:nvSpPr>
        <p:spPr>
          <a:xfrm>
            <a:off x="8879702" y="44513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DCB52-2765-5116-53B4-79BB43B5BE2F}"/>
              </a:ext>
            </a:extLst>
          </p:cNvPr>
          <p:cNvSpPr txBox="1"/>
          <p:nvPr/>
        </p:nvSpPr>
        <p:spPr>
          <a:xfrm>
            <a:off x="1935661" y="5636784"/>
            <a:ext cx="8579459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140" dirty="0">
              <a:solidFill>
                <a:srgbClr val="000000"/>
              </a:solidFill>
              <a:latin typeface="LM Mono 12" panose="00000509000000000000" pitchFamily="49" charset="0"/>
            </a:endParaRPr>
          </a:p>
          <a:p>
            <a:r>
              <a:rPr lang="pt-BR" sz="1140" dirty="0">
                <a:solidFill>
                  <a:srgbClr val="000000"/>
                </a:solidFill>
                <a:latin typeface="LM Mono 12" panose="00000509000000000000" pitchFamily="49" charset="0"/>
              </a:rPr>
              <a:t>allowedRAD(R,A,D) :- rsaDuration(R,A,D), rlAC(R,L), alAC(A,L). </a:t>
            </a:r>
          </a:p>
          <a:p>
            <a:r>
              <a:rPr lang="pt-BR" sz="1140" dirty="0">
                <a:solidFill>
                  <a:srgbClr val="000000"/>
                </a:solidFill>
                <a:latin typeface="LM Mono 12" panose="00000509000000000000" pitchFamily="49" charset="0"/>
              </a:rPr>
              <a:t>allowedRAD(R,A,D) :- lsaDuration(L,A,D), </a:t>
            </a:r>
            <a:r>
              <a:rPr lang="pt-BR" sz="1140" b="1" dirty="0">
                <a:solidFill>
                  <a:srgbClr val="000000"/>
                </a:solidFill>
                <a:latin typeface="LM Mono 12" panose="00000509000000000000" pitchFamily="49" charset="0"/>
              </a:rPr>
              <a:t>not</a:t>
            </a:r>
            <a:r>
              <a:rPr lang="pt-BR" sz="1140" dirty="0">
                <a:solidFill>
                  <a:srgbClr val="000000"/>
                </a:solidFill>
                <a:latin typeface="LM Mono 12" panose="00000509000000000000" pitchFamily="49" charset="0"/>
              </a:rPr>
              <a:t> rsaDuration(R,A,_), rlAC(R,L), </a:t>
            </a:r>
            <a:r>
              <a:rPr lang="en-US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alAC</a:t>
            </a:r>
            <a:r>
              <a:rPr lang="en-US" sz="1140" dirty="0">
                <a:solidFill>
                  <a:srgbClr val="000000"/>
                </a:solidFill>
                <a:latin typeface="LM Mono 12" panose="00000509000000000000" pitchFamily="49" charset="0"/>
              </a:rPr>
              <a:t>(A,L).</a:t>
            </a:r>
          </a:p>
          <a:p>
            <a:r>
              <a:rPr lang="en-GB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allowedRAD</a:t>
            </a:r>
            <a:r>
              <a:rPr lang="en-GB" sz="1140" dirty="0">
                <a:solidFill>
                  <a:srgbClr val="000000"/>
                </a:solidFill>
                <a:latin typeface="LM Mono 12" panose="00000509000000000000" pitchFamily="49" charset="0"/>
              </a:rPr>
              <a:t>(R,A,D) :- </a:t>
            </a:r>
            <a:r>
              <a:rPr lang="en-US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defaultDuration</a:t>
            </a:r>
            <a:r>
              <a:rPr lang="en-US" sz="1140" dirty="0">
                <a:solidFill>
                  <a:srgbClr val="000000"/>
                </a:solidFill>
                <a:latin typeface="LM Mono 12" panose="00000509000000000000" pitchFamily="49" charset="0"/>
              </a:rPr>
              <a:t>(A,D), </a:t>
            </a:r>
            <a:r>
              <a:rPr lang="en-GB" sz="1140" dirty="0">
                <a:solidFill>
                  <a:srgbClr val="000000"/>
                </a:solidFill>
                <a:latin typeface="LM Mono 12" panose="00000509000000000000" pitchFamily="49" charset="0"/>
              </a:rPr>
              <a:t>not </a:t>
            </a:r>
            <a:r>
              <a:rPr lang="en-GB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rsaDuration</a:t>
            </a:r>
            <a:r>
              <a:rPr lang="en-GB" sz="1140" dirty="0">
                <a:solidFill>
                  <a:srgbClr val="000000"/>
                </a:solidFill>
                <a:latin typeface="LM Mono 12" panose="00000509000000000000" pitchFamily="49" charset="0"/>
              </a:rPr>
              <a:t>(R,A,_), </a:t>
            </a:r>
            <a:r>
              <a:rPr lang="en-GB" sz="1140" b="1" dirty="0">
                <a:solidFill>
                  <a:srgbClr val="000000"/>
                </a:solidFill>
                <a:latin typeface="LM Mono 12" panose="00000509000000000000" pitchFamily="49" charset="0"/>
              </a:rPr>
              <a:t>not</a:t>
            </a:r>
            <a:r>
              <a:rPr lang="en-GB" sz="1140" dirty="0">
                <a:solidFill>
                  <a:srgbClr val="000000"/>
                </a:solidFill>
                <a:latin typeface="LM Mono 12" panose="00000509000000000000" pitchFamily="49" charset="0"/>
              </a:rPr>
              <a:t> </a:t>
            </a:r>
            <a:r>
              <a:rPr lang="en-GB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lsaDuration</a:t>
            </a:r>
            <a:r>
              <a:rPr lang="en-GB" sz="1140" dirty="0">
                <a:solidFill>
                  <a:srgbClr val="000000"/>
                </a:solidFill>
                <a:latin typeface="LM Mono 12" panose="00000509000000000000" pitchFamily="49" charset="0"/>
              </a:rPr>
              <a:t>(L,A,_), </a:t>
            </a:r>
            <a:r>
              <a:rPr lang="en-US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rlAC</a:t>
            </a:r>
            <a:r>
              <a:rPr lang="en-US" sz="1140" dirty="0">
                <a:solidFill>
                  <a:srgbClr val="000000"/>
                </a:solidFill>
                <a:latin typeface="LM Mono 12" panose="00000509000000000000" pitchFamily="49" charset="0"/>
              </a:rPr>
              <a:t>(R,L), </a:t>
            </a:r>
            <a:r>
              <a:rPr lang="en-US" sz="1140" dirty="0" err="1">
                <a:solidFill>
                  <a:srgbClr val="000000"/>
                </a:solidFill>
                <a:latin typeface="LM Mono 12" panose="00000509000000000000" pitchFamily="49" charset="0"/>
              </a:rPr>
              <a:t>alAC</a:t>
            </a:r>
            <a:r>
              <a:rPr lang="en-US" sz="1140" dirty="0">
                <a:solidFill>
                  <a:srgbClr val="000000"/>
                </a:solidFill>
                <a:latin typeface="LM Mono 12" panose="00000509000000000000" pitchFamily="49" charset="0"/>
              </a:rPr>
              <a:t>(A,L).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CB342B-E450-E3B2-55AE-50A70205C2B1}"/>
              </a:ext>
            </a:extLst>
          </p:cNvPr>
          <p:cNvSpPr/>
          <p:nvPr/>
        </p:nvSpPr>
        <p:spPr>
          <a:xfrm>
            <a:off x="1908850" y="4743275"/>
            <a:ext cx="3070098" cy="712456"/>
          </a:xfrm>
          <a:prstGeom prst="roundRect">
            <a:avLst/>
          </a:prstGeom>
          <a:solidFill>
            <a:srgbClr val="E1C2A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9" name="Graphic 8" descr="Stopwatch 75% outline">
            <a:extLst>
              <a:ext uri="{FF2B5EF4-FFF2-40B4-BE49-F238E27FC236}">
                <a16:creationId xmlns:a16="http://schemas.microsoft.com/office/drawing/2014/main" id="{97A387B0-EFC7-0839-5CA2-CF7517985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565" y="4889587"/>
            <a:ext cx="424446" cy="42444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02AEA2-1557-7410-F1E4-B90C26DE6B50}"/>
              </a:ext>
            </a:extLst>
          </p:cNvPr>
          <p:cNvSpPr txBox="1"/>
          <p:nvPr/>
        </p:nvSpPr>
        <p:spPr>
          <a:xfrm>
            <a:off x="1702052" y="4775075"/>
            <a:ext cx="3185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Resource-specific activity 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Role-specific activity durations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Default</a:t>
            </a:r>
            <a:r>
              <a:rPr lang="en-US" sz="1200" i="1" dirty="0">
                <a:latin typeface="LM Sans 17" panose="00000500000000000000" pitchFamily="50" charset="0"/>
              </a:rPr>
              <a:t> </a:t>
            </a:r>
            <a:r>
              <a:rPr lang="en-US" sz="1200" dirty="0">
                <a:latin typeface="LM Sans 17" panose="00000500000000000000" pitchFamily="50" charset="0"/>
              </a:rPr>
              <a:t>activity</a:t>
            </a:r>
            <a:r>
              <a:rPr lang="en-US" sz="1200" i="1" dirty="0">
                <a:latin typeface="LM Sans 17" panose="00000500000000000000" pitchFamily="50" charset="0"/>
              </a:rPr>
              <a:t> </a:t>
            </a:r>
            <a:r>
              <a:rPr lang="en-US" sz="1200" dirty="0">
                <a:latin typeface="LM Sans 17" panose="00000500000000000000" pitchFamily="50" charset="0"/>
              </a:rPr>
              <a:t>durations</a:t>
            </a: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02C798DC-711D-5651-C373-EDFAFD5AA822}"/>
              </a:ext>
            </a:extLst>
          </p:cNvPr>
          <p:cNvSpPr/>
          <p:nvPr/>
        </p:nvSpPr>
        <p:spPr>
          <a:xfrm>
            <a:off x="7275605" y="4741250"/>
            <a:ext cx="2810639" cy="6978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44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pic>
        <p:nvPicPr>
          <p:cNvPr id="49" name="Graphic 48" descr="Management outline">
            <a:extLst>
              <a:ext uri="{FF2B5EF4-FFF2-40B4-BE49-F238E27FC236}">
                <a16:creationId xmlns:a16="http://schemas.microsoft.com/office/drawing/2014/main" id="{39451350-A37B-4659-43A8-DA7CCADCD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94155" y="4847402"/>
            <a:ext cx="478930" cy="4789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92EAD1-67CE-C6A4-6067-376CB2319525}"/>
              </a:ext>
            </a:extLst>
          </p:cNvPr>
          <p:cNvSpPr txBox="1"/>
          <p:nvPr/>
        </p:nvSpPr>
        <p:spPr>
          <a:xfrm>
            <a:off x="6778371" y="4780676"/>
            <a:ext cx="3231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Resource-to-role assignments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Activity-to-role assignments</a:t>
            </a:r>
          </a:p>
          <a:p>
            <a:pPr marL="754380" lvl="1" indent="-205740">
              <a:buFont typeface="Arial" panose="020B0604020202020204" pitchFamily="34" charset="0"/>
              <a:buChar char="•"/>
            </a:pPr>
            <a:r>
              <a:rPr lang="en-US" sz="1200" dirty="0">
                <a:latin typeface="LM Sans 17" panose="00000500000000000000" pitchFamily="50" charset="0"/>
              </a:rPr>
              <a:t>Role-to-role assignments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6AA7C3-90BC-8F89-2748-E6636EE44524}"/>
              </a:ext>
            </a:extLst>
          </p:cNvPr>
          <p:cNvSpPr txBox="1"/>
          <p:nvPr/>
        </p:nvSpPr>
        <p:spPr>
          <a:xfrm>
            <a:off x="4735912" y="5397268"/>
            <a:ext cx="8996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LM Sans 17" panose="00000500000000000000" pitchFamily="50" charset="0"/>
              </a:rPr>
              <a:t>General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DA67F3-06D3-9C2B-4771-CBC94184B1E6}"/>
              </a:ext>
            </a:extLst>
          </p:cNvPr>
          <p:cNvSpPr txBox="1"/>
          <p:nvPr/>
        </p:nvSpPr>
        <p:spPr>
          <a:xfrm>
            <a:off x="4735912" y="4486525"/>
            <a:ext cx="8996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LM Sans 17" panose="00000500000000000000" pitchFamily="50" charset="0"/>
              </a:rPr>
              <a:t>Specific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8C89066-4372-964A-40F4-EC4159E1B536}"/>
              </a:ext>
            </a:extLst>
          </p:cNvPr>
          <p:cNvCxnSpPr>
            <a:stCxn id="54" idx="2"/>
            <a:endCxn id="53" idx="0"/>
          </p:cNvCxnSpPr>
          <p:nvPr/>
        </p:nvCxnSpPr>
        <p:spPr>
          <a:xfrm>
            <a:off x="5185747" y="4763524"/>
            <a:ext cx="0" cy="633744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itel 4">
            <a:extLst>
              <a:ext uri="{FF2B5EF4-FFF2-40B4-BE49-F238E27FC236}">
                <a16:creationId xmlns:a16="http://schemas.microsoft.com/office/drawing/2014/main" id="{962392EA-8E99-8C62-536D-D6845CE6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BPM….  Ease of encoding in ASP </a:t>
            </a:r>
          </a:p>
        </p:txBody>
      </p:sp>
    </p:spTree>
    <p:extLst>
      <p:ext uri="{BB962C8B-B14F-4D97-AF65-F5344CB8AC3E}">
        <p14:creationId xmlns:p14="http://schemas.microsoft.com/office/powerpoint/2010/main" val="35627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7" grpId="0"/>
      <p:bldP spid="48" grpId="0" animBg="1"/>
      <p:bldP spid="51" grpId="0"/>
      <p:bldP spid="53" grpId="0"/>
      <p:bldP spid="5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B5484-6D7A-5027-F5A3-5DDA0630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81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6C13D8-C1DF-A63C-4291-2CF18C4B4544}"/>
              </a:ext>
            </a:extLst>
          </p:cNvPr>
          <p:cNvSpPr txBox="1">
            <a:spLocks/>
          </p:cNvSpPr>
          <p:nvPr/>
        </p:nvSpPr>
        <p:spPr>
          <a:xfrm>
            <a:off x="999486" y="167640"/>
            <a:ext cx="8208000" cy="1084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60" dirty="0">
                <a:latin typeface="Montserrat" panose="00000500000000000000" pitchFamily="2" charset="0"/>
              </a:rPr>
              <a:t>BPM….  Guess and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89B15-8AEF-EB45-E7D4-751A29CE347C}"/>
              </a:ext>
            </a:extLst>
          </p:cNvPr>
          <p:cNvSpPr txBox="1"/>
          <p:nvPr/>
        </p:nvSpPr>
        <p:spPr>
          <a:xfrm>
            <a:off x="209254" y="2276845"/>
            <a:ext cx="53658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1" i="0" u="none" strike="noStrike" baseline="0" dirty="0">
                <a:solidFill>
                  <a:srgbClr val="808080"/>
                </a:solidFill>
                <a:latin typeface="LM Mono 12" panose="00000509000000000000" pitchFamily="49" charset="0"/>
              </a:rPr>
              <a:t>% generate allocations</a:t>
            </a:r>
          </a:p>
          <a:p>
            <a:pPr algn="l"/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1&lt;={allocation(R,A,S,C): time(S), time(C),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LM Mono 12" panose="00000509000000000000" pitchFamily="49" charset="0"/>
              </a:rPr>
              <a:t>allowedRAD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(R,A,D), C=S+D}&lt;=1 :- activity(A).</a:t>
            </a:r>
          </a:p>
          <a:p>
            <a:pPr algn="l"/>
            <a:endParaRPr lang="en-US" sz="1100" b="1" i="0" u="none" strike="noStrike" baseline="0" dirty="0">
              <a:solidFill>
                <a:srgbClr val="808080"/>
              </a:solidFill>
              <a:latin typeface="LM Mono 12" panose="00000509000000000000" pitchFamily="49" charset="0"/>
            </a:endParaRPr>
          </a:p>
          <a:p>
            <a:pPr algn="l"/>
            <a:endParaRPr lang="en-US" sz="1100" b="1" i="0" u="none" strike="noStrike" baseline="0" dirty="0">
              <a:solidFill>
                <a:srgbClr val="808080"/>
              </a:solidFill>
              <a:latin typeface="LM Mono 12" panose="00000509000000000000" pitchFamily="49" charset="0"/>
            </a:endParaRPr>
          </a:p>
          <a:p>
            <a:pPr algn="l"/>
            <a:r>
              <a:rPr lang="en-US" sz="1100" b="1" i="0" u="none" strike="noStrike" baseline="0" dirty="0">
                <a:solidFill>
                  <a:srgbClr val="808080"/>
                </a:solidFill>
                <a:latin typeface="LM Mono 12" panose="00000509000000000000" pitchFamily="49" charset="0"/>
              </a:rPr>
              <a:t>% </a:t>
            </a:r>
            <a:r>
              <a:rPr lang="en-US" sz="1100" b="1" dirty="0">
                <a:solidFill>
                  <a:srgbClr val="808080"/>
                </a:solidFill>
                <a:latin typeface="LM Mono 12" panose="00000509000000000000" pitchFamily="49" charset="0"/>
              </a:rPr>
              <a:t>check for scheduling of the preceding activities</a:t>
            </a:r>
            <a:endParaRPr lang="en-US" sz="1100" b="1" i="0" u="none" strike="noStrike" baseline="0" dirty="0">
              <a:solidFill>
                <a:srgbClr val="808080"/>
              </a:solidFill>
              <a:latin typeface="LM Mono 12" panose="00000509000000000000" pitchFamily="49" charset="0"/>
            </a:endParaRPr>
          </a:p>
          <a:p>
            <a:pPr algn="l"/>
            <a:r>
              <a:rPr lang="en-GB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:- </a:t>
            </a:r>
            <a:r>
              <a:rPr lang="en-GB" sz="1100" b="0" i="0" u="none" strike="noStrike" baseline="0" dirty="0" err="1">
                <a:solidFill>
                  <a:srgbClr val="000000"/>
                </a:solidFill>
                <a:latin typeface="LM Mono 12" panose="00000509000000000000" pitchFamily="49" charset="0"/>
              </a:rPr>
              <a:t>dPrec</a:t>
            </a:r>
            <a:r>
              <a:rPr lang="en-GB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(A1,A2), allocation(_,A1,_,C1), allocation(_,A2,S2,_), C1&gt;S2. </a:t>
            </a:r>
          </a:p>
          <a:p>
            <a:pPr algn="l"/>
            <a:endParaRPr lang="en-US" sz="1100" b="1" i="0" u="none" strike="noStrike" baseline="0" dirty="0">
              <a:solidFill>
                <a:srgbClr val="808080"/>
              </a:solidFill>
              <a:latin typeface="LM Mono 12" panose="00000509000000000000" pitchFamily="49" charset="0"/>
            </a:endParaRPr>
          </a:p>
          <a:p>
            <a:pPr algn="l"/>
            <a:r>
              <a:rPr lang="en-US" sz="1100" b="1" i="0" u="none" strike="noStrike" baseline="0" dirty="0">
                <a:solidFill>
                  <a:srgbClr val="808080"/>
                </a:solidFill>
                <a:latin typeface="LM Mono 12" panose="00000509000000000000" pitchFamily="49" charset="0"/>
              </a:rPr>
              <a:t>% check for scheduling of the concurrent activities</a:t>
            </a:r>
          </a:p>
          <a:p>
            <a:pPr algn="l"/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:- </a:t>
            </a:r>
            <a:r>
              <a:rPr lang="en-US" sz="1100" dirty="0">
                <a:solidFill>
                  <a:srgbClr val="000000"/>
                </a:solidFill>
                <a:latin typeface="LM Mono 12" panose="00000509000000000000" pitchFamily="49" charset="0"/>
              </a:rPr>
              <a:t>c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onc(A1,A2), allocation(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R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,A1,S1,_), allocation(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R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,A2,S2,C2), S2&lt;=S1, C2&gt;S1, A1&lt;A2.</a:t>
            </a:r>
          </a:p>
          <a:p>
            <a:pPr algn="l"/>
            <a:r>
              <a:rPr lang="pt-BR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:- </a:t>
            </a:r>
            <a:r>
              <a:rPr lang="pt-BR" sz="1100" dirty="0">
                <a:solidFill>
                  <a:srgbClr val="000000"/>
                </a:solidFill>
                <a:latin typeface="LM Mono 12" panose="00000509000000000000" pitchFamily="49" charset="0"/>
              </a:rPr>
              <a:t>c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onc(A1,A2), allocation(R,A1,_,C1), allocation(R,A2,S2,C2), S2&lt;C1,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C2&gt;=C1, A1&lt;A2.</a:t>
            </a:r>
          </a:p>
          <a:p>
            <a:pPr algn="l"/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:- </a:t>
            </a:r>
            <a:r>
              <a:rPr lang="en-US" sz="1100" dirty="0">
                <a:solidFill>
                  <a:srgbClr val="000000"/>
                </a:solidFill>
                <a:latin typeface="LM Mono 12" panose="00000509000000000000" pitchFamily="49" charset="0"/>
              </a:rPr>
              <a:t>c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onc(A1,A2), allocation(R,A1,S1,C1), allocation(R,A2,S2,C2), S2&gt;S1, C2&lt;C1, A1&lt;A2.</a:t>
            </a:r>
          </a:p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LM Mono 12" panose="00000509000000000000" pitchFamily="49" charset="0"/>
            </a:endParaRPr>
          </a:p>
          <a:p>
            <a:pPr algn="l"/>
            <a:endParaRPr lang="en-US" sz="1100" dirty="0">
              <a:solidFill>
                <a:srgbClr val="000000"/>
              </a:solidFill>
              <a:latin typeface="LM Mono 12" panose="00000509000000000000" pitchFamily="49" charset="0"/>
            </a:endParaRPr>
          </a:p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LM Mono 12" panose="00000509000000000000" pitchFamily="49" charset="0"/>
            </a:endParaRPr>
          </a:p>
          <a:p>
            <a:pPr algn="l"/>
            <a:r>
              <a:rPr lang="en-GB" sz="1100" b="1" i="0" u="none" strike="noStrike" baseline="0" dirty="0">
                <a:solidFill>
                  <a:srgbClr val="808080"/>
                </a:solidFill>
                <a:latin typeface="LM Mono 12" panose="00000509000000000000" pitchFamily="49" charset="0"/>
              </a:rPr>
              <a:t>% minimize </a:t>
            </a:r>
            <a:r>
              <a:rPr lang="en-GB" sz="1100" b="1" i="0" u="none" strike="noStrike" baseline="0" dirty="0" err="1">
                <a:solidFill>
                  <a:srgbClr val="808080"/>
                </a:solidFill>
                <a:latin typeface="LM Mono 12" panose="00000509000000000000" pitchFamily="49" charset="0"/>
              </a:rPr>
              <a:t>makespan</a:t>
            </a:r>
            <a:endParaRPr lang="en-GB" sz="1100" b="1" i="0" u="none" strike="noStrike" baseline="0" dirty="0">
              <a:solidFill>
                <a:srgbClr val="808080"/>
              </a:solidFill>
              <a:latin typeface="LM Mono 12" panose="00000509000000000000" pitchFamily="49" charset="0"/>
            </a:endParaRPr>
          </a:p>
          <a:p>
            <a:pPr algn="l"/>
            <a:r>
              <a:rPr lang="pl-PL" sz="1100" b="0" i="0" u="none" strike="noStrike" baseline="0" dirty="0">
                <a:solidFill>
                  <a:srgbClr val="000000"/>
                </a:solidFill>
                <a:latin typeface="LM Mono 12" panose="00000509000000000000" pitchFamily="49" charset="0"/>
              </a:rPr>
              <a:t>:˜ makespan(U). [U] </a:t>
            </a:r>
            <a:endParaRPr lang="LID4096" sz="3200" dirty="0">
              <a:latin typeface="LM Mono 12" panose="00000509000000000000" pitchFamily="49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406B6F-6B69-9A30-ABC5-FDB9E306EC92}"/>
              </a:ext>
            </a:extLst>
          </p:cNvPr>
          <p:cNvGrpSpPr/>
          <p:nvPr/>
        </p:nvGrpSpPr>
        <p:grpSpPr>
          <a:xfrm>
            <a:off x="5759953" y="2986541"/>
            <a:ext cx="3298210" cy="658047"/>
            <a:chOff x="4822410" y="1770777"/>
            <a:chExt cx="3954069" cy="90382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9197B1-D463-7518-DBB7-0137F7B25834}"/>
                </a:ext>
              </a:extLst>
            </p:cNvPr>
            <p:cNvSpPr/>
            <p:nvPr/>
          </p:nvSpPr>
          <p:spPr>
            <a:xfrm>
              <a:off x="4822410" y="2131595"/>
              <a:ext cx="157430" cy="175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: Rounded Corners 18">
              <a:extLst>
                <a:ext uri="{FF2B5EF4-FFF2-40B4-BE49-F238E27FC236}">
                  <a16:creationId xmlns:a16="http://schemas.microsoft.com/office/drawing/2014/main" id="{8F59C86F-BB5D-8C47-B07D-50A089CB5BC9}"/>
                </a:ext>
              </a:extLst>
            </p:cNvPr>
            <p:cNvSpPr/>
            <p:nvPr/>
          </p:nvSpPr>
          <p:spPr>
            <a:xfrm>
              <a:off x="5110643" y="2064655"/>
              <a:ext cx="606923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Study requirements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0" name="Flowchart: Decision 19">
              <a:extLst>
                <a:ext uri="{FF2B5EF4-FFF2-40B4-BE49-F238E27FC236}">
                  <a16:creationId xmlns:a16="http://schemas.microsoft.com/office/drawing/2014/main" id="{3B091F29-CAF5-29D9-3E1D-0C2FA23E923C}"/>
                </a:ext>
              </a:extLst>
            </p:cNvPr>
            <p:cNvSpPr/>
            <p:nvPr/>
          </p:nvSpPr>
          <p:spPr>
            <a:xfrm>
              <a:off x="5881733" y="2108183"/>
              <a:ext cx="184871" cy="22236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82296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+</a:t>
              </a:r>
              <a:endParaRPr lang="LID4096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83F37088-7672-3A54-84F8-751F374FB799}"/>
                </a:ext>
              </a:extLst>
            </p:cNvPr>
            <p:cNvSpPr/>
            <p:nvPr/>
          </p:nvSpPr>
          <p:spPr>
            <a:xfrm>
              <a:off x="6221280" y="1770777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2" name="Rectangle: Rounded Corners 21">
              <a:extLst>
                <a:ext uri="{FF2B5EF4-FFF2-40B4-BE49-F238E27FC236}">
                  <a16:creationId xmlns:a16="http://schemas.microsoft.com/office/drawing/2014/main" id="{4769E1A9-1841-F8ED-9748-67504326B86E}"/>
                </a:ext>
              </a:extLst>
            </p:cNvPr>
            <p:cNvSpPr/>
            <p:nvPr/>
          </p:nvSpPr>
          <p:spPr>
            <a:xfrm>
              <a:off x="6905792" y="1772603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8A6FA984-0D5F-D0CA-0CAC-EE0A0AA596DA}"/>
                </a:ext>
              </a:extLst>
            </p:cNvPr>
            <p:cNvSpPr/>
            <p:nvPr/>
          </p:nvSpPr>
          <p:spPr>
            <a:xfrm>
              <a:off x="6221280" y="2363360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" name="Rectangle: Rounded Corners 23">
              <a:extLst>
                <a:ext uri="{FF2B5EF4-FFF2-40B4-BE49-F238E27FC236}">
                  <a16:creationId xmlns:a16="http://schemas.microsoft.com/office/drawing/2014/main" id="{2993E837-5618-AF14-1F1D-0EE99E85963A}"/>
                </a:ext>
              </a:extLst>
            </p:cNvPr>
            <p:cNvSpPr/>
            <p:nvPr/>
          </p:nvSpPr>
          <p:spPr>
            <a:xfrm>
              <a:off x="6905792" y="2365185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frontend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BB1DAE0-2B07-D805-BA54-9A403494F68D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5717565" y="2219362"/>
              <a:ext cx="164168" cy="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25">
              <a:extLst>
                <a:ext uri="{FF2B5EF4-FFF2-40B4-BE49-F238E27FC236}">
                  <a16:creationId xmlns:a16="http://schemas.microsoft.com/office/drawing/2014/main" id="{B32F4816-56BB-8053-1133-5D5044EDD7C0}"/>
                </a:ext>
              </a:extLst>
            </p:cNvPr>
            <p:cNvCxnSpPr>
              <a:cxnSpLocks/>
              <a:stCxn id="10" idx="0"/>
              <a:endCxn id="11" idx="1"/>
            </p:cNvCxnSpPr>
            <p:nvPr/>
          </p:nvCxnSpPr>
          <p:spPr>
            <a:xfrm rot="5400000" flipH="1" flipV="1">
              <a:off x="6006375" y="1893277"/>
              <a:ext cx="182698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26">
              <a:extLst>
                <a:ext uri="{FF2B5EF4-FFF2-40B4-BE49-F238E27FC236}">
                  <a16:creationId xmlns:a16="http://schemas.microsoft.com/office/drawing/2014/main" id="{1E2C107E-413E-EE4F-BCB6-AFD4F28E157A}"/>
                </a:ext>
              </a:extLst>
            </p:cNvPr>
            <p:cNvCxnSpPr>
              <a:cxnSpLocks/>
              <a:stCxn id="10" idx="2"/>
              <a:endCxn id="13" idx="1"/>
            </p:cNvCxnSpPr>
            <p:nvPr/>
          </p:nvCxnSpPr>
          <p:spPr>
            <a:xfrm rot="16200000" flipH="1">
              <a:off x="6003964" y="2300749"/>
              <a:ext cx="187523" cy="24711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8B3EB2-650C-3AE6-B18C-EB2B071244B3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6774989" y="1925485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91E521-C321-25C9-767E-0CB8BE5F35B0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6774989" y="2518067"/>
              <a:ext cx="130803" cy="182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Decision 29">
              <a:extLst>
                <a:ext uri="{FF2B5EF4-FFF2-40B4-BE49-F238E27FC236}">
                  <a16:creationId xmlns:a16="http://schemas.microsoft.com/office/drawing/2014/main" id="{0133A944-F4A7-0D57-3B73-293F3CC76C1F}"/>
                </a:ext>
              </a:extLst>
            </p:cNvPr>
            <p:cNvSpPr/>
            <p:nvPr/>
          </p:nvSpPr>
          <p:spPr>
            <a:xfrm>
              <a:off x="7614115" y="2108877"/>
              <a:ext cx="195725" cy="220968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82296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+</a:t>
              </a:r>
              <a:endParaRPr lang="LID4096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ctor: Elbow 30">
              <a:extLst>
                <a:ext uri="{FF2B5EF4-FFF2-40B4-BE49-F238E27FC236}">
                  <a16:creationId xmlns:a16="http://schemas.microsoft.com/office/drawing/2014/main" id="{CB66725F-C998-E907-5280-528ECCF2BBE3}"/>
                </a:ext>
              </a:extLst>
            </p:cNvPr>
            <p:cNvCxnSpPr>
              <a:cxnSpLocks/>
              <a:stCxn id="12" idx="3"/>
              <a:endCxn id="20" idx="0"/>
            </p:cNvCxnSpPr>
            <p:nvPr/>
          </p:nvCxnSpPr>
          <p:spPr>
            <a:xfrm>
              <a:off x="7459501" y="1927310"/>
              <a:ext cx="252477" cy="18156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31">
              <a:extLst>
                <a:ext uri="{FF2B5EF4-FFF2-40B4-BE49-F238E27FC236}">
                  <a16:creationId xmlns:a16="http://schemas.microsoft.com/office/drawing/2014/main" id="{0416F12E-F7BE-E3A6-E87F-7715BE1FD6F1}"/>
                </a:ext>
              </a:extLst>
            </p:cNvPr>
            <p:cNvCxnSpPr>
              <a:cxnSpLocks/>
              <a:stCxn id="14" idx="3"/>
              <a:endCxn id="20" idx="2"/>
            </p:cNvCxnSpPr>
            <p:nvPr/>
          </p:nvCxnSpPr>
          <p:spPr>
            <a:xfrm flipV="1">
              <a:off x="7459501" y="2329845"/>
              <a:ext cx="252477" cy="190047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32">
              <a:extLst>
                <a:ext uri="{FF2B5EF4-FFF2-40B4-BE49-F238E27FC236}">
                  <a16:creationId xmlns:a16="http://schemas.microsoft.com/office/drawing/2014/main" id="{A38C3722-B51F-C77E-AF04-19E8D19D94EF}"/>
                </a:ext>
              </a:extLst>
            </p:cNvPr>
            <p:cNvSpPr/>
            <p:nvPr/>
          </p:nvSpPr>
          <p:spPr>
            <a:xfrm>
              <a:off x="7921704" y="2066728"/>
              <a:ext cx="553709" cy="309415"/>
            </a:xfrm>
            <a:prstGeom prst="roundRect">
              <a:avLst/>
            </a:prstGeom>
            <a:solidFill>
              <a:srgbClr val="FFFAB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Deploy system</a:t>
              </a:r>
              <a:endParaRPr lang="LID4096" sz="6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3D05B1-0B8A-06C8-DF77-40017A4E03FC}"/>
                </a:ext>
              </a:extLst>
            </p:cNvPr>
            <p:cNvSpPr/>
            <p:nvPr/>
          </p:nvSpPr>
          <p:spPr>
            <a:xfrm>
              <a:off x="8625027" y="2133376"/>
              <a:ext cx="151452" cy="1755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600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70598B8-DF85-B522-EE76-2CA050E9E3EE}"/>
                </a:ext>
              </a:extLst>
            </p:cNvPr>
            <p:cNvCxnSpPr>
              <a:cxnSpLocks/>
              <a:stCxn id="20" idx="3"/>
              <a:endCxn id="23" idx="1"/>
            </p:cNvCxnSpPr>
            <p:nvPr/>
          </p:nvCxnSpPr>
          <p:spPr>
            <a:xfrm>
              <a:off x="7809841" y="2219362"/>
              <a:ext cx="111863" cy="20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C27515D-6E36-BA2C-32C9-18DADDD84111}"/>
                </a:ext>
              </a:extLst>
            </p:cNvPr>
            <p:cNvCxnSpPr>
              <a:cxnSpLocks/>
              <a:stCxn id="23" idx="3"/>
              <a:endCxn id="24" idx="2"/>
            </p:cNvCxnSpPr>
            <p:nvPr/>
          </p:nvCxnSpPr>
          <p:spPr>
            <a:xfrm flipV="1">
              <a:off x="8475413" y="2221132"/>
              <a:ext cx="149614" cy="30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C84F8B2-47AF-52E0-5100-ECFAB600D591}"/>
                </a:ext>
              </a:extLst>
            </p:cNvPr>
            <p:cNvCxnSpPr>
              <a:cxnSpLocks/>
              <a:stCxn id="8" idx="6"/>
              <a:endCxn id="9" idx="1"/>
            </p:cNvCxnSpPr>
            <p:nvPr/>
          </p:nvCxnSpPr>
          <p:spPr>
            <a:xfrm>
              <a:off x="4979840" y="2219350"/>
              <a:ext cx="130802" cy="1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EC5E5EA-E1D8-2E61-6D5A-810C6E27F0D3}"/>
              </a:ext>
            </a:extLst>
          </p:cNvPr>
          <p:cNvSpPr/>
          <p:nvPr/>
        </p:nvSpPr>
        <p:spPr>
          <a:xfrm>
            <a:off x="5824232" y="2868265"/>
            <a:ext cx="3383333" cy="8783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solidFill>
                <a:srgbClr val="FFFAB3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73389B-A289-CB73-E598-37241FB3EF72}"/>
              </a:ext>
            </a:extLst>
          </p:cNvPr>
          <p:cNvGrpSpPr/>
          <p:nvPr/>
        </p:nvGrpSpPr>
        <p:grpSpPr>
          <a:xfrm>
            <a:off x="8351699" y="3469283"/>
            <a:ext cx="350370" cy="160421"/>
            <a:chOff x="731406" y="1752853"/>
            <a:chExt cx="1333725" cy="570497"/>
          </a:xfrm>
        </p:grpSpPr>
        <p:sp>
          <p:nvSpPr>
            <p:cNvPr id="30" name="Rectangle: Rounded Corners 51">
              <a:extLst>
                <a:ext uri="{FF2B5EF4-FFF2-40B4-BE49-F238E27FC236}">
                  <a16:creationId xmlns:a16="http://schemas.microsoft.com/office/drawing/2014/main" id="{3BD605FA-ADA3-072F-02D2-8EC07395F079}"/>
                </a:ext>
              </a:extLst>
            </p:cNvPr>
            <p:cNvSpPr/>
            <p:nvPr/>
          </p:nvSpPr>
          <p:spPr>
            <a:xfrm>
              <a:off x="731406" y="1752853"/>
              <a:ext cx="1333725" cy="570497"/>
            </a:xfrm>
            <a:prstGeom prst="roundRect">
              <a:avLst/>
            </a:prstGeom>
            <a:solidFill>
              <a:srgbClr val="F4F29A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/>
            </a:p>
          </p:txBody>
        </p:sp>
        <p:pic>
          <p:nvPicPr>
            <p:cNvPr id="31" name="Picture 3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E38ED8CC-3239-8BC2-1892-0FDD2A63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5" y="1809134"/>
              <a:ext cx="1194577" cy="4528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B9C265-A957-2334-62E5-95CEB629D955}"/>
              </a:ext>
            </a:extLst>
          </p:cNvPr>
          <p:cNvGrpSpPr/>
          <p:nvPr/>
        </p:nvGrpSpPr>
        <p:grpSpPr>
          <a:xfrm>
            <a:off x="5201153" y="4611850"/>
            <a:ext cx="3938560" cy="1337229"/>
            <a:chOff x="4113632" y="6444395"/>
            <a:chExt cx="3938560" cy="133722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C3BE839-EB25-D7CF-BBA1-8074127DA862}"/>
                </a:ext>
              </a:extLst>
            </p:cNvPr>
            <p:cNvCxnSpPr>
              <a:cxnSpLocks/>
            </p:cNvCxnSpPr>
            <p:nvPr/>
          </p:nvCxnSpPr>
          <p:spPr>
            <a:xfrm>
              <a:off x="4608769" y="7581567"/>
              <a:ext cx="32859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052948-B9A0-38A3-77E1-7A482ED74D46}"/>
                </a:ext>
              </a:extLst>
            </p:cNvPr>
            <p:cNvSpPr txBox="1"/>
            <p:nvPr/>
          </p:nvSpPr>
          <p:spPr>
            <a:xfrm>
              <a:off x="7808977" y="7387807"/>
              <a:ext cx="22507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t</a:t>
              </a:r>
              <a:endParaRPr lang="LID4096" sz="1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1DF8F0-68BA-9038-5CEA-15A039F6F228}"/>
                </a:ext>
              </a:extLst>
            </p:cNvPr>
            <p:cNvSpPr txBox="1"/>
            <p:nvPr/>
          </p:nvSpPr>
          <p:spPr>
            <a:xfrm>
              <a:off x="4550373" y="7579041"/>
              <a:ext cx="282771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00" dirty="0"/>
                <a:t>0</a:t>
              </a:r>
              <a:endParaRPr lang="LID4096" sz="7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7646724-010F-05F2-681D-3C531F30BD66}"/>
                </a:ext>
              </a:extLst>
            </p:cNvPr>
            <p:cNvCxnSpPr>
              <a:cxnSpLocks/>
            </p:cNvCxnSpPr>
            <p:nvPr/>
          </p:nvCxnSpPr>
          <p:spPr>
            <a:xfrm>
              <a:off x="4655194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C559F7-34BC-16C6-B595-C64FD9707905}"/>
                </a:ext>
              </a:extLst>
            </p:cNvPr>
            <p:cNvCxnSpPr>
              <a:cxnSpLocks/>
            </p:cNvCxnSpPr>
            <p:nvPr/>
          </p:nvCxnSpPr>
          <p:spPr>
            <a:xfrm>
              <a:off x="4867386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70E7D5D-5771-6B51-AF73-0722EF12A9E1}"/>
                </a:ext>
              </a:extLst>
            </p:cNvPr>
            <p:cNvCxnSpPr>
              <a:cxnSpLocks/>
            </p:cNvCxnSpPr>
            <p:nvPr/>
          </p:nvCxnSpPr>
          <p:spPr>
            <a:xfrm>
              <a:off x="5101177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80D6A4-3B41-BAC3-3870-6425771A19A7}"/>
                </a:ext>
              </a:extLst>
            </p:cNvPr>
            <p:cNvCxnSpPr>
              <a:cxnSpLocks/>
            </p:cNvCxnSpPr>
            <p:nvPr/>
          </p:nvCxnSpPr>
          <p:spPr>
            <a:xfrm>
              <a:off x="5331788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376D2D2-0CF4-6DB1-ABBA-7283D83DAFE6}"/>
                </a:ext>
              </a:extLst>
            </p:cNvPr>
            <p:cNvCxnSpPr>
              <a:cxnSpLocks/>
            </p:cNvCxnSpPr>
            <p:nvPr/>
          </p:nvCxnSpPr>
          <p:spPr>
            <a:xfrm>
              <a:off x="5561148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B44120-6584-74AC-9949-53587FB82292}"/>
                </a:ext>
              </a:extLst>
            </p:cNvPr>
            <p:cNvCxnSpPr>
              <a:cxnSpLocks/>
            </p:cNvCxnSpPr>
            <p:nvPr/>
          </p:nvCxnSpPr>
          <p:spPr>
            <a:xfrm>
              <a:off x="5780687" y="7541287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B60CCB-28DE-84DC-890C-26CE44429FFC}"/>
                </a:ext>
              </a:extLst>
            </p:cNvPr>
            <p:cNvCxnSpPr>
              <a:cxnSpLocks/>
            </p:cNvCxnSpPr>
            <p:nvPr/>
          </p:nvCxnSpPr>
          <p:spPr>
            <a:xfrm>
              <a:off x="6006009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A07D56A-F5D9-A6A7-9661-02818937D9CF}"/>
                </a:ext>
              </a:extLst>
            </p:cNvPr>
            <p:cNvCxnSpPr>
              <a:cxnSpLocks/>
            </p:cNvCxnSpPr>
            <p:nvPr/>
          </p:nvCxnSpPr>
          <p:spPr>
            <a:xfrm>
              <a:off x="6218200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D35884-15E5-8C83-5B04-45FA849CF9A1}"/>
                </a:ext>
              </a:extLst>
            </p:cNvPr>
            <p:cNvCxnSpPr>
              <a:cxnSpLocks/>
            </p:cNvCxnSpPr>
            <p:nvPr/>
          </p:nvCxnSpPr>
          <p:spPr>
            <a:xfrm>
              <a:off x="6451991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6EC7891-3519-50B5-28CD-BD2348F20F70}"/>
                </a:ext>
              </a:extLst>
            </p:cNvPr>
            <p:cNvCxnSpPr>
              <a:cxnSpLocks/>
            </p:cNvCxnSpPr>
            <p:nvPr/>
          </p:nvCxnSpPr>
          <p:spPr>
            <a:xfrm>
              <a:off x="6682603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741C7F-BFBB-B567-A767-E9CF4234C829}"/>
                </a:ext>
              </a:extLst>
            </p:cNvPr>
            <p:cNvCxnSpPr>
              <a:cxnSpLocks/>
            </p:cNvCxnSpPr>
            <p:nvPr/>
          </p:nvCxnSpPr>
          <p:spPr>
            <a:xfrm>
              <a:off x="6911962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0D2166-BA08-57A9-2B08-42DF8CF0B861}"/>
                </a:ext>
              </a:extLst>
            </p:cNvPr>
            <p:cNvCxnSpPr>
              <a:cxnSpLocks/>
            </p:cNvCxnSpPr>
            <p:nvPr/>
          </p:nvCxnSpPr>
          <p:spPr>
            <a:xfrm>
              <a:off x="7131502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706E88-9F0C-908C-82F7-C17E0827BD5D}"/>
                </a:ext>
              </a:extLst>
            </p:cNvPr>
            <p:cNvCxnSpPr>
              <a:cxnSpLocks/>
            </p:cNvCxnSpPr>
            <p:nvPr/>
          </p:nvCxnSpPr>
          <p:spPr>
            <a:xfrm>
              <a:off x="7350452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EC4C5E1-9DD5-D834-FCEC-52D7789C3970}"/>
                </a:ext>
              </a:extLst>
            </p:cNvPr>
            <p:cNvCxnSpPr>
              <a:cxnSpLocks/>
            </p:cNvCxnSpPr>
            <p:nvPr/>
          </p:nvCxnSpPr>
          <p:spPr>
            <a:xfrm>
              <a:off x="7573986" y="7539404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E44BFE-B3FB-C0CD-DCB7-B990A92B1B9C}"/>
                </a:ext>
              </a:extLst>
            </p:cNvPr>
            <p:cNvSpPr txBox="1"/>
            <p:nvPr/>
          </p:nvSpPr>
          <p:spPr>
            <a:xfrm>
              <a:off x="6774466" y="7581569"/>
              <a:ext cx="408058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00" dirty="0"/>
                <a:t>10</a:t>
              </a:r>
              <a:endParaRPr lang="LID4096" sz="7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03BB0B-4F82-DF7A-6DB5-931ED425AF7C}"/>
                </a:ext>
              </a:extLst>
            </p:cNvPr>
            <p:cNvSpPr txBox="1"/>
            <p:nvPr/>
          </p:nvSpPr>
          <p:spPr>
            <a:xfrm>
              <a:off x="5671682" y="7578404"/>
              <a:ext cx="408058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00" dirty="0"/>
                <a:t>5</a:t>
              </a:r>
              <a:endParaRPr lang="LID4096" sz="7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3CCACDC-4132-2D50-12DE-9DF368D95D28}"/>
                </a:ext>
              </a:extLst>
            </p:cNvPr>
            <p:cNvSpPr/>
            <p:nvPr/>
          </p:nvSpPr>
          <p:spPr>
            <a:xfrm>
              <a:off x="4867222" y="6773540"/>
              <a:ext cx="913466" cy="1530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backend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01C0446-756C-2BDA-187A-05A499273481}"/>
                </a:ext>
              </a:extLst>
            </p:cNvPr>
            <p:cNvSpPr/>
            <p:nvPr/>
          </p:nvSpPr>
          <p:spPr>
            <a:xfrm>
              <a:off x="4868895" y="7089303"/>
              <a:ext cx="1349306" cy="158468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Develop frontend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9CC315E-B9C3-7C76-1A42-B08701D059E3}"/>
                </a:ext>
              </a:extLst>
            </p:cNvPr>
            <p:cNvSpPr/>
            <p:nvPr/>
          </p:nvSpPr>
          <p:spPr>
            <a:xfrm>
              <a:off x="5778484" y="6611982"/>
              <a:ext cx="671320" cy="16349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7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B513394-6089-A73D-3EF4-89FF1BFCF7AC}"/>
                </a:ext>
              </a:extLst>
            </p:cNvPr>
            <p:cNvSpPr/>
            <p:nvPr/>
          </p:nvSpPr>
          <p:spPr>
            <a:xfrm>
              <a:off x="6452597" y="7251595"/>
              <a:ext cx="223534" cy="162804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7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8DD7D0-42C1-2BD1-224E-243DD5851452}"/>
                </a:ext>
              </a:extLst>
            </p:cNvPr>
            <p:cNvSpPr txBox="1"/>
            <p:nvPr/>
          </p:nvSpPr>
          <p:spPr>
            <a:xfrm>
              <a:off x="6428378" y="7236259"/>
              <a:ext cx="32572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DS</a:t>
              </a:r>
              <a:endParaRPr lang="LID4096" sz="7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F742196-D380-CF16-3756-C884FD3D50A7}"/>
                </a:ext>
              </a:extLst>
            </p:cNvPr>
            <p:cNvSpPr txBox="1"/>
            <p:nvPr/>
          </p:nvSpPr>
          <p:spPr>
            <a:xfrm>
              <a:off x="5745031" y="6590756"/>
              <a:ext cx="73729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Verify backend </a:t>
              </a:r>
              <a:endParaRPr lang="LID4096" sz="7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D099F53-F4D4-65A3-274D-2E5ABBB6F508}"/>
                </a:ext>
              </a:extLst>
            </p:cNvPr>
            <p:cNvSpPr/>
            <p:nvPr/>
          </p:nvSpPr>
          <p:spPr>
            <a:xfrm>
              <a:off x="4658407" y="6616076"/>
              <a:ext cx="208980" cy="15437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7DFCAC-A824-3DAB-A6E0-2FC1AED96882}"/>
                </a:ext>
              </a:extLst>
            </p:cNvPr>
            <p:cNvSpPr txBox="1"/>
            <p:nvPr/>
          </p:nvSpPr>
          <p:spPr>
            <a:xfrm>
              <a:off x="4617737" y="6597692"/>
              <a:ext cx="38896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SR</a:t>
              </a:r>
              <a:endParaRPr lang="LID4096" sz="7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D1AAE88-4470-C86F-BC15-F4F19A2D42C0}"/>
                </a:ext>
              </a:extLst>
            </p:cNvPr>
            <p:cNvSpPr/>
            <p:nvPr/>
          </p:nvSpPr>
          <p:spPr>
            <a:xfrm>
              <a:off x="4481223" y="6444896"/>
              <a:ext cx="3512063" cy="1332895"/>
            </a:xfrm>
            <a:prstGeom prst="rect">
              <a:avLst/>
            </a:prstGeom>
            <a:noFill/>
            <a:ln w="19050">
              <a:solidFill>
                <a:srgbClr val="005CD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CFA644A-0154-5E53-BB84-880CF5A75C83}"/>
                </a:ext>
              </a:extLst>
            </p:cNvPr>
            <p:cNvSpPr/>
            <p:nvPr/>
          </p:nvSpPr>
          <p:spPr>
            <a:xfrm>
              <a:off x="4115851" y="6618409"/>
              <a:ext cx="543194" cy="1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9D7D186-2D70-814D-73B7-AFBD2C38CBDE}"/>
                </a:ext>
              </a:extLst>
            </p:cNvPr>
            <p:cNvSpPr/>
            <p:nvPr/>
          </p:nvSpPr>
          <p:spPr>
            <a:xfrm>
              <a:off x="4113632" y="6773953"/>
              <a:ext cx="544111" cy="1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A47FC05-4A2A-B598-D53C-12C5EDEDBDF0}"/>
                </a:ext>
              </a:extLst>
            </p:cNvPr>
            <p:cNvSpPr/>
            <p:nvPr/>
          </p:nvSpPr>
          <p:spPr>
            <a:xfrm>
              <a:off x="4114550" y="6926551"/>
              <a:ext cx="543194" cy="1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C72B119-A14D-A8F2-5EB5-01F42DE6D1F4}"/>
                </a:ext>
              </a:extLst>
            </p:cNvPr>
            <p:cNvSpPr/>
            <p:nvPr/>
          </p:nvSpPr>
          <p:spPr>
            <a:xfrm>
              <a:off x="4115851" y="7085091"/>
              <a:ext cx="543194" cy="1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A5F2CD3-971B-9216-3FB2-7D4C55150246}"/>
                </a:ext>
              </a:extLst>
            </p:cNvPr>
            <p:cNvSpPr/>
            <p:nvPr/>
          </p:nvSpPr>
          <p:spPr>
            <a:xfrm>
              <a:off x="4115851" y="7243004"/>
              <a:ext cx="543194" cy="1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7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71C1F9-42BC-E488-CB3A-67959C30227E}"/>
                </a:ext>
              </a:extLst>
            </p:cNvPr>
            <p:cNvSpPr/>
            <p:nvPr/>
          </p:nvSpPr>
          <p:spPr>
            <a:xfrm>
              <a:off x="6219245" y="6921196"/>
              <a:ext cx="223534" cy="162804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7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DC04B0A-1403-07AE-70C5-9CBCF473DEB9}"/>
                </a:ext>
              </a:extLst>
            </p:cNvPr>
            <p:cNvSpPr txBox="1"/>
            <p:nvPr/>
          </p:nvSpPr>
          <p:spPr>
            <a:xfrm>
              <a:off x="6193216" y="6905728"/>
              <a:ext cx="32572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latin typeface="LM Sans 17" panose="00000500000000000000" pitchFamily="50" charset="0"/>
                </a:rPr>
                <a:t>VF</a:t>
              </a:r>
              <a:endParaRPr lang="LID4096" sz="7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4CE8E5C-0B23-4EC8-137B-E0FEA51270A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099" y="6446896"/>
              <a:ext cx="0" cy="1170193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4581BCE-F2D9-E8B3-7072-55E5F0199FC2}"/>
                </a:ext>
              </a:extLst>
            </p:cNvPr>
            <p:cNvSpPr txBox="1"/>
            <p:nvPr/>
          </p:nvSpPr>
          <p:spPr>
            <a:xfrm>
              <a:off x="6575431" y="7580361"/>
              <a:ext cx="21136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</a:rPr>
                <a:t>9</a:t>
              </a:r>
              <a:endParaRPr lang="LID4096" sz="700" b="1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C11E309-4D8A-4CB4-70C1-22C5857B7EE9}"/>
                </a:ext>
              </a:extLst>
            </p:cNvPr>
            <p:cNvSpPr txBox="1"/>
            <p:nvPr/>
          </p:nvSpPr>
          <p:spPr>
            <a:xfrm>
              <a:off x="7644134" y="7580405"/>
              <a:ext cx="408058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00" dirty="0"/>
                <a:t>14</a:t>
              </a:r>
              <a:endParaRPr lang="LID4096" sz="700" dirty="0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C692233-7C5B-C6A4-C681-4D9665DF98E9}"/>
                </a:ext>
              </a:extLst>
            </p:cNvPr>
            <p:cNvCxnSpPr>
              <a:cxnSpLocks/>
            </p:cNvCxnSpPr>
            <p:nvPr/>
          </p:nvCxnSpPr>
          <p:spPr>
            <a:xfrm>
              <a:off x="7784375" y="7543405"/>
              <a:ext cx="0" cy="84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CC9F2C2-4509-F22C-05A8-401C2F76EAC7}"/>
                </a:ext>
              </a:extLst>
            </p:cNvPr>
            <p:cNvCxnSpPr>
              <a:cxnSpLocks/>
            </p:cNvCxnSpPr>
            <p:nvPr/>
          </p:nvCxnSpPr>
          <p:spPr>
            <a:xfrm>
              <a:off x="7788443" y="6444395"/>
              <a:ext cx="0" cy="1170193"/>
            </a:xfrm>
            <a:prstGeom prst="line">
              <a:avLst/>
            </a:prstGeom>
            <a:ln w="12700">
              <a:solidFill>
                <a:srgbClr val="FF9B9B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row: Left 173">
              <a:extLst>
                <a:ext uri="{FF2B5EF4-FFF2-40B4-BE49-F238E27FC236}">
                  <a16:creationId xmlns:a16="http://schemas.microsoft.com/office/drawing/2014/main" id="{CDDB17E1-6460-14CA-1644-3C74413008D6}"/>
                </a:ext>
              </a:extLst>
            </p:cNvPr>
            <p:cNvSpPr/>
            <p:nvPr/>
          </p:nvSpPr>
          <p:spPr>
            <a:xfrm>
              <a:off x="6687949" y="6618409"/>
              <a:ext cx="1107164" cy="205136"/>
            </a:xfrm>
            <a:prstGeom prst="lef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B3B3"/>
                </a:gs>
                <a:gs pos="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0916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16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Montserrat" panose="00000500000000000000" pitchFamily="2" charset="0"/>
              </a:rPr>
              <a:t>BPM … Easily Extensible encoding</a:t>
            </a:r>
            <a:endParaRPr lang="en-GB" sz="2800" dirty="0"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BE3C0-4964-8CE0-3036-FF120239CA87}"/>
              </a:ext>
            </a:extLst>
          </p:cNvPr>
          <p:cNvSpPr txBox="1"/>
          <p:nvPr/>
        </p:nvSpPr>
        <p:spPr>
          <a:xfrm>
            <a:off x="897801" y="1504379"/>
            <a:ext cx="8322378" cy="2177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Teams</a:t>
            </a:r>
            <a:r>
              <a:rPr lang="en-US" sz="1260" b="1" dirty="0">
                <a:latin typeface="LM Mono 12" panose="00000509000000000000" pitchFamily="49" charset="0"/>
              </a:rPr>
              <a:t>      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>
                <a:latin typeface="LM Mono 12" panose="00000509000000000000" pitchFamily="49" charset="0"/>
              </a:rPr>
              <a:t>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JuniorDeveloper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	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SoftwareEngineer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	</a:t>
            </a:r>
            <a:r>
              <a:rPr lang="en-US" sz="1260" dirty="0" err="1">
                <a:latin typeface="LM Mono 12" panose="00000509000000000000" pitchFamily="49" charset="0"/>
              </a:rPr>
              <a:t>tRequirement</a:t>
            </a:r>
            <a:r>
              <a:rPr lang="en-US" sz="1260" dirty="0">
                <a:latin typeface="LM Mono 12" panose="00000509000000000000" pitchFamily="49" charset="0"/>
              </a:rPr>
              <a:t>(“</a:t>
            </a:r>
            <a:r>
              <a:rPr lang="en-US" sz="1260" dirty="0" err="1">
                <a:latin typeface="LM Mono 12" panose="00000509000000000000" pitchFamily="49" charset="0"/>
              </a:rPr>
              <a:t>DevelopBackend</a:t>
            </a:r>
            <a:r>
              <a:rPr lang="en-US" sz="1260" dirty="0">
                <a:latin typeface="LM Mono 12" panose="00000509000000000000" pitchFamily="49" charset="0"/>
              </a:rPr>
              <a:t>”,”</a:t>
            </a:r>
            <a:r>
              <a:rPr lang="en-US" sz="1260" dirty="0" err="1">
                <a:latin typeface="LM Mono 12" panose="00000509000000000000" pitchFamily="49" charset="0"/>
              </a:rPr>
              <a:t>team_backend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 lvl="1">
              <a:lnSpc>
                <a:spcPct val="150000"/>
              </a:lnSpc>
            </a:pPr>
            <a:endParaRPr lang="en-US" sz="1260" dirty="0">
              <a:latin typeface="LM Mono 12" panose="00000509000000000000" pitchFamily="49" charset="0"/>
            </a:endParaRPr>
          </a:p>
          <a:p>
            <a:pPr lvl="1">
              <a:lnSpc>
                <a:spcPct val="150000"/>
              </a:lnSpc>
            </a:pPr>
            <a:endParaRPr lang="en-US" sz="1260" dirty="0">
              <a:latin typeface="LM Mono 12" panose="00000509000000000000" pitchFamily="49" charset="0"/>
            </a:endParaRPr>
          </a:p>
          <a:p>
            <a:pPr>
              <a:lnSpc>
                <a:spcPct val="150000"/>
              </a:lnSpc>
            </a:pPr>
            <a:endParaRPr lang="en-GB" sz="1440" dirty="0">
              <a:latin typeface="LM Sans 17" panose="00000500000000000000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58DF2-05CA-0E52-650F-6A2BE8FCD26E}"/>
              </a:ext>
            </a:extLst>
          </p:cNvPr>
          <p:cNvGrpSpPr/>
          <p:nvPr/>
        </p:nvGrpSpPr>
        <p:grpSpPr>
          <a:xfrm>
            <a:off x="7282100" y="3602479"/>
            <a:ext cx="3886380" cy="2400271"/>
            <a:chOff x="-3772572" y="5232341"/>
            <a:chExt cx="2985607" cy="18439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0744B8-7CE0-7C4D-3502-64FD271A26E5}"/>
                </a:ext>
              </a:extLst>
            </p:cNvPr>
            <p:cNvSpPr/>
            <p:nvPr/>
          </p:nvSpPr>
          <p:spPr>
            <a:xfrm>
              <a:off x="-2494936" y="5232341"/>
              <a:ext cx="751451" cy="270056"/>
            </a:xfrm>
            <a:prstGeom prst="rect">
              <a:avLst/>
            </a:prstGeom>
            <a:solidFill>
              <a:srgbClr val="77C3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Manager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48FC50DA-FDF8-1303-E1CC-B1D1DBC22FCC}"/>
                </a:ext>
              </a:extLst>
            </p:cNvPr>
            <p:cNvCxnSpPr>
              <a:cxnSpLocks/>
              <a:stCxn id="30" idx="0"/>
              <a:endCxn id="10" idx="2"/>
            </p:cNvCxnSpPr>
            <p:nvPr/>
          </p:nvCxnSpPr>
          <p:spPr>
            <a:xfrm rot="16200000" flipV="1">
              <a:off x="-1758140" y="5141327"/>
              <a:ext cx="228268" cy="950407"/>
            </a:xfrm>
            <a:prstGeom prst="bentConnector3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511BCB-2AA0-8234-21BC-19776DB2970A}"/>
                </a:ext>
              </a:extLst>
            </p:cNvPr>
            <p:cNvSpPr/>
            <p:nvPr/>
          </p:nvSpPr>
          <p:spPr>
            <a:xfrm>
              <a:off x="-1258588" y="5275708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Amy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D1FEFB-67BA-B063-8A57-17C5B3ECF7A9}"/>
                </a:ext>
              </a:extLst>
            </p:cNvPr>
            <p:cNvSpPr/>
            <p:nvPr/>
          </p:nvSpPr>
          <p:spPr>
            <a:xfrm>
              <a:off x="-2889106" y="6894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Glen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DF6E668-CFEE-C788-8EC1-6339578F0580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>
            <a:xfrm flipV="1">
              <a:off x="-1743485" y="5366804"/>
              <a:ext cx="484897" cy="56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21A11-373C-E862-9234-76CBCDF9ECFE}"/>
                </a:ext>
              </a:extLst>
            </p:cNvPr>
            <p:cNvSpPr/>
            <p:nvPr/>
          </p:nvSpPr>
          <p:spPr>
            <a:xfrm>
              <a:off x="-2608636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Oliver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67D74C-6582-47BD-5B22-914892BFC639}"/>
                </a:ext>
              </a:extLst>
            </p:cNvPr>
            <p:cNvSpPr/>
            <p:nvPr/>
          </p:nvSpPr>
          <p:spPr>
            <a:xfrm>
              <a:off x="-1399705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Lisa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3E77FF5-3308-BA3A-C214-8EF049487540}"/>
                </a:ext>
              </a:extLst>
            </p:cNvPr>
            <p:cNvCxnSpPr>
              <a:cxnSpLocks/>
              <a:stCxn id="30" idx="2"/>
              <a:endCxn id="17" idx="0"/>
            </p:cNvCxnSpPr>
            <p:nvPr/>
          </p:nvCxnSpPr>
          <p:spPr>
            <a:xfrm>
              <a:off x="-1168803" y="6131631"/>
              <a:ext cx="1695" cy="2219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1F5EFD-69BD-F18E-B025-180666B2D2F2}"/>
                </a:ext>
              </a:extLst>
            </p:cNvPr>
            <p:cNvSpPr/>
            <p:nvPr/>
          </p:nvSpPr>
          <p:spPr>
            <a:xfrm>
              <a:off x="-3772572" y="6353619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Jessie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68A5B8-F601-DBC1-6622-28E9C0BDEB80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flipH="1">
              <a:off x="-2970066" y="6132273"/>
              <a:ext cx="2076" cy="14228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C84A36B-7C87-74B6-BD96-CB0A1D656047}"/>
                </a:ext>
              </a:extLst>
            </p:cNvPr>
            <p:cNvCxnSpPr>
              <a:cxnSpLocks/>
            </p:cNvCxnSpPr>
            <p:nvPr/>
          </p:nvCxnSpPr>
          <p:spPr>
            <a:xfrm>
              <a:off x="-3405326" y="6131171"/>
              <a:ext cx="1936" cy="22244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898F25E-D1B7-2E63-000E-6013A5125F0A}"/>
                </a:ext>
              </a:extLst>
            </p:cNvPr>
            <p:cNvSpPr/>
            <p:nvPr/>
          </p:nvSpPr>
          <p:spPr>
            <a:xfrm>
              <a:off x="-3483350" y="6894092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Liam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F7A8D6-11B7-3BE6-C466-CECE5CE09013}"/>
                </a:ext>
              </a:extLst>
            </p:cNvPr>
            <p:cNvSpPr/>
            <p:nvPr/>
          </p:nvSpPr>
          <p:spPr>
            <a:xfrm>
              <a:off x="-2011173" y="6353094"/>
              <a:ext cx="465194" cy="1821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" rIns="0" rtlCol="0" anchor="ctr"/>
            <a:lstStyle/>
            <a:p>
              <a:pPr algn="ctr"/>
              <a:r>
                <a:rPr lang="en-US" sz="108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Mia</a:t>
              </a:r>
              <a:endParaRPr lang="LID4096" sz="108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879D12-3115-5EDA-3122-BB704425600F}"/>
                </a:ext>
              </a:extLst>
            </p:cNvPr>
            <p:cNvCxnSpPr>
              <a:cxnSpLocks/>
            </p:cNvCxnSpPr>
            <p:nvPr/>
          </p:nvCxnSpPr>
          <p:spPr>
            <a:xfrm>
              <a:off x="-2327189" y="6131171"/>
              <a:ext cx="1936" cy="22244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1094CDE-97D5-C0E2-9517-B678E2FD45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74375" y="6124826"/>
              <a:ext cx="1936" cy="22244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0EF1B10-C42D-9874-B874-288D5E351023}"/>
                </a:ext>
              </a:extLst>
            </p:cNvPr>
            <p:cNvCxnSpPr>
              <a:cxnSpLocks/>
            </p:cNvCxnSpPr>
            <p:nvPr/>
          </p:nvCxnSpPr>
          <p:spPr>
            <a:xfrm>
              <a:off x="-2838825" y="6675317"/>
              <a:ext cx="1936" cy="22244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9467F5-4D49-BB2E-071F-EE40E170EC9F}"/>
                </a:ext>
              </a:extLst>
            </p:cNvPr>
            <p:cNvCxnSpPr>
              <a:cxnSpLocks/>
            </p:cNvCxnSpPr>
            <p:nvPr/>
          </p:nvCxnSpPr>
          <p:spPr>
            <a:xfrm>
              <a:off x="-3118225" y="6668967"/>
              <a:ext cx="1936" cy="22244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92FBD5-FB0A-D529-2810-342B573E4837}"/>
                </a:ext>
              </a:extLst>
            </p:cNvPr>
            <p:cNvSpPr/>
            <p:nvPr/>
          </p:nvSpPr>
          <p:spPr>
            <a:xfrm>
              <a:off x="-3225598" y="6274555"/>
              <a:ext cx="511064" cy="4009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Junior Dev.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225FA64-114E-486A-8A19-A9FABF18E87E}"/>
                </a:ext>
              </a:extLst>
            </p:cNvPr>
            <p:cNvSpPr/>
            <p:nvPr/>
          </p:nvSpPr>
          <p:spPr>
            <a:xfrm>
              <a:off x="-2513062" y="5730205"/>
              <a:ext cx="784930" cy="400966"/>
            </a:xfrm>
            <a:prstGeom prst="rect">
              <a:avLst/>
            </a:prstGeom>
            <a:solidFill>
              <a:srgbClr val="F4A4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UI Developer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B91B90-F569-B070-D787-DB5DA019B373}"/>
                </a:ext>
              </a:extLst>
            </p:cNvPr>
            <p:cNvSpPr/>
            <p:nvPr/>
          </p:nvSpPr>
          <p:spPr>
            <a:xfrm>
              <a:off x="-1550641" y="5730665"/>
              <a:ext cx="763676" cy="400966"/>
            </a:xfrm>
            <a:prstGeom prst="rect">
              <a:avLst/>
            </a:prstGeom>
            <a:solidFill>
              <a:srgbClr val="EB5E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Testing Expert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E43F58-855E-F4C0-C20B-F83AB46C2E70}"/>
                </a:ext>
              </a:extLst>
            </p:cNvPr>
            <p:cNvSpPr/>
            <p:nvPr/>
          </p:nvSpPr>
          <p:spPr>
            <a:xfrm>
              <a:off x="-3459935" y="5734252"/>
              <a:ext cx="784930" cy="394167"/>
            </a:xfrm>
            <a:prstGeom prst="rect">
              <a:avLst/>
            </a:prstGeom>
            <a:solidFill>
              <a:srgbClr val="85D65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7" panose="00000500000000000000" pitchFamily="50" charset="0"/>
                </a:rPr>
                <a:t>Software Engineer</a:t>
              </a:r>
              <a:endParaRPr lang="LID4096" sz="1200" dirty="0">
                <a:solidFill>
                  <a:schemeClr val="tx1"/>
                </a:solidFill>
                <a:latin typeface="LM Sans 17" panose="00000500000000000000" pitchFamily="50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422A638-C14B-A1F5-FA23-09BE90C2D6B6}"/>
              </a:ext>
            </a:extLst>
          </p:cNvPr>
          <p:cNvSpPr/>
          <p:nvPr/>
        </p:nvSpPr>
        <p:spPr>
          <a:xfrm>
            <a:off x="8992819" y="1867640"/>
            <a:ext cx="1946737" cy="9810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6A4808-143B-E00B-F947-4F90CB08215D}"/>
              </a:ext>
            </a:extLst>
          </p:cNvPr>
          <p:cNvSpPr/>
          <p:nvPr/>
        </p:nvSpPr>
        <p:spPr>
          <a:xfrm>
            <a:off x="10074273" y="1996037"/>
            <a:ext cx="605545" cy="2371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Glen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7321BD-D9BD-02A7-3209-DA6C02643C1E}"/>
              </a:ext>
            </a:extLst>
          </p:cNvPr>
          <p:cNvSpPr/>
          <p:nvPr/>
        </p:nvSpPr>
        <p:spPr>
          <a:xfrm>
            <a:off x="9205460" y="2158620"/>
            <a:ext cx="605545" cy="2371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Jessie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183B9-4735-B8E3-B0C9-A5F42AFC7B93}"/>
              </a:ext>
            </a:extLst>
          </p:cNvPr>
          <p:cNvSpPr/>
          <p:nvPr/>
        </p:nvSpPr>
        <p:spPr>
          <a:xfrm>
            <a:off x="9881769" y="2493900"/>
            <a:ext cx="605545" cy="2371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" r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Liam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4ED1C1-F863-2A15-6DD4-F20352406794}"/>
              </a:ext>
            </a:extLst>
          </p:cNvPr>
          <p:cNvSpPr/>
          <p:nvPr/>
        </p:nvSpPr>
        <p:spPr>
          <a:xfrm>
            <a:off x="7458632" y="2175509"/>
            <a:ext cx="878676" cy="391000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A56EF4F8-5383-4426-018F-35027ECD985F}"/>
              </a:ext>
            </a:extLst>
          </p:cNvPr>
          <p:cNvSpPr/>
          <p:nvPr/>
        </p:nvSpPr>
        <p:spPr>
          <a:xfrm>
            <a:off x="8396318" y="2299188"/>
            <a:ext cx="495173" cy="1427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B2639-B0A6-4DB5-8F4B-5EFDD228B5AA}"/>
              </a:ext>
            </a:extLst>
          </p:cNvPr>
          <p:cNvSpPr txBox="1"/>
          <p:nvPr/>
        </p:nvSpPr>
        <p:spPr>
          <a:xfrm>
            <a:off x="9332478" y="1549920"/>
            <a:ext cx="1505455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 err="1">
                <a:latin typeface="LM Mono 10" panose="00000509000000000000" pitchFamily="49" charset="0"/>
              </a:rPr>
              <a:t>team_backend</a:t>
            </a:r>
            <a:endParaRPr lang="LID4096" sz="1320" dirty="0">
              <a:latin typeface="LM Mono 10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16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BE3C0-4964-8CE0-3036-FF120239CA87}"/>
              </a:ext>
            </a:extLst>
          </p:cNvPr>
          <p:cNvSpPr txBox="1"/>
          <p:nvPr/>
        </p:nvSpPr>
        <p:spPr>
          <a:xfrm>
            <a:off x="897801" y="1504379"/>
            <a:ext cx="8322378" cy="280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Teams</a:t>
            </a:r>
            <a:r>
              <a:rPr lang="en-US" sz="1260" b="1" dirty="0">
                <a:latin typeface="LM Mono 12" panose="00000509000000000000" pitchFamily="49" charset="0"/>
              </a:rPr>
              <a:t>      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>
                <a:latin typeface="LM Mono 12" panose="00000509000000000000" pitchFamily="49" charset="0"/>
              </a:rPr>
              <a:t>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JuniorDeveloper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	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SoftwareEngineer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    	</a:t>
            </a:r>
            <a:r>
              <a:rPr lang="en-US" sz="1260" dirty="0" err="1">
                <a:latin typeface="LM Mono 12" panose="00000509000000000000" pitchFamily="49" charset="0"/>
              </a:rPr>
              <a:t>tRequirement</a:t>
            </a:r>
            <a:r>
              <a:rPr lang="en-US" sz="1260" dirty="0">
                <a:latin typeface="LM Mono 12" panose="00000509000000000000" pitchFamily="49" charset="0"/>
              </a:rPr>
              <a:t>(“</a:t>
            </a:r>
            <a:r>
              <a:rPr lang="en-US" sz="1260" dirty="0" err="1">
                <a:latin typeface="LM Mono 12" panose="00000509000000000000" pitchFamily="49" charset="0"/>
              </a:rPr>
              <a:t>DevelopBackend</a:t>
            </a:r>
            <a:r>
              <a:rPr lang="en-US" sz="1260" dirty="0">
                <a:latin typeface="LM Mono 12" panose="00000509000000000000" pitchFamily="49" charset="0"/>
              </a:rPr>
              <a:t>”,”</a:t>
            </a:r>
            <a:r>
              <a:rPr lang="en-US" sz="1260" dirty="0" err="1">
                <a:latin typeface="LM Mono 12" panose="00000509000000000000" pitchFamily="49" charset="0"/>
              </a:rPr>
              <a:t>team_backend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>
              <a:lnSpc>
                <a:spcPct val="150000"/>
              </a:lnSpc>
            </a:pPr>
            <a:endParaRPr lang="en-GB" sz="1440" dirty="0">
              <a:latin typeface="LM Sans 17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Partially-renewable resources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 err="1">
                <a:latin typeface="LM Mono 12" panose="00000509000000000000" pitchFamily="49" charset="0"/>
              </a:rPr>
              <a:t>pResource</a:t>
            </a:r>
            <a:r>
              <a:rPr lang="en-US" sz="1260" dirty="0">
                <a:latin typeface="LM Mono 12" panose="00000509000000000000" pitchFamily="49" charset="0"/>
              </a:rPr>
              <a:t>(“workroom_101”,8).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</a:t>
            </a:r>
            <a:r>
              <a:rPr lang="en-US" sz="1260" dirty="0" err="1">
                <a:latin typeface="LM Mono 12" panose="00000509000000000000" pitchFamily="49" charset="0"/>
              </a:rPr>
              <a:t>pRequirement</a:t>
            </a:r>
            <a:r>
              <a:rPr lang="en-US" sz="1260" dirty="0">
                <a:latin typeface="LM Mono 12" panose="00000509000000000000" pitchFamily="49" charset="0"/>
              </a:rPr>
              <a:t>(“DevelopBackend”,”workroom_101”, N) :- 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                  N = #count{R: 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)}.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6CBBA-5488-6466-31CF-6D530502B2FF}"/>
              </a:ext>
            </a:extLst>
          </p:cNvPr>
          <p:cNvSpPr/>
          <p:nvPr/>
        </p:nvSpPr>
        <p:spPr>
          <a:xfrm>
            <a:off x="9003620" y="3061284"/>
            <a:ext cx="1571828" cy="19489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pic>
        <p:nvPicPr>
          <p:cNvPr id="26" name="Graphic 25" descr="Work from home desk outline">
            <a:extLst>
              <a:ext uri="{FF2B5EF4-FFF2-40B4-BE49-F238E27FC236}">
                <a16:creationId xmlns:a16="http://schemas.microsoft.com/office/drawing/2014/main" id="{AD4D9EB1-AC45-C9B5-7AA7-5620F15F2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7063" y="3274830"/>
            <a:ext cx="462367" cy="462367"/>
          </a:xfrm>
          <a:prstGeom prst="rect">
            <a:avLst/>
          </a:prstGeom>
        </p:spPr>
      </p:pic>
      <p:pic>
        <p:nvPicPr>
          <p:cNvPr id="27" name="Graphic 26" descr="Work from home desk outline">
            <a:extLst>
              <a:ext uri="{FF2B5EF4-FFF2-40B4-BE49-F238E27FC236}">
                <a16:creationId xmlns:a16="http://schemas.microsoft.com/office/drawing/2014/main" id="{501F63A7-3937-81F7-E762-6F4CB7D9A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0434" y="3274830"/>
            <a:ext cx="462367" cy="462367"/>
          </a:xfrm>
          <a:prstGeom prst="rect">
            <a:avLst/>
          </a:prstGeom>
        </p:spPr>
      </p:pic>
      <p:pic>
        <p:nvPicPr>
          <p:cNvPr id="28" name="Graphic 27" descr="Work from home desk outline">
            <a:extLst>
              <a:ext uri="{FF2B5EF4-FFF2-40B4-BE49-F238E27FC236}">
                <a16:creationId xmlns:a16="http://schemas.microsoft.com/office/drawing/2014/main" id="{22443343-A80B-507E-8379-580FC90BB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9933" y="3652541"/>
            <a:ext cx="462367" cy="462367"/>
          </a:xfrm>
          <a:prstGeom prst="rect">
            <a:avLst/>
          </a:prstGeom>
        </p:spPr>
      </p:pic>
      <p:pic>
        <p:nvPicPr>
          <p:cNvPr id="29" name="Graphic 28" descr="Work from home desk outline">
            <a:extLst>
              <a:ext uri="{FF2B5EF4-FFF2-40B4-BE49-F238E27FC236}">
                <a16:creationId xmlns:a16="http://schemas.microsoft.com/office/drawing/2014/main" id="{1C08A88F-3F7D-45CA-147C-0F3AE4FC7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1081" y="3652541"/>
            <a:ext cx="462367" cy="462367"/>
          </a:xfrm>
          <a:prstGeom prst="rect">
            <a:avLst/>
          </a:prstGeom>
        </p:spPr>
      </p:pic>
      <p:pic>
        <p:nvPicPr>
          <p:cNvPr id="31" name="Graphic 30" descr="Work from home desk outline">
            <a:extLst>
              <a:ext uri="{FF2B5EF4-FFF2-40B4-BE49-F238E27FC236}">
                <a16:creationId xmlns:a16="http://schemas.microsoft.com/office/drawing/2014/main" id="{D4E2E664-BDCC-835D-EAD6-0393B9402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516" y="4088887"/>
            <a:ext cx="462367" cy="462367"/>
          </a:xfrm>
          <a:prstGeom prst="rect">
            <a:avLst/>
          </a:prstGeom>
        </p:spPr>
      </p:pic>
      <p:pic>
        <p:nvPicPr>
          <p:cNvPr id="32" name="Graphic 31" descr="Work from home desk outline">
            <a:extLst>
              <a:ext uri="{FF2B5EF4-FFF2-40B4-BE49-F238E27FC236}">
                <a16:creationId xmlns:a16="http://schemas.microsoft.com/office/drawing/2014/main" id="{5F0429DE-88FD-6068-CA0E-7747ACD7C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1887" y="4088887"/>
            <a:ext cx="462367" cy="462367"/>
          </a:xfrm>
          <a:prstGeom prst="rect">
            <a:avLst/>
          </a:prstGeom>
        </p:spPr>
      </p:pic>
      <p:pic>
        <p:nvPicPr>
          <p:cNvPr id="33" name="Graphic 32" descr="Work from home desk outline">
            <a:extLst>
              <a:ext uri="{FF2B5EF4-FFF2-40B4-BE49-F238E27FC236}">
                <a16:creationId xmlns:a16="http://schemas.microsoft.com/office/drawing/2014/main" id="{85DEA0A7-052A-F377-3E32-E0D37B49A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1386" y="4466598"/>
            <a:ext cx="462367" cy="462367"/>
          </a:xfrm>
          <a:prstGeom prst="rect">
            <a:avLst/>
          </a:prstGeom>
        </p:spPr>
      </p:pic>
      <p:pic>
        <p:nvPicPr>
          <p:cNvPr id="34" name="Graphic 33" descr="Work from home desk outline">
            <a:extLst>
              <a:ext uri="{FF2B5EF4-FFF2-40B4-BE49-F238E27FC236}">
                <a16:creationId xmlns:a16="http://schemas.microsoft.com/office/drawing/2014/main" id="{0A57E1F1-8A94-801D-21D5-0D99B0569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2534" y="4466598"/>
            <a:ext cx="462367" cy="4623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DD78DC3-B852-943E-6050-041E6A517341}"/>
              </a:ext>
            </a:extLst>
          </p:cNvPr>
          <p:cNvSpPr/>
          <p:nvPr/>
        </p:nvSpPr>
        <p:spPr>
          <a:xfrm>
            <a:off x="10522268" y="3212006"/>
            <a:ext cx="111443" cy="440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pic>
        <p:nvPicPr>
          <p:cNvPr id="36" name="Graphic 35" descr="Door Open outline">
            <a:extLst>
              <a:ext uri="{FF2B5EF4-FFF2-40B4-BE49-F238E27FC236}">
                <a16:creationId xmlns:a16="http://schemas.microsoft.com/office/drawing/2014/main" id="{F4EB54D9-335D-7CE5-EAB4-D494229DE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824" y="3212006"/>
            <a:ext cx="431248" cy="43124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2B11339-BBEE-1DDA-1A8C-C967CF6F9EB3}"/>
              </a:ext>
            </a:extLst>
          </p:cNvPr>
          <p:cNvSpPr/>
          <p:nvPr/>
        </p:nvSpPr>
        <p:spPr>
          <a:xfrm>
            <a:off x="7458632" y="4205477"/>
            <a:ext cx="878676" cy="391000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F0067D13-FE77-69A6-C928-F2AAABF08C69}"/>
              </a:ext>
            </a:extLst>
          </p:cNvPr>
          <p:cNvSpPr/>
          <p:nvPr/>
        </p:nvSpPr>
        <p:spPr>
          <a:xfrm>
            <a:off x="8396318" y="4329156"/>
            <a:ext cx="495173" cy="1427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527028-0AD7-B44E-A9A5-FDF2AFCF4FF8}"/>
              </a:ext>
            </a:extLst>
          </p:cNvPr>
          <p:cNvSpPr txBox="1"/>
          <p:nvPr/>
        </p:nvSpPr>
        <p:spPr>
          <a:xfrm>
            <a:off x="9017641" y="2757214"/>
            <a:ext cx="1505455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dirty="0">
                <a:latin typeface="LM Mono 10" panose="00000509000000000000" pitchFamily="49" charset="0"/>
              </a:rPr>
              <a:t>workroom_101</a:t>
            </a:r>
            <a:endParaRPr lang="LID4096" sz="1320" dirty="0">
              <a:latin typeface="LM Mono 10" panose="00000509000000000000" pitchFamily="49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EDBEFF0-4ECA-5C0D-D4A8-EFA97555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Montserrat" panose="00000500000000000000" pitchFamily="2" charset="0"/>
              </a:rPr>
              <a:t>BPM … Easily Extensible encoding</a:t>
            </a:r>
            <a:endParaRPr lang="en-GB" sz="28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6DEC18-647B-8473-CD6F-02BD03886F8B}"/>
              </a:ext>
            </a:extLst>
          </p:cNvPr>
          <p:cNvGrpSpPr/>
          <p:nvPr/>
        </p:nvGrpSpPr>
        <p:grpSpPr>
          <a:xfrm>
            <a:off x="9547626" y="4116677"/>
            <a:ext cx="1915657" cy="2613434"/>
            <a:chOff x="10515318" y="-1270108"/>
            <a:chExt cx="1431991" cy="19535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791D4A0-953C-C8F9-B132-C543E5C77368}"/>
                </a:ext>
              </a:extLst>
            </p:cNvPr>
            <p:cNvGrpSpPr/>
            <p:nvPr/>
          </p:nvGrpSpPr>
          <p:grpSpPr>
            <a:xfrm>
              <a:off x="10515318" y="-1270108"/>
              <a:ext cx="1431991" cy="1953592"/>
              <a:chOff x="7672253" y="1939953"/>
              <a:chExt cx="966019" cy="1317893"/>
            </a:xfrm>
          </p:grpSpPr>
          <p:pic>
            <p:nvPicPr>
              <p:cNvPr id="23" name="Picture 22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4A839225-4E31-9178-C246-CCD6CC6263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23" t="9761" r="2662" b="17028"/>
              <a:stretch/>
            </p:blipFill>
            <p:spPr>
              <a:xfrm>
                <a:off x="7720017" y="1939953"/>
                <a:ext cx="918255" cy="1310216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B90935-C01B-0AD4-919D-99D036A73E16}"/>
                  </a:ext>
                </a:extLst>
              </p:cNvPr>
              <p:cNvSpPr/>
              <p:nvPr/>
            </p:nvSpPr>
            <p:spPr>
              <a:xfrm rot="1924253">
                <a:off x="7766552" y="2380231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16F32B1-5E6D-10AB-902B-17004F3AD310}"/>
                  </a:ext>
                </a:extLst>
              </p:cNvPr>
              <p:cNvSpPr/>
              <p:nvPr/>
            </p:nvSpPr>
            <p:spPr>
              <a:xfrm rot="1924253">
                <a:off x="7705258" y="2374270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AA72DD-BB91-145C-C17D-14DAB5F8C650}"/>
                  </a:ext>
                </a:extLst>
              </p:cNvPr>
              <p:cNvSpPr/>
              <p:nvPr/>
            </p:nvSpPr>
            <p:spPr>
              <a:xfrm rot="1041681">
                <a:off x="7672253" y="2524399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48D5A7-9B7E-F3BC-B9D4-8B0C795BC035}"/>
                  </a:ext>
                </a:extLst>
              </p:cNvPr>
              <p:cNvSpPr/>
              <p:nvPr/>
            </p:nvSpPr>
            <p:spPr>
              <a:xfrm rot="19521603">
                <a:off x="7682128" y="2950311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5AD4EFF-78C3-4D5D-758E-F031E429887F}"/>
                  </a:ext>
                </a:extLst>
              </p:cNvPr>
              <p:cNvSpPr/>
              <p:nvPr/>
            </p:nvSpPr>
            <p:spPr>
              <a:xfrm rot="19521603">
                <a:off x="7698913" y="3040022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7BF6129-E0DD-F4A9-BACD-DB8F476B7724}"/>
                  </a:ext>
                </a:extLst>
              </p:cNvPr>
              <p:cNvSpPr/>
              <p:nvPr/>
            </p:nvSpPr>
            <p:spPr>
              <a:xfrm rot="19521603">
                <a:off x="7751869" y="3043323"/>
                <a:ext cx="88107" cy="2145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2160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09229B5-49D8-AFD0-AA42-93681AF3573B}"/>
                </a:ext>
              </a:extLst>
            </p:cNvPr>
            <p:cNvSpPr/>
            <p:nvPr/>
          </p:nvSpPr>
          <p:spPr>
            <a:xfrm rot="1041681">
              <a:off x="11515032" y="110274"/>
              <a:ext cx="130607" cy="31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66ADA8-94CC-C433-148A-CE2FFF33E444}"/>
                </a:ext>
              </a:extLst>
            </p:cNvPr>
            <p:cNvSpPr/>
            <p:nvPr/>
          </p:nvSpPr>
          <p:spPr>
            <a:xfrm rot="20746757">
              <a:off x="11609781" y="-251455"/>
              <a:ext cx="130607" cy="31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81E08C1-235C-D059-72D6-C586171896B3}"/>
                </a:ext>
              </a:extLst>
            </p:cNvPr>
            <p:cNvSpPr/>
            <p:nvPr/>
          </p:nvSpPr>
          <p:spPr>
            <a:xfrm rot="385537">
              <a:off x="11627856" y="10676"/>
              <a:ext cx="130607" cy="31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C1C32C-19DA-B344-5D21-92BA9192DC2F}"/>
                </a:ext>
              </a:extLst>
            </p:cNvPr>
            <p:cNvSpPr/>
            <p:nvPr/>
          </p:nvSpPr>
          <p:spPr>
            <a:xfrm rot="385537">
              <a:off x="11573706" y="125038"/>
              <a:ext cx="130607" cy="31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160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BE3C0-4964-8CE0-3036-FF120239CA87}"/>
              </a:ext>
            </a:extLst>
          </p:cNvPr>
          <p:cNvSpPr txBox="1"/>
          <p:nvPr/>
        </p:nvSpPr>
        <p:spPr>
          <a:xfrm>
            <a:off x="897801" y="1504380"/>
            <a:ext cx="9394360" cy="4591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Teams</a:t>
            </a:r>
            <a:r>
              <a:rPr lang="en-US" sz="1260" b="1" dirty="0">
                <a:latin typeface="LM Mono 12" panose="00000509000000000000" pitchFamily="49" charset="0"/>
              </a:rPr>
              <a:t>      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>
                <a:latin typeface="LM Mono 12" panose="00000509000000000000" pitchFamily="49" charset="0"/>
              </a:rPr>
              <a:t>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JuniorDeveloper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 :- </a:t>
            </a:r>
            <a:r>
              <a:rPr lang="en-US" sz="1260" dirty="0" err="1">
                <a:latin typeface="LM Mono 12" panose="00000509000000000000" pitchFamily="49" charset="0"/>
              </a:rPr>
              <a:t>rlAC</a:t>
            </a:r>
            <a:r>
              <a:rPr lang="en-US" sz="1260" dirty="0">
                <a:latin typeface="LM Mono 12" panose="00000509000000000000" pitchFamily="49" charset="0"/>
              </a:rPr>
              <a:t>(R,”</a:t>
            </a:r>
            <a:r>
              <a:rPr lang="en-US" sz="1260" dirty="0" err="1">
                <a:latin typeface="LM Mono 12" panose="00000509000000000000" pitchFamily="49" charset="0"/>
              </a:rPr>
              <a:t>SoftwareEngineer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</a:t>
            </a:r>
            <a:r>
              <a:rPr lang="en-US" sz="1260" dirty="0" err="1">
                <a:latin typeface="LM Mono 12" panose="00000509000000000000" pitchFamily="49" charset="0"/>
              </a:rPr>
              <a:t>tRequirement</a:t>
            </a:r>
            <a:r>
              <a:rPr lang="en-US" sz="1260" dirty="0">
                <a:latin typeface="LM Mono 12" panose="00000509000000000000" pitchFamily="49" charset="0"/>
              </a:rPr>
              <a:t>(“</a:t>
            </a:r>
            <a:r>
              <a:rPr lang="en-US" sz="1260" dirty="0" err="1">
                <a:latin typeface="LM Mono 12" panose="00000509000000000000" pitchFamily="49" charset="0"/>
              </a:rPr>
              <a:t>DevelopBackend</a:t>
            </a:r>
            <a:r>
              <a:rPr lang="en-US" sz="1260" dirty="0">
                <a:latin typeface="LM Mono 12" panose="00000509000000000000" pitchFamily="49" charset="0"/>
              </a:rPr>
              <a:t>”,”</a:t>
            </a:r>
            <a:r>
              <a:rPr lang="en-US" sz="1260" dirty="0" err="1">
                <a:latin typeface="LM Mono 12" panose="00000509000000000000" pitchFamily="49" charset="0"/>
              </a:rPr>
              <a:t>team_backend</a:t>
            </a:r>
            <a:r>
              <a:rPr lang="en-US" sz="1260" dirty="0">
                <a:latin typeface="LM Mono 12" panose="00000509000000000000" pitchFamily="49" charset="0"/>
              </a:rPr>
              <a:t>”).</a:t>
            </a:r>
          </a:p>
          <a:p>
            <a:pPr>
              <a:lnSpc>
                <a:spcPct val="150000"/>
              </a:lnSpc>
            </a:pPr>
            <a:endParaRPr lang="en-GB" sz="1440" dirty="0">
              <a:latin typeface="LM Sans 17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Partially-renewable resources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 err="1">
                <a:latin typeface="LM Mono 12" panose="00000509000000000000" pitchFamily="49" charset="0"/>
              </a:rPr>
              <a:t>pResource</a:t>
            </a:r>
            <a:r>
              <a:rPr lang="en-US" sz="1260" dirty="0">
                <a:latin typeface="LM Mono 12" panose="00000509000000000000" pitchFamily="49" charset="0"/>
              </a:rPr>
              <a:t>(“workroom_101”,8).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</a:t>
            </a:r>
            <a:r>
              <a:rPr lang="en-US" sz="1260" dirty="0" err="1">
                <a:latin typeface="LM Mono 12" panose="00000509000000000000" pitchFamily="49" charset="0"/>
              </a:rPr>
              <a:t>pRequirement</a:t>
            </a:r>
            <a:r>
              <a:rPr lang="en-US" sz="1260" dirty="0">
                <a:latin typeface="LM Mono 12" panose="00000509000000000000" pitchFamily="49" charset="0"/>
              </a:rPr>
              <a:t>(“DevelopBackend”,”workroom_101”, N) :- 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                  N = #count{R: team(“</a:t>
            </a:r>
            <a:r>
              <a:rPr lang="en-US" sz="1260" dirty="0" err="1">
                <a:latin typeface="LM Mono 12" panose="00000509000000000000" pitchFamily="49" charset="0"/>
              </a:rPr>
              <a:t>team_backend”,R</a:t>
            </a:r>
            <a:r>
              <a:rPr lang="en-US" sz="1260" dirty="0">
                <a:latin typeface="LM Mono 12" panose="00000509000000000000" pitchFamily="49" charset="0"/>
              </a:rPr>
              <a:t>)}.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40" dirty="0">
                <a:latin typeface="LM Sans 17" panose="00000500000000000000" pitchFamily="50" charset="0"/>
              </a:rPr>
              <a:t>Non-renewable resources</a:t>
            </a:r>
          </a:p>
          <a:p>
            <a:pPr marL="8915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60" b="1" dirty="0">
                <a:latin typeface="LM Sans 17" panose="00000500000000000000" pitchFamily="50" charset="0"/>
              </a:rPr>
              <a:t>E.g., </a:t>
            </a:r>
            <a:r>
              <a:rPr lang="en-US" sz="1260" dirty="0" err="1">
                <a:latin typeface="LM Mono 12" panose="00000509000000000000" pitchFamily="49" charset="0"/>
              </a:rPr>
              <a:t>nResource</a:t>
            </a:r>
            <a:r>
              <a:rPr lang="en-US" sz="1260" dirty="0">
                <a:latin typeface="LM Mono 12" panose="00000509000000000000" pitchFamily="49" charset="0"/>
              </a:rPr>
              <a:t>(“budget_software_dev_1”,50000).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</a:t>
            </a:r>
            <a:r>
              <a:rPr lang="en-US" sz="1260" dirty="0" err="1">
                <a:latin typeface="LM Mono 12" panose="00000509000000000000" pitchFamily="49" charset="0"/>
              </a:rPr>
              <a:t>nRequirement</a:t>
            </a:r>
            <a:r>
              <a:rPr lang="en-US" sz="1260" dirty="0">
                <a:latin typeface="LM Mono 12" panose="00000509000000000000" pitchFamily="49" charset="0"/>
              </a:rPr>
              <a:t>(“DevelopBackend”,”budget_software_dev_1”,N) :- 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             TPM = #sum{PM,R: allocate(R,”</a:t>
            </a:r>
            <a:r>
              <a:rPr lang="en-US" sz="1260" dirty="0" err="1">
                <a:latin typeface="LM Mono 12" panose="00000509000000000000" pitchFamily="49" charset="0"/>
              </a:rPr>
              <a:t>DevelopBackend</a:t>
            </a:r>
            <a:r>
              <a:rPr lang="en-US" sz="1260" dirty="0">
                <a:latin typeface="LM Mono 12" panose="00000509000000000000" pitchFamily="49" charset="0"/>
              </a:rPr>
              <a:t>”,S,C), PM=C-S},</a:t>
            </a:r>
          </a:p>
          <a:p>
            <a:pPr lvl="1">
              <a:lnSpc>
                <a:spcPct val="150000"/>
              </a:lnSpc>
            </a:pPr>
            <a:r>
              <a:rPr lang="en-US" sz="1260" dirty="0">
                <a:latin typeface="LM Mono 12" panose="00000509000000000000" pitchFamily="49" charset="0"/>
              </a:rPr>
              <a:t>                                                    </a:t>
            </a:r>
            <a:r>
              <a:rPr lang="en-US" sz="1260" dirty="0" err="1">
                <a:latin typeface="LM Mono 12" panose="00000509000000000000" pitchFamily="49" charset="0"/>
              </a:rPr>
              <a:t>costPersonMonth</a:t>
            </a:r>
            <a:r>
              <a:rPr lang="en-US" sz="1260" dirty="0">
                <a:latin typeface="LM Mono 12" panose="00000509000000000000" pitchFamily="49" charset="0"/>
              </a:rPr>
              <a:t>(CPM), N = TPM * CPM.</a:t>
            </a:r>
          </a:p>
          <a:p>
            <a:pPr>
              <a:lnSpc>
                <a:spcPct val="150000"/>
              </a:lnSpc>
            </a:pPr>
            <a:endParaRPr lang="en-US" sz="1260" dirty="0">
              <a:latin typeface="LM Mono 12" panose="00000509000000000000" pitchFamily="49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BFAF7F9-CB46-5DCA-9BED-204C5DDDB38E}"/>
              </a:ext>
            </a:extLst>
          </p:cNvPr>
          <p:cNvSpPr/>
          <p:nvPr/>
        </p:nvSpPr>
        <p:spPr>
          <a:xfrm>
            <a:off x="8143416" y="5771588"/>
            <a:ext cx="878676" cy="391000"/>
          </a:xfrm>
          <a:prstGeom prst="roundRect">
            <a:avLst/>
          </a:prstGeom>
          <a:solidFill>
            <a:srgbClr val="FFFAB3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80" dirty="0">
                <a:solidFill>
                  <a:schemeClr val="tx1"/>
                </a:solidFill>
                <a:latin typeface="LM Sans 17" panose="00000500000000000000" pitchFamily="50" charset="0"/>
              </a:rPr>
              <a:t>Develop backend</a:t>
            </a:r>
            <a:endParaRPr lang="LID4096" sz="1080" dirty="0">
              <a:solidFill>
                <a:schemeClr val="tx1"/>
              </a:solidFill>
              <a:latin typeface="LM Sans 17" panose="00000500000000000000" pitchFamily="50" charset="0"/>
            </a:endParaRPr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D49BC3CC-AB37-7B36-B00C-F529D6659E1E}"/>
              </a:ext>
            </a:extLst>
          </p:cNvPr>
          <p:cNvSpPr/>
          <p:nvPr/>
        </p:nvSpPr>
        <p:spPr>
          <a:xfrm>
            <a:off x="9081102" y="5895267"/>
            <a:ext cx="495173" cy="1427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/>
          </a:p>
        </p:txBody>
      </p:sp>
      <p:pic>
        <p:nvPicPr>
          <p:cNvPr id="10" name="Graphic 9" descr="Coins outline">
            <a:extLst>
              <a:ext uri="{FF2B5EF4-FFF2-40B4-BE49-F238E27FC236}">
                <a16:creationId xmlns:a16="http://schemas.microsoft.com/office/drawing/2014/main" id="{3C9C2CCD-76A0-D7FA-E651-B7259B246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9081" y="5913377"/>
            <a:ext cx="456922" cy="456922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C0D780DD-1249-1E83-E7DF-0859FD5CF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6481" y="6041826"/>
            <a:ext cx="456922" cy="456922"/>
          </a:xfrm>
          <a:prstGeom prst="rect">
            <a:avLst/>
          </a:prstGeom>
        </p:spPr>
      </p:pic>
      <p:pic>
        <p:nvPicPr>
          <p:cNvPr id="13" name="Graphic 12" descr="Coins outline">
            <a:extLst>
              <a:ext uri="{FF2B5EF4-FFF2-40B4-BE49-F238E27FC236}">
                <a16:creationId xmlns:a16="http://schemas.microsoft.com/office/drawing/2014/main" id="{0D3581AE-217D-262D-A1A0-8E90CAD0B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1983" y="5584460"/>
            <a:ext cx="456922" cy="456922"/>
          </a:xfrm>
          <a:prstGeom prst="rect">
            <a:avLst/>
          </a:prstGeom>
        </p:spPr>
      </p:pic>
      <p:pic>
        <p:nvPicPr>
          <p:cNvPr id="14" name="Graphic 13" descr="Coins outline">
            <a:extLst>
              <a:ext uri="{FF2B5EF4-FFF2-40B4-BE49-F238E27FC236}">
                <a16:creationId xmlns:a16="http://schemas.microsoft.com/office/drawing/2014/main" id="{F6BD809E-4AAA-27FC-7FBF-AD01734DD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9355" y="5529127"/>
            <a:ext cx="456922" cy="456922"/>
          </a:xfrm>
          <a:prstGeom prst="rect">
            <a:avLst/>
          </a:prstGeom>
        </p:spPr>
      </p:pic>
      <p:pic>
        <p:nvPicPr>
          <p:cNvPr id="15" name="Graphic 14" descr="Coins outline">
            <a:extLst>
              <a:ext uri="{FF2B5EF4-FFF2-40B4-BE49-F238E27FC236}">
                <a16:creationId xmlns:a16="http://schemas.microsoft.com/office/drawing/2014/main" id="{112136AD-631B-6F15-1326-9D76A17D7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5529" y="5169051"/>
            <a:ext cx="456922" cy="4569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E69653-F249-F23B-4F2D-0132F2A6D209}"/>
              </a:ext>
            </a:extLst>
          </p:cNvPr>
          <p:cNvSpPr txBox="1"/>
          <p:nvPr/>
        </p:nvSpPr>
        <p:spPr>
          <a:xfrm>
            <a:off x="9432565" y="3844364"/>
            <a:ext cx="2173639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20" dirty="0">
                <a:latin typeface="LM Mono 10" panose="00000509000000000000" pitchFamily="49" charset="0"/>
              </a:rPr>
              <a:t>budget_software_dev_1</a:t>
            </a:r>
            <a:endParaRPr lang="LID4096" sz="1320" dirty="0">
              <a:latin typeface="LM Mono 10" panose="00000509000000000000" pitchFamily="49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FCF8448F-5B72-F951-1D80-E8107DBE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Montserrat" panose="00000500000000000000" pitchFamily="2" charset="0"/>
              </a:rPr>
              <a:t>BPM … Easily Extensible encoding</a:t>
            </a:r>
            <a:endParaRPr lang="en-GB" sz="2800" dirty="0">
              <a:latin typeface="Montserrat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707CE-6919-8BBE-6FEA-B88EFA074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07391">
            <a:off x="5398031" y="1335433"/>
            <a:ext cx="4763271" cy="16681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21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17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RABP in Practice: Camunda BPMS Integration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01418" y="14631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10" name="Picture 3" descr="Z:\home\giray\Desktop\imgo (3).jpg">
            <a:extLst>
              <a:ext uri="{FF2B5EF4-FFF2-40B4-BE49-F238E27FC236}">
                <a16:creationId xmlns:a16="http://schemas.microsoft.com/office/drawing/2014/main" id="{77D8FD21-09D0-254E-B474-E94F0EA9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87" y="1426280"/>
            <a:ext cx="6605274" cy="4342968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home\giray\Desktop\imgo.jpg">
            <a:extLst>
              <a:ext uri="{FF2B5EF4-FFF2-40B4-BE49-F238E27FC236}">
                <a16:creationId xmlns:a16="http://schemas.microsoft.com/office/drawing/2014/main" id="{588B701B-5F2C-E1E7-4E45-F1D87F86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61" y="3540168"/>
            <a:ext cx="4517207" cy="290795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F98DA4-5C7F-86EC-1C5C-78E4CA1FA6C6}"/>
              </a:ext>
            </a:extLst>
          </p:cNvPr>
          <p:cNvSpPr/>
          <p:nvPr/>
        </p:nvSpPr>
        <p:spPr>
          <a:xfrm>
            <a:off x="8611717" y="2056877"/>
            <a:ext cx="1200704" cy="31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2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C73356-6DCE-6549-12F9-88E1A115A718}"/>
              </a:ext>
            </a:extLst>
          </p:cNvPr>
          <p:cNvSpPr/>
          <p:nvPr/>
        </p:nvSpPr>
        <p:spPr>
          <a:xfrm>
            <a:off x="8611717" y="2056877"/>
            <a:ext cx="1200704" cy="31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2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D138A2-D440-42F6-AE36-5EBFD15414D0}"/>
              </a:ext>
            </a:extLst>
          </p:cNvPr>
          <p:cNvGrpSpPr/>
          <p:nvPr/>
        </p:nvGrpSpPr>
        <p:grpSpPr>
          <a:xfrm>
            <a:off x="8581419" y="1454510"/>
            <a:ext cx="2056069" cy="1892386"/>
            <a:chOff x="694084" y="2144326"/>
            <a:chExt cx="1922035" cy="176902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B846D9-87DA-C188-4C98-6773F58944B0}"/>
                </a:ext>
              </a:extLst>
            </p:cNvPr>
            <p:cNvCxnSpPr>
              <a:cxnSpLocks/>
            </p:cNvCxnSpPr>
            <p:nvPr/>
          </p:nvCxnSpPr>
          <p:spPr>
            <a:xfrm>
              <a:off x="1116582" y="2766609"/>
              <a:ext cx="0" cy="770733"/>
            </a:xfrm>
            <a:prstGeom prst="straightConnector1">
              <a:avLst/>
            </a:prstGeom>
            <a:ln>
              <a:solidFill>
                <a:srgbClr val="13516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21F3A0-1953-2D78-8AF6-AA2EA7028CD7}"/>
                </a:ext>
              </a:extLst>
            </p:cNvPr>
            <p:cNvSpPr/>
            <p:nvPr/>
          </p:nvSpPr>
          <p:spPr>
            <a:xfrm>
              <a:off x="694084" y="2144326"/>
              <a:ext cx="1922035" cy="622282"/>
            </a:xfrm>
            <a:prstGeom prst="rect">
              <a:avLst/>
            </a:prstGeom>
            <a:solidFill>
              <a:srgbClr val="D6EAD7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080" dirty="0">
                <a:solidFill>
                  <a:schemeClr val="tx1"/>
                </a:solidFill>
                <a:latin typeface="LM Sans 10" panose="00000500000000000000" pitchFamily="50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25A58F-FE10-EB5D-7316-7278E0C50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5523" y="2766609"/>
              <a:ext cx="0" cy="1058611"/>
            </a:xfrm>
            <a:prstGeom prst="straightConnector1">
              <a:avLst/>
            </a:prstGeom>
            <a:ln>
              <a:solidFill>
                <a:srgbClr val="13516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4B582F-89D7-9536-4438-B5D98DC589E7}"/>
                </a:ext>
              </a:extLst>
            </p:cNvPr>
            <p:cNvSpPr/>
            <p:nvPr/>
          </p:nvSpPr>
          <p:spPr>
            <a:xfrm>
              <a:off x="933442" y="3537342"/>
              <a:ext cx="1559620" cy="3760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351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LM Sans 10" panose="00000500000000000000" pitchFamily="50" charset="0"/>
                </a:rPr>
                <a:t>RABP (ASP)</a:t>
              </a:r>
              <a:endParaRPr lang="LID4096" sz="1200" dirty="0">
                <a:solidFill>
                  <a:schemeClr val="tx1"/>
                </a:solidFill>
                <a:latin typeface="LM Sans 10" panose="00000500000000000000" pitchFamily="50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1C78AA-1612-21F3-5289-D3A6BCA8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7742" y="3006876"/>
              <a:ext cx="344463" cy="3042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158B7A-6E06-CBDC-CD69-9B2D5982E7FF}"/>
              </a:ext>
            </a:extLst>
          </p:cNvPr>
          <p:cNvSpPr/>
          <p:nvPr/>
        </p:nvSpPr>
        <p:spPr>
          <a:xfrm>
            <a:off x="8445779" y="2192829"/>
            <a:ext cx="483664" cy="63678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0AC97B-E5FC-4C8D-3A8C-8B8E70CA5E7B}"/>
              </a:ext>
            </a:extLst>
          </p:cNvPr>
          <p:cNvSpPr/>
          <p:nvPr/>
        </p:nvSpPr>
        <p:spPr>
          <a:xfrm>
            <a:off x="8516958" y="2226381"/>
            <a:ext cx="343102" cy="157094"/>
          </a:xfrm>
          <a:prstGeom prst="roundRect">
            <a:avLst/>
          </a:prstGeom>
          <a:solidFill>
            <a:srgbClr val="F4F29A"/>
          </a:solidFill>
          <a:ln w="952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/>
          </a:p>
        </p:txBody>
      </p:sp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8964C4-FD9F-F640-73E5-EE23E411B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37" y="2241879"/>
            <a:ext cx="307306" cy="12468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E28C21-FB35-9136-0189-964D5356BCAA}"/>
              </a:ext>
            </a:extLst>
          </p:cNvPr>
          <p:cNvSpPr/>
          <p:nvPr/>
        </p:nvSpPr>
        <p:spPr>
          <a:xfrm>
            <a:off x="8597241" y="2408895"/>
            <a:ext cx="184096" cy="184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/>
          </a:p>
        </p:txBody>
      </p:sp>
      <p:pic>
        <p:nvPicPr>
          <p:cNvPr id="30" name="Graphic 29" descr="Management outline">
            <a:extLst>
              <a:ext uri="{FF2B5EF4-FFF2-40B4-BE49-F238E27FC236}">
                <a16:creationId xmlns:a16="http://schemas.microsoft.com/office/drawing/2014/main" id="{C7A4045C-C82D-08BD-CEDB-4B0DBBC51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3373" y="2401647"/>
            <a:ext cx="191872" cy="19187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6DFF40-23DC-F6E5-78A0-8491FB057518}"/>
              </a:ext>
            </a:extLst>
          </p:cNvPr>
          <p:cNvSpPr/>
          <p:nvPr/>
        </p:nvSpPr>
        <p:spPr>
          <a:xfrm>
            <a:off x="8599088" y="2617156"/>
            <a:ext cx="184096" cy="184626"/>
          </a:xfrm>
          <a:prstGeom prst="roundRect">
            <a:avLst/>
          </a:prstGeom>
          <a:solidFill>
            <a:srgbClr val="E1C2A3"/>
          </a:solidFill>
          <a:ln w="952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320"/>
          </a:p>
        </p:txBody>
      </p:sp>
      <p:pic>
        <p:nvPicPr>
          <p:cNvPr id="28" name="Graphic 27" descr="Stopwatch 75% outline">
            <a:extLst>
              <a:ext uri="{FF2B5EF4-FFF2-40B4-BE49-F238E27FC236}">
                <a16:creationId xmlns:a16="http://schemas.microsoft.com/office/drawing/2014/main" id="{634172DA-04D3-0F35-6388-5F30560030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6019" y="2622686"/>
            <a:ext cx="170654" cy="170653"/>
          </a:xfrm>
          <a:prstGeom prst="rect">
            <a:avLst/>
          </a:prstGeom>
        </p:spPr>
      </p:pic>
      <p:pic>
        <p:nvPicPr>
          <p:cNvPr id="37" name="Graphic 36" descr="Single gear with solid fill">
            <a:extLst>
              <a:ext uri="{FF2B5EF4-FFF2-40B4-BE49-F238E27FC236}">
                <a16:creationId xmlns:a16="http://schemas.microsoft.com/office/drawing/2014/main" id="{4AAE3FC2-CE62-8890-CBC7-2780D13EFE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42748" y="1820982"/>
            <a:ext cx="452437" cy="45243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2B64AC-7D7F-E15C-9420-B7E659E84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0"/>
          <a:stretch/>
        </p:blipFill>
        <p:spPr bwMode="auto">
          <a:xfrm>
            <a:off x="8666685" y="1512879"/>
            <a:ext cx="605533" cy="5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CDB915C-8DDF-C87A-C3E3-1D6F222B4653}"/>
              </a:ext>
            </a:extLst>
          </p:cNvPr>
          <p:cNvSpPr txBox="1"/>
          <p:nvPr/>
        </p:nvSpPr>
        <p:spPr>
          <a:xfrm>
            <a:off x="9218975" y="1428788"/>
            <a:ext cx="1344026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20" dirty="0" err="1">
                <a:latin typeface="LM Sans 10" panose="00000500000000000000" pitchFamily="50" charset="0"/>
              </a:rPr>
              <a:t>camunda</a:t>
            </a:r>
            <a:endParaRPr lang="en-US" sz="1920" dirty="0">
              <a:latin typeface="LM Sans 10" panose="00000500000000000000" pitchFamily="50" charset="0"/>
            </a:endParaRPr>
          </a:p>
          <a:p>
            <a:pPr algn="ctr"/>
            <a:r>
              <a:rPr lang="en-US" sz="1920" dirty="0">
                <a:latin typeface="LM Sans 10" panose="00000500000000000000" pitchFamily="50" charset="0"/>
              </a:rPr>
              <a:t>BPMS</a:t>
            </a:r>
            <a:endParaRPr lang="LID4096" sz="1920" dirty="0">
              <a:latin typeface="LM Sans 10" panose="00000500000000000000" pitchFamily="50" charset="0"/>
            </a:endParaRPr>
          </a:p>
        </p:txBody>
      </p:sp>
      <p:pic>
        <p:nvPicPr>
          <p:cNvPr id="40" name="Graphic 39" descr="Document outline">
            <a:extLst>
              <a:ext uri="{FF2B5EF4-FFF2-40B4-BE49-F238E27FC236}">
                <a16:creationId xmlns:a16="http://schemas.microsoft.com/office/drawing/2014/main" id="{70198C07-171D-E54B-8D6E-D24EDEFD2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7290" y="5874041"/>
            <a:ext cx="266917" cy="25853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532BE37-36E9-6CA8-6F95-AAD7A36067D1}"/>
              </a:ext>
            </a:extLst>
          </p:cNvPr>
          <p:cNvSpPr txBox="1"/>
          <p:nvPr/>
        </p:nvSpPr>
        <p:spPr>
          <a:xfrm>
            <a:off x="1289230" y="5837270"/>
            <a:ext cx="542729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" dirty="0" err="1">
                <a:latin typeface="Montserrat" panose="00000500000000000000" pitchFamily="2" charset="0"/>
              </a:rPr>
              <a:t>Saimir</a:t>
            </a:r>
            <a:r>
              <a:rPr lang="en-GB" sz="720" dirty="0">
                <a:latin typeface="Montserrat" panose="00000500000000000000" pitchFamily="2" charset="0"/>
              </a:rPr>
              <a:t> </a:t>
            </a:r>
            <a:r>
              <a:rPr lang="en-GB" sz="720" dirty="0" err="1">
                <a:latin typeface="Montserrat" panose="00000500000000000000" pitchFamily="2" charset="0"/>
              </a:rPr>
              <a:t>Bala</a:t>
            </a:r>
            <a:r>
              <a:rPr lang="en-GB" sz="720" dirty="0">
                <a:latin typeface="Montserrat" panose="00000500000000000000" pitchFamily="2" charset="0"/>
              </a:rPr>
              <a:t>, </a:t>
            </a:r>
            <a:r>
              <a:rPr lang="en-GB" sz="720" u="sng" dirty="0">
                <a:latin typeface="Montserrat" panose="00000500000000000000" pitchFamily="2" charset="0"/>
              </a:rPr>
              <a:t>Giray Havur</a:t>
            </a:r>
            <a:r>
              <a:rPr lang="en-GB" sz="720" dirty="0">
                <a:latin typeface="Montserrat" panose="00000500000000000000" pitchFamily="2" charset="0"/>
              </a:rPr>
              <a:t>, Simon Sperl, Simon Steyskal, Alois </a:t>
            </a:r>
            <a:r>
              <a:rPr lang="en-GB" sz="720" dirty="0" err="1">
                <a:latin typeface="Montserrat" panose="00000500000000000000" pitchFamily="2" charset="0"/>
              </a:rPr>
              <a:t>Haselbock</a:t>
            </a:r>
            <a:r>
              <a:rPr lang="en-GB" sz="720" dirty="0">
                <a:latin typeface="Montserrat" panose="00000500000000000000" pitchFamily="2" charset="0"/>
              </a:rPr>
              <a:t>, Jan </a:t>
            </a:r>
            <a:r>
              <a:rPr lang="en-GB" sz="720" dirty="0" err="1">
                <a:latin typeface="Montserrat" panose="00000500000000000000" pitchFamily="2" charset="0"/>
              </a:rPr>
              <a:t>Mendling</a:t>
            </a:r>
            <a:r>
              <a:rPr lang="en-GB" sz="720" dirty="0">
                <a:latin typeface="Montserrat" panose="00000500000000000000" pitchFamily="2" charset="0"/>
              </a:rPr>
              <a:t>, and Axel </a:t>
            </a:r>
            <a:r>
              <a:rPr lang="en-GB" sz="720" dirty="0" err="1">
                <a:latin typeface="Montserrat" panose="00000500000000000000" pitchFamily="2" charset="0"/>
              </a:rPr>
              <a:t>Polleres</a:t>
            </a:r>
            <a:r>
              <a:rPr lang="en-GB" sz="720" dirty="0">
                <a:latin typeface="Montserrat" panose="00000500000000000000" pitchFamily="2" charset="0"/>
              </a:rPr>
              <a:t>. </a:t>
            </a:r>
            <a:r>
              <a:rPr lang="en-GB" sz="720" dirty="0" err="1">
                <a:latin typeface="Montserrat" panose="00000500000000000000" pitchFamily="2" charset="0"/>
              </a:rPr>
              <a:t>Shapeworks</a:t>
            </a:r>
            <a:r>
              <a:rPr lang="en-GB" sz="720" dirty="0">
                <a:latin typeface="Montserrat" panose="00000500000000000000" pitchFamily="2" charset="0"/>
              </a:rPr>
              <a:t>: A BPMS extension for complex process management. In the BPM Demo Track 2016 co-located with BPM 2016, volume 1789 of CEUR Workshop Proceedings, pages 50–55, 2016.</a:t>
            </a:r>
          </a:p>
        </p:txBody>
      </p:sp>
      <p:pic>
        <p:nvPicPr>
          <p:cNvPr id="43" name="Graphic 42" descr="Presentation with media outline">
            <a:extLst>
              <a:ext uri="{FF2B5EF4-FFF2-40B4-BE49-F238E27FC236}">
                <a16:creationId xmlns:a16="http://schemas.microsoft.com/office/drawing/2014/main" id="{03D201BE-B0D8-BC57-F68A-93367CDE11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7289" y="6251788"/>
            <a:ext cx="266917" cy="2669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8AF805-BDA2-FD0B-8C0A-3661FD8810AB}"/>
              </a:ext>
            </a:extLst>
          </p:cNvPr>
          <p:cNvSpPr txBox="1"/>
          <p:nvPr/>
        </p:nvSpPr>
        <p:spPr>
          <a:xfrm>
            <a:off x="1293619" y="6237367"/>
            <a:ext cx="542729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" dirty="0">
                <a:latin typeface="Montserrat" panose="00000500000000000000" pitchFamily="2" charset="0"/>
                <a:hlinkClick r:id="rId18"/>
              </a:rPr>
              <a:t>https://www.youtube.com/watch?v=31PxXoQR9n4</a:t>
            </a:r>
            <a:r>
              <a:rPr lang="en-GB" sz="720" dirty="0">
                <a:latin typeface="Montserrat" panose="00000500000000000000" pitchFamily="2" charset="0"/>
              </a:rPr>
              <a:t> </a:t>
            </a:r>
          </a:p>
          <a:p>
            <a:endParaRPr lang="en-GB" sz="72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61775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19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7" y="5896"/>
            <a:ext cx="985456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BRANCH: An ASP Systems Benchmark for RABP “hot from the press”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101418" y="146314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D9722-109C-6B02-C6CA-ABC24FD04BBD}"/>
              </a:ext>
            </a:extLst>
          </p:cNvPr>
          <p:cNvSpPr txBox="1"/>
          <p:nvPr/>
        </p:nvSpPr>
        <p:spPr>
          <a:xfrm>
            <a:off x="999487" y="4162568"/>
            <a:ext cx="4655450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60" b="1" dirty="0">
                <a:latin typeface="LM Sans 10" panose="00000500000000000000" pitchFamily="50" charset="0"/>
              </a:rPr>
              <a:t>BRANCH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LM Sans 10" panose="00000500000000000000" pitchFamily="50" charset="0"/>
            </a:endParaRP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RABP instance generator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ASP system configurator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Benchmark configurator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Benchmark executor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560" dirty="0">
                <a:latin typeface="LM Sans 10" panose="00000500000000000000" pitchFamily="50" charset="0"/>
              </a:rPr>
              <a:t>Results viewer</a:t>
            </a:r>
            <a:endParaRPr lang="LID4096" sz="1560" dirty="0">
              <a:latin typeface="LM Sans 10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202D56-BE76-CE9F-9B30-50DB7F56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8781">
            <a:off x="3158585" y="2111429"/>
            <a:ext cx="7772400" cy="24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EDE976-4135-C1A4-42E2-B373DD3B4E10}"/>
              </a:ext>
            </a:extLst>
          </p:cNvPr>
          <p:cNvSpPr/>
          <p:nvPr/>
        </p:nvSpPr>
        <p:spPr>
          <a:xfrm>
            <a:off x="4791066" y="2591122"/>
            <a:ext cx="907741" cy="100644"/>
          </a:xfrm>
          <a:prstGeom prst="rect">
            <a:avLst/>
          </a:prstGeom>
          <a:solidFill>
            <a:srgbClr val="F6F6F5"/>
          </a:solidFill>
          <a:ln>
            <a:solidFill>
              <a:srgbClr val="F6F6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16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718EE5-DE31-9E7A-127F-82FE1346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617" y="2570931"/>
            <a:ext cx="907741" cy="1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 Wien | Wien">
            <a:extLst>
              <a:ext uri="{FF2B5EF4-FFF2-40B4-BE49-F238E27FC236}">
                <a16:creationId xmlns:a16="http://schemas.microsoft.com/office/drawing/2014/main" id="{4E22623F-D16F-226C-1A2C-23D97686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1" y="4348211"/>
            <a:ext cx="1710871" cy="17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19" y="1825624"/>
            <a:ext cx="10515600" cy="4292771"/>
          </a:xfrm>
        </p:spPr>
        <p:txBody>
          <a:bodyPr/>
          <a:lstStyle/>
          <a:p>
            <a:r>
              <a:rPr lang="en-GB" b="1" i="1" dirty="0"/>
              <a:t>Intuitive</a:t>
            </a:r>
            <a:r>
              <a:rPr lang="en-GB" dirty="0"/>
              <a:t>, understandable Problem </a:t>
            </a:r>
            <a:r>
              <a:rPr lang="en-GB" b="1" i="1" dirty="0"/>
              <a:t>encodings</a:t>
            </a:r>
            <a:r>
              <a:rPr lang="en-GB" dirty="0"/>
              <a:t>…`</a:t>
            </a:r>
          </a:p>
          <a:p>
            <a:r>
              <a:rPr lang="en-GB" dirty="0"/>
              <a:t>… easily </a:t>
            </a:r>
            <a:r>
              <a:rPr lang="en-GB" b="1" i="1" dirty="0"/>
              <a:t>extensible</a:t>
            </a:r>
            <a:r>
              <a:rPr lang="en-GB" dirty="0"/>
              <a:t> </a:t>
            </a:r>
          </a:p>
          <a:p>
            <a:r>
              <a:rPr lang="en-GB" dirty="0"/>
              <a:t>the beauty of </a:t>
            </a:r>
            <a:r>
              <a:rPr lang="en-GB" b="1" dirty="0"/>
              <a:t>Guess and Check</a:t>
            </a:r>
            <a:r>
              <a:rPr lang="en-GB" dirty="0"/>
              <a:t> to solve complex problems on top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9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I love ASP (since over 20 years)…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15267-8F94-7B7F-9A9A-04C3E27AD13B}"/>
              </a:ext>
            </a:extLst>
          </p:cNvPr>
          <p:cNvSpPr txBox="1"/>
          <p:nvPr/>
        </p:nvSpPr>
        <p:spPr>
          <a:xfrm>
            <a:off x="800100" y="3972009"/>
            <a:ext cx="1551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1</a:t>
            </a:r>
            <a:r>
              <a:rPr lang="en-AT" dirty="0"/>
              <a:t>:</a:t>
            </a:r>
          </a:p>
          <a:p>
            <a:r>
              <a:rPr lang="en-AT" dirty="0"/>
              <a:t>1999-2003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AI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B8051-BE9D-E3CC-1370-7F400E8138BB}"/>
              </a:ext>
            </a:extLst>
          </p:cNvPr>
          <p:cNvSpPr txBox="1"/>
          <p:nvPr/>
        </p:nvSpPr>
        <p:spPr>
          <a:xfrm>
            <a:off x="2432890" y="3972009"/>
            <a:ext cx="1938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i="1" dirty="0"/>
              <a:t>Part 2</a:t>
            </a:r>
            <a:r>
              <a:rPr lang="en-AT" dirty="0"/>
              <a:t>:</a:t>
            </a:r>
          </a:p>
          <a:p>
            <a:r>
              <a:rPr lang="en-AT" dirty="0"/>
              <a:t>2003 – to date…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Semantic Web</a:t>
            </a:r>
          </a:p>
        </p:txBody>
      </p:sp>
      <p:pic>
        <p:nvPicPr>
          <p:cNvPr id="8194" name="Picture 2" descr="nui-galway-logo - Talloires Network of Engaged Universities">
            <a:extLst>
              <a:ext uri="{FF2B5EF4-FFF2-40B4-BE49-F238E27FC236}">
                <a16:creationId xmlns:a16="http://schemas.microsoft.com/office/drawing/2014/main" id="{631FA2AA-4FCE-B7AD-0A9A-C022DA36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1" y="5283786"/>
            <a:ext cx="2193020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ngvorlesung Inklusive Pädagogik 2016/17 Uni Innsbruck –  behindertenarbeit.at">
            <a:extLst>
              <a:ext uri="{FF2B5EF4-FFF2-40B4-BE49-F238E27FC236}">
                <a16:creationId xmlns:a16="http://schemas.microsoft.com/office/drawing/2014/main" id="{EDFADCD6-797A-ECCC-5757-791A9B6AC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3" r="36388"/>
          <a:stretch/>
        </p:blipFill>
        <p:spPr bwMode="auto">
          <a:xfrm>
            <a:off x="2587171" y="4599865"/>
            <a:ext cx="711199" cy="131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E3F4E90-7399-B03F-95E2-16E50C99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97" y="4579362"/>
            <a:ext cx="1772492" cy="6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A3D4A2F-AAA2-44FD-D7AD-9CBD768E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84" y="4599865"/>
            <a:ext cx="1119739" cy="6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7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5333C-C645-4AEB-8D48-58483841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Montserrat" panose="00000500000000000000" pitchFamily="2" charset="0"/>
              </a:rPr>
              <a:t>Page 20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4C26C1-6B94-4802-B701-DD3723D6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86" y="167640"/>
            <a:ext cx="8208000" cy="1084586"/>
          </a:xfrm>
        </p:spPr>
        <p:txBody>
          <a:bodyPr>
            <a:normAutofit/>
          </a:bodyPr>
          <a:lstStyle/>
          <a:p>
            <a:r>
              <a:rPr lang="en-GB" sz="2160" dirty="0">
                <a:latin typeface="Montserrat" panose="00000500000000000000" pitchFamily="2" charset="0"/>
              </a:rPr>
              <a:t>An ASP Systems Benchmark for RABP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C48FE42-3A5E-4645-B2BD-820D20CE5CF7}"/>
              </a:ext>
            </a:extLst>
          </p:cNvPr>
          <p:cNvSpPr txBox="1"/>
          <p:nvPr/>
        </p:nvSpPr>
        <p:spPr>
          <a:xfrm>
            <a:off x="7985338" y="1524105"/>
            <a:ext cx="64280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80" dirty="0">
                <a:solidFill>
                  <a:schemeClr val="bg1"/>
                </a:solidFill>
                <a:latin typeface="Montserrat" panose="00000500000000000000" pitchFamily="2" charset="0"/>
              </a:rPr>
              <a:t>SIEMENS</a:t>
            </a:r>
            <a:endParaRPr lang="de-AT" sz="1080" dirty="0" err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331595A-1B8D-44B6-925B-86FE8719511C}"/>
              </a:ext>
            </a:extLst>
          </p:cNvPr>
          <p:cNvSpPr/>
          <p:nvPr/>
        </p:nvSpPr>
        <p:spPr>
          <a:xfrm>
            <a:off x="9683278" y="6352033"/>
            <a:ext cx="1718387" cy="44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16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F6F2DB-C3E2-4BF2-1196-FEEF2104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32D368-BDAA-2D4E-E5B3-0EBFB6F7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742E6-74A9-39A5-2DF2-BE8F1F9D1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8037B2-E6B8-0990-49C0-46AB2AD3B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78B0E26-9259-CE7D-76BA-D2728F08B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CCFB80-E387-48DF-DB3C-4D8CA0B66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500D0830-E140-CADF-D9D8-D9303B0C5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3319C628-0866-E14D-ED9A-DEFD3C824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5570B02-810E-F1E7-29A3-EFDB2FD92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47066C-1A60-B8C6-F8D0-D57F4671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C002DC74-D1BB-78E6-E2FC-6485568C0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CC596-1E3F-CC96-D15E-DEB61D133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B68F05E5-8012-EE84-1CE0-7294CA66B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2D164B-7542-DAEF-D663-AE09E9E6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D76ABED2-1D66-990B-1213-8721FB5C3E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251B1D4E-DAFE-26AC-210B-9AFD4930D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5BA4F125-1EE6-9C8E-BE63-BF8A32064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A66131B3-48EF-BA8B-54F3-97838F8D3D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84A50F1A-1427-E802-B964-E6592F907D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FD00E3-473A-AE51-49B8-E537AEC609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3305CBA3-3E44-DB1A-71BC-A19FBE2CB6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7" name="Picture 46" descr="Table&#10;&#10;Description automatically generated">
            <a:extLst>
              <a:ext uri="{FF2B5EF4-FFF2-40B4-BE49-F238E27FC236}">
                <a16:creationId xmlns:a16="http://schemas.microsoft.com/office/drawing/2014/main" id="{11E4EE4F-49F7-CB9B-6480-B4A0DA6E6B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95A04D5E-CDA8-94EF-1570-187F088E2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329689"/>
            <a:ext cx="9326880" cy="52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9270</Words>
  <Application>Microsoft Macintosh PowerPoint</Application>
  <PresentationFormat>Widescreen</PresentationFormat>
  <Paragraphs>2763</Paragraphs>
  <Slides>110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5" baseType="lpstr">
      <vt:lpstr>Arial</vt:lpstr>
      <vt:lpstr>Calibri</vt:lpstr>
      <vt:lpstr>Calibri Light</vt:lpstr>
      <vt:lpstr>Consolas</vt:lpstr>
      <vt:lpstr>Courier</vt:lpstr>
      <vt:lpstr>Courier New</vt:lpstr>
      <vt:lpstr>Georgia</vt:lpstr>
      <vt:lpstr>LM Mono 10</vt:lpstr>
      <vt:lpstr>LM Mono 12</vt:lpstr>
      <vt:lpstr>LM Sans 10</vt:lpstr>
      <vt:lpstr>LM Sans 17</vt:lpstr>
      <vt:lpstr>Montserrat</vt:lpstr>
      <vt:lpstr>Times New Roman</vt:lpstr>
      <vt:lpstr>Verdana</vt:lpstr>
      <vt:lpstr>Office Theme</vt:lpstr>
      <vt:lpstr>Build a better life by translating problems to Datalog and Answer Set Programming(ASP)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Planning… ease of extensions:</vt:lpstr>
      <vt:lpstr>AI Planning… ease of extensions:</vt:lpstr>
      <vt:lpstr>PowerPoint Presentation</vt:lpstr>
      <vt:lpstr>Semantic Web … RDF Triples</vt:lpstr>
      <vt:lpstr>Semantic Web … Standards like RDF have lead to (really) big Open “Knowledge Graphs”…</vt:lpstr>
      <vt:lpstr>Semantic Web … Standards like RDF have lead to (really) big Open “Knowledge Graphs”…</vt:lpstr>
      <vt:lpstr>Semantic Web …Status ~2006</vt:lpstr>
      <vt:lpstr>SPARQL… intuitive encoding</vt:lpstr>
      <vt:lpstr>SPARQL… intuitive encoding some not entirely trivial, e.g. OPTIONAL:</vt:lpstr>
      <vt:lpstr>SPARQL… intuitive encoding</vt:lpstr>
      <vt:lpstr>SPARQL… ASP’s ease of extensions:</vt:lpstr>
      <vt:lpstr>SPARQL… ASP’s ease of extensions:</vt:lpstr>
      <vt:lpstr>SPARQL… ASP’s guess and check :</vt:lpstr>
      <vt:lpstr>Semantic Web … more recent ASP applications:</vt:lpstr>
      <vt:lpstr>SHACL … computing repairs by Guess and check:</vt:lpstr>
      <vt:lpstr>SHACL … computing repairs by Guess and check:</vt:lpstr>
      <vt:lpstr>SHACL … computing repairs by Guess and check:</vt:lpstr>
      <vt:lpstr>PowerPoint Presentation</vt:lpstr>
      <vt:lpstr>Resource allocation in BPM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Business Process Modelling Notation</vt:lpstr>
      <vt:lpstr>Organizing Work BPMN Example</vt:lpstr>
      <vt:lpstr>Organizing Work BPMN Example</vt:lpstr>
      <vt:lpstr>Organizing Work BPMN Example</vt:lpstr>
      <vt:lpstr>Organizing Work BPMN Example</vt:lpstr>
      <vt:lpstr>Organizing Resources Role-based Access Control Model</vt:lpstr>
      <vt:lpstr>Organizing Resources Role-based Access Control Model</vt:lpstr>
      <vt:lpstr>Organizing Resources Role-based Access Control Model</vt:lpstr>
      <vt:lpstr>Organizing Resources Role-based Access Control Model</vt:lpstr>
      <vt:lpstr>Organizing Resources Role-based Access Control Model</vt:lpstr>
      <vt:lpstr>Organizing Resources Role-based Access Control Model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Business Process Management System</vt:lpstr>
      <vt:lpstr>Running Business Processes Mining a Temporal Model from the Event Log</vt:lpstr>
      <vt:lpstr>Running Business Processes Mining a Temporal Model from the Event Log</vt:lpstr>
      <vt:lpstr>Running Business Processes Mining a Temporal Model from the Event Log</vt:lpstr>
      <vt:lpstr>Running Business Processes Mining a Temporal Model from the Event Log</vt:lpstr>
      <vt:lpstr>BPMS with RABP Support</vt:lpstr>
      <vt:lpstr>BPMS with RABP Support</vt:lpstr>
      <vt:lpstr>BPMS with RABP Support</vt:lpstr>
      <vt:lpstr>BPMS with RABP Support</vt:lpstr>
      <vt:lpstr>BPMS with RABP Support</vt:lpstr>
      <vt:lpstr>Goals:</vt:lpstr>
      <vt:lpstr>BPM….  Ease of encoding in ASP </vt:lpstr>
      <vt:lpstr>BPM….  Ease of encoding in ASP </vt:lpstr>
      <vt:lpstr>BPM….  Ease of encoding in ASP </vt:lpstr>
      <vt:lpstr>BPM….  Ease of encoding in ASP </vt:lpstr>
      <vt:lpstr>Contributions to RQ 1 Representation of Processes in ASP</vt:lpstr>
      <vt:lpstr>BPM….  Ease of encoding in ASP </vt:lpstr>
      <vt:lpstr>BPM….  Ease of encoding in ASP </vt:lpstr>
      <vt:lpstr>BPM….  Ease of encoding in ASP </vt:lpstr>
      <vt:lpstr>BPM….  Ease of encoding in ASP </vt:lpstr>
      <vt:lpstr>BPM….  Ease of encoding in ASP </vt:lpstr>
      <vt:lpstr>BPM….  Ease of encoding in ASP </vt:lpstr>
      <vt:lpstr>BPM….  Ease of encoding in ASP </vt:lpstr>
      <vt:lpstr>BPM….  Ease of encoding in ASP </vt:lpstr>
      <vt:lpstr>PowerPoint Presentation</vt:lpstr>
      <vt:lpstr>BPM … Easily Extensible encoding</vt:lpstr>
      <vt:lpstr>BPM … Easily Extensible encoding</vt:lpstr>
      <vt:lpstr>BPM … Easily Extensible encoding</vt:lpstr>
      <vt:lpstr>RABP in Practice: Camunda BPMS Integration</vt:lpstr>
      <vt:lpstr>BRANCH: An ASP Systems Benchmark for RABP “hot from the press”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An ASP Systems Benchmark for RABP</vt:lpstr>
      <vt:lpstr>Contributions to RQ 2 An ASP Systems Benchmark for RABP</vt:lpstr>
      <vt:lpstr>Contributions to RQ 2 An ASP Systems Benchmark for RABP</vt:lpstr>
      <vt:lpstr>Contributions to RQ 2 An ASP Systems Benchmark for RABP</vt:lpstr>
      <vt:lpstr>ASP vs CP: Performance Evaluation</vt:lpstr>
      <vt:lpstr>ASP vs CP: Performance Evaluation</vt:lpstr>
      <vt:lpstr>ASP vs CP: Performance Evaluation</vt:lpstr>
      <vt:lpstr>ASP vs CP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Concurrent Queries on Open Knowledge Graphs by Partition-Shipping</dc:title>
  <dc:creator>Polleres, Axel</dc:creator>
  <cp:lastModifiedBy>Microsoft Office User</cp:lastModifiedBy>
  <cp:revision>739</cp:revision>
  <dcterms:created xsi:type="dcterms:W3CDTF">2022-04-17T08:31:10Z</dcterms:created>
  <dcterms:modified xsi:type="dcterms:W3CDTF">2022-11-29T07:18:10Z</dcterms:modified>
</cp:coreProperties>
</file>