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99" r:id="rId2"/>
    <p:sldId id="270" r:id="rId3"/>
    <p:sldId id="258" r:id="rId4"/>
    <p:sldId id="273" r:id="rId5"/>
    <p:sldId id="359" r:id="rId6"/>
    <p:sldId id="361" r:id="rId7"/>
    <p:sldId id="678" r:id="rId8"/>
    <p:sldId id="659" r:id="rId9"/>
    <p:sldId id="679" r:id="rId10"/>
    <p:sldId id="257" r:id="rId11"/>
    <p:sldId id="680" r:id="rId12"/>
    <p:sldId id="682" r:id="rId13"/>
    <p:sldId id="259" r:id="rId14"/>
    <p:sldId id="683" r:id="rId15"/>
    <p:sldId id="260" r:id="rId16"/>
    <p:sldId id="263" r:id="rId17"/>
    <p:sldId id="264" r:id="rId18"/>
    <p:sldId id="261" r:id="rId19"/>
    <p:sldId id="262" r:id="rId20"/>
    <p:sldId id="681" r:id="rId21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/>
    <p:restoredTop sz="94698"/>
  </p:normalViewPr>
  <p:slideViewPr>
    <p:cSldViewPr snapToGrid="0" snapToObjects="1">
      <p:cViewPr varScale="1">
        <p:scale>
          <a:sx n="61" d="100"/>
          <a:sy n="61" d="100"/>
        </p:scale>
        <p:origin x="248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FADA9-69AD-0A4F-96DA-7B87F7CB4991}" type="datetimeFigureOut">
              <a:rPr lang="en-AT" smtClean="0"/>
              <a:t>13.09.22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28778-D040-C746-A369-421AF3855A23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93328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CC2FD-B32F-4992-A15B-F95E2E35C81B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595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how does this work? Strong reliance on standards and standard formats and query languages, such as SPARQL which make it </a:t>
            </a:r>
            <a:r>
              <a:rPr lang="en-US" dirty="0" err="1"/>
              <a:t>eas</a:t>
            </a:r>
            <a:r>
              <a:rPr lang="en-US" dirty="0"/>
              <a:t> to compile and aggregate these connected knowledge graphs to new special purpose knowledge graphs for your application!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AA2B0-3FF2-4AD7-B641-4608F5682954}" type="slidenum">
              <a:rPr lang="de-AT" smtClean="0"/>
              <a:pPr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518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err="1"/>
              <a:t>www.slideshare.net</a:t>
            </a:r>
            <a:r>
              <a:rPr lang="en-GB" dirty="0"/>
              <a:t>/</a:t>
            </a:r>
            <a:r>
              <a:rPr lang="en-GB" dirty="0" err="1"/>
              <a:t>Frank.van.Harmelen</a:t>
            </a:r>
            <a:r>
              <a:rPr lang="en-GB" dirty="0"/>
              <a:t>/adoption-of-knowledge-graphs-late-2019 </a:t>
            </a: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5B04B-03F7-4715-B718-D01188AC89AD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8008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28778-D040-C746-A369-421AF3855A23}" type="slidenum">
              <a:rPr lang="en-AT" smtClean="0"/>
              <a:t>19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6179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3C205-75A7-ECF9-F341-E9852B187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CF71D-F9B4-610A-0445-B44FC7197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41F79-8927-6C2E-39F4-8A4D75F3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D6A0E-C81B-8F4F-93A4-D66E6706DC1A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40B1F-370A-F7F9-E121-FF11DDEF0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8A40C-4A1B-8315-9E97-65EF5F58D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3539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7DEA-3EE1-7766-CA82-1576F71D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405E5-9DB7-6112-37E5-936A5BE6E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A000E-7D21-9F8D-8468-96C23263E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897F-266B-B04E-A1FE-FCB34C18F5B3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D7C9B-63F2-9831-E76B-DAD90B29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17AEB-2DD9-BA79-7210-D9CDAE74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9250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8B2A8-FF04-883A-C1AE-A87F29142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E2741-9784-9D00-C04D-B3921EF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110E8-A4C3-4FF5-7DDC-FD2CD3214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A58B1-01AD-0941-8613-4366A51C38A9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0ECD0-062F-EF85-FFC4-37FAF97E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A12CC-EA58-901A-BDE4-69C287F5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480767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6025" y="1613536"/>
            <a:ext cx="10346192" cy="4304461"/>
          </a:xfrm>
        </p:spPr>
        <p:txBody>
          <a:bodyPr lIns="0" rIns="0">
            <a:normAutofit/>
          </a:bodyPr>
          <a:lstStyle>
            <a:lvl1pPr>
              <a:defRPr sz="1920"/>
            </a:lvl1pPr>
            <a:lvl2pPr>
              <a:defRPr sz="180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Foliennummernplatzhalter 9"/>
          <p:cNvSpPr>
            <a:spLocks noGrp="1"/>
          </p:cNvSpPr>
          <p:nvPr>
            <p:ph type="sldNum" sz="quarter" idx="12"/>
          </p:nvPr>
        </p:nvSpPr>
        <p:spPr>
          <a:xfrm>
            <a:off x="10586505" y="6279307"/>
            <a:ext cx="751425" cy="309702"/>
          </a:xfrm>
        </p:spPr>
        <p:txBody>
          <a:bodyPr/>
          <a:lstStyle>
            <a:lvl1pPr>
              <a:defRPr sz="1260"/>
            </a:lvl1pPr>
          </a:lstStyle>
          <a:p>
            <a:fld id="{BE3DC40E-DBBE-4E2D-9EEC-FBF0DA0E917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06345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 userDrawn="1"/>
        </p:nvGrpSpPr>
        <p:grpSpPr>
          <a:xfrm>
            <a:off x="383117" y="723983"/>
            <a:ext cx="11403800" cy="2445120"/>
            <a:chOff x="287338" y="603319"/>
            <a:chExt cx="8552850" cy="2037600"/>
          </a:xfrm>
        </p:grpSpPr>
        <p:sp>
          <p:nvSpPr>
            <p:cNvPr id="14" name="Rechteck 13"/>
            <p:cNvSpPr/>
            <p:nvPr userDrawn="1"/>
          </p:nvSpPr>
          <p:spPr>
            <a:xfrm>
              <a:off x="6192000" y="603319"/>
              <a:ext cx="2648188" cy="203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  <p:sp>
          <p:nvSpPr>
            <p:cNvPr id="15" name="Rechteck 14"/>
            <p:cNvSpPr/>
            <p:nvPr userDrawn="1"/>
          </p:nvSpPr>
          <p:spPr bwMode="blackWhite">
            <a:xfrm>
              <a:off x="287338" y="603319"/>
              <a:ext cx="5904662" cy="2037600"/>
            </a:xfrm>
            <a:prstGeom prst="rect">
              <a:avLst/>
            </a:prstGeom>
            <a:solidFill>
              <a:srgbClr val="0096D3">
                <a:alpha val="89804"/>
              </a:srgbClr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60" dirty="0"/>
            </a:p>
          </p:txBody>
        </p:sp>
      </p:grpSp>
      <p:sp>
        <p:nvSpPr>
          <p:cNvPr id="2" name="Titel 1"/>
          <p:cNvSpPr>
            <a:spLocks noGrp="1"/>
          </p:cNvSpPr>
          <p:nvPr userDrawn="1">
            <p:ph type="ctrTitle" hasCustomPrompt="1"/>
          </p:nvPr>
        </p:nvSpPr>
        <p:spPr bwMode="black">
          <a:xfrm>
            <a:off x="807208" y="1561638"/>
            <a:ext cx="7248000" cy="1231200"/>
          </a:xfrm>
          <a:prstGeom prst="rect">
            <a:avLst/>
          </a:prstGeom>
        </p:spPr>
        <p:txBody>
          <a:bodyPr tIns="0" anchor="ctr" anchorCtr="0">
            <a:noAutofit/>
          </a:bodyPr>
          <a:lstStyle>
            <a:lvl1pPr algn="l">
              <a:lnSpc>
                <a:spcPct val="100000"/>
              </a:lnSpc>
              <a:defRPr sz="3840" b="1" i="0" baseline="0">
                <a:solidFill>
                  <a:schemeClr val="bg1"/>
                </a:solidFill>
                <a:latin typeface="Georgia" charset="0"/>
                <a:ea typeface="Georgia" charset="0"/>
                <a:cs typeface="Georgia" charset="0"/>
              </a:defRPr>
            </a:lvl1pPr>
          </a:lstStyle>
          <a:p>
            <a:r>
              <a:rPr lang="en-GB" dirty="0"/>
              <a:t>Max. 2 lines of text for header</a:t>
            </a:r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 hasCustomPrompt="1"/>
          </p:nvPr>
        </p:nvSpPr>
        <p:spPr bwMode="black">
          <a:xfrm>
            <a:off x="807208" y="1191696"/>
            <a:ext cx="7248000" cy="421840"/>
          </a:xfrm>
        </p:spPr>
        <p:txBody>
          <a:bodyPr t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2160" b="1" i="0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  <a:lvl2pPr marL="548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1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2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8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Add subtitle here if required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 hasCustomPrompt="1"/>
          </p:nvPr>
        </p:nvSpPr>
        <p:spPr bwMode="white">
          <a:xfrm>
            <a:off x="383117" y="3529966"/>
            <a:ext cx="5712883" cy="635632"/>
          </a:xfrm>
          <a:solidFill>
            <a:schemeClr val="bg1">
              <a:alpha val="90000"/>
            </a:schemeClr>
          </a:solidFill>
        </p:spPr>
        <p:txBody>
          <a:bodyPr wrap="square" lIns="324000" tIns="216000" rIns="324000" bIns="216000" rtlCol="0" anchor="t" anchorCtr="0">
            <a:spAutoFit/>
          </a:bodyPr>
          <a:lstStyle>
            <a:lvl1pPr marL="0" indent="0">
              <a:buNone/>
              <a:defRPr lang="de-DE" sz="1440" baseline="0" dirty="0" smtClean="0"/>
            </a:lvl1pPr>
          </a:lstStyle>
          <a:p>
            <a:r>
              <a:rPr lang="en-GB" dirty="0"/>
              <a:t>Information about presentation (author, version No. etc.)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609600" y="6512312"/>
            <a:ext cx="2184400" cy="292348"/>
          </a:xfrm>
        </p:spPr>
        <p:txBody>
          <a:bodyPr>
            <a:noAutofit/>
          </a:bodyPr>
          <a:lstStyle>
            <a:lvl1pPr marL="0" indent="0">
              <a:buNone/>
              <a:defRPr sz="1080" cap="all" baseline="0">
                <a:solidFill>
                  <a:schemeClr val="bg1"/>
                </a:solidFill>
              </a:defRPr>
            </a:lvl1pPr>
            <a:lvl2pPr marL="320040" indent="0">
              <a:buNone/>
              <a:defRPr sz="1260"/>
            </a:lvl2pPr>
            <a:lvl3pPr marL="649606" indent="0">
              <a:buNone/>
              <a:defRPr sz="1260"/>
            </a:lvl3pPr>
            <a:lvl4pPr marL="969646" indent="0">
              <a:buNone/>
              <a:defRPr sz="1200"/>
            </a:lvl4pPr>
            <a:lvl5pPr marL="1293496" indent="0">
              <a:buNone/>
              <a:defRPr sz="1200"/>
            </a:lvl5pPr>
          </a:lstStyle>
          <a:p>
            <a:pPr lvl="0"/>
            <a:r>
              <a:rPr lang="en-GB" dirty="0"/>
              <a:t>State: </a:t>
            </a:r>
            <a:r>
              <a:rPr lang="en-GB" dirty="0" err="1"/>
              <a:t>xx.xx.xxxx</a:t>
            </a:r>
            <a:endParaRPr lang="en-GB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35A845CD-2D10-42BB-97DB-CDA723EE9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2501" y="1279092"/>
            <a:ext cx="2465553" cy="117072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A49BD17-4238-4565-A4B6-2E20A7C19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151" y="6155953"/>
            <a:ext cx="2447923" cy="38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852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759B4-0E5A-55C6-8906-24D88DDFD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87B29-9314-AD02-A635-0E037CE8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749D0-4B69-DF65-CBBC-DCB64A31E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CE732-9CD7-7B43-B1C7-74D002C861A3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9A0C-A39A-D9F6-F717-921C1F432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9C2C3-11EB-1370-3337-AC3791FDC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0046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1C078-5108-40AE-E3F2-8A6187A5D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307DA-C8B0-AAB8-BF50-1F9798B2A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5E594-F35B-E3B2-9583-BF039E15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E6406-6076-B544-8F6A-6AFD597706FA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45F94-A05F-659D-0FDB-EA283719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BAB5-338B-046E-D6FF-B2CA3614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49887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7AEC2-A2F3-5ADE-393B-D2BAC852A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93264-6B73-39ED-A873-0D9AC61688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47500-1F26-4FA6-9BFA-FC1A14EAE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6C54E-FDF9-4674-4C35-190D08435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44D7A-7FD8-9F4D-8F9D-4B8D9F660D2E}" type="datetime1">
              <a:rPr lang="en-US" smtClean="0"/>
              <a:t>9/13/22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E4C34-FDF9-9E27-7C7F-4D6B805F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89D82-5FCB-1BC8-78B8-929FDE04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18254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6632-23FE-7B1E-E7A2-E19DEB353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393E0-0DEA-9A9D-F80D-A7CF07204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5273C-25E0-F89A-86F6-D7A44EE63F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AE9106-6B32-7F81-4AC7-35F502396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07DC26-31A8-0A24-D94F-E81D4EE7FE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E25C73-E68A-3415-CBCA-AF7C23C3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EFE0-E237-424F-BE37-CDA7E39BFD5C}" type="datetime1">
              <a:rPr lang="en-US" smtClean="0"/>
              <a:t>9/13/22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B0439-8D2D-0A86-96BD-5358A2C4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0F1A29-275D-81B5-B718-F162F5999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42002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21FBA-04CA-9F2B-8AA7-112FA4BD3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102A1-9972-264C-E78F-ED5BC1D8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802C5-AAB3-D548-BF5E-3FE996FA20D1}" type="datetime1">
              <a:rPr lang="en-US" smtClean="0"/>
              <a:t>9/13/22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D4B393-8446-F79A-813F-D2307023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98838F-51D4-5CF6-C816-BAFC2CC52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61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48FBD7-8F9E-80A4-8E49-955D655C0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FD5F9-60C8-114B-8AFC-C7C53106231A}" type="datetime1">
              <a:rPr lang="en-US" smtClean="0"/>
              <a:t>9/13/22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1ACC4-9683-8F74-74E6-F0D49BF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58D0AB-FBBB-2CC2-64D2-B29F7416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615081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DA267-4A54-D6FD-6620-C66BB583A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7F5E6-7F8C-5637-19A8-86C303371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2DFED7-1A9C-484B-E43D-B4B37DB4D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08D26-DFF5-939F-1FE0-1F316A930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3FAAD-3EBD-054D-B933-E4A57EF6AC29}" type="datetime1">
              <a:rPr lang="en-US" smtClean="0"/>
              <a:t>9/13/22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C09413-3EDE-45F8-C015-387AB793D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B70D7-5EC2-3A34-71E9-2EBCA0D78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4482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BDF3-A52E-446E-8D9C-9C58350FC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5FA31F-5A38-97C8-6A36-F6E8C2AB2F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5D0E2-FF67-AF42-1C4D-2F0B6A1A23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C9E448-D3CF-A69B-3D2A-9F794CAFD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7EAB8-7C6C-0B42-B1FA-D8797E8AB84B}" type="datetime1">
              <a:rPr lang="en-US" smtClean="0"/>
              <a:t>9/13/22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58173A-0C2C-078E-60E4-52E00379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B95671-A513-C7F9-A9FF-DD626E4F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23982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550FEF-5E65-B339-E346-524E070C1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C0C59-B93E-C143-149A-8F6B50F0A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BAEBA-CEA6-689C-3C50-D2C3F48A3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30636-B787-0849-A113-D7F2EA51F5B2}" type="datetime1">
              <a:rPr lang="en-US" smtClean="0"/>
              <a:t>9/13/22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99322B-7F97-3B91-1FE6-9288375B3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5D69F-6BC9-21D8-5343-E86D415DCD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A9B8F-E99E-F249-967A-8EA2BC104B71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54683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cra.org/ccc/ai-roadmap-integrated-intelligence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12" Type="http://schemas.openxmlformats.org/officeDocument/2006/relationships/hyperlink" Target="https://www.rdfhdt.org/datasets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5" Type="http://schemas.openxmlformats.org/officeDocument/2006/relationships/image" Target="../media/image47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8.pn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4.jpeg"/><Relationship Id="rId5" Type="http://schemas.openxmlformats.org/officeDocument/2006/relationships/image" Target="../media/image40.jpe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w3.org/DesignIssues/LinkedData.html" TargetMode="External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cs.rpi.edu/~hendler/LittleSemanticsWeb.html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hyperlink" Target="http://lod-cloud.net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epub.wu.ac.at/6371/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dbpedia.org/" TargetMode="External"/><Relationship Id="rId5" Type="http://schemas.openxmlformats.org/officeDocument/2006/relationships/image" Target="../media/image20.png"/><Relationship Id="rId10" Type="http://schemas.openxmlformats.org/officeDocument/2006/relationships/hyperlink" Target="https://www.slideshare.net/Frank.van.Harmelen/adoption-of-knowledge-graphs-late-2019" TargetMode="External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swc2017.semanticweb.org/program/keynotes/keynote-taylor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Decentralized Open Knowledge Graphs: a Basis for Hybrid AI?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14078" y="3322148"/>
            <a:ext cx="1774940" cy="743015"/>
          </a:xfrm>
        </p:spPr>
        <p:txBody>
          <a:bodyPr/>
          <a:lstStyle/>
          <a:p>
            <a:r>
              <a:rPr lang="en-US" altLang="de-DE" b="1" dirty="0"/>
              <a:t>Axel Polleres</a:t>
            </a:r>
          </a:p>
          <a:p>
            <a:endParaRPr lang="en-US" altLang="de-DE" b="1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January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E40EF5-26DE-A97C-290D-672210D4C67D}"/>
              </a:ext>
            </a:extLst>
          </p:cNvPr>
          <p:cNvSpPr txBox="1"/>
          <p:nvPr/>
        </p:nvSpPr>
        <p:spPr>
          <a:xfrm>
            <a:off x="497181" y="4013741"/>
            <a:ext cx="716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b="1" i="1" dirty="0">
                <a:solidFill>
                  <a:schemeClr val="bg1"/>
                </a:solidFill>
              </a:rPr>
              <a:t>Spoiler (most things </a:t>
            </a:r>
            <a:r>
              <a:rPr lang="en-GB" b="1" i="1" dirty="0">
                <a:solidFill>
                  <a:schemeClr val="bg1"/>
                </a:solidFill>
              </a:rPr>
              <a:t>I</a:t>
            </a:r>
            <a:r>
              <a:rPr lang="en-AT" b="1" i="1" dirty="0">
                <a:solidFill>
                  <a:schemeClr val="bg1"/>
                </a:solidFill>
              </a:rPr>
              <a:t> wanted to talk about have been said alreay today):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445484-F110-276D-4F06-308104C92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81" y="4403134"/>
            <a:ext cx="5598819" cy="24548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9C8E9-4142-B610-F98A-9A3D9B682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846" y="4403133"/>
            <a:ext cx="4684952" cy="24352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213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FD4-8AD4-FCC2-4682-BBBFC6F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10</a:t>
            </a:fld>
            <a:endParaRPr lang="en-AT"/>
          </a:p>
        </p:txBody>
      </p:sp>
      <p:sp>
        <p:nvSpPr>
          <p:cNvPr id="19" name="Google Shape;1954;p64">
            <a:extLst>
              <a:ext uri="{FF2B5EF4-FFF2-40B4-BE49-F238E27FC236}">
                <a16:creationId xmlns:a16="http://schemas.microsoft.com/office/drawing/2014/main" id="{5DE594CF-A471-45E3-8921-209783EE97E1}"/>
              </a:ext>
            </a:extLst>
          </p:cNvPr>
          <p:cNvSpPr/>
          <p:nvPr/>
        </p:nvSpPr>
        <p:spPr>
          <a:xfrm>
            <a:off x="1155737" y="5948545"/>
            <a:ext cx="3409908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sng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https://cra.org/ccc/ai-roadmap-integrated-intelligence/</a:t>
            </a:r>
            <a:r>
              <a:rPr lang="en-US" sz="105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20" name="Google Shape;1955;p64" descr="Figure 3. Research Priorities.">
            <a:extLst>
              <a:ext uri="{FF2B5EF4-FFF2-40B4-BE49-F238E27FC236}">
                <a16:creationId xmlns:a16="http://schemas.microsoft.com/office/drawing/2014/main" id="{39D9A2C2-2B09-1983-5D17-6B5A192944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173" y="1028759"/>
            <a:ext cx="11048179" cy="48004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956;p64">
            <a:extLst>
              <a:ext uri="{FF2B5EF4-FFF2-40B4-BE49-F238E27FC236}">
                <a16:creationId xmlns:a16="http://schemas.microsoft.com/office/drawing/2014/main" id="{8F3EE7A5-D4C3-3E77-6962-EAB73B85517C}"/>
              </a:ext>
            </a:extLst>
          </p:cNvPr>
          <p:cNvSpPr/>
          <p:nvPr/>
        </p:nvSpPr>
        <p:spPr>
          <a:xfrm>
            <a:off x="742953" y="6202461"/>
            <a:ext cx="1018801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Yolanda Gil and Bart Selman, A 20-Year Community Roadmap for Artificial Intelligence Research in the US: Executive Summary, White Paper, 2019.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958;p64">
            <a:extLst>
              <a:ext uri="{FF2B5EF4-FFF2-40B4-BE49-F238E27FC236}">
                <a16:creationId xmlns:a16="http://schemas.microsoft.com/office/drawing/2014/main" id="{16DC837D-173B-2A99-BF0E-46F4E509A1DF}"/>
              </a:ext>
            </a:extLst>
          </p:cNvPr>
          <p:cNvSpPr/>
          <p:nvPr/>
        </p:nvSpPr>
        <p:spPr>
          <a:xfrm>
            <a:off x="1155736" y="4052538"/>
            <a:ext cx="2619429" cy="385010"/>
          </a:xfrm>
          <a:prstGeom prst="ellipse">
            <a:avLst/>
          </a:prstGeom>
          <a:noFill/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959;p64">
            <a:extLst>
              <a:ext uri="{FF2B5EF4-FFF2-40B4-BE49-F238E27FC236}">
                <a16:creationId xmlns:a16="http://schemas.microsoft.com/office/drawing/2014/main" id="{DD22E60B-81F2-A8BC-CC41-4B87AAB6024E}"/>
              </a:ext>
            </a:extLst>
          </p:cNvPr>
          <p:cNvSpPr/>
          <p:nvPr/>
        </p:nvSpPr>
        <p:spPr>
          <a:xfrm>
            <a:off x="8269776" y="4030236"/>
            <a:ext cx="2393563" cy="567890"/>
          </a:xfrm>
          <a:prstGeom prst="ellipse">
            <a:avLst/>
          </a:prstGeom>
          <a:noFill/>
          <a:ln w="38100" cap="flat" cmpd="sng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953;p64">
            <a:extLst>
              <a:ext uri="{FF2B5EF4-FFF2-40B4-BE49-F238E27FC236}">
                <a16:creationId xmlns:a16="http://schemas.microsoft.com/office/drawing/2014/main" id="{ED0EE8E2-2C27-25CE-571F-4FEF48B9A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741" y="607259"/>
            <a:ext cx="11157041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Why are these considered a basis for the next step of (Hybrid) AI: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890742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07F76-2CBF-FD06-0B46-A4EF91921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365125"/>
            <a:ext cx="11087100" cy="1325563"/>
          </a:xfrm>
        </p:spPr>
        <p:txBody>
          <a:bodyPr>
            <a:normAutofit fontScale="90000"/>
          </a:bodyPr>
          <a:lstStyle/>
          <a:p>
            <a:r>
              <a:rPr lang="en-AT" dirty="0"/>
              <a:t>Hybrid AI: </a:t>
            </a:r>
            <a:br>
              <a:rPr lang="en-AT" dirty="0"/>
            </a:br>
            <a:r>
              <a:rPr lang="en-AT" dirty="0"/>
              <a:t>Machine Learning and Statistical AI entered the field!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5CD2F-57F5-0B7D-158E-FAD56EE7A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AT" dirty="0"/>
              <a:t>Good progresses in e.g. </a:t>
            </a:r>
          </a:p>
          <a:p>
            <a:pPr lvl="1"/>
            <a:r>
              <a:rPr lang="en-AT" dirty="0"/>
              <a:t>Language Processing (etc. Semantic QA)</a:t>
            </a:r>
          </a:p>
          <a:p>
            <a:pPr lvl="1"/>
            <a:r>
              <a:rPr lang="en-AT" dirty="0"/>
              <a:t>Image processing and annotation </a:t>
            </a:r>
          </a:p>
          <a:p>
            <a:r>
              <a:rPr lang="en-AT" dirty="0"/>
              <a:t>Still a promise: </a:t>
            </a:r>
          </a:p>
          <a:p>
            <a:pPr lvl="1"/>
            <a:r>
              <a:rPr lang="en-AT" dirty="0"/>
              <a:t>KGs can be the basis for XAI</a:t>
            </a:r>
          </a:p>
          <a:p>
            <a:endParaRPr lang="en-AT" dirty="0"/>
          </a:p>
          <a:p>
            <a:r>
              <a:rPr lang="en-AT" dirty="0"/>
              <a:t>What's (still?) missing? </a:t>
            </a:r>
            <a:r>
              <a:rPr lang="en-AT" b="1" dirty="0"/>
              <a:t>Don't</a:t>
            </a:r>
            <a:r>
              <a:rPr lang="en-AT" dirty="0"/>
              <a:t> all move to Deep Learning! </a:t>
            </a:r>
          </a:p>
          <a:p>
            <a:r>
              <a:rPr lang="en-AT" dirty="0"/>
              <a:t>We still have homework to do here, e.g.</a:t>
            </a:r>
          </a:p>
          <a:p>
            <a:pPr lvl="1"/>
            <a:r>
              <a:rPr lang="en-AT" b="1" dirty="0"/>
              <a:t>scalable access to high quality Open KGs!</a:t>
            </a:r>
          </a:p>
          <a:p>
            <a:pPr lvl="1"/>
            <a:r>
              <a:rPr lang="en-AT" b="1" dirty="0"/>
              <a:t>understanding how knowledge graphs evolve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2479A-EEA6-3E82-4381-DABF5C3BC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11</a:t>
            </a:fld>
            <a:endParaRPr lang="en-AT"/>
          </a:p>
        </p:txBody>
      </p:sp>
      <p:pic>
        <p:nvPicPr>
          <p:cNvPr id="2050" name="Picture 2" descr="Why Is Ice Slippery? | Live Science">
            <a:extLst>
              <a:ext uri="{FF2B5EF4-FFF2-40B4-BE49-F238E27FC236}">
                <a16:creationId xmlns:a16="http://schemas.microsoft.com/office/drawing/2014/main" id="{CC24E26A-14D8-1AFF-BA46-0D0913C0F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1690688"/>
            <a:ext cx="34925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4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  <a:p>
            <a:r>
              <a:rPr lang="en-GB" dirty="0"/>
              <a:t>The Promise</a:t>
            </a:r>
          </a:p>
          <a:p>
            <a:r>
              <a:rPr lang="en-GB" b="1" dirty="0"/>
              <a:t>Challenges</a:t>
            </a:r>
          </a:p>
          <a:p>
            <a:r>
              <a:rPr lang="en-GB" dirty="0"/>
              <a:t>Starting point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12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Decentralized Open Knowledge Graphs: a Basis for Hybrid AI?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28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A8BCB-5FC9-7E30-B1DF-23D0CE474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/>
              <a:t>(Some) challenges I see: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6E61C-7E3F-51D3-2D2C-B9352D545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T" b="1" dirty="0"/>
              <a:t>Challenge 1: </a:t>
            </a:r>
            <a:r>
              <a:rPr lang="en-AT" dirty="0"/>
              <a:t>scalably </a:t>
            </a:r>
            <a:r>
              <a:rPr lang="en-AT" i="1" dirty="0"/>
              <a:t>serving queries centrally is too expensive (for most of us and for many exiciting applications)</a:t>
            </a:r>
          </a:p>
          <a:p>
            <a:endParaRPr lang="en-AT" b="1" dirty="0"/>
          </a:p>
          <a:p>
            <a:r>
              <a:rPr lang="en-AT" b="1" dirty="0"/>
              <a:t>Challenge 2: </a:t>
            </a:r>
            <a:r>
              <a:rPr lang="en-AT" i="1" dirty="0"/>
              <a:t>many (academic) efforts to publish, host, and link Data in Open Knowledge Repositories on the Web are not sustainable, or develops in unforeseen ways.</a:t>
            </a:r>
          </a:p>
          <a:p>
            <a:endParaRPr lang="en-AT" b="1" i="1" dirty="0"/>
          </a:p>
          <a:p>
            <a:r>
              <a:rPr lang="en-AT" b="1" i="1" dirty="0"/>
              <a:t>Challenge 3</a:t>
            </a:r>
            <a:r>
              <a:rPr lang="en-AT" i="1" dirty="0"/>
              <a:t>: Knowledge Graphs and other Open Open Data sources are inherently inconsistent and messy, and it's getting worse</a:t>
            </a:r>
          </a:p>
          <a:p>
            <a:pPr marL="0" indent="0">
              <a:buNone/>
            </a:pPr>
            <a:endParaRPr lang="en-AT" b="1" dirty="0"/>
          </a:p>
          <a:p>
            <a:pPr marL="0" indent="0">
              <a:buNone/>
            </a:pPr>
            <a:endParaRPr lang="en-AT" b="1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AE75D-CFBC-9389-5CC5-DAC913B01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99946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  <a:p>
            <a:r>
              <a:rPr lang="en-GB" dirty="0"/>
              <a:t>The Promise</a:t>
            </a:r>
          </a:p>
          <a:p>
            <a:r>
              <a:rPr lang="en-GB" dirty="0"/>
              <a:t>Challenges</a:t>
            </a:r>
          </a:p>
          <a:p>
            <a:r>
              <a:rPr lang="en-GB" b="1" dirty="0"/>
              <a:t>Starting points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14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Decentralized Open Knowledge Graphs: a Basis for Hybrid AI?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79389-9C66-6CA2-3640-901616D3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25243">
            <a:off x="6080587" y="2885528"/>
            <a:ext cx="4832837" cy="2320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FC499-1C5E-A78A-DD1B-63AC7F507793}"/>
              </a:ext>
            </a:extLst>
          </p:cNvPr>
          <p:cNvSpPr txBox="1"/>
          <p:nvPr/>
        </p:nvSpPr>
        <p:spPr>
          <a:xfrm rot="560264">
            <a:off x="6610350" y="1995825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sz="3200" dirty="0"/>
              <a:t>incl.</a:t>
            </a:r>
          </a:p>
        </p:txBody>
      </p:sp>
    </p:spTree>
    <p:extLst>
      <p:ext uri="{BB962C8B-B14F-4D97-AF65-F5344CB8AC3E}">
        <p14:creationId xmlns:p14="http://schemas.microsoft.com/office/powerpoint/2010/main" val="2394668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92672-1925-42A9-1F8C-EFFF90563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817" y="0"/>
            <a:ext cx="11816182" cy="1325563"/>
          </a:xfrm>
        </p:spPr>
        <p:txBody>
          <a:bodyPr>
            <a:normAutofit/>
          </a:bodyPr>
          <a:lstStyle/>
          <a:p>
            <a:r>
              <a:rPr lang="en-AT" sz="4000" b="1" dirty="0"/>
              <a:t>Challenge 1</a:t>
            </a:r>
            <a:r>
              <a:rPr lang="en-AT" sz="4000" dirty="0"/>
              <a:t>: scalably querying decentralised graph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01187-9029-58E1-1AB5-5A3213C8B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4363243"/>
            <a:ext cx="10515600" cy="2175669"/>
          </a:xfrm>
        </p:spPr>
        <p:txBody>
          <a:bodyPr>
            <a:normAutofit fontScale="77500" lnSpcReduction="20000"/>
          </a:bodyPr>
          <a:lstStyle/>
          <a:p>
            <a:r>
              <a:rPr lang="en-AT" b="1" i="1" dirty="0"/>
              <a:t>Good progress:</a:t>
            </a:r>
          </a:p>
          <a:p>
            <a:r>
              <a:rPr lang="en-AT" b="1" i="1" dirty="0"/>
              <a:t>cf. Olaf Hartig's keynote this morning!</a:t>
            </a:r>
          </a:p>
          <a:p>
            <a:pPr marL="0" indent="0">
              <a:buNone/>
            </a:pPr>
            <a:r>
              <a:rPr lang="en-AT" b="1" i="1" dirty="0"/>
              <a:t>Next Steps:</a:t>
            </a:r>
            <a:endParaRPr lang="en-AT" dirty="0"/>
          </a:p>
          <a:p>
            <a:r>
              <a:rPr lang="en-AT" dirty="0"/>
              <a:t>Peer-to-peer: collaboration among clients, updates/replication</a:t>
            </a:r>
          </a:p>
          <a:p>
            <a:r>
              <a:rPr lang="en-AT" dirty="0"/>
              <a:t>Querying contextual KGs (such as Wikidata!)</a:t>
            </a:r>
          </a:p>
          <a:p>
            <a:r>
              <a:rPr lang="en-AT" dirty="0"/>
              <a:t>Federated (Path) Queries?</a:t>
            </a:r>
          </a:p>
          <a:p>
            <a:pPr marL="0" indent="0">
              <a:buNone/>
            </a:pPr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4CBD-8C06-C3D9-C278-FBBE14CFA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15</a:t>
            </a:fld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107EBF-1DC7-FD72-6783-2B211EDF0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02"/>
          <a:stretch/>
        </p:blipFill>
        <p:spPr>
          <a:xfrm>
            <a:off x="582895" y="1284001"/>
            <a:ext cx="7688320" cy="21756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115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4477-8F54-A6A2-3608-A5D16146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29" y="1443172"/>
            <a:ext cx="4977287" cy="4351338"/>
          </a:xfrm>
        </p:spPr>
        <p:txBody>
          <a:bodyPr/>
          <a:lstStyle/>
          <a:p>
            <a:r>
              <a:rPr lang="en-AT" b="1" i="1" dirty="0"/>
              <a:t>Contextual KGs: </a:t>
            </a:r>
          </a:p>
          <a:p>
            <a:pPr lvl="2"/>
            <a:r>
              <a:rPr lang="en-GB" dirty="0"/>
              <a:t>KGs such as Wikidata are not "flat", but contain </a:t>
            </a:r>
            <a:r>
              <a:rPr lang="en-GB" b="1" i="1" dirty="0"/>
              <a:t>temporal</a:t>
            </a:r>
            <a:r>
              <a:rPr lang="en-GB" dirty="0"/>
              <a:t> or </a:t>
            </a:r>
            <a:r>
              <a:rPr lang="en-GB" i="1" dirty="0"/>
              <a:t>provenance</a:t>
            </a:r>
            <a:r>
              <a:rPr lang="en-GB" dirty="0"/>
              <a:t> information:</a:t>
            </a:r>
          </a:p>
          <a:p>
            <a:pPr lvl="2"/>
            <a:r>
              <a:rPr lang="en-GB" dirty="0"/>
              <a:t>Property Graphs vs RDF</a:t>
            </a:r>
          </a:p>
          <a:p>
            <a:pPr lvl="2"/>
            <a:r>
              <a:rPr lang="en-GB" b="1" i="1" dirty="0"/>
              <a:t>Temporal</a:t>
            </a:r>
            <a:r>
              <a:rPr lang="en-GB" dirty="0"/>
              <a:t> querying and Storage/Archiving of evolving Graph data</a:t>
            </a:r>
          </a:p>
          <a:p>
            <a:pPr marL="0" indent="0">
              <a:buNone/>
            </a:pPr>
            <a:endParaRPr lang="en-GB" dirty="0"/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40B85-B27A-CF88-73D2-D5007216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16</a:t>
            </a:fld>
            <a:endParaRPr lang="en-A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821FE5B-AC23-2F08-698C-363458A4ADC8}"/>
              </a:ext>
            </a:extLst>
          </p:cNvPr>
          <p:cNvGrpSpPr/>
          <p:nvPr/>
        </p:nvGrpSpPr>
        <p:grpSpPr>
          <a:xfrm>
            <a:off x="434706" y="4375808"/>
            <a:ext cx="4980898" cy="2716518"/>
            <a:chOff x="6681199" y="3738740"/>
            <a:chExt cx="4980898" cy="2716518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29F5C8A6-6541-9265-661E-A7AFDF6C99D1}"/>
                </a:ext>
              </a:extLst>
            </p:cNvPr>
            <p:cNvSpPr/>
            <p:nvPr/>
          </p:nvSpPr>
          <p:spPr>
            <a:xfrm>
              <a:off x="7077641" y="3738741"/>
              <a:ext cx="1317811" cy="5513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Rome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871E1B1-D497-1CB8-37AD-10928BFD9AC6}"/>
                </a:ext>
              </a:extLst>
            </p:cNvPr>
            <p:cNvSpPr/>
            <p:nvPr/>
          </p:nvSpPr>
          <p:spPr>
            <a:xfrm>
              <a:off x="9667880" y="3738740"/>
              <a:ext cx="1317811" cy="55132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Italy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C86AB05-B67B-47FB-3149-894899BDBBBB}"/>
                </a:ext>
              </a:extLst>
            </p:cNvPr>
            <p:cNvCxnSpPr>
              <a:cxnSpLocks/>
              <a:stCxn id="8" idx="3"/>
              <a:endCxn id="9" idx="1"/>
            </p:cNvCxnSpPr>
            <p:nvPr/>
          </p:nvCxnSpPr>
          <p:spPr>
            <a:xfrm flipV="1">
              <a:off x="8395452" y="4014405"/>
              <a:ext cx="1272428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13E043D-2952-6DAE-62BF-87E92F97873A}"/>
                </a:ext>
              </a:extLst>
            </p:cNvPr>
            <p:cNvSpPr txBox="1"/>
            <p:nvPr/>
          </p:nvSpPr>
          <p:spPr>
            <a:xfrm>
              <a:off x="8497673" y="4006688"/>
              <a:ext cx="10263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capitalOf</a:t>
              </a:r>
              <a:endParaRPr lang="en-US" dirty="0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0B64144-2E71-DFCD-8D51-1244D101FA61}"/>
                </a:ext>
              </a:extLst>
            </p:cNvPr>
            <p:cNvSpPr/>
            <p:nvPr/>
          </p:nvSpPr>
          <p:spPr>
            <a:xfrm>
              <a:off x="6739214" y="4689390"/>
              <a:ext cx="847163" cy="46206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Q220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CF2B4E16-1CD4-D4EC-8882-C8195970AB2A}"/>
                </a:ext>
              </a:extLst>
            </p:cNvPr>
            <p:cNvSpPr/>
            <p:nvPr/>
          </p:nvSpPr>
          <p:spPr>
            <a:xfrm>
              <a:off x="10241644" y="4651090"/>
              <a:ext cx="801157" cy="4983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Q38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F90343F-DF72-1DFF-E1A6-4603F930C8F1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7586377" y="4900268"/>
              <a:ext cx="2655267" cy="2015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DC5EF6E-999A-4A98-68F3-E96AC65AC9E9}"/>
                </a:ext>
              </a:extLst>
            </p:cNvPr>
            <p:cNvSpPr txBox="1"/>
            <p:nvPr/>
          </p:nvSpPr>
          <p:spPr>
            <a:xfrm>
              <a:off x="8522632" y="4947153"/>
              <a:ext cx="1896673" cy="1508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Q5119</a:t>
              </a:r>
              <a:endParaRPr lang="en-US" sz="1200" dirty="0"/>
            </a:p>
            <a:p>
              <a:endParaRPr lang="en-US" sz="1200" dirty="0"/>
            </a:p>
            <a:p>
              <a:r>
                <a:rPr lang="en-US" sz="1200" dirty="0"/>
                <a:t>type: </a:t>
              </a:r>
              <a:r>
                <a:rPr lang="en-US" sz="1200" dirty="0" err="1"/>
                <a:t>capitalOf</a:t>
              </a:r>
              <a:endParaRPr lang="en-US" sz="1200" dirty="0"/>
            </a:p>
            <a:p>
              <a:r>
                <a:rPr lang="en-US" sz="1200" dirty="0"/>
                <a:t>added: 2019-06-12</a:t>
              </a:r>
            </a:p>
            <a:p>
              <a:r>
                <a:rPr lang="en-US" sz="1200" dirty="0"/>
                <a:t>author: @Bob</a:t>
              </a:r>
            </a:p>
            <a:p>
              <a:r>
                <a:rPr lang="en-US" sz="1200" b="1" dirty="0" err="1"/>
                <a:t>validityrFrom</a:t>
              </a:r>
              <a:r>
                <a:rPr lang="en-US" sz="1200" b="1" dirty="0"/>
                <a:t>: 1861</a:t>
              </a:r>
            </a:p>
            <a:p>
              <a:endParaRPr lang="en-US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4FCBCC-D727-1B2B-AC01-149A26380280}"/>
                </a:ext>
              </a:extLst>
            </p:cNvPr>
            <p:cNvSpPr txBox="1"/>
            <p:nvPr/>
          </p:nvSpPr>
          <p:spPr>
            <a:xfrm>
              <a:off x="6681199" y="5209506"/>
              <a:ext cx="1420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Name: Rome</a:t>
              </a:r>
            </a:p>
            <a:p>
              <a:r>
                <a:rPr lang="en-US" sz="1200" dirty="0"/>
                <a:t>Type: City</a:t>
              </a:r>
            </a:p>
            <a:p>
              <a:r>
                <a:rPr lang="en-US" sz="1200" dirty="0"/>
                <a:t>added: 2019-06-11</a:t>
              </a:r>
            </a:p>
            <a:p>
              <a:r>
                <a:rPr lang="en-US" sz="1200" dirty="0"/>
                <a:t>author: @Alice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ABAD8-A425-74C2-5109-933CE37A49EB}"/>
                </a:ext>
              </a:extLst>
            </p:cNvPr>
            <p:cNvSpPr txBox="1"/>
            <p:nvPr/>
          </p:nvSpPr>
          <p:spPr>
            <a:xfrm>
              <a:off x="10241644" y="5117478"/>
              <a:ext cx="14204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Name: Italy</a:t>
              </a:r>
            </a:p>
            <a:p>
              <a:r>
                <a:rPr lang="en-US" sz="1200" dirty="0"/>
                <a:t>Type: Country</a:t>
              </a:r>
            </a:p>
            <a:p>
              <a:r>
                <a:rPr lang="en-US" sz="1200" dirty="0"/>
                <a:t>added: 2019-06-11</a:t>
              </a:r>
            </a:p>
            <a:p>
              <a:r>
                <a:rPr lang="en-US" sz="1200" dirty="0"/>
                <a:t>author: @</a:t>
              </a:r>
              <a:r>
                <a:rPr lang="en-US" sz="1200" dirty="0" err="1"/>
                <a:t>Chalrlie</a:t>
              </a:r>
              <a:endParaRPr lang="en-US" sz="1200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12DECAD-5479-D75F-727B-CAA4D67E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9583" y="4284147"/>
            <a:ext cx="6366091" cy="252328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E7966E-37A8-85F7-46F6-933BA5129E75}"/>
              </a:ext>
            </a:extLst>
          </p:cNvPr>
          <p:cNvSpPr txBox="1">
            <a:spLocks/>
          </p:cNvSpPr>
          <p:nvPr/>
        </p:nvSpPr>
        <p:spPr>
          <a:xfrm>
            <a:off x="6505695" y="1410676"/>
            <a:ext cx="4977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T" b="1" i="1" dirty="0"/>
              <a:t>Path Queries: </a:t>
            </a:r>
          </a:p>
          <a:p>
            <a:pPr lvl="2"/>
            <a:r>
              <a:rPr lang="en-GB" dirty="0"/>
              <a:t>While (regular) path queries aren't even yet a part of SPARQL…</a:t>
            </a:r>
          </a:p>
          <a:p>
            <a:pPr lvl="2"/>
            <a:r>
              <a:rPr lang="en-GB" dirty="0"/>
              <a:t>… Path queries in federated environments will be needed to connect decentralized KGs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AT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18A9EBB-C1FC-A2A4-DACD-480CB6FC0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71" y="0"/>
            <a:ext cx="10515600" cy="1325563"/>
          </a:xfrm>
        </p:spPr>
        <p:txBody>
          <a:bodyPr/>
          <a:lstStyle/>
          <a:p>
            <a:r>
              <a:rPr lang="en-AT" b="1" dirty="0"/>
              <a:t>Challenge 1: possible directions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3931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3892-1975-96BD-CBE2-768FB6F9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71" y="0"/>
            <a:ext cx="10515600" cy="1325563"/>
          </a:xfrm>
        </p:spPr>
        <p:txBody>
          <a:bodyPr/>
          <a:lstStyle/>
          <a:p>
            <a:r>
              <a:rPr lang="en-AT" b="1" dirty="0"/>
              <a:t>Challenge 1: possible directions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4477-8F54-A6A2-3608-A5D16146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29" y="1443172"/>
            <a:ext cx="4977287" cy="4351338"/>
          </a:xfrm>
        </p:spPr>
        <p:txBody>
          <a:bodyPr/>
          <a:lstStyle/>
          <a:p>
            <a:r>
              <a:rPr lang="en-AT" b="1" i="1" dirty="0"/>
              <a:t>Contextual KGs: </a:t>
            </a:r>
          </a:p>
          <a:p>
            <a:pPr lvl="2"/>
            <a:r>
              <a:rPr lang="en-GB" dirty="0"/>
              <a:t>KGs such as Wikidata are not "flat", but contain temporal or provenance information:</a:t>
            </a:r>
          </a:p>
          <a:p>
            <a:pPr lvl="2"/>
            <a:r>
              <a:rPr lang="en-GB" dirty="0"/>
              <a:t>Property Graphs vs RDF</a:t>
            </a:r>
          </a:p>
          <a:p>
            <a:pPr lvl="2"/>
            <a:r>
              <a:rPr lang="en-GB" b="1" i="1" dirty="0"/>
              <a:t>Temporal</a:t>
            </a:r>
            <a:r>
              <a:rPr lang="en-GB" dirty="0"/>
              <a:t> querying and Storage/Archiving of evolving Graph data</a:t>
            </a:r>
          </a:p>
          <a:p>
            <a:pPr marL="0" indent="0">
              <a:buNone/>
            </a:pPr>
            <a:endParaRPr lang="en-GB" dirty="0"/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40B85-B27A-CF88-73D2-D5007216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17</a:t>
            </a:fld>
            <a:endParaRPr lang="en-AT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BE7966E-37A8-85F7-46F6-933BA5129E75}"/>
              </a:ext>
            </a:extLst>
          </p:cNvPr>
          <p:cNvSpPr txBox="1">
            <a:spLocks/>
          </p:cNvSpPr>
          <p:nvPr/>
        </p:nvSpPr>
        <p:spPr>
          <a:xfrm>
            <a:off x="6505695" y="1410676"/>
            <a:ext cx="497728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T" b="1" i="1" dirty="0"/>
              <a:t>Path Queries: </a:t>
            </a:r>
          </a:p>
          <a:p>
            <a:pPr lvl="2"/>
            <a:r>
              <a:rPr lang="en-GB" dirty="0"/>
              <a:t>While (regular) path queries aren't even yet a part of SPARQL…</a:t>
            </a:r>
          </a:p>
          <a:p>
            <a:pPr lvl="2"/>
            <a:r>
              <a:rPr lang="en-GB" dirty="0"/>
              <a:t>… Path queries in federated environments will be needed to connect decentralized KGs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endParaRPr lang="en-AT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FB1F7-F17D-E21A-C5A8-C57429E64FD5}"/>
              </a:ext>
            </a:extLst>
          </p:cNvPr>
          <p:cNvSpPr txBox="1"/>
          <p:nvPr/>
        </p:nvSpPr>
        <p:spPr>
          <a:xfrm>
            <a:off x="51541" y="4035307"/>
            <a:ext cx="5285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T" b="1" i="1" dirty="0">
                <a:solidFill>
                  <a:srgbClr val="FF0000"/>
                </a:solidFill>
              </a:rPr>
              <a:t>Starting points (examples), but still no standards yet, </a:t>
            </a:r>
          </a:p>
          <a:p>
            <a:r>
              <a:rPr lang="en-AT" b="1" i="1" dirty="0">
                <a:solidFill>
                  <a:srgbClr val="FF0000"/>
                </a:solidFill>
              </a:rPr>
              <a:t>SPARQL/RDF* maybe?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2D353F-8986-2413-340A-E709A4ECA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6" y="4726976"/>
            <a:ext cx="4728754" cy="15310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E8DF23-8119-D1AF-0E21-D1B8F7BB5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97" y="5458048"/>
            <a:ext cx="7114903" cy="139995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1231C82-B978-79C7-25B4-2EF39DFD5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921" y="3517707"/>
            <a:ext cx="4520582" cy="194034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047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3892-1975-96BD-CBE2-768FB6F9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41" y="215345"/>
            <a:ext cx="10300855" cy="1325563"/>
          </a:xfrm>
        </p:spPr>
        <p:txBody>
          <a:bodyPr>
            <a:normAutofit/>
          </a:bodyPr>
          <a:lstStyle/>
          <a:p>
            <a:r>
              <a:rPr lang="en-AT" sz="4000" b="1" dirty="0"/>
              <a:t>Challenge 2: </a:t>
            </a:r>
            <a:r>
              <a:rPr lang="en-AT" sz="4000" i="1" dirty="0"/>
              <a:t>"KGs are often not sustainable, or develops in unforeseen ways."</a:t>
            </a:r>
            <a:endParaRPr lang="en-AT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4477-8F54-A6A2-3608-A5D16146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109" y="2037028"/>
            <a:ext cx="8730614" cy="4351338"/>
          </a:xfrm>
        </p:spPr>
        <p:txBody>
          <a:bodyPr/>
          <a:lstStyle/>
          <a:p>
            <a:r>
              <a:rPr lang="en-AT" b="1" i="1" dirty="0"/>
              <a:t>Research Objectives:</a:t>
            </a:r>
          </a:p>
          <a:p>
            <a:pPr lvl="1"/>
            <a:r>
              <a:rPr lang="en-AT" i="1" dirty="0"/>
              <a:t>Investigate how Open Knowledge Repositories evolve over time </a:t>
            </a:r>
          </a:p>
          <a:p>
            <a:pPr lvl="1"/>
            <a:r>
              <a:rPr lang="en-AT" i="1" dirty="0"/>
              <a:t>investigate and understand their dynamics!</a:t>
            </a:r>
          </a:p>
          <a:p>
            <a:pPr lvl="1"/>
            <a:r>
              <a:rPr lang="en-AT" b="1" i="1" dirty="0"/>
              <a:t>Chance for Hybrid AI: </a:t>
            </a:r>
            <a:r>
              <a:rPr lang="en-AT" i="1" dirty="0"/>
              <a:t>Investigate how </a:t>
            </a:r>
            <a:r>
              <a:rPr lang="en-AT" b="1" i="1" dirty="0"/>
              <a:t>Graph Embeddings</a:t>
            </a:r>
            <a:r>
              <a:rPr lang="en-AT" i="1" dirty="0"/>
              <a:t> and can </a:t>
            </a:r>
            <a:r>
              <a:rPr lang="en-AT" b="1" i="1" dirty="0"/>
              <a:t>Network analysis</a:t>
            </a:r>
            <a:r>
              <a:rPr lang="en-AT" i="1" dirty="0"/>
              <a:t> be combined to support this goal</a:t>
            </a:r>
          </a:p>
          <a:p>
            <a:endParaRPr lang="en-AT" dirty="0"/>
          </a:p>
          <a:p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CE572E-52F1-4E8B-520A-91FD0E36D9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9" b="17316"/>
          <a:stretch/>
        </p:blipFill>
        <p:spPr bwMode="auto">
          <a:xfrm>
            <a:off x="427241" y="5365920"/>
            <a:ext cx="1011988" cy="11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ät Mannheim – Wikipedia">
            <a:extLst>
              <a:ext uri="{FF2B5EF4-FFF2-40B4-BE49-F238E27FC236}">
                <a16:creationId xmlns:a16="http://schemas.microsoft.com/office/drawing/2014/main" id="{7E0462F2-B5AE-089F-CEB5-FC86F146C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659" y="5365920"/>
            <a:ext cx="1191071" cy="122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ED0319E-9049-154D-4B5A-8797999F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31" y="5345049"/>
            <a:ext cx="1169702" cy="116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SH Vienna (@CSHVienna) / Twitter">
            <a:extLst>
              <a:ext uri="{FF2B5EF4-FFF2-40B4-BE49-F238E27FC236}">
                <a16:creationId xmlns:a16="http://schemas.microsoft.com/office/drawing/2014/main" id="{37A73432-0F80-C419-CC8C-710D06506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79" y="4941234"/>
            <a:ext cx="1376693" cy="13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FF37ADCF-D634-819E-C8F2-BD69645D6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54" y="5345050"/>
            <a:ext cx="1169702" cy="116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rtrait Picture Nicolas Ferranti">
            <a:extLst>
              <a:ext uri="{FF2B5EF4-FFF2-40B4-BE49-F238E27FC236}">
                <a16:creationId xmlns:a16="http://schemas.microsoft.com/office/drawing/2014/main" id="{76BEF34B-5E78-0CC6-8352-9AA32171C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09" y="5549627"/>
            <a:ext cx="920892" cy="115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U (Wirtschaftsuniversität Wien) - Photos | Facebook">
            <a:extLst>
              <a:ext uri="{FF2B5EF4-FFF2-40B4-BE49-F238E27FC236}">
                <a16:creationId xmlns:a16="http://schemas.microsoft.com/office/drawing/2014/main" id="{FD346162-481D-1F24-7142-C191915F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610" y="5346214"/>
            <a:ext cx="1167371" cy="11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r Armin Haller | ANU College of Engineering &amp; Computer Science">
            <a:extLst>
              <a:ext uri="{FF2B5EF4-FFF2-40B4-BE49-F238E27FC236}">
                <a16:creationId xmlns:a16="http://schemas.microsoft.com/office/drawing/2014/main" id="{B0FB35FB-E6D4-38C8-F66C-3FBAE6052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491" y="5508560"/>
            <a:ext cx="1061247" cy="11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7B1239-CCCB-C292-13D2-6DDF9377E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29552" y="6215908"/>
            <a:ext cx="809481" cy="35259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89CD3-1A4D-6C16-7E2A-1E0C3943991B}"/>
              </a:ext>
            </a:extLst>
          </p:cNvPr>
          <p:cNvGrpSpPr/>
          <p:nvPr/>
        </p:nvGrpSpPr>
        <p:grpSpPr>
          <a:xfrm>
            <a:off x="404274" y="4149141"/>
            <a:ext cx="6764395" cy="2694527"/>
            <a:chOff x="-105183" y="4149141"/>
            <a:chExt cx="6764395" cy="269452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F781A03-AF36-EA8E-B438-515A7472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82216" y="4214768"/>
              <a:ext cx="6741428" cy="262890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20998B9-1F46-D4FF-5FA2-325B0A374C76}"/>
                </a:ext>
              </a:extLst>
            </p:cNvPr>
            <p:cNvSpPr txBox="1"/>
            <p:nvPr/>
          </p:nvSpPr>
          <p:spPr>
            <a:xfrm>
              <a:off x="-105183" y="4149141"/>
              <a:ext cx="27587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T" b="1" i="1" dirty="0">
                  <a:solidFill>
                    <a:srgbClr val="FF0000"/>
                  </a:solidFill>
                </a:rPr>
                <a:t>Starting points (examples):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7A0A323-CC1F-CBDC-2AB2-2D41CDF71F5E}"/>
              </a:ext>
            </a:extLst>
          </p:cNvPr>
          <p:cNvGrpSpPr/>
          <p:nvPr/>
        </p:nvGrpSpPr>
        <p:grpSpPr>
          <a:xfrm>
            <a:off x="8094101" y="1048153"/>
            <a:ext cx="3942062" cy="3238890"/>
            <a:chOff x="8094101" y="1048153"/>
            <a:chExt cx="3942062" cy="32388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04DBCFD-51BA-DD71-A28B-C2554098D147}"/>
                </a:ext>
              </a:extLst>
            </p:cNvPr>
            <p:cNvGrpSpPr/>
            <p:nvPr/>
          </p:nvGrpSpPr>
          <p:grpSpPr>
            <a:xfrm>
              <a:off x="9357981" y="1108365"/>
              <a:ext cx="2678182" cy="3178678"/>
              <a:chOff x="9240573" y="1147235"/>
              <a:chExt cx="2795590" cy="3139807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0FB433C-A854-04E7-12D3-065A2CD68AB4}"/>
                  </a:ext>
                </a:extLst>
              </p:cNvPr>
              <p:cNvSpPr/>
              <p:nvPr/>
            </p:nvSpPr>
            <p:spPr>
              <a:xfrm>
                <a:off x="9312144" y="3979265"/>
                <a:ext cx="2710165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AT" sz="1400" dirty="0">
                    <a:hlinkClick r:id="rId12"/>
                  </a:rPr>
                  <a:t>https://www.rdfhdt.org/datasets/</a:t>
                </a:r>
                <a:r>
                  <a:rPr lang="en-AT" sz="1400" dirty="0"/>
                  <a:t> </a:t>
                </a:r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D98B73B-EFF2-DF58-7931-77FD7F834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25060" r="20905"/>
              <a:stretch/>
            </p:blipFill>
            <p:spPr>
              <a:xfrm>
                <a:off x="9254427" y="1147235"/>
                <a:ext cx="2781736" cy="1706748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DE85764-5D74-8C43-E881-2A20DF6892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t="58435"/>
              <a:stretch/>
            </p:blipFill>
            <p:spPr>
              <a:xfrm>
                <a:off x="9240573" y="3248613"/>
                <a:ext cx="2781736" cy="730849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6DECA13B-0B6C-7B9A-623D-CAA6E8305C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r="20905" b="65097"/>
              <a:stretch/>
            </p:blipFill>
            <p:spPr>
              <a:xfrm>
                <a:off x="9254427" y="1147235"/>
                <a:ext cx="2781736" cy="7949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745671E-E261-77E8-E478-585671EB8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b="63460"/>
              <a:stretch/>
            </p:blipFill>
            <p:spPr>
              <a:xfrm>
                <a:off x="9240573" y="2581347"/>
                <a:ext cx="2781736" cy="64250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</p:grpSp>
        <p:pic>
          <p:nvPicPr>
            <p:cNvPr id="1046" name="Picture 22" descr="Javier David Fernández García">
              <a:extLst>
                <a:ext uri="{FF2B5EF4-FFF2-40B4-BE49-F238E27FC236}">
                  <a16:creationId xmlns:a16="http://schemas.microsoft.com/office/drawing/2014/main" id="{75395435-CFFF-B69B-ACBC-8B2719A8FA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0" t="-1102" r="6121" b="1102"/>
            <a:stretch/>
          </p:blipFill>
          <p:spPr bwMode="auto">
            <a:xfrm>
              <a:off x="8094101" y="1048153"/>
              <a:ext cx="1181702" cy="1415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946AAADD-62F5-3031-7684-9B56A0AAB6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7978" y="5535450"/>
            <a:ext cx="1256992" cy="54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93892-1975-96BD-CBE2-768FB6F9F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57" y="158933"/>
            <a:ext cx="10515600" cy="1325563"/>
          </a:xfrm>
        </p:spPr>
        <p:txBody>
          <a:bodyPr/>
          <a:lstStyle/>
          <a:p>
            <a:r>
              <a:rPr lang="en-AT" b="1" dirty="0"/>
              <a:t>Challenge 3: </a:t>
            </a:r>
            <a:r>
              <a:rPr lang="en-AT" dirty="0"/>
              <a:t>Inconsistencies in Open Knowledge Repositories …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64477-8F54-A6A2-3608-A5D161461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415" y="1401964"/>
            <a:ext cx="11553028" cy="4351338"/>
          </a:xfrm>
        </p:spPr>
        <p:txBody>
          <a:bodyPr/>
          <a:lstStyle/>
          <a:p>
            <a:r>
              <a:rPr lang="en-AT" dirty="0"/>
              <a:t>a great playground for Hybrid AI! SHACL, SHEX, OWL (+ Statistical methods?)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140B85-B27A-CF88-73D2-D5007216A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19</a:t>
            </a:fld>
            <a:endParaRPr lang="en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32F5F5-1D87-8F78-8A05-24A19335E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3" y="2129525"/>
            <a:ext cx="4443049" cy="21942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E166F-6070-18D4-AF63-83F4256C6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15" y="4467776"/>
            <a:ext cx="4372577" cy="20500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6FC5303-36F6-6089-D5BD-C14E85DF2665}"/>
              </a:ext>
            </a:extLst>
          </p:cNvPr>
          <p:cNvGrpSpPr/>
          <p:nvPr/>
        </p:nvGrpSpPr>
        <p:grpSpPr>
          <a:xfrm>
            <a:off x="4806835" y="1906889"/>
            <a:ext cx="1953295" cy="1906190"/>
            <a:chOff x="4820686" y="1906889"/>
            <a:chExt cx="1953295" cy="1906190"/>
          </a:xfrm>
        </p:grpSpPr>
        <p:sp>
          <p:nvSpPr>
            <p:cNvPr id="16" name="Rounded Rectangular Callout 15">
              <a:extLst>
                <a:ext uri="{FF2B5EF4-FFF2-40B4-BE49-F238E27FC236}">
                  <a16:creationId xmlns:a16="http://schemas.microsoft.com/office/drawing/2014/main" id="{C7EA9866-9C66-0AA3-2332-913F53C917BD}"/>
                </a:ext>
              </a:extLst>
            </p:cNvPr>
            <p:cNvSpPr/>
            <p:nvPr/>
          </p:nvSpPr>
          <p:spPr>
            <a:xfrm>
              <a:off x="4831316" y="1906889"/>
              <a:ext cx="1942568" cy="1906189"/>
            </a:xfrm>
            <a:prstGeom prst="wedgeRoundRectCallout">
              <a:avLst>
                <a:gd name="adj1" fmla="val 62899"/>
                <a:gd name="adj2" fmla="val 74129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D2025836-798F-EF46-393C-10489762C66A}"/>
                </a:ext>
              </a:extLst>
            </p:cNvPr>
            <p:cNvSpPr/>
            <p:nvPr/>
          </p:nvSpPr>
          <p:spPr>
            <a:xfrm>
              <a:off x="4820686" y="1906890"/>
              <a:ext cx="1953295" cy="1906189"/>
            </a:xfrm>
            <a:prstGeom prst="wedgeRoundRectCallout">
              <a:avLst>
                <a:gd name="adj1" fmla="val -57716"/>
                <a:gd name="adj2" fmla="val 79944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AT" b="1" dirty="0"/>
                <a:t>Main</a:t>
              </a:r>
            </a:p>
            <a:p>
              <a:pPr algn="ctr"/>
              <a:r>
                <a:rPr lang="en-AT" b="1" dirty="0"/>
                <a:t>(Open) Research Question</a:t>
              </a:r>
              <a:r>
                <a:rPr lang="en-AT" dirty="0"/>
                <a:t>:</a:t>
              </a:r>
            </a:p>
            <a:p>
              <a:pPr algn="ctr"/>
              <a:r>
                <a:rPr lang="en-AT" dirty="0"/>
                <a:t>Bridge between theory and practice!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5A28AEB-520C-47AD-10FF-FB4243DB807D}"/>
              </a:ext>
            </a:extLst>
          </p:cNvPr>
          <p:cNvGrpSpPr/>
          <p:nvPr/>
        </p:nvGrpSpPr>
        <p:grpSpPr>
          <a:xfrm>
            <a:off x="4709465" y="1906889"/>
            <a:ext cx="7329982" cy="4610925"/>
            <a:chOff x="4709465" y="1906889"/>
            <a:chExt cx="7329982" cy="4610925"/>
          </a:xfrm>
        </p:grpSpPr>
        <p:pic>
          <p:nvPicPr>
            <p:cNvPr id="7" name="Picture 14" descr="Portrait Picture Nicolas Ferranti">
              <a:extLst>
                <a:ext uri="{FF2B5EF4-FFF2-40B4-BE49-F238E27FC236}">
                  <a16:creationId xmlns:a16="http://schemas.microsoft.com/office/drawing/2014/main" id="{473F6E44-E684-652C-4E2C-F12E4A50B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9465" y="5366699"/>
              <a:ext cx="920892" cy="1151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 descr="WU (Wirtschaftsuniversität Wien) - Photos | Facebook">
              <a:extLst>
                <a:ext uri="{FF2B5EF4-FFF2-40B4-BE49-F238E27FC236}">
                  <a16:creationId xmlns:a16="http://schemas.microsoft.com/office/drawing/2014/main" id="{F344C498-7FC0-0465-57C2-603157D97F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8917" y="5128052"/>
              <a:ext cx="1167371" cy="1167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6FBED3B-133A-1C54-8268-FE2E04F905A2}"/>
                </a:ext>
              </a:extLst>
            </p:cNvPr>
            <p:cNvGrpSpPr/>
            <p:nvPr/>
          </p:nvGrpSpPr>
          <p:grpSpPr>
            <a:xfrm>
              <a:off x="6883135" y="1906889"/>
              <a:ext cx="5156312" cy="2654732"/>
              <a:chOff x="7052347" y="2076232"/>
              <a:chExt cx="5156312" cy="265473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78A296-16C9-87F7-8DD3-7A40D4C126BD}"/>
                  </a:ext>
                </a:extLst>
              </p:cNvPr>
              <p:cNvSpPr txBox="1"/>
              <p:nvPr/>
            </p:nvSpPr>
            <p:spPr>
              <a:xfrm>
                <a:off x="7084204" y="2076232"/>
                <a:ext cx="49118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T" b="1" i="1" dirty="0">
                    <a:solidFill>
                      <a:srgbClr val="FF0000"/>
                    </a:solidFill>
                  </a:rPr>
                  <a:t>Starting point: recently started cooperation on KG constraints and repairs:</a:t>
                </a:r>
              </a:p>
            </p:txBody>
          </p:sp>
          <p:pic>
            <p:nvPicPr>
              <p:cNvPr id="2050" name="Picture 2" descr="Shqiponja Ahmetaj">
                <a:extLst>
                  <a:ext uri="{FF2B5EF4-FFF2-40B4-BE49-F238E27FC236}">
                    <a16:creationId xmlns:a16="http://schemas.microsoft.com/office/drawing/2014/main" id="{C1C940A6-CDED-904E-2515-233964E3D6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28" r="11415"/>
              <a:stretch/>
            </p:blipFill>
            <p:spPr bwMode="auto">
              <a:xfrm>
                <a:off x="7052347" y="2775475"/>
                <a:ext cx="1102170" cy="112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4A799FE-EE35-9625-EB8B-9ED02ACB8A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64675" y="2775475"/>
                <a:ext cx="1125132" cy="112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4" name="Picture 6" descr="Maria Magdalena Ortiz de la Fuente">
                <a:extLst>
                  <a:ext uri="{FF2B5EF4-FFF2-40B4-BE49-F238E27FC236}">
                    <a16:creationId xmlns:a16="http://schemas.microsoft.com/office/drawing/2014/main" id="{5D707AFB-12E1-F9BB-BB41-C3E7EA68EE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55" t="5660" r="8927" b="25536"/>
              <a:stretch/>
            </p:blipFill>
            <p:spPr bwMode="auto">
              <a:xfrm>
                <a:off x="10707692" y="2775475"/>
                <a:ext cx="921403" cy="11251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E8066B0-D5E1-4992-B126-F51BBD1934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b="50287"/>
              <a:stretch/>
            </p:blipFill>
            <p:spPr>
              <a:xfrm>
                <a:off x="7095527" y="3877443"/>
                <a:ext cx="5113132" cy="853521"/>
              </a:xfrm>
              <a:prstGeom prst="rect">
                <a:avLst/>
              </a:prstGeom>
            </p:spPr>
          </p:pic>
        </p:grpSp>
        <p:pic>
          <p:nvPicPr>
            <p:cNvPr id="1026" name="Picture 2" descr="Robert David – CTO – Semantic Web Company GmbH (SWC) | LinkedIn">
              <a:extLst>
                <a:ext uri="{FF2B5EF4-FFF2-40B4-BE49-F238E27FC236}">
                  <a16:creationId xmlns:a16="http://schemas.microsoft.com/office/drawing/2014/main" id="{C37DF0EA-4FE5-295E-3624-345A7145DC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3" r="9682"/>
            <a:stretch/>
          </p:blipFill>
          <p:spPr bwMode="auto">
            <a:xfrm>
              <a:off x="8111626" y="2560819"/>
              <a:ext cx="901056" cy="1125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09191B3-945D-BA3F-8412-F2BAEEF8C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1041" y="4762274"/>
              <a:ext cx="4000500" cy="1079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508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19" y="1767058"/>
            <a:ext cx="10515600" cy="4351338"/>
          </a:xfrm>
        </p:spPr>
        <p:txBody>
          <a:bodyPr/>
          <a:lstStyle/>
          <a:p>
            <a:r>
              <a:rPr lang="en-GB" dirty="0"/>
              <a:t>History</a:t>
            </a:r>
          </a:p>
          <a:p>
            <a:r>
              <a:rPr lang="en-GB" dirty="0"/>
              <a:t>Promise</a:t>
            </a:r>
          </a:p>
          <a:p>
            <a:r>
              <a:rPr lang="en-GB" dirty="0"/>
              <a:t>Challenges</a:t>
            </a:r>
          </a:p>
          <a:p>
            <a:r>
              <a:rPr lang="en-GB" dirty="0"/>
              <a:t>Starting point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Decentralized Open Knowledge Graphs: a Basis for Hybrid AI?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525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733DF-5F96-CEAB-9A75-255D225A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18255"/>
            <a:ext cx="10515600" cy="1325563"/>
          </a:xfrm>
        </p:spPr>
        <p:txBody>
          <a:bodyPr/>
          <a:lstStyle/>
          <a:p>
            <a:r>
              <a:rPr lang="en-AT" dirty="0"/>
              <a:t>Summary: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9078F-9C1F-ABAF-BDE3-4D3FDFF7A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5862"/>
            <a:ext cx="10515600" cy="4486275"/>
          </a:xfrm>
        </p:spPr>
        <p:txBody>
          <a:bodyPr>
            <a:normAutofit fontScale="92500" lnSpcReduction="20000"/>
          </a:bodyPr>
          <a:lstStyle/>
          <a:p>
            <a:r>
              <a:rPr lang="en-AT" dirty="0"/>
              <a:t>Open Knowledge Graphs can be a backbone for Hybrid AI</a:t>
            </a:r>
          </a:p>
          <a:p>
            <a:r>
              <a:rPr lang="en-AT" dirty="0"/>
              <a:t>We can draw from 20+ years of foundational research!</a:t>
            </a:r>
          </a:p>
          <a:p>
            <a:pPr lvl="1"/>
            <a:r>
              <a:rPr lang="en-AT" dirty="0"/>
              <a:t>(Reasoning, Query Answering</a:t>
            </a:r>
            <a:r>
              <a:rPr lang="en-AT"/>
              <a:t>, Databases, Standards)</a:t>
            </a:r>
            <a:endParaRPr lang="en-AT" dirty="0"/>
          </a:p>
          <a:p>
            <a:r>
              <a:rPr lang="en-AT" dirty="0"/>
              <a:t>Machine Learning can greatly add on top, but not substitute these!</a:t>
            </a:r>
          </a:p>
          <a:p>
            <a:r>
              <a:rPr lang="en-AT" dirty="0"/>
              <a:t>before we can achieve our final goal…</a:t>
            </a:r>
          </a:p>
          <a:p>
            <a:pPr lvl="1"/>
            <a:r>
              <a:rPr lang="en-AT" dirty="0"/>
              <a:t>Use KGs to improve AI!</a:t>
            </a:r>
          </a:p>
          <a:p>
            <a:r>
              <a:rPr lang="en-AT" dirty="0"/>
              <a:t>…We still have homework to do:</a:t>
            </a:r>
          </a:p>
          <a:p>
            <a:pPr lvl="1"/>
            <a:r>
              <a:rPr lang="en-AT" dirty="0"/>
              <a:t>make querying Open KGs scale! (Olaf's talk)</a:t>
            </a:r>
          </a:p>
          <a:p>
            <a:pPr lvl="1"/>
            <a:r>
              <a:rPr lang="en-AT" dirty="0"/>
              <a:t>Understand how (large) collaborative Knowle</a:t>
            </a:r>
            <a:r>
              <a:rPr lang="en-GB" dirty="0"/>
              <a:t>d</a:t>
            </a:r>
            <a:r>
              <a:rPr lang="en-AT" dirty="0"/>
              <a:t>ge (Graphs) develop</a:t>
            </a:r>
          </a:p>
          <a:p>
            <a:pPr lvl="1"/>
            <a:r>
              <a:rPr lang="en-AT" dirty="0"/>
              <a:t>Use AI to improve KG quality!</a:t>
            </a:r>
          </a:p>
          <a:p>
            <a:pPr lvl="1"/>
            <a:endParaRPr lang="en-AT" dirty="0"/>
          </a:p>
          <a:p>
            <a:r>
              <a:rPr lang="en-AT" dirty="0"/>
              <a:t>There are many other challenges and issues, but…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24F8D-0E1E-CC92-CCBF-ED9B6D58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20</a:t>
            </a:fld>
            <a:endParaRPr lang="en-AT"/>
          </a:p>
        </p:txBody>
      </p:sp>
      <p:pic>
        <p:nvPicPr>
          <p:cNvPr id="3074" name="Picture 2" descr="The Best Wine to Drink With Bacon and Eggs">
            <a:extLst>
              <a:ext uri="{FF2B5EF4-FFF2-40B4-BE49-F238E27FC236}">
                <a16:creationId xmlns:a16="http://schemas.microsoft.com/office/drawing/2014/main" id="{38BCDEEF-D8A6-4159-C2FE-2852E04D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0" y="44958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49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FCFD4-8AD4-FCC2-4682-BBBFC6F9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3</a:t>
            </a:fld>
            <a:endParaRPr lang="en-AT"/>
          </a:p>
        </p:txBody>
      </p:sp>
      <p:sp>
        <p:nvSpPr>
          <p:cNvPr id="25" name="Google Shape;1953;p64">
            <a:extLst>
              <a:ext uri="{FF2B5EF4-FFF2-40B4-BE49-F238E27FC236}">
                <a16:creationId xmlns:a16="http://schemas.microsoft.com/office/drawing/2014/main" id="{ED0EE8E2-2C27-25CE-571F-4FEF48B9AF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62528" y="900832"/>
            <a:ext cx="11157041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3200" dirty="0"/>
              <a:t>Semantic AI… were are we coming from? </a:t>
            </a:r>
            <a:br>
              <a:rPr lang="en-US" sz="3200" dirty="0"/>
            </a:br>
            <a:r>
              <a:rPr lang="en-US" sz="3200" dirty="0"/>
              <a:t>20+ years of "Semantic AI"</a:t>
            </a:r>
            <a:endParaRPr sz="3200" dirty="0"/>
          </a:p>
        </p:txBody>
      </p:sp>
      <p:sp>
        <p:nvSpPr>
          <p:cNvPr id="10" name="Google Shape;1953;p64">
            <a:extLst>
              <a:ext uri="{FF2B5EF4-FFF2-40B4-BE49-F238E27FC236}">
                <a16:creationId xmlns:a16="http://schemas.microsoft.com/office/drawing/2014/main" id="{871B4EF7-9975-3597-09BC-58D903319D4C}"/>
              </a:ext>
            </a:extLst>
          </p:cNvPr>
          <p:cNvSpPr txBox="1">
            <a:spLocks/>
          </p:cNvSpPr>
          <p:nvPr/>
        </p:nvSpPr>
        <p:spPr>
          <a:xfrm>
            <a:off x="744961" y="3700671"/>
            <a:ext cx="11157041" cy="42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are the basis for the "Web of Data"…</a:t>
            </a:r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endParaRPr lang="en-US" sz="3200" dirty="0"/>
          </a:p>
          <a:p>
            <a:pPr>
              <a:lnSpc>
                <a:spcPct val="100000"/>
              </a:lnSpc>
              <a:spcBef>
                <a:spcPts val="0"/>
              </a:spcBef>
              <a:buSzPts val="1400"/>
            </a:pPr>
            <a:r>
              <a:rPr lang="en-US" sz="3200" dirty="0"/>
              <a:t>… and its more recent focus on Open Knowledge Graphs…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3741A1-1CC6-94B7-A1A4-14FD0C5E6F6E}"/>
              </a:ext>
            </a:extLst>
          </p:cNvPr>
          <p:cNvSpPr/>
          <p:nvPr/>
        </p:nvSpPr>
        <p:spPr>
          <a:xfrm>
            <a:off x="1784278" y="2228671"/>
            <a:ext cx="862344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"If HTML and the Web made all the online documents look like one huge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RDF,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 and inference languages will make all the data in the world look like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huge</a:t>
            </a:r>
          </a:p>
          <a:p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Tim Berners-Lee, Weaving the Web, 1999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870AD5-8C97-3A19-52D9-0A903444A117}"/>
              </a:ext>
            </a:extLst>
          </p:cNvPr>
          <p:cNvSpPr/>
          <p:nvPr/>
        </p:nvSpPr>
        <p:spPr>
          <a:xfrm>
            <a:off x="1650273" y="4199652"/>
            <a:ext cx="8757447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huge knowledge bases, also known as </a:t>
            </a:r>
            <a:r>
              <a:rPr lang="en-GB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knowledge graphs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have been automatically constructed from web data, and have become a key asset for search engines and other use cases.</a:t>
            </a:r>
          </a:p>
          <a:p>
            <a:pPr algn="r"/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Gerhard </a:t>
            </a:r>
            <a:r>
              <a:rPr lang="en-GB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Weikum</a:t>
            </a:r>
            <a:r>
              <a:rPr lang="en-GB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Knowledge Graphs 2021: A Data Odyssey, VDLB 2021</a:t>
            </a:r>
          </a:p>
        </p:txBody>
      </p:sp>
    </p:spTree>
    <p:extLst>
      <p:ext uri="{BB962C8B-B14F-4D97-AF65-F5344CB8AC3E}">
        <p14:creationId xmlns:p14="http://schemas.microsoft.com/office/powerpoint/2010/main" val="737236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961D-0B6B-2247-ADD1-43EEE51A3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Web: Reasoning &amp; Logics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BDC15-7426-5846-9DEB-8E1413188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1" y="1377884"/>
            <a:ext cx="10515600" cy="4351338"/>
          </a:xfrm>
        </p:spPr>
        <p:txBody>
          <a:bodyPr/>
          <a:lstStyle/>
          <a:p>
            <a:r>
              <a:rPr lang="en-US" dirty="0"/>
              <a:t>(2000s - ca. 2009)</a:t>
            </a:r>
          </a:p>
        </p:txBody>
      </p:sp>
      <p:pic>
        <p:nvPicPr>
          <p:cNvPr id="3074" name="Picture 2" descr="https://www.w3.org/2001/12/semweb-fin/swlevels.png">
            <a:extLst>
              <a:ext uri="{FF2B5EF4-FFF2-40B4-BE49-F238E27FC236}">
                <a16:creationId xmlns:a16="http://schemas.microsoft.com/office/drawing/2014/main" id="{0E026F25-C422-9B45-BA9B-2009EAEE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4904"/>
            <a:ext cx="3270863" cy="16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1060E-92F3-4B42-A9D2-6168EAE69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82" y="1637264"/>
            <a:ext cx="8250521" cy="36554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B918FE-94B8-9346-89DD-3F00CC61B330}"/>
              </a:ext>
            </a:extLst>
          </p:cNvPr>
          <p:cNvSpPr/>
          <p:nvPr/>
        </p:nvSpPr>
        <p:spPr>
          <a:xfrm>
            <a:off x="4499112" y="2638850"/>
            <a:ext cx="1192121" cy="7140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1EBF75-AE47-5844-BF24-E0105127B061}"/>
              </a:ext>
            </a:extLst>
          </p:cNvPr>
          <p:cNvSpPr/>
          <p:nvPr/>
        </p:nvSpPr>
        <p:spPr>
          <a:xfrm>
            <a:off x="7142922" y="3131121"/>
            <a:ext cx="1480644" cy="8448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16E337A-7186-FD48-B22D-24226ED37E67}"/>
              </a:ext>
            </a:extLst>
          </p:cNvPr>
          <p:cNvSpPr/>
          <p:nvPr/>
        </p:nvSpPr>
        <p:spPr>
          <a:xfrm>
            <a:off x="9856374" y="3114587"/>
            <a:ext cx="1560374" cy="5953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595E47B-CDE5-3A4A-B9B6-D5DF016D2745}"/>
              </a:ext>
            </a:extLst>
          </p:cNvPr>
          <p:cNvSpPr/>
          <p:nvPr/>
        </p:nvSpPr>
        <p:spPr>
          <a:xfrm>
            <a:off x="1079026" y="5320935"/>
            <a:ext cx="233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Semantic Web Activity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6CB3BB-1771-5D47-9CB7-11F14BEAE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52" y="5267114"/>
            <a:ext cx="945274" cy="4769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9DE523-6CA4-3C43-884F-33D370DDAB96}"/>
              </a:ext>
            </a:extLst>
          </p:cNvPr>
          <p:cNvSpPr/>
          <p:nvPr/>
        </p:nvSpPr>
        <p:spPr>
          <a:xfrm>
            <a:off x="6096000" y="6396335"/>
            <a:ext cx="6235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Olivier </a:t>
            </a:r>
            <a:r>
              <a:rPr lang="en-US" sz="1200" dirty="0" err="1"/>
              <a:t>Boissier</a:t>
            </a:r>
            <a:r>
              <a:rPr lang="en-US" sz="1200" dirty="0"/>
              <a:t>, Marco </a:t>
            </a:r>
            <a:r>
              <a:rPr lang="en-US" sz="1200" dirty="0" err="1"/>
              <a:t>Colombetti</a:t>
            </a:r>
            <a:r>
              <a:rPr lang="en-US" sz="1200" dirty="0"/>
              <a:t>, Michael Luck, John-Jules Meyer, and Axel Polleres. Norms, organizations, and semantics. </a:t>
            </a:r>
            <a:r>
              <a:rPr lang="en-US" sz="1200" i="1" dirty="0"/>
              <a:t>The Knowledge Engineering Review</a:t>
            </a:r>
            <a:r>
              <a:rPr lang="en-US" sz="1200" dirty="0"/>
              <a:t>, 28(1):107--116, March 2013.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7246530D-FA99-5244-B777-8E32F1C2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3078" y="6086633"/>
            <a:ext cx="751425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21D6580-5601-B40C-3D79-F80DDBC90E67}"/>
              </a:ext>
            </a:extLst>
          </p:cNvPr>
          <p:cNvSpPr/>
          <p:nvPr/>
        </p:nvSpPr>
        <p:spPr>
          <a:xfrm>
            <a:off x="6913153" y="3985093"/>
            <a:ext cx="2394857" cy="944108"/>
          </a:xfrm>
          <a:prstGeom prst="wedgeRoundRectCallout">
            <a:avLst>
              <a:gd name="adj1" fmla="val -2045"/>
              <a:gd name="adj2" fmla="val -5993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Keep DL and Rules separate?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BE40E2AE-920D-4F43-CFE6-D36374BB0BFE}"/>
              </a:ext>
            </a:extLst>
          </p:cNvPr>
          <p:cNvSpPr/>
          <p:nvPr/>
        </p:nvSpPr>
        <p:spPr>
          <a:xfrm>
            <a:off x="9596955" y="3371055"/>
            <a:ext cx="2394857" cy="944108"/>
          </a:xfrm>
          <a:prstGeom prst="wedgeRoundRectCallout">
            <a:avLst>
              <a:gd name="adj1" fmla="val 2197"/>
              <a:gd name="adj2" fmla="val -7069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Work on Unified Logics?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DC51204-F1BA-AC6C-2AE1-8A3738651401}"/>
              </a:ext>
            </a:extLst>
          </p:cNvPr>
          <p:cNvSpPr/>
          <p:nvPr/>
        </p:nvSpPr>
        <p:spPr>
          <a:xfrm>
            <a:off x="9517301" y="4791881"/>
            <a:ext cx="2394857" cy="944108"/>
          </a:xfrm>
          <a:prstGeom prst="wedgeRoundRectCallout">
            <a:avLst>
              <a:gd name="adj1" fmla="val -12386"/>
              <a:gd name="adj2" fmla="val -4379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Contextualized </a:t>
            </a:r>
            <a:r>
              <a:rPr lang="en-US" dirty="0" err="1"/>
              <a:t>Reasoning?s</a:t>
            </a: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8ACB741-FD21-2489-6789-5E615AA00281}"/>
              </a:ext>
            </a:extLst>
          </p:cNvPr>
          <p:cNvSpPr/>
          <p:nvPr/>
        </p:nvSpPr>
        <p:spPr>
          <a:xfrm>
            <a:off x="27123" y="5306245"/>
            <a:ext cx="8099401" cy="1465357"/>
          </a:xfrm>
          <a:prstGeom prst="wedgeRoundRectCallout">
            <a:avLst>
              <a:gd name="adj1" fmla="val -3258"/>
              <a:gd name="adj2" fmla="val -44564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Good news! Boost in KR/AI research:</a:t>
            </a:r>
          </a:p>
          <a:p>
            <a:pPr algn="ctr"/>
            <a:r>
              <a:rPr lang="en-US" sz="2400" b="1" i="1" dirty="0"/>
              <a:t> We know very well which ontological reasoning </a:t>
            </a:r>
          </a:p>
          <a:p>
            <a:pPr algn="ctr"/>
            <a:r>
              <a:rPr lang="en-US" sz="2400" b="1" i="1" dirty="0"/>
              <a:t>approaches are decidable and how they scale </a:t>
            </a:r>
          </a:p>
          <a:p>
            <a:pPr algn="ctr"/>
            <a:r>
              <a:rPr lang="en-US" sz="2400" b="1" i="1" dirty="0">
                <a:sym typeface="Wingdings" pitchFamily="2" charset="2"/>
              </a:rPr>
              <a:t> </a:t>
            </a:r>
            <a:r>
              <a:rPr lang="en-US" sz="2400" b="1" i="1" dirty="0"/>
              <a:t>OWL, OBDA, but also: constraint checking (SHACL)</a:t>
            </a:r>
          </a:p>
        </p:txBody>
      </p:sp>
    </p:spTree>
    <p:extLst>
      <p:ext uri="{BB962C8B-B14F-4D97-AF65-F5344CB8AC3E}">
        <p14:creationId xmlns:p14="http://schemas.microsoft.com/office/powerpoint/2010/main" val="107247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6107" y="2797244"/>
            <a:ext cx="4592346" cy="15519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b="1" dirty="0"/>
              <a:t>Linked Data Principles</a:t>
            </a:r>
          </a:p>
          <a:p>
            <a:r>
              <a:rPr lang="en-US" sz="1100" b="1" dirty="0"/>
              <a:t>LDP1: </a:t>
            </a:r>
            <a:r>
              <a:rPr lang="en-US" sz="1100" dirty="0"/>
              <a:t>use URIs as names for things</a:t>
            </a:r>
          </a:p>
          <a:p>
            <a:r>
              <a:rPr lang="en-US" sz="1100" b="1" dirty="0"/>
              <a:t>LDP2: </a:t>
            </a:r>
            <a:r>
              <a:rPr lang="en-US" sz="1100" dirty="0"/>
              <a:t>use HTTP URIs so those names can be dereferenced</a:t>
            </a:r>
          </a:p>
          <a:p>
            <a:r>
              <a:rPr lang="en-US" sz="1100" b="1" dirty="0"/>
              <a:t>LDP3: </a:t>
            </a:r>
            <a:r>
              <a:rPr lang="en-US" sz="1100" dirty="0"/>
              <a:t>return useful – RDF? – information upon dereferencing those URIs</a:t>
            </a:r>
          </a:p>
          <a:p>
            <a:r>
              <a:rPr lang="en-US" sz="1100" b="1" dirty="0"/>
              <a:t>LDP4: </a:t>
            </a:r>
            <a:r>
              <a:rPr lang="en-US" sz="1100" dirty="0"/>
              <a:t>include links using externally </a:t>
            </a:r>
            <a:r>
              <a:rPr lang="en-US" sz="1100" dirty="0" err="1"/>
              <a:t>dereferenceable</a:t>
            </a:r>
            <a:r>
              <a:rPr lang="en-US" sz="1100" dirty="0"/>
              <a:t> URIs.</a:t>
            </a:r>
          </a:p>
          <a:p>
            <a:endParaRPr lang="en-US" sz="1100" dirty="0"/>
          </a:p>
        </p:txBody>
      </p:sp>
      <p:sp>
        <p:nvSpPr>
          <p:cNvPr id="8" name="Rectangle 7"/>
          <p:cNvSpPr/>
          <p:nvPr/>
        </p:nvSpPr>
        <p:spPr>
          <a:xfrm>
            <a:off x="2087091" y="4128784"/>
            <a:ext cx="6785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40" dirty="0">
                <a:hlinkClick r:id="rId3"/>
              </a:rPr>
              <a:t>https://www.w3.org/DesignIssues/LinkedData.html</a:t>
            </a:r>
            <a:r>
              <a:rPr lang="en-US" sz="1440" dirty="0"/>
              <a:t> (originally published </a:t>
            </a:r>
            <a:r>
              <a:rPr lang="en-US" sz="1600" dirty="0"/>
              <a:t>2006-07-27)</a:t>
            </a:r>
            <a:r>
              <a:rPr lang="en-US" sz="1440" dirty="0"/>
              <a:t> 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AD2FE9CB-A955-834E-B3DA-F5004D2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37454" y="6279307"/>
            <a:ext cx="676283" cy="309702"/>
          </a:xfrm>
        </p:spPr>
        <p:txBody>
          <a:bodyPr/>
          <a:lstStyle/>
          <a:p>
            <a:fld id="{BE3DC40E-DBBE-4E2D-9EEC-FBF0DA0E917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B23265-66BC-0445-95FB-0527FC1BF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Linked Data: Focus on Data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9C2E34F-B0A6-7E4C-9409-403855F50B4B}"/>
              </a:ext>
            </a:extLst>
          </p:cNvPr>
          <p:cNvSpPr txBox="1">
            <a:spLocks/>
          </p:cNvSpPr>
          <p:nvPr/>
        </p:nvSpPr>
        <p:spPr>
          <a:xfrm>
            <a:off x="939100" y="1825625"/>
            <a:ext cx="10515600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ca. 2013)</a:t>
            </a:r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3FF64E-835D-D242-8D14-6E3C6A3393CE}"/>
              </a:ext>
            </a:extLst>
          </p:cNvPr>
          <p:cNvSpPr/>
          <p:nvPr/>
        </p:nvSpPr>
        <p:spPr>
          <a:xfrm>
            <a:off x="838200" y="2228578"/>
            <a:ext cx="10294257" cy="4247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9ABBC1-5D0B-844D-B55F-BBFDAA65FBAF}"/>
              </a:ext>
            </a:extLst>
          </p:cNvPr>
          <p:cNvSpPr/>
          <p:nvPr/>
        </p:nvSpPr>
        <p:spPr>
          <a:xfrm rot="20308655">
            <a:off x="8865581" y="5650389"/>
            <a:ext cx="33862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</a:t>
            </a:r>
            <a:r>
              <a:rPr lang="en-US" sz="1400" dirty="0" err="1"/>
              <a:t>linkeddatabook.com</a:t>
            </a:r>
            <a:r>
              <a:rPr lang="en-US" sz="1400" dirty="0"/>
              <a:t>/editions/1.0/</a:t>
            </a:r>
          </a:p>
        </p:txBody>
      </p:sp>
      <p:pic>
        <p:nvPicPr>
          <p:cNvPr id="1028" name="Picture 4" descr="http://linkeddatabook.com/editions/1.0/images/LinkedDataBookCoverCropped.jpg">
            <a:extLst>
              <a:ext uri="{FF2B5EF4-FFF2-40B4-BE49-F238E27FC236}">
                <a16:creationId xmlns:a16="http://schemas.microsoft.com/office/drawing/2014/main" id="{339E5FF2-D3C3-4D42-A108-37BBE7D92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0427">
            <a:off x="8692054" y="2470972"/>
            <a:ext cx="2661121" cy="327187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r Tim Berners Lee arriving at the Guildhall to receive the Honorary Freedom of the City of London">
            <a:extLst>
              <a:ext uri="{FF2B5EF4-FFF2-40B4-BE49-F238E27FC236}">
                <a16:creationId xmlns:a16="http://schemas.microsoft.com/office/drawing/2014/main" id="{B3D69D88-A9DD-2046-8F51-9E8A6194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3" y="2852597"/>
            <a:ext cx="1197303" cy="1496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B82A6D-9A71-C245-AF60-3360939735C1}"/>
              </a:ext>
            </a:extLst>
          </p:cNvPr>
          <p:cNvSpPr/>
          <p:nvPr/>
        </p:nvSpPr>
        <p:spPr>
          <a:xfrm>
            <a:off x="2064502" y="6064826"/>
            <a:ext cx="573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https://www.cs.rpi.edu/~hendler/LittleSemanticsWeb.html</a:t>
            </a:r>
            <a:r>
              <a:rPr lang="en-US" dirty="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F514EF-938E-5B48-8117-FB93806DC067}"/>
              </a:ext>
            </a:extLst>
          </p:cNvPr>
          <p:cNvSpPr/>
          <p:nvPr/>
        </p:nvSpPr>
        <p:spPr>
          <a:xfrm>
            <a:off x="2050983" y="5688394"/>
            <a:ext cx="4974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“A Little Semantics Goes a Long Way” (Jim </a:t>
            </a:r>
            <a:r>
              <a:rPr lang="en-US" i="1" dirty="0" err="1"/>
              <a:t>Hendler</a:t>
            </a:r>
            <a:r>
              <a:rPr lang="en-US" i="1" dirty="0"/>
              <a:t>)</a:t>
            </a:r>
          </a:p>
        </p:txBody>
      </p:sp>
      <p:pic>
        <p:nvPicPr>
          <p:cNvPr id="1032" name="Picture 8" descr="https://www.cs.rpi.edu/~hendler/hendler2008.jpg">
            <a:extLst>
              <a:ext uri="{FF2B5EF4-FFF2-40B4-BE49-F238E27FC236}">
                <a16:creationId xmlns:a16="http://schemas.microsoft.com/office/drawing/2014/main" id="{5D764590-18F9-0B41-A300-DA07917BA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45" y="4863565"/>
            <a:ext cx="1234811" cy="15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1.rgstatic.net/ii/profile.image/272557790199822-1441994249541_Q512/Tom_Heath.jpg">
            <a:extLst>
              <a:ext uri="{FF2B5EF4-FFF2-40B4-BE49-F238E27FC236}">
                <a16:creationId xmlns:a16="http://schemas.microsoft.com/office/drawing/2014/main" id="{2A5CF7FD-6019-D543-B954-D7FAA234D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825" y="978422"/>
            <a:ext cx="1424532" cy="142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hris Bizer">
            <a:extLst>
              <a:ext uri="{FF2B5EF4-FFF2-40B4-BE49-F238E27FC236}">
                <a16:creationId xmlns:a16="http://schemas.microsoft.com/office/drawing/2014/main" id="{403BC84E-8DBB-5A4F-83BB-91BF6FA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692" y="2228578"/>
            <a:ext cx="1422772" cy="14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670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6664BF9-F3A9-5E41-824A-89D6E21D3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From Semantic Web to Linked (Open) Data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1D6A83-B2E6-8340-914A-89488D4FF921}"/>
              </a:ext>
            </a:extLst>
          </p:cNvPr>
          <p:cNvSpPr txBox="1">
            <a:spLocks/>
          </p:cNvSpPr>
          <p:nvPr/>
        </p:nvSpPr>
        <p:spPr>
          <a:xfrm>
            <a:off x="939099" y="1825625"/>
            <a:ext cx="8640329" cy="43513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(ca. 2006/7 – now)</a:t>
            </a:r>
          </a:p>
          <a:p>
            <a:pPr lvl="1"/>
            <a:r>
              <a:rPr lang="en-US" sz="2400" dirty="0">
                <a:solidFill>
                  <a:prstClr val="black"/>
                </a:solidFill>
              </a:rPr>
              <a:t>Main question: How can I </a:t>
            </a:r>
            <a:r>
              <a:rPr lang="en-US" sz="2400" b="1" dirty="0">
                <a:solidFill>
                  <a:prstClr val="black"/>
                </a:solidFill>
              </a:rPr>
              <a:t>publish</a:t>
            </a:r>
            <a:r>
              <a:rPr lang="en-US" sz="2400" dirty="0">
                <a:solidFill>
                  <a:prstClr val="black"/>
                </a:solidFill>
              </a:rPr>
              <a:t> “Knowledge on the Web” …</a:t>
            </a:r>
          </a:p>
          <a:p>
            <a:pPr lvl="2"/>
            <a:r>
              <a:rPr lang="en-US" sz="1880" dirty="0"/>
              <a:t>Linked </a:t>
            </a:r>
            <a:r>
              <a:rPr lang="en-US" sz="1880" b="1" dirty="0"/>
              <a:t>Open </a:t>
            </a:r>
            <a:r>
              <a:rPr lang="en-US" sz="1880" dirty="0"/>
              <a:t>Data</a:t>
            </a:r>
            <a:r>
              <a:rPr lang="mr-IN" sz="1880" dirty="0"/>
              <a:t>…</a:t>
            </a:r>
            <a:r>
              <a:rPr lang="en-US" sz="1880" dirty="0"/>
              <a:t> growth slowed down a bit</a:t>
            </a:r>
          </a:p>
          <a:p>
            <a:pPr lvl="2"/>
            <a:r>
              <a:rPr lang="en-US" sz="1880" dirty="0"/>
              <a:t>A lot of active developments to publish and link RDF Data</a:t>
            </a:r>
          </a:p>
          <a:p>
            <a:pPr marL="457200" lvl="1" indent="0">
              <a:buNone/>
            </a:pPr>
            <a:endParaRPr lang="en-US" sz="2680" dirty="0"/>
          </a:p>
          <a:p>
            <a:pPr lvl="1"/>
            <a:endParaRPr lang="en-US" sz="2680" dirty="0"/>
          </a:p>
          <a:p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8EAD4-3D3D-8B4F-8F80-2FA81AC7AA05}"/>
              </a:ext>
            </a:extLst>
          </p:cNvPr>
          <p:cNvSpPr/>
          <p:nvPr/>
        </p:nvSpPr>
        <p:spPr>
          <a:xfrm>
            <a:off x="8174874" y="5800190"/>
            <a:ext cx="4291936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0" dirty="0">
                <a:hlinkClick r:id="rId2"/>
              </a:rPr>
              <a:t>http://lod-cloud.net/</a:t>
            </a:r>
            <a:r>
              <a:rPr lang="en-US" sz="1080" dirty="0"/>
              <a:t> </a:t>
            </a:r>
          </a:p>
        </p:txBody>
      </p:sp>
      <p:pic>
        <p:nvPicPr>
          <p:cNvPr id="10" name="Picture 2" descr="ttp://lod-cloud.net/versions/2007-05-01/lod-cloud.png">
            <a:extLst>
              <a:ext uri="{FF2B5EF4-FFF2-40B4-BE49-F238E27FC236}">
                <a16:creationId xmlns:a16="http://schemas.microsoft.com/office/drawing/2014/main" id="{9CC10C70-8179-EE4B-AA12-BA29076D0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255" y="3390811"/>
            <a:ext cx="2463043" cy="1527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9818F5-FA55-9844-85C1-93CEE1BC4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4874" y="2639124"/>
            <a:ext cx="3867597" cy="3219822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F7E0267-0E1D-5442-9B01-249E1BE801A0}"/>
              </a:ext>
            </a:extLst>
          </p:cNvPr>
          <p:cNvSpPr/>
          <p:nvPr/>
        </p:nvSpPr>
        <p:spPr>
          <a:xfrm>
            <a:off x="6709637" y="3765119"/>
            <a:ext cx="129614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pic>
        <p:nvPicPr>
          <p:cNvPr id="13" name="Picture 2" descr="https://writelatex.s3.amazonaws.com/hfdqrzxggqmw/uploads/559/21885465/1.png?X-Amz-Expires=14400&amp;X-Amz-Date=20180404T034419Z&amp;X-Amz-Algorithm=AWS4-HMAC-SHA256&amp;X-Amz-Credential=AKIAJF667VKUK4OW3LCA/20180404/us-east-1/s3/aws4_request&amp;X-Amz-SignedHeaders=host&amp;X-Amz-Signature=8c6638a9905ab0069931d81a230f4d9ec637ce5397c6a387a14986a406bb587a">
            <a:extLst>
              <a:ext uri="{FF2B5EF4-FFF2-40B4-BE49-F238E27FC236}">
                <a16:creationId xmlns:a16="http://schemas.microsoft.com/office/drawing/2014/main" id="{C00FF8CE-FD8C-D54E-A9EF-7DFF7955F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524" y="4859893"/>
            <a:ext cx="4852064" cy="199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AC4BBB7-6762-844F-9297-02CA3F384EF1}"/>
              </a:ext>
            </a:extLst>
          </p:cNvPr>
          <p:cNvSpPr/>
          <p:nvPr/>
        </p:nvSpPr>
        <p:spPr>
          <a:xfrm>
            <a:off x="4957781" y="6442502"/>
            <a:ext cx="708469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Axel Polleres, </a:t>
            </a:r>
            <a:r>
              <a:rPr lang="en-US" sz="1050" dirty="0" err="1"/>
              <a:t>Maulik</a:t>
            </a:r>
            <a:r>
              <a:rPr lang="en-US" sz="1050" dirty="0"/>
              <a:t> R. </a:t>
            </a:r>
            <a:r>
              <a:rPr lang="en-US" sz="1050" dirty="0" err="1"/>
              <a:t>Kamdar</a:t>
            </a:r>
            <a:r>
              <a:rPr lang="en-US" sz="1050" dirty="0"/>
              <a:t>, Javier D. Fernández, Tania </a:t>
            </a:r>
            <a:r>
              <a:rPr lang="en-US" sz="1050" dirty="0" err="1"/>
              <a:t>Tudorache</a:t>
            </a:r>
            <a:r>
              <a:rPr lang="en-US" sz="1050" dirty="0"/>
              <a:t>, and Mark A. </a:t>
            </a:r>
            <a:r>
              <a:rPr lang="en-US" sz="1050" dirty="0" err="1"/>
              <a:t>Musen</a:t>
            </a:r>
            <a:r>
              <a:rPr lang="en-US" sz="1050" dirty="0"/>
              <a:t>. </a:t>
            </a:r>
            <a:r>
              <a:rPr lang="en-US" sz="1050" dirty="0">
                <a:hlinkClick r:id="rId6"/>
              </a:rPr>
              <a:t>A more decentralized vision for linked data</a:t>
            </a:r>
            <a:r>
              <a:rPr lang="en-US" sz="1050" dirty="0"/>
              <a:t>. In </a:t>
            </a:r>
            <a:r>
              <a:rPr lang="en-US" sz="1050" i="1" dirty="0"/>
              <a:t>Decentralizing the Semantic Web (Workshop of ISWC2018).</a:t>
            </a:r>
            <a:endParaRPr lang="en-US" sz="105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DAD9C22-575B-9F42-92BF-EF858715B3A2}"/>
              </a:ext>
            </a:extLst>
          </p:cNvPr>
          <p:cNvGrpSpPr/>
          <p:nvPr/>
        </p:nvGrpSpPr>
        <p:grpSpPr>
          <a:xfrm>
            <a:off x="1513956" y="3516352"/>
            <a:ext cx="3823554" cy="970950"/>
            <a:chOff x="1513956" y="3516352"/>
            <a:chExt cx="3823554" cy="970950"/>
          </a:xfrm>
        </p:grpSpPr>
        <p:pic>
          <p:nvPicPr>
            <p:cNvPr id="14" name="Picture 6" descr="Image result for dbpedia logo">
              <a:extLst>
                <a:ext uri="{FF2B5EF4-FFF2-40B4-BE49-F238E27FC236}">
                  <a16:creationId xmlns:a16="http://schemas.microsoft.com/office/drawing/2014/main" id="{163A58CB-BACF-544A-A28D-4B15C9C9B3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3956" y="3516352"/>
              <a:ext cx="1577793" cy="970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76A872-015B-6245-AAD4-08F2AA8CA5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86934" y="3516352"/>
              <a:ext cx="2772330" cy="410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EB5B72C-DD25-ED48-9F54-AA481E14A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91749" y="4249035"/>
              <a:ext cx="2245761" cy="618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93653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D5E6421-DF65-AD4F-9AED-9BB93892AC2E}"/>
              </a:ext>
            </a:extLst>
          </p:cNvPr>
          <p:cNvGrpSpPr/>
          <p:nvPr/>
        </p:nvGrpSpPr>
        <p:grpSpPr>
          <a:xfrm>
            <a:off x="4043587" y="3979562"/>
            <a:ext cx="7538813" cy="2567160"/>
            <a:chOff x="139700" y="3467100"/>
            <a:chExt cx="7586413" cy="2362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B91394-6731-D049-9974-2406DC3FEC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08" y="3543300"/>
              <a:ext cx="7454900" cy="2286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A47C49-1A26-B24F-A5C9-C352B46B3AE0}"/>
                </a:ext>
              </a:extLst>
            </p:cNvPr>
            <p:cNvSpPr/>
            <p:nvPr/>
          </p:nvSpPr>
          <p:spPr>
            <a:xfrm>
              <a:off x="139700" y="3467100"/>
              <a:ext cx="3950758" cy="6746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374011-9562-5046-BB65-2142F65DB17F}"/>
                </a:ext>
              </a:extLst>
            </p:cNvPr>
            <p:cNvSpPr/>
            <p:nvPr/>
          </p:nvSpPr>
          <p:spPr>
            <a:xfrm>
              <a:off x="155789" y="3530600"/>
              <a:ext cx="299016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FB4CA-03AF-CB49-9FFF-61E452551012}"/>
                </a:ext>
              </a:extLst>
            </p:cNvPr>
            <p:cNvSpPr/>
            <p:nvPr/>
          </p:nvSpPr>
          <p:spPr>
            <a:xfrm>
              <a:off x="3879078" y="3524052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D8544D-B5A0-9D41-9D8C-D42C5DA76D1D}"/>
                </a:ext>
              </a:extLst>
            </p:cNvPr>
            <p:cNvSpPr/>
            <p:nvPr/>
          </p:nvSpPr>
          <p:spPr>
            <a:xfrm>
              <a:off x="7514732" y="3541117"/>
              <a:ext cx="211381" cy="1854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sz="162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E3047D0-49A9-3B48-B04D-F3198AE80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828" y="2572586"/>
            <a:ext cx="1856998" cy="190022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967934-E203-C14E-9E3B-43167818F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68" y="1490246"/>
            <a:ext cx="11266332" cy="4162218"/>
          </a:xfrm>
        </p:spPr>
        <p:txBody>
          <a:bodyPr/>
          <a:lstStyle/>
          <a:p>
            <a:pPr marL="457200" lvl="1" indent="0">
              <a:buNone/>
            </a:pPr>
            <a:r>
              <a:rPr lang="en-AT" dirty="0"/>
              <a:t>Success stories of mainly monolithic (but huge) Knowledge Graphs rather than a network of Linked small KGs:</a:t>
            </a:r>
          </a:p>
          <a:p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E48EEB7-1317-2D45-B1CD-E529CC389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6" b="9135"/>
          <a:stretch/>
        </p:blipFill>
        <p:spPr bwMode="auto">
          <a:xfrm>
            <a:off x="609601" y="2572586"/>
            <a:ext cx="4658790" cy="206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78C001-5C6E-8A4E-A8A0-DD25ECE3F9E2}"/>
              </a:ext>
            </a:extLst>
          </p:cNvPr>
          <p:cNvSpPr/>
          <p:nvPr/>
        </p:nvSpPr>
        <p:spPr>
          <a:xfrm>
            <a:off x="739305" y="4662165"/>
            <a:ext cx="2219134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T" sz="1260" dirty="0">
                <a:hlinkClick r:id="rId6"/>
              </a:rPr>
              <a:t>https://www.dbpedia.org</a:t>
            </a:r>
            <a:r>
              <a:rPr lang="en-AT" sz="1260" dirty="0"/>
              <a:t> 2021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3FF3E302-454A-1840-B5B0-1B5F03DC7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61" y="5048998"/>
            <a:ext cx="1037863" cy="73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0689F39-D6F8-7244-AC99-B0C6FB671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972" y="5107192"/>
            <a:ext cx="1093225" cy="67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doption of Knowledge Graphs, late 2019">
            <a:extLst>
              <a:ext uri="{FF2B5EF4-FFF2-40B4-BE49-F238E27FC236}">
                <a16:creationId xmlns:a16="http://schemas.microsoft.com/office/drawing/2014/main" id="{DCA7E94C-5B45-F54D-8757-A3B147AE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37" y="2487234"/>
            <a:ext cx="5269526" cy="395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267BB3-62B2-CD46-82EA-7F90A5AA30B3}"/>
              </a:ext>
            </a:extLst>
          </p:cNvPr>
          <p:cNvSpPr/>
          <p:nvPr/>
        </p:nvSpPr>
        <p:spPr>
          <a:xfrm>
            <a:off x="6138737" y="2114357"/>
            <a:ext cx="3352283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90" dirty="0">
                <a:hlinkClick r:id="rId10"/>
              </a:rPr>
              <a:t>https://www.slideshare.net/Frank.van.Harmelen/adoption-of-knowledge-graphs-late-2019</a:t>
            </a:r>
            <a:r>
              <a:rPr lang="en-GB" sz="990" dirty="0"/>
              <a:t>  </a:t>
            </a:r>
            <a:endParaRPr lang="en-AT" sz="990" dirty="0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96F8D035-517A-0E46-9360-C27EAA1D8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490" y="167640"/>
            <a:ext cx="9850672" cy="108458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Linked Open Data to Knowledge Graphs:</a:t>
            </a:r>
            <a:endParaRPr lang="en-AT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3925329D-F938-724E-B688-5FBE2565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488" y="6494471"/>
            <a:ext cx="1070580" cy="309702"/>
          </a:xfrm>
        </p:spPr>
        <p:txBody>
          <a:bodyPr/>
          <a:lstStyle/>
          <a:p>
            <a:r>
              <a:rPr lang="en-GB"/>
              <a:t>Page </a:t>
            </a:r>
            <a:fld id="{BE3DC40E-DBBE-4E2D-9EEC-FBF0DA0E9179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3944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2AB32770-8995-3C46-B025-55D49F906DEB}"/>
              </a:ext>
            </a:extLst>
          </p:cNvPr>
          <p:cNvSpPr txBox="1">
            <a:spLocks/>
          </p:cNvSpPr>
          <p:nvPr/>
        </p:nvSpPr>
        <p:spPr>
          <a:xfrm>
            <a:off x="514425" y="1484842"/>
            <a:ext cx="10346192" cy="462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Jamie Taylor, Google, Inc., Keynote </a:t>
            </a:r>
            <a:r>
              <a:rPr lang="en-US" dirty="0">
                <a:hlinkClick r:id="rId2"/>
              </a:rPr>
              <a:t>ISWC2017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B4BEBA-8B3A-5840-A6A8-3EC8587AA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98" y="149444"/>
            <a:ext cx="11258746" cy="1325563"/>
          </a:xfrm>
        </p:spPr>
        <p:txBody>
          <a:bodyPr/>
          <a:lstStyle/>
          <a:p>
            <a:r>
              <a:rPr lang="en-US" dirty="0"/>
              <a:t>From Linked Open Data to Knowledge Graphs:</a:t>
            </a:r>
            <a:br>
              <a:rPr lang="en-US" dirty="0"/>
            </a:br>
            <a:r>
              <a:rPr lang="en-US" dirty="0"/>
              <a:t>What's new?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0D0E86-B20A-444D-9745-C070D1FE28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246" y="1841774"/>
            <a:ext cx="6136640" cy="24947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153D9A-A6BA-0C4A-AEB6-DF856C3BB14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886" y="1426466"/>
            <a:ext cx="5588060" cy="33253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0D1CE28-EBFA-E849-A309-DD000A6F1C83}"/>
              </a:ext>
            </a:extLst>
          </p:cNvPr>
          <p:cNvSpPr/>
          <p:nvPr/>
        </p:nvSpPr>
        <p:spPr>
          <a:xfrm>
            <a:off x="4333928" y="4919675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Music Albums &amp; Music Groups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Planets</a:t>
            </a:r>
            <a:r>
              <a:rPr lang="de-AT" dirty="0"/>
              <a:t> &amp; </a:t>
            </a:r>
            <a:r>
              <a:rPr lang="de-AT" dirty="0" err="1"/>
              <a:t>Spacecraft</a:t>
            </a:r>
            <a:endParaRPr lang="de-AT" dirty="0"/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Roller </a:t>
            </a:r>
            <a:r>
              <a:rPr lang="de-AT" dirty="0" err="1"/>
              <a:t>Coasters</a:t>
            </a:r>
            <a:r>
              <a:rPr lang="de-AT" dirty="0"/>
              <a:t> &amp; Skyscrapers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Sports Teams			[...]</a:t>
            </a:r>
          </a:p>
          <a:p>
            <a:pPr marL="457200" indent="-266700">
              <a:spcBef>
                <a:spcPts val="700"/>
              </a:spcBef>
            </a:pPr>
            <a:endParaRPr lang="de-AT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FDEA76-78FA-A242-B35D-60E0E8CEC519}"/>
              </a:ext>
            </a:extLst>
          </p:cNvPr>
          <p:cNvSpPr/>
          <p:nvPr/>
        </p:nvSpPr>
        <p:spPr>
          <a:xfrm>
            <a:off x="372246" y="4919675"/>
            <a:ext cx="4572000" cy="146963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 err="1"/>
              <a:t>Actors</a:t>
            </a:r>
            <a:r>
              <a:rPr lang="de-AT" dirty="0"/>
              <a:t>, </a:t>
            </a:r>
            <a:r>
              <a:rPr lang="de-AT" dirty="0" err="1"/>
              <a:t>Directors</a:t>
            </a:r>
            <a:r>
              <a:rPr lang="de-AT" dirty="0"/>
              <a:t>, Movies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Art Works &amp; Museums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Cities &amp; Countries</a:t>
            </a:r>
          </a:p>
          <a:p>
            <a:pPr marL="457200" indent="-342900">
              <a:spcBef>
                <a:spcPts val="700"/>
              </a:spcBef>
              <a:buSzPts val="1800"/>
              <a:buChar char="●"/>
            </a:pPr>
            <a:r>
              <a:rPr lang="de-AT" dirty="0"/>
              <a:t>Islands, </a:t>
            </a:r>
            <a:r>
              <a:rPr lang="de-AT" dirty="0" err="1"/>
              <a:t>Lakes</a:t>
            </a:r>
            <a:r>
              <a:rPr lang="de-AT" dirty="0"/>
              <a:t>, </a:t>
            </a:r>
            <a:r>
              <a:rPr lang="de-AT" dirty="0" err="1"/>
              <a:t>Lighthouses</a:t>
            </a:r>
            <a:endParaRPr lang="de-AT" dirty="0"/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7227-C1E6-E743-B86D-065AF05438BC}"/>
              </a:ext>
            </a:extLst>
          </p:cNvPr>
          <p:cNvSpPr/>
          <p:nvPr/>
        </p:nvSpPr>
        <p:spPr>
          <a:xfrm>
            <a:off x="8494461" y="5056616"/>
            <a:ext cx="3443189" cy="1376186"/>
          </a:xfrm>
          <a:prstGeom prst="wedgeRoundRectCallout">
            <a:avLst>
              <a:gd name="adj1" fmla="val -50084"/>
              <a:gd name="adj2" fmla="val -1461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Answer whether (something like RDF and/or triple stores are used under the hood answered vaguely…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2F3DEA-8A93-2B4C-8645-D18BEC8CB1CA}"/>
              </a:ext>
            </a:extLst>
          </p:cNvPr>
          <p:cNvSpPr/>
          <p:nvPr/>
        </p:nvSpPr>
        <p:spPr>
          <a:xfrm>
            <a:off x="290087" y="1352918"/>
            <a:ext cx="11806859" cy="572977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>
            <a:spAutoFit/>
          </a:bodyPr>
          <a:lstStyle/>
          <a:p>
            <a:pPr marL="457200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Large-</a:t>
            </a:r>
            <a:r>
              <a:rPr lang="de-AT" sz="2800" dirty="0" err="1"/>
              <a:t>scale</a:t>
            </a:r>
            <a:r>
              <a:rPr lang="de-AT" sz="2800" dirty="0"/>
              <a:t>, still </a:t>
            </a:r>
            <a:r>
              <a:rPr lang="de-AT" sz="2800" dirty="0" err="1"/>
              <a:t>data-focused</a:t>
            </a:r>
            <a:r>
              <a:rPr lang="de-AT" sz="2800" dirty="0"/>
              <a:t> (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schema-</a:t>
            </a:r>
            <a:r>
              <a:rPr lang="de-AT" sz="2800" dirty="0" err="1"/>
              <a:t>focused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Monolithic</a:t>
            </a:r>
            <a:r>
              <a:rPr lang="de-AT" sz="2800" dirty="0"/>
              <a:t>,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</a:t>
            </a:r>
            <a:r>
              <a:rPr lang="de-AT" sz="2800" dirty="0" err="1"/>
              <a:t>linked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/>
              <a:t>Knowledge </a:t>
            </a:r>
            <a:r>
              <a:rPr lang="de-AT" sz="2800" dirty="0" err="1"/>
              <a:t>extraction</a:t>
            </a:r>
            <a:r>
              <a:rPr lang="de-AT" sz="2800" dirty="0"/>
              <a:t> </a:t>
            </a:r>
            <a:r>
              <a:rPr lang="de-AT" sz="2800" dirty="0" err="1"/>
              <a:t>rather</a:t>
            </a:r>
            <a:r>
              <a:rPr lang="de-AT" sz="2800" dirty="0"/>
              <a:t> </a:t>
            </a:r>
            <a:r>
              <a:rPr lang="de-AT" sz="2800" dirty="0" err="1"/>
              <a:t>than</a:t>
            </a:r>
            <a:r>
              <a:rPr lang="de-AT" sz="2800" dirty="0"/>
              <a:t> Knowledge </a:t>
            </a:r>
            <a:r>
              <a:rPr lang="de-AT" sz="2800" dirty="0" err="1"/>
              <a:t>engineering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FontTx/>
              <a:buChar char="●"/>
            </a:pPr>
            <a:r>
              <a:rPr lang="de-AT" sz="2800" dirty="0" err="1"/>
              <a:t>Collectively</a:t>
            </a:r>
            <a:r>
              <a:rPr lang="de-AT" sz="2800" dirty="0"/>
              <a:t> </a:t>
            </a:r>
            <a:r>
              <a:rPr lang="de-AT" sz="2800" dirty="0" err="1"/>
              <a:t>created</a:t>
            </a:r>
            <a:r>
              <a:rPr lang="de-AT" sz="2800" dirty="0"/>
              <a:t> (</a:t>
            </a:r>
            <a:r>
              <a:rPr lang="de-AT" sz="2800" dirty="0" err="1"/>
              <a:t>automated</a:t>
            </a:r>
            <a:r>
              <a:rPr lang="de-AT" sz="2800" dirty="0"/>
              <a:t> </a:t>
            </a:r>
            <a:r>
              <a:rPr lang="de-AT" sz="2800" dirty="0" err="1"/>
              <a:t>or</a:t>
            </a:r>
            <a:r>
              <a:rPr lang="de-AT" sz="2800" dirty="0"/>
              <a:t> </a:t>
            </a:r>
            <a:r>
              <a:rPr lang="de-AT" sz="2800" dirty="0" err="1"/>
              <a:t>curated</a:t>
            </a:r>
            <a:r>
              <a:rPr lang="de-AT" sz="2800" dirty="0"/>
              <a:t>)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 err="1"/>
              <a:t>Purpose-driven</a:t>
            </a:r>
            <a:r>
              <a:rPr lang="de-AT" sz="2800" dirty="0"/>
              <a:t>: </a:t>
            </a:r>
            <a:r>
              <a:rPr lang="de-AT" sz="2800" dirty="0" err="1"/>
              <a:t>knowledge</a:t>
            </a:r>
            <a:r>
              <a:rPr lang="de-AT" sz="2800" dirty="0"/>
              <a:t> </a:t>
            </a:r>
            <a:r>
              <a:rPr lang="de-AT" sz="2800" dirty="0" err="1"/>
              <a:t>necessary</a:t>
            </a:r>
            <a:r>
              <a:rPr lang="de-AT" sz="2800" dirty="0"/>
              <a:t> </a:t>
            </a:r>
            <a:r>
              <a:rPr lang="de-AT" sz="2800" dirty="0" err="1"/>
              <a:t>to</a:t>
            </a:r>
            <a:r>
              <a:rPr lang="de-AT" sz="2800" dirty="0"/>
              <a:t> power </a:t>
            </a:r>
            <a:r>
              <a:rPr lang="de-AT" sz="2800" dirty="0" err="1"/>
              <a:t>applications</a:t>
            </a: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dirty="0"/>
              <a:t>(Logical) </a:t>
            </a:r>
            <a:r>
              <a:rPr lang="de-AT" sz="2800" dirty="0" err="1"/>
              <a:t>consistency</a:t>
            </a:r>
            <a:r>
              <a:rPr lang="de-AT" sz="2800" dirty="0"/>
              <a:t> not a must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r>
              <a:rPr lang="de-AT" sz="2800" i="1" dirty="0" err="1"/>
              <a:t>Ontological</a:t>
            </a:r>
            <a:r>
              <a:rPr lang="de-AT" sz="2800" i="1" dirty="0"/>
              <a:t> </a:t>
            </a:r>
            <a:r>
              <a:rPr lang="de-AT" sz="2800" i="1" dirty="0" err="1"/>
              <a:t>expressivity</a:t>
            </a:r>
            <a:r>
              <a:rPr lang="de-AT" sz="2800" i="1" dirty="0"/>
              <a:t> </a:t>
            </a:r>
            <a:r>
              <a:rPr lang="de-AT" sz="2800" dirty="0"/>
              <a:t>not </a:t>
            </a:r>
            <a:r>
              <a:rPr lang="de-AT" sz="2800" dirty="0" err="1"/>
              <a:t>central</a:t>
            </a:r>
            <a:r>
              <a:rPr lang="de-AT" sz="2800" dirty="0"/>
              <a:t> – BUT: </a:t>
            </a:r>
            <a:r>
              <a:rPr lang="de-AT" sz="2800" b="1" i="1" dirty="0"/>
              <a:t>Expresssing </a:t>
            </a:r>
            <a:r>
              <a:rPr lang="de-AT" sz="2800" b="1" i="1" dirty="0" err="1"/>
              <a:t>context</a:t>
            </a:r>
            <a:r>
              <a:rPr lang="de-AT" sz="2800" b="1" i="1" dirty="0"/>
              <a:t> </a:t>
            </a:r>
            <a:r>
              <a:rPr lang="de-AT" sz="2800" dirty="0" err="1"/>
              <a:t>is</a:t>
            </a:r>
            <a:r>
              <a:rPr lang="de-AT" sz="2800" dirty="0"/>
              <a:t>!</a:t>
            </a:r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  <a:p>
            <a:pPr marL="1371600" lvl="2" indent="-342900">
              <a:spcBef>
                <a:spcPts val="700"/>
              </a:spcBef>
              <a:buSzPts val="1800"/>
              <a:buChar char="●"/>
            </a:pPr>
            <a:endParaRPr lang="de-AT" sz="2800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7F7285E1-B24E-D747-A51C-BC3F1575D2E8}"/>
              </a:ext>
            </a:extLst>
          </p:cNvPr>
          <p:cNvSpPr/>
          <p:nvPr/>
        </p:nvSpPr>
        <p:spPr>
          <a:xfrm>
            <a:off x="8629650" y="5701215"/>
            <a:ext cx="3266994" cy="1376186"/>
          </a:xfrm>
          <a:prstGeom prst="wedgeRoundRectCallout">
            <a:avLst>
              <a:gd name="adj1" fmla="val -66581"/>
              <a:gd name="adj2" fmla="val -7142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/>
              <a:t>For instance: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Provenance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Temporal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282464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1222-CCBE-65A2-3992-5E4426948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History</a:t>
            </a:r>
          </a:p>
          <a:p>
            <a:r>
              <a:rPr lang="en-GB" b="1" dirty="0"/>
              <a:t>The Promise</a:t>
            </a:r>
          </a:p>
          <a:p>
            <a:r>
              <a:rPr lang="en-GB" dirty="0"/>
              <a:t>Challenges</a:t>
            </a:r>
          </a:p>
          <a:p>
            <a:r>
              <a:rPr lang="en-GB" dirty="0"/>
              <a:t>Starting point</a:t>
            </a:r>
          </a:p>
          <a:p>
            <a:endParaRPr lang="en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BCBBE-6E0D-CE4C-9593-A23584B81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A9B8F-E99E-F249-967A-8EA2BC104B71}" type="slidenum">
              <a:rPr lang="en-AT" smtClean="0"/>
              <a:t>9</a:t>
            </a:fld>
            <a:endParaRPr lang="en-A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BFEA8-B883-511D-7AE8-AEA832D2ED0D}"/>
              </a:ext>
            </a:extLst>
          </p:cNvPr>
          <p:cNvSpPr txBox="1"/>
          <p:nvPr/>
        </p:nvSpPr>
        <p:spPr>
          <a:xfrm>
            <a:off x="2351314" y="13977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AT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FA73FBF-457A-2EE2-609B-473BC9C00FE3}"/>
              </a:ext>
            </a:extLst>
          </p:cNvPr>
          <p:cNvSpPr txBox="1">
            <a:spLocks/>
          </p:cNvSpPr>
          <p:nvPr/>
        </p:nvSpPr>
        <p:spPr>
          <a:xfrm>
            <a:off x="1179219" y="169863"/>
            <a:ext cx="9462655" cy="1655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Decentralized Open Knowledge Graphs: a Basis for Hybrid AI?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514C9E-A592-FD8B-3DD9-D8371F7C2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679" y="4496787"/>
            <a:ext cx="5581799" cy="222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94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</TotalTime>
  <Words>1513</Words>
  <Application>Microsoft Macintosh PowerPoint</Application>
  <PresentationFormat>Widescreen</PresentationFormat>
  <Paragraphs>218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Georgia</vt:lpstr>
      <vt:lpstr>Times New Roman</vt:lpstr>
      <vt:lpstr>Verdana</vt:lpstr>
      <vt:lpstr>Office Theme</vt:lpstr>
      <vt:lpstr>Decentralized Open Knowledge Graphs: a Basis for Hybrid AI?</vt:lpstr>
      <vt:lpstr>PowerPoint Presentation</vt:lpstr>
      <vt:lpstr>Semantic AI… were are we coming from?  20+ years of "Semantic AI"</vt:lpstr>
      <vt:lpstr>Semantic Web: Reasoning &amp; Logics</vt:lpstr>
      <vt:lpstr>Linked Data: Focus on Data</vt:lpstr>
      <vt:lpstr>From Semantic Web to Linked (Open) Data</vt:lpstr>
      <vt:lpstr>From Linked Open Data to Knowledge Graphs:</vt:lpstr>
      <vt:lpstr>From Linked Open Data to Knowledge Graphs: What's new?</vt:lpstr>
      <vt:lpstr>PowerPoint Presentation</vt:lpstr>
      <vt:lpstr>Why are these considered a basis for the next step of (Hybrid) AI:</vt:lpstr>
      <vt:lpstr>Hybrid AI:  Machine Learning and Statistical AI entered the field!</vt:lpstr>
      <vt:lpstr>PowerPoint Presentation</vt:lpstr>
      <vt:lpstr>(Some) challenges I see:</vt:lpstr>
      <vt:lpstr>PowerPoint Presentation</vt:lpstr>
      <vt:lpstr>Challenge 1: scalably querying decentralised graph data</vt:lpstr>
      <vt:lpstr>Challenge 1: possible directions</vt:lpstr>
      <vt:lpstr>Challenge 1: possible directions</vt:lpstr>
      <vt:lpstr>Challenge 2: "KGs are often not sustainable, or develops in unforeseen ways."</vt:lpstr>
      <vt:lpstr>Challenge 3: Inconsistencies in Open Knowledge Repositories … </vt:lpstr>
      <vt:lpstr>Summary: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 Concurrent Queries on Open Knowledge Graphs by Partition-Shipping</dc:title>
  <dc:creator>Polleres, Axel</dc:creator>
  <cp:lastModifiedBy>Polleres, Axel</cp:lastModifiedBy>
  <cp:revision>596</cp:revision>
  <dcterms:created xsi:type="dcterms:W3CDTF">2022-04-17T08:31:10Z</dcterms:created>
  <dcterms:modified xsi:type="dcterms:W3CDTF">2022-09-13T12:40:38Z</dcterms:modified>
</cp:coreProperties>
</file>