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41"/>
  </p:notesMasterIdLst>
  <p:handoutMasterIdLst>
    <p:handoutMasterId r:id="rId42"/>
  </p:handoutMasterIdLst>
  <p:sldIdLst>
    <p:sldId id="299" r:id="rId5"/>
    <p:sldId id="994" r:id="rId6"/>
    <p:sldId id="982" r:id="rId7"/>
    <p:sldId id="983" r:id="rId8"/>
    <p:sldId id="777" r:id="rId9"/>
    <p:sldId id="776" r:id="rId10"/>
    <p:sldId id="779" r:id="rId11"/>
    <p:sldId id="778" r:id="rId12"/>
    <p:sldId id="780" r:id="rId13"/>
    <p:sldId id="993" r:id="rId14"/>
    <p:sldId id="775" r:id="rId15"/>
    <p:sldId id="979" r:id="rId16"/>
    <p:sldId id="376" r:id="rId17"/>
    <p:sldId id="984" r:id="rId18"/>
    <p:sldId id="985" r:id="rId19"/>
    <p:sldId id="989" r:id="rId20"/>
    <p:sldId id="987" r:id="rId21"/>
    <p:sldId id="991" r:id="rId22"/>
    <p:sldId id="986" r:id="rId23"/>
    <p:sldId id="1007" r:id="rId24"/>
    <p:sldId id="1008" r:id="rId25"/>
    <p:sldId id="475" r:id="rId26"/>
    <p:sldId id="377" r:id="rId27"/>
    <p:sldId id="998" r:id="rId28"/>
    <p:sldId id="999" r:id="rId29"/>
    <p:sldId id="1001" r:id="rId30"/>
    <p:sldId id="1002" r:id="rId31"/>
    <p:sldId id="262" r:id="rId32"/>
    <p:sldId id="264" r:id="rId33"/>
    <p:sldId id="1000" r:id="rId34"/>
    <p:sldId id="1003" r:id="rId35"/>
    <p:sldId id="1004" r:id="rId36"/>
    <p:sldId id="1006" r:id="rId37"/>
    <p:sldId id="1040" r:id="rId38"/>
    <p:sldId id="1039" r:id="rId39"/>
    <p:sldId id="1038" r:id="rId40"/>
  </p:sldIdLst>
  <p:sldSz cx="9144000" cy="5715000" type="screen16x10"/>
  <p:notesSz cx="6858000" cy="9144000"/>
  <p:custDataLst>
    <p:tags r:id="rId4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94B7"/>
    <a:srgbClr val="009B47"/>
    <a:srgbClr val="0096D3"/>
    <a:srgbClr val="E5F5FB"/>
    <a:srgbClr val="E6F5FB"/>
    <a:srgbClr val="E7EFF7"/>
    <a:srgbClr val="CBDDEF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40" autoAdjust="0"/>
    <p:restoredTop sz="94867" autoAdjust="0"/>
  </p:normalViewPr>
  <p:slideViewPr>
    <p:cSldViewPr snapToGrid="0" showGuides="1">
      <p:cViewPr varScale="1">
        <p:scale>
          <a:sx n="140" d="100"/>
          <a:sy n="140" d="100"/>
        </p:scale>
        <p:origin x="192" y="344"/>
      </p:cViewPr>
      <p:guideLst>
        <p:guide orient="horz" pos="1800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en-GB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03/07/2022</a:t>
            </a:fld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en-GB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en-GB" smtClean="0"/>
              <a:pPr/>
              <a:t>03/07/2022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59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so easy, despite</a:t>
            </a:r>
            <a:r>
              <a:rPr lang="en-US" baseline="0" dirty="0"/>
              <a:t> it’s Linked Data</a:t>
            </a:r>
            <a:r>
              <a:rPr lang="mr-IN" baseline="0" dirty="0"/>
              <a:t>…</a:t>
            </a:r>
            <a:r>
              <a:rPr lang="en-US" baseline="0" dirty="0"/>
              <a:t> no “common semantics by names”? And as far as I know in the Linked Data realm this is the exception, not the rule</a:t>
            </a:r>
            <a:r>
              <a:rPr lang="mr-IN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604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37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941638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5A845CD-2D10-42BB-97DB-CDA723EE9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A49BD17-4238-4565-A4B6-2E20A7C19F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 defTabSz="914400">
              <a:buNone/>
              <a:defRPr lang="de-DE" sz="1200" dirty="0" smtClean="0"/>
            </a:lvl1pPr>
          </a:lstStyle>
          <a:p>
            <a:pPr marL="0" lvl="0" defTabSz="914400"/>
            <a:r>
              <a:rPr lang="en-GB" dirty="0"/>
              <a:t>Subtitle chapter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chapter header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29FDC53-5973-45F2-8F83-ED68F7A58508}" type="datetime1">
              <a:rPr lang="en-GB" smtClean="0"/>
              <a:t>03/07/2022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9CCD104-DEA0-4048-8CA3-CAB740FC06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2F980AF-DDD0-4966-B1E7-E1B87083C7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1 line for chapter header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 defTabSz="914400">
              <a:buNone/>
              <a:defRPr lang="de-DE" sz="1200" dirty="0" smtClean="0"/>
            </a:lvl1pPr>
          </a:lstStyle>
          <a:p>
            <a:pPr marL="0" lvl="0" defTabSz="914400"/>
            <a:r>
              <a:rPr lang="en-GB" dirty="0"/>
              <a:t>Subtitle chapter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570F99-0B5D-40DA-A3D3-DDF1CB693FD8}" type="datetime1">
              <a:rPr lang="en-GB" smtClean="0"/>
              <a:t>03/07/2022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16AA66B-0354-461B-A799-CF3EFFC17D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0ECE620-FB2B-4217-AA10-439373F15D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Placeholder for objects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3310F7-117D-4045-8610-3277CC5ED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44FF-326E-4934-AE8D-65DEFF191BB1}" type="datetime1">
              <a:rPr lang="en-GB" smtClean="0"/>
              <a:t>03/07/2022</a:t>
            </a:fld>
            <a:endParaRPr lang="en-GB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16A0E8-29DE-4D75-BF66-2C047D439D41}" type="datetime1">
              <a:rPr lang="en-GB" smtClean="0"/>
              <a:t>03/07/2022</a:t>
            </a:fld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en-GB" dirty="0"/>
              <a:t>Subtitle 2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en-GB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Adressdaten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eingeben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1DA7DE9-F6B6-4FDA-A00F-1221D494593B}" type="datetime1">
              <a:rPr lang="en-GB" smtClean="0"/>
              <a:t>03/07/2022</a:t>
            </a:fld>
            <a:endParaRPr lang="en-GB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30079-1D45-3841-8FB9-05FF9411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80994-B3B0-DF41-97C6-35F96E3CD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DD5E-C3E5-B244-8E6E-8DDED44E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89DF-0F52-6E4E-8173-86B5A0A9FD87}" type="datetimeFigureOut">
              <a:rPr lang="en-AT" smtClean="0"/>
              <a:t>03.07.22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0C88F-A8AE-CA49-A4F3-0645DC7A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3C5F1-74EB-254A-910E-84058930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574F-B9DF-D54F-8011-AA87C3F79D75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84621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26" name="Rechteck 2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hteck 2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8" y="1294973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42906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E16B78E-14FB-4C1E-8625-0D5A429E49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B62297-FBCA-40E7-A876-7818F7A81C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7AAB-A700-485E-A2FB-EAC3CFB07074}" type="datetime1">
              <a:rPr lang="en-GB" smtClean="0"/>
              <a:t>03/07/2022</a:t>
            </a:fld>
            <a:endParaRPr lang="en-GB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941638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BA9844F5-FA66-4582-86D9-5CEB57D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702B7F6-CDD2-4C6E-BBC1-61A114A8A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497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42907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463F4F5-A20D-4A70-B3F9-6AD8A3EE2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AB68F06-4800-4D63-9DF2-372B23A8EC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2" name="Rechteck 1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hteck 1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941638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330D039B-1A60-42B3-A3E1-B44D86C63C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5D9B1B1-5069-4351-A01A-8CD0972841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497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42907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ABF9D4AB-1FA6-4101-9EE8-B852A65B2A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DF8959B-5028-481F-A01F-8628D9F2E0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941638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904218C8-068C-46BC-ADE6-6BC8A468BF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487AD36-3E46-4F41-8B5C-B79909802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497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42907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3D0D44A-5625-4C70-A2EB-08D982355B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91D1A92-B997-47B5-A14A-E2A501C20D0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en-GB" dirty="0" err="1"/>
              <a:t>Textmasterformate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D672231-DCCE-48E5-AF73-62895FE58BB4}" type="datetime1">
              <a:rPr lang="en-GB" smtClean="0"/>
              <a:t>03/07/2022</a:t>
            </a:fld>
            <a:endParaRPr lang="en-GB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9925201-EC66-4A08-AB14-A541648A67D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A212EC7-C80F-4EBC-9817-97C85E0A8AE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  <p:sldLayoutId id="2147483692" r:id="rId16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5" userDrawn="1">
          <p15:clr>
            <a:srgbClr val="F26B43"/>
          </p15:clr>
        </p15:guide>
        <p15:guide id="12" orient="horz" pos="10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yasgui.triply.cc/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prefix.cc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.wiki/4mN9" TargetMode="External"/><Relationship Id="rId5" Type="http://schemas.openxmlformats.org/officeDocument/2006/relationships/hyperlink" Target="https://api.triplydb.com/s/BLOlDrGoK" TargetMode="External"/><Relationship Id="rId4" Type="http://schemas.openxmlformats.org/officeDocument/2006/relationships/hyperlink" Target="https://query.wikidata.or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triplydb.com/s/Of19_c3-e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yasgui.triply.cc/" TargetMode="External"/><Relationship Id="rId2" Type="http://schemas.openxmlformats.org/officeDocument/2006/relationships/hyperlink" Target="http://dbpedia.org/sparq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bpedia.org/resource/London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s://en.wikipedia.org/wiki/London" TargetMode="Externa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hyperlink" Target="https://query.wikidata.org/#SELECT DISTINCT %3Fcity WHERE { %0A%09%3Fcity wdt%3AP31%2Fwdt%3AP279* wd%3AQ515.%0A %09%3Fcity wdt%3AP1082 %3Fpopulation .%0A %09%3Fcity wdt%3AP17 wd%3AQ145 .%0A %09FILTER (%3Fpopulation > 1000000) }%0A"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entity/Q41176" TargetMode="External"/><Relationship Id="rId2" Type="http://schemas.openxmlformats.org/officeDocument/2006/relationships/hyperlink" Target="http://query.wikidata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hyperlink" Target="https://w.wiki/4TAP" TargetMode="External"/><Relationship Id="rId4" Type="http://schemas.openxmlformats.org/officeDocument/2006/relationships/hyperlink" Target="http://www.wikidata.org/prop/direct/P3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entity/Q41176" TargetMode="External"/><Relationship Id="rId2" Type="http://schemas.openxmlformats.org/officeDocument/2006/relationships/hyperlink" Target="http://query.wikidata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hyperlink" Target="https://w.wiki/4TAY" TargetMode="External"/><Relationship Id="rId4" Type="http://schemas.openxmlformats.org/officeDocument/2006/relationships/hyperlink" Target="http://www.wikidata.org/prop/direct/P3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entity/Q41176" TargetMode="External"/><Relationship Id="rId2" Type="http://schemas.openxmlformats.org/officeDocument/2006/relationships/hyperlink" Target="http://query.wikidata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hyperlink" Target="https://w.wiki/4TAf" TargetMode="External"/><Relationship Id="rId4" Type="http://schemas.openxmlformats.org/officeDocument/2006/relationships/hyperlink" Target="http://www.wikidata.org/prop/direct/P3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entity/Q41176" TargetMode="External"/><Relationship Id="rId2" Type="http://schemas.openxmlformats.org/officeDocument/2006/relationships/hyperlink" Target="http://query.wikidata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hyperlink" Target="https://w.wiki/4TAk" TargetMode="External"/><Relationship Id="rId4" Type="http://schemas.openxmlformats.org/officeDocument/2006/relationships/hyperlink" Target="http://www.wikidata.org/prop/direct/P3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entity/Q41176" TargetMode="External"/><Relationship Id="rId2" Type="http://schemas.openxmlformats.org/officeDocument/2006/relationships/hyperlink" Target="http://query.wikidata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hyperlink" Target="https://w.wiki/4TAn" TargetMode="External"/><Relationship Id="rId4" Type="http://schemas.openxmlformats.org/officeDocument/2006/relationships/hyperlink" Target="http://www.wikidata.org/prop/direct/P3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/sparql11-query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tiff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yasgui.org/short/UVOyhX8ft" TargetMode="External"/><Relationship Id="rId5" Type="http://schemas.openxmlformats.org/officeDocument/2006/relationships/hyperlink" Target="http://dbpedia.org/resource/Rome" TargetMode="External"/><Relationship Id="rId4" Type="http://schemas.openxmlformats.org/officeDocument/2006/relationships/hyperlink" Target="https://en.wikipedia.org/wiki/Rom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.wiki/4rs" TargetMode="External"/><Relationship Id="rId5" Type="http://schemas.openxmlformats.org/officeDocument/2006/relationships/image" Target="../media/image41.png"/><Relationship Id="rId4" Type="http://schemas.openxmlformats.org/officeDocument/2006/relationships/hyperlink" Target="https://www.wikidata.org/wiki/Q22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dfhdt/hdt-java" TargetMode="External"/><Relationship Id="rId2" Type="http://schemas.openxmlformats.org/officeDocument/2006/relationships/hyperlink" Target="https://bitbucket.org/vadim_savenkov/topk-pfn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.wiki/4mTj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sparqles.ai.wu.ac.at/availability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.wiki/4mTj" TargetMode="Externa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iccl.inf.tu-dresden.de/web/Wikidata_SPARQL_Logs/" TargetMode="Externa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3id.org/framester/isws2022_th.owl#hauntedBy" TargetMode="External"/><Relationship Id="rId2" Type="http://schemas.openxmlformats.org/officeDocument/2006/relationships/hyperlink" Target="http://dbpedia.org/resource/Bertinoro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tna.istc.cnr.it/framester2/sparq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3.org/2000/01/rdf-schema#range" TargetMode="External"/><Relationship Id="rId3" Type="http://schemas.openxmlformats.org/officeDocument/2006/relationships/hyperlink" Target="http://www.w3.org/2000/01/rdf-schema#label" TargetMode="External"/><Relationship Id="rId7" Type="http://schemas.openxmlformats.org/officeDocument/2006/relationships/hyperlink" Target="http://www.w3.org/2000/01/rdf-schema#domain" TargetMode="External"/><Relationship Id="rId2" Type="http://schemas.openxmlformats.org/officeDocument/2006/relationships/hyperlink" Target="http://www.w3.org/1999/02/22-rdf-syntax-ns#typ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w3.org/2000/01/rdf-schema#subClassOf" TargetMode="External"/><Relationship Id="rId5" Type="http://schemas.openxmlformats.org/officeDocument/2006/relationships/hyperlink" Target="http://www.w3.org/2000/01/rdf-schema#subPropertyOf" TargetMode="External"/><Relationship Id="rId4" Type="http://schemas.openxmlformats.org/officeDocument/2006/relationships/hyperlink" Target="https://www.w3.org/TR/rdf11-prim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org/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://xmlns.com/foaf/0.1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n-triples/" TargetMode="External"/><Relationship Id="rId2" Type="http://schemas.openxmlformats.org/officeDocument/2006/relationships/hyperlink" Target="http://balrog.ai.wu.ac.at/~apollere/BA2/SPARQL_step_by_step/simple1.nt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turtle/" TargetMode="External"/><Relationship Id="rId2" Type="http://schemas.openxmlformats.org/officeDocument/2006/relationships/hyperlink" Target="http://balrog.ai.wu.ac.at/~apollere/BA2/SPARQL_step_by_step/simple1.tt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turtle/" TargetMode="External"/><Relationship Id="rId2" Type="http://schemas.openxmlformats.org/officeDocument/2006/relationships/hyperlink" Target="http://balrog.ai.wu.ac.at/~apollere/BA2/SPARQL_step_by_step/simple1.tt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Serving and Querying Open Knowledge Graphs on the Web - Basics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0913" y="725702"/>
            <a:ext cx="5436000" cy="351533"/>
          </a:xfrm>
        </p:spPr>
        <p:txBody>
          <a:bodyPr/>
          <a:lstStyle/>
          <a:p>
            <a:r>
              <a:rPr lang="en-GB" dirty="0"/>
              <a:t>ISWS 2022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87338" y="2941638"/>
            <a:ext cx="5903150" cy="882495"/>
          </a:xfrm>
        </p:spPr>
        <p:txBody>
          <a:bodyPr/>
          <a:lstStyle/>
          <a:p>
            <a:r>
              <a:rPr lang="en-US" altLang="de-DE" b="1" dirty="0"/>
              <a:t>Axel Polleres</a:t>
            </a:r>
          </a:p>
          <a:p>
            <a:endParaRPr lang="en-US" altLang="de-DE" b="1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30021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EB72FC-AAF8-F645-92B4-C5D25921B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2" y="1344613"/>
            <a:ext cx="8827806" cy="4067446"/>
          </a:xfrm>
        </p:spPr>
        <p:txBody>
          <a:bodyPr>
            <a:normAutofit fontScale="92500" lnSpcReduction="10000"/>
          </a:bodyPr>
          <a:lstStyle/>
          <a:p>
            <a:r>
              <a:rPr lang="en-AT" dirty="0"/>
              <a:t>… some of which availabe on the Web</a:t>
            </a:r>
          </a:p>
          <a:p>
            <a:r>
              <a:rPr lang="en-AT" dirty="0"/>
              <a:t>… </a:t>
            </a:r>
            <a:r>
              <a:rPr lang="en-AT" b="1" i="1" dirty="0"/>
              <a:t>queryable via SPARQL endpoints</a:t>
            </a:r>
            <a:r>
              <a:rPr lang="en-AT" dirty="0"/>
              <a:t>!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r>
              <a:rPr lang="en-AT" dirty="0"/>
              <a:t>plus useful convenience tools:</a:t>
            </a:r>
          </a:p>
          <a:p>
            <a:pPr lvl="1"/>
            <a:r>
              <a:rPr lang="en-GB" dirty="0">
                <a:hlinkClick r:id="rId2"/>
              </a:rPr>
              <a:t>http://prefix.cc/</a:t>
            </a:r>
            <a:r>
              <a:rPr lang="en-GB" dirty="0"/>
              <a:t> … find out common URI prefixes for formulating queries</a:t>
            </a:r>
          </a:p>
          <a:p>
            <a:pPr lvl="1"/>
            <a:r>
              <a:rPr lang="en-GB" dirty="0">
                <a:hlinkClick r:id="rId3"/>
              </a:rPr>
              <a:t>http://yasgui.triply.cc/</a:t>
            </a:r>
            <a:r>
              <a:rPr lang="en-GB" dirty="0"/>
              <a:t> … really nice frontend for querying SPARQL endpoints, e.g. DBpedia</a:t>
            </a:r>
          </a:p>
          <a:p>
            <a:pPr lvl="1"/>
            <a:r>
              <a:rPr lang="en-GB" dirty="0">
                <a:hlinkClick r:id="rId4"/>
              </a:rPr>
              <a:t>https://query.wikidata.org/</a:t>
            </a:r>
            <a:r>
              <a:rPr lang="en-GB" dirty="0"/>
              <a:t> … really nice frontend specifically for querying Wikidata</a:t>
            </a:r>
          </a:p>
          <a:p>
            <a:pPr lvl="1"/>
            <a:r>
              <a:rPr lang="en-GB" dirty="0"/>
              <a:t>Plus tons of APIs (e.g. Python, R packages, etc.)</a:t>
            </a:r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C1DE7F-9921-5341-BC75-0289C171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6B719E-1228-D54F-8329-89F07BA9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82" y="163434"/>
            <a:ext cx="7281417" cy="903822"/>
          </a:xfrm>
        </p:spPr>
        <p:txBody>
          <a:bodyPr/>
          <a:lstStyle/>
          <a:p>
            <a:r>
              <a:rPr lang="en-AT" dirty="0"/>
              <a:t>Standards like RDF have lead to (really) big open KGs…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9F30E-E52E-5F4D-B2D4-187BFA5AC03B}"/>
              </a:ext>
            </a:extLst>
          </p:cNvPr>
          <p:cNvSpPr txBox="1"/>
          <p:nvPr/>
        </p:nvSpPr>
        <p:spPr>
          <a:xfrm>
            <a:off x="965675" y="3409772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>
                <a:hlinkClick r:id="rId5"/>
              </a:rPr>
              <a:t>1,101,215,718</a:t>
            </a:r>
            <a:r>
              <a:rPr lang="en-AT" dirty="0"/>
              <a:t> triples/edges     	</a:t>
            </a:r>
            <a:r>
              <a:rPr lang="en-AT" dirty="0">
                <a:hlinkClick r:id="rId6"/>
              </a:rPr>
              <a:t>13,602,048,837</a:t>
            </a:r>
            <a:r>
              <a:rPr lang="en-AT" dirty="0"/>
              <a:t> triples/edges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9806EBA-88D9-BB4A-BA7A-F462A91E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78" y="2551746"/>
            <a:ext cx="864886" cy="61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710FF53-9B12-DA4A-9AE8-98938EF81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18" y="2588675"/>
            <a:ext cx="911021" cy="5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1079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F7BB-D1B0-6B48-B669-BF733D7F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RDF used in practice on the Web:</a:t>
            </a:r>
            <a:br>
              <a:rPr lang="en-US" dirty="0"/>
            </a:br>
            <a:r>
              <a:rPr lang="en-US" dirty="0"/>
              <a:t>DBpedia - a "Database-version" of Wikipedia: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A28E-F70D-B047-AECA-5DD36F737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131" y="1475173"/>
            <a:ext cx="6572250" cy="3626115"/>
          </a:xfrm>
        </p:spPr>
        <p:txBody>
          <a:bodyPr/>
          <a:lstStyle/>
          <a:p>
            <a:r>
              <a:rPr lang="en-US" dirty="0"/>
              <a:t>E.g. from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DEDDA13-2515-6340-BAD5-1B4B564A33EC}"/>
              </a:ext>
            </a:extLst>
          </p:cNvPr>
          <p:cNvSpPr txBox="1">
            <a:spLocks/>
          </p:cNvSpPr>
          <p:nvPr/>
        </p:nvSpPr>
        <p:spPr>
          <a:xfrm>
            <a:off x="2442095" y="2050405"/>
            <a:ext cx="6572250" cy="2894860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50" dirty="0" err="1"/>
              <a:t>One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the</a:t>
            </a:r>
            <a:r>
              <a:rPr lang="de-DE" sz="1350" dirty="0"/>
              <a:t> </a:t>
            </a:r>
            <a:r>
              <a:rPr lang="de-DE" sz="1350" dirty="0" err="1"/>
              <a:t>central</a:t>
            </a:r>
            <a:r>
              <a:rPr lang="de-DE" sz="1350" dirty="0"/>
              <a:t> </a:t>
            </a:r>
            <a:r>
              <a:rPr lang="de-DE" sz="1350" dirty="0" err="1"/>
              <a:t>datasets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the</a:t>
            </a:r>
            <a:r>
              <a:rPr lang="de-DE" sz="1350" dirty="0"/>
              <a:t> </a:t>
            </a:r>
            <a:r>
              <a:rPr lang="de-DE" sz="1350" dirty="0" err="1"/>
              <a:t>Linked</a:t>
            </a:r>
            <a:r>
              <a:rPr lang="de-DE" sz="1350" dirty="0"/>
              <a:t> Open Data-Cloud</a:t>
            </a:r>
          </a:p>
          <a:p>
            <a:r>
              <a:rPr lang="de-DE" sz="1350" dirty="0"/>
              <a:t>RDF </a:t>
            </a:r>
            <a:r>
              <a:rPr lang="de-DE" sz="1350" dirty="0" err="1"/>
              <a:t>extracted</a:t>
            </a:r>
            <a:r>
              <a:rPr lang="de-DE" sz="1350" dirty="0"/>
              <a:t> </a:t>
            </a:r>
            <a:r>
              <a:rPr lang="de-DE" sz="1350" dirty="0" err="1"/>
              <a:t>from</a:t>
            </a:r>
            <a:r>
              <a:rPr lang="de-DE" sz="1350" dirty="0"/>
              <a:t> Wikipedia-Infoboxes</a:t>
            </a:r>
          </a:p>
          <a:p>
            <a:r>
              <a:rPr lang="de-DE" sz="1350" dirty="0" err="1"/>
              <a:t>You</a:t>
            </a:r>
            <a:r>
              <a:rPr lang="de-DE" sz="1350" dirty="0"/>
              <a:t> </a:t>
            </a:r>
            <a:r>
              <a:rPr lang="de-DE" sz="1350" dirty="0" err="1"/>
              <a:t>can</a:t>
            </a:r>
            <a:r>
              <a:rPr lang="de-DE" sz="1350" dirty="0"/>
              <a:t> </a:t>
            </a:r>
            <a:r>
              <a:rPr lang="de-DE" sz="1350" dirty="0" err="1"/>
              <a:t>use</a:t>
            </a:r>
            <a:r>
              <a:rPr lang="de-DE" sz="1350" dirty="0"/>
              <a:t> a </a:t>
            </a:r>
            <a:r>
              <a:rPr lang="de-DE" sz="1350" dirty="0" err="1"/>
              <a:t>language</a:t>
            </a:r>
            <a:r>
              <a:rPr lang="de-DE" sz="1350" dirty="0"/>
              <a:t> </a:t>
            </a:r>
            <a:r>
              <a:rPr lang="de-DE" sz="1350" dirty="0" err="1"/>
              <a:t>called</a:t>
            </a:r>
            <a:r>
              <a:rPr lang="de-DE" sz="1350" dirty="0"/>
              <a:t> SPARQL (</a:t>
            </a:r>
            <a:r>
              <a:rPr lang="de-DE" sz="1350" dirty="0" err="1"/>
              <a:t>roughly</a:t>
            </a:r>
            <a:r>
              <a:rPr lang="de-DE" sz="1350" dirty="0"/>
              <a:t>: SQL </a:t>
            </a:r>
            <a:r>
              <a:rPr lang="de-DE" sz="1350" dirty="0" err="1"/>
              <a:t>for</a:t>
            </a:r>
            <a:r>
              <a:rPr lang="de-DE" sz="1350" dirty="0"/>
              <a:t> RDF) </a:t>
            </a:r>
            <a:r>
              <a:rPr lang="de-DE" sz="1350" dirty="0" err="1"/>
              <a:t>to</a:t>
            </a:r>
            <a:r>
              <a:rPr lang="de-DE" sz="1350" dirty="0"/>
              <a:t> do </a:t>
            </a:r>
            <a:r>
              <a:rPr lang="de-DE" sz="1350" b="1" i="1" dirty="0" err="1"/>
              <a:t>structured</a:t>
            </a:r>
            <a:r>
              <a:rPr lang="de-DE" sz="1350" b="1" i="1" dirty="0"/>
              <a:t> </a:t>
            </a:r>
            <a:r>
              <a:rPr lang="de-DE" sz="1350" b="1" i="1" dirty="0" err="1"/>
              <a:t>queries</a:t>
            </a:r>
            <a:r>
              <a:rPr lang="de-DE" sz="1350" b="1" i="1" dirty="0"/>
              <a:t> </a:t>
            </a:r>
            <a:r>
              <a:rPr lang="de-DE" sz="1350" dirty="0" err="1"/>
              <a:t>over</a:t>
            </a:r>
            <a:r>
              <a:rPr lang="de-DE" sz="1350" dirty="0"/>
              <a:t> RDF via Web </a:t>
            </a:r>
            <a:r>
              <a:rPr lang="de-DE" sz="1350" dirty="0" err="1"/>
              <a:t>accessible</a:t>
            </a:r>
            <a:r>
              <a:rPr lang="de-DE" sz="1350" dirty="0"/>
              <a:t> </a:t>
            </a:r>
            <a:r>
              <a:rPr lang="de-DE" sz="1350" b="1" i="1" dirty="0"/>
              <a:t>SPARQL </a:t>
            </a:r>
            <a:r>
              <a:rPr lang="de-DE" sz="1350" b="1" i="1" dirty="0" err="1"/>
              <a:t>endpoints</a:t>
            </a:r>
            <a:r>
              <a:rPr lang="de-DE" sz="1350" b="1" i="1" dirty="0"/>
              <a:t>, e.g.  </a:t>
            </a:r>
            <a:r>
              <a:rPr lang="de-DE" sz="1350" i="1" dirty="0">
                <a:hlinkClick r:id="rId2"/>
              </a:rPr>
              <a:t>http://dbpedia.org/sparql</a:t>
            </a:r>
            <a:r>
              <a:rPr lang="de-DE" sz="1350" i="1" dirty="0"/>
              <a:t> </a:t>
            </a:r>
          </a:p>
          <a:p>
            <a:pPr lvl="1"/>
            <a:r>
              <a:rPr lang="de-DE" sz="1200" dirty="0"/>
              <a:t>„Cities in </a:t>
            </a:r>
            <a:r>
              <a:rPr lang="de-DE" sz="1200" dirty="0" err="1"/>
              <a:t>the</a:t>
            </a:r>
            <a:r>
              <a:rPr lang="de-DE" sz="1200" dirty="0"/>
              <a:t> UK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more</a:t>
            </a:r>
            <a:r>
              <a:rPr lang="de-DE" sz="1200" dirty="0"/>
              <a:t> </a:t>
            </a:r>
            <a:r>
              <a:rPr lang="de-DE" sz="1200" dirty="0" err="1"/>
              <a:t>than</a:t>
            </a:r>
            <a:r>
              <a:rPr lang="de-DE" sz="1200" dirty="0"/>
              <a:t> 1M </a:t>
            </a:r>
            <a:r>
              <a:rPr lang="de-DE" sz="1200" dirty="0" err="1"/>
              <a:t>population</a:t>
            </a:r>
            <a:r>
              <a:rPr lang="de-DE" sz="1200" dirty="0"/>
              <a:t>“:</a:t>
            </a:r>
          </a:p>
          <a:p>
            <a:pPr lvl="2"/>
            <a:endParaRPr lang="de-DE" sz="10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E4A44-EC86-2445-9604-4A1D0E7B1B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022945"/>
            <a:ext cx="1680093" cy="3385263"/>
          </a:xfrm>
          <a:prstGeom prst="rect">
            <a:avLst/>
          </a:prstGeom>
          <a:ln>
            <a:solidFill>
              <a:srgbClr val="5B9BD5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21CEA0-D1E0-A244-B0AE-41DC89CBD32E}"/>
              </a:ext>
            </a:extLst>
          </p:cNvPr>
          <p:cNvSpPr/>
          <p:nvPr/>
        </p:nvSpPr>
        <p:spPr>
          <a:xfrm>
            <a:off x="796417" y="3979672"/>
            <a:ext cx="1649811" cy="18466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0" dirty="0">
                <a:hlinkClick r:id="rId4"/>
              </a:rPr>
              <a:t>https://en.wikipedia.org/wiki/London</a:t>
            </a:r>
            <a:r>
              <a:rPr lang="en-US" sz="600" dirty="0"/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D47B51-06FF-F448-8B45-72C5035C583F}"/>
              </a:ext>
            </a:extLst>
          </p:cNvPr>
          <p:cNvGrpSpPr/>
          <p:nvPr/>
        </p:nvGrpSpPr>
        <p:grpSpPr>
          <a:xfrm>
            <a:off x="2309944" y="3751537"/>
            <a:ext cx="2650538" cy="1588306"/>
            <a:chOff x="1997807" y="3429113"/>
            <a:chExt cx="3534051" cy="21177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01B5F5-814D-8F41-A541-BB74AFED8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7249" y="3429113"/>
              <a:ext cx="2514609" cy="2117741"/>
            </a:xfrm>
            <a:prstGeom prst="rect">
              <a:avLst/>
            </a:prstGeom>
            <a:ln>
              <a:solidFill>
                <a:srgbClr val="5B9BD5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558CDE-6C14-2D48-8367-D800C4544A59}"/>
                </a:ext>
              </a:extLst>
            </p:cNvPr>
            <p:cNvSpPr/>
            <p:nvPr/>
          </p:nvSpPr>
          <p:spPr>
            <a:xfrm>
              <a:off x="3063776" y="4045342"/>
              <a:ext cx="2350783" cy="2616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675" dirty="0">
                  <a:hlinkClick r:id="rId6"/>
                </a:rPr>
                <a:t>http://dbpedia.org/resource/London</a:t>
              </a:r>
              <a:endParaRPr lang="en-US" sz="675" dirty="0"/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181E339C-7A90-ED4E-B72F-C5A6CEC9CB38}"/>
                </a:ext>
              </a:extLst>
            </p:cNvPr>
            <p:cNvSpPr/>
            <p:nvPr/>
          </p:nvSpPr>
          <p:spPr>
            <a:xfrm>
              <a:off x="1997807" y="4273589"/>
              <a:ext cx="1257219" cy="9132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87" dirty="0"/>
                <a:t>Automatic </a:t>
              </a:r>
              <a:r>
                <a:rPr lang="en-US" sz="787" dirty="0" err="1"/>
                <a:t>Exctractors</a:t>
              </a:r>
              <a:endParaRPr lang="en-US" sz="787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DCE6F5-9778-C54F-908B-37A65428A400}"/>
              </a:ext>
            </a:extLst>
          </p:cNvPr>
          <p:cNvGrpSpPr/>
          <p:nvPr/>
        </p:nvGrpSpPr>
        <p:grpSpPr>
          <a:xfrm>
            <a:off x="5496274" y="3583354"/>
            <a:ext cx="3647725" cy="2051534"/>
            <a:chOff x="6312360" y="3281860"/>
            <a:chExt cx="4863630" cy="27353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DB4D36-4441-0E44-89BF-FA5A5A63C866}"/>
                </a:ext>
              </a:extLst>
            </p:cNvPr>
            <p:cNvSpPr txBox="1"/>
            <p:nvPr/>
          </p:nvSpPr>
          <p:spPr>
            <a:xfrm>
              <a:off x="6329047" y="3648928"/>
              <a:ext cx="3863850" cy="18158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PREFIX : &lt;http://</a:t>
              </a:r>
              <a:r>
                <a:rPr lang="en-US" sz="750" dirty="0" err="1">
                  <a:latin typeface="Courier New" charset="0"/>
                  <a:ea typeface="Courier New" charset="0"/>
                  <a:cs typeface="Courier New" charset="0"/>
                </a:rPr>
                <a:t>dbpedia.org</a:t>
              </a:r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/resource/&gt;</a:t>
              </a:r>
            </a:p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PREFIX </a:t>
              </a:r>
              <a:r>
                <a:rPr lang="en-US" sz="750" dirty="0" err="1">
                  <a:latin typeface="Courier New" charset="0"/>
                  <a:ea typeface="Courier New" charset="0"/>
                  <a:cs typeface="Courier New" charset="0"/>
                </a:rPr>
                <a:t>dbo</a:t>
              </a:r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: &lt;http://dbpedia.org/ontology/&gt;</a:t>
              </a:r>
            </a:p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PREFIX </a:t>
              </a:r>
              <a:r>
                <a:rPr lang="en-US" sz="750" dirty="0" err="1">
                  <a:latin typeface="Courier New" charset="0"/>
                  <a:ea typeface="Courier New" charset="0"/>
                  <a:cs typeface="Courier New" charset="0"/>
                </a:rPr>
                <a:t>yago</a:t>
              </a:r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: &lt;http://</a:t>
              </a:r>
              <a:r>
                <a:rPr lang="en-US" sz="750" dirty="0" err="1">
                  <a:latin typeface="Courier New" charset="0"/>
                  <a:ea typeface="Courier New" charset="0"/>
                  <a:cs typeface="Courier New" charset="0"/>
                </a:rPr>
                <a:t>dbpedia.org</a:t>
              </a:r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/class/</a:t>
              </a:r>
              <a:r>
                <a:rPr lang="en-US" sz="750" dirty="0" err="1">
                  <a:latin typeface="Courier New" charset="0"/>
                  <a:ea typeface="Courier New" charset="0"/>
                  <a:cs typeface="Courier New" charset="0"/>
                </a:rPr>
                <a:t>yago</a:t>
              </a:r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/&gt;</a:t>
              </a:r>
            </a:p>
            <a:p>
              <a:endParaRPr lang="en-US" sz="750" dirty="0">
                <a:latin typeface="Courier New" charset="0"/>
                <a:ea typeface="Courier New" charset="0"/>
                <a:cs typeface="Courier New" charset="0"/>
              </a:endParaRPr>
            </a:p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SELECT DISTINCT ?city ?pop WHERE { </a:t>
              </a:r>
            </a:p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   ?city a yago:City108524735 . </a:t>
              </a:r>
            </a:p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   ?city </a:t>
              </a:r>
              <a:r>
                <a:rPr lang="en-US" sz="750" dirty="0" err="1">
                  <a:latin typeface="Courier New" charset="0"/>
                  <a:ea typeface="Courier New" charset="0"/>
                  <a:cs typeface="Courier New" charset="0"/>
                </a:rPr>
                <a:t>dbo:country</a:t>
              </a:r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 :</a:t>
              </a:r>
              <a:r>
                <a:rPr lang="en-US" sz="750" dirty="0" err="1">
                  <a:latin typeface="Courier New" charset="0"/>
                  <a:ea typeface="Courier New" charset="0"/>
                  <a:cs typeface="Courier New" charset="0"/>
                </a:rPr>
                <a:t>United_Kingdom</a:t>
              </a:r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.</a:t>
              </a:r>
            </a:p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   ?city </a:t>
              </a:r>
              <a:r>
                <a:rPr lang="en-US" sz="750" dirty="0" err="1">
                  <a:latin typeface="Courier New" charset="0"/>
                  <a:ea typeface="Courier New" charset="0"/>
                  <a:cs typeface="Courier New" charset="0"/>
                </a:rPr>
                <a:t>dbo:populationTotal</a:t>
              </a:r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 ?pop </a:t>
              </a:r>
            </a:p>
            <a:p>
              <a:endParaRPr lang="en-US" sz="750" dirty="0">
                <a:latin typeface="Courier New" charset="0"/>
                <a:ea typeface="Courier New" charset="0"/>
                <a:cs typeface="Courier New" charset="0"/>
              </a:endParaRPr>
            </a:p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   FILTER ( ?pop &gt; 1000000 )</a:t>
              </a:r>
            </a:p>
            <a:p>
              <a:r>
                <a:rPr lang="en-US" sz="750" dirty="0">
                  <a:latin typeface="Courier New" charset="0"/>
                  <a:ea typeface="Courier New" charset="0"/>
                  <a:cs typeface="Courier New" charset="0"/>
                </a:rPr>
                <a:t>}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09F8A7-E069-514D-99DD-0FF77013E2D8}"/>
                </a:ext>
              </a:extLst>
            </p:cNvPr>
            <p:cNvSpPr/>
            <p:nvPr/>
          </p:nvSpPr>
          <p:spPr>
            <a:xfrm>
              <a:off x="6329047" y="3281860"/>
              <a:ext cx="3847632" cy="29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350" dirty="0"/>
                <a:t>Structured queries (</a:t>
              </a:r>
              <a:r>
                <a:rPr lang="en-US" sz="1350" b="1" dirty="0"/>
                <a:t>SPARQL</a:t>
              </a:r>
              <a:r>
                <a:rPr lang="en-US" sz="1350" dirty="0"/>
                <a:t>):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1E1693-3823-F549-99E0-F4F0C4856FA3}"/>
                </a:ext>
              </a:extLst>
            </p:cNvPr>
            <p:cNvSpPr/>
            <p:nvPr/>
          </p:nvSpPr>
          <p:spPr>
            <a:xfrm>
              <a:off x="6312360" y="5524798"/>
              <a:ext cx="4863630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900" dirty="0"/>
                <a:t>Try it on </a:t>
              </a:r>
              <a:r>
                <a:rPr lang="en-US" sz="900" dirty="0">
                  <a:hlinkClick r:id="rId7"/>
                </a:rPr>
                <a:t>yasgui.triply.cc</a:t>
              </a:r>
              <a:r>
                <a:rPr lang="en-US" sz="900" dirty="0"/>
                <a:t> … short link to the query: </a:t>
              </a:r>
              <a:r>
                <a:rPr lang="en-US" sz="900" dirty="0">
                  <a:hlinkClick r:id="rId8"/>
                </a:rPr>
                <a:t>https://api.triplydb.com/s/Of19_c3-e</a:t>
              </a:r>
              <a:r>
                <a:rPr lang="en-US" sz="900" dirty="0"/>
                <a:t>  </a:t>
              </a:r>
            </a:p>
          </p:txBody>
        </p:sp>
      </p:grpSp>
      <p:pic>
        <p:nvPicPr>
          <p:cNvPr id="2050" name="Picture 2" descr="Image result for dbpedia logo">
            <a:extLst>
              <a:ext uri="{FF2B5EF4-FFF2-40B4-BE49-F238E27FC236}">
                <a16:creationId xmlns:a16="http://schemas.microsoft.com/office/drawing/2014/main" id="{7E86F9F5-570F-1946-9737-876528AB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254" y="1296427"/>
            <a:ext cx="887158" cy="5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D0D01786-D884-DA42-AB2A-67DA6ACD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716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C6CD-9078-4E47-84D2-44C0F29E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RDF used in practice on the Web:</a:t>
            </a:r>
            <a:br>
              <a:rPr lang="en-US" sz="2000" dirty="0"/>
            </a:br>
            <a:r>
              <a:rPr lang="en-US" sz="2000" dirty="0"/>
              <a:t>Another Open Knowledge Graph: Wikidata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E0FF1-43DC-AB43-ADA1-8578B1FA1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Slightly different idea than DBpedia:</a:t>
            </a:r>
          </a:p>
          <a:p>
            <a:pPr lvl="1"/>
            <a:r>
              <a:rPr lang="en-US" dirty="0"/>
              <a:t>a Wikimedia foundation project itself</a:t>
            </a:r>
          </a:p>
          <a:p>
            <a:pPr lvl="1"/>
            <a:r>
              <a:rPr lang="en-US" dirty="0"/>
              <a:t>put simply: "replace factual data within Wikipedia by a (graph) Database"</a:t>
            </a:r>
          </a:p>
          <a:p>
            <a:endParaRPr lang="en-US" dirty="0"/>
          </a:p>
          <a:p>
            <a:r>
              <a:rPr lang="en-US" dirty="0"/>
              <a:t>Wikidata can also be queried as RDF with SPARQL!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3E524C53-4C4F-A84F-B861-2AA0AB8ED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684" y="3638176"/>
            <a:ext cx="2076824" cy="20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30B10BE-87C4-1D4D-8EFF-9BD6D7E6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6622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975" y="1507350"/>
            <a:ext cx="7644060" cy="31104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“Simple” surface </a:t>
            </a:r>
            <a:r>
              <a:rPr lang="en-US" dirty="0">
                <a:hlinkClick r:id="rId2"/>
              </a:rPr>
              <a:t>query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Which cities in the UK have more than 1M people?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What’s this?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152" y="4470076"/>
            <a:ext cx="1603158" cy="555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0156" y="3956147"/>
            <a:ext cx="1537717" cy="5139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8523" y="2952594"/>
            <a:ext cx="1914512" cy="1009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8313" y="2193566"/>
            <a:ext cx="1904722" cy="785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2782" y="3479443"/>
            <a:ext cx="1901670" cy="13651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4289" y="3479442"/>
            <a:ext cx="1928493" cy="14861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6C474F-45B0-D740-BECF-3FFE52A5F8CB}"/>
              </a:ext>
            </a:extLst>
          </p:cNvPr>
          <p:cNvSpPr/>
          <p:nvPr/>
        </p:nvSpPr>
        <p:spPr>
          <a:xfrm>
            <a:off x="2059536" y="2329287"/>
            <a:ext cx="4284753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25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DISTINCT</a:t>
            </a:r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25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125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125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wdt:P31/wdt:P279* wd:Q515.</a:t>
            </a:r>
          </a:p>
          <a:p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125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wdt:P1082 </a:t>
            </a:r>
            <a:r>
              <a:rPr lang="en-US" sz="1125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?population </a:t>
            </a:r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125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wdt:P17 wd:Q38 .</a:t>
            </a:r>
          </a:p>
          <a:p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125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125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?population </a:t>
            </a:r>
            <a:r>
              <a:rPr lang="en-US" sz="1125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1000000) }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6C52CA7-DDB9-BE45-B2F5-0CC8E4EF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8" y="139700"/>
            <a:ext cx="6840000" cy="903822"/>
          </a:xfrm>
        </p:spPr>
        <p:txBody>
          <a:bodyPr/>
          <a:lstStyle/>
          <a:p>
            <a:r>
              <a:rPr lang="en-AT" dirty="0"/>
              <a:t>Let's learn some SPARQL with Wikidata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C314159A-1954-EB4D-A8AE-E842D1A05EA5}"/>
              </a:ext>
            </a:extLst>
          </p:cNvPr>
          <p:cNvSpPr txBox="1">
            <a:spLocks/>
          </p:cNvSpPr>
          <p:nvPr/>
        </p:nvSpPr>
        <p:spPr>
          <a:xfrm>
            <a:off x="372900" y="5437298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Page </a:t>
            </a:r>
            <a:fld id="{BE3DC40E-DBBE-4E2D-9EEC-FBF0DA0E917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057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74DF9-F8D4-1642-8573-63A7D92A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8" y="1344613"/>
            <a:ext cx="8263237" cy="3853905"/>
          </a:xfrm>
        </p:spPr>
        <p:txBody>
          <a:bodyPr>
            <a:normAutofit lnSpcReduction="10000"/>
          </a:bodyPr>
          <a:lstStyle/>
          <a:p>
            <a:r>
              <a:rPr lang="en-AT" dirty="0"/>
              <a:t>You can try out the queries on </a:t>
            </a:r>
            <a:r>
              <a:rPr lang="en-AT" dirty="0">
                <a:hlinkClick r:id="rId2"/>
              </a:rPr>
              <a:t>http://query.wikidata.org/</a:t>
            </a:r>
            <a:endParaRPr lang="en-AT" dirty="0"/>
          </a:p>
          <a:p>
            <a:endParaRPr lang="en-AT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https://www.wikidata.org/entity/Q41176</a:t>
            </a:r>
            <a:r>
              <a:rPr lang="en-GB" dirty="0"/>
              <a:t> (wd:Q41176) …   Building 	</a:t>
            </a:r>
            <a:r>
              <a:rPr lang="en-GB" dirty="0">
                <a:hlinkClick r:id="rId4"/>
              </a:rPr>
              <a:t>http://www.wikidata.org/prop/direct/P31</a:t>
            </a:r>
            <a:r>
              <a:rPr lang="en-GB" dirty="0"/>
              <a:t> (wdt:P31) …   </a:t>
            </a:r>
            <a:r>
              <a:rPr lang="en-GB" dirty="0" err="1"/>
              <a:t>instanceOf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u="sng" dirty="0"/>
              <a:t>Triple Patterns (TPs)</a:t>
            </a:r>
            <a:r>
              <a:rPr lang="en-GB" dirty="0"/>
              <a:t>: Try this query for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"Give me 10 buildings"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dirty="0">
                <a:hlinkClick r:id="rId5"/>
              </a:rPr>
              <a:t>https://w.wiki/4TAP</a:t>
            </a:r>
            <a:r>
              <a:rPr lang="en-GB" dirty="0"/>
              <a:t>  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AT" dirty="0"/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DCF3B-9899-8444-983F-560E7818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1CBFA0-DD5A-C14A-8B78-D8F060E7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Let's learn some SPARQL with Wikidata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39BAE-89FF-B956-0879-A87B771151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425" y="3432175"/>
            <a:ext cx="3197225" cy="14693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971289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74DF9-F8D4-1642-8573-63A7D92A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8" y="1344613"/>
            <a:ext cx="8263237" cy="3853905"/>
          </a:xfrm>
        </p:spPr>
        <p:txBody>
          <a:bodyPr>
            <a:normAutofit lnSpcReduction="10000"/>
          </a:bodyPr>
          <a:lstStyle/>
          <a:p>
            <a:r>
              <a:rPr lang="en-AT" dirty="0"/>
              <a:t>You can try out the queries on </a:t>
            </a:r>
            <a:r>
              <a:rPr lang="en-AT" dirty="0">
                <a:hlinkClick r:id="rId2"/>
              </a:rPr>
              <a:t>http://query.wikidata.org/</a:t>
            </a:r>
            <a:endParaRPr lang="en-AT" dirty="0"/>
          </a:p>
          <a:p>
            <a:endParaRPr lang="en-AT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https://www.wikidata.org/entity/Q41176</a:t>
            </a:r>
            <a:r>
              <a:rPr lang="en-GB" dirty="0"/>
              <a:t> (wd:Q41176) …   Building 	</a:t>
            </a:r>
            <a:r>
              <a:rPr lang="en-GB" dirty="0">
                <a:hlinkClick r:id="rId4"/>
              </a:rPr>
              <a:t>http://www.wikidata.org/prop/direct/P31</a:t>
            </a:r>
            <a:r>
              <a:rPr lang="en-GB" dirty="0"/>
              <a:t> (wdt:P31) …   </a:t>
            </a:r>
            <a:r>
              <a:rPr lang="en-GB" dirty="0" err="1"/>
              <a:t>instanceOf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u="sng" dirty="0"/>
              <a:t>Basic Graph patterns (BGPs)</a:t>
            </a:r>
            <a:r>
              <a:rPr lang="en-GB" dirty="0"/>
              <a:t>: "</a:t>
            </a:r>
            <a:r>
              <a:rPr lang="en-GB" b="1" dirty="0"/>
              <a:t>Join</a:t>
            </a:r>
            <a:r>
              <a:rPr lang="en-GB" dirty="0"/>
              <a:t>" between edges/triples: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"Give me 10 buildings </a:t>
            </a:r>
            <a:r>
              <a:rPr lang="en-GB" b="1" dirty="0"/>
              <a:t>in Austria</a:t>
            </a:r>
            <a:r>
              <a:rPr lang="en-GB" dirty="0"/>
              <a:t>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dirty="0">
                <a:hlinkClick r:id="rId5"/>
              </a:rPr>
              <a:t>https://w.wiki/4TAY</a:t>
            </a:r>
            <a:r>
              <a:rPr lang="en-GB" dirty="0"/>
              <a:t> 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AT" dirty="0"/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DCF3B-9899-8444-983F-560E7818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1CBFA0-DD5A-C14A-8B78-D8F060E7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Let's learn some SPARQL with Wikidata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68F13-777C-EB36-8C06-944076CAA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431297"/>
            <a:ext cx="3505200" cy="18739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6218606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74DF9-F8D4-1642-8573-63A7D92A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8" y="1344613"/>
            <a:ext cx="8263237" cy="3853905"/>
          </a:xfrm>
        </p:spPr>
        <p:txBody>
          <a:bodyPr>
            <a:normAutofit lnSpcReduction="10000"/>
          </a:bodyPr>
          <a:lstStyle/>
          <a:p>
            <a:r>
              <a:rPr lang="en-AT" dirty="0"/>
              <a:t>You can try out the queries on </a:t>
            </a:r>
            <a:r>
              <a:rPr lang="en-AT" dirty="0">
                <a:hlinkClick r:id="rId2"/>
              </a:rPr>
              <a:t>http://query.wikidata.org/</a:t>
            </a:r>
            <a:endParaRPr lang="en-AT" dirty="0"/>
          </a:p>
          <a:p>
            <a:endParaRPr lang="en-AT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https://www.wikidata.org/entity/Q41176</a:t>
            </a:r>
            <a:r>
              <a:rPr lang="en-GB" dirty="0"/>
              <a:t> (wd:Q41176) …   Building 	</a:t>
            </a:r>
            <a:r>
              <a:rPr lang="en-GB" dirty="0">
                <a:hlinkClick r:id="rId4"/>
              </a:rPr>
              <a:t>http://www.wikidata.org/prop/direct/P31</a:t>
            </a:r>
            <a:r>
              <a:rPr lang="en-GB" dirty="0"/>
              <a:t> (wdt:P31) …   </a:t>
            </a:r>
            <a:r>
              <a:rPr lang="en-GB" dirty="0" err="1"/>
              <a:t>instanceOf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u="sng" dirty="0"/>
              <a:t>UNION</a:t>
            </a:r>
            <a:r>
              <a:rPr lang="en-GB" dirty="0"/>
              <a:t> between patterns: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"Give me 10 buildings in </a:t>
            </a:r>
            <a:r>
              <a:rPr lang="en-GB" b="1" dirty="0"/>
              <a:t>Austria or Germany</a:t>
            </a:r>
            <a:r>
              <a:rPr lang="en-GB" dirty="0"/>
              <a:t>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dirty="0">
                <a:hlinkClick r:id="rId5"/>
              </a:rPr>
              <a:t>https://w.wiki/4TAf</a:t>
            </a:r>
            <a:r>
              <a:rPr lang="en-GB" dirty="0"/>
              <a:t> 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AT" dirty="0"/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DCF3B-9899-8444-983F-560E7818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1CBFA0-DD5A-C14A-8B78-D8F060E7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Let's learn some SPARQL with wikidata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4CB4A-4596-B0FD-8752-84B1A0F99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7350" y="3440112"/>
            <a:ext cx="3653582" cy="21452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4248233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74DF9-F8D4-1642-8573-63A7D92A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8" y="1344613"/>
            <a:ext cx="8263237" cy="3853905"/>
          </a:xfrm>
        </p:spPr>
        <p:txBody>
          <a:bodyPr>
            <a:normAutofit lnSpcReduction="10000"/>
          </a:bodyPr>
          <a:lstStyle/>
          <a:p>
            <a:r>
              <a:rPr lang="en-AT" dirty="0"/>
              <a:t>You can try out the queries on </a:t>
            </a:r>
            <a:r>
              <a:rPr lang="en-AT" dirty="0">
                <a:hlinkClick r:id="rId2"/>
              </a:rPr>
              <a:t>http://query.wikidata.org/</a:t>
            </a:r>
            <a:endParaRPr lang="en-AT" dirty="0"/>
          </a:p>
          <a:p>
            <a:endParaRPr lang="en-AT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https://www.wikidata.org/entity/Q41176</a:t>
            </a:r>
            <a:r>
              <a:rPr lang="en-GB" dirty="0"/>
              <a:t> (wd:Q41176) …   Building 	</a:t>
            </a:r>
            <a:r>
              <a:rPr lang="en-GB" dirty="0">
                <a:hlinkClick r:id="rId4"/>
              </a:rPr>
              <a:t>http://www.wikidata.org/prop/direct/P31</a:t>
            </a:r>
            <a:r>
              <a:rPr lang="en-GB" dirty="0"/>
              <a:t> (wdt:P31) …   </a:t>
            </a:r>
            <a:r>
              <a:rPr lang="en-GB" dirty="0" err="1"/>
              <a:t>instanceOf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u="sng" dirty="0"/>
              <a:t>FILTER</a:t>
            </a:r>
            <a:r>
              <a:rPr lang="en-GB" b="1" dirty="0"/>
              <a:t>s </a:t>
            </a:r>
            <a:r>
              <a:rPr lang="en-GB" dirty="0"/>
              <a:t>(similar to WHERE conditions in SQL):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"Give me </a:t>
            </a:r>
            <a:r>
              <a:rPr lang="en-GB" b="1" dirty="0"/>
              <a:t>the German labels of </a:t>
            </a:r>
            <a:r>
              <a:rPr lang="en-GB" dirty="0"/>
              <a:t>10 buildings in Austria or Germany"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dirty="0">
                <a:hlinkClick r:id="rId5"/>
              </a:rPr>
              <a:t>https://w.wiki/4TAk</a:t>
            </a:r>
            <a:r>
              <a:rPr lang="en-GB" dirty="0"/>
              <a:t> 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AT" dirty="0"/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DCF3B-9899-8444-983F-560E7818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1CBFA0-DD5A-C14A-8B78-D8F060E7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Let's learn some SPARQL with wikidata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BD45B-B364-FCE9-C7C5-95F0648E9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1761" y="4000500"/>
            <a:ext cx="5422239" cy="1714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8057311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B74DF9-F8D4-1642-8573-63A7D92A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8" y="1344613"/>
            <a:ext cx="8587978" cy="3853905"/>
          </a:xfrm>
        </p:spPr>
        <p:txBody>
          <a:bodyPr>
            <a:normAutofit lnSpcReduction="10000"/>
          </a:bodyPr>
          <a:lstStyle/>
          <a:p>
            <a:r>
              <a:rPr lang="en-AT" dirty="0"/>
              <a:t>You can try out the queries on </a:t>
            </a:r>
            <a:r>
              <a:rPr lang="en-AT" dirty="0">
                <a:hlinkClick r:id="rId2"/>
              </a:rPr>
              <a:t>http://query.wikidata.org/</a:t>
            </a:r>
            <a:endParaRPr lang="en-AT" dirty="0"/>
          </a:p>
          <a:p>
            <a:endParaRPr lang="en-AT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hlinkClick r:id="rId3"/>
              </a:rPr>
              <a:t>https://www.wikidata.org/entity/Q41176</a:t>
            </a:r>
            <a:r>
              <a:rPr lang="en-GB" dirty="0"/>
              <a:t> (wd:Q41176) …   Building 	</a:t>
            </a:r>
            <a:r>
              <a:rPr lang="en-GB" dirty="0">
                <a:hlinkClick r:id="rId4"/>
              </a:rPr>
              <a:t>http://www.wikidata.org/prop/direct/P31</a:t>
            </a:r>
            <a:r>
              <a:rPr lang="en-GB" dirty="0"/>
              <a:t> (wdt:P31) …   </a:t>
            </a:r>
            <a:r>
              <a:rPr lang="en-GB" dirty="0" err="1"/>
              <a:t>instanceOf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i="1" u="sng" dirty="0"/>
              <a:t>OPTIONAL</a:t>
            </a:r>
            <a:r>
              <a:rPr lang="en-GB" b="1" dirty="0"/>
              <a:t>  </a:t>
            </a:r>
            <a:r>
              <a:rPr lang="en-GB" dirty="0"/>
              <a:t>(similar to OUTER JOIN in SQL):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dirty="0"/>
              <a:t>"Give me the German labels of 10 buildings in Austria  </a:t>
            </a:r>
          </a:p>
          <a:p>
            <a:pPr marL="0" indent="0">
              <a:buNone/>
            </a:pPr>
            <a:r>
              <a:rPr lang="en-GB" sz="1400" b="1" dirty="0"/>
              <a:t>  and their architect (if available)</a:t>
            </a:r>
            <a:r>
              <a:rPr lang="en-GB" sz="1400" dirty="0"/>
              <a:t>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dirty="0">
                <a:hlinkClick r:id="rId5"/>
              </a:rPr>
              <a:t>https://w.wiki/4TAn</a:t>
            </a:r>
            <a:r>
              <a:rPr lang="en-GB" dirty="0"/>
              <a:t> 	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0" indent="0">
              <a:buNone/>
            </a:pPr>
            <a:endParaRPr lang="en-AT" dirty="0"/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DCF3B-9899-8444-983F-560E7818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18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1CBFA0-DD5A-C14A-8B78-D8F060E7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Let's learn some SPARQL with wikidata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3A557-0651-F9B9-28CB-485E9E1E7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373" y="3079750"/>
            <a:ext cx="3367627" cy="2635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842288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F35BF2-61ED-6841-B494-66664DEC8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https://www.w3.org/TR/sparql11-query/</a:t>
            </a:r>
            <a:endParaRPr lang="en-GB" dirty="0"/>
          </a:p>
          <a:p>
            <a:endParaRPr lang="en-GB" dirty="0"/>
          </a:p>
          <a:p>
            <a:r>
              <a:rPr lang="en-GB" dirty="0"/>
              <a:t>Supported by various modern graph databases. </a:t>
            </a:r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D59B03-76B7-6044-8B64-B11ECCB9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19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3E202E-CB66-1141-8FE5-C0973D79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Full details of SPARQL and many more examples:</a:t>
            </a:r>
          </a:p>
        </p:txBody>
      </p:sp>
    </p:spTree>
    <p:extLst>
      <p:ext uri="{BB962C8B-B14F-4D97-AF65-F5344CB8AC3E}">
        <p14:creationId xmlns:p14="http://schemas.microsoft.com/office/powerpoint/2010/main" val="6419820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523" y="145010"/>
            <a:ext cx="7493727" cy="903822"/>
          </a:xfrm>
        </p:spPr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I've</a:t>
            </a:r>
            <a:r>
              <a:rPr lang="de-DE" dirty="0"/>
              <a:t> </a:t>
            </a:r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Basics:</a:t>
            </a:r>
          </a:p>
          <a:p>
            <a:pPr lvl="1"/>
            <a:r>
              <a:rPr lang="de-DE" dirty="0" err="1"/>
              <a:t>Interlude</a:t>
            </a:r>
            <a:r>
              <a:rPr lang="de-DE" dirty="0"/>
              <a:t> –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 on </a:t>
            </a:r>
            <a:r>
              <a:rPr lang="de-DE" dirty="0" err="1"/>
              <a:t>syntax</a:t>
            </a:r>
            <a:r>
              <a:rPr lang="de-DE" dirty="0"/>
              <a:t>…</a:t>
            </a:r>
          </a:p>
          <a:p>
            <a:pPr lvl="1"/>
            <a:r>
              <a:rPr lang="de-DE" dirty="0" err="1"/>
              <a:t>Practical</a:t>
            </a:r>
            <a:r>
              <a:rPr lang="de-DE" dirty="0"/>
              <a:t> SPARQL on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querying</a:t>
            </a:r>
            <a:r>
              <a:rPr lang="de-DE" dirty="0"/>
              <a:t> Open KGs </a:t>
            </a:r>
            <a:r>
              <a:rPr lang="de-DE" dirty="0" err="1"/>
              <a:t>with</a:t>
            </a:r>
            <a:r>
              <a:rPr lang="de-DE" dirty="0"/>
              <a:t> SPARQL</a:t>
            </a:r>
          </a:p>
          <a:p>
            <a:pPr lvl="1"/>
            <a:r>
              <a:rPr lang="de-DE" dirty="0" err="1"/>
              <a:t>Challenges</a:t>
            </a:r>
            <a:r>
              <a:rPr lang="de-DE" dirty="0"/>
              <a:t>/</a:t>
            </a:r>
            <a:r>
              <a:rPr lang="de-DE" dirty="0" err="1"/>
              <a:t>limitations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SPARQL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endpoints</a:t>
            </a:r>
            <a:endParaRPr lang="de-DE" dirty="0"/>
          </a:p>
          <a:p>
            <a:r>
              <a:rPr lang="de-DE" b="1" dirty="0"/>
              <a:t>Bonus Material (time </a:t>
            </a:r>
            <a:r>
              <a:rPr lang="de-DE" b="1" dirty="0" err="1"/>
              <a:t>allowed</a:t>
            </a:r>
            <a:r>
              <a:rPr lang="de-DE" b="1" dirty="0"/>
              <a:t> </a:t>
            </a:r>
            <a:r>
              <a:rPr lang="de-DE" b="1" dirty="0" err="1"/>
              <a:t>or</a:t>
            </a:r>
            <a:r>
              <a:rPr lang="de-DE" b="1" dirty="0"/>
              <a:t> upon </a:t>
            </a:r>
            <a:r>
              <a:rPr lang="de-DE" b="1" dirty="0" err="1"/>
              <a:t>request</a:t>
            </a:r>
            <a:r>
              <a:rPr lang="de-DE" b="1" dirty="0"/>
              <a:t>):</a:t>
            </a:r>
          </a:p>
          <a:p>
            <a:pPr lvl="1"/>
            <a:r>
              <a:rPr lang="de-DE" dirty="0" err="1"/>
              <a:t>Serve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query</a:t>
            </a:r>
            <a:r>
              <a:rPr lang="de-DE" dirty="0"/>
              <a:t> KGs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processing</a:t>
            </a:r>
            <a:r>
              <a:rPr lang="de-DE" dirty="0"/>
              <a:t> – HDT</a:t>
            </a:r>
          </a:p>
          <a:p>
            <a:pPr lvl="1"/>
            <a:r>
              <a:rPr lang="de-DE" dirty="0" err="1"/>
              <a:t>Addressing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SPARQL </a:t>
            </a:r>
            <a:r>
              <a:rPr lang="de-DE" dirty="0" err="1"/>
              <a:t>endpoint</a:t>
            </a:r>
            <a:r>
              <a:rPr lang="de-DE" dirty="0"/>
              <a:t> </a:t>
            </a:r>
            <a:r>
              <a:rPr lang="de-DE" dirty="0" err="1"/>
              <a:t>bottleneck</a:t>
            </a:r>
            <a:r>
              <a:rPr lang="de-DE" dirty="0"/>
              <a:t> –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?</a:t>
            </a:r>
          </a:p>
          <a:p>
            <a:pPr lvl="2"/>
            <a:r>
              <a:rPr lang="de-DE" dirty="0" err="1"/>
              <a:t>Linked</a:t>
            </a:r>
            <a:r>
              <a:rPr lang="de-DE" dirty="0"/>
              <a:t> Data Fragments</a:t>
            </a:r>
          </a:p>
          <a:p>
            <a:pPr lvl="2"/>
            <a:r>
              <a:rPr lang="de-DE" dirty="0"/>
              <a:t>Smart-KG</a:t>
            </a:r>
          </a:p>
          <a:p>
            <a:pPr lvl="2"/>
            <a:r>
              <a:rPr lang="de-DE" dirty="0"/>
              <a:t>Wise-KG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3CFAE71-7E68-6543-8B64-31FAF36E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508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523" y="145010"/>
            <a:ext cx="7493727" cy="903822"/>
          </a:xfrm>
        </p:spPr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I've</a:t>
            </a:r>
            <a:r>
              <a:rPr lang="de-DE" dirty="0"/>
              <a:t> </a:t>
            </a:r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Basics:</a:t>
            </a:r>
          </a:p>
          <a:p>
            <a:pPr lvl="1"/>
            <a:r>
              <a:rPr lang="de-DE" dirty="0" err="1"/>
              <a:t>Interlude</a:t>
            </a:r>
            <a:r>
              <a:rPr lang="de-DE" dirty="0"/>
              <a:t> –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 on </a:t>
            </a:r>
            <a:r>
              <a:rPr lang="de-DE" dirty="0" err="1"/>
              <a:t>syntax</a:t>
            </a:r>
            <a:r>
              <a:rPr lang="de-DE" dirty="0"/>
              <a:t>…</a:t>
            </a:r>
          </a:p>
          <a:p>
            <a:pPr lvl="1"/>
            <a:r>
              <a:rPr lang="de-DE" dirty="0" err="1"/>
              <a:t>Practical</a:t>
            </a:r>
            <a:r>
              <a:rPr lang="de-DE" dirty="0"/>
              <a:t> SPARQL on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querying</a:t>
            </a:r>
            <a:r>
              <a:rPr lang="de-DE" dirty="0"/>
              <a:t> Open KGs </a:t>
            </a:r>
            <a:r>
              <a:rPr lang="de-DE" dirty="0" err="1"/>
              <a:t>with</a:t>
            </a:r>
            <a:r>
              <a:rPr lang="de-DE" dirty="0"/>
              <a:t> SPARQL</a:t>
            </a:r>
          </a:p>
          <a:p>
            <a:pPr lvl="1"/>
            <a:r>
              <a:rPr lang="de-DE" b="1" dirty="0" err="1"/>
              <a:t>Challenges</a:t>
            </a:r>
            <a:r>
              <a:rPr lang="de-DE" b="1" dirty="0"/>
              <a:t>/</a:t>
            </a:r>
            <a:r>
              <a:rPr lang="de-DE" b="1" dirty="0" err="1"/>
              <a:t>limitations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SPARQL </a:t>
            </a:r>
            <a:r>
              <a:rPr lang="de-DE" b="1" dirty="0" err="1"/>
              <a:t>over</a:t>
            </a:r>
            <a:r>
              <a:rPr lang="de-DE" b="1" dirty="0"/>
              <a:t> </a:t>
            </a:r>
            <a:r>
              <a:rPr lang="de-DE" b="1" dirty="0" err="1"/>
              <a:t>public</a:t>
            </a:r>
            <a:r>
              <a:rPr lang="de-DE" b="1" dirty="0"/>
              <a:t> </a:t>
            </a:r>
            <a:r>
              <a:rPr lang="de-DE" b="1" dirty="0" err="1"/>
              <a:t>endpoints</a:t>
            </a:r>
            <a:endParaRPr lang="de-DE" b="1" dirty="0"/>
          </a:p>
          <a:p>
            <a:r>
              <a:rPr lang="de-DE" dirty="0"/>
              <a:t>Bonus Material (time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upon </a:t>
            </a:r>
            <a:r>
              <a:rPr lang="de-DE" dirty="0" err="1"/>
              <a:t>request</a:t>
            </a:r>
            <a:r>
              <a:rPr lang="de-DE" dirty="0"/>
              <a:t>):</a:t>
            </a:r>
          </a:p>
          <a:p>
            <a:pPr lvl="1"/>
            <a:r>
              <a:rPr lang="de-DE" dirty="0" err="1"/>
              <a:t>Serve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query</a:t>
            </a:r>
            <a:r>
              <a:rPr lang="de-DE" dirty="0"/>
              <a:t> KGs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processing</a:t>
            </a:r>
            <a:r>
              <a:rPr lang="de-DE" dirty="0"/>
              <a:t> – HDT</a:t>
            </a:r>
          </a:p>
          <a:p>
            <a:pPr lvl="1"/>
            <a:r>
              <a:rPr lang="de-DE" dirty="0" err="1"/>
              <a:t>Addressing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SPARQL </a:t>
            </a:r>
            <a:r>
              <a:rPr lang="de-DE" dirty="0" err="1"/>
              <a:t>endpoint</a:t>
            </a:r>
            <a:r>
              <a:rPr lang="de-DE" dirty="0"/>
              <a:t> </a:t>
            </a:r>
            <a:r>
              <a:rPr lang="de-DE" dirty="0" err="1"/>
              <a:t>bottleneck</a:t>
            </a:r>
            <a:r>
              <a:rPr lang="de-DE" dirty="0"/>
              <a:t> –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?</a:t>
            </a:r>
          </a:p>
          <a:p>
            <a:pPr lvl="2"/>
            <a:r>
              <a:rPr lang="de-DE" dirty="0" err="1"/>
              <a:t>Linked</a:t>
            </a:r>
            <a:r>
              <a:rPr lang="de-DE" dirty="0"/>
              <a:t> Data Fragments</a:t>
            </a:r>
          </a:p>
          <a:p>
            <a:pPr lvl="2"/>
            <a:r>
              <a:rPr lang="de-DE" dirty="0"/>
              <a:t>Smart-KG</a:t>
            </a:r>
          </a:p>
          <a:p>
            <a:pPr lvl="2"/>
            <a:r>
              <a:rPr lang="de-DE" dirty="0"/>
              <a:t>Wise-KG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3CFAE71-7E68-6543-8B64-31FAF36E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420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F35BF2-61ED-6841-B494-66664DEC8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b="1" dirty="0"/>
              <a:t>Challenge 1</a:t>
            </a:r>
            <a:r>
              <a:rPr lang="en-GB" dirty="0"/>
              <a:t>: How to query Contextualized Data (e.g. temporal, provenance,…)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Challenge 2</a:t>
            </a:r>
            <a:r>
              <a:rPr lang="en-GB" dirty="0"/>
              <a:t>: What about real graph queries (paths, paths across distributed data)?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Challenge 3</a:t>
            </a:r>
            <a:r>
              <a:rPr lang="en-GB" dirty="0"/>
              <a:t>: Scalability (and costs of hosting) SPARQL endpoints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Challenge 4</a:t>
            </a:r>
            <a:r>
              <a:rPr lang="en-GB" dirty="0"/>
              <a:t>: Mixing querying and reasoning (how? how to scale?)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/>
              <a:t>Challenge 5: </a:t>
            </a:r>
            <a:r>
              <a:rPr lang="en-GB" dirty="0"/>
              <a:t>Sustainability of RDF and SPARQL resources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D59B03-76B7-6044-8B64-B11ECCB9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21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3E202E-CB66-1141-8FE5-C0973D79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(Some) Challenges:</a:t>
            </a:r>
          </a:p>
        </p:txBody>
      </p:sp>
    </p:spTree>
    <p:extLst>
      <p:ext uri="{BB962C8B-B14F-4D97-AF65-F5344CB8AC3E}">
        <p14:creationId xmlns:p14="http://schemas.microsoft.com/office/powerpoint/2010/main" val="333274868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C81244-4AD4-B041-A503-895732809C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009" y="3301901"/>
            <a:ext cx="1696841" cy="13939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402B05-25CC-1545-94D2-B064B20587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383" y="2287388"/>
            <a:ext cx="1554472" cy="2646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4BF7BB-D1B0-6B48-B669-BF733D7F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Challenge 1</a:t>
            </a:r>
            <a:r>
              <a:rPr lang="en-US" dirty="0"/>
              <a:t>: Often, you also need to deal with </a:t>
            </a:r>
            <a:r>
              <a:rPr lang="en-US" i="1" u="sng" dirty="0"/>
              <a:t>contextualized</a:t>
            </a:r>
            <a:r>
              <a:rPr lang="en-US" dirty="0"/>
              <a:t>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A28E-F70D-B047-AECA-5DD36F737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599" y="1820754"/>
            <a:ext cx="4929188" cy="2719587"/>
          </a:xfrm>
        </p:spPr>
        <p:txBody>
          <a:bodyPr/>
          <a:lstStyle/>
          <a:p>
            <a:r>
              <a:rPr lang="en-US" dirty="0"/>
              <a:t>E.g. from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DEDDA13-2515-6340-BAD5-1B4B564A33EC}"/>
              </a:ext>
            </a:extLst>
          </p:cNvPr>
          <p:cNvSpPr txBox="1">
            <a:spLocks/>
          </p:cNvSpPr>
          <p:nvPr/>
        </p:nvSpPr>
        <p:spPr>
          <a:xfrm>
            <a:off x="3436789" y="2287387"/>
            <a:ext cx="3784673" cy="2171145"/>
          </a:xfrm>
          <a:prstGeom prst="rect">
            <a:avLst/>
          </a:prstGeom>
        </p:spPr>
        <p:txBody>
          <a:bodyPr vert="horz" lIns="57150" tIns="28575" rIns="57150" bIns="28575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39" lvl="1" indent="0">
              <a:buNone/>
            </a:pPr>
            <a:endParaRPr lang="de-DE" sz="900" dirty="0"/>
          </a:p>
          <a:p>
            <a:pPr marL="285739" lvl="1" indent="0">
              <a:buNone/>
            </a:pPr>
            <a:endParaRPr lang="de-DE" sz="900" dirty="0"/>
          </a:p>
          <a:p>
            <a:pPr marL="285739" lvl="1" indent="0">
              <a:buNone/>
            </a:pPr>
            <a:endParaRPr lang="de-DE" sz="900" dirty="0"/>
          </a:p>
          <a:p>
            <a:pPr marL="285739" lvl="1" indent="0">
              <a:buNone/>
            </a:pPr>
            <a:endParaRPr lang="de-DE" sz="900" dirty="0"/>
          </a:p>
          <a:p>
            <a:pPr marL="285739" lvl="1" indent="0">
              <a:buNone/>
            </a:pPr>
            <a:r>
              <a:rPr lang="de-DE" sz="900" dirty="0"/>
              <a:t>„Cities in </a:t>
            </a:r>
            <a:r>
              <a:rPr lang="de-DE" sz="900" dirty="0" err="1"/>
              <a:t>the</a:t>
            </a:r>
            <a:r>
              <a:rPr lang="de-DE" sz="900" dirty="0"/>
              <a:t> </a:t>
            </a:r>
            <a:r>
              <a:rPr lang="de-DE" sz="900" b="1" dirty="0" err="1"/>
              <a:t>Italy</a:t>
            </a:r>
            <a:r>
              <a:rPr lang="de-DE" sz="900" dirty="0"/>
              <a:t> </a:t>
            </a:r>
            <a:r>
              <a:rPr lang="de-DE" sz="900" dirty="0" err="1"/>
              <a:t>with</a:t>
            </a:r>
            <a:r>
              <a:rPr lang="de-DE" sz="900" dirty="0"/>
              <a:t> </a:t>
            </a:r>
            <a:r>
              <a:rPr lang="de-DE" sz="900" dirty="0" err="1"/>
              <a:t>more</a:t>
            </a:r>
            <a:r>
              <a:rPr lang="de-DE" sz="900" dirty="0"/>
              <a:t> </a:t>
            </a:r>
            <a:r>
              <a:rPr lang="de-DE" sz="900" dirty="0" err="1"/>
              <a:t>than</a:t>
            </a:r>
            <a:r>
              <a:rPr lang="de-DE" sz="900" dirty="0"/>
              <a:t> 1M </a:t>
            </a:r>
            <a:r>
              <a:rPr lang="de-DE" sz="900" dirty="0" err="1"/>
              <a:t>population</a:t>
            </a:r>
            <a:r>
              <a:rPr lang="de-DE" sz="900" dirty="0"/>
              <a:t>“:</a:t>
            </a:r>
          </a:p>
          <a:p>
            <a:pPr lvl="2"/>
            <a:endParaRPr lang="de-DE" sz="787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1CEA0-D1E0-A244-B0AE-41DC89CBD32E}"/>
              </a:ext>
            </a:extLst>
          </p:cNvPr>
          <p:cNvSpPr/>
          <p:nvPr/>
        </p:nvSpPr>
        <p:spPr>
          <a:xfrm>
            <a:off x="1740313" y="3699130"/>
            <a:ext cx="1233030" cy="16158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50" dirty="0">
                <a:hlinkClick r:id="rId4"/>
              </a:rPr>
              <a:t>https://en.wikipedia.org/wiki/Rome</a:t>
            </a:r>
            <a:r>
              <a:rPr lang="en-US" sz="450" dirty="0"/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D47B51-06FF-F448-8B45-72C5035C583F}"/>
              </a:ext>
            </a:extLst>
          </p:cNvPr>
          <p:cNvGrpSpPr/>
          <p:nvPr/>
        </p:nvGrpSpPr>
        <p:grpSpPr>
          <a:xfrm>
            <a:off x="2838268" y="3695742"/>
            <a:ext cx="1921923" cy="642078"/>
            <a:chOff x="1997807" y="4045342"/>
            <a:chExt cx="3416752" cy="11414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558CDE-6C14-2D48-8367-D800C4544A59}"/>
                </a:ext>
              </a:extLst>
            </p:cNvPr>
            <p:cNvSpPr/>
            <p:nvPr/>
          </p:nvSpPr>
          <p:spPr>
            <a:xfrm>
              <a:off x="3063777" y="4045342"/>
              <a:ext cx="2350782" cy="3028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507" dirty="0">
                  <a:hlinkClick r:id="rId5"/>
                </a:rPr>
                <a:t>http://dbpedia.org/resource/Rome</a:t>
              </a:r>
              <a:r>
                <a:rPr lang="en-US" sz="507" dirty="0"/>
                <a:t> </a:t>
              </a: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181E339C-7A90-ED4E-B72F-C5A6CEC9CB38}"/>
                </a:ext>
              </a:extLst>
            </p:cNvPr>
            <p:cNvSpPr/>
            <p:nvPr/>
          </p:nvSpPr>
          <p:spPr>
            <a:xfrm>
              <a:off x="1997807" y="4273589"/>
              <a:ext cx="1257219" cy="9132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91" dirty="0"/>
                <a:t>Automatic </a:t>
              </a:r>
              <a:r>
                <a:rPr lang="en-US" sz="591" dirty="0" err="1"/>
                <a:t>Exctractors</a:t>
              </a:r>
              <a:endParaRPr lang="en-US" sz="591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DCE6F5-9778-C54F-908B-37A65428A400}"/>
              </a:ext>
            </a:extLst>
          </p:cNvPr>
          <p:cNvGrpSpPr/>
          <p:nvPr/>
        </p:nvGrpSpPr>
        <p:grpSpPr>
          <a:xfrm>
            <a:off x="5031884" y="3244199"/>
            <a:ext cx="2392636" cy="1559338"/>
            <a:chOff x="5897569" y="3001516"/>
            <a:chExt cx="4253574" cy="27721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DB4D36-4441-0E44-89BF-FA5A5A63C866}"/>
                </a:ext>
              </a:extLst>
            </p:cNvPr>
            <p:cNvSpPr txBox="1"/>
            <p:nvPr/>
          </p:nvSpPr>
          <p:spPr>
            <a:xfrm>
              <a:off x="6329046" y="3918007"/>
              <a:ext cx="3822097" cy="185566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PREFIX : &lt;http://</a:t>
              </a:r>
              <a:r>
                <a:rPr lang="en-US" sz="562" dirty="0" err="1">
                  <a:latin typeface="Courier New" charset="0"/>
                  <a:ea typeface="Courier New" charset="0"/>
                  <a:cs typeface="Courier New" charset="0"/>
                </a:rPr>
                <a:t>dbpedia.org</a:t>
              </a:r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/resource/&gt;</a:t>
              </a:r>
            </a:p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PREFIX </a:t>
              </a:r>
              <a:r>
                <a:rPr lang="en-US" sz="562" dirty="0" err="1">
                  <a:latin typeface="Courier New" charset="0"/>
                  <a:ea typeface="Courier New" charset="0"/>
                  <a:cs typeface="Courier New" charset="0"/>
                </a:rPr>
                <a:t>dbo</a:t>
              </a:r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: &lt;http://dbpedia.org/ontology/&gt;</a:t>
              </a:r>
            </a:p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PREFIX </a:t>
              </a:r>
              <a:r>
                <a:rPr lang="en-US" sz="562" dirty="0" err="1">
                  <a:latin typeface="Courier New" charset="0"/>
                  <a:ea typeface="Courier New" charset="0"/>
                  <a:cs typeface="Courier New" charset="0"/>
                </a:rPr>
                <a:t>yago</a:t>
              </a:r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: &lt;http://</a:t>
              </a:r>
              <a:r>
                <a:rPr lang="en-US" sz="562" dirty="0" err="1">
                  <a:latin typeface="Courier New" charset="0"/>
                  <a:ea typeface="Courier New" charset="0"/>
                  <a:cs typeface="Courier New" charset="0"/>
                </a:rPr>
                <a:t>dbpedia.org</a:t>
              </a:r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/class/</a:t>
              </a:r>
              <a:r>
                <a:rPr lang="en-US" sz="562" dirty="0" err="1">
                  <a:latin typeface="Courier New" charset="0"/>
                  <a:ea typeface="Courier New" charset="0"/>
                  <a:cs typeface="Courier New" charset="0"/>
                </a:rPr>
                <a:t>yago</a:t>
              </a:r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/&gt;</a:t>
              </a:r>
            </a:p>
            <a:p>
              <a:endParaRPr lang="en-US" sz="562" dirty="0">
                <a:latin typeface="Courier New" charset="0"/>
                <a:ea typeface="Courier New" charset="0"/>
                <a:cs typeface="Courier New" charset="0"/>
              </a:endParaRPr>
            </a:p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SELECT DISTINCT ?city ?pop WHERE { </a:t>
              </a:r>
            </a:p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   ?city a yago:City108524735 . </a:t>
              </a:r>
            </a:p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   ?city </a:t>
              </a:r>
              <a:r>
                <a:rPr lang="en-US" sz="562" dirty="0" err="1">
                  <a:latin typeface="Courier New" charset="0"/>
                  <a:ea typeface="Courier New" charset="0"/>
                  <a:cs typeface="Courier New" charset="0"/>
                </a:rPr>
                <a:t>dbo:country</a:t>
              </a:r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 :</a:t>
              </a:r>
              <a:r>
                <a:rPr lang="en-US" sz="562" b="1" dirty="0">
                  <a:latin typeface="Courier New" charset="0"/>
                  <a:ea typeface="Courier New" charset="0"/>
                  <a:cs typeface="Courier New" charset="0"/>
                </a:rPr>
                <a:t>Italy</a:t>
              </a:r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.</a:t>
              </a:r>
            </a:p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   ?city </a:t>
              </a:r>
              <a:r>
                <a:rPr lang="en-US" sz="562" dirty="0" err="1">
                  <a:latin typeface="Courier New" charset="0"/>
                  <a:ea typeface="Courier New" charset="0"/>
                  <a:cs typeface="Courier New" charset="0"/>
                </a:rPr>
                <a:t>dbo:populationTotal</a:t>
              </a:r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 ?pop </a:t>
              </a:r>
            </a:p>
            <a:p>
              <a:endParaRPr lang="en-US" sz="562" dirty="0">
                <a:latin typeface="Courier New" charset="0"/>
                <a:ea typeface="Courier New" charset="0"/>
                <a:cs typeface="Courier New" charset="0"/>
              </a:endParaRPr>
            </a:p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   FILTER ( ?pop &gt; 1000000 )</a:t>
              </a:r>
            </a:p>
            <a:p>
              <a:r>
                <a:rPr lang="en-US" sz="562" dirty="0">
                  <a:latin typeface="Courier New" charset="0"/>
                  <a:ea typeface="Courier New" charset="0"/>
                  <a:cs typeface="Courier New" charset="0"/>
                </a:rPr>
                <a:t>}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09F8A7-E069-514D-99DD-0FF77013E2D8}"/>
                </a:ext>
              </a:extLst>
            </p:cNvPr>
            <p:cNvSpPr/>
            <p:nvPr/>
          </p:nvSpPr>
          <p:spPr>
            <a:xfrm>
              <a:off x="6329048" y="3001516"/>
              <a:ext cx="3132452" cy="5760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12" dirty="0"/>
                <a:t>Structured queries (</a:t>
              </a:r>
              <a:r>
                <a:rPr lang="en-US" sz="1012" b="1" dirty="0"/>
                <a:t>SPARQL</a:t>
              </a:r>
              <a:r>
                <a:rPr lang="en-US" sz="1012" dirty="0"/>
                <a:t>):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1E1693-3823-F549-99E0-F4F0C4856FA3}"/>
                </a:ext>
              </a:extLst>
            </p:cNvPr>
            <p:cNvSpPr/>
            <p:nvPr/>
          </p:nvSpPr>
          <p:spPr>
            <a:xfrm>
              <a:off x="5897569" y="3632377"/>
              <a:ext cx="2350783" cy="3028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507" dirty="0">
                  <a:hlinkClick r:id="rId6"/>
                </a:rPr>
                <a:t>http://yasgui.org/short/UVOyhX8ft</a:t>
              </a:r>
              <a:r>
                <a:rPr lang="en-US" sz="507" dirty="0"/>
                <a:t> </a:t>
              </a:r>
            </a:p>
          </p:txBody>
        </p:sp>
      </p:grpSp>
      <p:pic>
        <p:nvPicPr>
          <p:cNvPr id="2050" name="Picture 2" descr="Image result for dbpedia logo">
            <a:extLst>
              <a:ext uri="{FF2B5EF4-FFF2-40B4-BE49-F238E27FC236}">
                <a16:creationId xmlns:a16="http://schemas.microsoft.com/office/drawing/2014/main" id="{7E86F9F5-570F-1946-9737-876528AB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548" y="1737220"/>
            <a:ext cx="665368" cy="40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1C177CF3-7D02-414F-9813-432E756BC0AA}"/>
              </a:ext>
            </a:extLst>
          </p:cNvPr>
          <p:cNvSpPr/>
          <p:nvPr/>
        </p:nvSpPr>
        <p:spPr>
          <a:xfrm>
            <a:off x="6354199" y="2095898"/>
            <a:ext cx="1008848" cy="814506"/>
          </a:xfrm>
          <a:prstGeom prst="wedgeRectCallout">
            <a:avLst>
              <a:gd name="adj1" fmla="val -55086"/>
              <a:gd name="adj2" fmla="val 220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25" dirty="0"/>
              <a:t>Doesn’t work!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3371D4-3198-6E43-A5A6-0F9E783D74E1}"/>
              </a:ext>
            </a:extLst>
          </p:cNvPr>
          <p:cNvGrpSpPr/>
          <p:nvPr/>
        </p:nvGrpSpPr>
        <p:grpSpPr>
          <a:xfrm>
            <a:off x="3459008" y="4211404"/>
            <a:ext cx="1754980" cy="674503"/>
            <a:chOff x="2791212" y="5595244"/>
            <a:chExt cx="2807968" cy="107920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6566052-704B-0F47-8986-15E67A9A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71726" y="5690494"/>
              <a:ext cx="2727454" cy="983955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4DF5AF0-4A67-AE43-B533-9FEA6A8D6FBF}"/>
                </a:ext>
              </a:extLst>
            </p:cNvPr>
            <p:cNvSpPr/>
            <p:nvPr/>
          </p:nvSpPr>
          <p:spPr>
            <a:xfrm>
              <a:off x="2929525" y="5595244"/>
              <a:ext cx="1943580" cy="60082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0A0F743-4404-7747-BF6E-5AD7219443B6}"/>
                </a:ext>
              </a:extLst>
            </p:cNvPr>
            <p:cNvSpPr/>
            <p:nvPr/>
          </p:nvSpPr>
          <p:spPr>
            <a:xfrm>
              <a:off x="2791212" y="6121246"/>
              <a:ext cx="2286914" cy="3444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</p:grp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5071E629-7CA5-A945-8445-3F61202E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83160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013" y="1387607"/>
            <a:ext cx="3672408" cy="3630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99" y="344954"/>
            <a:ext cx="7205403" cy="552357"/>
          </a:xfrm>
        </p:spPr>
        <p:txBody>
          <a:bodyPr>
            <a:noAutofit/>
          </a:bodyPr>
          <a:lstStyle/>
          <a:p>
            <a:r>
              <a:rPr lang="en-US" sz="2000" u="sng" dirty="0"/>
              <a:t>Challenge 1</a:t>
            </a:r>
            <a:r>
              <a:rPr lang="en-US" sz="2000" dirty="0"/>
              <a:t>: Wikidata as RDF </a:t>
            </a:r>
            <a:r>
              <a:rPr lang="mr-IN" sz="2000" dirty="0"/>
              <a:t>…</a:t>
            </a:r>
            <a:r>
              <a:rPr lang="en-US" sz="2000" dirty="0"/>
              <a:t> In Wikidata even context information can be queried by SPARQL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976" y="1722902"/>
            <a:ext cx="3861037" cy="2894860"/>
          </a:xfrm>
        </p:spPr>
        <p:txBody>
          <a:bodyPr>
            <a:normAutofit/>
          </a:bodyPr>
          <a:lstStyle/>
          <a:p>
            <a:r>
              <a:rPr lang="en-US" sz="1200" dirty="0"/>
              <a:t>However, </a:t>
            </a:r>
            <a:r>
              <a:rPr lang="en-US" sz="1200" dirty="0" err="1"/>
              <a:t>Wikidata</a:t>
            </a:r>
            <a:r>
              <a:rPr lang="en-US" sz="1200" dirty="0"/>
              <a:t> has more complex  info: (</a:t>
            </a:r>
            <a:r>
              <a:rPr lang="en-US" sz="1200" b="1" dirty="0"/>
              <a:t>temporal</a:t>
            </a:r>
            <a:r>
              <a:rPr lang="en-US" sz="1200" dirty="0"/>
              <a:t> context, </a:t>
            </a:r>
            <a:r>
              <a:rPr lang="en-US" sz="1200" b="1" dirty="0"/>
              <a:t>provenance</a:t>
            </a:r>
            <a:r>
              <a:rPr lang="en-US" sz="1200" dirty="0"/>
              <a:t>,</a:t>
            </a:r>
            <a:r>
              <a:rPr lang="mr-IN" sz="1200" dirty="0"/>
              <a:t>…</a:t>
            </a:r>
            <a:r>
              <a:rPr lang="en-US" sz="1200" dirty="0"/>
              <a:t>) </a:t>
            </a:r>
          </a:p>
          <a:p>
            <a:pPr lvl="1"/>
            <a:r>
              <a:rPr lang="en-US" sz="1200" dirty="0"/>
              <a:t>Rome:</a:t>
            </a:r>
          </a:p>
          <a:p>
            <a:pPr lvl="1"/>
            <a:r>
              <a:rPr lang="en-US" sz="1400" dirty="0">
                <a:hlinkClick r:id="rId4"/>
              </a:rPr>
              <a:t>https://www.wikidata.org/wiki/Q220</a:t>
            </a:r>
            <a:endParaRPr lang="en-US" sz="11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21550" y="2908440"/>
            <a:ext cx="4103350" cy="2139245"/>
            <a:chOff x="-320600" y="2905276"/>
            <a:chExt cx="5471133" cy="28523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66" y="3260143"/>
              <a:ext cx="4366127" cy="249746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320600" y="2905276"/>
              <a:ext cx="5471133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mr-IN" sz="1350" dirty="0"/>
                <a:t>…</a:t>
              </a:r>
              <a:r>
                <a:rPr lang="en-US" sz="1350" dirty="0"/>
                <a:t> Can I query that with SPARQL? 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896386" y="2914008"/>
            <a:ext cx="54078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hlinkClick r:id="rId6"/>
              </a:rPr>
              <a:t>Yes!</a:t>
            </a:r>
            <a:endParaRPr lang="en-US" sz="13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303B1-FD1B-FD4D-82C3-4A3070D71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3148492"/>
            <a:ext cx="5462483" cy="19970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2BE8C9-A2B3-1245-995D-5B9EBD2D1379}"/>
              </a:ext>
            </a:extLst>
          </p:cNvPr>
          <p:cNvSpPr/>
          <p:nvPr/>
        </p:nvSpPr>
        <p:spPr>
          <a:xfrm>
            <a:off x="2986745" y="5094128"/>
            <a:ext cx="2360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https://w.wiki/4rs</a:t>
            </a:r>
            <a:r>
              <a:rPr lang="en-GB" dirty="0"/>
              <a:t> </a:t>
            </a:r>
            <a:endParaRPr lang="en-AT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0F78193-E000-9540-8027-7144D0B03555}"/>
              </a:ext>
            </a:extLst>
          </p:cNvPr>
          <p:cNvSpPr txBox="1">
            <a:spLocks/>
          </p:cNvSpPr>
          <p:nvPr/>
        </p:nvSpPr>
        <p:spPr>
          <a:xfrm>
            <a:off x="455166" y="5443353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Page </a:t>
            </a:r>
            <a:fld id="{BE3DC40E-DBBE-4E2D-9EEC-FBF0DA0E9179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331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3F81F4-8648-3649-9329-D68AC01C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7" y="1070252"/>
            <a:ext cx="5741951" cy="3853905"/>
          </a:xfrm>
        </p:spPr>
        <p:txBody>
          <a:bodyPr>
            <a:normAutofit/>
          </a:bodyPr>
          <a:lstStyle/>
          <a:p>
            <a:r>
              <a:rPr lang="en-AT" sz="1200" dirty="0"/>
              <a:t>no standard as of yet. State of affairs:</a:t>
            </a:r>
          </a:p>
          <a:p>
            <a:pPr lvl="1"/>
            <a:r>
              <a:rPr lang="en-AT" sz="1200" dirty="0"/>
              <a:t>Wikidata has its own proprietary extension (cf. last slide)</a:t>
            </a:r>
          </a:p>
          <a:p>
            <a:pPr lvl="1"/>
            <a:r>
              <a:rPr lang="en-AT" sz="1200" dirty="0"/>
              <a:t>Alternative representations/engines involve </a:t>
            </a:r>
            <a:r>
              <a:rPr lang="en-AT" sz="1200" b="1" dirty="0"/>
              <a:t>Property Graphs</a:t>
            </a:r>
          </a:p>
          <a:p>
            <a:pPr lvl="1"/>
            <a:r>
              <a:rPr lang="en-AT" sz="1200" dirty="0"/>
              <a:t>ongoing work: RDF*/SPARQL* community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847730-7D44-C741-A43D-CB1CC702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B40B4E-FF0D-3B4B-8B0C-60F981656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u="sng" dirty="0"/>
              <a:t>Challenge 1</a:t>
            </a:r>
            <a:r>
              <a:rPr lang="en-AT" dirty="0"/>
              <a:t>: Contextualized information in RDF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D14614-1916-8746-BE06-A86BFAC94955}"/>
              </a:ext>
            </a:extLst>
          </p:cNvPr>
          <p:cNvGrpSpPr/>
          <p:nvPr/>
        </p:nvGrpSpPr>
        <p:grpSpPr>
          <a:xfrm>
            <a:off x="258398" y="3064564"/>
            <a:ext cx="4980898" cy="2716518"/>
            <a:chOff x="6681199" y="3738740"/>
            <a:chExt cx="4980898" cy="2716518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C048922-B162-D74C-B0DC-3BC3A0F99FAC}"/>
                </a:ext>
              </a:extLst>
            </p:cNvPr>
            <p:cNvSpPr/>
            <p:nvPr/>
          </p:nvSpPr>
          <p:spPr>
            <a:xfrm>
              <a:off x="7077641" y="3738741"/>
              <a:ext cx="1317811" cy="5513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Rome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BD5B477-08A5-B74D-9CB3-1EA55D9C3597}"/>
                </a:ext>
              </a:extLst>
            </p:cNvPr>
            <p:cNvSpPr/>
            <p:nvPr/>
          </p:nvSpPr>
          <p:spPr>
            <a:xfrm>
              <a:off x="9667880" y="3738740"/>
              <a:ext cx="1317811" cy="5513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Italy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DF51015-5B4D-5D46-9191-A935D322F3C7}"/>
                </a:ext>
              </a:extLst>
            </p:cNvPr>
            <p:cNvCxnSpPr>
              <a:cxnSpLocks/>
              <a:stCxn id="6" idx="3"/>
              <a:endCxn id="7" idx="1"/>
            </p:cNvCxnSpPr>
            <p:nvPr/>
          </p:nvCxnSpPr>
          <p:spPr>
            <a:xfrm flipV="1">
              <a:off x="8395452" y="4014405"/>
              <a:ext cx="127242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9660E3-A20F-924D-AE72-02E76D311F97}"/>
                </a:ext>
              </a:extLst>
            </p:cNvPr>
            <p:cNvSpPr txBox="1"/>
            <p:nvPr/>
          </p:nvSpPr>
          <p:spPr>
            <a:xfrm>
              <a:off x="8497673" y="4006688"/>
              <a:ext cx="1026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capitalOf</a:t>
              </a:r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27F71BAE-8D2B-4241-A36E-2C5F71E15F7F}"/>
                </a:ext>
              </a:extLst>
            </p:cNvPr>
            <p:cNvSpPr/>
            <p:nvPr/>
          </p:nvSpPr>
          <p:spPr>
            <a:xfrm>
              <a:off x="6739214" y="4689390"/>
              <a:ext cx="847163" cy="462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Q220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8A8AAA8-5D13-4F44-B5F8-F1FC4CF65D3A}"/>
                </a:ext>
              </a:extLst>
            </p:cNvPr>
            <p:cNvSpPr/>
            <p:nvPr/>
          </p:nvSpPr>
          <p:spPr>
            <a:xfrm>
              <a:off x="10241644" y="4651090"/>
              <a:ext cx="801157" cy="4983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Q38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651F38F-12A6-364E-90FC-1D095994ADFF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 flipV="1">
              <a:off x="7586377" y="4900268"/>
              <a:ext cx="2655267" cy="201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63B3ECA-245E-104E-9E1D-843BC14E99C5}"/>
                </a:ext>
              </a:extLst>
            </p:cNvPr>
            <p:cNvSpPr txBox="1"/>
            <p:nvPr/>
          </p:nvSpPr>
          <p:spPr>
            <a:xfrm>
              <a:off x="8522632" y="4947153"/>
              <a:ext cx="1896673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Q5119</a:t>
              </a:r>
              <a:endParaRPr lang="en-US" sz="1200" dirty="0"/>
            </a:p>
            <a:p>
              <a:endParaRPr lang="en-US" sz="1200" dirty="0"/>
            </a:p>
            <a:p>
              <a:r>
                <a:rPr lang="en-US" sz="1200" dirty="0"/>
                <a:t>type: </a:t>
              </a:r>
              <a:r>
                <a:rPr lang="en-US" sz="1200" dirty="0" err="1"/>
                <a:t>capitalOf</a:t>
              </a:r>
              <a:endParaRPr lang="en-US" sz="1200" dirty="0"/>
            </a:p>
            <a:p>
              <a:r>
                <a:rPr lang="en-US" sz="1200" dirty="0"/>
                <a:t>added: 2019-06-12</a:t>
              </a:r>
            </a:p>
            <a:p>
              <a:r>
                <a:rPr lang="en-US" sz="1200" dirty="0"/>
                <a:t>author: @Bob</a:t>
              </a:r>
            </a:p>
            <a:p>
              <a:r>
                <a:rPr lang="en-US" sz="1200" b="1" dirty="0" err="1"/>
                <a:t>validityrFrom</a:t>
              </a:r>
              <a:r>
                <a:rPr lang="en-US" sz="1200" b="1" dirty="0"/>
                <a:t>: 1861</a:t>
              </a:r>
            </a:p>
            <a:p>
              <a:endParaRPr lang="en-US" sz="1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9958C6-1EF3-CF42-97DE-A2D46EB254D8}"/>
                </a:ext>
              </a:extLst>
            </p:cNvPr>
            <p:cNvSpPr txBox="1"/>
            <p:nvPr/>
          </p:nvSpPr>
          <p:spPr>
            <a:xfrm>
              <a:off x="6681199" y="5209506"/>
              <a:ext cx="14204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Name: Rome</a:t>
              </a:r>
            </a:p>
            <a:p>
              <a:r>
                <a:rPr lang="en-US" sz="1200" dirty="0"/>
                <a:t>Type: City</a:t>
              </a:r>
            </a:p>
            <a:p>
              <a:r>
                <a:rPr lang="en-US" sz="1200" dirty="0"/>
                <a:t>added: 2019-06-11</a:t>
              </a:r>
            </a:p>
            <a:p>
              <a:r>
                <a:rPr lang="en-US" sz="1200" dirty="0"/>
                <a:t>author: @Alice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BFE71F-B22F-D14B-9FC2-B59854C28AB4}"/>
                </a:ext>
              </a:extLst>
            </p:cNvPr>
            <p:cNvSpPr txBox="1"/>
            <p:nvPr/>
          </p:nvSpPr>
          <p:spPr>
            <a:xfrm>
              <a:off x="10241644" y="5117478"/>
              <a:ext cx="14204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Name: Italy</a:t>
              </a:r>
            </a:p>
            <a:p>
              <a:r>
                <a:rPr lang="en-US" sz="1200" dirty="0"/>
                <a:t>Type: Country</a:t>
              </a:r>
            </a:p>
            <a:p>
              <a:r>
                <a:rPr lang="en-US" sz="1200" dirty="0"/>
                <a:t>added: 2019-06-11</a:t>
              </a:r>
            </a:p>
            <a:p>
              <a:r>
                <a:rPr lang="en-US" sz="1200" dirty="0"/>
                <a:t>author: @</a:t>
              </a:r>
              <a:r>
                <a:rPr lang="en-US" sz="1200" dirty="0" err="1"/>
                <a:t>Chalrlie</a:t>
              </a:r>
              <a:endParaRPr lang="en-US" sz="12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9034E59-2E05-EF4A-8168-3C3997E4B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318" y="1173124"/>
            <a:ext cx="3018892" cy="38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51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D840-D019-874A-8C13-BB922A651C1A}"/>
              </a:ext>
            </a:extLst>
          </p:cNvPr>
          <p:cNvSpPr/>
          <p:nvPr/>
        </p:nvSpPr>
        <p:spPr>
          <a:xfrm>
            <a:off x="2580468" y="3068663"/>
            <a:ext cx="2231756" cy="2402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58D051-F4D9-984C-A066-951D516E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dirty="0"/>
              <a:t>While it is possible to do path queries in SPARQL via property path expressions, it is still not possible to </a:t>
            </a:r>
            <a:r>
              <a:rPr lang="en-AT" b="1" dirty="0"/>
              <a:t>return </a:t>
            </a:r>
            <a:r>
              <a:rPr lang="en-AT" dirty="0"/>
              <a:t>paths in SPARQL1.1:</a:t>
            </a:r>
          </a:p>
          <a:p>
            <a:endParaRPr lang="en-AT" dirty="0"/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1C291C-FAC4-AB4B-AD2F-CF8E7A9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391EB0-838E-2043-81F1-E280575ED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46" y="177910"/>
            <a:ext cx="6840000" cy="903822"/>
          </a:xfrm>
        </p:spPr>
        <p:txBody>
          <a:bodyPr/>
          <a:lstStyle/>
          <a:p>
            <a:r>
              <a:rPr lang="en-AT" u="sng" dirty="0"/>
              <a:t>Challenge 2</a:t>
            </a:r>
            <a:r>
              <a:rPr lang="en-AT" dirty="0"/>
              <a:t>: Path queries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311A85-0B0A-BF43-8BD6-DBE9B5E24A53}"/>
              </a:ext>
            </a:extLst>
          </p:cNvPr>
          <p:cNvSpPr/>
          <p:nvPr/>
        </p:nvSpPr>
        <p:spPr>
          <a:xfrm>
            <a:off x="922337" y="2774197"/>
            <a:ext cx="6950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DISTINCT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?Path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wdt:P31/wdt:P279* wd:Q515.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wdt:P1082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?population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wdt:P17 wd:Q38 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?population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1000000) }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ED0D7201-75C8-AA4F-85AA-3BB2DF404524}"/>
              </a:ext>
            </a:extLst>
          </p:cNvPr>
          <p:cNvSpPr/>
          <p:nvPr/>
        </p:nvSpPr>
        <p:spPr>
          <a:xfrm>
            <a:off x="5997844" y="1991532"/>
            <a:ext cx="2998922" cy="1077131"/>
          </a:xfrm>
          <a:prstGeom prst="wedgeRectCallout">
            <a:avLst>
              <a:gd name="adj1" fmla="val -88084"/>
              <a:gd name="adj2" fmla="val 51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i.e.: what is the (shortest) path </a:t>
            </a:r>
            <a:r>
              <a:rPr lang="en-AT" dirty="0">
                <a:latin typeface="Courier New" panose="02070309020205020404" pitchFamily="49" charset="0"/>
                <a:cs typeface="Courier New" panose="02070309020205020404" pitchFamily="49" charset="0"/>
              </a:rPr>
              <a:t>?Path</a:t>
            </a:r>
            <a:r>
              <a:rPr lang="en-AT" dirty="0"/>
              <a:t> connecting </a:t>
            </a:r>
            <a:r>
              <a:rPr lang="en-AT" dirty="0"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AT" dirty="0"/>
              <a:t>and </a:t>
            </a:r>
            <a:r>
              <a:rPr lang="en-AT" dirty="0">
                <a:latin typeface="Courier New" panose="02070309020205020404" pitchFamily="49" charset="0"/>
                <a:cs typeface="Courier New" panose="02070309020205020404" pitchFamily="49" charset="0"/>
              </a:rPr>
              <a:t>wd:Q515</a:t>
            </a:r>
            <a:r>
              <a:rPr lang="en-A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692687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BABC9CC-537D-F04A-9B91-990138773452}"/>
              </a:ext>
            </a:extLst>
          </p:cNvPr>
          <p:cNvSpPr/>
          <p:nvPr/>
        </p:nvSpPr>
        <p:spPr>
          <a:xfrm>
            <a:off x="3646456" y="1547426"/>
            <a:ext cx="2245072" cy="181365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Dataset 2</a:t>
            </a: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6EC9E9-2AF9-F747-9615-F72ACF304A2D}"/>
              </a:ext>
            </a:extLst>
          </p:cNvPr>
          <p:cNvSpPr/>
          <p:nvPr/>
        </p:nvSpPr>
        <p:spPr>
          <a:xfrm>
            <a:off x="1389529" y="1704021"/>
            <a:ext cx="2200912" cy="109858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Dataset 1</a:t>
            </a: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42AB2A3-7561-6B48-A916-599BCB78DADE}"/>
              </a:ext>
            </a:extLst>
          </p:cNvPr>
          <p:cNvSpPr/>
          <p:nvPr/>
        </p:nvSpPr>
        <p:spPr>
          <a:xfrm>
            <a:off x="0" y="4479779"/>
            <a:ext cx="5165912" cy="665072"/>
          </a:xfrm>
          <a:prstGeom prst="wedgeRoundRectCallout">
            <a:avLst>
              <a:gd name="adj1" fmla="val -6918"/>
              <a:gd name="adj2" fmla="val -894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We solved this by extending SPARQL [1] with bidirectional BFS over HDT</a:t>
            </a:r>
          </a:p>
          <a:p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53709B-744F-654A-805E-16CDE6CD6FC9}"/>
              </a:ext>
            </a:extLst>
          </p:cNvPr>
          <p:cNvSpPr/>
          <p:nvPr/>
        </p:nvSpPr>
        <p:spPr>
          <a:xfrm>
            <a:off x="70464" y="4893608"/>
            <a:ext cx="5098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https://bitbucket.org/vadim_savenkov/topk-pfn/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ACCBA-5E0C-7745-BB63-31D79F4724DC}"/>
              </a:ext>
            </a:extLst>
          </p:cNvPr>
          <p:cNvSpPr txBox="1"/>
          <p:nvPr/>
        </p:nvSpPr>
        <p:spPr>
          <a:xfrm>
            <a:off x="404255" y="1023311"/>
            <a:ext cx="78213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Common problem in graphs, not doable with SPARQL, but with extensions [1]:</a:t>
            </a:r>
          </a:p>
          <a:p>
            <a:r>
              <a:rPr lang="en-US" sz="1500" dirty="0"/>
              <a:t>“Give me the (k) shortest paths between two nodes?”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BCEED8-CF1E-404C-8802-B4AD125C2145}"/>
              </a:ext>
            </a:extLst>
          </p:cNvPr>
          <p:cNvSpPr/>
          <p:nvPr/>
        </p:nvSpPr>
        <p:spPr>
          <a:xfrm>
            <a:off x="1781735" y="2129118"/>
            <a:ext cx="313765" cy="291353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0CA1AD-9330-8F4F-BE30-4E6F4961DB3A}"/>
              </a:ext>
            </a:extLst>
          </p:cNvPr>
          <p:cNvCxnSpPr>
            <a:cxnSpLocks/>
            <a:stCxn id="5" idx="6"/>
            <a:endCxn id="10" idx="2"/>
          </p:cNvCxnSpPr>
          <p:nvPr/>
        </p:nvCxnSpPr>
        <p:spPr>
          <a:xfrm flipV="1">
            <a:off x="2095500" y="2145927"/>
            <a:ext cx="862853" cy="128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8765D9E-3AF4-A340-8785-FA5E306E0D9C}"/>
              </a:ext>
            </a:extLst>
          </p:cNvPr>
          <p:cNvSpPr/>
          <p:nvPr/>
        </p:nvSpPr>
        <p:spPr>
          <a:xfrm>
            <a:off x="2958353" y="1994648"/>
            <a:ext cx="324970" cy="302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B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304BC4-6961-4E47-A12D-9739B6575135}"/>
              </a:ext>
            </a:extLst>
          </p:cNvPr>
          <p:cNvCxnSpPr>
            <a:cxnSpLocks/>
            <a:stCxn id="18" idx="2"/>
            <a:endCxn id="10" idx="6"/>
          </p:cNvCxnSpPr>
          <p:nvPr/>
        </p:nvCxnSpPr>
        <p:spPr>
          <a:xfrm flipH="1" flipV="1">
            <a:off x="3283324" y="2145927"/>
            <a:ext cx="1430618" cy="123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84492A5-527E-3F47-A3F9-D3C5E824B0CD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3120839" y="2297206"/>
            <a:ext cx="1174751" cy="871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19157CA-0E1B-994A-A156-209EAE895591}"/>
              </a:ext>
            </a:extLst>
          </p:cNvPr>
          <p:cNvSpPr/>
          <p:nvPr/>
        </p:nvSpPr>
        <p:spPr>
          <a:xfrm>
            <a:off x="4295589" y="3006342"/>
            <a:ext cx="324970" cy="302558"/>
          </a:xfrm>
          <a:prstGeom prst="ellipse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D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D033016-68D1-A346-99AB-42AE07760496}"/>
              </a:ext>
            </a:extLst>
          </p:cNvPr>
          <p:cNvSpPr/>
          <p:nvPr/>
        </p:nvSpPr>
        <p:spPr>
          <a:xfrm>
            <a:off x="4713942" y="2117913"/>
            <a:ext cx="324970" cy="302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CEAF66-EE3B-4143-9B4F-E4D6541EFD45}"/>
              </a:ext>
            </a:extLst>
          </p:cNvPr>
          <p:cNvCxnSpPr>
            <a:cxnSpLocks/>
            <a:stCxn id="18" idx="3"/>
            <a:endCxn id="17" idx="0"/>
          </p:cNvCxnSpPr>
          <p:nvPr/>
        </p:nvCxnSpPr>
        <p:spPr>
          <a:xfrm flipH="1">
            <a:off x="4458074" y="2376163"/>
            <a:ext cx="303458" cy="630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E3DBF63-8589-9E44-8C82-EEA4B08E8FBC}"/>
              </a:ext>
            </a:extLst>
          </p:cNvPr>
          <p:cNvSpPr/>
          <p:nvPr/>
        </p:nvSpPr>
        <p:spPr>
          <a:xfrm>
            <a:off x="3998633" y="1808169"/>
            <a:ext cx="324970" cy="302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0466E3F-3D67-4C40-B0FC-13C797526EC9}"/>
              </a:ext>
            </a:extLst>
          </p:cNvPr>
          <p:cNvCxnSpPr>
            <a:cxnSpLocks/>
            <a:stCxn id="10" idx="7"/>
            <a:endCxn id="25" idx="2"/>
          </p:cNvCxnSpPr>
          <p:nvPr/>
        </p:nvCxnSpPr>
        <p:spPr>
          <a:xfrm flipV="1">
            <a:off x="3235733" y="1959448"/>
            <a:ext cx="762900" cy="79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D89D704-D77F-114C-88A4-F2C7E54EB7C8}"/>
              </a:ext>
            </a:extLst>
          </p:cNvPr>
          <p:cNvCxnSpPr>
            <a:cxnSpLocks/>
            <a:stCxn id="25" idx="6"/>
            <a:endCxn id="18" idx="1"/>
          </p:cNvCxnSpPr>
          <p:nvPr/>
        </p:nvCxnSpPr>
        <p:spPr>
          <a:xfrm>
            <a:off x="4323603" y="1959448"/>
            <a:ext cx="437930" cy="202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9E83F53-0B0D-3E4E-A574-C7CCE046AE8D}"/>
              </a:ext>
            </a:extLst>
          </p:cNvPr>
          <p:cNvSpPr txBox="1"/>
          <p:nvPr/>
        </p:nvSpPr>
        <p:spPr>
          <a:xfrm>
            <a:off x="5939118" y="1808169"/>
            <a:ext cx="134844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:a :p :b. </a:t>
            </a:r>
          </a:p>
          <a:p>
            <a:r>
              <a:rPr lang="en-US" sz="1500" dirty="0"/>
              <a:t>:b :p :d, :e.</a:t>
            </a:r>
          </a:p>
          <a:p>
            <a:r>
              <a:rPr lang="en-US" sz="1500" dirty="0"/>
              <a:t>:c :p :b, :d.</a:t>
            </a:r>
          </a:p>
          <a:p>
            <a:r>
              <a:rPr lang="en-US" sz="1500" dirty="0"/>
              <a:t>:d :p :e.</a:t>
            </a:r>
          </a:p>
          <a:p>
            <a:r>
              <a:rPr lang="en-US" sz="1500" dirty="0"/>
              <a:t>:e :p :c.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5217BF-7107-F44C-B7F4-21A2CA12E39E}"/>
              </a:ext>
            </a:extLst>
          </p:cNvPr>
          <p:cNvCxnSpPr>
            <a:cxnSpLocks/>
            <a:stCxn id="17" idx="1"/>
            <a:endCxn id="25" idx="4"/>
          </p:cNvCxnSpPr>
          <p:nvPr/>
        </p:nvCxnSpPr>
        <p:spPr>
          <a:xfrm flipH="1" flipV="1">
            <a:off x="4161118" y="2110727"/>
            <a:ext cx="182063" cy="939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0070AD3-A078-3B45-A1FC-32D4D04D8917}"/>
              </a:ext>
            </a:extLst>
          </p:cNvPr>
          <p:cNvSpPr/>
          <p:nvPr/>
        </p:nvSpPr>
        <p:spPr>
          <a:xfrm>
            <a:off x="963706" y="3361079"/>
            <a:ext cx="7593853" cy="119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  <a:latin typeface="Menlo" panose="020B0609030804020204" pitchFamily="49" charset="0"/>
                <a:hlinkClick r:id="rId3"/>
              </a:rPr>
              <a:t>rdf2hdt.sh</a:t>
            </a:r>
            <a:r>
              <a:rPr lang="en-US" sz="1500" dirty="0">
                <a:solidFill>
                  <a:srgbClr val="000000"/>
                </a:solidFill>
                <a:latin typeface="Menlo" panose="020B0609030804020204" pitchFamily="49" charset="0"/>
              </a:rPr>
              <a:t> -</a:t>
            </a:r>
            <a:r>
              <a:rPr lang="en-US" sz="1500" dirty="0" err="1">
                <a:solidFill>
                  <a:srgbClr val="000000"/>
                </a:solidFill>
                <a:latin typeface="Menlo" panose="020B0609030804020204" pitchFamily="49" charset="0"/>
              </a:rPr>
              <a:t>rdftype</a:t>
            </a:r>
            <a:r>
              <a:rPr lang="en-US" sz="1500" dirty="0">
                <a:solidFill>
                  <a:srgbClr val="000000"/>
                </a:solidFill>
                <a:latin typeface="Menlo" panose="020B0609030804020204" pitchFamily="49" charset="0"/>
              </a:rPr>
              <a:t> turtle </a:t>
            </a:r>
            <a:r>
              <a:rPr lang="en-US" sz="1500" dirty="0" err="1">
                <a:solidFill>
                  <a:srgbClr val="000000"/>
                </a:solidFill>
                <a:latin typeface="Menlo" panose="020B0609030804020204" pitchFamily="49" charset="0"/>
              </a:rPr>
              <a:t>testgraph.ttl</a:t>
            </a:r>
            <a:r>
              <a:rPr lang="en-US" sz="15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Menlo" panose="020B0609030804020204" pitchFamily="49" charset="0"/>
              </a:rPr>
              <a:t>testgraph.hdt</a:t>
            </a:r>
            <a:endParaRPr lang="en-US" sz="15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endParaRPr lang="en-US" sz="1500" dirty="0"/>
          </a:p>
          <a:p>
            <a:r>
              <a:rPr lang="en-US" sz="1333" dirty="0" err="1">
                <a:solidFill>
                  <a:srgbClr val="000000"/>
                </a:solidFill>
                <a:latin typeface="Menlo" panose="020B0609030804020204" pitchFamily="49" charset="0"/>
                <a:hlinkClick r:id="rId2"/>
              </a:rPr>
              <a:t>hdtsparql.sh</a:t>
            </a:r>
            <a:r>
              <a:rPr lang="en-US" sz="1333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1333" dirty="0" err="1">
                <a:solidFill>
                  <a:srgbClr val="000000"/>
                </a:solidFill>
                <a:latin typeface="Menlo" panose="020B0609030804020204" pitchFamily="49" charset="0"/>
              </a:rPr>
              <a:t>testgraph.hdt</a:t>
            </a:r>
            <a:r>
              <a:rPr lang="en-US" sz="1333" dirty="0">
                <a:solidFill>
                  <a:srgbClr val="000000"/>
                </a:solidFill>
                <a:latin typeface="Menlo" panose="020B0609030804020204" pitchFamily="49" charset="0"/>
              </a:rPr>
              <a:t> "</a:t>
            </a:r>
            <a:r>
              <a:rPr lang="en-US" sz="1333" b="1" dirty="0">
                <a:solidFill>
                  <a:srgbClr val="FF0000"/>
                </a:solidFill>
                <a:latin typeface="Menlo" panose="020B0609030804020204" pitchFamily="49" charset="0"/>
              </a:rPr>
              <a:t>PREFIX </a:t>
            </a:r>
            <a:r>
              <a:rPr lang="en-US" sz="1333" b="1" dirty="0" err="1">
                <a:solidFill>
                  <a:srgbClr val="FF0000"/>
                </a:solidFill>
                <a:latin typeface="Menlo" panose="020B0609030804020204" pitchFamily="49" charset="0"/>
              </a:rPr>
              <a:t>ppf</a:t>
            </a:r>
            <a:r>
              <a:rPr lang="en-US" sz="1333" b="1" dirty="0">
                <a:solidFill>
                  <a:srgbClr val="FF0000"/>
                </a:solidFill>
                <a:latin typeface="Menlo" panose="020B0609030804020204" pitchFamily="49" charset="0"/>
              </a:rPr>
              <a:t>: &lt;</a:t>
            </a:r>
            <a:r>
              <a:rPr lang="en-US" sz="1333" b="1" dirty="0" err="1">
                <a:solidFill>
                  <a:srgbClr val="FF0000"/>
                </a:solidFill>
                <a:latin typeface="Menlo" panose="020B0609030804020204" pitchFamily="49" charset="0"/>
              </a:rPr>
              <a:t>java:at.ac.wu.arqext.path</a:t>
            </a:r>
            <a:r>
              <a:rPr lang="en-US" sz="1333" b="1" dirty="0">
                <a:solidFill>
                  <a:srgbClr val="FF0000"/>
                </a:solidFill>
                <a:latin typeface="Menlo" panose="020B0609030804020204" pitchFamily="49" charset="0"/>
              </a:rPr>
              <a:t>.&gt;</a:t>
            </a:r>
          </a:p>
          <a:p>
            <a:r>
              <a:rPr lang="en-US" sz="1333" dirty="0">
                <a:solidFill>
                  <a:srgbClr val="000000"/>
                </a:solidFill>
                <a:latin typeface="Menlo" panose="020B0609030804020204" pitchFamily="49" charset="0"/>
              </a:rPr>
              <a:t>                            SELECT * WHERE{ ?path </a:t>
            </a:r>
            <a:r>
              <a:rPr lang="en-US" sz="1333" dirty="0" err="1">
                <a:solidFill>
                  <a:srgbClr val="FF0000"/>
                </a:solidFill>
                <a:latin typeface="Menlo" panose="020B0609030804020204" pitchFamily="49" charset="0"/>
              </a:rPr>
              <a:t>ppf:topk</a:t>
            </a:r>
            <a:r>
              <a:rPr lang="en-US" sz="1333" dirty="0">
                <a:solidFill>
                  <a:srgbClr val="FF0000"/>
                </a:solidFill>
                <a:latin typeface="Menlo" panose="020B0609030804020204" pitchFamily="49" charset="0"/>
              </a:rPr>
              <a:t> (:a :d 2)</a:t>
            </a:r>
            <a:r>
              <a:rPr lang="en-US" sz="1333" dirty="0">
                <a:solidFill>
                  <a:srgbClr val="000000"/>
                </a:solidFill>
                <a:latin typeface="Menlo" panose="020B0609030804020204" pitchFamily="49" charset="0"/>
              </a:rPr>
              <a:t> }"</a:t>
            </a:r>
          </a:p>
          <a:p>
            <a:endParaRPr lang="en-US" sz="15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13A76BCA-2339-7B46-83CF-1067B1D18D06}"/>
              </a:ext>
            </a:extLst>
          </p:cNvPr>
          <p:cNvSpPr/>
          <p:nvPr/>
        </p:nvSpPr>
        <p:spPr>
          <a:xfrm>
            <a:off x="8260642" y="4410428"/>
            <a:ext cx="721845" cy="427644"/>
          </a:xfrm>
          <a:prstGeom prst="wedgeRoundRectCallout">
            <a:avLst>
              <a:gd name="adj1" fmla="val -100120"/>
              <a:gd name="adj2" fmla="val -880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67" dirty="0"/>
              <a:t>k=2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F156DC66-58E2-A44C-8408-B58655534DDA}"/>
              </a:ext>
            </a:extLst>
          </p:cNvPr>
          <p:cNvSpPr/>
          <p:nvPr/>
        </p:nvSpPr>
        <p:spPr>
          <a:xfrm>
            <a:off x="5233147" y="4505536"/>
            <a:ext cx="2947147" cy="665072"/>
          </a:xfrm>
          <a:prstGeom prst="wedgeRoundRectCallout">
            <a:avLst>
              <a:gd name="adj1" fmla="val -40609"/>
              <a:gd name="adj2" fmla="val -844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Open research question(s): e.g. But how to do this effectively in a </a:t>
            </a:r>
            <a:r>
              <a:rPr lang="en-US" sz="1200" b="1" dirty="0"/>
              <a:t>Federated</a:t>
            </a:r>
            <a:r>
              <a:rPr lang="en-US" sz="1200" dirty="0"/>
              <a:t> setting?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55A89C-13AB-F24E-A3FE-42F60E9060B5}"/>
              </a:ext>
            </a:extLst>
          </p:cNvPr>
          <p:cNvSpPr/>
          <p:nvPr/>
        </p:nvSpPr>
        <p:spPr>
          <a:xfrm>
            <a:off x="228423" y="5149720"/>
            <a:ext cx="78653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/>
              <a:t>[</a:t>
            </a:r>
            <a:r>
              <a:rPr lang="en-US" sz="1050" i="1" dirty="0" err="1"/>
              <a:t>Savenkov</a:t>
            </a:r>
            <a:r>
              <a:rPr lang="en-US" sz="1050" i="1" dirty="0"/>
              <a:t> et al, </a:t>
            </a:r>
            <a:r>
              <a:rPr lang="en-US" sz="1050" i="1" dirty="0" err="1"/>
              <a:t>SEMANTiCS</a:t>
            </a:r>
            <a:r>
              <a:rPr lang="en-US" sz="1050" i="1" dirty="0"/>
              <a:t> 2017]</a:t>
            </a:r>
          </a:p>
          <a:p>
            <a:endParaRPr lang="en-US" sz="1050" i="1" dirty="0"/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E7443D48-5C62-0048-B731-73BAB658FAF5}"/>
              </a:ext>
            </a:extLst>
          </p:cNvPr>
          <p:cNvSpPr txBox="1">
            <a:spLocks/>
          </p:cNvSpPr>
          <p:nvPr/>
        </p:nvSpPr>
        <p:spPr bwMode="auto">
          <a:xfrm>
            <a:off x="288214" y="167197"/>
            <a:ext cx="7321454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AT" u="sng" dirty="0"/>
              <a:t>Challenge 2</a:t>
            </a:r>
            <a:r>
              <a:rPr lang="en-AT" dirty="0"/>
              <a:t>: Path queries – prototype solution 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39336883-823E-4D4B-8ADD-9BCA9D8B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662" y="5139591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26</a:t>
            </a:fld>
            <a:endParaRPr lang="en-GB" dirty="0"/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1641E98F-E928-C0BD-06C9-7040E533818B}"/>
              </a:ext>
            </a:extLst>
          </p:cNvPr>
          <p:cNvSpPr/>
          <p:nvPr/>
        </p:nvSpPr>
        <p:spPr>
          <a:xfrm>
            <a:off x="2713254" y="5311737"/>
            <a:ext cx="4896414" cy="415499"/>
          </a:xfrm>
          <a:prstGeom prst="wedgeRoundRectCallout">
            <a:avLst>
              <a:gd name="adj1" fmla="val 48022"/>
              <a:gd name="adj2" fmla="val -798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Still interesting question also in (Graph)DB Theory… regarding entailments, coverage of queries in such settings.</a:t>
            </a:r>
          </a:p>
        </p:txBody>
      </p:sp>
    </p:spTree>
    <p:extLst>
      <p:ext uri="{BB962C8B-B14F-4D97-AF65-F5344CB8AC3E}">
        <p14:creationId xmlns:p14="http://schemas.microsoft.com/office/powerpoint/2010/main" val="1763212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6" grpId="0" animBg="1"/>
      <p:bldP spid="37" grpId="0"/>
      <p:bldP spid="38" grpId="0" animBg="1"/>
      <p:bldP spid="21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7D8C0-7D18-3A4B-B61F-60267A4D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7" y="139700"/>
            <a:ext cx="7317741" cy="903822"/>
          </a:xfrm>
        </p:spPr>
        <p:txBody>
          <a:bodyPr/>
          <a:lstStyle/>
          <a:p>
            <a:r>
              <a:rPr lang="en-US" dirty="0"/>
              <a:t>Challenge 3: Scalability of SPARQL endpoints?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EA6A7B-16D0-E743-98E9-AF882A3C85F8}"/>
              </a:ext>
            </a:extLst>
          </p:cNvPr>
          <p:cNvSpPr/>
          <p:nvPr/>
        </p:nvSpPr>
        <p:spPr>
          <a:xfrm>
            <a:off x="2967925" y="4605902"/>
            <a:ext cx="258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https://w.wiki/4mTj</a:t>
            </a:r>
            <a:r>
              <a:rPr lang="en-GB" dirty="0"/>
              <a:t> </a:t>
            </a:r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A7762-3515-2546-89E2-2DF2ED09A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66" y="1084895"/>
            <a:ext cx="5375621" cy="3407676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5DF9D4D-5A5E-6D40-8E9E-5A6C20644F98}"/>
              </a:ext>
            </a:extLst>
          </p:cNvPr>
          <p:cNvSpPr/>
          <p:nvPr/>
        </p:nvSpPr>
        <p:spPr>
          <a:xfrm>
            <a:off x="395207" y="2626963"/>
            <a:ext cx="3122908" cy="1865608"/>
          </a:xfrm>
          <a:prstGeom prst="wedgeRoundRectCallout">
            <a:avLst>
              <a:gd name="adj1" fmla="val 48150"/>
              <a:gd name="adj2" fmla="val -729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Challenge 3.1: serve complex/long running queries to single users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28B563F-4362-D94E-8FCA-B0B43B2AFEA4}"/>
              </a:ext>
            </a:extLst>
          </p:cNvPr>
          <p:cNvSpPr/>
          <p:nvPr/>
        </p:nvSpPr>
        <p:spPr>
          <a:xfrm>
            <a:off x="5553560" y="2668336"/>
            <a:ext cx="3122908" cy="1865608"/>
          </a:xfrm>
          <a:prstGeom prst="wedgeRoundRectCallout">
            <a:avLst>
              <a:gd name="adj1" fmla="val -61527"/>
              <a:gd name="adj2" fmla="val -712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Challenge 3.2: serve many queries to many users </a:t>
            </a:r>
            <a:r>
              <a:rPr lang="en-AT" b="1" i="1" dirty="0"/>
              <a:t>concurrently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9B829E1-922F-244D-886C-D4179D90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27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C110C-D863-ECD5-9A1F-DCF541A84827}"/>
              </a:ext>
            </a:extLst>
          </p:cNvPr>
          <p:cNvSpPr txBox="1"/>
          <p:nvPr/>
        </p:nvSpPr>
        <p:spPr>
          <a:xfrm>
            <a:off x="4789461" y="1428749"/>
            <a:ext cx="38870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T" sz="1200" b="1" i="1" dirty="0"/>
              <a:t>Example</a:t>
            </a:r>
            <a:r>
              <a:rPr lang="en-AT" sz="1200" i="1" dirty="0"/>
              <a:t>: </a:t>
            </a:r>
          </a:p>
          <a:p>
            <a:r>
              <a:rPr lang="en-AT" sz="1200" i="1" dirty="0"/>
              <a:t>"Classes with their number of instances"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1FE1B-508C-DE0D-3962-EFC49666F404}"/>
              </a:ext>
            </a:extLst>
          </p:cNvPr>
          <p:cNvSpPr/>
          <p:nvPr/>
        </p:nvSpPr>
        <p:spPr>
          <a:xfrm>
            <a:off x="550636" y="4975234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[Fernández et al. 2013, JWS]</a:t>
            </a:r>
            <a:endParaRPr lang="en-AT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48BE-A2B0-90BC-F5FB-9944704149A7}"/>
              </a:ext>
            </a:extLst>
          </p:cNvPr>
          <p:cNvSpPr/>
          <p:nvPr/>
        </p:nvSpPr>
        <p:spPr>
          <a:xfrm>
            <a:off x="3236686" y="4975234"/>
            <a:ext cx="2997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Vergbourgh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2016, JWS]</a:t>
            </a:r>
            <a:endParaRPr lang="en-A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AE02E8-1B09-6F8C-6C6C-463CAE57DA96}"/>
              </a:ext>
            </a:extLst>
          </p:cNvPr>
          <p:cNvSpPr/>
          <p:nvPr/>
        </p:nvSpPr>
        <p:spPr>
          <a:xfrm>
            <a:off x="1443935" y="5300812"/>
            <a:ext cx="331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[Fernández et al. 2020,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WebConf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A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169003-EFCB-3C4B-F80E-DE15835FBAD9}"/>
              </a:ext>
            </a:extLst>
          </p:cNvPr>
          <p:cNvSpPr/>
          <p:nvPr/>
        </p:nvSpPr>
        <p:spPr>
          <a:xfrm>
            <a:off x="4572000" y="5300812"/>
            <a:ext cx="300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[Azzam et al. 2022,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WebConf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789623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7EDC2F-969E-462C-2A61-7FFD6444CC4A}"/>
              </a:ext>
            </a:extLst>
          </p:cNvPr>
          <p:cNvSpPr/>
          <p:nvPr/>
        </p:nvSpPr>
        <p:spPr>
          <a:xfrm>
            <a:off x="628650" y="4300537"/>
            <a:ext cx="7702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T" sz="1350" dirty="0">
                <a:hlinkClick r:id="rId2"/>
              </a:rPr>
              <a:t>https://sparqles.ai.wu.ac.at/availability</a:t>
            </a:r>
            <a:r>
              <a:rPr lang="en-AT" sz="1350" dirty="0"/>
              <a:t> , operating since 2012 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Käfer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2012, LDOW]</a:t>
            </a:r>
            <a:endParaRPr lang="en-AT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C8B6CD-5E2A-3017-6E0B-8FF71A0D7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1" y="1414463"/>
            <a:ext cx="7676303" cy="2782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8A8A2E-BF96-D42B-5442-F6492DDAA3DF}"/>
              </a:ext>
            </a:extLst>
          </p:cNvPr>
          <p:cNvSpPr txBox="1"/>
          <p:nvPr/>
        </p:nvSpPr>
        <p:spPr>
          <a:xfrm>
            <a:off x="3182179" y="1414463"/>
            <a:ext cx="6048632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T" b="1" i="1" dirty="0"/>
              <a:t>Observation 2:</a:t>
            </a:r>
            <a:endParaRPr lang="en-AT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T" dirty="0"/>
              <a:t>Serving SPARQL endpoints sustainably is too hard/expensive?</a:t>
            </a:r>
          </a:p>
          <a:p>
            <a:pPr marL="257175" indent="-257175">
              <a:buFont typeface="Wingdings" pitchFamily="2" charset="2"/>
              <a:buChar char="à"/>
            </a:pPr>
            <a:r>
              <a:rPr lang="en-AT" dirty="0"/>
              <a:t>Linked Data has rather evolved into a set of </a:t>
            </a:r>
            <a:r>
              <a:rPr lang="en-AT" b="1" dirty="0"/>
              <a:t>few, but huge, popular (Open) Knowledge Graphs:</a:t>
            </a:r>
          </a:p>
          <a:p>
            <a:pPr marL="257175" indent="-257175">
              <a:buFont typeface="Wingdings" pitchFamily="2" charset="2"/>
              <a:buChar char="à"/>
            </a:pPr>
            <a:endParaRPr lang="en-AT" b="1" dirty="0"/>
          </a:p>
        </p:txBody>
      </p:sp>
      <p:pic>
        <p:nvPicPr>
          <p:cNvPr id="6146" name="Picture 2" descr="DBpedia – Wikipedia">
            <a:extLst>
              <a:ext uri="{FF2B5EF4-FFF2-40B4-BE49-F238E27FC236}">
                <a16:creationId xmlns:a16="http://schemas.microsoft.com/office/drawing/2014/main" id="{2417C92C-B199-4934-217A-01F8893CD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234" y="2256216"/>
            <a:ext cx="837170" cy="57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ikidata – Wikipedia">
            <a:extLst>
              <a:ext uri="{FF2B5EF4-FFF2-40B4-BE49-F238E27FC236}">
                <a16:creationId xmlns:a16="http://schemas.microsoft.com/office/drawing/2014/main" id="{1981624D-5374-96AC-9F6B-C2301C0BE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110" y="2264896"/>
            <a:ext cx="837170" cy="5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6F65DE2-22B6-D0E0-9FF1-6E1DF751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2549" y="5116457"/>
            <a:ext cx="2057400" cy="273844"/>
          </a:xfrm>
        </p:spPr>
        <p:txBody>
          <a:bodyPr/>
          <a:lstStyle/>
          <a:p>
            <a:fld id="{78AA9B8F-E99E-F249-967A-8EA2BC104B71}" type="slidenum">
              <a:rPr lang="en-AT" smtClean="0"/>
              <a:t>28</a:t>
            </a:fld>
            <a:endParaRPr lang="en-AT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A7F7BA-DE7E-8781-568D-63782CCE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82" y="127218"/>
            <a:ext cx="7317741" cy="903822"/>
          </a:xfrm>
        </p:spPr>
        <p:txBody>
          <a:bodyPr/>
          <a:lstStyle/>
          <a:p>
            <a:r>
              <a:rPr lang="en-US" dirty="0"/>
              <a:t>Challenge 3: Scalability of SPARQL endpoints?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4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FD5971-701F-A15F-81D1-78D2C8E3C10F}"/>
              </a:ext>
            </a:extLst>
          </p:cNvPr>
          <p:cNvSpPr/>
          <p:nvPr/>
        </p:nvSpPr>
        <p:spPr>
          <a:xfrm>
            <a:off x="240135" y="1339207"/>
            <a:ext cx="198695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dirty="0">
                <a:hlinkClick r:id="rId2"/>
              </a:rPr>
              <a:t>https://w.wiki/4mTj</a:t>
            </a:r>
            <a:r>
              <a:rPr lang="en-GB" sz="1350" dirty="0"/>
              <a:t> </a:t>
            </a:r>
            <a:endParaRPr lang="en-AT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80F5F-22C3-0D55-1105-C44EF4929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35" y="1623038"/>
            <a:ext cx="5266021" cy="33381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6DCFA785-72D0-AAB8-60CE-223CBBB23A06}"/>
              </a:ext>
            </a:extLst>
          </p:cNvPr>
          <p:cNvSpPr/>
          <p:nvPr/>
        </p:nvSpPr>
        <p:spPr>
          <a:xfrm>
            <a:off x="1211122" y="2592535"/>
            <a:ext cx="2342181" cy="1399206"/>
          </a:xfrm>
          <a:prstGeom prst="wedgeRoundRectCallout">
            <a:avLst>
              <a:gd name="adj1" fmla="val 88509"/>
              <a:gd name="adj2" fmla="val 542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sz="1350" b="1" dirty="0"/>
              <a:t>Challenge 1</a:t>
            </a:r>
            <a:r>
              <a:rPr lang="en-AT" sz="1350" dirty="0"/>
              <a:t>: serve complex/long running queries to single users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E43C3-1757-6C07-0A07-4B1092737A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8019" y="1364420"/>
            <a:ext cx="3907331" cy="9941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24B2779-40E6-B8F8-7858-DBE37E3526D7}"/>
              </a:ext>
            </a:extLst>
          </p:cNvPr>
          <p:cNvSpPr/>
          <p:nvPr/>
        </p:nvSpPr>
        <p:spPr>
          <a:xfrm>
            <a:off x="5709068" y="2857500"/>
            <a:ext cx="2342181" cy="1399206"/>
          </a:xfrm>
          <a:prstGeom prst="wedgeRoundRectCallout">
            <a:avLst>
              <a:gd name="adj1" fmla="val 43328"/>
              <a:gd name="adj2" fmla="val -93769"/>
              <a:gd name="adj3" fmla="val 16667"/>
            </a:avLst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sz="1350" b="1" dirty="0"/>
              <a:t>Challenge 2</a:t>
            </a:r>
            <a:r>
              <a:rPr lang="en-AT" sz="1350" dirty="0"/>
              <a:t>: serve many queries to many users </a:t>
            </a:r>
            <a:r>
              <a:rPr lang="en-AT" sz="1350" b="1" i="1" dirty="0"/>
              <a:t>concurrently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25BCDA-3B82-A6AF-7EA2-24D6AAEF21CC}"/>
              </a:ext>
            </a:extLst>
          </p:cNvPr>
          <p:cNvSpPr/>
          <p:nvPr/>
        </p:nvSpPr>
        <p:spPr>
          <a:xfrm>
            <a:off x="3314699" y="1061442"/>
            <a:ext cx="54073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T" sz="1350" dirty="0">
                <a:hlinkClick r:id="rId5"/>
              </a:rPr>
              <a:t>https://iccl.inf.tu-dresden.de/web/Wikidata_SPARQL_Logs/</a:t>
            </a:r>
            <a:r>
              <a:rPr lang="en-AT" sz="135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E5A6DC-465F-F001-0576-6B3EE413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2549" y="5116457"/>
            <a:ext cx="2057400" cy="273844"/>
          </a:xfrm>
        </p:spPr>
        <p:txBody>
          <a:bodyPr/>
          <a:lstStyle/>
          <a:p>
            <a:fld id="{78AA9B8F-E99E-F249-967A-8EA2BC104B71}" type="slidenum">
              <a:rPr lang="en-AT" smtClean="0"/>
              <a:t>29</a:t>
            </a:fld>
            <a:endParaRPr lang="en-AT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545E661-C20B-2A39-8560-3FA5B89AD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7" y="139700"/>
            <a:ext cx="7317741" cy="903822"/>
          </a:xfrm>
        </p:spPr>
        <p:txBody>
          <a:bodyPr/>
          <a:lstStyle/>
          <a:p>
            <a:r>
              <a:rPr lang="en-US" dirty="0"/>
              <a:t>Challenge 3: Scalability of SPARQL endpoints?</a:t>
            </a:r>
            <a:br>
              <a:rPr lang="en-US" dirty="0"/>
            </a:br>
            <a:r>
              <a:rPr lang="en-US" dirty="0"/>
              <a:t>What's the problem?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BBF4ED-A6C1-E305-0C40-AE58E0F72C2E}"/>
              </a:ext>
            </a:extLst>
          </p:cNvPr>
          <p:cNvSpPr/>
          <p:nvPr/>
        </p:nvSpPr>
        <p:spPr>
          <a:xfrm>
            <a:off x="240135" y="4961237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[Fernández et al. 2013, JWS]</a:t>
            </a:r>
            <a:endParaRPr lang="en-AT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DB1717-C486-915A-E0D5-C5C54BEC8E61}"/>
              </a:ext>
            </a:extLst>
          </p:cNvPr>
          <p:cNvSpPr/>
          <p:nvPr/>
        </p:nvSpPr>
        <p:spPr>
          <a:xfrm>
            <a:off x="2926185" y="4961237"/>
            <a:ext cx="2997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Vergbourgh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2016, JWS]</a:t>
            </a:r>
            <a:endParaRPr lang="en-AT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E9EEBB-B7A6-0CFF-BFD0-4B63FA73FDAD}"/>
              </a:ext>
            </a:extLst>
          </p:cNvPr>
          <p:cNvSpPr/>
          <p:nvPr/>
        </p:nvSpPr>
        <p:spPr>
          <a:xfrm>
            <a:off x="1133434" y="5286815"/>
            <a:ext cx="331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[Fernández et al. 2020,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WebConf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AT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69B0F6-CD4A-533A-1B73-FA4B37F361B7}"/>
              </a:ext>
            </a:extLst>
          </p:cNvPr>
          <p:cNvSpPr/>
          <p:nvPr/>
        </p:nvSpPr>
        <p:spPr>
          <a:xfrm>
            <a:off x="4261499" y="5286815"/>
            <a:ext cx="300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[Azzam et al. 2022,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WebConf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34371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523" y="145010"/>
            <a:ext cx="7493727" cy="903822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Standard format (RDF) </a:t>
            </a: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Standard Query language (SPARQL) for Graph Data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Data representation</a:t>
            </a:r>
          </a:p>
          <a:p>
            <a:pPr lvl="1"/>
            <a:r>
              <a:rPr lang="de-DE" dirty="0"/>
              <a:t>RDF (= </a:t>
            </a:r>
            <a:r>
              <a:rPr lang="de-DE" b="1" dirty="0"/>
              <a:t>R</a:t>
            </a:r>
            <a:r>
              <a:rPr lang="de-DE" dirty="0"/>
              <a:t>esource </a:t>
            </a:r>
            <a:r>
              <a:rPr lang="de-DE" b="1" dirty="0"/>
              <a:t>D</a:t>
            </a:r>
            <a:r>
              <a:rPr lang="de-DE" dirty="0"/>
              <a:t>escription </a:t>
            </a:r>
            <a:r>
              <a:rPr lang="de-DE" b="1" dirty="0"/>
              <a:t>F</a:t>
            </a:r>
            <a:r>
              <a:rPr lang="de-DE" dirty="0"/>
              <a:t>ramework)</a:t>
            </a:r>
          </a:p>
          <a:p>
            <a:pPr lvl="2"/>
            <a:r>
              <a:rPr lang="de-DE" dirty="0"/>
              <a:t>a standard Format for publishing Graph Data on the Web.</a:t>
            </a:r>
          </a:p>
          <a:p>
            <a:pPr lvl="2"/>
            <a:r>
              <a:rPr lang="de-DE" dirty="0"/>
              <a:t>Can be seen as a labeled graph</a:t>
            </a:r>
          </a:p>
          <a:p>
            <a:r>
              <a:rPr lang="de-DE" b="1" dirty="0"/>
              <a:t>Querying</a:t>
            </a:r>
          </a:p>
          <a:p>
            <a:pPr lvl="1"/>
            <a:r>
              <a:rPr lang="de-DE" b="1" dirty="0"/>
              <a:t>SPARQL</a:t>
            </a:r>
          </a:p>
          <a:p>
            <a:pPr lvl="2"/>
            <a:r>
              <a:rPr lang="de-DE" b="1" dirty="0"/>
              <a:t>a query language (similar to SQL) for RDF data </a:t>
            </a:r>
          </a:p>
        </p:txBody>
      </p:sp>
      <p:pic>
        <p:nvPicPr>
          <p:cNvPr id="4" name="Picture 2" descr="C:\Users\Javi\Documents\My Dropbox\burocracia\plazaAxel\presentacion\rdf-logo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961" y="1783173"/>
            <a:ext cx="501762" cy="548802"/>
          </a:xfrm>
          <a:prstGeom prst="rect">
            <a:avLst/>
          </a:prstGeom>
          <a:noFill/>
        </p:spPr>
      </p:pic>
      <p:pic>
        <p:nvPicPr>
          <p:cNvPr id="1026" name="Picture 2" descr="http://codyburleson.com/wp-content/uploads/2013/10/sparql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31" y="2857500"/>
            <a:ext cx="582342" cy="5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7709422-F714-4C47-AE18-7D3B77BF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3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9E2770-D6E3-8424-5979-F059F925599C}"/>
              </a:ext>
            </a:extLst>
          </p:cNvPr>
          <p:cNvSpPr/>
          <p:nvPr/>
        </p:nvSpPr>
        <p:spPr>
          <a:xfrm>
            <a:off x="2600325" y="3524250"/>
            <a:ext cx="3457106" cy="21458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2BA30270-F58E-9925-0B42-B51E05C46EF3}"/>
              </a:ext>
            </a:extLst>
          </p:cNvPr>
          <p:cNvSpPr/>
          <p:nvPr/>
        </p:nvSpPr>
        <p:spPr>
          <a:xfrm>
            <a:off x="2715086" y="3524250"/>
            <a:ext cx="2514600" cy="409575"/>
          </a:xfrm>
          <a:prstGeom prst="wedgeRoundRectCallout">
            <a:avLst>
              <a:gd name="adj1" fmla="val -53030"/>
              <a:gd name="adj2" fmla="val 8808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T" sz="1100" dirty="0"/>
              <a:t>We'll have some riddles for the students at the shool</a:t>
            </a:r>
          </a:p>
        </p:txBody>
      </p:sp>
      <p:pic>
        <p:nvPicPr>
          <p:cNvPr id="11" name="Picture 2" descr="Profile photo for vpresutti">
            <a:extLst>
              <a:ext uri="{FF2B5EF4-FFF2-40B4-BE49-F238E27FC236}">
                <a16:creationId xmlns:a16="http://schemas.microsoft.com/office/drawing/2014/main" id="{6AFB69D8-7E69-8E1C-DEB7-1FD04968B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67" t="18352" r="-666" b="28667"/>
          <a:stretch/>
        </p:blipFill>
        <p:spPr bwMode="auto">
          <a:xfrm>
            <a:off x="2186738" y="3667125"/>
            <a:ext cx="413587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>
            <a:extLst>
              <a:ext uri="{FF2B5EF4-FFF2-40B4-BE49-F238E27FC236}">
                <a16:creationId xmlns:a16="http://schemas.microsoft.com/office/drawing/2014/main" id="{55543930-188F-A584-4788-FBC5388CD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705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T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47626F56-712E-53CD-4AFB-D0CD67A282CA}"/>
              </a:ext>
            </a:extLst>
          </p:cNvPr>
          <p:cNvSpPr/>
          <p:nvPr/>
        </p:nvSpPr>
        <p:spPr>
          <a:xfrm>
            <a:off x="3542831" y="4038600"/>
            <a:ext cx="2514600" cy="409575"/>
          </a:xfrm>
          <a:prstGeom prst="wedgeRoundRectCallout">
            <a:avLst>
              <a:gd name="adj1" fmla="val 48485"/>
              <a:gd name="adj2" fmla="val 8808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T" sz="1100" dirty="0">
                <a:solidFill>
                  <a:schemeClr val="tx1"/>
                </a:solidFill>
              </a:rPr>
              <a:t>Do you need a nasty SPARQL query? </a:t>
            </a:r>
            <a:r>
              <a:rPr lang="en-AT" sz="1100" dirty="0">
                <a:solidFill>
                  <a:schemeClr val="tx1"/>
                </a:solidFill>
                <a:sym typeface="Wingdings" pitchFamily="2" charset="2"/>
              </a:rPr>
              <a:t>:)</a:t>
            </a:r>
            <a:endParaRPr lang="en-AT" sz="11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FBB4A8E1-3650-F70E-C57D-5895E237BC98}"/>
              </a:ext>
            </a:extLst>
          </p:cNvPr>
          <p:cNvSpPr/>
          <p:nvPr/>
        </p:nvSpPr>
        <p:spPr>
          <a:xfrm>
            <a:off x="2715086" y="4543425"/>
            <a:ext cx="2514600" cy="409575"/>
          </a:xfrm>
          <a:prstGeom prst="wedgeRoundRectCallout">
            <a:avLst>
              <a:gd name="adj1" fmla="val -53030"/>
              <a:gd name="adj2" fmla="val 8808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dirty="0"/>
              <a:t>the SPARQL query abilities could have very different levels among students</a:t>
            </a:r>
            <a:endParaRPr lang="en-AT" sz="500" dirty="0"/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F59D6300-D9CD-A54C-CD98-7C9D2488D38A}"/>
              </a:ext>
            </a:extLst>
          </p:cNvPr>
          <p:cNvSpPr/>
          <p:nvPr/>
        </p:nvSpPr>
        <p:spPr>
          <a:xfrm>
            <a:off x="3542831" y="5083445"/>
            <a:ext cx="2514600" cy="409575"/>
          </a:xfrm>
          <a:prstGeom prst="wedgeRoundRectCallout">
            <a:avLst>
              <a:gd name="adj1" fmla="val 48485"/>
              <a:gd name="adj2" fmla="val 8808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T" sz="1100" dirty="0">
                <a:solidFill>
                  <a:schemeClr val="tx1"/>
                </a:solidFill>
              </a:rPr>
              <a:t>Let's fix that in the tutorial! </a:t>
            </a:r>
            <a:r>
              <a:rPr lang="en-AT" sz="1100" dirty="0">
                <a:solidFill>
                  <a:schemeClr val="tx1"/>
                </a:solidFill>
                <a:sym typeface="Wingdings" pitchFamily="2" charset="2"/>
              </a:rPr>
              <a:t>:)</a:t>
            </a:r>
            <a:endParaRPr lang="en-AT" sz="1100" dirty="0">
              <a:solidFill>
                <a:schemeClr val="tx1"/>
              </a:solidFill>
            </a:endParaRPr>
          </a:p>
        </p:txBody>
      </p:sp>
      <p:pic>
        <p:nvPicPr>
          <p:cNvPr id="1032" name="Picture 8" descr="Profile photo for droxel">
            <a:extLst>
              <a:ext uri="{FF2B5EF4-FFF2-40B4-BE49-F238E27FC236}">
                <a16:creationId xmlns:a16="http://schemas.microsoft.com/office/drawing/2014/main" id="{67D6EE88-5057-1971-BC0D-9414193B2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14" y="4182393"/>
            <a:ext cx="414804" cy="4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Profile photo for droxel">
            <a:extLst>
              <a:ext uri="{FF2B5EF4-FFF2-40B4-BE49-F238E27FC236}">
                <a16:creationId xmlns:a16="http://schemas.microsoft.com/office/drawing/2014/main" id="{72367D79-6AFE-7E01-901C-6E4FC5B1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215" y="5255340"/>
            <a:ext cx="414804" cy="4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ile photo for stefano.de.giorgis">
            <a:extLst>
              <a:ext uri="{FF2B5EF4-FFF2-40B4-BE49-F238E27FC236}">
                <a16:creationId xmlns:a16="http://schemas.microsoft.com/office/drawing/2014/main" id="{C3879F53-2C44-DFE3-6304-41B43358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21" y="4705153"/>
            <a:ext cx="414804" cy="4148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838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C71B4B-95B2-134A-A1F8-1DA86A8B5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dirty="0"/>
              <a:t>A lot of work has been done in the past on (deductive reasoning over KGs) in particular to retrieve implicit answers through</a:t>
            </a:r>
          </a:p>
          <a:p>
            <a:pPr marL="266700" lvl="1" indent="0">
              <a:buNone/>
            </a:pPr>
            <a:r>
              <a:rPr lang="en-AT" dirty="0"/>
              <a:t>exploiting the </a:t>
            </a:r>
            <a:r>
              <a:rPr lang="en-AT" b="1" dirty="0"/>
              <a:t>OWL</a:t>
            </a:r>
            <a:r>
              <a:rPr lang="en-AT" dirty="0"/>
              <a:t> and </a:t>
            </a:r>
            <a:r>
              <a:rPr lang="en-AT" b="1" dirty="0"/>
              <a:t>RDFS </a:t>
            </a:r>
            <a:r>
              <a:rPr lang="en-AT" dirty="0"/>
              <a:t>semantics. </a:t>
            </a:r>
          </a:p>
          <a:p>
            <a:r>
              <a:rPr lang="en-AT" dirty="0"/>
              <a:t>… e.g. by query rewriting or materialisation.</a:t>
            </a:r>
          </a:p>
          <a:p>
            <a:endParaRPr lang="en-AT" dirty="0"/>
          </a:p>
          <a:p>
            <a:r>
              <a:rPr lang="en-AT" dirty="0"/>
              <a:t>Howewer: </a:t>
            </a:r>
          </a:p>
          <a:p>
            <a:pPr marL="609600" lvl="1" indent="-342900">
              <a:buAutoNum type="arabicParenR"/>
            </a:pPr>
            <a:r>
              <a:rPr lang="en-AT" dirty="0"/>
              <a:t>existing KGs are inconsistent</a:t>
            </a:r>
          </a:p>
          <a:p>
            <a:pPr marL="609600" lvl="1" indent="-342900">
              <a:buFont typeface="Wingdings" charset="2"/>
              <a:buAutoNum type="arabicParenR"/>
            </a:pPr>
            <a:r>
              <a:rPr lang="en-AT" dirty="0"/>
              <a:t>some important KGs don't use OWL and RDFS</a:t>
            </a:r>
          </a:p>
          <a:p>
            <a:pPr marL="609600" lvl="1" indent="-342900">
              <a:buAutoNum type="arabicParenR"/>
            </a:pPr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D0158-9D35-884E-8BF2-69A73D8B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7846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30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DA7555-4ED6-5F4A-A9C0-8EFC5D2CB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7" y="139700"/>
            <a:ext cx="7139511" cy="903822"/>
          </a:xfrm>
        </p:spPr>
        <p:txBody>
          <a:bodyPr/>
          <a:lstStyle/>
          <a:p>
            <a:r>
              <a:rPr lang="en-AT" u="sng" dirty="0"/>
              <a:t>Challenge 4</a:t>
            </a:r>
            <a:r>
              <a:rPr lang="en-AT" dirty="0"/>
              <a:t>: Reasoning and Inconsistencies</a:t>
            </a:r>
          </a:p>
        </p:txBody>
      </p:sp>
    </p:spTree>
    <p:extLst>
      <p:ext uri="{BB962C8B-B14F-4D97-AF65-F5344CB8AC3E}">
        <p14:creationId xmlns:p14="http://schemas.microsoft.com/office/powerpoint/2010/main" val="1147165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F7BB-D1B0-6B48-B669-BF733D7F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304272"/>
            <a:ext cx="6963218" cy="1104636"/>
          </a:xfrm>
        </p:spPr>
        <p:txBody>
          <a:bodyPr>
            <a:normAutofit/>
          </a:bodyPr>
          <a:lstStyle/>
          <a:p>
            <a:r>
              <a:rPr lang="en-US" dirty="0"/>
              <a:t>Existing KGs aren’t consistent </a:t>
            </a:r>
            <a:r>
              <a:rPr lang="en-US" dirty="0">
                <a:sym typeface="Wingdings" pitchFamily="2" charset="2"/>
              </a:rPr>
              <a:t>  [1]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A28E-F70D-B047-AECA-5DD36F737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131" y="1475173"/>
            <a:ext cx="6572250" cy="3626115"/>
          </a:xfrm>
        </p:spPr>
        <p:txBody>
          <a:bodyPr/>
          <a:lstStyle/>
          <a:p>
            <a:r>
              <a:rPr lang="en-US" dirty="0"/>
              <a:t>E.g. </a:t>
            </a:r>
          </a:p>
        </p:txBody>
      </p:sp>
      <p:pic>
        <p:nvPicPr>
          <p:cNvPr id="2050" name="Picture 2" descr="Image result for dbpedia logo">
            <a:extLst>
              <a:ext uri="{FF2B5EF4-FFF2-40B4-BE49-F238E27FC236}">
                <a16:creationId xmlns:a16="http://schemas.microsoft.com/office/drawing/2014/main" id="{7E86F9F5-570F-1946-9737-876528AB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881" y="1279489"/>
            <a:ext cx="887158" cy="5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6167CE-3CDD-B040-9C9D-D8C156889E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448" y="1918078"/>
            <a:ext cx="2866276" cy="30500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EEC787-6341-5D4F-9CC6-7D4397CEE81D}"/>
              </a:ext>
            </a:extLst>
          </p:cNvPr>
          <p:cNvSpPr/>
          <p:nvPr/>
        </p:nvSpPr>
        <p:spPr>
          <a:xfrm>
            <a:off x="1255342" y="5037081"/>
            <a:ext cx="1735508" cy="271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67" i="1" dirty="0"/>
              <a:t>[Bischof et al. 2014]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F3782B5-A873-2A4B-B080-24D55191A2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75" y="4259291"/>
            <a:ext cx="2765848" cy="75968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F734BD5-27A2-C346-B29D-E048211308FC}"/>
              </a:ext>
            </a:extLst>
          </p:cNvPr>
          <p:cNvGrpSpPr/>
          <p:nvPr/>
        </p:nvGrpSpPr>
        <p:grpSpPr>
          <a:xfrm>
            <a:off x="1255342" y="2800308"/>
            <a:ext cx="2817065" cy="2211087"/>
            <a:chOff x="592010" y="4188990"/>
            <a:chExt cx="2195948" cy="182468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6FD8793-A467-0D4F-B2B6-B25CB25B76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2010" y="4198090"/>
              <a:ext cx="667534" cy="181558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0472FE5-69D0-A34B-B4C9-AA5E123F5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9544" y="4188990"/>
              <a:ext cx="1528414" cy="1815583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1719EA32-38C5-8848-9534-CAC241BDAAE6}"/>
              </a:ext>
            </a:extLst>
          </p:cNvPr>
          <p:cNvSpPr/>
          <p:nvPr/>
        </p:nvSpPr>
        <p:spPr>
          <a:xfrm>
            <a:off x="2082213" y="4162829"/>
            <a:ext cx="1619650" cy="328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13D894D-3448-084D-BF50-4DEC84CBA0C3}"/>
              </a:ext>
            </a:extLst>
          </p:cNvPr>
          <p:cNvSpPr/>
          <p:nvPr/>
        </p:nvSpPr>
        <p:spPr>
          <a:xfrm>
            <a:off x="2061531" y="3894332"/>
            <a:ext cx="1573339" cy="287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8B55E9-056A-A942-8043-998CF648F43E}"/>
              </a:ext>
            </a:extLst>
          </p:cNvPr>
          <p:cNvSpPr txBox="1"/>
          <p:nvPr/>
        </p:nvSpPr>
        <p:spPr>
          <a:xfrm>
            <a:off x="5378303" y="1701210"/>
            <a:ext cx="19976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/>
              <a:t>Dbpedia</a:t>
            </a:r>
            <a:r>
              <a:rPr lang="en-US" sz="1500" dirty="0"/>
              <a:t> Ontology: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BCE15F-55A1-024F-A366-9F13F153AFF2}"/>
              </a:ext>
            </a:extLst>
          </p:cNvPr>
          <p:cNvSpPr/>
          <p:nvPr/>
        </p:nvSpPr>
        <p:spPr>
          <a:xfrm>
            <a:off x="4158547" y="2372499"/>
            <a:ext cx="418736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500" dirty="0" err="1"/>
              <a:t>dbo:Agent</a:t>
            </a:r>
            <a:r>
              <a:rPr lang="en-US" sz="1500" dirty="0"/>
              <a:t> </a:t>
            </a:r>
            <a:r>
              <a:rPr lang="en-US" sz="1500" b="1" dirty="0" err="1"/>
              <a:t>owl:disjointWith</a:t>
            </a:r>
            <a:r>
              <a:rPr lang="en-US" sz="1500" b="1" dirty="0"/>
              <a:t> </a:t>
            </a:r>
            <a:r>
              <a:rPr lang="en-US" sz="1500" dirty="0" err="1"/>
              <a:t>dbo:Place</a:t>
            </a:r>
            <a:r>
              <a:rPr lang="en-US" sz="1500" dirty="0"/>
              <a:t>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B8E3B9-40FD-1648-8845-1F58304425E7}"/>
              </a:ext>
            </a:extLst>
          </p:cNvPr>
          <p:cNvSpPr/>
          <p:nvPr/>
        </p:nvSpPr>
        <p:spPr>
          <a:xfrm>
            <a:off x="3616861" y="3857619"/>
            <a:ext cx="458978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500" dirty="0" err="1"/>
              <a:t>dbo:Country</a:t>
            </a:r>
            <a:r>
              <a:rPr lang="en-US" sz="1500" dirty="0"/>
              <a:t> </a:t>
            </a:r>
            <a:r>
              <a:rPr lang="en-US" sz="1500" dirty="0" err="1"/>
              <a:t>rdfs:subClassOf</a:t>
            </a:r>
            <a:r>
              <a:rPr lang="en-US" sz="1500" dirty="0"/>
              <a:t> </a:t>
            </a:r>
            <a:r>
              <a:rPr lang="en-US" sz="1500" dirty="0" err="1"/>
              <a:t>dbo:Place</a:t>
            </a:r>
            <a:r>
              <a:rPr lang="en-US" sz="1500" dirty="0"/>
              <a:t>. </a:t>
            </a:r>
          </a:p>
          <a:p>
            <a:pPr algn="r"/>
            <a:endParaRPr lang="en-US" sz="500" dirty="0"/>
          </a:p>
          <a:p>
            <a:pPr algn="r"/>
            <a:r>
              <a:rPr lang="en-US" sz="1500" dirty="0" err="1"/>
              <a:t>dbo:Organisation</a:t>
            </a:r>
            <a:r>
              <a:rPr lang="en-US" sz="1500" dirty="0"/>
              <a:t> </a:t>
            </a:r>
            <a:r>
              <a:rPr lang="en-US" sz="1500" dirty="0" err="1"/>
              <a:t>rdfs:subClassOf</a:t>
            </a:r>
            <a:r>
              <a:rPr lang="en-US" sz="1500" dirty="0"/>
              <a:t> </a:t>
            </a:r>
            <a:r>
              <a:rPr lang="en-US" sz="1500" dirty="0" err="1"/>
              <a:t>dbo:Agent</a:t>
            </a:r>
            <a:r>
              <a:rPr lang="en-US" sz="1500" dirty="0"/>
              <a:t>.</a:t>
            </a:r>
          </a:p>
        </p:txBody>
      </p:sp>
      <p:sp>
        <p:nvSpPr>
          <p:cNvPr id="33" name="Gewitterblitz 60">
            <a:extLst>
              <a:ext uri="{FF2B5EF4-FFF2-40B4-BE49-F238E27FC236}">
                <a16:creationId xmlns:a16="http://schemas.microsoft.com/office/drawing/2014/main" id="{2A963D97-7FBA-0143-AC93-36D7B4FA60FA}"/>
              </a:ext>
            </a:extLst>
          </p:cNvPr>
          <p:cNvSpPr/>
          <p:nvPr/>
        </p:nvSpPr>
        <p:spPr>
          <a:xfrm>
            <a:off x="8286396" y="3829748"/>
            <a:ext cx="287073" cy="658813"/>
          </a:xfrm>
          <a:prstGeom prst="lightningBol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38098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6FEF7B-E1D1-D845-B231-2C19A46EE741}"/>
              </a:ext>
            </a:extLst>
          </p:cNvPr>
          <p:cNvSpPr/>
          <p:nvPr/>
        </p:nvSpPr>
        <p:spPr>
          <a:xfrm>
            <a:off x="302216" y="254588"/>
            <a:ext cx="7229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T" sz="2400" b="1" u="sng" dirty="0">
                <a:solidFill>
                  <a:srgbClr val="000000"/>
                </a:solidFill>
                <a:latin typeface="Georgia" charset="0"/>
              </a:rPr>
              <a:t>Challenge 4</a:t>
            </a:r>
            <a:r>
              <a:rPr lang="en-AT" sz="2400" b="1" dirty="0">
                <a:solidFill>
                  <a:srgbClr val="000000"/>
                </a:solidFill>
                <a:latin typeface="Georgia" charset="0"/>
              </a:rPr>
              <a:t>: Reasoning and Inconsistencies</a:t>
            </a:r>
            <a:endParaRPr lang="en-AT" dirty="0"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0786BDC0-3C18-1849-8A8C-FA042C41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06" y="5460412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627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me Same But Different">
            <a:extLst>
              <a:ext uri="{FF2B5EF4-FFF2-40B4-BE49-F238E27FC236}">
                <a16:creationId xmlns:a16="http://schemas.microsoft.com/office/drawing/2014/main" id="{1650BAD7-8E44-2A41-BE59-C022FFE6F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19939" r="1737" b="16701"/>
          <a:stretch/>
        </p:blipFill>
        <p:spPr bwMode="auto">
          <a:xfrm rot="1485156">
            <a:off x="6669884" y="3759844"/>
            <a:ext cx="2576616" cy="192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4AD840-D019-874A-8C13-BB922A651C1A}"/>
              </a:ext>
            </a:extLst>
          </p:cNvPr>
          <p:cNvSpPr/>
          <p:nvPr/>
        </p:nvSpPr>
        <p:spPr>
          <a:xfrm>
            <a:off x="2580468" y="3068663"/>
            <a:ext cx="2231756" cy="2402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58D051-F4D9-984C-A066-951D516E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dirty="0"/>
              <a:t>Wikidata!</a:t>
            </a:r>
          </a:p>
          <a:p>
            <a:endParaRPr lang="en-AT" dirty="0"/>
          </a:p>
          <a:p>
            <a:endParaRPr lang="en-A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311A85-0B0A-BF43-8BD6-DBE9B5E24A53}"/>
              </a:ext>
            </a:extLst>
          </p:cNvPr>
          <p:cNvSpPr/>
          <p:nvPr/>
        </p:nvSpPr>
        <p:spPr>
          <a:xfrm>
            <a:off x="922337" y="2774197"/>
            <a:ext cx="69508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DISTINCT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?Path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wdt:P31/wdt:P279* wd:Q515.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wdt:P1082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?population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?city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wdt:P17 wd:Q38 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?population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1000000) }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ED0D7201-75C8-AA4F-85AA-3BB2DF404524}"/>
              </a:ext>
            </a:extLst>
          </p:cNvPr>
          <p:cNvSpPr/>
          <p:nvPr/>
        </p:nvSpPr>
        <p:spPr>
          <a:xfrm>
            <a:off x="5997844" y="1991532"/>
            <a:ext cx="3146156" cy="1077131"/>
          </a:xfrm>
          <a:prstGeom prst="wedgeRectCallout">
            <a:avLst>
              <a:gd name="adj1" fmla="val -88084"/>
              <a:gd name="adj2" fmla="val 51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sz="1400" dirty="0"/>
              <a:t>use "somewhat similar" properties:</a:t>
            </a:r>
          </a:p>
          <a:p>
            <a:pPr algn="ctr"/>
            <a:r>
              <a:rPr lang="en-AT" sz="1400" dirty="0"/>
              <a:t>wdt:P31 ~ rdf:type</a:t>
            </a:r>
          </a:p>
          <a:p>
            <a:pPr algn="ctr"/>
            <a:r>
              <a:rPr lang="en-AT" sz="1400" dirty="0"/>
              <a:t>wdt:P279 ~ rdfs:subClassOf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587EA2-5F7E-4844-A188-84298E057F0E}"/>
              </a:ext>
            </a:extLst>
          </p:cNvPr>
          <p:cNvSpPr/>
          <p:nvPr/>
        </p:nvSpPr>
        <p:spPr>
          <a:xfrm>
            <a:off x="302216" y="254588"/>
            <a:ext cx="7229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T" sz="2400" b="1" u="sng" dirty="0">
                <a:solidFill>
                  <a:srgbClr val="000000"/>
                </a:solidFill>
                <a:latin typeface="Georgia" charset="0"/>
              </a:rPr>
              <a:t>Challenge 4</a:t>
            </a:r>
            <a:r>
              <a:rPr lang="en-AT" sz="2400" b="1" dirty="0">
                <a:solidFill>
                  <a:srgbClr val="000000"/>
                </a:solidFill>
                <a:latin typeface="Georgia" charset="0"/>
              </a:rPr>
              <a:t>: Reasoning and Inconsistencies</a:t>
            </a:r>
            <a:endParaRPr lang="en-A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16C5B-6C4C-8B4B-8A26-57F3BC7CFA6A}"/>
              </a:ext>
            </a:extLst>
          </p:cNvPr>
          <p:cNvSpPr/>
          <p:nvPr/>
        </p:nvSpPr>
        <p:spPr>
          <a:xfrm>
            <a:off x="991892" y="633310"/>
            <a:ext cx="6796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T" sz="2400" b="1" dirty="0">
                <a:solidFill>
                  <a:srgbClr val="000000"/>
                </a:solidFill>
                <a:latin typeface="Georgia" charset="0"/>
              </a:rPr>
              <a:t>important KGs don't use OWL and RDFS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59C8F50D-AEE3-E349-A589-53BCDA17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7846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8032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BA6801-2222-BC4F-81BA-E64ECC23D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6" y="1043522"/>
            <a:ext cx="8941868" cy="3853905"/>
          </a:xfrm>
        </p:spPr>
        <p:txBody>
          <a:bodyPr>
            <a:normAutofit/>
          </a:bodyPr>
          <a:lstStyle/>
          <a:p>
            <a:r>
              <a:rPr lang="en-US" dirty="0"/>
              <a:t>Wikidata metamodel "by prefixes":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F6EBE-D86B-BB4C-87FA-7B661557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33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5A7EFA-ABB5-8D4E-C282-21EE920D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48" y="1820862"/>
            <a:ext cx="4514270" cy="2568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76333B-5803-9F64-063E-562B23B918C0}"/>
              </a:ext>
            </a:extLst>
          </p:cNvPr>
          <p:cNvSpPr txBox="1"/>
          <p:nvPr/>
        </p:nvSpPr>
        <p:spPr>
          <a:xfrm>
            <a:off x="6046595" y="438943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[Haller et al., ESWC 2022]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36A1DF-436A-310F-60FC-AE9B7AAA2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62" y="1346132"/>
            <a:ext cx="2434213" cy="2377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2EFEF8-C97F-8126-A5B1-31A485C448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7"/>
          <a:stretch/>
        </p:blipFill>
        <p:spPr>
          <a:xfrm>
            <a:off x="238705" y="3794742"/>
            <a:ext cx="3095199" cy="1920258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FA2DD63-AC90-9C39-1083-14A7726D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62" y="257275"/>
            <a:ext cx="77337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T" sz="2400" b="1" u="sng" dirty="0">
                <a:solidFill>
                  <a:srgbClr val="000000"/>
                </a:solidFill>
                <a:latin typeface="Georgia" charset="0"/>
              </a:rPr>
              <a:t>Challenge 4</a:t>
            </a:r>
            <a:r>
              <a:rPr lang="en-AT" sz="2400" b="1" dirty="0">
                <a:solidFill>
                  <a:srgbClr val="000000"/>
                </a:solidFill>
                <a:latin typeface="Georgia" charset="0"/>
              </a:rPr>
              <a:t>: Reasoning and Inconsistencies</a:t>
            </a:r>
            <a:br>
              <a:rPr lang="en-AT" sz="2400" b="1" dirty="0">
                <a:solidFill>
                  <a:srgbClr val="000000"/>
                </a:solidFill>
                <a:latin typeface="Georgia" charset="0"/>
              </a:rPr>
            </a:br>
            <a:r>
              <a:rPr lang="en-US" sz="2000" dirty="0"/>
              <a:t>Prefixes can carry semantics (not only owl: and </a:t>
            </a:r>
            <a:r>
              <a:rPr lang="en-US" sz="2000" dirty="0" err="1"/>
              <a:t>rdfs</a:t>
            </a:r>
            <a:r>
              <a:rPr lang="en-US" sz="2000" dirty="0"/>
              <a:t>:) …</a:t>
            </a:r>
            <a:endParaRPr lang="en-AT" sz="2000" dirty="0"/>
          </a:p>
        </p:txBody>
      </p:sp>
    </p:spTree>
    <p:extLst>
      <p:ext uri="{BB962C8B-B14F-4D97-AF65-F5344CB8AC3E}">
        <p14:creationId xmlns:p14="http://schemas.microsoft.com/office/powerpoint/2010/main" val="95662466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58D051-F4D9-984C-A066-951D516E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79" y="1343265"/>
            <a:ext cx="7759644" cy="3853905"/>
          </a:xfrm>
        </p:spPr>
        <p:txBody>
          <a:bodyPr/>
          <a:lstStyle/>
          <a:p>
            <a:r>
              <a:rPr lang="en-AT" dirty="0"/>
              <a:t>Vocabularies? FOAF: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r>
              <a:rPr lang="en-AT" dirty="0"/>
              <a:t>Linked Open Data? [Polleres et al.2020, SWJ]:</a:t>
            </a:r>
          </a:p>
          <a:p>
            <a:pPr lvl="1"/>
            <a:endParaRPr lang="en-AT" dirty="0"/>
          </a:p>
          <a:p>
            <a:endParaRPr lang="en-A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587EA2-5F7E-4844-A188-84298E057F0E}"/>
              </a:ext>
            </a:extLst>
          </p:cNvPr>
          <p:cNvSpPr/>
          <p:nvPr/>
        </p:nvSpPr>
        <p:spPr>
          <a:xfrm>
            <a:off x="302216" y="254588"/>
            <a:ext cx="7229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T" sz="2400" b="1" u="sng" dirty="0">
                <a:solidFill>
                  <a:srgbClr val="000000"/>
                </a:solidFill>
                <a:latin typeface="Georgia" charset="0"/>
              </a:rPr>
              <a:t>Challenge 5</a:t>
            </a:r>
            <a:r>
              <a:rPr lang="en-AT" sz="2400" b="1" dirty="0">
                <a:solidFill>
                  <a:srgbClr val="000000"/>
                </a:solidFill>
                <a:latin typeface="Georgia" charset="0"/>
              </a:rPr>
              <a:t>: Sustainability of RDF and OWL resources on the Web…</a:t>
            </a:r>
            <a:endParaRPr lang="en-AT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59C8F50D-AEE3-E349-A589-53BCDA17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7846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34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B22D1-CBC6-F0D4-71C5-5370ADFEF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5" y="3362874"/>
            <a:ext cx="2305240" cy="235212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FC6CA03-385F-837F-D05A-6F9FC45C00FC}"/>
              </a:ext>
            </a:extLst>
          </p:cNvPr>
          <p:cNvSpPr/>
          <p:nvPr/>
        </p:nvSpPr>
        <p:spPr>
          <a:xfrm>
            <a:off x="5924550" y="3476625"/>
            <a:ext cx="400050" cy="3429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i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513F12-8D76-B8E7-BEC5-1E90ECB410D3}"/>
              </a:ext>
            </a:extLst>
          </p:cNvPr>
          <p:cNvSpPr/>
          <p:nvPr/>
        </p:nvSpPr>
        <p:spPr>
          <a:xfrm>
            <a:off x="6549136" y="3648075"/>
            <a:ext cx="400050" cy="342900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i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96629F-920A-E264-120A-65A7993CCA3A}"/>
              </a:ext>
            </a:extLst>
          </p:cNvPr>
          <p:cNvSpPr/>
          <p:nvPr/>
        </p:nvSpPr>
        <p:spPr>
          <a:xfrm>
            <a:off x="6749161" y="4276176"/>
            <a:ext cx="270764" cy="219624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i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32B31B9-399D-ED30-7A07-0E4469C328F7}"/>
              </a:ext>
            </a:extLst>
          </p:cNvPr>
          <p:cNvSpPr/>
          <p:nvPr/>
        </p:nvSpPr>
        <p:spPr>
          <a:xfrm>
            <a:off x="6884543" y="5088558"/>
            <a:ext cx="270764" cy="219624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i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AD91282-D170-4B4E-1E5B-FE5D6BB1CE44}"/>
              </a:ext>
            </a:extLst>
          </p:cNvPr>
          <p:cNvSpPr/>
          <p:nvPr/>
        </p:nvSpPr>
        <p:spPr>
          <a:xfrm>
            <a:off x="6150927" y="4917146"/>
            <a:ext cx="598233" cy="491956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i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7C200AC-72DB-EB65-872A-052C8566B098}"/>
              </a:ext>
            </a:extLst>
          </p:cNvPr>
          <p:cNvSpPr/>
          <p:nvPr/>
        </p:nvSpPr>
        <p:spPr>
          <a:xfrm>
            <a:off x="5503038" y="4292959"/>
            <a:ext cx="598233" cy="491956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i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488C1C-8554-2A81-6CAA-F1DAE408ED77}"/>
              </a:ext>
            </a:extLst>
          </p:cNvPr>
          <p:cNvSpPr/>
          <p:nvPr/>
        </p:nvSpPr>
        <p:spPr>
          <a:xfrm>
            <a:off x="5924551" y="3884534"/>
            <a:ext cx="323850" cy="298761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i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552195-1937-6C20-BE40-9AEEBF994D38}"/>
              </a:ext>
            </a:extLst>
          </p:cNvPr>
          <p:cNvSpPr/>
          <p:nvPr/>
        </p:nvSpPr>
        <p:spPr>
          <a:xfrm>
            <a:off x="7198679" y="4183295"/>
            <a:ext cx="598233" cy="905263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i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80EF0C4-0407-6C59-C4FE-24175A5D4335}"/>
              </a:ext>
            </a:extLst>
          </p:cNvPr>
          <p:cNvSpPr/>
          <p:nvPr/>
        </p:nvSpPr>
        <p:spPr>
          <a:xfrm>
            <a:off x="5466271" y="4866688"/>
            <a:ext cx="549273" cy="663364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i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E6DD39-1431-C4A4-B895-98EFBAF922D4}"/>
              </a:ext>
            </a:extLst>
          </p:cNvPr>
          <p:cNvSpPr/>
          <p:nvPr/>
        </p:nvSpPr>
        <p:spPr>
          <a:xfrm>
            <a:off x="6141122" y="4251977"/>
            <a:ext cx="465989" cy="418159"/>
          </a:xfrm>
          <a:prstGeom prst="ellipse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EFA13-0584-0A2A-905D-92EE4C633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250" y="1111841"/>
            <a:ext cx="2587074" cy="2093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E8CBC5-11E4-70E3-4482-00DF68791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407" y="1187766"/>
            <a:ext cx="2133913" cy="2198686"/>
          </a:xfrm>
          <a:prstGeom prst="rect">
            <a:avLst/>
          </a:prstGeom>
          <a:ln>
            <a:solidFill>
              <a:srgbClr val="0C94B7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1797A4-C7FD-D17E-F8EB-5D1049798796}"/>
              </a:ext>
            </a:extLst>
          </p:cNvPr>
          <p:cNvSpPr txBox="1"/>
          <p:nvPr/>
        </p:nvSpPr>
        <p:spPr>
          <a:xfrm>
            <a:off x="639760" y="3924323"/>
            <a:ext cx="4514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"Among the mentioned 5435 resources in the 1281 </a:t>
            </a:r>
          </a:p>
          <a:p>
            <a:r>
              <a:rPr lang="en-GB" sz="1200" i="1" dirty="0"/>
              <a:t>"LOD"-tagged datasets on </a:t>
            </a:r>
            <a:r>
              <a:rPr lang="en-GB" sz="1200" i="1" dirty="0" err="1"/>
              <a:t>datahub.io</a:t>
            </a:r>
            <a:r>
              <a:rPr lang="en-GB" sz="1200" i="1" dirty="0"/>
              <a:t>, there are </a:t>
            </a:r>
          </a:p>
          <a:p>
            <a:r>
              <a:rPr lang="en-GB" sz="1200" i="1" dirty="0"/>
              <a:t>only 1917 resources URLs that could be dereferenced."</a:t>
            </a:r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071331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523" y="145010"/>
            <a:ext cx="7493727" cy="903822"/>
          </a:xfrm>
        </p:spPr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I've</a:t>
            </a:r>
            <a:r>
              <a:rPr lang="de-DE" dirty="0"/>
              <a:t> </a:t>
            </a:r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today</a:t>
            </a:r>
            <a:r>
              <a:rPr lang="de-DE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Basics:</a:t>
            </a:r>
          </a:p>
          <a:p>
            <a:pPr lvl="1"/>
            <a:r>
              <a:rPr lang="de-DE" dirty="0" err="1"/>
              <a:t>Interlude</a:t>
            </a:r>
            <a:r>
              <a:rPr lang="de-DE" dirty="0"/>
              <a:t> –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 on </a:t>
            </a:r>
            <a:r>
              <a:rPr lang="de-DE" dirty="0" err="1"/>
              <a:t>syntax</a:t>
            </a:r>
            <a:r>
              <a:rPr lang="de-DE" dirty="0"/>
              <a:t>…</a:t>
            </a:r>
          </a:p>
          <a:p>
            <a:pPr lvl="1"/>
            <a:r>
              <a:rPr lang="de-DE" dirty="0" err="1"/>
              <a:t>Practical</a:t>
            </a:r>
            <a:r>
              <a:rPr lang="de-DE" dirty="0"/>
              <a:t> SPARQL on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querying</a:t>
            </a:r>
            <a:r>
              <a:rPr lang="de-DE" dirty="0"/>
              <a:t> Open KGs </a:t>
            </a:r>
            <a:r>
              <a:rPr lang="de-DE" dirty="0" err="1"/>
              <a:t>with</a:t>
            </a:r>
            <a:r>
              <a:rPr lang="de-DE" dirty="0"/>
              <a:t> SPARQL</a:t>
            </a:r>
          </a:p>
          <a:p>
            <a:pPr lvl="1"/>
            <a:r>
              <a:rPr lang="de-DE" b="1" dirty="0" err="1"/>
              <a:t>Challenges</a:t>
            </a:r>
            <a:r>
              <a:rPr lang="de-DE" b="1" dirty="0"/>
              <a:t>/</a:t>
            </a:r>
            <a:r>
              <a:rPr lang="de-DE" b="1" dirty="0" err="1"/>
              <a:t>limitations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SPARQL </a:t>
            </a:r>
            <a:r>
              <a:rPr lang="de-DE" b="1" dirty="0" err="1"/>
              <a:t>over</a:t>
            </a:r>
            <a:r>
              <a:rPr lang="de-DE" b="1" dirty="0"/>
              <a:t> </a:t>
            </a:r>
            <a:r>
              <a:rPr lang="de-DE" b="1" dirty="0" err="1"/>
              <a:t>public</a:t>
            </a:r>
            <a:r>
              <a:rPr lang="de-DE" b="1" dirty="0"/>
              <a:t> </a:t>
            </a:r>
            <a:r>
              <a:rPr lang="de-DE" b="1" dirty="0" err="1"/>
              <a:t>endpoints</a:t>
            </a:r>
            <a:endParaRPr lang="de-DE" b="1" dirty="0"/>
          </a:p>
          <a:p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Bonus Material (time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allowed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upon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request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):</a:t>
            </a:r>
          </a:p>
          <a:p>
            <a:pPr lvl="1"/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Serve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query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KGs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local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processing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– HDT</a:t>
            </a:r>
          </a:p>
          <a:p>
            <a:pPr lvl="1"/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Addressing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SPARQL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endpoint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bottleneck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where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are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2"/>
            <a:r>
              <a:rPr lang="de-DE" i="1" dirty="0" err="1">
                <a:solidFill>
                  <a:schemeClr val="bg1">
                    <a:lumMod val="50000"/>
                  </a:schemeClr>
                </a:solidFill>
              </a:rPr>
              <a:t>Linked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 Data Fragments</a:t>
            </a:r>
          </a:p>
          <a:p>
            <a:pPr lvl="2"/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Smart-KG</a:t>
            </a:r>
          </a:p>
          <a:p>
            <a:pPr lvl="2"/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Wise-KG 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3CFAE71-7E68-6543-8B64-31FAF36E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35</a:t>
            </a:fld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970474-AE28-7C3D-A2D9-31D96A3E9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45010"/>
            <a:ext cx="3082131" cy="184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380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AEA1C-1640-B8BD-3002-71C02EE89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61665"/>
            <a:ext cx="8894366" cy="544138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endParaRPr lang="en-GB" sz="105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Armin Haller, Axel Polleres, Daniil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Dobriy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Nicolas Ferranti, Sergio José Rodríguez Méndez: An Analysis of Links in Wikidata. ESWC 2022: 21-38</a:t>
            </a:r>
          </a:p>
          <a:p>
            <a:pPr>
              <a:buFont typeface="+mj-lt"/>
              <a:buAutoNum type="arabicPeriod"/>
            </a:pP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Axel Polleres,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Maulik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Rajendra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Kamdar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Javier D. Fernández, Tania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Tudorache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Mark A.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Musen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more decentralized vision for linked data. 11(1):101--113, January 2020. Semantic Web Journal (SWJ) 11(1):101-113, 2020.</a:t>
            </a:r>
          </a:p>
          <a:p>
            <a:pPr>
              <a:buFont typeface="+mj-lt"/>
              <a:buAutoNum type="arabicPeriod"/>
            </a:pP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Armin Haller, Javier D. Fernández,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Maulik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R.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Kamdar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Axel Polleres. What are links in linked open data? a characterization and evaluation of links between knowledge graphs on the web. ACM Journal of Data and Information Quality (JDIQ), 2(2):1–34, 2020.</a:t>
            </a:r>
          </a:p>
          <a:p>
            <a:pPr>
              <a:buFont typeface="+mj-lt"/>
              <a:buAutoNum type="arabicPeriod"/>
            </a:pP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Tobias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Käfer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Jürgen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Umbrich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Aidan Hogan, and Axel Polleres. Towards a dynamic linked data observatory. In WWW2012 Workshop on Linked Data on the Web (LDOW2012), Lyon, France, April 2012.</a:t>
            </a:r>
          </a:p>
          <a:p>
            <a:pPr>
              <a:buFont typeface="+mj-lt"/>
              <a:buAutoNum type="arabicPeriod"/>
            </a:pP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Javier D. Fernández, Miguel A. Martinez-Prieto, Claudio Gutiérrez, Axel Polleres, and Mario Arias. Binary RDF Representation for Publication and Exchange (HDT). Journal of Web Semantics (JWS), 19(2), 2013.</a:t>
            </a:r>
            <a:endParaRPr lang="en-AT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Ruben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Verborgh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Miel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Vander Sande, Pieter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Colpaert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Sam Coppens, Erik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Mannens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Rik Van de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Walle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Web-Scale Querying through Linked Data Fragments. LDOW 2014</a:t>
            </a:r>
          </a:p>
          <a:p>
            <a:pPr>
              <a:buFont typeface="+mj-lt"/>
              <a:buAutoNum type="arabicPeriod"/>
            </a:pP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Ruben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Verborgh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Miel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Vander Sande, Olaf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Hartig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Joachim Van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Herwegen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Laurens De Vocht, Ben De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Meester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Gerald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Haesendonck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Pieter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Colpaert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Triple Pattern Fragments: A low-cost knowledge graph interface for the Web. J. Web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Semant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37-38: 184-206 (2016)</a:t>
            </a:r>
          </a:p>
          <a:p>
            <a:pPr>
              <a:buFont typeface="+mj-lt"/>
              <a:buAutoNum type="arabicPeriod"/>
            </a:pP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Hartig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C. B. Aranda. 2016. Bindings-Restricted Triple Pattern Fragments. In ODBASE 2016. 762–779</a:t>
            </a:r>
          </a:p>
          <a:p>
            <a:pPr>
              <a:buFont typeface="+mj-lt"/>
              <a:buAutoNum type="arabicPeriod"/>
            </a:pP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S. Clearly-Strange, Is Happening At ISWS. (2022), check what you can find about 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http://dbpedia.org/resource/Bertinoro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https://w3id.org/framester/isws2022_th.owl#hauntedBy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some entity, at this SPARQL endpoint: 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http://etna.istc.cnr.it/framester2/sparql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and get all the info you are able to find about it!</a:t>
            </a:r>
          </a:p>
          <a:p>
            <a:pPr>
              <a:buFont typeface="+mj-lt"/>
              <a:buAutoNum type="arabicPeriod"/>
            </a:pP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Amr Azzam, Javier D. Fernández, Maribel Acosta, Martin Beno, and Axel Polleres. SMART-KG: Hybrid shipping for SPARQL querying on the web. In The Web Conference 2020,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Taipei,Taiwan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2020. </a:t>
            </a:r>
            <a:endParaRPr lang="en-AT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Amr Azzam, Christian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Aebeloe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Gabriela Montoya,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Ilkcan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Keles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Axel Polleres, and Katja Hose. </a:t>
            </a:r>
            <a:r>
              <a:rPr lang="en-GB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WiseKG</a:t>
            </a:r>
            <a:r>
              <a:rPr lang="en-GB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Balanced Access to Web Knowledge Graphs. In The Web Conference 2021, pages 1422–--1434, Ljubljana, Slovenia, 2021. ACM / IW3C2.</a:t>
            </a:r>
            <a:endParaRPr lang="en-AT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GB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Minier</a:t>
            </a:r>
            <a:r>
              <a:rPr lang="en-GB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Skaf-</a:t>
            </a:r>
            <a:r>
              <a:rPr lang="en-GB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Molli</a:t>
            </a:r>
            <a:r>
              <a:rPr lang="en-GB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P. </a:t>
            </a:r>
            <a:r>
              <a:rPr lang="en-GB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Molli</a:t>
            </a:r>
            <a:r>
              <a:rPr lang="en-GB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2019. </a:t>
            </a:r>
            <a:r>
              <a:rPr lang="en-GB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SaGe</a:t>
            </a:r>
            <a:r>
              <a:rPr lang="en-GB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Web </a:t>
            </a:r>
            <a:r>
              <a:rPr lang="en-GB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Preemption</a:t>
            </a:r>
            <a:r>
              <a:rPr lang="en-GB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Public SPARQL Query Services. In WWW 2019. 1268–1278</a:t>
            </a:r>
            <a:r>
              <a:rPr lang="en-GB" sz="1200" i="1" dirty="0">
                <a:solidFill>
                  <a:prstClr val="black"/>
                </a:solidFill>
                <a:latin typeface="Helvetica" pitchFamily="2" charset="0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59758E-AAC1-A641-11D3-9F8F6F68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38"/>
            <a:ext cx="7886700" cy="308455"/>
          </a:xfrm>
        </p:spPr>
        <p:txBody>
          <a:bodyPr/>
          <a:lstStyle/>
          <a:p>
            <a:r>
              <a:rPr lang="en-AT" sz="2000" dirty="0"/>
              <a:t>(subjective, highly incomplete list of) References</a:t>
            </a:r>
            <a:endParaRPr lang="en-A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E53C2F-F1D4-67E1-4F29-CC273212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75091" y="5125263"/>
            <a:ext cx="2057400" cy="273844"/>
          </a:xfrm>
        </p:spPr>
        <p:txBody>
          <a:bodyPr/>
          <a:lstStyle/>
          <a:p>
            <a:fld id="{BE3DC40E-DBBE-4E2D-9EEC-FBF0DA0E9179}" type="slidenum">
              <a:rPr lang="en-GB" smtClean="0"/>
              <a:t>36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39B4C3-543B-15BC-0272-F9ED5B32A66A}"/>
              </a:ext>
            </a:extLst>
          </p:cNvPr>
          <p:cNvSpPr/>
          <p:nvPr/>
        </p:nvSpPr>
        <p:spPr>
          <a:xfrm>
            <a:off x="0" y="470120"/>
            <a:ext cx="238125" cy="5237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9814120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78A6D9-91B7-1342-9D45-FECC11219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dirty="0"/>
              <a:t>We already mentioned… triple of URLs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r>
              <a:rPr lang="en-AT" dirty="0"/>
              <a:t>…  can be seen as an edge in a Graph:</a:t>
            </a:r>
          </a:p>
          <a:p>
            <a:endParaRPr lang="en-AT" dirty="0"/>
          </a:p>
          <a:p>
            <a:endParaRPr lang="en-A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E713B5-DA5D-1046-9398-9C03D78F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9AD2E1-49AC-5748-8A7E-A0AC52A9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RDF… we need to talk about syntax!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E1D44C-2640-204B-A12E-8586BE3F7314}"/>
              </a:ext>
            </a:extLst>
          </p:cNvPr>
          <p:cNvSpPr/>
          <p:nvPr/>
        </p:nvSpPr>
        <p:spPr>
          <a:xfrm>
            <a:off x="239891" y="2025135"/>
            <a:ext cx="85693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1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www.polleres.net#me</a:t>
            </a:r>
            <a:r>
              <a:rPr lang="en-US" sz="11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1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1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1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1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1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</a:t>
            </a:r>
            <a:r>
              <a:rPr lang="en-US" sz="11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workplaceHomepage</a:t>
            </a:r>
            <a:r>
              <a:rPr lang="en-US" sz="11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1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www.wu.ac.at</a:t>
            </a:r>
            <a:r>
              <a:rPr lang="en-US" sz="11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6904DD-9C52-A548-BFD4-DCDA374608CC}"/>
              </a:ext>
            </a:extLst>
          </p:cNvPr>
          <p:cNvSpPr/>
          <p:nvPr/>
        </p:nvSpPr>
        <p:spPr>
          <a:xfrm>
            <a:off x="239891" y="3553275"/>
            <a:ext cx="2494764" cy="497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sz="1400" dirty="0"/>
              <a:t>polleres.net#me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10389A-3344-F14A-8489-9F50FB2C4714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2734655" y="3801991"/>
            <a:ext cx="2264635" cy="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422E4DD-13A0-1544-8D50-736FD6A1A678}"/>
              </a:ext>
            </a:extLst>
          </p:cNvPr>
          <p:cNvSpPr txBox="1"/>
          <p:nvPr/>
        </p:nvSpPr>
        <p:spPr>
          <a:xfrm>
            <a:off x="2972336" y="3541622"/>
            <a:ext cx="1789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200" dirty="0"/>
              <a:t>workplaceHomepage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46FC64-D2A7-EE4E-BF28-D9815384C172}"/>
              </a:ext>
            </a:extLst>
          </p:cNvPr>
          <p:cNvSpPr/>
          <p:nvPr/>
        </p:nvSpPr>
        <p:spPr>
          <a:xfrm>
            <a:off x="4992282" y="3552813"/>
            <a:ext cx="2494764" cy="497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sz="1400" dirty="0"/>
              <a:t>www.wu.ac.at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13E9F1-DB3F-78E0-B121-3CB4DD91F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95" y="112139"/>
            <a:ext cx="2214711" cy="15855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4F14EF-0CFE-E68C-F80E-DBDC20223A0B}"/>
              </a:ext>
            </a:extLst>
          </p:cNvPr>
          <p:cNvSpPr txBox="1"/>
          <p:nvPr/>
        </p:nvSpPr>
        <p:spPr>
          <a:xfrm>
            <a:off x="6921534" y="1430403"/>
            <a:ext cx="2109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200" i="1" dirty="0">
                <a:solidFill>
                  <a:schemeClr val="bg1"/>
                </a:solidFill>
              </a:rPr>
              <a:t>it's just syntactic sugar…</a:t>
            </a:r>
          </a:p>
        </p:txBody>
      </p:sp>
      <p:pic>
        <p:nvPicPr>
          <p:cNvPr id="13" name="Picture 8" descr="Profile photo for droxel">
            <a:extLst>
              <a:ext uri="{FF2B5EF4-FFF2-40B4-BE49-F238E27FC236}">
                <a16:creationId xmlns:a16="http://schemas.microsoft.com/office/drawing/2014/main" id="{68B8F99C-EC7E-9FCF-5E2B-CB028B770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69" y="4256675"/>
            <a:ext cx="784906" cy="7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2">
            <a:extLst>
              <a:ext uri="{FF2B5EF4-FFF2-40B4-BE49-F238E27FC236}">
                <a16:creationId xmlns:a16="http://schemas.microsoft.com/office/drawing/2014/main" id="{BC49DF52-AD2D-A9A5-0A0B-FA52379CDB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180" y="4156995"/>
            <a:ext cx="1676652" cy="8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746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BA6801-2222-BC4F-81BA-E64ECC23D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2" y="1344613"/>
            <a:ext cx="8941868" cy="3853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Vocabularies (collections of URIs to define meaning for Links) are identified by a common </a:t>
            </a:r>
            <a:r>
              <a:rPr lang="en-US" sz="1200" b="1" dirty="0"/>
              <a:t>URI prefix: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The </a:t>
            </a:r>
          </a:p>
          <a:p>
            <a:pPr marL="0" indent="0">
              <a:buNone/>
            </a:pPr>
            <a:r>
              <a:rPr lang="en-US" sz="1200" b="1" dirty="0"/>
              <a:t>	RDF Core (</a:t>
            </a:r>
            <a:r>
              <a:rPr lang="en-US" sz="1200" b="1" dirty="0" err="1"/>
              <a:t>rdf</a:t>
            </a:r>
            <a:r>
              <a:rPr lang="en-US" sz="1200" b="1" dirty="0"/>
              <a:t>: </a:t>
            </a:r>
            <a:r>
              <a:rPr lang="en-US" sz="1200" dirty="0">
                <a:hlinkClick r:id="rId2"/>
              </a:rPr>
              <a:t>http://www.w3.org/1999/02/22-rdf-syntax-ns#</a:t>
            </a:r>
            <a:r>
              <a:rPr lang="en-US" sz="1200" b="1" dirty="0"/>
              <a:t>)</a:t>
            </a:r>
            <a:r>
              <a:rPr lang="en-US" sz="1200" dirty="0"/>
              <a:t> and </a:t>
            </a:r>
          </a:p>
          <a:p>
            <a:pPr marL="0" indent="0">
              <a:buNone/>
            </a:pPr>
            <a:r>
              <a:rPr lang="en-US" sz="1200" b="1" dirty="0"/>
              <a:t>	RDFS Schema (</a:t>
            </a:r>
            <a:r>
              <a:rPr lang="en-US" sz="1200" b="1" dirty="0" err="1"/>
              <a:t>rdfs</a:t>
            </a:r>
            <a:r>
              <a:rPr lang="en-US" sz="1200" b="1" dirty="0"/>
              <a:t>: </a:t>
            </a:r>
            <a:r>
              <a:rPr lang="en-US" sz="1200" dirty="0">
                <a:hlinkClick r:id="rId3"/>
              </a:rPr>
              <a:t>http://www.w3.org/2000/01/rdf-schema#</a:t>
            </a:r>
            <a:r>
              <a:rPr lang="en-US" sz="1200" b="1" dirty="0"/>
              <a:t>)</a:t>
            </a: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vocabularies define basic meaning for relations such as is-A, subclasses/</a:t>
            </a:r>
            <a:r>
              <a:rPr lang="en-US" sz="1200" dirty="0" err="1"/>
              <a:t>subproperties</a:t>
            </a:r>
            <a:r>
              <a:rPr lang="en-US" sz="1200" dirty="0"/>
              <a:t>, (human-readable) labels, </a:t>
            </a:r>
          </a:p>
          <a:p>
            <a:pPr marL="0" indent="0">
              <a:buNone/>
            </a:pPr>
            <a:r>
              <a:rPr lang="en-US" sz="1200" dirty="0"/>
              <a:t>etc. according to the </a:t>
            </a:r>
            <a:r>
              <a:rPr lang="en-US" sz="1200" dirty="0">
                <a:hlinkClick r:id="rId4"/>
              </a:rPr>
              <a:t>RDF specification</a:t>
            </a:r>
            <a:r>
              <a:rPr lang="en-US" sz="1200" dirty="0"/>
              <a:t>: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sz="1200" dirty="0"/>
              <a:t>Important URIs that used for links (in many KGs):</a:t>
            </a:r>
          </a:p>
          <a:p>
            <a:pPr lvl="1"/>
            <a:r>
              <a:rPr lang="en-US" sz="1200" dirty="0">
                <a:hlinkClick r:id="rId2"/>
              </a:rPr>
              <a:t>http://www.w3.org/1999/02/22-rdf-syntax-ns#type</a:t>
            </a:r>
            <a:r>
              <a:rPr lang="en-US" sz="1200" dirty="0"/>
              <a:t>  (or short </a:t>
            </a:r>
            <a:r>
              <a:rPr lang="en-US" sz="1200" b="1" dirty="0" err="1"/>
              <a:t>rdf:type</a:t>
            </a:r>
            <a:r>
              <a:rPr lang="en-US" sz="1200" dirty="0"/>
              <a:t>)</a:t>
            </a:r>
          </a:p>
          <a:p>
            <a:pPr lvl="1"/>
            <a:r>
              <a:rPr lang="en-US" sz="1200" dirty="0">
                <a:hlinkClick r:id="rId3"/>
              </a:rPr>
              <a:t>http://www.w3.org/2000/01/rdf-schema#label</a:t>
            </a:r>
            <a:r>
              <a:rPr lang="en-US" sz="1200" b="1" dirty="0"/>
              <a:t> </a:t>
            </a:r>
            <a:r>
              <a:rPr lang="en-US" sz="1200" dirty="0"/>
              <a:t>(or short </a:t>
            </a:r>
            <a:r>
              <a:rPr lang="en-US" sz="1200" b="1" dirty="0" err="1"/>
              <a:t>rdfs:label</a:t>
            </a:r>
            <a:r>
              <a:rPr lang="en-US" sz="1200" dirty="0"/>
              <a:t>)</a:t>
            </a:r>
          </a:p>
          <a:p>
            <a:pPr lvl="1"/>
            <a:r>
              <a:rPr lang="en-US" sz="1200" dirty="0">
                <a:hlinkClick r:id="rId5"/>
              </a:rPr>
              <a:t>http://www.w3.org/2000/01/rdf-schema#subPropertyOf</a:t>
            </a:r>
            <a:r>
              <a:rPr lang="en-US" sz="1200" dirty="0"/>
              <a:t> (or short </a:t>
            </a:r>
            <a:r>
              <a:rPr lang="en-US" sz="1200" b="1" dirty="0" err="1"/>
              <a:t>rdfs:subClassOf</a:t>
            </a:r>
            <a:r>
              <a:rPr lang="en-US" sz="1200" dirty="0"/>
              <a:t>)</a:t>
            </a:r>
            <a:endParaRPr lang="en-US" sz="1200" dirty="0">
              <a:hlinkClick r:id="rId3"/>
            </a:endParaRPr>
          </a:p>
          <a:p>
            <a:pPr lvl="1"/>
            <a:r>
              <a:rPr lang="en-US" sz="1200" dirty="0">
                <a:hlinkClick r:id="rId6"/>
              </a:rPr>
              <a:t>http://www.w3.org/2000/01/rdf-schema#subClassOf</a:t>
            </a:r>
            <a:r>
              <a:rPr lang="en-US" sz="1200" dirty="0"/>
              <a:t> (or short </a:t>
            </a:r>
            <a:r>
              <a:rPr lang="en-US" sz="1200" b="1" dirty="0" err="1"/>
              <a:t>rdfs:subPropertyOf</a:t>
            </a:r>
            <a:r>
              <a:rPr lang="en-US" sz="1200" dirty="0"/>
              <a:t>)</a:t>
            </a:r>
          </a:p>
          <a:p>
            <a:pPr lvl="1"/>
            <a:r>
              <a:rPr lang="en-US" sz="1200" dirty="0">
                <a:hlinkClick r:id="rId7"/>
              </a:rPr>
              <a:t>http://www.w3.org/2000/01/rdf-schema#domain</a:t>
            </a:r>
            <a:r>
              <a:rPr lang="en-US" sz="1200" dirty="0"/>
              <a:t>  (or short </a:t>
            </a:r>
            <a:r>
              <a:rPr lang="en-US" sz="1200" b="1" dirty="0" err="1"/>
              <a:t>rdfs:domain</a:t>
            </a:r>
            <a:r>
              <a:rPr lang="en-US" sz="1200" dirty="0"/>
              <a:t>)</a:t>
            </a:r>
            <a:endParaRPr lang="en-US" sz="1200" dirty="0">
              <a:hlinkClick r:id="rId3"/>
            </a:endParaRPr>
          </a:p>
          <a:p>
            <a:pPr lvl="1"/>
            <a:r>
              <a:rPr lang="en-US" sz="1200" dirty="0">
                <a:hlinkClick r:id="rId8"/>
              </a:rPr>
              <a:t>http://www.w3.org/2000/01/rdf-schema#range</a:t>
            </a:r>
            <a:r>
              <a:rPr lang="en-US" sz="1200" dirty="0"/>
              <a:t>  (or short </a:t>
            </a:r>
            <a:r>
              <a:rPr lang="en-US" sz="1200" b="1" dirty="0" err="1"/>
              <a:t>rdfs:range</a:t>
            </a:r>
            <a:r>
              <a:rPr lang="en-US" sz="1200" dirty="0"/>
              <a:t>)</a:t>
            </a:r>
          </a:p>
          <a:p>
            <a:pPr lvl="1"/>
            <a:endParaRPr lang="en-US" sz="1200" dirty="0"/>
          </a:p>
          <a:p>
            <a:pPr lvl="1"/>
            <a:endParaRPr lang="en-US" sz="1200" b="1" dirty="0"/>
          </a:p>
          <a:p>
            <a:endParaRPr lang="en-US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F6EBE-D86B-BB4C-87FA-7B661557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F5F1CB-E025-4047-BBF3-1518F5C7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vocabularies, common prefixes 1/2:</a:t>
            </a:r>
          </a:p>
        </p:txBody>
      </p:sp>
    </p:spTree>
    <p:extLst>
      <p:ext uri="{BB962C8B-B14F-4D97-AF65-F5344CB8AC3E}">
        <p14:creationId xmlns:p14="http://schemas.microsoft.com/office/powerpoint/2010/main" val="12304514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BA6801-2222-BC4F-81BA-E64ECC23D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2" y="1344613"/>
            <a:ext cx="8941868" cy="385390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b="1" dirty="0"/>
              <a:t>Other vocabularies:</a:t>
            </a:r>
          </a:p>
          <a:p>
            <a:pPr lvl="2"/>
            <a:r>
              <a:rPr lang="en-US" b="1" dirty="0" err="1"/>
              <a:t>foaf</a:t>
            </a:r>
            <a:r>
              <a:rPr lang="en-US" b="1" dirty="0"/>
              <a:t>: </a:t>
            </a:r>
            <a:r>
              <a:rPr lang="en-US" dirty="0"/>
              <a:t>Prefix: </a:t>
            </a:r>
            <a:r>
              <a:rPr lang="en-US" dirty="0">
                <a:hlinkClick r:id="rId2"/>
              </a:rPr>
              <a:t>http://xmlns.com/foaf/0.1/</a:t>
            </a:r>
            <a:r>
              <a:rPr lang="en-US" dirty="0"/>
              <a:t> … The "Friend-of-a-friend' vocabulary models common properties of and </a:t>
            </a:r>
            <a:r>
              <a:rPr lang="en-US" dirty="0" err="1"/>
              <a:t>classses</a:t>
            </a:r>
            <a:r>
              <a:rPr lang="en-US" dirty="0"/>
              <a:t> relating to Persons and social relationships</a:t>
            </a:r>
            <a:r>
              <a:rPr lang="en-US" b="1" dirty="0"/>
              <a:t>. E.g.:</a:t>
            </a:r>
          </a:p>
          <a:p>
            <a:pPr marL="808038" lvl="3" indent="0">
              <a:buNone/>
            </a:pPr>
            <a:r>
              <a:rPr lang="en-US" sz="800" b="1" dirty="0"/>
              <a:t>Properties:</a:t>
            </a:r>
          </a:p>
          <a:p>
            <a:pPr lvl="3"/>
            <a:r>
              <a:rPr lang="en-US" sz="800" b="1" dirty="0"/>
              <a:t>name</a:t>
            </a:r>
          </a:p>
          <a:p>
            <a:pPr lvl="3"/>
            <a:r>
              <a:rPr lang="en-US" sz="800" b="1" dirty="0"/>
              <a:t>nickname</a:t>
            </a:r>
          </a:p>
          <a:p>
            <a:pPr lvl="3"/>
            <a:r>
              <a:rPr lang="en-US" sz="800" b="1" dirty="0" err="1"/>
              <a:t>workplaceHomepage</a:t>
            </a:r>
            <a:endParaRPr lang="en-US" sz="800" b="1" dirty="0"/>
          </a:p>
          <a:p>
            <a:pPr lvl="3"/>
            <a:r>
              <a:rPr lang="en-US" sz="800" b="1" dirty="0"/>
              <a:t>knows</a:t>
            </a:r>
          </a:p>
          <a:p>
            <a:pPr lvl="3"/>
            <a:endParaRPr lang="en-US" sz="800" b="1" dirty="0"/>
          </a:p>
          <a:p>
            <a:pPr marL="808038" lvl="3" indent="0">
              <a:buNone/>
            </a:pPr>
            <a:r>
              <a:rPr lang="en-US" sz="800" b="1" dirty="0"/>
              <a:t>Classes:</a:t>
            </a:r>
          </a:p>
          <a:p>
            <a:pPr lvl="3"/>
            <a:r>
              <a:rPr lang="en-US" sz="800" b="1" dirty="0"/>
              <a:t>Agent</a:t>
            </a:r>
          </a:p>
          <a:p>
            <a:pPr lvl="3"/>
            <a:r>
              <a:rPr lang="en-US" sz="800" b="1" dirty="0"/>
              <a:t>Person</a:t>
            </a:r>
          </a:p>
          <a:p>
            <a:pPr lvl="3"/>
            <a:r>
              <a:rPr lang="en-US" sz="800" b="1" dirty="0"/>
              <a:t>Document</a:t>
            </a:r>
          </a:p>
          <a:p>
            <a:pPr lvl="3"/>
            <a:r>
              <a:rPr lang="en-US" sz="800" b="1" dirty="0"/>
              <a:t>Image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schema: </a:t>
            </a:r>
            <a:r>
              <a:rPr lang="en-US" dirty="0"/>
              <a:t>Prefix: </a:t>
            </a:r>
            <a:r>
              <a:rPr lang="en-US" dirty="0">
                <a:hlinkClick r:id="rId3"/>
              </a:rPr>
              <a:t>http://schema.org/</a:t>
            </a:r>
            <a:r>
              <a:rPr lang="en-US" dirty="0"/>
              <a:t> …</a:t>
            </a:r>
          </a:p>
          <a:p>
            <a:pPr lvl="2"/>
            <a:r>
              <a:rPr lang="en-US" dirty="0"/>
              <a:t>Classes and properties important for search engines</a:t>
            </a:r>
          </a:p>
          <a:p>
            <a:pPr lvl="2"/>
            <a:r>
              <a:rPr lang="en-US" dirty="0"/>
              <a:t>(founded by Google, Microsoft, Yahoo and Yandex)</a:t>
            </a:r>
          </a:p>
          <a:p>
            <a:pPr lvl="1"/>
            <a:r>
              <a:rPr lang="en-US" dirty="0"/>
              <a:t>or domain/KG-specific vocabularies, </a:t>
            </a:r>
            <a:r>
              <a:rPr lang="en-US" dirty="0" err="1"/>
              <a:t>eg.</a:t>
            </a:r>
            <a:endParaRPr lang="en-US" dirty="0"/>
          </a:p>
          <a:p>
            <a:pPr lvl="2"/>
            <a:r>
              <a:rPr lang="en-US" b="1" dirty="0" err="1"/>
              <a:t>dbo</a:t>
            </a:r>
            <a:r>
              <a:rPr lang="en-US" b="1" dirty="0"/>
              <a:t>:   </a:t>
            </a:r>
            <a:r>
              <a:rPr lang="en-US" dirty="0"/>
              <a:t>(</a:t>
            </a:r>
            <a:r>
              <a:rPr lang="en-US" b="1" i="1" dirty="0"/>
              <a:t>DBpedia</a:t>
            </a:r>
            <a:r>
              <a:rPr lang="en-US" dirty="0"/>
              <a:t> Ontology)</a:t>
            </a:r>
          </a:p>
          <a:p>
            <a:pPr lvl="2"/>
            <a:r>
              <a:rPr lang="en-US" b="1" dirty="0"/>
              <a:t>wd:</a:t>
            </a:r>
            <a:r>
              <a:rPr lang="en-US" dirty="0"/>
              <a:t>, </a:t>
            </a:r>
            <a:r>
              <a:rPr lang="en-US" b="1" dirty="0" err="1"/>
              <a:t>wdt</a:t>
            </a:r>
            <a:r>
              <a:rPr lang="en-US" b="1" dirty="0"/>
              <a:t>:</a:t>
            </a:r>
            <a:r>
              <a:rPr lang="en-US" dirty="0"/>
              <a:t> (</a:t>
            </a:r>
            <a:r>
              <a:rPr lang="en-US" b="1" i="1" dirty="0"/>
              <a:t>Wikidata</a:t>
            </a:r>
            <a:r>
              <a:rPr lang="en-US" dirty="0"/>
              <a:t> entities and properties)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2F6EBE-D86B-BB4C-87FA-7B661557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F5F1CB-E025-4047-BBF3-1518F5C78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 vocabularies, common prefixes 2/2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D1747-68E2-604E-B76B-A2C743048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042" y="2030225"/>
            <a:ext cx="2314823" cy="16188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3B70B1-D56F-0847-9129-538959A82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579" y="4067069"/>
            <a:ext cx="3058227" cy="1589434"/>
          </a:xfrm>
          <a:prstGeom prst="rect">
            <a:avLst/>
          </a:prstGeom>
        </p:spPr>
      </p:pic>
      <p:pic>
        <p:nvPicPr>
          <p:cNvPr id="7" name="Picture 2" descr="Image result for dbpedia logo">
            <a:extLst>
              <a:ext uri="{FF2B5EF4-FFF2-40B4-BE49-F238E27FC236}">
                <a16:creationId xmlns:a16="http://schemas.microsoft.com/office/drawing/2014/main" id="{1F275C79-7F37-7642-8D22-1F47D8177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673" y="4553158"/>
            <a:ext cx="599751" cy="36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lated image">
            <a:extLst>
              <a:ext uri="{FF2B5EF4-FFF2-40B4-BE49-F238E27FC236}">
                <a16:creationId xmlns:a16="http://schemas.microsoft.com/office/drawing/2014/main" id="{CA23B112-9002-2C4A-9010-60F64D5CF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93" b="16859"/>
          <a:stretch/>
        </p:blipFill>
        <p:spPr bwMode="auto">
          <a:xfrm>
            <a:off x="4946469" y="4940277"/>
            <a:ext cx="796458" cy="51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230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833B1F-9317-E040-8BE2-F2A704EE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93" y="1373188"/>
            <a:ext cx="8929632" cy="3853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hlinkClick r:id="rId2"/>
              </a:rPr>
              <a:t>simple1.nt</a:t>
            </a:r>
            <a:r>
              <a:rPr lang="en-US" sz="1200" dirty="0"/>
              <a:t> in </a:t>
            </a:r>
            <a:r>
              <a:rPr lang="en-US" sz="1200" dirty="0">
                <a:hlinkClick r:id="rId3"/>
              </a:rPr>
              <a:t>NTriples</a:t>
            </a:r>
            <a:r>
              <a:rPr lang="en-US" sz="1200" dirty="0"/>
              <a:t>  Syntax 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klaus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/0.1/knows&gt;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klaus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/0.1/nickname&gt;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"Niki"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/0.1/knows&gt;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/bob&gt;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/0.1/knows&gt;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/0.1/name&gt;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"Alice Wonderland"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/0.1/name&gt;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"Karl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Mustermann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/0.1/knows&gt;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joan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/bob&gt;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/0.1/name&gt;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"Robert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Mustermann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/bob&gt;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&lt;http://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/0.1/nickname&gt;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"Bobby"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ECF38-8A66-FE4A-AE99-E8DE7E55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DA0287-4130-B546-86AD-19206A3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1" y="139700"/>
            <a:ext cx="7458074" cy="903822"/>
          </a:xfrm>
        </p:spPr>
        <p:txBody>
          <a:bodyPr/>
          <a:lstStyle/>
          <a:p>
            <a:r>
              <a:rPr lang="en-US" dirty="0"/>
              <a:t>RDF Syntaxes – A simple RDF file:</a:t>
            </a:r>
          </a:p>
        </p:txBody>
      </p:sp>
    </p:spTree>
    <p:extLst>
      <p:ext uri="{BB962C8B-B14F-4D97-AF65-F5344CB8AC3E}">
        <p14:creationId xmlns:p14="http://schemas.microsoft.com/office/powerpoint/2010/main" val="420475385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833B1F-9317-E040-8BE2-F2A704EE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93" y="1373188"/>
            <a:ext cx="8929632" cy="38539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200" dirty="0">
                <a:hlinkClick r:id="rId2"/>
              </a:rPr>
              <a:t>simple1.ttl</a:t>
            </a:r>
            <a:r>
              <a:rPr lang="en-US" sz="1200" dirty="0"/>
              <a:t> in </a:t>
            </a:r>
            <a:r>
              <a:rPr lang="en-US" sz="1200" dirty="0">
                <a:hlinkClick r:id="rId3"/>
              </a:rPr>
              <a:t>Turtle</a:t>
            </a:r>
            <a:r>
              <a:rPr lang="en-US" sz="1200" dirty="0"/>
              <a:t> (Terse RDF Language)  Syntax is a bit more readable: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using the FOAF vocabulary, see http://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/spec/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@prefix : &lt;http://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/&gt; .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@prefix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/0.1/&gt;.</a:t>
            </a:r>
          </a:p>
          <a:p>
            <a:pPr marL="0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klaus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foaf:knows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klaus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foaf:nickname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"Niki"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foaf:knows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:bob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foaf:knows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foaf:name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"Alice Wonderland"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foaf:name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"Karl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Mustermann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foaf:knows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joan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:bob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foaf:name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"Robert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Mustermann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 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:bob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foaf:nickname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"Bobby"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ECF38-8A66-FE4A-AE99-E8DE7E55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DA0287-4130-B546-86AD-19206A3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1" y="139700"/>
            <a:ext cx="7458074" cy="903822"/>
          </a:xfrm>
        </p:spPr>
        <p:txBody>
          <a:bodyPr/>
          <a:lstStyle/>
          <a:p>
            <a:r>
              <a:rPr lang="en-US" dirty="0"/>
              <a:t>RDF Syntaxes – A simple RDF file:</a:t>
            </a:r>
          </a:p>
        </p:txBody>
      </p:sp>
    </p:spTree>
    <p:extLst>
      <p:ext uri="{BB962C8B-B14F-4D97-AF65-F5344CB8AC3E}">
        <p14:creationId xmlns:p14="http://schemas.microsoft.com/office/powerpoint/2010/main" val="416290921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833B1F-9317-E040-8BE2-F2A704EE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93" y="1373188"/>
            <a:ext cx="8929632" cy="3853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hlinkClick r:id="rId2"/>
              </a:rPr>
              <a:t>simple1.ttl</a:t>
            </a:r>
            <a:r>
              <a:rPr lang="en-US" sz="1200" dirty="0"/>
              <a:t> in </a:t>
            </a:r>
            <a:r>
              <a:rPr lang="en-US" sz="1200" dirty="0">
                <a:hlinkClick r:id="rId3"/>
              </a:rPr>
              <a:t>Turtle</a:t>
            </a:r>
            <a:r>
              <a:rPr lang="en-US" sz="1200" dirty="0"/>
              <a:t> (Terse RDF Language)  Syntax is a bit more readable –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Turtle Syntax also allows some </a:t>
            </a:r>
            <a:r>
              <a:rPr lang="en-US" sz="1200" b="1" dirty="0"/>
              <a:t>shortcuts </a:t>
            </a:r>
            <a:r>
              <a:rPr lang="en-US" sz="1200" dirty="0"/>
              <a:t>to </a:t>
            </a:r>
            <a:r>
              <a:rPr lang="en-US" sz="1200" b="1" dirty="0"/>
              <a:t>group Triples with common subjects: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using the FOAF vocabulary, see http://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/spec/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@prefix : &lt;http://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www.example.org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/&gt; .</a:t>
            </a: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@prefix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xmlns.com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foaf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/0.1/&gt;.</a:t>
            </a:r>
          </a:p>
          <a:p>
            <a:pPr marL="0" indent="0">
              <a:buNone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klaus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foaf:knows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 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foaf:nickname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"Niki"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alice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foaf:knows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:bob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foaf:name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"Alice Wonderland"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karl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foaf:name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"Karl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Mustermann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foaf:knows</a:t>
            </a:r>
            <a:r>
              <a:rPr lang="en-US" sz="1200" b="1" dirty="0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joan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:bob 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foaf:name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"Robert </a:t>
            </a:r>
            <a:r>
              <a:rPr lang="en-US" sz="12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Mustermann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  <a:r>
              <a:rPr lang="en-US" sz="1200" b="1" dirty="0" err="1">
                <a:solidFill>
                  <a:srgbClr val="009B4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foaf:nickname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"Bobby"</a:t>
            </a:r>
            <a:r>
              <a:rPr lang="en-US" sz="1200" b="1" dirty="0">
                <a:solidFill>
                  <a:srgbClr val="0096D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ECF38-8A66-FE4A-AE99-E8DE7E55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DA0287-4130-B546-86AD-19206A3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1" y="139700"/>
            <a:ext cx="7458074" cy="903822"/>
          </a:xfrm>
        </p:spPr>
        <p:txBody>
          <a:bodyPr/>
          <a:lstStyle/>
          <a:p>
            <a:r>
              <a:rPr lang="en-US" dirty="0"/>
              <a:t>RDF Syntaxes – A simple RDF file: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CA319-1ADC-B24A-AE0D-21D22A6A26A0}"/>
              </a:ext>
            </a:extLst>
          </p:cNvPr>
          <p:cNvSpPr txBox="1"/>
          <p:nvPr/>
        </p:nvSpPr>
        <p:spPr>
          <a:xfrm>
            <a:off x="596765" y="4984677"/>
            <a:ext cx="749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Note: We will need Turtle Syntax for querying RDF data!</a:t>
            </a:r>
          </a:p>
        </p:txBody>
      </p:sp>
    </p:spTree>
    <p:extLst>
      <p:ext uri="{BB962C8B-B14F-4D97-AF65-F5344CB8AC3E}">
        <p14:creationId xmlns:p14="http://schemas.microsoft.com/office/powerpoint/2010/main" val="33423840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Sample Presentation 16x10 V1.1.potx" id="{74DD536C-D372-4256-BA4D-24C734E7AF81}" vid="{99E22345-25BB-45DF-85CE-FC929AE6991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Sample presenation in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9857B5-BC10-4782-8A0F-717F20E5E2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929A89-D8E6-4794-A98F-6609FAAECB3B}">
  <ds:schemaRefs>
    <ds:schemaRef ds:uri="http://schemas.microsoft.com/office/2006/metadata/properties"/>
    <ds:schemaRef ds:uri="http://schemas.microsoft.com/office/infopath/2007/PartnerControls"/>
    <ds:schemaRef ds:uri="dde413db-0745-4f3a-8dca-564dc7ff6f7d"/>
    <ds:schemaRef ds:uri="08b0a3ee-3d2a-451c-9a1a-7e5d5b0c9c77"/>
    <ds:schemaRef ds:uri="1a8d9a65-8471-4209-a900-f8e11db75e0a"/>
  </ds:schemaRefs>
</ds:datastoreItem>
</file>

<file path=customXml/itemProps3.xml><?xml version="1.0" encoding="utf-8"?>
<ds:datastoreItem xmlns:ds="http://schemas.openxmlformats.org/officeDocument/2006/customXml" ds:itemID="{D81AF645-C4BF-4115-A9DE-6B08726473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Sample Presentation 16x10</Template>
  <TotalTime>0</TotalTime>
  <Words>4161</Words>
  <Application>Microsoft Macintosh PowerPoint</Application>
  <PresentationFormat>On-screen Show (16:10)</PresentationFormat>
  <Paragraphs>494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Courier New</vt:lpstr>
      <vt:lpstr>Georgia</vt:lpstr>
      <vt:lpstr>Helvetica</vt:lpstr>
      <vt:lpstr>Menlo</vt:lpstr>
      <vt:lpstr>Times New Roman</vt:lpstr>
      <vt:lpstr>Verdana</vt:lpstr>
      <vt:lpstr>Wingdings</vt:lpstr>
      <vt:lpstr>WU 16:10</vt:lpstr>
      <vt:lpstr>Serving and Querying Open Knowledge Graphs on the Web - Basics</vt:lpstr>
      <vt:lpstr>What I've planned for today:</vt:lpstr>
      <vt:lpstr>Standard format (RDF) &amp;  Standard Query language (SPARQL) for Graph Data </vt:lpstr>
      <vt:lpstr>RDF… we need to talk about syntax!</vt:lpstr>
      <vt:lpstr>RDF vocabularies, common prefixes 1/2:</vt:lpstr>
      <vt:lpstr>RDF vocabularies, common prefixes 2/2 :</vt:lpstr>
      <vt:lpstr>RDF Syntaxes – A simple RDF file:</vt:lpstr>
      <vt:lpstr>RDF Syntaxes – A simple RDF file:</vt:lpstr>
      <vt:lpstr>RDF Syntaxes – A simple RDF file:</vt:lpstr>
      <vt:lpstr>Standards like RDF have lead to (really) big open KGs…</vt:lpstr>
      <vt:lpstr>RDF used in practice on the Web: DBpedia - a "Database-version" of Wikipedia:</vt:lpstr>
      <vt:lpstr>RDF used in practice on the Web: Another Open Knowledge Graph: Wikidata </vt:lpstr>
      <vt:lpstr>Let's learn some SPARQL with Wikidata</vt:lpstr>
      <vt:lpstr>Let's learn some SPARQL with Wikidata</vt:lpstr>
      <vt:lpstr>Let's learn some SPARQL with Wikidata</vt:lpstr>
      <vt:lpstr>Let's learn some SPARQL with wikidata</vt:lpstr>
      <vt:lpstr>Let's learn some SPARQL with wikidata</vt:lpstr>
      <vt:lpstr>Let's learn some SPARQL with wikidata</vt:lpstr>
      <vt:lpstr>Full details of SPARQL and many more examples:</vt:lpstr>
      <vt:lpstr>What I've planned for today:</vt:lpstr>
      <vt:lpstr>(Some) Challenges:</vt:lpstr>
      <vt:lpstr>Challenge 1: Often, you also need to deal with contextualized information</vt:lpstr>
      <vt:lpstr>Challenge 1: Wikidata as RDF … In Wikidata even context information can be queried by SPARQL</vt:lpstr>
      <vt:lpstr>Challenge 1: Contextualized information in RDF</vt:lpstr>
      <vt:lpstr>Challenge 2: Path queries </vt:lpstr>
      <vt:lpstr>PowerPoint Presentation</vt:lpstr>
      <vt:lpstr>Challenge 3: Scalability of SPARQL endpoints?</vt:lpstr>
      <vt:lpstr>Challenge 3: Scalability of SPARQL endpoints? </vt:lpstr>
      <vt:lpstr>Challenge 3: Scalability of SPARQL endpoints? What's the problem?</vt:lpstr>
      <vt:lpstr>Challenge 4: Reasoning and Inconsistencies</vt:lpstr>
      <vt:lpstr>Existing KGs aren’t consistent   [1]</vt:lpstr>
      <vt:lpstr>PowerPoint Presentation</vt:lpstr>
      <vt:lpstr>Challenge 4: Reasoning and Inconsistencies Prefixes can carry semantics (not only owl: and rdfs:) …</vt:lpstr>
      <vt:lpstr>PowerPoint Presentation</vt:lpstr>
      <vt:lpstr>What I've planned for today:</vt:lpstr>
      <vt:lpstr>(subjective, highly incomplete list of) References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2019-12-06T08:09:48Z</cp:lastPrinted>
  <dcterms:created xsi:type="dcterms:W3CDTF">2019-07-03T14:50:04Z</dcterms:created>
  <dcterms:modified xsi:type="dcterms:W3CDTF">2022-07-04T09:31:09Z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