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45"/>
  </p:notesMasterIdLst>
  <p:handoutMasterIdLst>
    <p:handoutMasterId r:id="rId46"/>
  </p:handoutMasterIdLst>
  <p:sldIdLst>
    <p:sldId id="299" r:id="rId5"/>
    <p:sldId id="994" r:id="rId6"/>
    <p:sldId id="264" r:id="rId7"/>
    <p:sldId id="265" r:id="rId8"/>
    <p:sldId id="1030" r:id="rId9"/>
    <p:sldId id="266" r:id="rId10"/>
    <p:sldId id="267" r:id="rId11"/>
    <p:sldId id="270" r:id="rId12"/>
    <p:sldId id="268" r:id="rId13"/>
    <p:sldId id="271" r:id="rId14"/>
    <p:sldId id="273" r:id="rId15"/>
    <p:sldId id="274" r:id="rId16"/>
    <p:sldId id="276" r:id="rId17"/>
    <p:sldId id="277" r:id="rId18"/>
    <p:sldId id="275" r:id="rId19"/>
    <p:sldId id="1007" r:id="rId20"/>
    <p:sldId id="1002" r:id="rId21"/>
    <p:sldId id="1003" r:id="rId22"/>
    <p:sldId id="260" r:id="rId23"/>
    <p:sldId id="1004" r:id="rId24"/>
    <p:sldId id="1013" r:id="rId25"/>
    <p:sldId id="1006" r:id="rId26"/>
    <p:sldId id="272" r:id="rId27"/>
    <p:sldId id="1011" r:id="rId28"/>
    <p:sldId id="1015" r:id="rId29"/>
    <p:sldId id="1014" r:id="rId30"/>
    <p:sldId id="1012" r:id="rId31"/>
    <p:sldId id="1010" r:id="rId32"/>
    <p:sldId id="1017" r:id="rId33"/>
    <p:sldId id="1019" r:id="rId34"/>
    <p:sldId id="1022" r:id="rId35"/>
    <p:sldId id="1016" r:id="rId36"/>
    <p:sldId id="1024" r:id="rId37"/>
    <p:sldId id="1026" r:id="rId38"/>
    <p:sldId id="298" r:id="rId39"/>
    <p:sldId id="1027" r:id="rId40"/>
    <p:sldId id="300" r:id="rId41"/>
    <p:sldId id="1025" r:id="rId42"/>
    <p:sldId id="1029" r:id="rId43"/>
    <p:sldId id="1038" r:id="rId44"/>
  </p:sldIdLst>
  <p:sldSz cx="9144000" cy="5715000" type="screen16x10"/>
  <p:notesSz cx="6858000" cy="9144000"/>
  <p:custDataLst>
    <p:tags r:id="rId4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3" pos="4241">
          <p15:clr>
            <a:srgbClr val="A4A3A4"/>
          </p15:clr>
        </p15:guide>
        <p15:guide id="4" pos="46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47"/>
    <a:srgbClr val="CBDDEF"/>
    <a:srgbClr val="0096D3"/>
    <a:srgbClr val="E5F5FB"/>
    <a:srgbClr val="E6F5FB"/>
    <a:srgbClr val="E7EFF7"/>
    <a:srgbClr val="0C94B7"/>
    <a:srgbClr val="41B4CE"/>
    <a:srgbClr val="73BAD1"/>
    <a:srgbClr val="65B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95" autoAdjust="0"/>
    <p:restoredTop sz="94845" autoAdjust="0"/>
  </p:normalViewPr>
  <p:slideViewPr>
    <p:cSldViewPr snapToGrid="0" showGuides="1">
      <p:cViewPr varScale="1">
        <p:scale>
          <a:sx n="134" d="100"/>
          <a:sy n="134" d="100"/>
        </p:scale>
        <p:origin x="1328" y="176"/>
      </p:cViewPr>
      <p:guideLst>
        <p:guide orient="horz" pos="1800"/>
        <p:guide pos="4241"/>
        <p:guide pos="4695"/>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4" d="100"/>
          <a:sy n="94" d="100"/>
        </p:scale>
        <p:origin x="27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8817FD-8155-4502-AF78-DBC2EA4B168F}" type="datetimeFigureOut">
              <a:rPr lang="en-GB" sz="1000" smtClean="0">
                <a:latin typeface="Verdana" pitchFamily="34" charset="0"/>
                <a:ea typeface="Verdana" pitchFamily="34" charset="0"/>
                <a:cs typeface="Verdana" pitchFamily="34" charset="0"/>
              </a:rPr>
              <a:t>03/07/2022</a:t>
            </a:fld>
            <a:endParaRPr lang="en-GB"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7F6F62-1C91-45E7-BAED-FBFBF67C82BC}" type="slidenum">
              <a:rPr lang="en-GB" sz="1000" smtClean="0">
                <a:latin typeface="Verdana" pitchFamily="34" charset="0"/>
                <a:ea typeface="Verdana" pitchFamily="34" charset="0"/>
                <a:cs typeface="Verdana" pitchFamily="34" charset="0"/>
              </a:rPr>
              <a:t>‹#›</a:t>
            </a:fld>
            <a:endParaRPr lang="en-GB"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en-GB"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en-GB" smtClean="0"/>
              <a:pPr/>
              <a:t>03/07/2022</a:t>
            </a:fld>
            <a:endParaRPr lang="en-GB" dirty="0"/>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en-GB"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en-GB" smtClean="0"/>
              <a:pPr/>
              <a:t>‹#›</a:t>
            </a:fld>
            <a:endParaRPr lang="en-GB"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19CC2FD-B32F-4992-A15B-F95E2E35C81B}" type="slidenum">
              <a:rPr lang="en-GB" smtClean="0"/>
              <a:pPr/>
              <a:t>1</a:t>
            </a:fld>
            <a:endParaRPr lang="en-GB" dirty="0"/>
          </a:p>
        </p:txBody>
      </p:sp>
    </p:spTree>
    <p:extLst>
      <p:ext uri="{BB962C8B-B14F-4D97-AF65-F5344CB8AC3E}">
        <p14:creationId xmlns:p14="http://schemas.microsoft.com/office/powerpoint/2010/main" val="2357595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2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2: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Libraries, link to source code, datasets, updated specifications</a:t>
            </a:r>
            <a:endParaRPr/>
          </a:p>
        </p:txBody>
      </p:sp>
      <p:sp>
        <p:nvSpPr>
          <p:cNvPr id="425" name="Google Shape;42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3: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Libraries, link to source code, datasets, updated specifications</a:t>
            </a:r>
            <a:endParaRPr/>
          </a:p>
        </p:txBody>
      </p:sp>
      <p:sp>
        <p:nvSpPr>
          <p:cNvPr id="433" name="Google Shape;43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a:solidFill>
                  <a:schemeClr val="dk1"/>
                </a:solidFill>
                <a:latin typeface="Arial"/>
                <a:ea typeface="Arial"/>
                <a:cs typeface="Arial"/>
                <a:sym typeface="Arial"/>
              </a:rPr>
              <a:t>And some results: Data is ready to be consumed ten to fifteen times faster. This means that the consumer has all the engine ready, all the indexes loaded quickly. The following strange expression just means that HDT takes much less space than any other format or RDF engine (to the best of our knowledge), that it is still slightly bigger than gzip but just for exchange, in any case we can also compress HDT and be even more compressed than gzip.</a:t>
            </a:r>
            <a:endParaRPr sz="1200">
              <a:solidFill>
                <a:schemeClr val="dk1"/>
              </a:solidFill>
              <a:latin typeface="Arial"/>
              <a:ea typeface="Arial"/>
              <a:cs typeface="Arial"/>
              <a:sym typeface="Arial"/>
            </a:endParaRPr>
          </a:p>
          <a:p>
            <a:pPr marL="0" lvl="0" indent="0" algn="l" rtl="0">
              <a:spcBef>
                <a:spcPts val="0"/>
              </a:spcBef>
              <a:spcAft>
                <a:spcPts val="0"/>
              </a:spcAft>
              <a:buNone/>
            </a:pPr>
            <a:r>
              <a:rPr lang="en-US" sz="1200">
                <a:solidFill>
                  <a:schemeClr val="dk1"/>
                </a:solidFill>
                <a:latin typeface="Arial"/>
                <a:ea typeface="Arial"/>
                <a:cs typeface="Arial"/>
                <a:sym typeface="Arial"/>
              </a:rPr>
              <a:t>Moreover the lightweight the client processing and we are competitive at query performance: one point five times faster on triple patterns over existing solutions, and joins on the same scale, with still much room for optimizations, in particular on query planning for complex questions.</a:t>
            </a:r>
            <a:endParaRPr sz="1200">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312bf5b58_2_28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7312bf5b58_2_2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100">
                <a:latin typeface="Arial"/>
                <a:ea typeface="Arial"/>
                <a:cs typeface="Arial"/>
                <a:sym typeface="Arial"/>
              </a:rPr>
              <a:t>A common way to expose open RDF Graphs is that each data publisher owns SPARQL endpoint, while RDF stores offer server-side solutions that have good performance in single queries. The client submits a SPARQL query to the server that executes it over RDF data store and then the server returns the query results back to the client.</a:t>
            </a:r>
            <a:endParaRPr sz="1100">
              <a:latin typeface="Arial"/>
              <a:ea typeface="Arial"/>
              <a:cs typeface="Arial"/>
              <a:sym typeface="Arial"/>
            </a:endParaRPr>
          </a:p>
        </p:txBody>
      </p:sp>
      <p:sp>
        <p:nvSpPr>
          <p:cNvPr id="340" name="Google Shape;340;g7312bf5b58_2_2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312bf5b58_2_28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7312bf5b58_2_2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100">
                <a:latin typeface="Arial"/>
                <a:ea typeface="Arial"/>
                <a:cs typeface="Arial"/>
                <a:sym typeface="Arial"/>
              </a:rPr>
              <a:t>A common way to expose open RDF Graphs is that each data publisher owns SPARQL endpoint, while RDF stores offer server-side solutions that have good performance in single queries. The client submits a SPARQL query to the server that executes it over RDF data store and then the server returns the query results back to the client.</a:t>
            </a:r>
            <a:endParaRPr sz="1100">
              <a:latin typeface="Arial"/>
              <a:ea typeface="Arial"/>
              <a:cs typeface="Arial"/>
              <a:sym typeface="Arial"/>
            </a:endParaRPr>
          </a:p>
        </p:txBody>
      </p:sp>
      <p:sp>
        <p:nvSpPr>
          <p:cNvPr id="340" name="Google Shape;340;g7312bf5b58_2_2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20</a:t>
            </a:fld>
            <a:endParaRPr/>
          </a:p>
        </p:txBody>
      </p:sp>
    </p:spTree>
    <p:extLst>
      <p:ext uri="{BB962C8B-B14F-4D97-AF65-F5344CB8AC3E}">
        <p14:creationId xmlns:p14="http://schemas.microsoft.com/office/powerpoint/2010/main" val="1113390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312bf5b58_2_28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7312bf5b58_2_2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100">
                <a:latin typeface="Arial"/>
                <a:ea typeface="Arial"/>
                <a:cs typeface="Arial"/>
                <a:sym typeface="Arial"/>
              </a:rPr>
              <a:t>A common way to expose open RDF Graphs is that each data publisher owns SPARQL endpoint, while RDF stores offer server-side solutions that have good performance in single queries. The client submits a SPARQL query to the server that executes it over RDF data store and then the server returns the query results back to the client.</a:t>
            </a:r>
            <a:endParaRPr sz="1100">
              <a:latin typeface="Arial"/>
              <a:ea typeface="Arial"/>
              <a:cs typeface="Arial"/>
              <a:sym typeface="Arial"/>
            </a:endParaRPr>
          </a:p>
        </p:txBody>
      </p:sp>
      <p:sp>
        <p:nvSpPr>
          <p:cNvPr id="340" name="Google Shape;340;g7312bf5b58_2_2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21</a:t>
            </a:fld>
            <a:endParaRPr/>
          </a:p>
        </p:txBody>
      </p:sp>
    </p:spTree>
    <p:extLst>
      <p:ext uri="{BB962C8B-B14F-4D97-AF65-F5344CB8AC3E}">
        <p14:creationId xmlns:p14="http://schemas.microsoft.com/office/powerpoint/2010/main" val="2456830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312bf5b58_2_28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7312bf5b58_2_2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100">
                <a:latin typeface="Arial"/>
                <a:ea typeface="Arial"/>
                <a:cs typeface="Arial"/>
                <a:sym typeface="Arial"/>
              </a:rPr>
              <a:t>A common way to expose open RDF Graphs is that each data publisher owns SPARQL endpoint, while RDF stores offer server-side solutions that have good performance in single queries. The client submits a SPARQL query to the server that executes it over RDF data store and then the server returns the query results back to the client.</a:t>
            </a:r>
            <a:endParaRPr sz="1100">
              <a:latin typeface="Arial"/>
              <a:ea typeface="Arial"/>
              <a:cs typeface="Arial"/>
              <a:sym typeface="Arial"/>
            </a:endParaRPr>
          </a:p>
        </p:txBody>
      </p:sp>
      <p:sp>
        <p:nvSpPr>
          <p:cNvPr id="340" name="Google Shape;340;g7312bf5b58_2_2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22</a:t>
            </a:fld>
            <a:endParaRPr/>
          </a:p>
        </p:txBody>
      </p:sp>
    </p:spTree>
    <p:extLst>
      <p:ext uri="{BB962C8B-B14F-4D97-AF65-F5344CB8AC3E}">
        <p14:creationId xmlns:p14="http://schemas.microsoft.com/office/powerpoint/2010/main" val="1266818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7312bf5b58_2_67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g7312bf5b58_2_6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g7312bf5b58_2_6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23</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7312bf5b58_2_67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g7312bf5b58_2_6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g7312bf5b58_2_6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26</a:t>
            </a:fld>
            <a:endParaRPr/>
          </a:p>
        </p:txBody>
      </p:sp>
    </p:spTree>
    <p:extLst>
      <p:ext uri="{BB962C8B-B14F-4D97-AF65-F5344CB8AC3E}">
        <p14:creationId xmlns:p14="http://schemas.microsoft.com/office/powerpoint/2010/main" val="4249159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Put image of sparql availability in sparqles</a:t>
            </a:r>
            <a:endParaRPr/>
          </a:p>
        </p:txBody>
      </p:sp>
      <p:sp>
        <p:nvSpPr>
          <p:cNvPr id="216" name="Google Shape;21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7312bf5b58_2_67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g7312bf5b58_2_6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g7312bf5b58_2_6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28</a:t>
            </a:fld>
            <a:endParaRPr/>
          </a:p>
        </p:txBody>
      </p:sp>
    </p:spTree>
    <p:extLst>
      <p:ext uri="{BB962C8B-B14F-4D97-AF65-F5344CB8AC3E}">
        <p14:creationId xmlns:p14="http://schemas.microsoft.com/office/powerpoint/2010/main" val="3957036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7312bf5b58_2_70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g7312bf5b58_2_7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0" name="Google Shape;780;g7312bf5b58_2_7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29</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fb8a11ab89_1_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gfb8a11ab89_1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0" name="Google Shape;890;gfb8a11ab89_1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30</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fb8a11ab89_1_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gfb8a11ab89_1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0" name="Google Shape;890;gfb8a11ab89_1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31</a:t>
            </a:fld>
            <a:endParaRPr/>
          </a:p>
        </p:txBody>
      </p:sp>
    </p:spTree>
    <p:extLst>
      <p:ext uri="{BB962C8B-B14F-4D97-AF65-F5344CB8AC3E}">
        <p14:creationId xmlns:p14="http://schemas.microsoft.com/office/powerpoint/2010/main" val="497915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7312bf5b58_2_132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2" name="Google Shape;1472;g7312bf5b58_2_13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3" name="Google Shape;1473;g7312bf5b58_2_13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g7312bf5b58_2_133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2" name="Google Shape;1482;g7312bf5b58_2_13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3" name="Google Shape;1483;g7312bf5b58_2_13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7312bf5b58_2_135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1" name="Google Shape;1491;g7312bf5b58_2_13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2" name="Google Shape;1492;g7312bf5b58_2_13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
        <p:nvSpPr>
          <p:cNvPr id="232" name="Google Shape;232;p11:notes"/>
          <p:cNvSpPr>
            <a:spLocks noGrp="1" noRot="1" noChangeAspect="1"/>
          </p:cNvSpPr>
          <p:nvPr>
            <p:ph type="sldImg" idx="2"/>
          </p:nvPr>
        </p:nvSpPr>
        <p:spPr>
          <a:xfrm>
            <a:off x="-266700" y="-14288"/>
            <a:ext cx="7848600" cy="4905376"/>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 name="Google Shape;233;p11:notes"/>
          <p:cNvSpPr txBox="1">
            <a:spLocks noGrp="1"/>
          </p:cNvSpPr>
          <p:nvPr>
            <p:ph type="body" idx="1"/>
          </p:nvPr>
        </p:nvSpPr>
        <p:spPr>
          <a:xfrm>
            <a:off x="265222" y="5127562"/>
            <a:ext cx="6861033" cy="3954530"/>
          </a:xfrm>
          <a:prstGeom prst="rect">
            <a:avLst/>
          </a:prstGeom>
          <a:noFill/>
          <a:ln>
            <a:noFill/>
          </a:ln>
        </p:spPr>
        <p:txBody>
          <a:bodyPr spcFirstLastPara="1" wrap="square" lIns="92700" tIns="46350" rIns="92700" bIns="46350" anchor="t" anchorCtr="0">
            <a:noAutofit/>
          </a:bodyPr>
          <a:lstStyle/>
          <a:p>
            <a:pPr marL="0" lvl="0" indent="0" algn="l" rtl="0">
              <a:spcBef>
                <a:spcPts val="0"/>
              </a:spcBef>
              <a:spcAft>
                <a:spcPts val="0"/>
              </a:spcAft>
              <a:buNone/>
            </a:pPr>
            <a:r>
              <a:rPr lang="en-US"/>
              <a:t>Due to time restrictions I can’t go into details of HDT, I will give you a brief overview of the idea.  An RDF dataset is converted to three components which give the name to HDT: Header, Dictionary and Triples</a:t>
            </a:r>
            <a:endParaRPr/>
          </a:p>
          <a:p>
            <a:pPr marL="0" lvl="0" indent="0" algn="l" rtl="0">
              <a:spcBef>
                <a:spcPts val="0"/>
              </a:spcBef>
              <a:spcAft>
                <a:spcPts val="0"/>
              </a:spcAft>
              <a:buNone/>
            </a:pPr>
            <a:endParaRPr/>
          </a:p>
          <a:p>
            <a:pPr marL="0" lvl="0" indent="0" algn="l" rtl="0">
              <a:spcBef>
                <a:spcPts val="0"/>
              </a:spcBef>
              <a:spcAft>
                <a:spcPts val="0"/>
              </a:spcAft>
              <a:buNone/>
            </a:pPr>
            <a:r>
              <a:rPr lang="en-US"/>
              <a:t>- A </a:t>
            </a:r>
            <a:r>
              <a:rPr lang="en-US" i="1"/>
              <a:t>header, including logical and physical metadata describing the RDF data set. It</a:t>
            </a:r>
            <a:endParaRPr/>
          </a:p>
          <a:p>
            <a:pPr marL="0" lvl="0" indent="0" algn="l" rtl="0">
              <a:spcBef>
                <a:spcPts val="0"/>
              </a:spcBef>
              <a:spcAft>
                <a:spcPts val="0"/>
              </a:spcAft>
              <a:buNone/>
            </a:pPr>
            <a:r>
              <a:rPr lang="en-US"/>
              <a:t>serves as an entrance point to the information on the data set.</a:t>
            </a:r>
            <a:endParaRPr/>
          </a:p>
          <a:p>
            <a:pPr marL="0" lvl="0" indent="0" algn="l" rtl="0">
              <a:spcBef>
                <a:spcPts val="0"/>
              </a:spcBef>
              <a:spcAft>
                <a:spcPts val="0"/>
              </a:spcAft>
              <a:buNone/>
            </a:pPr>
            <a:r>
              <a:rPr lang="en-US"/>
              <a:t>- A </a:t>
            </a:r>
            <a:r>
              <a:rPr lang="en-US" i="1"/>
              <a:t>dictionary, organizing all the identifiers in the RDF graph. It provides a catalog</a:t>
            </a:r>
            <a:endParaRPr/>
          </a:p>
          <a:p>
            <a:pPr marL="0" lvl="0" indent="0" algn="l" rtl="0">
              <a:spcBef>
                <a:spcPts val="0"/>
              </a:spcBef>
              <a:spcAft>
                <a:spcPts val="0"/>
              </a:spcAft>
              <a:buNone/>
            </a:pPr>
            <a:r>
              <a:rPr lang="en-US"/>
              <a:t>of the information entities in the RDF graph with high levels of compression.</a:t>
            </a:r>
            <a:endParaRPr/>
          </a:p>
          <a:p>
            <a:pPr marL="0" lvl="0" indent="0" algn="l" rtl="0">
              <a:spcBef>
                <a:spcPts val="0"/>
              </a:spcBef>
              <a:spcAft>
                <a:spcPts val="0"/>
              </a:spcAft>
              <a:buNone/>
            </a:pPr>
            <a:r>
              <a:rPr lang="en-US"/>
              <a:t>- A set of </a:t>
            </a:r>
            <a:r>
              <a:rPr lang="en-US" i="1"/>
              <a:t>triples, which comprises the pure structure of the underlying </a:t>
            </a:r>
            <a:r>
              <a:rPr lang="en-US"/>
              <a:t>RDF graph</a:t>
            </a:r>
            <a:endParaRPr/>
          </a:p>
          <a:p>
            <a:pPr marL="0" lvl="0" indent="0" algn="l" rtl="0">
              <a:spcBef>
                <a:spcPts val="0"/>
              </a:spcBef>
              <a:spcAft>
                <a:spcPts val="0"/>
              </a:spcAft>
              <a:buNone/>
            </a:pPr>
            <a:r>
              <a:rPr lang="en-US"/>
              <a:t>while avoiding the noise produced by long labels and repetitions.</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
        <p:nvSpPr>
          <p:cNvPr id="268" name="Google Shape;268;p12:notes"/>
          <p:cNvSpPr>
            <a:spLocks noGrp="1" noRot="1" noChangeAspect="1"/>
          </p:cNvSpPr>
          <p:nvPr>
            <p:ph type="sldImg" idx="2"/>
          </p:nvPr>
        </p:nvSpPr>
        <p:spPr>
          <a:xfrm>
            <a:off x="-266700" y="-14288"/>
            <a:ext cx="7848600" cy="4905376"/>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9" name="Google Shape;269;p12:notes"/>
          <p:cNvSpPr txBox="1">
            <a:spLocks noGrp="1"/>
          </p:cNvSpPr>
          <p:nvPr>
            <p:ph type="body" idx="1"/>
          </p:nvPr>
        </p:nvSpPr>
        <p:spPr>
          <a:xfrm>
            <a:off x="265222" y="5127562"/>
            <a:ext cx="6861033" cy="3954530"/>
          </a:xfrm>
          <a:prstGeom prst="rect">
            <a:avLst/>
          </a:prstGeom>
          <a:noFill/>
          <a:ln>
            <a:noFill/>
          </a:ln>
        </p:spPr>
        <p:txBody>
          <a:bodyPr spcFirstLastPara="1" wrap="square" lIns="92700" tIns="46350" rIns="92700" bIns="46350" anchor="t" anchorCtr="0">
            <a:noAutofit/>
          </a:bodyPr>
          <a:lstStyle/>
          <a:p>
            <a:pPr marL="0" lvl="0" indent="0" algn="l" rtl="0">
              <a:spcBef>
                <a:spcPts val="0"/>
              </a:spcBef>
              <a:spcAft>
                <a:spcPts val="0"/>
              </a:spcAft>
              <a:buNone/>
            </a:pPr>
            <a:r>
              <a:rPr lang="en-US"/>
              <a:t>Applications managing huge RDF commonly represent the dataset</a:t>
            </a:r>
            <a:endParaRPr/>
          </a:p>
          <a:p>
            <a:pPr marL="0" lvl="0" indent="0" algn="l" rtl="0">
              <a:spcBef>
                <a:spcPts val="0"/>
              </a:spcBef>
              <a:spcAft>
                <a:spcPts val="0"/>
              </a:spcAft>
              <a:buNone/>
            </a:pPr>
            <a:r>
              <a:rPr lang="en-US"/>
              <a:t>using the vocabulary + triples partition</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
        <p:nvSpPr>
          <p:cNvPr id="277" name="Google Shape;277;p13:notes"/>
          <p:cNvSpPr>
            <a:spLocks noGrp="1" noRot="1" noChangeAspect="1"/>
          </p:cNvSpPr>
          <p:nvPr>
            <p:ph type="sldImg" idx="2"/>
          </p:nvPr>
        </p:nvSpPr>
        <p:spPr>
          <a:xfrm>
            <a:off x="-266700" y="-14288"/>
            <a:ext cx="7848600" cy="4905376"/>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 name="Google Shape;278;p13:notes"/>
          <p:cNvSpPr txBox="1">
            <a:spLocks noGrp="1"/>
          </p:cNvSpPr>
          <p:nvPr>
            <p:ph type="body" idx="1"/>
          </p:nvPr>
        </p:nvSpPr>
        <p:spPr>
          <a:xfrm>
            <a:off x="265222" y="5127562"/>
            <a:ext cx="6861033" cy="3954530"/>
          </a:xfrm>
          <a:prstGeom prst="rect">
            <a:avLst/>
          </a:prstGeom>
          <a:noFill/>
          <a:ln>
            <a:noFill/>
          </a:ln>
        </p:spPr>
        <p:txBody>
          <a:bodyPr spcFirstLastPara="1" wrap="square" lIns="92700" tIns="46350" rIns="92700" bIns="46350" anchor="t" anchorCtr="0">
            <a:noAutofit/>
          </a:bodyPr>
          <a:lstStyle/>
          <a:p>
            <a:pPr marL="0" lvl="0" indent="0" algn="l" rtl="0">
              <a:spcBef>
                <a:spcPts val="0"/>
              </a:spcBef>
              <a:spcAft>
                <a:spcPts val="0"/>
              </a:spcAft>
              <a:buNone/>
            </a:pPr>
            <a:r>
              <a:rPr lang="en-US"/>
              <a:t>Applications managing huge RDF commonly represent the dataset</a:t>
            </a:r>
            <a:endParaRPr/>
          </a:p>
          <a:p>
            <a:pPr marL="0" lvl="0" indent="0" algn="l" rtl="0">
              <a:spcBef>
                <a:spcPts val="0"/>
              </a:spcBef>
              <a:spcAft>
                <a:spcPts val="0"/>
              </a:spcAft>
              <a:buNone/>
            </a:pPr>
            <a:r>
              <a:rPr lang="en-US"/>
              <a:t>using the vocabulary + triples partition</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4: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7: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54" name="Google Shape;35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9: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Como vimos en ocasiones los ceros que delimitaban las listas en CT llevaba un sobrecoste, y además no tiene mucho sentido mezclar datos con separadores, si podemos marcar los separadores en otra estructura más pequeña. Pues es lo que realizamos, eliminamos los delimitadores de cada lista de las secuencias que teníamos antes Sp y So. Y tenemos dos bitmaps, Bp y So que nos indican estos separadores pero con bits. Antes teníamos separadores de enteros, ahora tenemos separadores de bits. Estos bits me indican con 0 que la lista continúa, y con 1 que ese elemento es final de lista. Por ejemplo el sujeto 1, con el 4 y es final de lista, y con el objeto 5 y es final de lista. El sujeto 2 con el predicado 2, (como hay un 0 en la misma posición en Bp hay más predicados), es decir el sujeto 2 también está con el 3, y también con 5, y ya no hay más predicados asociados con 2. Y de manera similar en los objetos.</a:t>
            </a:r>
            <a:endParaRPr/>
          </a:p>
          <a:p>
            <a:pPr marL="0" lvl="0" indent="0" algn="l" rtl="0">
              <a:spcBef>
                <a:spcPts val="0"/>
              </a:spcBef>
              <a:spcAft>
                <a:spcPts val="0"/>
              </a:spcAft>
              <a:buNone/>
            </a:pPr>
            <a:endParaRPr/>
          </a:p>
          <a:p>
            <a:pPr marL="0" lvl="0" indent="0" algn="l" rtl="0">
              <a:spcBef>
                <a:spcPts val="0"/>
              </a:spcBef>
              <a:spcAft>
                <a:spcPts val="0"/>
              </a:spcAft>
              <a:buNone/>
            </a:pPr>
            <a:r>
              <a:rPr lang="en-US"/>
              <a:t>En el fondo es similar a representar un árbol por cada sujeto, como se muestra en la figura, y marcar con un 1 el último hijo. (sería equivalente marcar el primero)</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85" name="Google Shape;38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5" name="Rechteck 14"/>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userDrawn="1">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3" name="Untertitel 2"/>
          <p:cNvSpPr>
            <a:spLocks noGrp="1"/>
          </p:cNvSpPr>
          <p:nvPr userDrawn="1">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baseline="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0"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baseline="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18" name="Grafik 17">
            <a:extLst>
              <a:ext uri="{FF2B5EF4-FFF2-40B4-BE49-F238E27FC236}">
                <a16:creationId xmlns:a16="http://schemas.microsoft.com/office/drawing/2014/main" id="{35A845CD-2D10-42BB-97DB-CDA723EE9E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79375" y="1065910"/>
            <a:ext cx="1849165" cy="975600"/>
          </a:xfrm>
          <a:prstGeom prst="rect">
            <a:avLst/>
          </a:prstGeom>
        </p:spPr>
      </p:pic>
      <p:pic>
        <p:nvPicPr>
          <p:cNvPr id="16" name="Grafik 15">
            <a:extLst>
              <a:ext uri="{FF2B5EF4-FFF2-40B4-BE49-F238E27FC236}">
                <a16:creationId xmlns:a16="http://schemas.microsoft.com/office/drawing/2014/main" id="{1A49BD17-4238-4565-A4B6-2E20A7C19FA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109668977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pSp>
        <p:nvGrpSpPr>
          <p:cNvPr id="21" name="Gruppieren 20"/>
          <p:cNvGrpSpPr/>
          <p:nvPr userDrawn="1"/>
        </p:nvGrpSpPr>
        <p:grpSpPr>
          <a:xfrm>
            <a:off x="287338" y="603319"/>
            <a:ext cx="8552850" cy="203760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4" name="Textplatzhalter 9"/>
          <p:cNvSpPr>
            <a:spLocks noGrp="1"/>
          </p:cNvSpPr>
          <p:nvPr>
            <p:ph type="body" sz="quarter" idx="11" hasCustomPrompt="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defTabSz="914400">
              <a:buNone/>
              <a:defRPr lang="de-DE" sz="1200" dirty="0" smtClean="0"/>
            </a:lvl1pPr>
          </a:lstStyle>
          <a:p>
            <a:pPr marL="0" lvl="0" defTabSz="914400"/>
            <a:r>
              <a:rPr lang="en-GB" dirty="0"/>
              <a:t>Subtitle chapter</a:t>
            </a:r>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en-GB" dirty="0"/>
              <a:t>Max. 2 lines of text for chapter header</a:t>
            </a:r>
          </a:p>
        </p:txBody>
      </p:sp>
      <p:sp>
        <p:nvSpPr>
          <p:cNvPr id="2" name="Datumsplatzhalter 1"/>
          <p:cNvSpPr>
            <a:spLocks noGrp="1"/>
          </p:cNvSpPr>
          <p:nvPr>
            <p:ph type="dt" sz="half" idx="13"/>
          </p:nvPr>
        </p:nvSpPr>
        <p:spPr/>
        <p:txBody>
          <a:bodyPr/>
          <a:lstStyle/>
          <a:p>
            <a:fld id="{529FDC53-5973-45F2-8F83-ED68F7A58508}" type="datetime1">
              <a:rPr lang="en-GB" smtClean="0"/>
              <a:t>03/07/2022</a:t>
            </a:fld>
            <a:endParaRPr lang="en-GB" dirty="0"/>
          </a:p>
        </p:txBody>
      </p:sp>
      <p:sp>
        <p:nvSpPr>
          <p:cNvPr id="6" name="Foliennummernplatzhalter 5"/>
          <p:cNvSpPr>
            <a:spLocks noGrp="1"/>
          </p:cNvSpPr>
          <p:nvPr>
            <p:ph type="sldNum" sz="quarter" idx="15"/>
          </p:nvPr>
        </p:nvSpPr>
        <p:spPr/>
        <p:txBody>
          <a:bodyPr/>
          <a:lstStyle/>
          <a:p>
            <a:r>
              <a:rPr lang="en-GB" dirty="0"/>
              <a:t>Page </a:t>
            </a:r>
            <a:fld id="{BE3DC40E-DBBE-4E2D-9EEC-FBF0DA0E9179}" type="slidenum">
              <a:rPr lang="en-GB" smtClean="0"/>
              <a:pPr/>
              <a:t>‹#›</a:t>
            </a:fld>
            <a:endParaRPr lang="en-GB" dirty="0"/>
          </a:p>
        </p:txBody>
      </p:sp>
      <p:pic>
        <p:nvPicPr>
          <p:cNvPr id="18" name="Grafik 17">
            <a:extLst>
              <a:ext uri="{FF2B5EF4-FFF2-40B4-BE49-F238E27FC236}">
                <a16:creationId xmlns:a16="http://schemas.microsoft.com/office/drawing/2014/main" id="{89CCD104-DEA0-4048-8CA3-CAB740FC06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72F980AF-DDD0-4966-B1E7-E1B87083C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67613" y="5351511"/>
            <a:ext cx="1318058" cy="228552"/>
          </a:xfrm>
          <a:prstGeom prst="rect">
            <a:avLst/>
          </a:prstGeom>
        </p:spPr>
      </p:pic>
    </p:spTree>
    <p:extLst>
      <p:ext uri="{BB962C8B-B14F-4D97-AF65-F5344CB8AC3E}">
        <p14:creationId xmlns:p14="http://schemas.microsoft.com/office/powerpoint/2010/main" val="37729767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folie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302593"/>
            <a:ext cx="5436000" cy="516714"/>
          </a:xfrm>
          <a:prstGeom prst="rect">
            <a:avLst/>
          </a:prstGeom>
        </p:spPr>
        <p:txBody>
          <a:bodyPr tIns="0" anchor="b"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en-GB" dirty="0"/>
              <a:t>1 line for chapter header</a:t>
            </a:r>
          </a:p>
        </p:txBody>
      </p:sp>
      <p:sp>
        <p:nvSpPr>
          <p:cNvPr id="14" name="Textplatzhalter 9"/>
          <p:cNvSpPr>
            <a:spLocks noGrp="1"/>
          </p:cNvSpPr>
          <p:nvPr>
            <p:ph type="body" sz="quarter" idx="11" hasCustomPrompt="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defTabSz="914400">
              <a:buNone/>
              <a:defRPr lang="de-DE" sz="1200" dirty="0" smtClean="0"/>
            </a:lvl1pPr>
          </a:lstStyle>
          <a:p>
            <a:pPr marL="0" lvl="0" defTabSz="914400"/>
            <a:r>
              <a:rPr lang="en-GB" dirty="0"/>
              <a:t>Subtitle chapter</a:t>
            </a:r>
          </a:p>
        </p:txBody>
      </p:sp>
      <p:sp>
        <p:nvSpPr>
          <p:cNvPr id="4" name="Date Placeholder 3"/>
          <p:cNvSpPr>
            <a:spLocks noGrp="1"/>
          </p:cNvSpPr>
          <p:nvPr>
            <p:ph type="dt" sz="half" idx="12"/>
          </p:nvPr>
        </p:nvSpPr>
        <p:spPr/>
        <p:txBody>
          <a:bodyPr/>
          <a:lstStyle/>
          <a:p>
            <a:fld id="{24570F99-0B5D-40DA-A3D3-DDF1CB693FD8}" type="datetime1">
              <a:rPr lang="en-GB" smtClean="0"/>
              <a:t>03/07/2022</a:t>
            </a:fld>
            <a:endParaRPr lang="en-GB" dirty="0"/>
          </a:p>
        </p:txBody>
      </p:sp>
      <p:sp>
        <p:nvSpPr>
          <p:cNvPr id="6" name="Slide Number Placeholder 5"/>
          <p:cNvSpPr>
            <a:spLocks noGrp="1"/>
          </p:cNvSpPr>
          <p:nvPr>
            <p:ph type="sldNum" sz="quarter" idx="14"/>
          </p:nvPr>
        </p:nvSpPr>
        <p:spPr/>
        <p:txBody>
          <a:bodyPr/>
          <a:lstStyle/>
          <a:p>
            <a:r>
              <a:rPr lang="en-GB" dirty="0"/>
              <a:t>Page </a:t>
            </a:r>
            <a:fld id="{BE3DC40E-DBBE-4E2D-9EEC-FBF0DA0E9179}" type="slidenum">
              <a:rPr lang="en-GB" smtClean="0"/>
              <a:pPr/>
              <a:t>‹#›</a:t>
            </a:fld>
            <a:endParaRPr lang="en-GB" dirty="0"/>
          </a:p>
        </p:txBody>
      </p:sp>
      <p:pic>
        <p:nvPicPr>
          <p:cNvPr id="21" name="Grafik 20">
            <a:extLst>
              <a:ext uri="{FF2B5EF4-FFF2-40B4-BE49-F238E27FC236}">
                <a16:creationId xmlns:a16="http://schemas.microsoft.com/office/drawing/2014/main" id="{416AA66B-0354-461B-A799-CF3EFFC17D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D0ECE620-FB2B-4217-AA10-439373F15D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67613" y="5351511"/>
            <a:ext cx="1318058" cy="228552"/>
          </a:xfrm>
          <a:prstGeom prst="rect">
            <a:avLst/>
          </a:prstGeom>
        </p:spPr>
      </p:pic>
    </p:spTree>
    <p:extLst>
      <p:ext uri="{BB962C8B-B14F-4D97-AF65-F5344CB8AC3E}">
        <p14:creationId xmlns:p14="http://schemas.microsoft.com/office/powerpoint/2010/main" val="41640946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6" y="1344613"/>
            <a:ext cx="8210547" cy="4370387"/>
          </a:xfrm>
        </p:spPr>
        <p:txBody>
          <a:bodyPr/>
          <a:lstStyle>
            <a:lvl1pPr>
              <a:buNone/>
              <a:defRPr/>
            </a:lvl1pPr>
          </a:lstStyle>
          <a:p>
            <a:pPr lvl="0"/>
            <a:r>
              <a:rPr lang="en-GB" dirty="0"/>
              <a:t>Placeholder for objects</a:t>
            </a:r>
          </a:p>
        </p:txBody>
      </p:sp>
      <p:sp>
        <p:nvSpPr>
          <p:cNvPr id="8" name="Rechteck 7"/>
          <p:cNvSpPr/>
          <p:nvPr userDrawn="1"/>
        </p:nvSpPr>
        <p:spPr bwMode="gray">
          <a:xfrm>
            <a:off x="0" y="1043522"/>
            <a:ext cx="9144000" cy="2520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 name="Titel 1"/>
          <p:cNvSpPr>
            <a:spLocks noGrp="1"/>
          </p:cNvSpPr>
          <p:nvPr>
            <p:ph type="title"/>
          </p:nvPr>
        </p:nvSpPr>
        <p:spPr/>
        <p:txBody>
          <a:bodyPr/>
          <a:lstStyle/>
          <a:p>
            <a:r>
              <a:rPr lang="de-DE"/>
              <a:t>Titelmasterformat durch Klicken bearbeiten</a:t>
            </a:r>
            <a:endParaRPr lang="en-GB" dirty="0"/>
          </a:p>
        </p:txBody>
      </p:sp>
      <p:pic>
        <p:nvPicPr>
          <p:cNvPr id="9" name="Grafik 8">
            <a:extLst>
              <a:ext uri="{FF2B5EF4-FFF2-40B4-BE49-F238E27FC236}">
                <a16:creationId xmlns:a16="http://schemas.microsoft.com/office/drawing/2014/main" id="{293310F7-117D-4045-8610-3277CC5ED2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1621" y="288569"/>
            <a:ext cx="1170000" cy="617280"/>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fld id="{C2FD44FF-326E-4934-AE8D-65DEFF191BB1}" type="datetime1">
              <a:rPr lang="en-GB" smtClean="0"/>
              <a:t>03/07/2022</a:t>
            </a:fld>
            <a:endParaRPr lang="en-GB" dirty="0"/>
          </a:p>
        </p:txBody>
      </p:sp>
      <p:sp>
        <p:nvSpPr>
          <p:cNvPr id="10" name="Foliennummernplatzhalter 9"/>
          <p:cNvSpPr>
            <a:spLocks noGrp="1"/>
          </p:cNvSpPr>
          <p:nvPr>
            <p:ph type="sldNum" sz="quarter" idx="12"/>
          </p:nvPr>
        </p:nvSpPr>
        <p:spPr/>
        <p:txBody>
          <a:bodyPr/>
          <a:lstStyle/>
          <a:p>
            <a:r>
              <a:rPr lang="en-GB" dirty="0"/>
              <a:t>Page </a:t>
            </a:r>
            <a:fld id="{BE3DC40E-DBBE-4E2D-9EEC-FBF0DA0E9179}" type="slidenum">
              <a:rPr lang="en-GB" smtClean="0"/>
              <a:t>‹#›</a:t>
            </a:fld>
            <a:endParaRPr lang="en-GB" dirty="0"/>
          </a:p>
        </p:txBody>
      </p:sp>
      <p:sp>
        <p:nvSpPr>
          <p:cNvPr id="2" name="Titel 1"/>
          <p:cNvSpPr>
            <a:spLocks noGrp="1"/>
          </p:cNvSpPr>
          <p:nvPr>
            <p:ph type="title"/>
          </p:nvPr>
        </p:nvSpPr>
        <p:spPr/>
        <p:txBody>
          <a:bodyPr/>
          <a:lstStyle/>
          <a:p>
            <a:r>
              <a:rPr lang="de-DE"/>
              <a:t>Titelmasterformat durch Klicken bearbeiten</a:t>
            </a:r>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8" name="Textplatzhalter 2"/>
          <p:cNvSpPr>
            <a:spLocks noGrp="1"/>
          </p:cNvSpPr>
          <p:nvPr>
            <p:ph type="body" idx="13" hasCustomPrompt="1"/>
          </p:nvPr>
        </p:nvSpPr>
        <p:spPr bwMode="gray">
          <a:xfrm>
            <a:off x="46831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en-GB" dirty="0"/>
              <a:t>Subtitle 1</a:t>
            </a:r>
          </a:p>
        </p:txBody>
      </p:sp>
      <p:sp>
        <p:nvSpPr>
          <p:cNvPr id="5" name="Datumsplatzhalter 4"/>
          <p:cNvSpPr>
            <a:spLocks noGrp="1"/>
          </p:cNvSpPr>
          <p:nvPr>
            <p:ph type="dt" sz="half" idx="14"/>
          </p:nvPr>
        </p:nvSpPr>
        <p:spPr/>
        <p:txBody>
          <a:bodyPr/>
          <a:lstStyle/>
          <a:p>
            <a:fld id="{9E16A0E8-29DE-4D75-BF66-2C047D439D41}" type="datetime1">
              <a:rPr lang="en-GB" smtClean="0"/>
              <a:t>03/07/2022</a:t>
            </a:fld>
            <a:endParaRPr lang="en-GB" dirty="0"/>
          </a:p>
        </p:txBody>
      </p:sp>
      <p:sp>
        <p:nvSpPr>
          <p:cNvPr id="12" name="Foliennummernplatzhalter 11"/>
          <p:cNvSpPr>
            <a:spLocks noGrp="1"/>
          </p:cNvSpPr>
          <p:nvPr>
            <p:ph type="sldNum" sz="quarter" idx="16"/>
          </p:nvPr>
        </p:nvSpPr>
        <p:spPr/>
        <p:txBody>
          <a:bodyPr/>
          <a:lstStyle/>
          <a:p>
            <a:r>
              <a:rPr lang="en-GB" dirty="0"/>
              <a:t>Page </a:t>
            </a:r>
            <a:fld id="{BE3DC40E-DBBE-4E2D-9EEC-FBF0DA0E9179}" type="slidenum">
              <a:rPr lang="en-GB" smtClean="0"/>
              <a:t>‹#›</a:t>
            </a:fld>
            <a:endParaRPr lang="en-GB" dirty="0"/>
          </a:p>
        </p:txBody>
      </p:sp>
      <p:sp>
        <p:nvSpPr>
          <p:cNvPr id="2" name="Titel 1"/>
          <p:cNvSpPr>
            <a:spLocks noGrp="1"/>
          </p:cNvSpPr>
          <p:nvPr>
            <p:ph type="title"/>
          </p:nvPr>
        </p:nvSpPr>
        <p:spPr/>
        <p:txBody>
          <a:bodyPr/>
          <a:lstStyle/>
          <a:p>
            <a:r>
              <a:rPr lang="de-DE"/>
              <a:t>Titelmasterformat durch Klicken bearbeiten</a:t>
            </a:r>
            <a:endParaRPr lang="en-GB" dirty="0"/>
          </a:p>
        </p:txBody>
      </p:sp>
      <p:sp>
        <p:nvSpPr>
          <p:cNvPr id="14" name="Textplatzhalter 2"/>
          <p:cNvSpPr>
            <a:spLocks noGrp="1"/>
          </p:cNvSpPr>
          <p:nvPr>
            <p:ph type="body" idx="17" hasCustomPrompt="1"/>
          </p:nvPr>
        </p:nvSpPr>
        <p:spPr bwMode="gray">
          <a:xfrm>
            <a:off x="472789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en-GB" dirty="0"/>
              <a:t>Subtitle 2</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en-GB" dirty="0"/>
          </a:p>
        </p:txBody>
      </p:sp>
      <p:pic>
        <p:nvPicPr>
          <p:cNvPr id="7" name="Grafik 6" descr="Logo-für-VK.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en-GB" sz="1000" b="0" i="0" u="none" strike="noStrike" kern="1200" cap="none" spc="0" normalizeH="0" baseline="0" noProof="0" dirty="0" err="1">
                <a:ln>
                  <a:noFill/>
                </a:ln>
                <a:solidFill>
                  <a:srgbClr val="000000"/>
                </a:solidFill>
                <a:effectLst/>
                <a:uLnTx/>
                <a:uFillTx/>
                <a:latin typeface="+mn-lt"/>
                <a:ea typeface="+mn-ea"/>
                <a:cs typeface="+mn-cs"/>
              </a:rPr>
              <a:t>Hier</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Adressdaten</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eingeben</a:t>
            </a: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Datumsplatzhalter 7"/>
          <p:cNvSpPr>
            <a:spLocks noGrp="1"/>
          </p:cNvSpPr>
          <p:nvPr>
            <p:ph type="dt" sz="half" idx="11"/>
          </p:nvPr>
        </p:nvSpPr>
        <p:spPr/>
        <p:txBody>
          <a:bodyPr/>
          <a:lstStyle/>
          <a:p>
            <a:fld id="{D1DA7DE9-F6B6-4FDA-A00F-1221D494593B}" type="datetime1">
              <a:rPr lang="en-GB" smtClean="0"/>
              <a:t>03/07/2022</a:t>
            </a:fld>
            <a:endParaRPr lang="en-GB" dirty="0"/>
          </a:p>
        </p:txBody>
      </p:sp>
      <p:sp>
        <p:nvSpPr>
          <p:cNvPr id="10" name="Foliennummernplatzhalter 9"/>
          <p:cNvSpPr>
            <a:spLocks noGrp="1"/>
          </p:cNvSpPr>
          <p:nvPr>
            <p:ph type="sldNum" sz="quarter" idx="13"/>
          </p:nvPr>
        </p:nvSpPr>
        <p:spPr/>
        <p:txBody>
          <a:bodyPr/>
          <a:lstStyle/>
          <a:p>
            <a:r>
              <a:rPr lang="en-GB" dirty="0"/>
              <a:t>Page </a:t>
            </a:r>
            <a:fld id="{BE3DC40E-DBBE-4E2D-9EEC-FBF0DA0E9179}" type="slidenum">
              <a:rPr lang="en-GB" smtClean="0"/>
              <a:t>‹#›</a:t>
            </a:fld>
            <a:endParaRPr lang="en-GB"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30079-1D45-3841-8FB9-05FF941165F3}"/>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57680994-B3B0-DF41-97C6-35F96E3CDF8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AD0DDD5E-C3E5-B244-8E6E-8DDED44EE488}"/>
              </a:ext>
            </a:extLst>
          </p:cNvPr>
          <p:cNvSpPr>
            <a:spLocks noGrp="1"/>
          </p:cNvSpPr>
          <p:nvPr>
            <p:ph type="dt" sz="half" idx="10"/>
          </p:nvPr>
        </p:nvSpPr>
        <p:spPr/>
        <p:txBody>
          <a:bodyPr/>
          <a:lstStyle/>
          <a:p>
            <a:fld id="{CADE89DF-0F52-6E4E-8173-86B5A0A9FD87}" type="datetimeFigureOut">
              <a:rPr lang="en-AT" smtClean="0"/>
              <a:t>03.07.22</a:t>
            </a:fld>
            <a:endParaRPr lang="en-AT"/>
          </a:p>
        </p:txBody>
      </p:sp>
      <p:sp>
        <p:nvSpPr>
          <p:cNvPr id="5" name="Footer Placeholder 4">
            <a:extLst>
              <a:ext uri="{FF2B5EF4-FFF2-40B4-BE49-F238E27FC236}">
                <a16:creationId xmlns:a16="http://schemas.microsoft.com/office/drawing/2014/main" id="{5D40C88F-A8AE-CA49-A4F3-0645DC7A9F76}"/>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AB03C5F1-74EB-254A-910E-84058930961E}"/>
              </a:ext>
            </a:extLst>
          </p:cNvPr>
          <p:cNvSpPr>
            <a:spLocks noGrp="1"/>
          </p:cNvSpPr>
          <p:nvPr>
            <p:ph type="sldNum" sz="quarter" idx="12"/>
          </p:nvPr>
        </p:nvSpPr>
        <p:spPr/>
        <p:txBody>
          <a:bodyPr/>
          <a:lstStyle/>
          <a:p>
            <a:fld id="{893A574F-B9DF-D54F-8011-AA87C3F79D75}" type="slidenum">
              <a:rPr lang="en-AT" smtClean="0"/>
              <a:t>‹#›</a:t>
            </a:fld>
            <a:endParaRPr lang="en-AT"/>
          </a:p>
        </p:txBody>
      </p:sp>
    </p:spTree>
    <p:extLst>
      <p:ext uri="{BB962C8B-B14F-4D97-AF65-F5344CB8AC3E}">
        <p14:creationId xmlns:p14="http://schemas.microsoft.com/office/powerpoint/2010/main" val="846216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Nur Titel">
  <p:cSld name="1_Nur Titel">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468317" y="1344615"/>
            <a:ext cx="8210400" cy="437025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SzPts val="1600"/>
              <a:buNone/>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16"/>
          <p:cNvSpPr/>
          <p:nvPr/>
        </p:nvSpPr>
        <p:spPr>
          <a:xfrm>
            <a:off x="0" y="1043522"/>
            <a:ext cx="9144000" cy="25250"/>
          </a:xfrm>
          <a:prstGeom prst="rect">
            <a:avLst/>
          </a:prstGeom>
          <a:solidFill>
            <a:srgbClr val="0C94B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Verdana"/>
                <a:ea typeface="Verdana"/>
                <a:cs typeface="Verdana"/>
                <a:sym typeface="Verdana"/>
              </a:rPr>
              <a:t>      </a:t>
            </a:r>
            <a:endParaRPr sz="1400" b="0" i="0" u="none" strike="noStrike" cap="none">
              <a:solidFill>
                <a:srgbClr val="000000"/>
              </a:solidFill>
              <a:latin typeface="Arial"/>
              <a:ea typeface="Arial"/>
              <a:cs typeface="Arial"/>
              <a:sym typeface="Arial"/>
            </a:endParaRPr>
          </a:p>
        </p:txBody>
      </p:sp>
      <p:sp>
        <p:nvSpPr>
          <p:cNvPr id="79" name="Google Shape;79;p16"/>
          <p:cNvSpPr txBox="1">
            <a:spLocks noGrp="1"/>
          </p:cNvSpPr>
          <p:nvPr>
            <p:ph type="title"/>
          </p:nvPr>
        </p:nvSpPr>
        <p:spPr>
          <a:xfrm>
            <a:off x="462408" y="139701"/>
            <a:ext cx="6646800" cy="9037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0" name="Google Shape;80;p16"/>
          <p:cNvPicPr preferRelativeResize="0"/>
          <p:nvPr/>
        </p:nvPicPr>
        <p:blipFill rotWithShape="1">
          <a:blip r:embed="rId2">
            <a:alphaModFix/>
          </a:blip>
          <a:srcRect/>
          <a:stretch/>
        </p:blipFill>
        <p:spPr>
          <a:xfrm>
            <a:off x="7284077" y="288396"/>
            <a:ext cx="785699" cy="460586"/>
          </a:xfrm>
          <a:prstGeom prst="rect">
            <a:avLst/>
          </a:prstGeom>
          <a:noFill/>
          <a:ln>
            <a:noFill/>
          </a:ln>
        </p:spPr>
      </p:pic>
      <p:sp>
        <p:nvSpPr>
          <p:cNvPr id="81" name="Google Shape;81;p16"/>
          <p:cNvSpPr txBox="1">
            <a:spLocks noGrp="1"/>
          </p:cNvSpPr>
          <p:nvPr>
            <p:ph type="sldNum" idx="12"/>
          </p:nvPr>
        </p:nvSpPr>
        <p:spPr>
          <a:xfrm>
            <a:off x="8556784" y="5277611"/>
            <a:ext cx="548700" cy="437500"/>
          </a:xfrm>
          <a:prstGeom prst="rect">
            <a:avLst/>
          </a:prstGeom>
          <a:noFill/>
          <a:ln>
            <a:noFill/>
          </a:ln>
        </p:spPr>
        <p:txBody>
          <a:bodyPr spcFirstLastPara="1" wrap="square" lIns="0" tIns="45700" rIns="0" bIns="45700" anchor="t" anchorCtr="0">
            <a:noAutofit/>
          </a:bodyPr>
          <a:lstStyle>
            <a:lvl1pPr marL="0" marR="0" lvl="0"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Verdana"/>
                <a:ea typeface="Verdana"/>
                <a:cs typeface="Verdana"/>
                <a:sym typeface="Verdan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5244817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el und Inhalt">
  <p:cSld name="1_Titel und Inhalt">
    <p:spTree>
      <p:nvGrpSpPr>
        <p:cNvPr id="1" name="Shape 26"/>
        <p:cNvGrpSpPr/>
        <p:nvPr/>
      </p:nvGrpSpPr>
      <p:grpSpPr>
        <a:xfrm>
          <a:off x="0" y="0"/>
          <a:ext cx="0" cy="0"/>
          <a:chOff x="0" y="0"/>
          <a:chExt cx="0" cy="0"/>
        </a:xfrm>
      </p:grpSpPr>
      <p:sp>
        <p:nvSpPr>
          <p:cNvPr id="27" name="Google Shape;27;p70"/>
          <p:cNvSpPr txBox="1">
            <a:spLocks noGrp="1"/>
          </p:cNvSpPr>
          <p:nvPr>
            <p:ph type="body" idx="1"/>
          </p:nvPr>
        </p:nvSpPr>
        <p:spPr>
          <a:xfrm>
            <a:off x="462019" y="1344613"/>
            <a:ext cx="7759644" cy="3853905"/>
          </a:xfrm>
          <a:prstGeom prst="rect">
            <a:avLst/>
          </a:prstGeom>
          <a:noFill/>
          <a:ln>
            <a:noFill/>
          </a:ln>
        </p:spPr>
        <p:txBody>
          <a:bodyPr spcFirstLastPara="1" wrap="square" lIns="0" tIns="45700" rIns="0" bIns="45700" anchor="t" anchorCtr="0">
            <a:normAutofit/>
          </a:bodyPr>
          <a:lstStyle>
            <a:lvl1pPr marL="342900" lvl="0" indent="-262890" algn="l">
              <a:lnSpc>
                <a:spcPct val="90000"/>
              </a:lnSpc>
              <a:spcBef>
                <a:spcPts val="1080"/>
              </a:spcBef>
              <a:spcAft>
                <a:spcPts val="0"/>
              </a:spcAft>
              <a:buClr>
                <a:schemeClr val="dk1"/>
              </a:buClr>
              <a:buSzPts val="1920"/>
              <a:buChar char="•"/>
              <a:defRPr sz="1440"/>
            </a:lvl1pPr>
            <a:lvl2pPr marL="685800" lvl="1" indent="-257175" algn="l">
              <a:lnSpc>
                <a:spcPct val="90000"/>
              </a:lnSpc>
              <a:spcBef>
                <a:spcPts val="375"/>
              </a:spcBef>
              <a:spcAft>
                <a:spcPts val="0"/>
              </a:spcAft>
              <a:buClr>
                <a:schemeClr val="dk1"/>
              </a:buClr>
              <a:buSzPts val="1800"/>
              <a:buChar char="•"/>
              <a:defRPr sz="1350"/>
            </a:lvl2pPr>
            <a:lvl3pPr marL="1028700" lvl="2" indent="-251460" algn="l">
              <a:lnSpc>
                <a:spcPct val="90000"/>
              </a:lnSpc>
              <a:spcBef>
                <a:spcPts val="375"/>
              </a:spcBef>
              <a:spcAft>
                <a:spcPts val="0"/>
              </a:spcAft>
              <a:buClr>
                <a:schemeClr val="dk1"/>
              </a:buClr>
              <a:buSzPts val="1680"/>
              <a:buChar char="•"/>
              <a:defRPr sz="1259"/>
            </a:lvl3pPr>
            <a:lvl4pPr marL="1371600" lvl="3" indent="-240029" algn="l">
              <a:lnSpc>
                <a:spcPct val="90000"/>
              </a:lnSpc>
              <a:spcBef>
                <a:spcPts val="375"/>
              </a:spcBef>
              <a:spcAft>
                <a:spcPts val="0"/>
              </a:spcAft>
              <a:buClr>
                <a:schemeClr val="dk1"/>
              </a:buClr>
              <a:buSzPts val="1440"/>
              <a:buChar char="•"/>
              <a:defRPr sz="1080"/>
            </a:lvl4pPr>
            <a:lvl5pPr marL="1714500" lvl="4" indent="-240029" algn="l">
              <a:lnSpc>
                <a:spcPct val="90000"/>
              </a:lnSpc>
              <a:spcBef>
                <a:spcPts val="375"/>
              </a:spcBef>
              <a:spcAft>
                <a:spcPts val="0"/>
              </a:spcAft>
              <a:buClr>
                <a:schemeClr val="dk1"/>
              </a:buClr>
              <a:buSzPts val="1440"/>
              <a:buChar char="•"/>
              <a:defRPr sz="1080"/>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8" name="Google Shape;28;p70"/>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9" name="Google Shape;29;p70"/>
          <p:cNvSpPr txBox="1">
            <a:spLocks noGrp="1"/>
          </p:cNvSpPr>
          <p:nvPr>
            <p:ph type="title"/>
          </p:nvPr>
        </p:nvSpPr>
        <p:spPr>
          <a:xfrm>
            <a:off x="628650" y="304271"/>
            <a:ext cx="7886700" cy="1104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6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9333668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uppieren 23"/>
          <p:cNvGrpSpPr/>
          <p:nvPr userDrawn="1"/>
        </p:nvGrpSpPr>
        <p:grpSpPr>
          <a:xfrm>
            <a:off x="287338" y="603319"/>
            <a:ext cx="8552850" cy="1731679"/>
            <a:chOff x="287338" y="603319"/>
            <a:chExt cx="8552850" cy="2037600"/>
          </a:xfrm>
        </p:grpSpPr>
        <p:sp>
          <p:nvSpPr>
            <p:cNvPr id="26" name="Rechteck 25"/>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7" name="Rechteck 2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8" y="1294973"/>
            <a:ext cx="5466982"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8" y="993080"/>
            <a:ext cx="5466982"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6" name="Textplatzhalter 9"/>
          <p:cNvSpPr>
            <a:spLocks noGrp="1"/>
          </p:cNvSpPr>
          <p:nvPr>
            <p:ph type="body" sz="quarter" idx="11" hasCustomPrompt="1"/>
          </p:nvPr>
        </p:nvSpPr>
        <p:spPr bwMode="white">
          <a:xfrm>
            <a:off x="287338" y="2642906"/>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19" name="Grafik 18">
            <a:extLst>
              <a:ext uri="{FF2B5EF4-FFF2-40B4-BE49-F238E27FC236}">
                <a16:creationId xmlns:a16="http://schemas.microsoft.com/office/drawing/2014/main" id="{BE16B78E-14FB-4C1E-8625-0D5A429E49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E9B62297-FBCA-40E7-A876-7818F7A81C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15113" y="5129960"/>
            <a:ext cx="1835942" cy="317581"/>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500"/>
            </a:lvl2pPr>
            <a:lvl3pPr>
              <a:defRPr sz="1400"/>
            </a:lvl3pPr>
            <a:lvl4pPr>
              <a:defRPr sz="1200"/>
            </a:lvl4pPr>
            <a:lvl5pPr>
              <a:defRPr sz="1200"/>
            </a:lvl5pPr>
          </a:lstStyle>
          <a:p>
            <a:pPr lvl="0"/>
            <a:r>
              <a:rPr lang="en-GB" dirty="0" err="1"/>
              <a:t>Textmasterformat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fld id="{E40E7AAB-A700-485E-A2FB-EAC3CFB07074}" type="datetime1">
              <a:rPr lang="en-GB" smtClean="0"/>
              <a:t>03/07/2022</a:t>
            </a:fld>
            <a:endParaRPr lang="en-GB" dirty="0"/>
          </a:p>
        </p:txBody>
      </p:sp>
      <p:sp>
        <p:nvSpPr>
          <p:cNvPr id="9" name="Foliennummernplatzhalter 8"/>
          <p:cNvSpPr>
            <a:spLocks noGrp="1"/>
          </p:cNvSpPr>
          <p:nvPr>
            <p:ph type="sldNum" sz="quarter" idx="12"/>
          </p:nvPr>
        </p:nvSpPr>
        <p:spPr/>
        <p:txBody>
          <a:bodyPr/>
          <a:lstStyle/>
          <a:p>
            <a:r>
              <a:rPr lang="en-GB" dirty="0"/>
              <a:t>Page </a:t>
            </a:r>
            <a:fld id="{BE3DC40E-DBBE-4E2D-9EEC-FBF0DA0E9179}" type="slidenum">
              <a:rPr lang="en-GB" smtClean="0"/>
              <a:t>‹#›</a:t>
            </a:fld>
            <a:endParaRPr lang="en-GB" dirty="0"/>
          </a:p>
        </p:txBody>
      </p:sp>
      <p:sp>
        <p:nvSpPr>
          <p:cNvPr id="2" name="Titel 1"/>
          <p:cNvSpPr>
            <a:spLocks noGrp="1"/>
          </p:cNvSpPr>
          <p:nvPr>
            <p:ph type="title"/>
          </p:nvPr>
        </p:nvSpPr>
        <p:spPr/>
        <p:txBody>
          <a:bodyPr/>
          <a:lstStyle/>
          <a:p>
            <a:r>
              <a:rPr lang="de-DE"/>
              <a:t>Titelmasterformat durch Klicken bearbeiten</a:t>
            </a:r>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pSp>
        <p:nvGrpSpPr>
          <p:cNvPr id="12" name="Gruppieren 11"/>
          <p:cNvGrpSpPr/>
          <p:nvPr userDrawn="1"/>
        </p:nvGrpSpPr>
        <p:grpSpPr>
          <a:xfrm>
            <a:off x="287338" y="603319"/>
            <a:ext cx="8552850" cy="2037600"/>
            <a:chOff x="287338" y="603319"/>
            <a:chExt cx="8552850" cy="2037600"/>
          </a:xfrm>
        </p:grpSpPr>
        <p:sp>
          <p:nvSpPr>
            <p:cNvPr id="16" name="Rechteck 15"/>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4"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0"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15"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pic>
        <p:nvPicPr>
          <p:cNvPr id="21" name="Grafik 20">
            <a:extLst>
              <a:ext uri="{FF2B5EF4-FFF2-40B4-BE49-F238E27FC236}">
                <a16:creationId xmlns:a16="http://schemas.microsoft.com/office/drawing/2014/main" id="{BA9844F5-FA66-4582-86D9-5CEB57D81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B702B7F6-CDD2-4C6E-BBC1-61A114A8A8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val="1546796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294973"/>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4" name="Textplatzhalter 9"/>
          <p:cNvSpPr>
            <a:spLocks noGrp="1"/>
          </p:cNvSpPr>
          <p:nvPr>
            <p:ph type="body" sz="quarter" idx="11" hasCustomPrompt="1"/>
          </p:nvPr>
        </p:nvSpPr>
        <p:spPr bwMode="white">
          <a:xfrm>
            <a:off x="287338" y="2642907"/>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21" name="Grafik 20">
            <a:extLst>
              <a:ext uri="{FF2B5EF4-FFF2-40B4-BE49-F238E27FC236}">
                <a16:creationId xmlns:a16="http://schemas.microsoft.com/office/drawing/2014/main" id="{A463F4F5-A20D-4A70-B3F9-6AD8A3EE25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2AB68F06-4800-4D63-9DF2-372B23A8EC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val="19192680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2" name="Rechteck 11"/>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3" name="Rechteck 12"/>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0"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sp>
        <p:nvSpPr>
          <p:cNvPr id="16"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17"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pic>
        <p:nvPicPr>
          <p:cNvPr id="22" name="Grafik 21">
            <a:extLst>
              <a:ext uri="{FF2B5EF4-FFF2-40B4-BE49-F238E27FC236}">
                <a16:creationId xmlns:a16="http://schemas.microsoft.com/office/drawing/2014/main" id="{330D039B-1A60-42B3-A3E1-B44D86C63C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25D9B1B1-5069-4351-A01A-8CD0972841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val="30420781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Bild 2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uppieren 18"/>
          <p:cNvGrpSpPr/>
          <p:nvPr userDrawn="1"/>
        </p:nvGrpSpPr>
        <p:grpSpPr>
          <a:xfrm>
            <a:off x="287338" y="603319"/>
            <a:ext cx="8552850" cy="1731679"/>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294973"/>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6" name="Textplatzhalter 9"/>
          <p:cNvSpPr>
            <a:spLocks noGrp="1"/>
          </p:cNvSpPr>
          <p:nvPr>
            <p:ph type="body" sz="quarter" idx="11" hasCustomPrompt="1"/>
          </p:nvPr>
        </p:nvSpPr>
        <p:spPr bwMode="white">
          <a:xfrm>
            <a:off x="287338" y="2642907"/>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24" name="Grafik 23">
            <a:extLst>
              <a:ext uri="{FF2B5EF4-FFF2-40B4-BE49-F238E27FC236}">
                <a16:creationId xmlns:a16="http://schemas.microsoft.com/office/drawing/2014/main" id="{ABF9D4AB-1FA6-4101-9EE8-B852A65B2A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79375" y="1065910"/>
            <a:ext cx="1849165" cy="975600"/>
          </a:xfrm>
          <a:prstGeom prst="rect">
            <a:avLst/>
          </a:prstGeom>
        </p:spPr>
      </p:pic>
      <p:pic>
        <p:nvPicPr>
          <p:cNvPr id="14" name="Grafik 13">
            <a:extLst>
              <a:ext uri="{FF2B5EF4-FFF2-40B4-BE49-F238E27FC236}">
                <a16:creationId xmlns:a16="http://schemas.microsoft.com/office/drawing/2014/main" id="{DDF8959B-5028-481F-A01F-8628D9F2E0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val="14416668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9" name="Rechteck 18"/>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1" name="Rechteck 20"/>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0"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sp>
        <p:nvSpPr>
          <p:cNvPr id="1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1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pic>
        <p:nvPicPr>
          <p:cNvPr id="23" name="Grafik 22">
            <a:extLst>
              <a:ext uri="{FF2B5EF4-FFF2-40B4-BE49-F238E27FC236}">
                <a16:creationId xmlns:a16="http://schemas.microsoft.com/office/drawing/2014/main" id="{904218C8-068C-46BC-ADE6-6BC8A468BF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79375" y="1065910"/>
            <a:ext cx="1849165" cy="975600"/>
          </a:xfrm>
          <a:prstGeom prst="rect">
            <a:avLst/>
          </a:prstGeom>
        </p:spPr>
      </p:pic>
      <p:pic>
        <p:nvPicPr>
          <p:cNvPr id="16" name="Grafik 15">
            <a:extLst>
              <a:ext uri="{FF2B5EF4-FFF2-40B4-BE49-F238E27FC236}">
                <a16:creationId xmlns:a16="http://schemas.microsoft.com/office/drawing/2014/main" id="{D487AD36-3E46-4F41-8B5C-B79909802DD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41883163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Bild 3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uppieren 17"/>
          <p:cNvGrpSpPr/>
          <p:nvPr userDrawn="1"/>
        </p:nvGrpSpPr>
        <p:grpSpPr>
          <a:xfrm>
            <a:off x="287338" y="603319"/>
            <a:ext cx="8552850" cy="1731679"/>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294973"/>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6" name="Textplatzhalter 9"/>
          <p:cNvSpPr>
            <a:spLocks noGrp="1"/>
          </p:cNvSpPr>
          <p:nvPr>
            <p:ph type="body" sz="quarter" idx="11" hasCustomPrompt="1"/>
          </p:nvPr>
        </p:nvSpPr>
        <p:spPr bwMode="white">
          <a:xfrm>
            <a:off x="287338" y="2642907"/>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17" name="Grafik 16">
            <a:extLst>
              <a:ext uri="{FF2B5EF4-FFF2-40B4-BE49-F238E27FC236}">
                <a16:creationId xmlns:a16="http://schemas.microsoft.com/office/drawing/2014/main" id="{63D0D44A-5625-4C70-A2EB-08D982355B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79375" y="1065910"/>
            <a:ext cx="1849165" cy="975600"/>
          </a:xfrm>
          <a:prstGeom prst="rect">
            <a:avLst/>
          </a:prstGeom>
        </p:spPr>
      </p:pic>
      <p:pic>
        <p:nvPicPr>
          <p:cNvPr id="13" name="Grafik 12">
            <a:extLst>
              <a:ext uri="{FF2B5EF4-FFF2-40B4-BE49-F238E27FC236}">
                <a16:creationId xmlns:a16="http://schemas.microsoft.com/office/drawing/2014/main" id="{D91D1A92-B997-47B5-A14A-E2A501C20D0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383958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en-GB" dirty="0" err="1"/>
              <a:t>Textmasterformate</a:t>
            </a:r>
            <a:r>
              <a:rPr lang="en-GB" dirty="0"/>
              <a:t> </a:t>
            </a:r>
            <a:r>
              <a:rPr lang="en-GB" dirty="0" err="1"/>
              <a:t>durch</a:t>
            </a:r>
            <a:r>
              <a:rPr lang="en-GB" dirty="0"/>
              <a:t> </a:t>
            </a:r>
            <a:r>
              <a:rPr lang="en-GB" dirty="0" err="1"/>
              <a:t>Klicken</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6" name="Foliennummernplatzhalter 5"/>
          <p:cNvSpPr>
            <a:spLocks noGrp="1"/>
          </p:cNvSpPr>
          <p:nvPr userDrawn="1">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r>
              <a:rPr lang="en-GB" dirty="0"/>
              <a:t>Page </a:t>
            </a:r>
            <a:fld id="{BE3DC40E-DBBE-4E2D-9EEC-FBF0DA0E9179}" type="slidenum">
              <a:rPr lang="en-GB" smtClean="0"/>
              <a:pPr/>
              <a:t>‹#›</a:t>
            </a:fld>
            <a:endParaRPr lang="en-GB" dirty="0"/>
          </a:p>
        </p:txBody>
      </p:sp>
      <p:sp>
        <p:nvSpPr>
          <p:cNvPr id="7" name="Datumsplatzhalter 6"/>
          <p:cNvSpPr>
            <a:spLocks noGrp="1"/>
          </p:cNvSpPr>
          <p:nvPr userDrawn="1">
            <p:ph type="dt" sz="half" idx="2"/>
          </p:nvPr>
        </p:nvSpPr>
        <p:spPr>
          <a:xfrm>
            <a:off x="5745181" y="5412059"/>
            <a:ext cx="987407" cy="258085"/>
          </a:xfrm>
          <a:prstGeom prst="rect">
            <a:avLst/>
          </a:prstGeom>
        </p:spPr>
        <p:txBody>
          <a:bodyPr vert="horz" lIns="0" tIns="45715" rIns="0" bIns="45715" rtlCol="0" anchor="ctr"/>
          <a:lstStyle>
            <a:lvl1pPr algn="r">
              <a:defRPr lang="de-DE" sz="800" kern="1200" cap="all" baseline="0" smtClean="0">
                <a:solidFill>
                  <a:schemeClr val="tx1">
                    <a:tint val="75000"/>
                  </a:schemeClr>
                </a:solidFill>
                <a:latin typeface="+mn-lt"/>
                <a:ea typeface="+mn-ea"/>
                <a:cs typeface="+mn-cs"/>
              </a:defRPr>
            </a:lvl1pPr>
          </a:lstStyle>
          <a:p>
            <a:fld id="{AD672231-DCCE-48E5-AF73-62895FE58BB4}" type="datetime1">
              <a:rPr lang="en-GB" smtClean="0"/>
              <a:t>03/07/2022</a:t>
            </a:fld>
            <a:endParaRPr lang="en-GB" dirty="0"/>
          </a:p>
        </p:txBody>
      </p:sp>
      <p:sp>
        <p:nvSpPr>
          <p:cNvPr id="18" name="Rechteck 17"/>
          <p:cNvSpPr/>
          <p:nvPr userDrawn="1"/>
        </p:nvSpPr>
        <p:spPr bwMode="gray">
          <a:xfrm>
            <a:off x="0" y="1043522"/>
            <a:ext cx="9144000" cy="2520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en-GB" dirty="0" err="1"/>
              <a:t>Titelmasterformat</a:t>
            </a:r>
            <a:r>
              <a:rPr lang="en-GB" dirty="0"/>
              <a:t> </a:t>
            </a:r>
            <a:r>
              <a:rPr lang="en-GB" dirty="0" err="1"/>
              <a:t>durch</a:t>
            </a:r>
            <a:r>
              <a:rPr lang="en-GB" dirty="0"/>
              <a:t> </a:t>
            </a:r>
            <a:br>
              <a:rPr lang="en-GB" dirty="0"/>
            </a:br>
            <a:r>
              <a:rPr lang="en-GB" dirty="0" err="1"/>
              <a:t>Klicken</a:t>
            </a:r>
            <a:r>
              <a:rPr lang="en-GB" dirty="0"/>
              <a:t> </a:t>
            </a:r>
            <a:r>
              <a:rPr lang="en-GB" dirty="0" err="1"/>
              <a:t>bearbeiten</a:t>
            </a:r>
            <a:endParaRPr lang="en-GB" dirty="0"/>
          </a:p>
        </p:txBody>
      </p:sp>
      <p:pic>
        <p:nvPicPr>
          <p:cNvPr id="13" name="Grafik 12">
            <a:extLst>
              <a:ext uri="{FF2B5EF4-FFF2-40B4-BE49-F238E27FC236}">
                <a16:creationId xmlns:a16="http://schemas.microsoft.com/office/drawing/2014/main" id="{49925201-EC66-4A08-AB14-A541648A67DE}"/>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7711621" y="288569"/>
            <a:ext cx="1170000" cy="617280"/>
          </a:xfrm>
          <a:prstGeom prst="rect">
            <a:avLst/>
          </a:prstGeom>
        </p:spPr>
      </p:pic>
      <p:pic>
        <p:nvPicPr>
          <p:cNvPr id="11" name="Grafik 10">
            <a:extLst>
              <a:ext uri="{FF2B5EF4-FFF2-40B4-BE49-F238E27FC236}">
                <a16:creationId xmlns:a16="http://schemas.microsoft.com/office/drawing/2014/main" id="{0A212EC7-C80F-4EBC-9817-97C85E0A8AEB}"/>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567613" y="5351511"/>
            <a:ext cx="1318058" cy="228552"/>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5" r:id="rId4"/>
    <p:sldLayoutId id="2147483676" r:id="rId5"/>
    <p:sldLayoutId id="2147483686" r:id="rId6"/>
    <p:sldLayoutId id="2147483687" r:id="rId7"/>
    <p:sldLayoutId id="2147483681" r:id="rId8"/>
    <p:sldLayoutId id="2147483682" r:id="rId9"/>
    <p:sldLayoutId id="2147483688" r:id="rId10"/>
    <p:sldLayoutId id="2147483691" r:id="rId11"/>
    <p:sldLayoutId id="2147483664" r:id="rId12"/>
    <p:sldLayoutId id="2147483667" r:id="rId13"/>
    <p:sldLayoutId id="2147483668" r:id="rId14"/>
    <p:sldLayoutId id="2147483670" r:id="rId15"/>
    <p:sldLayoutId id="2147483692" r:id="rId16"/>
    <p:sldLayoutId id="2147483693" r:id="rId17"/>
    <p:sldLayoutId id="2147483694" r:id="rId18"/>
  </p:sldLayoutIdLst>
  <p:transition>
    <p:fade/>
  </p:transition>
  <p:hf hdr="0" dt="0"/>
  <p:txStyles>
    <p:title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p:titleStyle>
    <p:body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15" userDrawn="1">
          <p15:clr>
            <a:srgbClr val="F26B43"/>
          </p15:clr>
        </p15:guide>
        <p15:guide id="12" orient="horz" pos="109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rdfhdt" TargetMode="External"/><Relationship Id="rId7" Type="http://schemas.openxmlformats.org/officeDocument/2006/relationships/hyperlink" Target="https://github.com/Callidon/pyHDT/"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hyperlink" Target="https://w.wiki/4mTj"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38.png"/><Relationship Id="rId5" Type="http://schemas.openxmlformats.org/officeDocument/2006/relationships/image" Target="../media/image32.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36.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w3.org/Submission/HD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34.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7.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GB" sz="2400" dirty="0"/>
              <a:t>Serving and Querying Large Knowledge Graphs on the Web – Bonus Material</a:t>
            </a:r>
          </a:p>
        </p:txBody>
      </p:sp>
      <p:sp>
        <p:nvSpPr>
          <p:cNvPr id="3" name="Untertitel 2"/>
          <p:cNvSpPr>
            <a:spLocks noGrp="1"/>
          </p:cNvSpPr>
          <p:nvPr>
            <p:ph type="subTitle" idx="1"/>
          </p:nvPr>
        </p:nvSpPr>
        <p:spPr>
          <a:xfrm>
            <a:off x="520913" y="725702"/>
            <a:ext cx="5436000" cy="351533"/>
          </a:xfrm>
        </p:spPr>
        <p:txBody>
          <a:bodyPr/>
          <a:lstStyle/>
          <a:p>
            <a:r>
              <a:rPr lang="en-GB" dirty="0"/>
              <a:t>ISWS 2022</a:t>
            </a:r>
          </a:p>
        </p:txBody>
      </p:sp>
      <p:sp>
        <p:nvSpPr>
          <p:cNvPr id="7" name="Textplatzhalter 6"/>
          <p:cNvSpPr>
            <a:spLocks noGrp="1"/>
          </p:cNvSpPr>
          <p:nvPr>
            <p:ph type="body" sz="quarter" idx="11"/>
          </p:nvPr>
        </p:nvSpPr>
        <p:spPr>
          <a:xfrm>
            <a:off x="287338" y="2941638"/>
            <a:ext cx="5903150" cy="2036657"/>
          </a:xfrm>
        </p:spPr>
        <p:txBody>
          <a:bodyPr/>
          <a:lstStyle/>
          <a:p>
            <a:r>
              <a:rPr lang="en-US" altLang="de-DE" b="1" dirty="0"/>
              <a:t>Axel Polleres</a:t>
            </a:r>
          </a:p>
          <a:p>
            <a:endParaRPr lang="en-US" altLang="de-DE" b="1" dirty="0"/>
          </a:p>
          <a:p>
            <a:r>
              <a:rPr lang="en-US" altLang="de-DE" dirty="0"/>
              <a:t>referring to joint work with: </a:t>
            </a:r>
            <a:r>
              <a:rPr lang="en-US" altLang="de-DE" b="1" dirty="0"/>
              <a:t>Javier Fernández, Amr Azzam, Maribel Acosta, Martin Beno, Vadim </a:t>
            </a:r>
            <a:r>
              <a:rPr lang="en-US" altLang="de-DE" b="1" dirty="0" err="1"/>
              <a:t>Savenkov</a:t>
            </a:r>
            <a:r>
              <a:rPr lang="en-US" altLang="de-DE" b="1" dirty="0"/>
              <a:t>, Katja Hose, </a:t>
            </a:r>
            <a:r>
              <a:rPr lang="en-GB" b="1" dirty="0"/>
              <a:t>Christian </a:t>
            </a:r>
            <a:r>
              <a:rPr lang="en-GB" b="1" dirty="0" err="1"/>
              <a:t>Aebeloe</a:t>
            </a:r>
            <a:r>
              <a:rPr lang="en-GB" b="1" dirty="0"/>
              <a:t>, Gabriela Montoya</a:t>
            </a:r>
            <a:endParaRPr lang="en-US" b="1" dirty="0"/>
          </a:p>
          <a:p>
            <a:endParaRPr lang="en-US" b="1" dirty="0"/>
          </a:p>
          <a:p>
            <a:r>
              <a:rPr lang="en-US" b="1" dirty="0"/>
              <a:t>Thanks to Javier and Amr for some of the slides!</a:t>
            </a:r>
            <a:endParaRPr lang="en-US" altLang="de-DE" b="1" dirty="0"/>
          </a:p>
        </p:txBody>
      </p:sp>
      <p:sp>
        <p:nvSpPr>
          <p:cNvPr id="8" name="Textplatzhalter 7"/>
          <p:cNvSpPr>
            <a:spLocks noGrp="1"/>
          </p:cNvSpPr>
          <p:nvPr>
            <p:ph type="body" sz="quarter" idx="12"/>
          </p:nvPr>
        </p:nvSpPr>
        <p:spPr/>
        <p:txBody>
          <a:bodyPr/>
          <a:lstStyle/>
          <a:p>
            <a:r>
              <a:rPr lang="en-GB" dirty="0"/>
              <a:t>JULY  2022</a:t>
            </a:r>
          </a:p>
        </p:txBody>
      </p:sp>
    </p:spTree>
    <p:extLst>
      <p:ext uri="{BB962C8B-B14F-4D97-AF65-F5344CB8AC3E}">
        <p14:creationId xmlns:p14="http://schemas.microsoft.com/office/powerpoint/2010/main" val="3002135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356" name="Google Shape;356;p17"/>
          <p:cNvGrpSpPr/>
          <p:nvPr/>
        </p:nvGrpSpPr>
        <p:grpSpPr>
          <a:xfrm>
            <a:off x="1423252" y="2857500"/>
            <a:ext cx="6433445" cy="1990725"/>
            <a:chOff x="282244" y="2101850"/>
            <a:chExt cx="8577926" cy="2654300"/>
          </a:xfrm>
        </p:grpSpPr>
        <p:pic>
          <p:nvPicPr>
            <p:cNvPr id="357" name="Google Shape;357;p17"/>
            <p:cNvPicPr preferRelativeResize="0"/>
            <p:nvPr/>
          </p:nvPicPr>
          <p:blipFill rotWithShape="1">
            <a:blip r:embed="rId3">
              <a:alphaModFix/>
            </a:blip>
            <a:srcRect/>
            <a:stretch/>
          </p:blipFill>
          <p:spPr>
            <a:xfrm>
              <a:off x="282244" y="2101850"/>
              <a:ext cx="8577926" cy="2654300"/>
            </a:xfrm>
            <a:prstGeom prst="rect">
              <a:avLst/>
            </a:prstGeom>
            <a:noFill/>
            <a:ln>
              <a:noFill/>
            </a:ln>
          </p:spPr>
        </p:pic>
        <p:sp>
          <p:nvSpPr>
            <p:cNvPr id="358" name="Google Shape;358;p17"/>
            <p:cNvSpPr txBox="1"/>
            <p:nvPr/>
          </p:nvSpPr>
          <p:spPr>
            <a:xfrm>
              <a:off x="5660572" y="2220686"/>
              <a:ext cx="952505" cy="369292"/>
            </a:xfrm>
            <a:prstGeom prst="rect">
              <a:avLst/>
            </a:prstGeom>
            <a:solidFill>
              <a:schemeClr val="lt1"/>
            </a:solidFill>
            <a:ln>
              <a:noFill/>
            </a:ln>
          </p:spPr>
          <p:txBody>
            <a:bodyPr spcFirstLastPara="1" wrap="square" lIns="68569" tIns="34275" rIns="68569" bIns="34275" anchor="t" anchorCtr="0">
              <a:spAutoFit/>
            </a:bodyPr>
            <a:lstStyle/>
            <a:p>
              <a:r>
                <a:rPr lang="en-US" sz="1350">
                  <a:solidFill>
                    <a:schemeClr val="dk1"/>
                  </a:solidFill>
                  <a:latin typeface="Calibri"/>
                  <a:ea typeface="Calibri"/>
                  <a:cs typeface="Calibri"/>
                  <a:sym typeface="Calibri"/>
                </a:rPr>
                <a:t>subjects</a:t>
              </a:r>
              <a:endParaRPr sz="1350">
                <a:solidFill>
                  <a:schemeClr val="dk1"/>
                </a:solidFill>
                <a:latin typeface="Calibri"/>
                <a:ea typeface="Calibri"/>
                <a:cs typeface="Calibri"/>
                <a:sym typeface="Calibri"/>
              </a:endParaRPr>
            </a:p>
          </p:txBody>
        </p:sp>
        <p:sp>
          <p:nvSpPr>
            <p:cNvPr id="359" name="Google Shape;359;p17"/>
            <p:cNvSpPr/>
            <p:nvPr/>
          </p:nvSpPr>
          <p:spPr>
            <a:xfrm>
              <a:off x="754743" y="2332781"/>
              <a:ext cx="2975428" cy="482991"/>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60" name="Google Shape;360;p17"/>
            <p:cNvSpPr txBox="1"/>
            <p:nvPr/>
          </p:nvSpPr>
          <p:spPr>
            <a:xfrm>
              <a:off x="5267834" y="4045970"/>
              <a:ext cx="785471" cy="369292"/>
            </a:xfrm>
            <a:prstGeom prst="rect">
              <a:avLst/>
            </a:prstGeom>
            <a:solidFill>
              <a:schemeClr val="lt1"/>
            </a:solidFill>
            <a:ln>
              <a:noFill/>
            </a:ln>
          </p:spPr>
          <p:txBody>
            <a:bodyPr spcFirstLastPara="1" wrap="square" lIns="0" tIns="34275" rIns="0" bIns="34275" anchor="t" anchorCtr="0">
              <a:spAutoFit/>
            </a:bodyPr>
            <a:lstStyle/>
            <a:p>
              <a:r>
                <a:rPr lang="en-US" sz="1350" b="1">
                  <a:solidFill>
                    <a:schemeClr val="dk1"/>
                  </a:solidFill>
                  <a:latin typeface="Calibri"/>
                  <a:ea typeface="Calibri"/>
                  <a:cs typeface="Calibri"/>
                  <a:sym typeface="Calibri"/>
                </a:rPr>
                <a:t>Objects:</a:t>
              </a:r>
              <a:endParaRPr sz="1350"/>
            </a:p>
          </p:txBody>
        </p:sp>
        <p:sp>
          <p:nvSpPr>
            <p:cNvPr id="361" name="Google Shape;361;p17"/>
            <p:cNvSpPr txBox="1"/>
            <p:nvPr/>
          </p:nvSpPr>
          <p:spPr>
            <a:xfrm>
              <a:off x="5107952" y="3073910"/>
              <a:ext cx="1105239" cy="369292"/>
            </a:xfrm>
            <a:prstGeom prst="rect">
              <a:avLst/>
            </a:prstGeom>
            <a:solidFill>
              <a:schemeClr val="lt1"/>
            </a:solidFill>
            <a:ln>
              <a:noFill/>
            </a:ln>
          </p:spPr>
          <p:txBody>
            <a:bodyPr spcFirstLastPara="1" wrap="square" lIns="0" tIns="34275" rIns="0" bIns="34275" anchor="t" anchorCtr="0">
              <a:spAutoFit/>
            </a:bodyPr>
            <a:lstStyle/>
            <a:p>
              <a:r>
                <a:rPr lang="en-US" sz="1350" b="1">
                  <a:solidFill>
                    <a:schemeClr val="dk1"/>
                  </a:solidFill>
                  <a:latin typeface="Calibri"/>
                  <a:ea typeface="Calibri"/>
                  <a:cs typeface="Calibri"/>
                  <a:sym typeface="Calibri"/>
                </a:rPr>
                <a:t>Predicates: </a:t>
              </a:r>
              <a:endParaRPr sz="1350"/>
            </a:p>
          </p:txBody>
        </p:sp>
      </p:grpSp>
      <p:sp>
        <p:nvSpPr>
          <p:cNvPr id="362" name="Google Shape;362;p17"/>
          <p:cNvSpPr txBox="1">
            <a:spLocks noGrp="1"/>
          </p:cNvSpPr>
          <p:nvPr>
            <p:ph type="body" idx="1"/>
          </p:nvPr>
        </p:nvSpPr>
        <p:spPr>
          <a:xfrm>
            <a:off x="334963" y="1075846"/>
            <a:ext cx="7886700" cy="3888571"/>
          </a:xfrm>
          <a:prstGeom prst="rect">
            <a:avLst/>
          </a:prstGeom>
          <a:noFill/>
          <a:ln>
            <a:noFill/>
          </a:ln>
        </p:spPr>
        <p:txBody>
          <a:bodyPr spcFirstLastPara="1" vert="horz" wrap="square" lIns="0" tIns="34275" rIns="0" bIns="34275" rtlCol="0" anchor="t" anchorCtr="0">
            <a:normAutofit/>
          </a:bodyPr>
          <a:lstStyle/>
          <a:p>
            <a:pPr marL="171450" indent="-171450">
              <a:buSzPts val="1900"/>
            </a:pPr>
            <a:r>
              <a:rPr lang="en-US" dirty="0"/>
              <a:t>Bitmap Triples, idea a bit similar to "sorted Turtle":</a:t>
            </a:r>
          </a:p>
          <a:p>
            <a:pPr marL="171450" indent="-171450">
              <a:buSzPts val="1900"/>
            </a:pPr>
            <a:endParaRPr dirty="0"/>
          </a:p>
          <a:p>
            <a:pPr marL="857250" lvl="2" indent="-91439">
              <a:buNone/>
            </a:pPr>
            <a:endParaRPr dirty="0"/>
          </a:p>
          <a:p>
            <a:pPr marL="857250" lvl="2" indent="-91439">
              <a:buNone/>
            </a:pPr>
            <a:endParaRPr dirty="0"/>
          </a:p>
          <a:p>
            <a:pPr marL="857250" lvl="2" indent="-91439">
              <a:buNone/>
            </a:pPr>
            <a:endParaRPr lang="en-US" dirty="0"/>
          </a:p>
          <a:p>
            <a:pPr marL="857250" lvl="2" indent="-91439">
              <a:buNone/>
            </a:pPr>
            <a:endParaRPr lang="en-AT" dirty="0"/>
          </a:p>
          <a:p>
            <a:pPr marL="857250" lvl="2" indent="-91439">
              <a:buNone/>
            </a:pPr>
            <a:endParaRPr lang="en-AT" dirty="0"/>
          </a:p>
          <a:p>
            <a:pPr marL="857250" lvl="2" indent="-91439">
              <a:buNone/>
            </a:pPr>
            <a:endParaRPr lang="en-AT" dirty="0"/>
          </a:p>
          <a:p>
            <a:pPr marL="857250" lvl="2" indent="-91439">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p:txBody>
      </p:sp>
      <p:sp>
        <p:nvSpPr>
          <p:cNvPr id="363" name="Google Shape;363;p17"/>
          <p:cNvSpPr txBox="1">
            <a:spLocks noGrp="1"/>
          </p:cNvSpPr>
          <p:nvPr>
            <p:ph type="title"/>
          </p:nvPr>
        </p:nvSpPr>
        <p:spPr>
          <a:xfrm>
            <a:off x="398491" y="81674"/>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a:t>Bitmap Triples Encoding</a:t>
            </a:r>
            <a:endParaRPr dirty="0"/>
          </a:p>
        </p:txBody>
      </p:sp>
      <p:sp>
        <p:nvSpPr>
          <p:cNvPr id="364" name="Google Shape;364;p17"/>
          <p:cNvSpPr txBox="1"/>
          <p:nvPr/>
        </p:nvSpPr>
        <p:spPr>
          <a:xfrm>
            <a:off x="1423252" y="4937352"/>
            <a:ext cx="6172200" cy="1134126"/>
          </a:xfrm>
          <a:prstGeom prst="rect">
            <a:avLst/>
          </a:prstGeom>
          <a:noFill/>
          <a:ln>
            <a:noFill/>
          </a:ln>
        </p:spPr>
        <p:txBody>
          <a:bodyPr spcFirstLastPara="1" wrap="square" lIns="0" tIns="34275" rIns="0" bIns="34275" anchor="t" anchorCtr="0">
            <a:normAutofit/>
          </a:bodyPr>
          <a:lstStyle/>
          <a:p>
            <a:pPr marL="185730" indent="-142870">
              <a:buClr>
                <a:schemeClr val="accent3"/>
              </a:buClr>
              <a:buSzPts val="2000"/>
              <a:buFont typeface="Noto Sans Symbols"/>
              <a:buChar char="▪"/>
            </a:pPr>
            <a:r>
              <a:rPr lang="en-US" sz="1500" dirty="0">
                <a:solidFill>
                  <a:schemeClr val="dk1"/>
                </a:solidFill>
                <a:latin typeface="Arial"/>
                <a:ea typeface="Arial"/>
                <a:cs typeface="Arial"/>
                <a:sym typeface="Arial"/>
              </a:rPr>
              <a:t>We index the </a:t>
            </a:r>
            <a:r>
              <a:rPr lang="en-US" sz="1500" dirty="0" err="1">
                <a:solidFill>
                  <a:schemeClr val="dk1"/>
                </a:solidFill>
                <a:latin typeface="Arial"/>
                <a:ea typeface="Arial"/>
                <a:cs typeface="Arial"/>
                <a:sym typeface="Arial"/>
              </a:rPr>
              <a:t>bitsequences</a:t>
            </a:r>
            <a:r>
              <a:rPr lang="en-US" sz="1500" dirty="0">
                <a:solidFill>
                  <a:schemeClr val="dk1"/>
                </a:solidFill>
                <a:latin typeface="Arial"/>
                <a:ea typeface="Arial"/>
                <a:cs typeface="Arial"/>
                <a:sym typeface="Arial"/>
              </a:rPr>
              <a:t> to provide a SPO index</a:t>
            </a:r>
            <a:endParaRPr sz="1350" dirty="0"/>
          </a:p>
        </p:txBody>
      </p:sp>
      <p:sp>
        <p:nvSpPr>
          <p:cNvPr id="12" name="Rectangle 11">
            <a:extLst>
              <a:ext uri="{FF2B5EF4-FFF2-40B4-BE49-F238E27FC236}">
                <a16:creationId xmlns:a16="http://schemas.microsoft.com/office/drawing/2014/main" id="{09D0C3B2-0372-EC48-B16F-202851EDE6F6}"/>
              </a:ext>
            </a:extLst>
          </p:cNvPr>
          <p:cNvSpPr/>
          <p:nvPr/>
        </p:nvSpPr>
        <p:spPr>
          <a:xfrm>
            <a:off x="231346" y="1474899"/>
            <a:ext cx="4733761" cy="1384995"/>
          </a:xfrm>
          <a:prstGeom prst="rect">
            <a:avLst/>
          </a:prstGeom>
        </p:spPr>
        <p:txBody>
          <a:bodyPr wrap="square">
            <a:spAutoFit/>
          </a:bodyPr>
          <a:lstStyle/>
          <a:p>
            <a:r>
              <a:rPr lang="en-GB" sz="1200" b="1" dirty="0" err="1">
                <a:latin typeface="Courier" pitchFamily="2" charset="0"/>
              </a:rPr>
              <a:t>ex:Vienna</a:t>
            </a:r>
            <a:r>
              <a:rPr lang="en-GB" sz="1200" b="1" dirty="0">
                <a:latin typeface="Courier" pitchFamily="2" charset="0"/>
              </a:rPr>
              <a:t>  </a:t>
            </a:r>
            <a:r>
              <a:rPr lang="en-GB" sz="1200" dirty="0" err="1">
                <a:latin typeface="Courier" pitchFamily="2" charset="0"/>
              </a:rPr>
              <a:t>foaf:name</a:t>
            </a:r>
            <a:r>
              <a:rPr lang="en-GB" sz="1200" dirty="0">
                <a:latin typeface="Courier" pitchFamily="2" charset="0"/>
              </a:rPr>
              <a:t>     "Vienna"@</a:t>
            </a:r>
            <a:r>
              <a:rPr lang="en-GB" sz="1200" dirty="0" err="1">
                <a:latin typeface="Courier" pitchFamily="2" charset="0"/>
              </a:rPr>
              <a:t>en</a:t>
            </a:r>
            <a:r>
              <a:rPr lang="en-GB" sz="1200" dirty="0">
                <a:latin typeface="Courier" pitchFamily="2" charset="0"/>
              </a:rPr>
              <a:t>.</a:t>
            </a:r>
          </a:p>
          <a:p>
            <a:r>
              <a:rPr lang="en-GB" sz="1200" dirty="0" err="1">
                <a:latin typeface="Courier" pitchFamily="2" charset="0"/>
              </a:rPr>
              <a:t>ex:Javier</a:t>
            </a:r>
            <a:r>
              <a:rPr lang="en-GB" sz="1200" dirty="0">
                <a:latin typeface="Courier" pitchFamily="2" charset="0"/>
              </a:rPr>
              <a:t>  </a:t>
            </a:r>
            <a:r>
              <a:rPr lang="en-GB" sz="1200" dirty="0" err="1">
                <a:latin typeface="Courier" pitchFamily="2" charset="0"/>
              </a:rPr>
              <a:t>ex:workPlace</a:t>
            </a:r>
            <a:r>
              <a:rPr lang="en-GB" sz="1200" dirty="0">
                <a:latin typeface="Courier" pitchFamily="2" charset="0"/>
              </a:rPr>
              <a:t>  </a:t>
            </a:r>
            <a:r>
              <a:rPr lang="en-GB" sz="1200" b="1" dirty="0" err="1">
                <a:latin typeface="Courier" pitchFamily="2" charset="0"/>
              </a:rPr>
              <a:t>ex:Vienna</a:t>
            </a:r>
            <a:r>
              <a:rPr lang="en-GB" sz="1200" dirty="0">
                <a:latin typeface="Courier" pitchFamily="2" charset="0"/>
              </a:rPr>
              <a:t>;</a:t>
            </a:r>
          </a:p>
          <a:p>
            <a:r>
              <a:rPr lang="en-GB" sz="1200" dirty="0">
                <a:latin typeface="Courier" pitchFamily="2" charset="0"/>
              </a:rPr>
              <a:t>           </a:t>
            </a:r>
            <a:r>
              <a:rPr lang="en-GB" sz="1200" dirty="0" err="1">
                <a:latin typeface="Courier" pitchFamily="2" charset="0"/>
              </a:rPr>
              <a:t>foaf:mbox</a:t>
            </a:r>
            <a:r>
              <a:rPr lang="en-GB" sz="1200" dirty="0">
                <a:latin typeface="Courier" pitchFamily="2" charset="0"/>
              </a:rPr>
              <a:t>     "</a:t>
            </a:r>
            <a:r>
              <a:rPr lang="en-GB" sz="1200" dirty="0" err="1">
                <a:latin typeface="Courier" pitchFamily="2" charset="0"/>
              </a:rPr>
              <a:t>jfergar@example.org</a:t>
            </a:r>
            <a:r>
              <a:rPr lang="en-GB" sz="1200" dirty="0">
                <a:latin typeface="Courier" pitchFamily="2" charset="0"/>
              </a:rPr>
              <a:t>",  </a:t>
            </a:r>
          </a:p>
          <a:p>
            <a:r>
              <a:rPr lang="en-GB" sz="1200" dirty="0">
                <a:latin typeface="Courier" pitchFamily="2" charset="0"/>
              </a:rPr>
              <a:t>                         "</a:t>
            </a:r>
            <a:r>
              <a:rPr lang="en-GB" sz="1200" dirty="0" err="1">
                <a:latin typeface="Courier" pitchFamily="2" charset="0"/>
              </a:rPr>
              <a:t>jfergar@wu.ac.at</a:t>
            </a:r>
            <a:r>
              <a:rPr lang="en-GB" sz="1200" dirty="0">
                <a:latin typeface="Courier" pitchFamily="2" charset="0"/>
              </a:rPr>
              <a:t>";</a:t>
            </a:r>
          </a:p>
          <a:p>
            <a:r>
              <a:rPr lang="en-GB" sz="1200" dirty="0">
                <a:latin typeface="Courier" pitchFamily="2" charset="0"/>
              </a:rPr>
              <a:t>           </a:t>
            </a:r>
            <a:r>
              <a:rPr lang="en-GB" sz="1200" dirty="0" err="1">
                <a:latin typeface="Courier" pitchFamily="2" charset="0"/>
              </a:rPr>
              <a:t>rdf:type</a:t>
            </a:r>
            <a:r>
              <a:rPr lang="en-GB" sz="1200" dirty="0">
                <a:latin typeface="Courier" pitchFamily="2" charset="0"/>
              </a:rPr>
              <a:t>      </a:t>
            </a:r>
            <a:r>
              <a:rPr lang="en-GB" sz="1200" dirty="0" err="1">
                <a:latin typeface="Courier" pitchFamily="2" charset="0"/>
              </a:rPr>
              <a:t>ex:Researcher</a:t>
            </a:r>
            <a:r>
              <a:rPr lang="en-GB" sz="1200" dirty="0">
                <a:latin typeface="Courier" pitchFamily="2" charset="0"/>
              </a:rPr>
              <a:t> .</a:t>
            </a:r>
          </a:p>
          <a:p>
            <a:r>
              <a:rPr lang="en-GB" sz="1200" dirty="0" err="1">
                <a:latin typeface="Courier" pitchFamily="2" charset="0"/>
              </a:rPr>
              <a:t>ex:Paul</a:t>
            </a:r>
            <a:r>
              <a:rPr lang="en-GB" sz="1200" dirty="0">
                <a:latin typeface="Courier" pitchFamily="2" charset="0"/>
              </a:rPr>
              <a:t>    </a:t>
            </a:r>
            <a:r>
              <a:rPr lang="en-GB" sz="1200" dirty="0" err="1">
                <a:latin typeface="Courier" pitchFamily="2" charset="0"/>
              </a:rPr>
              <a:t>ex:birthplace</a:t>
            </a:r>
            <a:r>
              <a:rPr lang="en-GB" sz="1200" dirty="0">
                <a:latin typeface="Courier" pitchFamily="2" charset="0"/>
              </a:rPr>
              <a:t> </a:t>
            </a:r>
            <a:r>
              <a:rPr lang="en-GB" sz="1200" dirty="0" err="1">
                <a:latin typeface="Courier" pitchFamily="2" charset="0"/>
              </a:rPr>
              <a:t>ex:Vienna</a:t>
            </a:r>
            <a:r>
              <a:rPr lang="en-GB" sz="1200" dirty="0">
                <a:latin typeface="Courier" pitchFamily="2" charset="0"/>
              </a:rPr>
              <a:t>.</a:t>
            </a:r>
          </a:p>
          <a:p>
            <a:r>
              <a:rPr lang="en-GB" sz="1200" dirty="0" err="1">
                <a:latin typeface="Courier" pitchFamily="2" charset="0"/>
              </a:rPr>
              <a:t>ex:Stefan</a:t>
            </a:r>
            <a:r>
              <a:rPr lang="en-GB" sz="1200" dirty="0">
                <a:latin typeface="Courier" pitchFamily="2" charset="0"/>
              </a:rPr>
              <a:t>  </a:t>
            </a:r>
            <a:r>
              <a:rPr lang="en-GB" sz="1200" dirty="0" err="1">
                <a:latin typeface="Courier" pitchFamily="2" charset="0"/>
              </a:rPr>
              <a:t>ex:birthplace</a:t>
            </a:r>
            <a:r>
              <a:rPr lang="en-GB" sz="1200" dirty="0">
                <a:latin typeface="Courier" pitchFamily="2" charset="0"/>
              </a:rPr>
              <a:t> </a:t>
            </a:r>
            <a:r>
              <a:rPr lang="en-GB" sz="1200" dirty="0" err="1">
                <a:latin typeface="Courier" pitchFamily="2" charset="0"/>
              </a:rPr>
              <a:t>ex:Vienna</a:t>
            </a:r>
            <a:r>
              <a:rPr lang="en-GB" sz="1200" dirty="0">
                <a:latin typeface="Courier" pitchFamily="2" charset="0"/>
              </a:rPr>
              <a:t>.</a:t>
            </a:r>
            <a:endParaRPr lang="en-GB" sz="1200" dirty="0">
              <a:effectLst/>
              <a:latin typeface="Courier" pitchFamily="2" charset="0"/>
            </a:endParaRPr>
          </a:p>
        </p:txBody>
      </p:sp>
      <p:sp>
        <p:nvSpPr>
          <p:cNvPr id="13" name="Rectangle 12">
            <a:extLst>
              <a:ext uri="{FF2B5EF4-FFF2-40B4-BE49-F238E27FC236}">
                <a16:creationId xmlns:a16="http://schemas.microsoft.com/office/drawing/2014/main" id="{A8E88AB2-A37B-9A42-85BC-3287ACC30C70}"/>
              </a:ext>
            </a:extLst>
          </p:cNvPr>
          <p:cNvSpPr/>
          <p:nvPr/>
        </p:nvSpPr>
        <p:spPr>
          <a:xfrm>
            <a:off x="5520583" y="1422077"/>
            <a:ext cx="991312" cy="1384995"/>
          </a:xfrm>
          <a:prstGeom prst="rect">
            <a:avLst/>
          </a:prstGeom>
        </p:spPr>
        <p:txBody>
          <a:bodyPr wrap="square">
            <a:spAutoFit/>
          </a:bodyPr>
          <a:lstStyle/>
          <a:p>
            <a:r>
              <a:rPr lang="en-GB" sz="1200" dirty="0">
                <a:latin typeface="Courier" pitchFamily="2" charset="0"/>
              </a:rPr>
              <a:t>1 4 5.</a:t>
            </a:r>
          </a:p>
          <a:p>
            <a:r>
              <a:rPr lang="en-GB" sz="1200" dirty="0">
                <a:latin typeface="Courier" pitchFamily="2" charset="0"/>
              </a:rPr>
              <a:t>2 2 1;</a:t>
            </a:r>
          </a:p>
          <a:p>
            <a:r>
              <a:rPr lang="en-GB" sz="1200" dirty="0">
                <a:latin typeface="Courier" pitchFamily="2" charset="0"/>
              </a:rPr>
              <a:t>  3 3,  </a:t>
            </a:r>
          </a:p>
          <a:p>
            <a:r>
              <a:rPr lang="en-GB" sz="1200" dirty="0">
                <a:latin typeface="Courier" pitchFamily="2" charset="0"/>
              </a:rPr>
              <a:t>    4;</a:t>
            </a:r>
          </a:p>
          <a:p>
            <a:r>
              <a:rPr lang="en-GB" sz="1200" dirty="0">
                <a:latin typeface="Courier" pitchFamily="2" charset="0"/>
              </a:rPr>
              <a:t>  5 2.</a:t>
            </a:r>
          </a:p>
          <a:p>
            <a:r>
              <a:rPr lang="en-GB" sz="1200" dirty="0">
                <a:latin typeface="Courier" pitchFamily="2" charset="0"/>
              </a:rPr>
              <a:t>3 1 1.</a:t>
            </a:r>
          </a:p>
          <a:p>
            <a:r>
              <a:rPr lang="en-GB" sz="1200" dirty="0">
                <a:latin typeface="Courier" pitchFamily="2" charset="0"/>
              </a:rPr>
              <a:t>4 1 1.</a:t>
            </a:r>
            <a:endParaRPr lang="en-GB" sz="1200" dirty="0">
              <a:effectLst/>
              <a:latin typeface="Courier" pitchFamily="2" charset="0"/>
            </a:endParaRPr>
          </a:p>
        </p:txBody>
      </p:sp>
      <p:pic>
        <p:nvPicPr>
          <p:cNvPr id="14" name="Google Shape;347;p16">
            <a:extLst>
              <a:ext uri="{FF2B5EF4-FFF2-40B4-BE49-F238E27FC236}">
                <a16:creationId xmlns:a16="http://schemas.microsoft.com/office/drawing/2014/main" id="{AE1AD576-4C63-B945-A987-7F08F57B1871}"/>
              </a:ext>
            </a:extLst>
          </p:cNvPr>
          <p:cNvPicPr preferRelativeResize="0"/>
          <p:nvPr/>
        </p:nvPicPr>
        <p:blipFill rotWithShape="1">
          <a:blip r:embed="rId4">
            <a:alphaModFix/>
          </a:blip>
          <a:srcRect/>
          <a:stretch/>
        </p:blipFill>
        <p:spPr>
          <a:xfrm>
            <a:off x="7440288" y="1002149"/>
            <a:ext cx="1573024" cy="1677780"/>
          </a:xfrm>
          <a:prstGeom prst="rect">
            <a:avLst/>
          </a:prstGeom>
          <a:noFill/>
          <a:ln>
            <a:noFill/>
          </a:ln>
        </p:spPr>
      </p:pic>
      <p:sp>
        <p:nvSpPr>
          <p:cNvPr id="15" name="Slide Number Placeholder 2">
            <a:extLst>
              <a:ext uri="{FF2B5EF4-FFF2-40B4-BE49-F238E27FC236}">
                <a16:creationId xmlns:a16="http://schemas.microsoft.com/office/drawing/2014/main" id="{52B9C501-71E0-CF4E-8927-BDA17E7D1C0E}"/>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10</a:t>
            </a:fld>
            <a:endParaRPr lang="en-GB" sz="900" dirty="0">
              <a:solidFill>
                <a:schemeClr val="bg1">
                  <a:lumMod val="65000"/>
                </a:schemeClr>
              </a:solidFil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9"/>
          <p:cNvSpPr txBox="1">
            <a:spLocks noGrp="1"/>
          </p:cNvSpPr>
          <p:nvPr>
            <p:ph type="body" idx="1"/>
          </p:nvPr>
        </p:nvSpPr>
        <p:spPr>
          <a:xfrm>
            <a:off x="462019" y="1495902"/>
            <a:ext cx="7759644" cy="3468515"/>
          </a:xfrm>
          <a:prstGeom prst="rect">
            <a:avLst/>
          </a:prstGeom>
          <a:noFill/>
          <a:ln>
            <a:noFill/>
          </a:ln>
        </p:spPr>
        <p:txBody>
          <a:bodyPr spcFirstLastPara="1" vert="horz" wrap="square" lIns="0" tIns="34275" rIns="0" bIns="34275" rtlCol="0" anchor="t" anchorCtr="0">
            <a:normAutofit/>
          </a:bodyPr>
          <a:lstStyle/>
          <a:p>
            <a:pPr marL="171450" indent="-80009">
              <a:spcBef>
                <a:spcPts val="0"/>
              </a:spcBef>
              <a:buNone/>
            </a:pPr>
            <a:endParaRPr dirty="0"/>
          </a:p>
          <a:p>
            <a:pPr marL="171450" indent="-171450">
              <a:buSzPts val="1900"/>
            </a:pPr>
            <a:r>
              <a:rPr lang="en-US" dirty="0"/>
              <a:t>Bitmap Triples:</a:t>
            </a:r>
            <a:endParaRPr dirty="0"/>
          </a:p>
          <a:p>
            <a:pPr marL="857250" lvl="2" indent="-91439">
              <a:buNone/>
            </a:pPr>
            <a:endParaRPr dirty="0"/>
          </a:p>
          <a:p>
            <a:pPr marL="857250" lvl="2" indent="-91439">
              <a:buNone/>
            </a:pPr>
            <a:endParaRPr dirty="0"/>
          </a:p>
          <a:p>
            <a:pPr marL="857250" lvl="2" indent="-91439">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p:txBody>
      </p:sp>
      <p:sp>
        <p:nvSpPr>
          <p:cNvPr id="388" name="Google Shape;388;p19"/>
          <p:cNvSpPr txBox="1">
            <a:spLocks noGrp="1"/>
          </p:cNvSpPr>
          <p:nvPr>
            <p:ph type="title"/>
          </p:nvPr>
        </p:nvSpPr>
        <p:spPr>
          <a:xfrm>
            <a:off x="462019" y="60074"/>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a:t>Bitmap Triples Encoding</a:t>
            </a:r>
            <a:endParaRPr dirty="0"/>
          </a:p>
        </p:txBody>
      </p:sp>
      <p:grpSp>
        <p:nvGrpSpPr>
          <p:cNvPr id="389" name="Google Shape;389;p19"/>
          <p:cNvGrpSpPr/>
          <p:nvPr/>
        </p:nvGrpSpPr>
        <p:grpSpPr>
          <a:xfrm>
            <a:off x="1354683" y="1862138"/>
            <a:ext cx="6433445" cy="1990725"/>
            <a:chOff x="282244" y="2101850"/>
            <a:chExt cx="8577926" cy="2654300"/>
          </a:xfrm>
        </p:grpSpPr>
        <p:pic>
          <p:nvPicPr>
            <p:cNvPr id="390" name="Google Shape;390;p19"/>
            <p:cNvPicPr preferRelativeResize="0"/>
            <p:nvPr/>
          </p:nvPicPr>
          <p:blipFill rotWithShape="1">
            <a:blip r:embed="rId3">
              <a:alphaModFix/>
            </a:blip>
            <a:srcRect/>
            <a:stretch/>
          </p:blipFill>
          <p:spPr>
            <a:xfrm>
              <a:off x="282244" y="2101850"/>
              <a:ext cx="8577926" cy="2654300"/>
            </a:xfrm>
            <a:prstGeom prst="rect">
              <a:avLst/>
            </a:prstGeom>
            <a:noFill/>
            <a:ln>
              <a:noFill/>
            </a:ln>
          </p:spPr>
        </p:pic>
        <p:sp>
          <p:nvSpPr>
            <p:cNvPr id="391" name="Google Shape;391;p19"/>
            <p:cNvSpPr txBox="1"/>
            <p:nvPr/>
          </p:nvSpPr>
          <p:spPr>
            <a:xfrm>
              <a:off x="5660572" y="2220686"/>
              <a:ext cx="952505" cy="369292"/>
            </a:xfrm>
            <a:prstGeom prst="rect">
              <a:avLst/>
            </a:prstGeom>
            <a:solidFill>
              <a:schemeClr val="lt1"/>
            </a:solidFill>
            <a:ln>
              <a:noFill/>
            </a:ln>
          </p:spPr>
          <p:txBody>
            <a:bodyPr spcFirstLastPara="1" wrap="square" lIns="68569" tIns="34275" rIns="68569" bIns="34275" anchor="t" anchorCtr="0">
              <a:spAutoFit/>
            </a:bodyPr>
            <a:lstStyle/>
            <a:p>
              <a:r>
                <a:rPr lang="en-US" sz="1350">
                  <a:solidFill>
                    <a:schemeClr val="dk1"/>
                  </a:solidFill>
                  <a:latin typeface="Calibri"/>
                  <a:ea typeface="Calibri"/>
                  <a:cs typeface="Calibri"/>
                  <a:sym typeface="Calibri"/>
                </a:rPr>
                <a:t>subjects</a:t>
              </a:r>
              <a:endParaRPr sz="1350">
                <a:solidFill>
                  <a:schemeClr val="dk1"/>
                </a:solidFill>
                <a:latin typeface="Calibri"/>
                <a:ea typeface="Calibri"/>
                <a:cs typeface="Calibri"/>
                <a:sym typeface="Calibri"/>
              </a:endParaRPr>
            </a:p>
          </p:txBody>
        </p:sp>
        <p:sp>
          <p:nvSpPr>
            <p:cNvPr id="392" name="Google Shape;392;p19"/>
            <p:cNvSpPr/>
            <p:nvPr/>
          </p:nvSpPr>
          <p:spPr>
            <a:xfrm>
              <a:off x="754743" y="2608483"/>
              <a:ext cx="2975427" cy="207289"/>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93" name="Google Shape;393;p19"/>
            <p:cNvSpPr txBox="1"/>
            <p:nvPr/>
          </p:nvSpPr>
          <p:spPr>
            <a:xfrm>
              <a:off x="5277334" y="4079297"/>
              <a:ext cx="785471" cy="369292"/>
            </a:xfrm>
            <a:prstGeom prst="rect">
              <a:avLst/>
            </a:prstGeom>
            <a:solidFill>
              <a:schemeClr val="lt1"/>
            </a:solidFill>
            <a:ln>
              <a:noFill/>
            </a:ln>
          </p:spPr>
          <p:txBody>
            <a:bodyPr spcFirstLastPara="1" wrap="square" lIns="0" tIns="34275" rIns="0" bIns="34275" anchor="t" anchorCtr="0">
              <a:spAutoFit/>
            </a:bodyPr>
            <a:lstStyle/>
            <a:p>
              <a:r>
                <a:rPr lang="en-US" sz="1350" b="1">
                  <a:solidFill>
                    <a:schemeClr val="dk1"/>
                  </a:solidFill>
                  <a:latin typeface="Calibri"/>
                  <a:ea typeface="Calibri"/>
                  <a:cs typeface="Calibri"/>
                  <a:sym typeface="Calibri"/>
                </a:rPr>
                <a:t>Objects:</a:t>
              </a:r>
              <a:endParaRPr sz="1350"/>
            </a:p>
          </p:txBody>
        </p:sp>
        <p:sp>
          <p:nvSpPr>
            <p:cNvPr id="394" name="Google Shape;394;p19"/>
            <p:cNvSpPr txBox="1"/>
            <p:nvPr/>
          </p:nvSpPr>
          <p:spPr>
            <a:xfrm>
              <a:off x="5098630" y="3074965"/>
              <a:ext cx="1105239" cy="369292"/>
            </a:xfrm>
            <a:prstGeom prst="rect">
              <a:avLst/>
            </a:prstGeom>
            <a:solidFill>
              <a:schemeClr val="lt1"/>
            </a:solidFill>
            <a:ln>
              <a:noFill/>
            </a:ln>
          </p:spPr>
          <p:txBody>
            <a:bodyPr spcFirstLastPara="1" wrap="square" lIns="0" tIns="34275" rIns="0" bIns="34275" anchor="t" anchorCtr="0">
              <a:spAutoFit/>
            </a:bodyPr>
            <a:lstStyle/>
            <a:p>
              <a:r>
                <a:rPr lang="en-US" sz="1350" b="1">
                  <a:solidFill>
                    <a:schemeClr val="dk1"/>
                  </a:solidFill>
                  <a:latin typeface="Calibri"/>
                  <a:ea typeface="Calibri"/>
                  <a:cs typeface="Calibri"/>
                  <a:sym typeface="Calibri"/>
                </a:rPr>
                <a:t>Predicates: </a:t>
              </a:r>
              <a:endParaRPr sz="1350"/>
            </a:p>
          </p:txBody>
        </p:sp>
      </p:grpSp>
      <p:sp>
        <p:nvSpPr>
          <p:cNvPr id="396" name="Google Shape;396;p19"/>
          <p:cNvSpPr txBox="1"/>
          <p:nvPr/>
        </p:nvSpPr>
        <p:spPr>
          <a:xfrm>
            <a:off x="8260954" y="2370352"/>
            <a:ext cx="508793" cy="1569630"/>
          </a:xfrm>
          <a:prstGeom prst="rect">
            <a:avLst/>
          </a:prstGeom>
          <a:solidFill>
            <a:schemeClr val="lt1"/>
          </a:solidFill>
          <a:ln w="12700" cap="flat" cmpd="sng">
            <a:solidFill>
              <a:srgbClr val="0066CC"/>
            </a:solidFill>
            <a:prstDash val="solid"/>
            <a:miter lim="800000"/>
            <a:headEnd type="none" w="sm" len="sm"/>
            <a:tailEnd type="none" w="sm" len="sm"/>
          </a:ln>
        </p:spPr>
        <p:txBody>
          <a:bodyPr spcFirstLastPara="1" wrap="square" lIns="68569" tIns="34275" rIns="68569" bIns="34275" anchor="t" anchorCtr="0">
            <a:spAutoFit/>
          </a:bodyPr>
          <a:lstStyle/>
          <a:p>
            <a:r>
              <a:rPr lang="en-US" sz="1350" b="1">
                <a:solidFill>
                  <a:srgbClr val="FF0000"/>
                </a:solidFill>
                <a:latin typeface="Calibri"/>
                <a:ea typeface="Calibri"/>
                <a:cs typeface="Calibri"/>
                <a:sym typeface="Calibri"/>
              </a:rPr>
              <a:t>S P O</a:t>
            </a:r>
            <a:endParaRPr sz="1350"/>
          </a:p>
          <a:p>
            <a:pPr>
              <a:spcBef>
                <a:spcPts val="900"/>
              </a:spcBef>
            </a:pPr>
            <a:r>
              <a:rPr lang="en-US" sz="1350" b="1">
                <a:solidFill>
                  <a:srgbClr val="FF0000"/>
                </a:solidFill>
                <a:latin typeface="Calibri"/>
                <a:ea typeface="Calibri"/>
                <a:cs typeface="Calibri"/>
                <a:sym typeface="Calibri"/>
              </a:rPr>
              <a:t>S P ?</a:t>
            </a:r>
            <a:endParaRPr sz="1350"/>
          </a:p>
          <a:p>
            <a:pPr>
              <a:spcBef>
                <a:spcPts val="900"/>
              </a:spcBef>
            </a:pPr>
            <a:r>
              <a:rPr lang="en-US" sz="1350" b="1">
                <a:solidFill>
                  <a:srgbClr val="FF0000"/>
                </a:solidFill>
                <a:latin typeface="Calibri"/>
                <a:ea typeface="Calibri"/>
                <a:cs typeface="Calibri"/>
                <a:sym typeface="Calibri"/>
              </a:rPr>
              <a:t>S ? O</a:t>
            </a:r>
            <a:endParaRPr sz="1350"/>
          </a:p>
          <a:p>
            <a:pPr>
              <a:spcBef>
                <a:spcPts val="900"/>
              </a:spcBef>
            </a:pPr>
            <a:r>
              <a:rPr lang="en-US" sz="1350" b="1">
                <a:solidFill>
                  <a:srgbClr val="FF0000"/>
                </a:solidFill>
                <a:latin typeface="Calibri"/>
                <a:ea typeface="Calibri"/>
                <a:cs typeface="Calibri"/>
                <a:sym typeface="Calibri"/>
              </a:rPr>
              <a:t>S ? ?</a:t>
            </a:r>
            <a:endParaRPr sz="1350"/>
          </a:p>
          <a:p>
            <a:pPr>
              <a:spcBef>
                <a:spcPts val="900"/>
              </a:spcBef>
            </a:pPr>
            <a:r>
              <a:rPr lang="en-US" sz="1350" b="1">
                <a:solidFill>
                  <a:srgbClr val="FF0000"/>
                </a:solidFill>
                <a:latin typeface="Calibri"/>
                <a:ea typeface="Calibri"/>
                <a:cs typeface="Calibri"/>
                <a:sym typeface="Calibri"/>
              </a:rPr>
              <a:t>? ? ?</a:t>
            </a:r>
            <a:endParaRPr sz="1350"/>
          </a:p>
        </p:txBody>
      </p:sp>
      <p:sp>
        <p:nvSpPr>
          <p:cNvPr id="397" name="Google Shape;397;p19"/>
          <p:cNvSpPr/>
          <p:nvPr/>
        </p:nvSpPr>
        <p:spPr>
          <a:xfrm>
            <a:off x="6503648" y="2411337"/>
            <a:ext cx="593711" cy="293711"/>
          </a:xfrm>
          <a:prstGeom prst="rect">
            <a:avLst/>
          </a:prstGeom>
          <a:noFill/>
          <a:ln w="38100" cap="flat" cmpd="sng">
            <a:solidFill>
              <a:srgbClr val="0066CC"/>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98" name="Google Shape;398;p19"/>
          <p:cNvSpPr/>
          <p:nvPr/>
        </p:nvSpPr>
        <p:spPr>
          <a:xfrm>
            <a:off x="6503647" y="2751213"/>
            <a:ext cx="593711" cy="293711"/>
          </a:xfrm>
          <a:prstGeom prst="rect">
            <a:avLst/>
          </a:prstGeom>
          <a:noFill/>
          <a:ln w="38100" cap="flat" cmpd="sng">
            <a:solidFill>
              <a:srgbClr val="0066CC"/>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99" name="Google Shape;399;p19"/>
          <p:cNvSpPr/>
          <p:nvPr/>
        </p:nvSpPr>
        <p:spPr>
          <a:xfrm>
            <a:off x="6918577" y="3155182"/>
            <a:ext cx="178781" cy="293711"/>
          </a:xfrm>
          <a:prstGeom prst="rect">
            <a:avLst/>
          </a:prstGeom>
          <a:noFill/>
          <a:ln w="38100" cap="flat" cmpd="sng">
            <a:solidFill>
              <a:srgbClr val="0066CC"/>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00" name="Google Shape;400;p19"/>
          <p:cNvSpPr/>
          <p:nvPr/>
        </p:nvSpPr>
        <p:spPr>
          <a:xfrm>
            <a:off x="6918577" y="3448893"/>
            <a:ext cx="178781" cy="293711"/>
          </a:xfrm>
          <a:prstGeom prst="rect">
            <a:avLst/>
          </a:prstGeom>
          <a:noFill/>
          <a:ln w="38100" cap="flat" cmpd="sng">
            <a:solidFill>
              <a:srgbClr val="0066CC"/>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7" name="Google Shape;395;p19">
            <a:extLst>
              <a:ext uri="{FF2B5EF4-FFF2-40B4-BE49-F238E27FC236}">
                <a16:creationId xmlns:a16="http://schemas.microsoft.com/office/drawing/2014/main" id="{28C86108-B0C6-6744-A1F8-450E6D6DC640}"/>
              </a:ext>
            </a:extLst>
          </p:cNvPr>
          <p:cNvSpPr txBox="1"/>
          <p:nvPr/>
        </p:nvSpPr>
        <p:spPr>
          <a:xfrm>
            <a:off x="873513" y="3909093"/>
            <a:ext cx="8229600" cy="1512168"/>
          </a:xfrm>
          <a:prstGeom prst="rect">
            <a:avLst/>
          </a:prstGeom>
          <a:noFill/>
          <a:ln>
            <a:noFill/>
          </a:ln>
        </p:spPr>
        <p:txBody>
          <a:bodyPr spcFirstLastPara="1" wrap="square" lIns="0" tIns="45700" rIns="0" bIns="45700" anchor="t" anchorCtr="0">
            <a:normAutofit fontScale="70000" lnSpcReduction="20000"/>
          </a:bodyPr>
          <a:lstStyle/>
          <a:p>
            <a:pPr marL="247640" marR="0" lvl="0" indent="-190493" algn="l" rtl="0">
              <a:lnSpc>
                <a:spcPct val="100000"/>
              </a:lnSpc>
              <a:spcBef>
                <a:spcPts val="0"/>
              </a:spcBef>
              <a:spcAft>
                <a:spcPts val="0"/>
              </a:spcAft>
              <a:buClr>
                <a:schemeClr val="accent3"/>
              </a:buClr>
              <a:buSzPct val="100000"/>
              <a:buFont typeface="Noto Sans Symbols"/>
              <a:buChar char="▪"/>
            </a:pPr>
            <a:r>
              <a:rPr lang="en-US" sz="2000" dirty="0">
                <a:solidFill>
                  <a:schemeClr val="dk1"/>
                </a:solidFill>
                <a:latin typeface="Arial"/>
                <a:ea typeface="Arial"/>
                <a:cs typeface="Arial"/>
                <a:sym typeface="Arial"/>
              </a:rPr>
              <a:t>E.g. retrieve (</a:t>
            </a:r>
            <a:r>
              <a:rPr lang="en-US" sz="2000" b="1" i="1" dirty="0">
                <a:solidFill>
                  <a:schemeClr val="dk1"/>
                </a:solidFill>
                <a:latin typeface="Arial"/>
                <a:ea typeface="Arial"/>
                <a:cs typeface="Arial"/>
                <a:sym typeface="Arial"/>
              </a:rPr>
              <a:t>2</a:t>
            </a:r>
            <a:r>
              <a:rPr lang="en-US" sz="2000" dirty="0">
                <a:solidFill>
                  <a:schemeClr val="dk1"/>
                </a:solidFill>
                <a:latin typeface="Arial"/>
                <a:ea typeface="Arial"/>
                <a:cs typeface="Arial"/>
                <a:sym typeface="Arial"/>
              </a:rPr>
              <a:t>,</a:t>
            </a:r>
            <a:r>
              <a:rPr lang="en-US" sz="2000" b="1" i="1" dirty="0">
                <a:solidFill>
                  <a:schemeClr val="dk1"/>
                </a:solidFill>
                <a:latin typeface="Arial"/>
                <a:ea typeface="Arial"/>
                <a:cs typeface="Arial"/>
                <a:sym typeface="Arial"/>
              </a:rPr>
              <a:t>5</a:t>
            </a:r>
            <a:r>
              <a:rPr lang="en-US" sz="2000" dirty="0">
                <a:solidFill>
                  <a:schemeClr val="dk1"/>
                </a:solidFill>
                <a:latin typeface="Arial"/>
                <a:ea typeface="Arial"/>
                <a:cs typeface="Arial"/>
                <a:sym typeface="Arial"/>
              </a:rPr>
              <a:t>,?)</a:t>
            </a:r>
            <a:endParaRPr dirty="0"/>
          </a:p>
          <a:p>
            <a:pPr marL="541283" marR="0" lvl="1" indent="-285721" algn="l" rtl="0">
              <a:lnSpc>
                <a:spcPct val="100000"/>
              </a:lnSpc>
              <a:spcBef>
                <a:spcPts val="600"/>
              </a:spcBef>
              <a:spcAft>
                <a:spcPts val="0"/>
              </a:spcAft>
              <a:buClr>
                <a:schemeClr val="dk2"/>
              </a:buClr>
              <a:buSzPct val="100000"/>
              <a:buFont typeface="Noto Sans Symbols"/>
              <a:buChar char="▪"/>
            </a:pPr>
            <a:r>
              <a:rPr lang="en-US" sz="1800" b="0" i="0" u="none" strike="noStrike" cap="none" dirty="0">
                <a:solidFill>
                  <a:schemeClr val="dk1"/>
                </a:solidFill>
                <a:latin typeface="Calibri"/>
                <a:ea typeface="Calibri"/>
                <a:cs typeface="Calibri"/>
                <a:sym typeface="Calibri"/>
              </a:rPr>
              <a:t>Find the position of the first and </a:t>
            </a:r>
            <a:r>
              <a:rPr lang="en-US" sz="1800" b="1" i="0" u="none" strike="noStrike" cap="none" dirty="0">
                <a:solidFill>
                  <a:schemeClr val="dk1"/>
                </a:solidFill>
                <a:latin typeface="Calibri"/>
                <a:ea typeface="Calibri"/>
                <a:cs typeface="Calibri"/>
                <a:sym typeface="Calibri"/>
              </a:rPr>
              <a:t>second</a:t>
            </a:r>
            <a:r>
              <a:rPr lang="en-US" sz="1800" b="0" i="0" u="none" strike="noStrike" cap="none" dirty="0">
                <a:solidFill>
                  <a:schemeClr val="dk1"/>
                </a:solidFill>
                <a:latin typeface="Calibri"/>
                <a:ea typeface="Calibri"/>
                <a:cs typeface="Calibri"/>
                <a:sym typeface="Calibri"/>
              </a:rPr>
              <a:t> ‘1’-bits in B</a:t>
            </a:r>
            <a:r>
              <a:rPr lang="en-US" sz="1800" b="0" i="0" u="none" strike="noStrike" cap="none" baseline="-25000" dirty="0">
                <a:solidFill>
                  <a:schemeClr val="dk1"/>
                </a:solidFill>
                <a:latin typeface="Calibri"/>
                <a:ea typeface="Calibri"/>
                <a:cs typeface="Calibri"/>
                <a:sym typeface="Calibri"/>
              </a:rPr>
              <a:t>p</a:t>
            </a:r>
            <a:r>
              <a:rPr lang="en-US" sz="1800" b="0" i="0" u="none" strike="noStrike" cap="none" dirty="0">
                <a:solidFill>
                  <a:schemeClr val="dk1"/>
                </a:solidFill>
                <a:latin typeface="Calibri"/>
                <a:ea typeface="Calibri"/>
                <a:cs typeface="Calibri"/>
                <a:sym typeface="Calibri"/>
              </a:rPr>
              <a:t> (</a:t>
            </a:r>
            <a:r>
              <a:rPr lang="en-US" sz="1800" b="0" i="0" u="none" strike="noStrike" cap="none" dirty="0">
                <a:solidFill>
                  <a:schemeClr val="dk1"/>
                </a:solidFill>
                <a:latin typeface="Courier New"/>
                <a:ea typeface="Courier New"/>
                <a:cs typeface="Courier New"/>
                <a:sym typeface="Courier New"/>
              </a:rPr>
              <a:t>select</a:t>
            </a:r>
            <a:r>
              <a:rPr lang="en-US" sz="1800" b="0" i="0" u="none" strike="noStrike" cap="none" dirty="0">
                <a:solidFill>
                  <a:schemeClr val="dk1"/>
                </a:solidFill>
                <a:latin typeface="Calibri"/>
                <a:ea typeface="Calibri"/>
                <a:cs typeface="Calibri"/>
                <a:sym typeface="Calibri"/>
              </a:rPr>
              <a:t>)</a:t>
            </a:r>
            <a:endParaRPr dirty="0"/>
          </a:p>
          <a:p>
            <a:pPr marL="541283" marR="0" lvl="1" indent="-285721" algn="l" rtl="0">
              <a:lnSpc>
                <a:spcPct val="100000"/>
              </a:lnSpc>
              <a:spcBef>
                <a:spcPts val="600"/>
              </a:spcBef>
              <a:spcAft>
                <a:spcPts val="0"/>
              </a:spcAft>
              <a:buClr>
                <a:schemeClr val="dk2"/>
              </a:buClr>
              <a:buSzPct val="100000"/>
              <a:buFont typeface="Noto Sans Symbols"/>
              <a:buChar char="▪"/>
            </a:pPr>
            <a:r>
              <a:rPr lang="en-US" sz="1800" b="0" i="0" u="none" strike="noStrike" cap="none" dirty="0">
                <a:solidFill>
                  <a:schemeClr val="dk1"/>
                </a:solidFill>
                <a:latin typeface="Calibri"/>
                <a:ea typeface="Calibri"/>
                <a:cs typeface="Calibri"/>
                <a:sym typeface="Calibri"/>
              </a:rPr>
              <a:t>Binary search on the list of predicates </a:t>
            </a:r>
            <a:r>
              <a:rPr lang="en-US" sz="1800" b="0" i="0" u="none" strike="noStrike" cap="none" dirty="0" err="1">
                <a:solidFill>
                  <a:schemeClr val="dk1"/>
                </a:solidFill>
                <a:latin typeface="Calibri"/>
                <a:ea typeface="Calibri"/>
                <a:cs typeface="Calibri"/>
                <a:sym typeface="Calibri"/>
              </a:rPr>
              <a:t>S</a:t>
            </a:r>
            <a:r>
              <a:rPr lang="en-US" sz="1800" b="0" i="0" u="none" strike="noStrike" cap="none" baseline="-25000" dirty="0" err="1">
                <a:solidFill>
                  <a:schemeClr val="dk1"/>
                </a:solidFill>
                <a:latin typeface="Calibri"/>
                <a:ea typeface="Calibri"/>
                <a:cs typeface="Calibri"/>
                <a:sym typeface="Calibri"/>
              </a:rPr>
              <a:t>p</a:t>
            </a:r>
            <a:r>
              <a:rPr lang="en-US" sz="1800" b="0" i="0" u="none" strike="noStrike" cap="none" dirty="0">
                <a:solidFill>
                  <a:schemeClr val="dk1"/>
                </a:solidFill>
                <a:latin typeface="Calibri"/>
                <a:ea typeface="Calibri"/>
                <a:cs typeface="Calibri"/>
                <a:sym typeface="Calibri"/>
              </a:rPr>
              <a:t> in this range, looking for 5</a:t>
            </a:r>
            <a:endParaRPr dirty="0"/>
          </a:p>
          <a:p>
            <a:pPr marL="541283" marR="0" lvl="1" indent="-285721" algn="l" rtl="0">
              <a:lnSpc>
                <a:spcPct val="100000"/>
              </a:lnSpc>
              <a:spcBef>
                <a:spcPts val="600"/>
              </a:spcBef>
              <a:spcAft>
                <a:spcPts val="0"/>
              </a:spcAft>
              <a:buClr>
                <a:schemeClr val="dk2"/>
              </a:buClr>
              <a:buSzPct val="100000"/>
              <a:buFont typeface="Noto Sans Symbols"/>
              <a:buChar char="▪"/>
            </a:pPr>
            <a:r>
              <a:rPr lang="en-US" sz="1800" b="0" i="0" u="none" strike="noStrike" cap="none" dirty="0">
                <a:solidFill>
                  <a:schemeClr val="dk1"/>
                </a:solidFill>
                <a:latin typeface="Calibri"/>
                <a:ea typeface="Calibri"/>
                <a:cs typeface="Calibri"/>
                <a:sym typeface="Calibri"/>
              </a:rPr>
              <a:t>Note that such predicate 5 is in position 4 of </a:t>
            </a:r>
            <a:r>
              <a:rPr lang="en-US" sz="1800" b="0" i="0" u="none" strike="noStrike" cap="none" dirty="0" err="1">
                <a:solidFill>
                  <a:schemeClr val="dk1"/>
                </a:solidFill>
                <a:latin typeface="Calibri"/>
                <a:ea typeface="Calibri"/>
                <a:cs typeface="Calibri"/>
                <a:sym typeface="Calibri"/>
              </a:rPr>
              <a:t>S</a:t>
            </a:r>
            <a:r>
              <a:rPr lang="en-US" sz="1800" b="0" i="0" u="none" strike="noStrike" cap="none" baseline="-25000" dirty="0" err="1">
                <a:solidFill>
                  <a:schemeClr val="dk1"/>
                </a:solidFill>
                <a:latin typeface="Calibri"/>
                <a:ea typeface="Calibri"/>
                <a:cs typeface="Calibri"/>
                <a:sym typeface="Calibri"/>
              </a:rPr>
              <a:t>p</a:t>
            </a:r>
            <a:endParaRPr sz="1800" b="0" i="0" u="none" strike="noStrike" cap="none" baseline="-25000" dirty="0">
              <a:solidFill>
                <a:schemeClr val="dk1"/>
              </a:solidFill>
              <a:latin typeface="Calibri"/>
              <a:ea typeface="Calibri"/>
              <a:cs typeface="Calibri"/>
              <a:sym typeface="Calibri"/>
            </a:endParaRPr>
          </a:p>
          <a:p>
            <a:pPr marL="541283" marR="0" lvl="1" indent="-285721" algn="l" rtl="0">
              <a:lnSpc>
                <a:spcPct val="100000"/>
              </a:lnSpc>
              <a:spcBef>
                <a:spcPts val="600"/>
              </a:spcBef>
              <a:spcAft>
                <a:spcPts val="0"/>
              </a:spcAft>
              <a:buClr>
                <a:schemeClr val="dk2"/>
              </a:buClr>
              <a:buSzPct val="100000"/>
              <a:buFont typeface="Noto Sans Symbols"/>
              <a:buChar char="▪"/>
            </a:pPr>
            <a:r>
              <a:rPr lang="en-US" sz="1800" b="0" i="0" u="none" strike="noStrike" cap="none" dirty="0">
                <a:solidFill>
                  <a:schemeClr val="dk1"/>
                </a:solidFill>
                <a:latin typeface="Calibri"/>
                <a:ea typeface="Calibri"/>
                <a:cs typeface="Calibri"/>
                <a:sym typeface="Calibri"/>
              </a:rPr>
              <a:t>Find the position of the </a:t>
            </a:r>
            <a:r>
              <a:rPr lang="en-US" sz="1800" b="1" i="0" u="none" strike="noStrike" cap="none" dirty="0">
                <a:solidFill>
                  <a:schemeClr val="dk1"/>
                </a:solidFill>
                <a:latin typeface="Calibri"/>
                <a:ea typeface="Calibri"/>
                <a:cs typeface="Calibri"/>
                <a:sym typeface="Calibri"/>
              </a:rPr>
              <a:t>fourth</a:t>
            </a:r>
            <a:r>
              <a:rPr lang="en-US" sz="1800" b="0" i="0" u="none" strike="noStrike" cap="none" dirty="0">
                <a:solidFill>
                  <a:schemeClr val="dk1"/>
                </a:solidFill>
                <a:latin typeface="Calibri"/>
                <a:ea typeface="Calibri"/>
                <a:cs typeface="Calibri"/>
                <a:sym typeface="Calibri"/>
              </a:rPr>
              <a:t> ‘1’-bit in B</a:t>
            </a:r>
            <a:r>
              <a:rPr lang="en-US" sz="1800" b="0" i="0" u="none" strike="noStrike" cap="none" baseline="-25000" dirty="0">
                <a:solidFill>
                  <a:schemeClr val="dk1"/>
                </a:solidFill>
                <a:latin typeface="Calibri"/>
                <a:ea typeface="Calibri"/>
                <a:cs typeface="Calibri"/>
                <a:sym typeface="Calibri"/>
              </a:rPr>
              <a:t>o</a:t>
            </a:r>
            <a:r>
              <a:rPr lang="en-US" sz="1800" b="0" i="0" u="none" strike="noStrike" cap="none" dirty="0">
                <a:solidFill>
                  <a:schemeClr val="dk1"/>
                </a:solidFill>
                <a:latin typeface="Calibri"/>
                <a:ea typeface="Calibri"/>
                <a:cs typeface="Calibri"/>
                <a:sym typeface="Calibri"/>
              </a:rPr>
              <a:t> (</a:t>
            </a:r>
            <a:r>
              <a:rPr lang="en-US" sz="1800" b="0" i="0" u="none" strike="noStrike" cap="none" dirty="0">
                <a:solidFill>
                  <a:schemeClr val="dk1"/>
                </a:solidFill>
                <a:latin typeface="Courier New"/>
                <a:ea typeface="Courier New"/>
                <a:cs typeface="Courier New"/>
                <a:sym typeface="Courier New"/>
              </a:rPr>
              <a:t>select</a:t>
            </a:r>
            <a:r>
              <a:rPr lang="en-US" sz="1800" b="0" i="0" u="none" strike="noStrike" cap="none" dirty="0">
                <a:solidFill>
                  <a:schemeClr val="dk1"/>
                </a:solidFill>
                <a:latin typeface="Calibri"/>
                <a:ea typeface="Calibri"/>
                <a:cs typeface="Calibri"/>
                <a:sym typeface="Calibri"/>
              </a:rPr>
              <a:t>)  </a:t>
            </a:r>
            <a:r>
              <a:rPr lang="en-US" sz="1800" i="0" strike="noStrike" cap="none" dirty="0">
                <a:solidFill>
                  <a:schemeClr val="dk1"/>
                </a:solidFill>
                <a:latin typeface="Calibri"/>
                <a:ea typeface="Calibri"/>
                <a:cs typeface="Calibri"/>
                <a:sym typeface="Wingdings" pitchFamily="2" charset="2"/>
              </a:rPr>
              <a:t>  </a:t>
            </a:r>
            <a:r>
              <a:rPr lang="en-US" sz="1800" dirty="0">
                <a:solidFill>
                  <a:schemeClr val="dk1"/>
                </a:solidFill>
                <a:latin typeface="Calibri"/>
                <a:ea typeface="Calibri"/>
                <a:cs typeface="Calibri"/>
                <a:sym typeface="Wingdings" pitchFamily="2" charset="2"/>
              </a:rPr>
              <a:t>5 </a:t>
            </a:r>
            <a:endParaRPr lang="en-US" dirty="0">
              <a:solidFill>
                <a:schemeClr val="dk1"/>
              </a:solidFill>
              <a:latin typeface="Calibri"/>
              <a:ea typeface="Calibri"/>
              <a:cs typeface="Calibri"/>
              <a:sym typeface="Wingdings" pitchFamily="2" charset="2"/>
            </a:endParaRPr>
          </a:p>
          <a:p>
            <a:pPr marL="541283" marR="0" lvl="1" indent="-285721" algn="l" rtl="0">
              <a:lnSpc>
                <a:spcPct val="100000"/>
              </a:lnSpc>
              <a:spcBef>
                <a:spcPts val="600"/>
              </a:spcBef>
              <a:spcAft>
                <a:spcPts val="0"/>
              </a:spcAft>
              <a:buClr>
                <a:schemeClr val="dk2"/>
              </a:buClr>
              <a:buSzPct val="100000"/>
              <a:buFont typeface="Noto Sans Symbols"/>
              <a:buChar char="▪"/>
            </a:pPr>
            <a:r>
              <a:rPr lang="en-US" sz="1800" dirty="0">
                <a:solidFill>
                  <a:schemeClr val="dk1"/>
                </a:solidFill>
                <a:latin typeface="Calibri"/>
                <a:ea typeface="Calibri"/>
                <a:cs typeface="Calibri"/>
                <a:sym typeface="Wingdings" pitchFamily="2" charset="2"/>
              </a:rPr>
              <a:t>i.e. retrieve 5</a:t>
            </a:r>
            <a:r>
              <a:rPr lang="en-US" sz="1800" baseline="30000" dirty="0">
                <a:solidFill>
                  <a:schemeClr val="dk1"/>
                </a:solidFill>
                <a:latin typeface="Calibri"/>
                <a:ea typeface="Calibri"/>
                <a:cs typeface="Calibri"/>
                <a:sym typeface="Wingdings" pitchFamily="2" charset="2"/>
              </a:rPr>
              <a:t>th</a:t>
            </a:r>
            <a:r>
              <a:rPr lang="en-US" sz="1800" dirty="0">
                <a:solidFill>
                  <a:schemeClr val="dk1"/>
                </a:solidFill>
                <a:latin typeface="Calibri"/>
                <a:ea typeface="Calibri"/>
                <a:cs typeface="Calibri"/>
                <a:sym typeface="Wingdings" pitchFamily="2" charset="2"/>
              </a:rPr>
              <a:t> value of S</a:t>
            </a:r>
            <a:r>
              <a:rPr lang="en-US" sz="1800" baseline="-25000" dirty="0">
                <a:solidFill>
                  <a:schemeClr val="dk1"/>
                </a:solidFill>
                <a:latin typeface="Calibri"/>
                <a:ea typeface="Calibri"/>
                <a:cs typeface="Calibri"/>
                <a:sym typeface="Wingdings" pitchFamily="2" charset="2"/>
              </a:rPr>
              <a:t>o</a:t>
            </a:r>
            <a:r>
              <a:rPr lang="en-US" sz="1800" dirty="0">
                <a:solidFill>
                  <a:schemeClr val="dk1"/>
                </a:solidFill>
                <a:latin typeface="Calibri"/>
                <a:ea typeface="Calibri"/>
                <a:cs typeface="Calibri"/>
                <a:sym typeface="Wingdings" pitchFamily="2" charset="2"/>
              </a:rPr>
              <a:t>  </a:t>
            </a:r>
            <a:r>
              <a:rPr lang="en-US" sz="1800" b="1" dirty="0">
                <a:solidFill>
                  <a:schemeClr val="dk1"/>
                </a:solidFill>
                <a:latin typeface="Calibri"/>
                <a:ea typeface="Calibri"/>
                <a:cs typeface="Calibri"/>
                <a:sym typeface="Wingdings" pitchFamily="2" charset="2"/>
              </a:rPr>
              <a:t>2</a:t>
            </a:r>
            <a:endParaRPr b="1" baseline="-25000" dirty="0"/>
          </a:p>
          <a:p>
            <a:pPr marL="530149" marR="0" lvl="2" indent="0" algn="l" rtl="0">
              <a:lnSpc>
                <a:spcPct val="100000"/>
              </a:lnSpc>
              <a:spcBef>
                <a:spcPts val="600"/>
              </a:spcBef>
              <a:spcAft>
                <a:spcPts val="0"/>
              </a:spcAft>
              <a:buClr>
                <a:schemeClr val="accent4"/>
              </a:buClr>
              <a:buSzPct val="100000"/>
              <a:buFont typeface="Noto Sans Symbols"/>
              <a:buNone/>
            </a:pPr>
            <a:endParaRPr sz="1600" b="0" i="0" u="none" strike="noStrike" cap="none" dirty="0">
              <a:solidFill>
                <a:schemeClr val="dk1"/>
              </a:solidFill>
              <a:latin typeface="Calibri"/>
              <a:ea typeface="Calibri"/>
              <a:cs typeface="Calibri"/>
              <a:sym typeface="Calibri"/>
            </a:endParaRPr>
          </a:p>
          <a:p>
            <a:pPr marL="541283" marR="0" lvl="1" indent="-188566" algn="l" rtl="0">
              <a:lnSpc>
                <a:spcPct val="100000"/>
              </a:lnSpc>
              <a:spcBef>
                <a:spcPts val="600"/>
              </a:spcBef>
              <a:spcAft>
                <a:spcPts val="0"/>
              </a:spcAft>
              <a:buClr>
                <a:schemeClr val="dk2"/>
              </a:buClr>
              <a:buSzPct val="100000"/>
              <a:buFont typeface="Noto Sans Symbols"/>
              <a:buNone/>
            </a:pPr>
            <a:endParaRPr sz="1800" b="0" i="0" u="none" strike="noStrike" cap="none" dirty="0">
              <a:solidFill>
                <a:schemeClr val="dk1"/>
              </a:solidFill>
              <a:latin typeface="Calibri"/>
              <a:ea typeface="Calibri"/>
              <a:cs typeface="Calibri"/>
              <a:sym typeface="Calibri"/>
            </a:endParaRPr>
          </a:p>
          <a:p>
            <a:pPr marL="333334" marR="0" lvl="1" indent="0" algn="l" rtl="0">
              <a:lnSpc>
                <a:spcPct val="100000"/>
              </a:lnSpc>
              <a:spcBef>
                <a:spcPts val="1212"/>
              </a:spcBef>
              <a:spcAft>
                <a:spcPts val="0"/>
              </a:spcAft>
              <a:buClr>
                <a:schemeClr val="dk2"/>
              </a:buClr>
              <a:buSzPct val="100000"/>
              <a:buFont typeface="Noto Sans Symbols"/>
              <a:buNone/>
            </a:pPr>
            <a:endParaRPr sz="1800" b="0" i="0" u="none" strike="noStrike" cap="none" dirty="0">
              <a:solidFill>
                <a:schemeClr val="dk1"/>
              </a:solidFill>
              <a:latin typeface="Arial"/>
              <a:ea typeface="Arial"/>
              <a:cs typeface="Arial"/>
              <a:sym typeface="Arial"/>
            </a:endParaRPr>
          </a:p>
        </p:txBody>
      </p:sp>
      <p:sp>
        <p:nvSpPr>
          <p:cNvPr id="18" name="Slide Number Placeholder 2">
            <a:extLst>
              <a:ext uri="{FF2B5EF4-FFF2-40B4-BE49-F238E27FC236}">
                <a16:creationId xmlns:a16="http://schemas.microsoft.com/office/drawing/2014/main" id="{0276505E-5DB0-1845-B6D9-002898FF1FC4}"/>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11</a:t>
            </a:fld>
            <a:endParaRPr lang="en-GB" sz="9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99"/>
                                        </p:tgtEl>
                                        <p:attrNameLst>
                                          <p:attrName>style.visibility</p:attrName>
                                        </p:attrNameLst>
                                      </p:cBhvr>
                                      <p:to>
                                        <p:strVal val="visible"/>
                                      </p:to>
                                    </p:set>
                                    <p:animEffect transition="in" filter="fade">
                                      <p:cBhvr>
                                        <p:cTn id="13" dur="500"/>
                                        <p:tgtEl>
                                          <p:spTgt spid="399"/>
                                        </p:tgtEl>
                                      </p:cBhvr>
                                    </p:animEffect>
                                  </p:childTnLst>
                                </p:cTn>
                              </p:par>
                              <p:par>
                                <p:cTn id="14" presetID="10" presetClass="entr" presetSubtype="0" fill="hold" nodeType="withEffect">
                                  <p:stCondLst>
                                    <p:cond delay="0"/>
                                  </p:stCondLst>
                                  <p:childTnLst>
                                    <p:set>
                                      <p:cBhvr>
                                        <p:cTn id="15" dur="1" fill="hold">
                                          <p:stCondLst>
                                            <p:cond delay="0"/>
                                          </p:stCondLst>
                                        </p:cTn>
                                        <p:tgtEl>
                                          <p:spTgt spid="400"/>
                                        </p:tgtEl>
                                        <p:attrNameLst>
                                          <p:attrName>style.visibility</p:attrName>
                                        </p:attrNameLst>
                                      </p:cBhvr>
                                      <p:to>
                                        <p:strVal val="visible"/>
                                      </p:to>
                                    </p:set>
                                    <p:animEffect transition="in" filter="fade">
                                      <p:cBhvr>
                                        <p:cTn id="16" dur="500"/>
                                        <p:tgtEl>
                                          <p:spTgt spid="40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96"/>
                                        </p:tgtEl>
                                        <p:attrNameLst>
                                          <p:attrName>style.visibility</p:attrName>
                                        </p:attrNameLst>
                                      </p:cBhvr>
                                      <p:to>
                                        <p:strVal val="visible"/>
                                      </p:to>
                                    </p:set>
                                    <p:animEffect transition="in" filter="fade">
                                      <p:cBhvr>
                                        <p:cTn id="21" dur="20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0"/>
          <p:cNvSpPr txBox="1">
            <a:spLocks noGrp="1"/>
          </p:cNvSpPr>
          <p:nvPr>
            <p:ph type="body" idx="1"/>
          </p:nvPr>
        </p:nvSpPr>
        <p:spPr>
          <a:xfrm>
            <a:off x="462019" y="1495902"/>
            <a:ext cx="7759644" cy="3468515"/>
          </a:xfrm>
          <a:prstGeom prst="rect">
            <a:avLst/>
          </a:prstGeom>
          <a:noFill/>
          <a:ln>
            <a:noFill/>
          </a:ln>
        </p:spPr>
        <p:txBody>
          <a:bodyPr spcFirstLastPara="1" vert="horz" wrap="square" lIns="0" tIns="34275" rIns="0" bIns="34275" rtlCol="0" anchor="t" anchorCtr="0">
            <a:normAutofit/>
          </a:bodyPr>
          <a:lstStyle/>
          <a:p>
            <a:pPr marL="171450" indent="-171450">
              <a:spcBef>
                <a:spcPts val="0"/>
              </a:spcBef>
              <a:buSzPts val="1900"/>
            </a:pPr>
            <a:r>
              <a:rPr lang="en-US" dirty="0"/>
              <a:t>From the exchanged HDT to the functional HDT-</a:t>
            </a:r>
            <a:r>
              <a:rPr lang="en-US" dirty="0" err="1"/>
              <a:t>FoQ</a:t>
            </a:r>
            <a:r>
              <a:rPr lang="en-US" dirty="0"/>
              <a:t>:</a:t>
            </a:r>
            <a:endParaRPr dirty="0"/>
          </a:p>
          <a:p>
            <a:pPr marL="514350" lvl="1" indent="-171450"/>
            <a:r>
              <a:rPr lang="en-US" dirty="0"/>
              <a:t>Publish and Exchange HDT  (i.e., </a:t>
            </a:r>
            <a:r>
              <a:rPr lang="en-US" dirty="0" err="1"/>
              <a:t>B</a:t>
            </a:r>
            <a:r>
              <a:rPr lang="en-US" baseline="-25000" dirty="0" err="1"/>
              <a:t>p</a:t>
            </a:r>
            <a:r>
              <a:rPr lang="en-US" dirty="0" err="1"/>
              <a:t>,S</a:t>
            </a:r>
            <a:r>
              <a:rPr lang="en-US" baseline="-25000" dirty="0" err="1"/>
              <a:t>p</a:t>
            </a:r>
            <a:r>
              <a:rPr lang="en-US" dirty="0" err="1"/>
              <a:t>,B</a:t>
            </a:r>
            <a:r>
              <a:rPr lang="en-US" baseline="-25000" dirty="0" err="1"/>
              <a:t>o</a:t>
            </a:r>
            <a:r>
              <a:rPr lang="en-US" dirty="0" err="1"/>
              <a:t>,S</a:t>
            </a:r>
            <a:r>
              <a:rPr lang="en-US" baseline="-25000" dirty="0" err="1"/>
              <a:t>o</a:t>
            </a:r>
            <a:r>
              <a:rPr lang="en-US" dirty="0"/>
              <a:t> from last slide) and  </a:t>
            </a:r>
            <a:endParaRPr dirty="0"/>
          </a:p>
          <a:p>
            <a:pPr marL="514350" lvl="1" indent="-171450"/>
            <a:r>
              <a:rPr lang="en-US" dirty="0"/>
              <a:t>At the consumer:</a:t>
            </a:r>
            <a:endParaRPr dirty="0"/>
          </a:p>
          <a:p>
            <a:pPr marL="514350" lvl="1" indent="-85725">
              <a:buNone/>
            </a:pPr>
            <a:endParaRPr dirty="0"/>
          </a:p>
          <a:p>
            <a:pPr marL="857250" lvl="2" indent="-91439">
              <a:buNone/>
            </a:pPr>
            <a:endParaRPr dirty="0"/>
          </a:p>
        </p:txBody>
      </p:sp>
      <p:sp>
        <p:nvSpPr>
          <p:cNvPr id="407" name="Google Shape;407;p20"/>
          <p:cNvSpPr txBox="1">
            <a:spLocks noGrp="1"/>
          </p:cNvSpPr>
          <p:nvPr>
            <p:ph type="title"/>
          </p:nvPr>
        </p:nvSpPr>
        <p:spPr>
          <a:xfrm>
            <a:off x="462019" y="74948"/>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a:t>On-the-fly indexes: </a:t>
            </a:r>
            <a:br>
              <a:rPr lang="en-US" dirty="0"/>
            </a:br>
            <a:r>
              <a:rPr lang="en-US" dirty="0"/>
              <a:t>HDT-</a:t>
            </a:r>
            <a:r>
              <a:rPr lang="en-US" dirty="0" err="1"/>
              <a:t>FoQ</a:t>
            </a:r>
            <a:r>
              <a:rPr lang="en-US" dirty="0"/>
              <a:t> (Focus-on-Querying indexes)</a:t>
            </a:r>
            <a:endParaRPr dirty="0"/>
          </a:p>
        </p:txBody>
      </p:sp>
      <p:graphicFrame>
        <p:nvGraphicFramePr>
          <p:cNvPr id="408" name="Google Shape;408;p20"/>
          <p:cNvGraphicFramePr/>
          <p:nvPr>
            <p:extLst>
              <p:ext uri="{D42A27DB-BD31-4B8C-83A1-F6EECF244321}">
                <p14:modId xmlns:p14="http://schemas.microsoft.com/office/powerpoint/2010/main" val="3060874817"/>
              </p:ext>
            </p:extLst>
          </p:nvPr>
        </p:nvGraphicFramePr>
        <p:xfrm>
          <a:off x="1473877" y="3248071"/>
          <a:ext cx="6324601" cy="1695482"/>
        </p:xfrm>
        <a:graphic>
          <a:graphicData uri="http://schemas.openxmlformats.org/drawingml/2006/table">
            <a:tbl>
              <a:tblPr firstRow="1" bandRow="1">
                <a:noFill/>
              </a:tblPr>
              <a:tblGrid>
                <a:gridCol w="3713588">
                  <a:extLst>
                    <a:ext uri="{9D8B030D-6E8A-4147-A177-3AD203B41FA5}">
                      <a16:colId xmlns:a16="http://schemas.microsoft.com/office/drawing/2014/main" val="20000"/>
                    </a:ext>
                  </a:extLst>
                </a:gridCol>
                <a:gridCol w="1217644">
                  <a:extLst>
                    <a:ext uri="{9D8B030D-6E8A-4147-A177-3AD203B41FA5}">
                      <a16:colId xmlns:a16="http://schemas.microsoft.com/office/drawing/2014/main" val="20001"/>
                    </a:ext>
                  </a:extLst>
                </a:gridCol>
                <a:gridCol w="1393369">
                  <a:extLst>
                    <a:ext uri="{9D8B030D-6E8A-4147-A177-3AD203B41FA5}">
                      <a16:colId xmlns:a16="http://schemas.microsoft.com/office/drawing/2014/main" val="20002"/>
                    </a:ext>
                  </a:extLst>
                </a:gridCol>
              </a:tblGrid>
              <a:tr h="278138">
                <a:tc>
                  <a:txBody>
                    <a:bodyPr/>
                    <a:lstStyle/>
                    <a:p>
                      <a:pPr marL="0" marR="0" lvl="0" indent="0" algn="l" rtl="0">
                        <a:spcBef>
                          <a:spcPts val="0"/>
                        </a:spcBef>
                        <a:spcAft>
                          <a:spcPts val="0"/>
                        </a:spcAft>
                        <a:buNone/>
                      </a:pPr>
                      <a:r>
                        <a:rPr lang="en-US" sz="1100" dirty="0"/>
                        <a:t>Process</a:t>
                      </a:r>
                      <a:endParaRPr sz="1100" dirty="0"/>
                    </a:p>
                  </a:txBody>
                  <a:tcPr marL="68588" marR="68588" marT="34294" marB="34294" anchor="ctr"/>
                </a:tc>
                <a:tc>
                  <a:txBody>
                    <a:bodyPr/>
                    <a:lstStyle/>
                    <a:p>
                      <a:pPr marL="0" marR="0" lvl="0" indent="0" algn="ctr" rtl="0">
                        <a:spcBef>
                          <a:spcPts val="0"/>
                        </a:spcBef>
                        <a:spcAft>
                          <a:spcPts val="0"/>
                        </a:spcAft>
                        <a:buNone/>
                      </a:pPr>
                      <a:r>
                        <a:rPr lang="en-US" sz="1100"/>
                        <a:t>Type of Index</a:t>
                      </a:r>
                      <a:endParaRPr sz="1100"/>
                    </a:p>
                  </a:txBody>
                  <a:tcPr marL="68588" marR="68588" marT="34294" marB="34294" anchor="ctr"/>
                </a:tc>
                <a:tc>
                  <a:txBody>
                    <a:bodyPr/>
                    <a:lstStyle/>
                    <a:p>
                      <a:pPr marL="0" marR="0" lvl="0" indent="0" algn="l" rtl="0">
                        <a:spcBef>
                          <a:spcPts val="0"/>
                        </a:spcBef>
                        <a:spcAft>
                          <a:spcPts val="0"/>
                        </a:spcAft>
                        <a:buNone/>
                      </a:pPr>
                      <a:r>
                        <a:rPr lang="en-US" sz="1100"/>
                        <a:t>Patterns</a:t>
                      </a:r>
                      <a:endParaRPr sz="1100"/>
                    </a:p>
                  </a:txBody>
                  <a:tcPr marL="68588" marR="68588" marT="34294" marB="34294" anchor="ctr"/>
                </a:tc>
                <a:extLst>
                  <a:ext uri="{0D108BD9-81ED-4DB2-BD59-A6C34878D82A}">
                    <a16:rowId xmlns:a16="http://schemas.microsoft.com/office/drawing/2014/main" val="10000"/>
                  </a:ext>
                </a:extLst>
              </a:tr>
              <a:tr h="480068">
                <a:tc>
                  <a:txBody>
                    <a:bodyPr/>
                    <a:lstStyle/>
                    <a:p>
                      <a:pPr marL="0" marR="0" lvl="0" indent="0" algn="l" rtl="0">
                        <a:spcBef>
                          <a:spcPts val="0"/>
                        </a:spcBef>
                        <a:spcAft>
                          <a:spcPts val="0"/>
                        </a:spcAft>
                        <a:buNone/>
                      </a:pPr>
                      <a:r>
                        <a:rPr lang="en-US" sz="1300"/>
                        <a:t>index the bitsequences</a:t>
                      </a:r>
                      <a:endParaRPr sz="1300"/>
                    </a:p>
                  </a:txBody>
                  <a:tcPr marL="68588" marR="68588" marT="34294" marB="34294" anchor="ctr"/>
                </a:tc>
                <a:tc>
                  <a:txBody>
                    <a:bodyPr/>
                    <a:lstStyle/>
                    <a:p>
                      <a:pPr marL="0" marR="0" lvl="0" indent="0" algn="l" rtl="0">
                        <a:spcBef>
                          <a:spcPts val="0"/>
                        </a:spcBef>
                        <a:spcAft>
                          <a:spcPts val="0"/>
                        </a:spcAft>
                        <a:buNone/>
                      </a:pPr>
                      <a:r>
                        <a:rPr lang="en-US" sz="1000"/>
                        <a:t>Subject</a:t>
                      </a:r>
                      <a:endParaRPr sz="1000"/>
                    </a:p>
                    <a:p>
                      <a:pPr marL="0" marR="0" lvl="0" indent="0" algn="l" rtl="0">
                        <a:spcBef>
                          <a:spcPts val="0"/>
                        </a:spcBef>
                        <a:spcAft>
                          <a:spcPts val="0"/>
                        </a:spcAft>
                        <a:buNone/>
                      </a:pPr>
                      <a:r>
                        <a:rPr lang="en-US" sz="1000"/>
                        <a:t>SPO</a:t>
                      </a:r>
                      <a:endParaRPr sz="1000" b="1"/>
                    </a:p>
                  </a:txBody>
                  <a:tcPr marL="68588" marR="68588" marT="34294" marB="34294" anchor="ctr"/>
                </a:tc>
                <a:tc>
                  <a:txBody>
                    <a:bodyPr/>
                    <a:lstStyle/>
                    <a:p>
                      <a:pPr marL="0" marR="0" lvl="0" indent="0" algn="l" rtl="0">
                        <a:spcBef>
                          <a:spcPts val="0"/>
                        </a:spcBef>
                        <a:spcAft>
                          <a:spcPts val="0"/>
                        </a:spcAft>
                        <a:buNone/>
                      </a:pPr>
                      <a:r>
                        <a:rPr lang="en-US" sz="1400"/>
                        <a:t>SPO, SP?, S??, S?O, ???</a:t>
                      </a:r>
                      <a:endParaRPr sz="1400"/>
                    </a:p>
                  </a:txBody>
                  <a:tcPr marL="68588" marR="68588" marT="34294" marB="34294" anchor="ctr"/>
                </a:tc>
                <a:extLst>
                  <a:ext uri="{0D108BD9-81ED-4DB2-BD59-A6C34878D82A}">
                    <a16:rowId xmlns:a16="http://schemas.microsoft.com/office/drawing/2014/main" val="10001"/>
                  </a:ext>
                </a:extLst>
              </a:tr>
              <a:tr h="457208">
                <a:tc>
                  <a:txBody>
                    <a:bodyPr/>
                    <a:lstStyle/>
                    <a:p>
                      <a:pPr marL="0" marR="0" lvl="1" indent="0" algn="l" rtl="0">
                        <a:lnSpc>
                          <a:spcPct val="100000"/>
                        </a:lnSpc>
                        <a:spcBef>
                          <a:spcPts val="0"/>
                        </a:spcBef>
                        <a:spcAft>
                          <a:spcPts val="0"/>
                        </a:spcAft>
                        <a:buClr>
                          <a:schemeClr val="dk1"/>
                        </a:buClr>
                        <a:buSzPts val="1700"/>
                        <a:buFont typeface="Calibri"/>
                        <a:buNone/>
                      </a:pPr>
                      <a:r>
                        <a:rPr lang="en-US" sz="1300" u="none" strike="noStrike" cap="none" dirty="0"/>
                        <a:t>index the position of each predicate</a:t>
                      </a:r>
                      <a:endParaRPr sz="1400" dirty="0"/>
                    </a:p>
                    <a:p>
                      <a:pPr marL="0" marR="0" lvl="1" indent="0" algn="l" rtl="0">
                        <a:lnSpc>
                          <a:spcPct val="100000"/>
                        </a:lnSpc>
                        <a:spcBef>
                          <a:spcPts val="0"/>
                        </a:spcBef>
                        <a:spcAft>
                          <a:spcPts val="0"/>
                        </a:spcAft>
                        <a:buClr>
                          <a:schemeClr val="dk1"/>
                        </a:buClr>
                        <a:buSzPts val="1700"/>
                        <a:buFont typeface="Calibri"/>
                        <a:buNone/>
                      </a:pPr>
                      <a:r>
                        <a:rPr lang="en-US" sz="1300" u="none" strike="noStrike" cap="none" dirty="0"/>
                        <a:t>(just a position list)</a:t>
                      </a:r>
                      <a:endParaRPr sz="1400" dirty="0"/>
                    </a:p>
                  </a:txBody>
                  <a:tcPr marL="68588" marR="68588" marT="34294" marB="34294" anchor="ctr"/>
                </a:tc>
                <a:tc>
                  <a:txBody>
                    <a:bodyPr/>
                    <a:lstStyle/>
                    <a:p>
                      <a:pPr marL="0" marR="0" lvl="0" indent="0" algn="l" rtl="0">
                        <a:spcBef>
                          <a:spcPts val="0"/>
                        </a:spcBef>
                        <a:spcAft>
                          <a:spcPts val="0"/>
                        </a:spcAft>
                        <a:buNone/>
                      </a:pPr>
                      <a:r>
                        <a:rPr lang="en-US" sz="1000"/>
                        <a:t>Predicate</a:t>
                      </a:r>
                      <a:endParaRPr sz="1000"/>
                    </a:p>
                    <a:p>
                      <a:pPr marL="0" marR="0" lvl="0" indent="0" algn="l" rtl="0">
                        <a:spcBef>
                          <a:spcPts val="0"/>
                        </a:spcBef>
                        <a:spcAft>
                          <a:spcPts val="0"/>
                        </a:spcAft>
                        <a:buNone/>
                      </a:pPr>
                      <a:r>
                        <a:rPr lang="en-US" sz="1000"/>
                        <a:t>PSO</a:t>
                      </a:r>
                      <a:endParaRPr sz="1000" b="1"/>
                    </a:p>
                  </a:txBody>
                  <a:tcPr marL="68588" marR="68588" marT="34294" marB="34294" anchor="ctr"/>
                </a:tc>
                <a:tc>
                  <a:txBody>
                    <a:bodyPr/>
                    <a:lstStyle/>
                    <a:p>
                      <a:pPr marL="0" marR="0" lvl="0" indent="0" algn="l" rtl="0">
                        <a:spcBef>
                          <a:spcPts val="0"/>
                        </a:spcBef>
                        <a:spcAft>
                          <a:spcPts val="0"/>
                        </a:spcAft>
                        <a:buNone/>
                      </a:pPr>
                      <a:r>
                        <a:rPr lang="en-US" sz="1400" dirty="0"/>
                        <a:t>?P?, ?PO</a:t>
                      </a:r>
                      <a:endParaRPr sz="1400" dirty="0"/>
                    </a:p>
                  </a:txBody>
                  <a:tcPr marL="68588" marR="68588" marT="34294" marB="34294" anchor="ctr"/>
                </a:tc>
                <a:extLst>
                  <a:ext uri="{0D108BD9-81ED-4DB2-BD59-A6C34878D82A}">
                    <a16:rowId xmlns:a16="http://schemas.microsoft.com/office/drawing/2014/main" val="10002"/>
                  </a:ext>
                </a:extLst>
              </a:tr>
              <a:tr h="457208">
                <a:tc>
                  <a:txBody>
                    <a:bodyPr/>
                    <a:lstStyle/>
                    <a:p>
                      <a:pPr marL="0" marR="0" lvl="1" indent="0" algn="l" rtl="0">
                        <a:lnSpc>
                          <a:spcPct val="100000"/>
                        </a:lnSpc>
                        <a:spcBef>
                          <a:spcPts val="0"/>
                        </a:spcBef>
                        <a:spcAft>
                          <a:spcPts val="0"/>
                        </a:spcAft>
                        <a:buClr>
                          <a:schemeClr val="dk1"/>
                        </a:buClr>
                        <a:buSzPts val="1700"/>
                        <a:buFont typeface="Calibri"/>
                        <a:buNone/>
                      </a:pPr>
                      <a:r>
                        <a:rPr lang="en-US" sz="1300" u="none" strike="noStrike" cap="none" dirty="0"/>
                        <a:t>index the position of each object</a:t>
                      </a:r>
                      <a:endParaRPr sz="1300" u="none" strike="noStrike" cap="none" dirty="0"/>
                    </a:p>
                  </a:txBody>
                  <a:tcPr marL="68588" marR="68588" marT="34294" marB="34294" anchor="ctr"/>
                </a:tc>
                <a:tc>
                  <a:txBody>
                    <a:bodyPr/>
                    <a:lstStyle/>
                    <a:p>
                      <a:pPr marL="0" marR="0" lvl="0" indent="0" algn="l" rtl="0">
                        <a:spcBef>
                          <a:spcPts val="0"/>
                        </a:spcBef>
                        <a:spcAft>
                          <a:spcPts val="0"/>
                        </a:spcAft>
                        <a:buNone/>
                      </a:pPr>
                      <a:r>
                        <a:rPr lang="en-US" sz="1000"/>
                        <a:t>Object</a:t>
                      </a:r>
                      <a:endParaRPr sz="1000"/>
                    </a:p>
                    <a:p>
                      <a:pPr marL="0" marR="0" lvl="0" indent="0" algn="l" rtl="0">
                        <a:spcBef>
                          <a:spcPts val="0"/>
                        </a:spcBef>
                        <a:spcAft>
                          <a:spcPts val="0"/>
                        </a:spcAft>
                        <a:buNone/>
                      </a:pPr>
                      <a:r>
                        <a:rPr lang="en-US" sz="1000"/>
                        <a:t>OPS</a:t>
                      </a:r>
                      <a:endParaRPr sz="1000" b="1"/>
                    </a:p>
                  </a:txBody>
                  <a:tcPr marL="68588" marR="68588" marT="34294" marB="34294" anchor="ctr"/>
                </a:tc>
                <a:tc>
                  <a:txBody>
                    <a:bodyPr/>
                    <a:lstStyle/>
                    <a:p>
                      <a:pPr marL="0" marR="0" lvl="0" indent="0" algn="l" rtl="0">
                        <a:spcBef>
                          <a:spcPts val="0"/>
                        </a:spcBef>
                        <a:spcAft>
                          <a:spcPts val="0"/>
                        </a:spcAft>
                        <a:buNone/>
                      </a:pPr>
                      <a:r>
                        <a:rPr lang="en-US" sz="1400" dirty="0"/>
                        <a:t>??O</a:t>
                      </a:r>
                      <a:endParaRPr sz="1400" dirty="0"/>
                    </a:p>
                  </a:txBody>
                  <a:tcPr marL="68588" marR="68588" marT="34294" marB="34294" anchor="ctr"/>
                </a:tc>
                <a:extLst>
                  <a:ext uri="{0D108BD9-81ED-4DB2-BD59-A6C34878D82A}">
                    <a16:rowId xmlns:a16="http://schemas.microsoft.com/office/drawing/2014/main" val="10003"/>
                  </a:ext>
                </a:extLst>
              </a:tr>
            </a:tbl>
          </a:graphicData>
        </a:graphic>
      </p:graphicFrame>
      <p:sp>
        <p:nvSpPr>
          <p:cNvPr id="409" name="Google Shape;409;p20"/>
          <p:cNvSpPr txBox="1"/>
          <p:nvPr/>
        </p:nvSpPr>
        <p:spPr>
          <a:xfrm>
            <a:off x="1206922" y="3627684"/>
            <a:ext cx="255119" cy="1177215"/>
          </a:xfrm>
          <a:prstGeom prst="rect">
            <a:avLst/>
          </a:prstGeom>
          <a:noFill/>
          <a:ln>
            <a:noFill/>
          </a:ln>
        </p:spPr>
        <p:txBody>
          <a:bodyPr spcFirstLastPara="1" wrap="square" lIns="68569" tIns="34275" rIns="68569" bIns="34275" anchor="t" anchorCtr="0">
            <a:spAutoFit/>
          </a:bodyPr>
          <a:lstStyle/>
          <a:p>
            <a:r>
              <a:rPr lang="en-US">
                <a:solidFill>
                  <a:srgbClr val="FF0000"/>
                </a:solidFill>
                <a:latin typeface="Calibri"/>
                <a:ea typeface="Calibri"/>
                <a:cs typeface="Calibri"/>
                <a:sym typeface="Calibri"/>
              </a:rPr>
              <a:t>1</a:t>
            </a:r>
            <a:endParaRPr sz="1350"/>
          </a:p>
          <a:p>
            <a:endParaRPr>
              <a:solidFill>
                <a:srgbClr val="FF0000"/>
              </a:solidFill>
              <a:latin typeface="Calibri"/>
              <a:ea typeface="Calibri"/>
              <a:cs typeface="Calibri"/>
              <a:sym typeface="Calibri"/>
            </a:endParaRPr>
          </a:p>
          <a:p>
            <a:r>
              <a:rPr lang="en-US">
                <a:solidFill>
                  <a:srgbClr val="FF0000"/>
                </a:solidFill>
                <a:latin typeface="Calibri"/>
                <a:ea typeface="Calibri"/>
                <a:cs typeface="Calibri"/>
                <a:sym typeface="Calibri"/>
              </a:rPr>
              <a:t>  </a:t>
            </a:r>
            <a:endParaRPr sz="1350"/>
          </a:p>
          <a:p>
            <a:endParaRPr>
              <a:solidFill>
                <a:srgbClr val="FF0000"/>
              </a:solidFill>
              <a:latin typeface="Calibri"/>
              <a:ea typeface="Calibri"/>
              <a:cs typeface="Calibri"/>
              <a:sym typeface="Calibri"/>
            </a:endParaRPr>
          </a:p>
        </p:txBody>
      </p:sp>
      <p:sp>
        <p:nvSpPr>
          <p:cNvPr id="410" name="Google Shape;410;p20"/>
          <p:cNvSpPr txBox="1"/>
          <p:nvPr/>
        </p:nvSpPr>
        <p:spPr>
          <a:xfrm>
            <a:off x="1218758" y="4093873"/>
            <a:ext cx="255119" cy="346218"/>
          </a:xfrm>
          <a:prstGeom prst="rect">
            <a:avLst/>
          </a:prstGeom>
          <a:noFill/>
          <a:ln>
            <a:noFill/>
          </a:ln>
        </p:spPr>
        <p:txBody>
          <a:bodyPr spcFirstLastPara="1" wrap="square" lIns="68569" tIns="34275" rIns="68569" bIns="34275" anchor="t" anchorCtr="0">
            <a:spAutoFit/>
          </a:bodyPr>
          <a:lstStyle/>
          <a:p>
            <a:r>
              <a:rPr lang="en-US" dirty="0">
                <a:solidFill>
                  <a:srgbClr val="FF0000"/>
                </a:solidFill>
                <a:latin typeface="Calibri"/>
                <a:ea typeface="Calibri"/>
                <a:cs typeface="Calibri"/>
                <a:sym typeface="Calibri"/>
              </a:rPr>
              <a:t>2</a:t>
            </a:r>
            <a:endParaRPr sz="1350" dirty="0"/>
          </a:p>
        </p:txBody>
      </p:sp>
      <p:sp>
        <p:nvSpPr>
          <p:cNvPr id="411" name="Google Shape;411;p20"/>
          <p:cNvSpPr txBox="1"/>
          <p:nvPr/>
        </p:nvSpPr>
        <p:spPr>
          <a:xfrm>
            <a:off x="1218758" y="4531308"/>
            <a:ext cx="255119" cy="346218"/>
          </a:xfrm>
          <a:prstGeom prst="rect">
            <a:avLst/>
          </a:prstGeom>
          <a:noFill/>
          <a:ln>
            <a:noFill/>
          </a:ln>
        </p:spPr>
        <p:txBody>
          <a:bodyPr spcFirstLastPara="1" wrap="square" lIns="68569" tIns="34275" rIns="68569" bIns="34275" anchor="t" anchorCtr="0">
            <a:spAutoFit/>
          </a:bodyPr>
          <a:lstStyle/>
          <a:p>
            <a:r>
              <a:rPr lang="en-US" dirty="0">
                <a:solidFill>
                  <a:srgbClr val="FF0000"/>
                </a:solidFill>
                <a:latin typeface="Calibri"/>
                <a:ea typeface="Calibri"/>
                <a:cs typeface="Calibri"/>
                <a:sym typeface="Calibri"/>
              </a:rPr>
              <a:t>3</a:t>
            </a:r>
            <a:endParaRPr sz="1350" dirty="0"/>
          </a:p>
        </p:txBody>
      </p:sp>
      <p:pic>
        <p:nvPicPr>
          <p:cNvPr id="412" name="Google Shape;412;p20"/>
          <p:cNvPicPr preferRelativeResize="0"/>
          <p:nvPr/>
        </p:nvPicPr>
        <p:blipFill rotWithShape="1">
          <a:blip r:embed="rId3">
            <a:alphaModFix/>
          </a:blip>
          <a:srcRect/>
          <a:stretch/>
        </p:blipFill>
        <p:spPr>
          <a:xfrm>
            <a:off x="1774253" y="2349467"/>
            <a:ext cx="5076564" cy="817119"/>
          </a:xfrm>
          <a:prstGeom prst="rect">
            <a:avLst/>
          </a:prstGeom>
          <a:noFill/>
          <a:ln>
            <a:noFill/>
          </a:ln>
        </p:spPr>
      </p:pic>
      <p:sp>
        <p:nvSpPr>
          <p:cNvPr id="2" name="Rectangle 1">
            <a:extLst>
              <a:ext uri="{FF2B5EF4-FFF2-40B4-BE49-F238E27FC236}">
                <a16:creationId xmlns:a16="http://schemas.microsoft.com/office/drawing/2014/main" id="{9CD99F3A-C444-7D4B-8173-8478CB989489}"/>
              </a:ext>
            </a:extLst>
          </p:cNvPr>
          <p:cNvSpPr/>
          <p:nvPr/>
        </p:nvSpPr>
        <p:spPr>
          <a:xfrm>
            <a:off x="222475" y="5066179"/>
            <a:ext cx="8365787" cy="461665"/>
          </a:xfrm>
          <a:prstGeom prst="rect">
            <a:avLst/>
          </a:prstGeom>
        </p:spPr>
        <p:txBody>
          <a:bodyPr wrap="square">
            <a:spAutoFit/>
          </a:bodyPr>
          <a:lstStyle/>
          <a:p>
            <a:r>
              <a:rPr lang="en-GB" sz="1200" i="1" dirty="0"/>
              <a:t>Martínez-Prieto, M., M. Arias, and J. Fernández (2012). Exchange and Consumption of Huge RDF Data. In Proc. of the 9th Extended Semantic Web Conference (ESWC), pp. 437-452.</a:t>
            </a:r>
            <a:endParaRPr lang="en-AT" sz="1200" dirty="0"/>
          </a:p>
        </p:txBody>
      </p:sp>
      <p:sp>
        <p:nvSpPr>
          <p:cNvPr id="3" name="TextBox 2">
            <a:extLst>
              <a:ext uri="{FF2B5EF4-FFF2-40B4-BE49-F238E27FC236}">
                <a16:creationId xmlns:a16="http://schemas.microsoft.com/office/drawing/2014/main" id="{0288409C-E926-2049-8AFB-E807E3B3CF6A}"/>
              </a:ext>
            </a:extLst>
          </p:cNvPr>
          <p:cNvSpPr txBox="1"/>
          <p:nvPr/>
        </p:nvSpPr>
        <p:spPr>
          <a:xfrm>
            <a:off x="7981772" y="4125710"/>
            <a:ext cx="1131290" cy="784830"/>
          </a:xfrm>
          <a:prstGeom prst="rect">
            <a:avLst/>
          </a:prstGeom>
          <a:noFill/>
        </p:spPr>
        <p:txBody>
          <a:bodyPr wrap="square" rtlCol="0">
            <a:spAutoFit/>
          </a:bodyPr>
          <a:lstStyle/>
          <a:p>
            <a:r>
              <a:rPr lang="en-AT" sz="900" dirty="0"/>
              <a:t>separate index </a:t>
            </a:r>
          </a:p>
          <a:p>
            <a:r>
              <a:rPr lang="en-AT" sz="900" dirty="0"/>
              <a:t>file , created by consumer client (or published as as well)</a:t>
            </a:r>
          </a:p>
        </p:txBody>
      </p:sp>
      <p:sp>
        <p:nvSpPr>
          <p:cNvPr id="4" name="Right Brace 3">
            <a:extLst>
              <a:ext uri="{FF2B5EF4-FFF2-40B4-BE49-F238E27FC236}">
                <a16:creationId xmlns:a16="http://schemas.microsoft.com/office/drawing/2014/main" id="{FF345F77-E2B0-4545-9F76-3D4523F5012F}"/>
              </a:ext>
            </a:extLst>
          </p:cNvPr>
          <p:cNvSpPr/>
          <p:nvPr/>
        </p:nvSpPr>
        <p:spPr>
          <a:xfrm>
            <a:off x="7810314" y="4016523"/>
            <a:ext cx="171458" cy="9270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T"/>
          </a:p>
        </p:txBody>
      </p:sp>
      <p:sp>
        <p:nvSpPr>
          <p:cNvPr id="13" name="Slide Number Placeholder 2">
            <a:extLst>
              <a:ext uri="{FF2B5EF4-FFF2-40B4-BE49-F238E27FC236}">
                <a16:creationId xmlns:a16="http://schemas.microsoft.com/office/drawing/2014/main" id="{063388DE-8F40-C142-BAD9-07B1CCBABE71}"/>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12</a:t>
            </a:fld>
            <a:endParaRPr lang="en-GB" sz="9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2"/>
          <p:cNvSpPr txBox="1">
            <a:spLocks noGrp="1"/>
          </p:cNvSpPr>
          <p:nvPr>
            <p:ph type="title"/>
          </p:nvPr>
        </p:nvSpPr>
        <p:spPr>
          <a:xfrm>
            <a:off x="346638" y="98121"/>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err="1"/>
              <a:t>rdfhdt.org</a:t>
            </a:r>
            <a:r>
              <a:rPr lang="en-US" dirty="0"/>
              <a:t> community</a:t>
            </a:r>
            <a:endParaRPr dirty="0"/>
          </a:p>
        </p:txBody>
      </p:sp>
      <p:pic>
        <p:nvPicPr>
          <p:cNvPr id="428" name="Google Shape;428;p22"/>
          <p:cNvPicPr preferRelativeResize="0"/>
          <p:nvPr/>
        </p:nvPicPr>
        <p:blipFill rotWithShape="1">
          <a:blip r:embed="rId3">
            <a:alphaModFix/>
          </a:blip>
          <a:srcRect l="16093" t="12871" r="16740" b="4610"/>
          <a:stretch/>
        </p:blipFill>
        <p:spPr>
          <a:xfrm>
            <a:off x="187542" y="1458619"/>
            <a:ext cx="3837527" cy="2788641"/>
          </a:xfrm>
          <a:prstGeom prst="rect">
            <a:avLst/>
          </a:prstGeom>
          <a:noFill/>
          <a:ln>
            <a:noFill/>
          </a:ln>
        </p:spPr>
      </p:pic>
      <p:pic>
        <p:nvPicPr>
          <p:cNvPr id="2" name="Picture 1">
            <a:extLst>
              <a:ext uri="{FF2B5EF4-FFF2-40B4-BE49-F238E27FC236}">
                <a16:creationId xmlns:a16="http://schemas.microsoft.com/office/drawing/2014/main" id="{057F9723-1FB0-DE49-8F96-F9B9B01867D7}"/>
              </a:ext>
            </a:extLst>
          </p:cNvPr>
          <p:cNvPicPr>
            <a:picLocks noChangeAspect="1"/>
          </p:cNvPicPr>
          <p:nvPr/>
        </p:nvPicPr>
        <p:blipFill>
          <a:blip r:embed="rId4"/>
          <a:stretch>
            <a:fillRect/>
          </a:stretch>
        </p:blipFill>
        <p:spPr>
          <a:xfrm>
            <a:off x="4200979" y="1458619"/>
            <a:ext cx="4985752" cy="2788641"/>
          </a:xfrm>
          <a:prstGeom prst="rect">
            <a:avLst/>
          </a:prstGeom>
        </p:spPr>
      </p:pic>
      <p:sp>
        <p:nvSpPr>
          <p:cNvPr id="6" name="Slide Number Placeholder 2">
            <a:extLst>
              <a:ext uri="{FF2B5EF4-FFF2-40B4-BE49-F238E27FC236}">
                <a16:creationId xmlns:a16="http://schemas.microsoft.com/office/drawing/2014/main" id="{6B1538A6-BFDE-824B-BDAB-DF2CC11C57FD}"/>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13</a:t>
            </a:fld>
            <a:endParaRPr lang="en-GB" sz="900" dirty="0">
              <a:solidFill>
                <a:schemeClr val="bg1">
                  <a:lumMod val="65000"/>
                </a:schemeClr>
              </a:solidFil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3"/>
          <p:cNvSpPr txBox="1">
            <a:spLocks noGrp="1"/>
          </p:cNvSpPr>
          <p:nvPr>
            <p:ph type="title"/>
          </p:nvPr>
        </p:nvSpPr>
        <p:spPr>
          <a:xfrm>
            <a:off x="372277" y="74241"/>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u="sng" dirty="0">
                <a:solidFill>
                  <a:schemeClr val="hlink"/>
                </a:solidFill>
                <a:hlinkClick r:id="rId3"/>
              </a:rPr>
              <a:t>https://github.com/rdfhdt</a:t>
            </a:r>
            <a:r>
              <a:rPr lang="en-US" dirty="0"/>
              <a:t> </a:t>
            </a:r>
            <a:br>
              <a:rPr lang="en-US" dirty="0"/>
            </a:br>
            <a:r>
              <a:rPr lang="en-US" dirty="0"/>
              <a:t> C++ and Java tools</a:t>
            </a:r>
            <a:endParaRPr dirty="0"/>
          </a:p>
        </p:txBody>
      </p:sp>
      <p:pic>
        <p:nvPicPr>
          <p:cNvPr id="436" name="Google Shape;436;p23"/>
          <p:cNvPicPr preferRelativeResize="0"/>
          <p:nvPr/>
        </p:nvPicPr>
        <p:blipFill rotWithShape="1">
          <a:blip r:embed="rId4">
            <a:alphaModFix/>
          </a:blip>
          <a:srcRect l="20385" t="36125" r="21166" b="20281"/>
          <a:stretch/>
        </p:blipFill>
        <p:spPr>
          <a:xfrm>
            <a:off x="457200" y="1418137"/>
            <a:ext cx="4437650" cy="1861748"/>
          </a:xfrm>
          <a:prstGeom prst="rect">
            <a:avLst/>
          </a:prstGeom>
          <a:noFill/>
          <a:ln>
            <a:noFill/>
          </a:ln>
        </p:spPr>
      </p:pic>
      <p:pic>
        <p:nvPicPr>
          <p:cNvPr id="437" name="Google Shape;437;p23"/>
          <p:cNvPicPr preferRelativeResize="0"/>
          <p:nvPr/>
        </p:nvPicPr>
        <p:blipFill rotWithShape="1">
          <a:blip r:embed="rId5">
            <a:alphaModFix/>
          </a:blip>
          <a:srcRect l="19743" t="19942" r="20897" b="46989"/>
          <a:stretch/>
        </p:blipFill>
        <p:spPr>
          <a:xfrm>
            <a:off x="457200" y="3436954"/>
            <a:ext cx="4437650" cy="1390664"/>
          </a:xfrm>
          <a:prstGeom prst="rect">
            <a:avLst/>
          </a:prstGeom>
          <a:noFill/>
          <a:ln>
            <a:noFill/>
          </a:ln>
        </p:spPr>
      </p:pic>
      <p:sp>
        <p:nvSpPr>
          <p:cNvPr id="438" name="Google Shape;438;p23"/>
          <p:cNvSpPr txBox="1"/>
          <p:nvPr/>
        </p:nvSpPr>
        <p:spPr>
          <a:xfrm>
            <a:off x="7759658" y="1574020"/>
            <a:ext cx="696778" cy="262990"/>
          </a:xfrm>
          <a:prstGeom prst="rect">
            <a:avLst/>
          </a:prstGeom>
          <a:noFill/>
          <a:ln>
            <a:noFill/>
          </a:ln>
        </p:spPr>
        <p:txBody>
          <a:bodyPr spcFirstLastPara="1" wrap="square" lIns="68569" tIns="34275" rIns="68569" bIns="34275" anchor="t" anchorCtr="0">
            <a:spAutoFit/>
          </a:bodyPr>
          <a:lstStyle/>
          <a:p>
            <a:r>
              <a:rPr lang="en-US" sz="1259" i="1">
                <a:solidFill>
                  <a:schemeClr val="dk1"/>
                </a:solidFill>
                <a:latin typeface="Calibri"/>
                <a:ea typeface="Calibri"/>
                <a:cs typeface="Calibri"/>
                <a:sym typeface="Calibri"/>
              </a:rPr>
              <a:t>HDT-cpp</a:t>
            </a:r>
            <a:endParaRPr sz="1259" i="1">
              <a:solidFill>
                <a:schemeClr val="dk1"/>
              </a:solidFill>
              <a:latin typeface="Calibri"/>
              <a:ea typeface="Calibri"/>
              <a:cs typeface="Calibri"/>
              <a:sym typeface="Calibri"/>
            </a:endParaRPr>
          </a:p>
        </p:txBody>
      </p:sp>
      <p:cxnSp>
        <p:nvCxnSpPr>
          <p:cNvPr id="439" name="Google Shape;439;p23"/>
          <p:cNvCxnSpPr/>
          <p:nvPr/>
        </p:nvCxnSpPr>
        <p:spPr>
          <a:xfrm>
            <a:off x="5097666" y="1409840"/>
            <a:ext cx="0" cy="3740089"/>
          </a:xfrm>
          <a:prstGeom prst="straightConnector1">
            <a:avLst/>
          </a:prstGeom>
          <a:noFill/>
          <a:ln w="9525" cap="flat" cmpd="sng">
            <a:solidFill>
              <a:schemeClr val="accent1"/>
            </a:solidFill>
            <a:prstDash val="dashDot"/>
            <a:miter lim="800000"/>
            <a:headEnd type="none" w="sm" len="sm"/>
            <a:tailEnd type="none" w="sm" len="sm"/>
          </a:ln>
        </p:spPr>
      </p:cxnSp>
      <p:pic>
        <p:nvPicPr>
          <p:cNvPr id="440" name="Google Shape;440;p23"/>
          <p:cNvPicPr preferRelativeResize="0"/>
          <p:nvPr/>
        </p:nvPicPr>
        <p:blipFill rotWithShape="1">
          <a:blip r:embed="rId6">
            <a:alphaModFix/>
          </a:blip>
          <a:srcRect/>
          <a:stretch/>
        </p:blipFill>
        <p:spPr>
          <a:xfrm>
            <a:off x="5106955" y="1854052"/>
            <a:ext cx="3378677" cy="3392319"/>
          </a:xfrm>
          <a:prstGeom prst="rect">
            <a:avLst/>
          </a:prstGeom>
          <a:noFill/>
          <a:ln>
            <a:noFill/>
          </a:ln>
        </p:spPr>
      </p:pic>
      <p:sp>
        <p:nvSpPr>
          <p:cNvPr id="2" name="Rectangle 1">
            <a:extLst>
              <a:ext uri="{FF2B5EF4-FFF2-40B4-BE49-F238E27FC236}">
                <a16:creationId xmlns:a16="http://schemas.microsoft.com/office/drawing/2014/main" id="{3F82D790-9778-2B42-BAC7-0D9D2E0A0073}"/>
              </a:ext>
            </a:extLst>
          </p:cNvPr>
          <p:cNvSpPr/>
          <p:nvPr/>
        </p:nvSpPr>
        <p:spPr>
          <a:xfrm>
            <a:off x="2128568" y="5246371"/>
            <a:ext cx="4475456" cy="369332"/>
          </a:xfrm>
          <a:prstGeom prst="rect">
            <a:avLst/>
          </a:prstGeom>
        </p:spPr>
        <p:txBody>
          <a:bodyPr wrap="none">
            <a:spAutoFit/>
          </a:bodyPr>
          <a:lstStyle/>
          <a:p>
            <a:r>
              <a:rPr lang="en-AT" dirty="0">
                <a:hlinkClick r:id="rId7"/>
              </a:rPr>
              <a:t>https://github.com/Callidon/pyHDT/</a:t>
            </a:r>
            <a:r>
              <a:rPr lang="en-AT" dirty="0"/>
              <a:t> </a:t>
            </a:r>
          </a:p>
        </p:txBody>
      </p:sp>
      <p:sp>
        <p:nvSpPr>
          <p:cNvPr id="3" name="Rectangle 2">
            <a:extLst>
              <a:ext uri="{FF2B5EF4-FFF2-40B4-BE49-F238E27FC236}">
                <a16:creationId xmlns:a16="http://schemas.microsoft.com/office/drawing/2014/main" id="{405E5D6C-29FC-D745-9136-00E703360EAF}"/>
              </a:ext>
            </a:extLst>
          </p:cNvPr>
          <p:cNvSpPr/>
          <p:nvPr/>
        </p:nvSpPr>
        <p:spPr>
          <a:xfrm>
            <a:off x="803069" y="5238833"/>
            <a:ext cx="1476110" cy="369332"/>
          </a:xfrm>
          <a:prstGeom prst="rect">
            <a:avLst/>
          </a:prstGeom>
        </p:spPr>
        <p:txBody>
          <a:bodyPr wrap="none">
            <a:spAutoFit/>
          </a:bodyPr>
          <a:lstStyle/>
          <a:p>
            <a:r>
              <a:rPr lang="en-US" dirty="0"/>
              <a:t>(+python!)</a:t>
            </a:r>
            <a:endParaRPr lang="en-AT" dirty="0"/>
          </a:p>
        </p:txBody>
      </p:sp>
      <p:sp>
        <p:nvSpPr>
          <p:cNvPr id="11" name="Slide Number Placeholder 2">
            <a:extLst>
              <a:ext uri="{FF2B5EF4-FFF2-40B4-BE49-F238E27FC236}">
                <a16:creationId xmlns:a16="http://schemas.microsoft.com/office/drawing/2014/main" id="{0F25BA08-CD08-4F40-BB13-525BE0940C6C}"/>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14</a:t>
            </a:fld>
            <a:endParaRPr lang="en-GB" sz="900" dirty="0">
              <a:solidFill>
                <a:schemeClr val="bg1">
                  <a:lumMod val="65000"/>
                </a:schemeClr>
              </a:solidFil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p:cNvSpPr txBox="1">
            <a:spLocks noGrp="1"/>
          </p:cNvSpPr>
          <p:nvPr>
            <p:ph type="body" idx="1"/>
          </p:nvPr>
        </p:nvSpPr>
        <p:spPr>
          <a:xfrm>
            <a:off x="462019" y="1495902"/>
            <a:ext cx="7759644" cy="3468515"/>
          </a:xfrm>
          <a:prstGeom prst="rect">
            <a:avLst/>
          </a:prstGeom>
          <a:noFill/>
          <a:ln>
            <a:noFill/>
          </a:ln>
        </p:spPr>
        <p:txBody>
          <a:bodyPr spcFirstLastPara="1" vert="horz" wrap="square" lIns="0" tIns="34275" rIns="0" bIns="34275" rtlCol="0" anchor="t" anchorCtr="0">
            <a:normAutofit/>
          </a:bodyPr>
          <a:lstStyle/>
          <a:p>
            <a:pPr marL="171450" indent="-171450">
              <a:spcBef>
                <a:spcPts val="0"/>
              </a:spcBef>
              <a:buSzPts val="1900"/>
            </a:pPr>
            <a:r>
              <a:rPr lang="en-US" dirty="0"/>
              <a:t>Data is ready to be consumed 10-15x faster than loading in an RDF triple store</a:t>
            </a:r>
            <a:endParaRPr dirty="0"/>
          </a:p>
          <a:p>
            <a:pPr marL="514350" lvl="1" indent="-171450"/>
            <a:r>
              <a:rPr lang="en-US" dirty="0"/>
              <a:t>HDT &lt;&lt; any other RDF format || RDF engine </a:t>
            </a:r>
            <a:endParaRPr dirty="0"/>
          </a:p>
          <a:p>
            <a:pPr marL="171450" indent="-171450">
              <a:buSzPts val="1900"/>
            </a:pPr>
            <a:r>
              <a:rPr lang="en-US" dirty="0"/>
              <a:t>Competitive query performance.</a:t>
            </a:r>
            <a:endParaRPr dirty="0"/>
          </a:p>
          <a:p>
            <a:pPr marL="514350" lvl="1" indent="-171450"/>
            <a:r>
              <a:rPr lang="en-US" dirty="0"/>
              <a:t>Very fast on triple patterns, x 1.5 faster (Virtuoso, RDF3x).</a:t>
            </a:r>
            <a:endParaRPr dirty="0"/>
          </a:p>
          <a:p>
            <a:pPr marL="171450" indent="-171450">
              <a:buSzPts val="1900"/>
            </a:pPr>
            <a:r>
              <a:rPr lang="en-US" dirty="0"/>
              <a:t>Integration with Jena</a:t>
            </a:r>
            <a:endParaRPr dirty="0"/>
          </a:p>
          <a:p>
            <a:pPr marL="514350" lvl="1" indent="-171450"/>
            <a:r>
              <a:rPr lang="en-US" dirty="0"/>
              <a:t>Joins on the same scale of existing solutions (Virtuoso, RDF3x).</a:t>
            </a:r>
            <a:endParaRPr dirty="0"/>
          </a:p>
          <a:p>
            <a:pPr marL="857250" lvl="2" indent="-91439">
              <a:buNone/>
            </a:pPr>
            <a:endParaRPr dirty="0"/>
          </a:p>
        </p:txBody>
      </p:sp>
      <p:sp>
        <p:nvSpPr>
          <p:cNvPr id="420" name="Google Shape;420;p21"/>
          <p:cNvSpPr txBox="1">
            <a:spLocks noGrp="1"/>
          </p:cNvSpPr>
          <p:nvPr>
            <p:ph type="title"/>
          </p:nvPr>
        </p:nvSpPr>
        <p:spPr>
          <a:xfrm>
            <a:off x="462019" y="89576"/>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a:t>Results</a:t>
            </a:r>
            <a:endParaRPr dirty="0"/>
          </a:p>
        </p:txBody>
      </p:sp>
      <p:sp>
        <p:nvSpPr>
          <p:cNvPr id="5" name="Slide Number Placeholder 2">
            <a:extLst>
              <a:ext uri="{FF2B5EF4-FFF2-40B4-BE49-F238E27FC236}">
                <a16:creationId xmlns:a16="http://schemas.microsoft.com/office/drawing/2014/main" id="{D3F35897-38B3-9A44-8C21-04393E1918B0}"/>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15</a:t>
            </a:fld>
            <a:endParaRPr lang="en-GB" sz="900" dirty="0">
              <a:solidFill>
                <a:schemeClr val="bg1">
                  <a:lumMod val="65000"/>
                </a:schemeClr>
              </a:solidFil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9D48DE-850C-7244-AD16-E7E5144011EF}"/>
              </a:ext>
            </a:extLst>
          </p:cNvPr>
          <p:cNvSpPr>
            <a:spLocks noGrp="1"/>
          </p:cNvSpPr>
          <p:nvPr>
            <p:ph type="body" idx="1"/>
          </p:nvPr>
        </p:nvSpPr>
        <p:spPr>
          <a:xfrm>
            <a:off x="462019" y="1344613"/>
            <a:ext cx="8297420" cy="4172609"/>
          </a:xfrm>
        </p:spPr>
        <p:txBody>
          <a:bodyPr>
            <a:normAutofit fontScale="62500" lnSpcReduction="20000"/>
          </a:bodyPr>
          <a:lstStyle/>
          <a:p>
            <a:pPr marL="80010" indent="0">
              <a:buNone/>
            </a:pPr>
            <a:r>
              <a:rPr lang="en-AT" dirty="0"/>
              <a:t>$ls</a:t>
            </a:r>
          </a:p>
          <a:p>
            <a:pPr marL="80010" indent="0">
              <a:buNone/>
            </a:pPr>
            <a:r>
              <a:rPr lang="en-GB" dirty="0"/>
              <a:t>wikidata20210305.hdt</a:t>
            </a:r>
          </a:p>
          <a:p>
            <a:pPr marL="80010" indent="0">
              <a:buNone/>
            </a:pPr>
            <a:r>
              <a:rPr lang="en-GB" dirty="0"/>
              <a:t>wikidata20210305.hdt.index.v1-1</a:t>
            </a:r>
          </a:p>
          <a:p>
            <a:pPr marL="80010" indent="0">
              <a:buNone/>
            </a:pPr>
            <a:endParaRPr lang="en-GB" dirty="0"/>
          </a:p>
          <a:p>
            <a:pPr marL="80010" indent="0">
              <a:buNone/>
            </a:pPr>
            <a:r>
              <a:rPr lang="en-GB" dirty="0"/>
              <a:t>$ time </a:t>
            </a:r>
            <a:r>
              <a:rPr lang="en-GB" dirty="0" err="1"/>
              <a:t>hdtsparql.sh</a:t>
            </a:r>
            <a:r>
              <a:rPr lang="en-GB" dirty="0"/>
              <a:t> wikidata20210305.hdt "$(&lt;</a:t>
            </a:r>
            <a:r>
              <a:rPr lang="en-GB" dirty="0" err="1"/>
              <a:t>large_classes.rq</a:t>
            </a:r>
            <a:r>
              <a:rPr lang="en-GB" dirty="0"/>
              <a:t>)"</a:t>
            </a:r>
          </a:p>
          <a:p>
            <a:pPr marL="80010" indent="0">
              <a:buNone/>
            </a:pPr>
            <a:endParaRPr lang="en-GB" dirty="0"/>
          </a:p>
          <a:p>
            <a:pPr marL="80010" indent="0">
              <a:buNone/>
            </a:pPr>
            <a:r>
              <a:rPr lang="en-GB" dirty="0"/>
              <a:t>C</a:t>
            </a:r>
          </a:p>
          <a:p>
            <a:pPr marL="80010" indent="0">
              <a:buNone/>
            </a:pPr>
            <a:r>
              <a:rPr lang="en-GB" dirty="0"/>
              <a:t>http://</a:t>
            </a:r>
            <a:r>
              <a:rPr lang="en-GB" dirty="0" err="1"/>
              <a:t>www.wikidata.org</a:t>
            </a:r>
            <a:r>
              <a:rPr lang="en-GB" dirty="0"/>
              <a:t>/entity/Q846110</a:t>
            </a:r>
          </a:p>
          <a:p>
            <a:pPr marL="80010" indent="0">
              <a:buNone/>
            </a:pPr>
            <a:r>
              <a:rPr lang="en-GB" dirty="0"/>
              <a:t>http://</a:t>
            </a:r>
            <a:r>
              <a:rPr lang="en-GB" dirty="0" err="1"/>
              <a:t>www.wikidata.org</a:t>
            </a:r>
            <a:r>
              <a:rPr lang="en-GB" dirty="0"/>
              <a:t>/entity/Q69529214</a:t>
            </a:r>
          </a:p>
          <a:p>
            <a:pPr marL="80010" indent="0">
              <a:buNone/>
            </a:pPr>
            <a:r>
              <a:rPr lang="en-GB" dirty="0"/>
              <a:t>http://</a:t>
            </a:r>
            <a:r>
              <a:rPr lang="en-GB" dirty="0" err="1"/>
              <a:t>www.wikidata.org</a:t>
            </a:r>
            <a:r>
              <a:rPr lang="en-GB" dirty="0"/>
              <a:t>/entity/Q1195942</a:t>
            </a:r>
          </a:p>
          <a:p>
            <a:pPr marL="80010" indent="0">
              <a:buNone/>
            </a:pPr>
            <a:r>
              <a:rPr lang="en-GB" dirty="0"/>
              <a:t>http://</a:t>
            </a:r>
            <a:r>
              <a:rPr lang="en-GB" dirty="0" err="1"/>
              <a:t>www.wikidata.org</a:t>
            </a:r>
            <a:r>
              <a:rPr lang="en-GB" dirty="0"/>
              <a:t>/entity/Q55488</a:t>
            </a:r>
          </a:p>
          <a:p>
            <a:pPr marL="80010" indent="0">
              <a:buNone/>
            </a:pPr>
            <a:r>
              <a:rPr lang="en-GB" dirty="0"/>
              <a:t>http://</a:t>
            </a:r>
            <a:r>
              <a:rPr lang="en-GB" dirty="0" err="1"/>
              <a:t>www.wikidata.org</a:t>
            </a:r>
            <a:r>
              <a:rPr lang="en-GB" dirty="0"/>
              <a:t>/entity/Q18691601</a:t>
            </a:r>
          </a:p>
          <a:p>
            <a:pPr marL="80010" indent="0">
              <a:buNone/>
            </a:pPr>
            <a:r>
              <a:rPr lang="en-GB" dirty="0"/>
              <a:t>http://</a:t>
            </a:r>
            <a:r>
              <a:rPr lang="en-GB" dirty="0" err="1"/>
              <a:t>www.wikidata.org</a:t>
            </a:r>
            <a:r>
              <a:rPr lang="en-GB" dirty="0"/>
              <a:t>/entity/Q372363</a:t>
            </a:r>
          </a:p>
          <a:p>
            <a:pPr marL="80010" indent="0">
              <a:buNone/>
            </a:pPr>
            <a:r>
              <a:rPr lang="en-GB" dirty="0"/>
              <a:t>http://</a:t>
            </a:r>
            <a:r>
              <a:rPr lang="en-GB" dirty="0" err="1"/>
              <a:t>www.wikidata.org</a:t>
            </a:r>
            <a:r>
              <a:rPr lang="en-GB" dirty="0"/>
              <a:t>/entity/Q174782</a:t>
            </a:r>
          </a:p>
          <a:p>
            <a:pPr marL="80010" indent="0">
              <a:buNone/>
            </a:pPr>
            <a:r>
              <a:rPr lang="en-GB" dirty="0"/>
              <a:t>http://</a:t>
            </a:r>
            <a:r>
              <a:rPr lang="en-GB" dirty="0" err="1"/>
              <a:t>www.wikidata.org</a:t>
            </a:r>
            <a:r>
              <a:rPr lang="en-GB" dirty="0"/>
              <a:t>/entity/Q513550</a:t>
            </a:r>
          </a:p>
          <a:p>
            <a:pPr marL="80010" indent="0">
              <a:buNone/>
            </a:pPr>
            <a:r>
              <a:rPr lang="en-GB" dirty="0"/>
              <a:t>http://</a:t>
            </a:r>
            <a:r>
              <a:rPr lang="en-GB" dirty="0" err="1"/>
              <a:t>www.wikidata.org</a:t>
            </a:r>
            <a:r>
              <a:rPr lang="en-GB" dirty="0"/>
              <a:t>/entity/Q88865432</a:t>
            </a:r>
          </a:p>
          <a:p>
            <a:pPr marL="80010" indent="0">
              <a:buNone/>
            </a:pPr>
            <a:r>
              <a:rPr lang="en-GB" dirty="0"/>
              <a:t>http://</a:t>
            </a:r>
            <a:r>
              <a:rPr lang="en-GB" dirty="0" err="1"/>
              <a:t>www.wikidata.org</a:t>
            </a:r>
            <a:r>
              <a:rPr lang="en-GB" dirty="0"/>
              <a:t>/entity/Q22652</a:t>
            </a:r>
          </a:p>
        </p:txBody>
      </p:sp>
      <p:sp>
        <p:nvSpPr>
          <p:cNvPr id="4" name="Title 3">
            <a:extLst>
              <a:ext uri="{FF2B5EF4-FFF2-40B4-BE49-F238E27FC236}">
                <a16:creationId xmlns:a16="http://schemas.microsoft.com/office/drawing/2014/main" id="{5419F6D3-293B-8D4E-A149-0734D4267B83}"/>
              </a:ext>
            </a:extLst>
          </p:cNvPr>
          <p:cNvSpPr>
            <a:spLocks noGrp="1"/>
          </p:cNvSpPr>
          <p:nvPr>
            <p:ph type="title"/>
          </p:nvPr>
        </p:nvSpPr>
        <p:spPr>
          <a:xfrm>
            <a:off x="286274" y="159422"/>
            <a:ext cx="7592950" cy="1104636"/>
          </a:xfrm>
        </p:spPr>
        <p:txBody>
          <a:bodyPr/>
          <a:lstStyle/>
          <a:p>
            <a:r>
              <a:rPr lang="en-AT" dirty="0"/>
              <a:t>Hands-on example: trying out the query that timed out on </a:t>
            </a:r>
            <a:r>
              <a:rPr lang="en-GB" dirty="0">
                <a:hlinkClick r:id="rId2"/>
              </a:rPr>
              <a:t>https://w.wiki/4mTj</a:t>
            </a:r>
            <a:r>
              <a:rPr lang="en-GB" dirty="0"/>
              <a:t> </a:t>
            </a:r>
            <a:endParaRPr lang="en-AT" dirty="0"/>
          </a:p>
        </p:txBody>
      </p:sp>
      <p:sp>
        <p:nvSpPr>
          <p:cNvPr id="5" name="Rounded Rectangular Callout 4">
            <a:extLst>
              <a:ext uri="{FF2B5EF4-FFF2-40B4-BE49-F238E27FC236}">
                <a16:creationId xmlns:a16="http://schemas.microsoft.com/office/drawing/2014/main" id="{E8578AAB-3FD9-D141-9284-8A37F0B9C7E0}"/>
              </a:ext>
            </a:extLst>
          </p:cNvPr>
          <p:cNvSpPr/>
          <p:nvPr/>
        </p:nvSpPr>
        <p:spPr>
          <a:xfrm>
            <a:off x="4896740" y="3649054"/>
            <a:ext cx="3341406" cy="846034"/>
          </a:xfrm>
          <a:prstGeom prst="wedgeRoundRectCallout">
            <a:avLst>
              <a:gd name="adj1" fmla="val -116485"/>
              <a:gd name="adj2" fmla="val -1546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dirty="0"/>
              <a:t>Took some ~10min on my VM (</a:t>
            </a:r>
            <a:r>
              <a:rPr lang="en-GB" dirty="0"/>
              <a:t>92GB RAM</a:t>
            </a:r>
            <a:r>
              <a:rPr lang="en-AT" dirty="0"/>
              <a:t>)</a:t>
            </a:r>
          </a:p>
        </p:txBody>
      </p:sp>
      <p:sp>
        <p:nvSpPr>
          <p:cNvPr id="6" name="Slide Number Placeholder 2">
            <a:extLst>
              <a:ext uri="{FF2B5EF4-FFF2-40B4-BE49-F238E27FC236}">
                <a16:creationId xmlns:a16="http://schemas.microsoft.com/office/drawing/2014/main" id="{C64FFF01-49ED-594F-9E8B-7F6CDD5F0A4D}"/>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16</a:t>
            </a:fld>
            <a:endParaRPr lang="en-GB" sz="900" dirty="0">
              <a:solidFill>
                <a:schemeClr val="bg1">
                  <a:lumMod val="65000"/>
                </a:schemeClr>
              </a:solidFill>
            </a:endParaRPr>
          </a:p>
        </p:txBody>
      </p:sp>
    </p:spTree>
    <p:extLst>
      <p:ext uri="{BB962C8B-B14F-4D97-AF65-F5344CB8AC3E}">
        <p14:creationId xmlns:p14="http://schemas.microsoft.com/office/powerpoint/2010/main" val="34420693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D8C0-7D18-3A4B-B61F-60267A4D02F7}"/>
              </a:ext>
            </a:extLst>
          </p:cNvPr>
          <p:cNvSpPr>
            <a:spLocks noGrp="1"/>
          </p:cNvSpPr>
          <p:nvPr>
            <p:ph type="title"/>
          </p:nvPr>
        </p:nvSpPr>
        <p:spPr>
          <a:xfrm>
            <a:off x="462407" y="139700"/>
            <a:ext cx="7317741" cy="903822"/>
          </a:xfrm>
        </p:spPr>
        <p:txBody>
          <a:bodyPr/>
          <a:lstStyle/>
          <a:p>
            <a:r>
              <a:rPr lang="en-US" dirty="0"/>
              <a:t>Challenge 3: Scalability of SPARQL endpoints?</a:t>
            </a:r>
            <a:br>
              <a:rPr lang="en-US" dirty="0"/>
            </a:br>
            <a:r>
              <a:rPr lang="en-US" dirty="0"/>
              <a:t> - It's often too expensive to host Open KGs</a:t>
            </a:r>
          </a:p>
        </p:txBody>
      </p:sp>
      <p:pic>
        <p:nvPicPr>
          <p:cNvPr id="4" name="Picture 3">
            <a:extLst>
              <a:ext uri="{FF2B5EF4-FFF2-40B4-BE49-F238E27FC236}">
                <a16:creationId xmlns:a16="http://schemas.microsoft.com/office/drawing/2014/main" id="{013A7762-3515-2546-89E2-2DF2ED09A029}"/>
              </a:ext>
            </a:extLst>
          </p:cNvPr>
          <p:cNvPicPr>
            <a:picLocks noChangeAspect="1"/>
          </p:cNvPicPr>
          <p:nvPr/>
        </p:nvPicPr>
        <p:blipFill>
          <a:blip r:embed="rId2"/>
          <a:stretch>
            <a:fillRect/>
          </a:stretch>
        </p:blipFill>
        <p:spPr>
          <a:xfrm>
            <a:off x="1433466" y="1084895"/>
            <a:ext cx="5375621" cy="3407676"/>
          </a:xfrm>
          <a:prstGeom prst="rect">
            <a:avLst/>
          </a:prstGeom>
        </p:spPr>
      </p:pic>
      <p:sp>
        <p:nvSpPr>
          <p:cNvPr id="7" name="Rounded Rectangular Callout 6">
            <a:extLst>
              <a:ext uri="{FF2B5EF4-FFF2-40B4-BE49-F238E27FC236}">
                <a16:creationId xmlns:a16="http://schemas.microsoft.com/office/drawing/2014/main" id="{15DF9D4D-5A5E-6D40-8E9E-5A6C20644F98}"/>
              </a:ext>
            </a:extLst>
          </p:cNvPr>
          <p:cNvSpPr/>
          <p:nvPr/>
        </p:nvSpPr>
        <p:spPr>
          <a:xfrm>
            <a:off x="395207" y="2626963"/>
            <a:ext cx="3122908" cy="1865608"/>
          </a:xfrm>
          <a:prstGeom prst="wedgeRoundRectCallout">
            <a:avLst>
              <a:gd name="adj1" fmla="val 48150"/>
              <a:gd name="adj2" fmla="val -729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dirty="0"/>
              <a:t>Challenge 3.1: serve complex/long running queries to single users</a:t>
            </a:r>
          </a:p>
        </p:txBody>
      </p:sp>
      <p:sp>
        <p:nvSpPr>
          <p:cNvPr id="9" name="Rounded Rectangular Callout 8">
            <a:extLst>
              <a:ext uri="{FF2B5EF4-FFF2-40B4-BE49-F238E27FC236}">
                <a16:creationId xmlns:a16="http://schemas.microsoft.com/office/drawing/2014/main" id="{F28B563F-4362-D94E-8FCA-B0B43B2AFEA4}"/>
              </a:ext>
            </a:extLst>
          </p:cNvPr>
          <p:cNvSpPr/>
          <p:nvPr/>
        </p:nvSpPr>
        <p:spPr>
          <a:xfrm>
            <a:off x="5553560" y="2668336"/>
            <a:ext cx="3122908" cy="1865608"/>
          </a:xfrm>
          <a:prstGeom prst="wedgeRoundRectCallout">
            <a:avLst>
              <a:gd name="adj1" fmla="val -61527"/>
              <a:gd name="adj2" fmla="val -712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dirty="0"/>
              <a:t>Challenge 3.2: serve many queries to many users </a:t>
            </a:r>
            <a:r>
              <a:rPr lang="en-AT" b="1" i="1" dirty="0"/>
              <a:t>concurrently</a:t>
            </a:r>
          </a:p>
        </p:txBody>
      </p:sp>
      <p:pic>
        <p:nvPicPr>
          <p:cNvPr id="1028" name="Picture 4">
            <a:extLst>
              <a:ext uri="{FF2B5EF4-FFF2-40B4-BE49-F238E27FC236}">
                <a16:creationId xmlns:a16="http://schemas.microsoft.com/office/drawing/2014/main" id="{B9CA3FB7-E256-EC4E-A55C-97FBF0EA4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466" y="4630105"/>
            <a:ext cx="923717" cy="92371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a:extLst>
              <a:ext uri="{FF2B5EF4-FFF2-40B4-BE49-F238E27FC236}">
                <a16:creationId xmlns:a16="http://schemas.microsoft.com/office/drawing/2014/main" id="{F0DF8F76-1A8F-6E45-9F91-B2B5991CD2D6}"/>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17</a:t>
            </a:fld>
            <a:endParaRPr lang="en-GB" sz="900" dirty="0">
              <a:solidFill>
                <a:schemeClr val="bg1">
                  <a:lumMod val="65000"/>
                </a:schemeClr>
              </a:solidFill>
            </a:endParaRPr>
          </a:p>
        </p:txBody>
      </p:sp>
    </p:spTree>
    <p:extLst>
      <p:ext uri="{BB962C8B-B14F-4D97-AF65-F5344CB8AC3E}">
        <p14:creationId xmlns:p14="http://schemas.microsoft.com/office/powerpoint/2010/main" val="78962364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02BF00-B10A-4944-9CA9-CADEF27B76D3}"/>
              </a:ext>
            </a:extLst>
          </p:cNvPr>
          <p:cNvSpPr>
            <a:spLocks noGrp="1"/>
          </p:cNvSpPr>
          <p:nvPr>
            <p:ph type="title"/>
          </p:nvPr>
        </p:nvSpPr>
        <p:spPr/>
        <p:txBody>
          <a:bodyPr/>
          <a:lstStyle/>
          <a:p>
            <a:r>
              <a:rPr lang="en-AT" dirty="0"/>
              <a:t>Querying KGs with SPARQL "abstractly":</a:t>
            </a:r>
            <a:br>
              <a:rPr lang="en-AT" dirty="0"/>
            </a:br>
            <a:r>
              <a:rPr lang="en-AT" dirty="0"/>
              <a:t>What happens if you have many clients?</a:t>
            </a:r>
          </a:p>
        </p:txBody>
      </p:sp>
      <p:pic>
        <p:nvPicPr>
          <p:cNvPr id="5" name="Google Shape;335;p32">
            <a:extLst>
              <a:ext uri="{FF2B5EF4-FFF2-40B4-BE49-F238E27FC236}">
                <a16:creationId xmlns:a16="http://schemas.microsoft.com/office/drawing/2014/main" id="{A5048B02-945B-DB41-8B52-8050CB3F448F}"/>
              </a:ext>
            </a:extLst>
          </p:cNvPr>
          <p:cNvPicPr preferRelativeResize="0"/>
          <p:nvPr/>
        </p:nvPicPr>
        <p:blipFill rotWithShape="1">
          <a:blip r:embed="rId2">
            <a:alphaModFix/>
          </a:blip>
          <a:srcRect/>
          <a:stretch/>
        </p:blipFill>
        <p:spPr>
          <a:xfrm>
            <a:off x="344762" y="2782617"/>
            <a:ext cx="376894" cy="371700"/>
          </a:xfrm>
          <a:prstGeom prst="rect">
            <a:avLst/>
          </a:prstGeom>
          <a:noFill/>
          <a:ln>
            <a:noFill/>
          </a:ln>
        </p:spPr>
      </p:pic>
      <p:pic>
        <p:nvPicPr>
          <p:cNvPr id="6" name="Google Shape;336;p32">
            <a:extLst>
              <a:ext uri="{FF2B5EF4-FFF2-40B4-BE49-F238E27FC236}">
                <a16:creationId xmlns:a16="http://schemas.microsoft.com/office/drawing/2014/main" id="{C91F812F-C888-CE49-B230-5823819299EA}"/>
              </a:ext>
            </a:extLst>
          </p:cNvPr>
          <p:cNvPicPr preferRelativeResize="0"/>
          <p:nvPr/>
        </p:nvPicPr>
        <p:blipFill rotWithShape="1">
          <a:blip r:embed="rId3">
            <a:alphaModFix/>
          </a:blip>
          <a:srcRect/>
          <a:stretch/>
        </p:blipFill>
        <p:spPr>
          <a:xfrm>
            <a:off x="5682450" y="4135374"/>
            <a:ext cx="1276363" cy="1062919"/>
          </a:xfrm>
          <a:prstGeom prst="rect">
            <a:avLst/>
          </a:prstGeom>
          <a:noFill/>
          <a:ln>
            <a:noFill/>
          </a:ln>
        </p:spPr>
      </p:pic>
      <p:grpSp>
        <p:nvGrpSpPr>
          <p:cNvPr id="7" name="Group 6">
            <a:extLst>
              <a:ext uri="{FF2B5EF4-FFF2-40B4-BE49-F238E27FC236}">
                <a16:creationId xmlns:a16="http://schemas.microsoft.com/office/drawing/2014/main" id="{160B7736-2FA9-F948-83EE-F453C5458E60}"/>
              </a:ext>
            </a:extLst>
          </p:cNvPr>
          <p:cNvGrpSpPr/>
          <p:nvPr/>
        </p:nvGrpSpPr>
        <p:grpSpPr>
          <a:xfrm>
            <a:off x="81100" y="1465260"/>
            <a:ext cx="992170" cy="923843"/>
            <a:chOff x="81100" y="1465260"/>
            <a:chExt cx="992170" cy="923843"/>
          </a:xfrm>
        </p:grpSpPr>
        <p:pic>
          <p:nvPicPr>
            <p:cNvPr id="8" name="Google Shape;334;p32">
              <a:extLst>
                <a:ext uri="{FF2B5EF4-FFF2-40B4-BE49-F238E27FC236}">
                  <a16:creationId xmlns:a16="http://schemas.microsoft.com/office/drawing/2014/main" id="{DF7EBBDD-666D-944E-B204-44827C8CAB1A}"/>
                </a:ext>
              </a:extLst>
            </p:cNvPr>
            <p:cNvPicPr preferRelativeResize="0"/>
            <p:nvPr/>
          </p:nvPicPr>
          <p:blipFill rotWithShape="1">
            <a:blip r:embed="rId4">
              <a:alphaModFix/>
            </a:blip>
            <a:srcRect/>
            <a:stretch/>
          </p:blipFill>
          <p:spPr>
            <a:xfrm>
              <a:off x="107876" y="1728731"/>
              <a:ext cx="473773" cy="405862"/>
            </a:xfrm>
            <a:prstGeom prst="rect">
              <a:avLst/>
            </a:prstGeom>
            <a:noFill/>
            <a:ln>
              <a:noFill/>
            </a:ln>
          </p:spPr>
        </p:pic>
        <p:pic>
          <p:nvPicPr>
            <p:cNvPr id="9" name="Google Shape;334;p32">
              <a:extLst>
                <a:ext uri="{FF2B5EF4-FFF2-40B4-BE49-F238E27FC236}">
                  <a16:creationId xmlns:a16="http://schemas.microsoft.com/office/drawing/2014/main" id="{FAF9FBD0-9856-E74C-8908-12D8D45AA642}"/>
                </a:ext>
              </a:extLst>
            </p:cNvPr>
            <p:cNvPicPr preferRelativeResize="0"/>
            <p:nvPr/>
          </p:nvPicPr>
          <p:blipFill rotWithShape="1">
            <a:blip r:embed="rId4">
              <a:alphaModFix/>
            </a:blip>
            <a:srcRect/>
            <a:stretch/>
          </p:blipFill>
          <p:spPr>
            <a:xfrm>
              <a:off x="344761" y="1849812"/>
              <a:ext cx="473773" cy="405862"/>
            </a:xfrm>
            <a:prstGeom prst="rect">
              <a:avLst/>
            </a:prstGeom>
            <a:noFill/>
            <a:ln>
              <a:noFill/>
            </a:ln>
          </p:spPr>
        </p:pic>
        <p:pic>
          <p:nvPicPr>
            <p:cNvPr id="10" name="Google Shape;334;p32">
              <a:extLst>
                <a:ext uri="{FF2B5EF4-FFF2-40B4-BE49-F238E27FC236}">
                  <a16:creationId xmlns:a16="http://schemas.microsoft.com/office/drawing/2014/main" id="{F9183B4C-3184-FB4A-939B-81EBE63DCCAD}"/>
                </a:ext>
              </a:extLst>
            </p:cNvPr>
            <p:cNvPicPr preferRelativeResize="0"/>
            <p:nvPr/>
          </p:nvPicPr>
          <p:blipFill rotWithShape="1">
            <a:blip r:embed="rId4">
              <a:alphaModFix/>
            </a:blip>
            <a:srcRect/>
            <a:stretch/>
          </p:blipFill>
          <p:spPr>
            <a:xfrm>
              <a:off x="344762" y="1591599"/>
              <a:ext cx="473773" cy="405862"/>
            </a:xfrm>
            <a:prstGeom prst="rect">
              <a:avLst/>
            </a:prstGeom>
            <a:noFill/>
            <a:ln>
              <a:noFill/>
            </a:ln>
          </p:spPr>
        </p:pic>
        <p:pic>
          <p:nvPicPr>
            <p:cNvPr id="11" name="Google Shape;334;p32">
              <a:extLst>
                <a:ext uri="{FF2B5EF4-FFF2-40B4-BE49-F238E27FC236}">
                  <a16:creationId xmlns:a16="http://schemas.microsoft.com/office/drawing/2014/main" id="{94833EC2-2783-6944-948E-F6DE46B9E819}"/>
                </a:ext>
              </a:extLst>
            </p:cNvPr>
            <p:cNvPicPr preferRelativeResize="0"/>
            <p:nvPr/>
          </p:nvPicPr>
          <p:blipFill rotWithShape="1">
            <a:blip r:embed="rId4">
              <a:alphaModFix/>
            </a:blip>
            <a:srcRect/>
            <a:stretch/>
          </p:blipFill>
          <p:spPr>
            <a:xfrm>
              <a:off x="90025" y="1983241"/>
              <a:ext cx="473773" cy="405862"/>
            </a:xfrm>
            <a:prstGeom prst="rect">
              <a:avLst/>
            </a:prstGeom>
            <a:noFill/>
            <a:ln>
              <a:noFill/>
            </a:ln>
          </p:spPr>
        </p:pic>
        <p:pic>
          <p:nvPicPr>
            <p:cNvPr id="12" name="Google Shape;334;p32">
              <a:extLst>
                <a:ext uri="{FF2B5EF4-FFF2-40B4-BE49-F238E27FC236}">
                  <a16:creationId xmlns:a16="http://schemas.microsoft.com/office/drawing/2014/main" id="{B476D1B4-93DE-694A-9EAB-B17E4E8D2C14}"/>
                </a:ext>
              </a:extLst>
            </p:cNvPr>
            <p:cNvPicPr preferRelativeResize="0"/>
            <p:nvPr/>
          </p:nvPicPr>
          <p:blipFill rotWithShape="1">
            <a:blip r:embed="rId4">
              <a:alphaModFix/>
            </a:blip>
            <a:srcRect/>
            <a:stretch/>
          </p:blipFill>
          <p:spPr>
            <a:xfrm>
              <a:off x="81100" y="1465260"/>
              <a:ext cx="473773" cy="405862"/>
            </a:xfrm>
            <a:prstGeom prst="rect">
              <a:avLst/>
            </a:prstGeom>
            <a:noFill/>
            <a:ln>
              <a:noFill/>
            </a:ln>
          </p:spPr>
        </p:pic>
        <p:pic>
          <p:nvPicPr>
            <p:cNvPr id="13" name="Google Shape;334;p32">
              <a:extLst>
                <a:ext uri="{FF2B5EF4-FFF2-40B4-BE49-F238E27FC236}">
                  <a16:creationId xmlns:a16="http://schemas.microsoft.com/office/drawing/2014/main" id="{3FCCC831-68D7-5146-A4E7-A758326A5DD2}"/>
                </a:ext>
              </a:extLst>
            </p:cNvPr>
            <p:cNvPicPr preferRelativeResize="0"/>
            <p:nvPr/>
          </p:nvPicPr>
          <p:blipFill rotWithShape="1">
            <a:blip r:embed="rId4">
              <a:alphaModFix/>
            </a:blip>
            <a:srcRect/>
            <a:stretch/>
          </p:blipFill>
          <p:spPr>
            <a:xfrm>
              <a:off x="599497" y="1958654"/>
              <a:ext cx="473773" cy="405862"/>
            </a:xfrm>
            <a:prstGeom prst="rect">
              <a:avLst/>
            </a:prstGeom>
            <a:noFill/>
            <a:ln>
              <a:noFill/>
            </a:ln>
          </p:spPr>
        </p:pic>
      </p:grpSp>
      <p:sp>
        <p:nvSpPr>
          <p:cNvPr id="14" name="Google Shape;331;p32">
            <a:extLst>
              <a:ext uri="{FF2B5EF4-FFF2-40B4-BE49-F238E27FC236}">
                <a16:creationId xmlns:a16="http://schemas.microsoft.com/office/drawing/2014/main" id="{7D4F98EF-5A6B-9741-BD82-BC1AD3471336}"/>
              </a:ext>
            </a:extLst>
          </p:cNvPr>
          <p:cNvSpPr txBox="1">
            <a:spLocks/>
          </p:cNvSpPr>
          <p:nvPr/>
        </p:nvSpPr>
        <p:spPr>
          <a:xfrm>
            <a:off x="626828" y="1465260"/>
            <a:ext cx="8724900" cy="1962675"/>
          </a:xfrm>
          <a:prstGeom prst="rect">
            <a:avLst/>
          </a:prstGeom>
          <a:noFill/>
          <a:ln>
            <a:noFill/>
          </a:ln>
        </p:spPr>
        <p:txBody>
          <a:bodyPr spcFirstLastPara="1" vert="horz" wrap="square" lIns="0" tIns="45700" rIns="0" bIns="45700" rtlCol="0" anchor="t" anchorCtr="0">
            <a:no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0" indent="0">
              <a:buNone/>
            </a:pPr>
            <a:r>
              <a:rPr lang="en-GB" b="1" dirty="0"/>
              <a:t>     KG = RDF Graph</a:t>
            </a:r>
          </a:p>
          <a:p>
            <a:pPr lvl="2">
              <a:buFont typeface="Wingdings" charset="2"/>
              <a:buChar char="○"/>
            </a:pPr>
            <a:r>
              <a:rPr lang="en-GB" dirty="0"/>
              <a:t>A set of RDF triples (&lt;Subject, Predicate, Object&gt;)</a:t>
            </a:r>
          </a:p>
          <a:p>
            <a:pPr lvl="2">
              <a:buFont typeface="Wingdings" charset="2"/>
              <a:buChar char="○"/>
            </a:pPr>
            <a:r>
              <a:rPr lang="en-GB" dirty="0"/>
              <a:t>can be interpreted as edge-</a:t>
            </a:r>
            <a:r>
              <a:rPr lang="en-GB" dirty="0" err="1"/>
              <a:t>labeled</a:t>
            </a:r>
            <a:r>
              <a:rPr lang="en-GB" dirty="0"/>
              <a:t> directed graph.</a:t>
            </a:r>
          </a:p>
          <a:p>
            <a:pPr marL="914400" indent="0"/>
            <a:endParaRPr lang="en-GB" b="1" dirty="0"/>
          </a:p>
          <a:p>
            <a:pPr marL="127000" indent="0">
              <a:buNone/>
            </a:pPr>
            <a:r>
              <a:rPr lang="en-GB" b="1" dirty="0"/>
              <a:t>      SPARQL    </a:t>
            </a:r>
          </a:p>
          <a:p>
            <a:pPr lvl="2">
              <a:buFont typeface="Noto Sans Symbols"/>
              <a:buChar char="○"/>
            </a:pPr>
            <a:r>
              <a:rPr lang="en-GB" dirty="0"/>
              <a:t>Standard query language for RDF (W3C recommendation).</a:t>
            </a:r>
          </a:p>
          <a:p>
            <a:pPr lvl="2">
              <a:buFont typeface="Wingdings" charset="2"/>
              <a:buChar char="○"/>
            </a:pPr>
            <a:r>
              <a:rPr lang="en-GB" dirty="0"/>
              <a:t>Subgraph </a:t>
            </a:r>
            <a:r>
              <a:rPr lang="en-GB" i="1" u="sng" dirty="0"/>
              <a:t>pattern</a:t>
            </a:r>
            <a:r>
              <a:rPr lang="en-GB" dirty="0"/>
              <a:t> matching</a:t>
            </a:r>
          </a:p>
          <a:p>
            <a:pPr indent="0"/>
            <a:endParaRPr lang="en-GB" b="1" dirty="0"/>
          </a:p>
          <a:p>
            <a:pPr marL="914400" indent="0"/>
            <a:endParaRPr lang="en-GB" b="1" dirty="0"/>
          </a:p>
          <a:p>
            <a:pPr marL="914400" indent="0">
              <a:buNone/>
            </a:pPr>
            <a:r>
              <a:rPr lang="en-GB" b="1" dirty="0"/>
              <a:t>→ returns variable bindings (table)  </a:t>
            </a:r>
          </a:p>
        </p:txBody>
      </p:sp>
      <p:sp>
        <p:nvSpPr>
          <p:cNvPr id="15" name="Slide Number Placeholder 2">
            <a:extLst>
              <a:ext uri="{FF2B5EF4-FFF2-40B4-BE49-F238E27FC236}">
                <a16:creationId xmlns:a16="http://schemas.microsoft.com/office/drawing/2014/main" id="{A662A1D6-43FD-7043-A622-4FA297F09898}"/>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18</a:t>
            </a:fld>
            <a:endParaRPr lang="en-GB" sz="900" dirty="0">
              <a:solidFill>
                <a:schemeClr val="bg1">
                  <a:lumMod val="65000"/>
                </a:schemeClr>
              </a:solidFill>
            </a:endParaRPr>
          </a:p>
        </p:txBody>
      </p:sp>
    </p:spTree>
    <p:extLst>
      <p:ext uri="{BB962C8B-B14F-4D97-AF65-F5344CB8AC3E}">
        <p14:creationId xmlns:p14="http://schemas.microsoft.com/office/powerpoint/2010/main" val="325938185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3"/>
          <p:cNvSpPr txBox="1">
            <a:spLocks noGrp="1"/>
          </p:cNvSpPr>
          <p:nvPr>
            <p:ph type="title"/>
          </p:nvPr>
        </p:nvSpPr>
        <p:spPr>
          <a:xfrm>
            <a:off x="462399" y="404515"/>
            <a:ext cx="6899700" cy="813375"/>
          </a:xfrm>
          <a:prstGeom prst="rect">
            <a:avLst/>
          </a:prstGeom>
          <a:noFill/>
          <a:ln>
            <a:noFill/>
          </a:ln>
        </p:spPr>
        <p:txBody>
          <a:bodyPr spcFirstLastPara="1" vert="horz" wrap="square" lIns="0" tIns="0" rIns="0" bIns="0" rtlCol="0" anchor="ctr" anchorCtr="0">
            <a:noAutofit/>
          </a:bodyPr>
          <a:lstStyle/>
          <a:p>
            <a:pPr>
              <a:buSzPts val="3200"/>
            </a:pPr>
            <a:r>
              <a:rPr lang="en">
                <a:latin typeface="Verdana"/>
                <a:ea typeface="Verdana"/>
                <a:cs typeface="Verdana"/>
                <a:sym typeface="Verdana"/>
              </a:rPr>
              <a:t>Server Solution:</a:t>
            </a:r>
            <a:r>
              <a:rPr lang="en" sz="3200">
                <a:latin typeface="Verdana"/>
                <a:ea typeface="Verdana"/>
                <a:cs typeface="Verdana"/>
                <a:sym typeface="Verdana"/>
              </a:rPr>
              <a:t> </a:t>
            </a:r>
            <a:r>
              <a:rPr lang="en"/>
              <a:t>SPARQL Endpoint</a:t>
            </a:r>
            <a:endParaRPr/>
          </a:p>
        </p:txBody>
      </p:sp>
      <p:sp>
        <p:nvSpPr>
          <p:cNvPr id="343" name="Google Shape;343;p33"/>
          <p:cNvSpPr txBox="1"/>
          <p:nvPr/>
        </p:nvSpPr>
        <p:spPr>
          <a:xfrm>
            <a:off x="2455894" y="6774662"/>
            <a:ext cx="3307800" cy="396600"/>
          </a:xfrm>
          <a:prstGeom prst="rect">
            <a:avLst/>
          </a:prstGeom>
          <a:noFill/>
          <a:ln>
            <a:noFill/>
          </a:ln>
        </p:spPr>
        <p:txBody>
          <a:bodyPr spcFirstLastPara="1" wrap="square" lIns="91425" tIns="91425" rIns="91425" bIns="91425" anchor="t" anchorCtr="0">
            <a:noAutofit/>
          </a:bodyPr>
          <a:lstStyle/>
          <a:p>
            <a:pPr>
              <a:buClr>
                <a:srgbClr val="000000"/>
              </a:buClr>
              <a:buSzPts val="3200"/>
            </a:pPr>
            <a:r>
              <a:rPr lang="en" sz="3200" b="1">
                <a:solidFill>
                  <a:srgbClr val="000000"/>
                </a:solidFill>
                <a:latin typeface="Verdana"/>
                <a:ea typeface="Verdana"/>
                <a:cs typeface="Verdana"/>
                <a:sym typeface="Verdana"/>
              </a:rPr>
              <a:t>Query Shipping</a:t>
            </a:r>
            <a:endParaRPr sz="3200" b="1">
              <a:solidFill>
                <a:srgbClr val="000000"/>
              </a:solidFill>
              <a:latin typeface="Verdana"/>
              <a:ea typeface="Verdana"/>
              <a:cs typeface="Verdana"/>
              <a:sym typeface="Verdana"/>
            </a:endParaRPr>
          </a:p>
          <a:p>
            <a:pPr algn="ctr">
              <a:buClr>
                <a:srgbClr val="000000"/>
              </a:buClr>
              <a:buSzPts val="3200"/>
            </a:pPr>
            <a:endParaRPr sz="3200" b="1">
              <a:solidFill>
                <a:srgbClr val="000000"/>
              </a:solidFill>
              <a:latin typeface="Verdana"/>
              <a:ea typeface="Verdana"/>
              <a:cs typeface="Verdana"/>
              <a:sym typeface="Verdana"/>
            </a:endParaRPr>
          </a:p>
        </p:txBody>
      </p:sp>
      <p:sp>
        <p:nvSpPr>
          <p:cNvPr id="344" name="Google Shape;344;p33"/>
          <p:cNvSpPr txBox="1"/>
          <p:nvPr/>
        </p:nvSpPr>
        <p:spPr>
          <a:xfrm>
            <a:off x="7153500" y="7110128"/>
            <a:ext cx="453600" cy="319500"/>
          </a:xfrm>
          <a:prstGeom prst="rect">
            <a:avLst/>
          </a:prstGeom>
          <a:noFill/>
          <a:ln>
            <a:noFill/>
          </a:ln>
        </p:spPr>
        <p:txBody>
          <a:bodyPr spcFirstLastPara="1" wrap="square" lIns="0" tIns="45700" rIns="0" bIns="45700" anchor="t" anchorCtr="0">
            <a:noAutofit/>
          </a:bodyPr>
          <a:lstStyle/>
          <a:p>
            <a:pPr algn="r"/>
            <a:fld id="{00000000-1234-1234-1234-123412341234}" type="slidenum">
              <a:rPr lang="en" sz="1300">
                <a:solidFill>
                  <a:srgbClr val="000000"/>
                </a:solidFill>
                <a:latin typeface="Verdana"/>
                <a:ea typeface="Verdana"/>
                <a:cs typeface="Verdana"/>
                <a:sym typeface="Verdana"/>
              </a:rPr>
              <a:pPr algn="r"/>
              <a:t>19</a:t>
            </a:fld>
            <a:endParaRPr sz="1300">
              <a:solidFill>
                <a:srgbClr val="000000"/>
              </a:solidFill>
              <a:latin typeface="Verdana"/>
              <a:ea typeface="Verdana"/>
              <a:cs typeface="Verdana"/>
              <a:sym typeface="Verdana"/>
            </a:endParaRPr>
          </a:p>
        </p:txBody>
      </p:sp>
      <p:pic>
        <p:nvPicPr>
          <p:cNvPr id="345" name="Google Shape;345;p33"/>
          <p:cNvPicPr preferRelativeResize="0"/>
          <p:nvPr/>
        </p:nvPicPr>
        <p:blipFill rotWithShape="1">
          <a:blip r:embed="rId3">
            <a:alphaModFix/>
          </a:blip>
          <a:srcRect l="-381306" t="-200360" r="280945" b="99999"/>
          <a:stretch/>
        </p:blipFill>
        <p:spPr>
          <a:xfrm>
            <a:off x="6968780" y="2817136"/>
            <a:ext cx="1314720" cy="1209039"/>
          </a:xfrm>
          <a:prstGeom prst="rect">
            <a:avLst/>
          </a:prstGeom>
          <a:noFill/>
          <a:ln>
            <a:noFill/>
          </a:ln>
        </p:spPr>
      </p:pic>
      <p:pic>
        <p:nvPicPr>
          <p:cNvPr id="350" name="Google Shape;350;p33"/>
          <p:cNvPicPr preferRelativeResize="0"/>
          <p:nvPr/>
        </p:nvPicPr>
        <p:blipFill rotWithShape="1">
          <a:blip r:embed="rId4">
            <a:alphaModFix/>
          </a:blip>
          <a:srcRect/>
          <a:stretch/>
        </p:blipFill>
        <p:spPr>
          <a:xfrm>
            <a:off x="7115337" y="4066538"/>
            <a:ext cx="983525" cy="851162"/>
          </a:xfrm>
          <a:prstGeom prst="rect">
            <a:avLst/>
          </a:prstGeom>
          <a:noFill/>
          <a:ln>
            <a:noFill/>
          </a:ln>
        </p:spPr>
      </p:pic>
      <p:grpSp>
        <p:nvGrpSpPr>
          <p:cNvPr id="352" name="Google Shape;352;p33"/>
          <p:cNvGrpSpPr/>
          <p:nvPr/>
        </p:nvGrpSpPr>
        <p:grpSpPr>
          <a:xfrm>
            <a:off x="1120532" y="1233762"/>
            <a:ext cx="6902932" cy="1903750"/>
            <a:chOff x="1302350" y="1252150"/>
            <a:chExt cx="6813000" cy="2214951"/>
          </a:xfrm>
        </p:grpSpPr>
        <p:sp>
          <p:nvSpPr>
            <p:cNvPr id="353" name="Google Shape;353;p33"/>
            <p:cNvSpPr/>
            <p:nvPr/>
          </p:nvSpPr>
          <p:spPr>
            <a:xfrm rot="5400000">
              <a:off x="4408848" y="1028309"/>
              <a:ext cx="188700" cy="140430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54" name="Google Shape;354;p33"/>
            <p:cNvSpPr/>
            <p:nvPr/>
          </p:nvSpPr>
          <p:spPr>
            <a:xfrm rot="-5400000" flipH="1">
              <a:off x="3742110" y="1699568"/>
              <a:ext cx="179700" cy="61800"/>
            </a:xfrm>
            <a:prstGeom prst="rect">
              <a:avLst/>
            </a:prstGeom>
            <a:solidFill>
              <a:srgbClr val="6AA84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cxnSp>
          <p:nvCxnSpPr>
            <p:cNvPr id="355" name="Google Shape;355;p33"/>
            <p:cNvCxnSpPr/>
            <p:nvPr/>
          </p:nvCxnSpPr>
          <p:spPr>
            <a:xfrm>
              <a:off x="1302350" y="3429001"/>
              <a:ext cx="6813000" cy="38100"/>
            </a:xfrm>
            <a:prstGeom prst="straightConnector1">
              <a:avLst/>
            </a:prstGeom>
            <a:noFill/>
            <a:ln w="76200" cap="flat" cmpd="sng">
              <a:solidFill>
                <a:srgbClr val="242852"/>
              </a:solidFill>
              <a:prstDash val="solid"/>
              <a:round/>
              <a:headEnd type="none" w="med" len="med"/>
              <a:tailEnd type="none" w="med" len="med"/>
            </a:ln>
          </p:spPr>
        </p:cxnSp>
        <p:sp>
          <p:nvSpPr>
            <p:cNvPr id="356" name="Google Shape;356;p33"/>
            <p:cNvSpPr txBox="1"/>
            <p:nvPr/>
          </p:nvSpPr>
          <p:spPr>
            <a:xfrm>
              <a:off x="3801050" y="1252150"/>
              <a:ext cx="1297500" cy="327600"/>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Network:</a:t>
              </a:r>
              <a:endParaRPr sz="1600" b="1" i="1" dirty="0">
                <a:latin typeface="Verdana"/>
                <a:ea typeface="Verdana"/>
                <a:cs typeface="Verdana"/>
                <a:sym typeface="Verdana"/>
              </a:endParaRPr>
            </a:p>
          </p:txBody>
        </p:sp>
      </p:grpSp>
      <p:grpSp>
        <p:nvGrpSpPr>
          <p:cNvPr id="357" name="Google Shape;357;p33"/>
          <p:cNvGrpSpPr/>
          <p:nvPr/>
        </p:nvGrpSpPr>
        <p:grpSpPr>
          <a:xfrm>
            <a:off x="6863611" y="1217899"/>
            <a:ext cx="2059416" cy="2808340"/>
            <a:chOff x="6870725" y="929288"/>
            <a:chExt cx="2032585" cy="3267412"/>
          </a:xfrm>
        </p:grpSpPr>
        <p:sp>
          <p:nvSpPr>
            <p:cNvPr id="358" name="Google Shape;358;p33"/>
            <p:cNvSpPr txBox="1"/>
            <p:nvPr/>
          </p:nvSpPr>
          <p:spPr>
            <a:xfrm>
              <a:off x="6974517" y="1623937"/>
              <a:ext cx="1716900" cy="373200"/>
            </a:xfrm>
            <a:prstGeom prst="rect">
              <a:avLst/>
            </a:prstGeom>
            <a:noFill/>
            <a:ln>
              <a:noFill/>
            </a:ln>
          </p:spPr>
          <p:txBody>
            <a:bodyPr spcFirstLastPara="1" wrap="square" lIns="91425" tIns="91425" rIns="91425" bIns="91425" anchor="t" anchorCtr="0">
              <a:noAutofit/>
            </a:bodyPr>
            <a:lstStyle/>
            <a:p>
              <a:r>
                <a:rPr lang="en" dirty="0"/>
                <a:t>SPARQL Endpoint</a:t>
              </a:r>
              <a:endParaRPr dirty="0"/>
            </a:p>
          </p:txBody>
        </p:sp>
        <p:grpSp>
          <p:nvGrpSpPr>
            <p:cNvPr id="359" name="Google Shape;359;p33"/>
            <p:cNvGrpSpPr/>
            <p:nvPr/>
          </p:nvGrpSpPr>
          <p:grpSpPr>
            <a:xfrm rot="5400000">
              <a:off x="8094252" y="695484"/>
              <a:ext cx="190899" cy="1427216"/>
              <a:chOff x="7994178" y="2194213"/>
              <a:chExt cx="249900" cy="1774262"/>
            </a:xfrm>
          </p:grpSpPr>
          <p:sp>
            <p:nvSpPr>
              <p:cNvPr id="360" name="Google Shape;360;p33"/>
              <p:cNvSpPr/>
              <p:nvPr/>
            </p:nvSpPr>
            <p:spPr>
              <a:xfrm>
                <a:off x="7994178" y="2194213"/>
                <a:ext cx="249900" cy="177180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61" name="Google Shape;361;p33"/>
              <p:cNvSpPr/>
              <p:nvPr/>
            </p:nvSpPr>
            <p:spPr>
              <a:xfrm>
                <a:off x="7994178" y="3718575"/>
                <a:ext cx="249900" cy="249900"/>
              </a:xfrm>
              <a:prstGeom prst="rect">
                <a:avLst/>
              </a:prstGeom>
              <a:solidFill>
                <a:srgbClr val="6AA84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pic>
          <p:nvPicPr>
            <p:cNvPr id="362" name="Google Shape;362;p33" descr="http://icons.iconarchive.com/icons/visualpharm/hardware/64/server-icon.png"/>
            <p:cNvPicPr preferRelativeResize="0"/>
            <p:nvPr/>
          </p:nvPicPr>
          <p:blipFill rotWithShape="1">
            <a:blip r:embed="rId5">
              <a:alphaModFix/>
            </a:blip>
            <a:srcRect/>
            <a:stretch/>
          </p:blipFill>
          <p:spPr>
            <a:xfrm>
              <a:off x="6870725" y="2420350"/>
              <a:ext cx="1504000" cy="1776350"/>
            </a:xfrm>
            <a:prstGeom prst="rect">
              <a:avLst/>
            </a:prstGeom>
            <a:noFill/>
            <a:ln>
              <a:noFill/>
            </a:ln>
          </p:spPr>
        </p:pic>
        <p:sp>
          <p:nvSpPr>
            <p:cNvPr id="363" name="Google Shape;363;p33"/>
            <p:cNvSpPr txBox="1"/>
            <p:nvPr/>
          </p:nvSpPr>
          <p:spPr>
            <a:xfrm>
              <a:off x="7478067" y="929288"/>
              <a:ext cx="1092600" cy="327600"/>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Server:</a:t>
              </a:r>
              <a:endParaRPr sz="1600" b="1" i="1" dirty="0">
                <a:latin typeface="Verdana"/>
                <a:ea typeface="Verdana"/>
                <a:cs typeface="Verdana"/>
                <a:sym typeface="Verdana"/>
              </a:endParaRPr>
            </a:p>
          </p:txBody>
        </p:sp>
      </p:grpSp>
      <p:grpSp>
        <p:nvGrpSpPr>
          <p:cNvPr id="364" name="Google Shape;364;p33"/>
          <p:cNvGrpSpPr/>
          <p:nvPr/>
        </p:nvGrpSpPr>
        <p:grpSpPr>
          <a:xfrm>
            <a:off x="374286" y="1274430"/>
            <a:ext cx="1462826" cy="2224448"/>
            <a:chOff x="484746" y="982320"/>
            <a:chExt cx="1443768" cy="2588072"/>
          </a:xfrm>
        </p:grpSpPr>
        <p:grpSp>
          <p:nvGrpSpPr>
            <p:cNvPr id="365" name="Google Shape;365;p33"/>
            <p:cNvGrpSpPr/>
            <p:nvPr/>
          </p:nvGrpSpPr>
          <p:grpSpPr>
            <a:xfrm rot="5400000">
              <a:off x="1134081" y="726995"/>
              <a:ext cx="179168" cy="1409700"/>
              <a:chOff x="339867" y="1834511"/>
              <a:chExt cx="179168" cy="1409700"/>
            </a:xfrm>
          </p:grpSpPr>
          <p:sp>
            <p:nvSpPr>
              <p:cNvPr id="366" name="Google Shape;366;p33"/>
              <p:cNvSpPr/>
              <p:nvPr/>
            </p:nvSpPr>
            <p:spPr>
              <a:xfrm>
                <a:off x="339935" y="1834511"/>
                <a:ext cx="179100" cy="140970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67" name="Google Shape;367;p33"/>
              <p:cNvSpPr/>
              <p:nvPr/>
            </p:nvSpPr>
            <p:spPr>
              <a:xfrm>
                <a:off x="339867" y="3171150"/>
                <a:ext cx="179100" cy="63300"/>
              </a:xfrm>
              <a:prstGeom prst="rect">
                <a:avLst/>
              </a:prstGeom>
              <a:solidFill>
                <a:srgbClr val="6AA84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sp>
          <p:nvSpPr>
            <p:cNvPr id="368" name="Google Shape;368;p33"/>
            <p:cNvSpPr/>
            <p:nvPr/>
          </p:nvSpPr>
          <p:spPr>
            <a:xfrm>
              <a:off x="518821" y="2777192"/>
              <a:ext cx="779100" cy="793200"/>
            </a:xfrm>
            <a:prstGeom prst="ellipse">
              <a:avLst/>
            </a:prstGeom>
            <a:noFill/>
            <a:ln w="2857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b="1" dirty="0"/>
                <a:t> C1</a:t>
              </a:r>
              <a:endParaRPr b="1" dirty="0"/>
            </a:p>
          </p:txBody>
        </p:sp>
        <p:sp>
          <p:nvSpPr>
            <p:cNvPr id="369" name="Google Shape;369;p33"/>
            <p:cNvSpPr txBox="1"/>
            <p:nvPr/>
          </p:nvSpPr>
          <p:spPr>
            <a:xfrm>
              <a:off x="484746" y="982320"/>
              <a:ext cx="1092600" cy="306900"/>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Client:</a:t>
              </a:r>
              <a:endParaRPr sz="1600" b="1" i="1" dirty="0">
                <a:latin typeface="Verdana"/>
                <a:ea typeface="Verdana"/>
                <a:cs typeface="Verdana"/>
                <a:sym typeface="Verdana"/>
              </a:endParaRPr>
            </a:p>
          </p:txBody>
        </p:sp>
      </p:grpSp>
      <p:pic>
        <p:nvPicPr>
          <p:cNvPr id="373" name="Google Shape;373;p33"/>
          <p:cNvPicPr preferRelativeResize="0"/>
          <p:nvPr/>
        </p:nvPicPr>
        <p:blipFill>
          <a:blip r:embed="rId6">
            <a:alphaModFix/>
          </a:blip>
          <a:stretch>
            <a:fillRect/>
          </a:stretch>
        </p:blipFill>
        <p:spPr>
          <a:xfrm>
            <a:off x="1059182" y="2880002"/>
            <a:ext cx="543049" cy="425968"/>
          </a:xfrm>
          <a:prstGeom prst="rect">
            <a:avLst/>
          </a:prstGeom>
          <a:noFill/>
          <a:ln>
            <a:noFill/>
          </a:ln>
        </p:spPr>
      </p:pic>
      <p:sp>
        <p:nvSpPr>
          <p:cNvPr id="374" name="Google Shape;374;p33"/>
          <p:cNvSpPr txBox="1"/>
          <p:nvPr/>
        </p:nvSpPr>
        <p:spPr>
          <a:xfrm>
            <a:off x="803503" y="1868335"/>
            <a:ext cx="5386184" cy="1054091"/>
          </a:xfrm>
          <a:prstGeom prst="rect">
            <a:avLst/>
          </a:prstGeom>
          <a:noFill/>
          <a:ln>
            <a:noFill/>
          </a:ln>
        </p:spPr>
        <p:txBody>
          <a:bodyPr spcFirstLastPara="1" wrap="square" lIns="91425" tIns="91425" rIns="91425" bIns="91425" anchor="t" anchorCtr="0">
            <a:noAutofit/>
          </a:bodyPr>
          <a:lstStyle/>
          <a:p>
            <a:pPr>
              <a:buClr>
                <a:srgbClr val="000000"/>
              </a:buClr>
              <a:buSzPts val="1100"/>
            </a:pPr>
            <a:r>
              <a:rPr lang="en" sz="1100" dirty="0">
                <a:solidFill>
                  <a:srgbClr val="000000"/>
                </a:solidFill>
                <a:latin typeface="Verdana"/>
                <a:ea typeface="Verdana"/>
                <a:cs typeface="Verdana"/>
                <a:sym typeface="Verdana"/>
              </a:rPr>
              <a:t>SELECT ?v1 ?v2 ?v3</a:t>
            </a:r>
            <a:endParaRPr sz="1100" dirty="0">
              <a:solidFill>
                <a:srgbClr val="000000"/>
              </a:solidFill>
              <a:latin typeface="Verdana"/>
              <a:ea typeface="Verdana"/>
              <a:cs typeface="Verdana"/>
              <a:sym typeface="Verdana"/>
            </a:endParaRPr>
          </a:p>
          <a:p>
            <a:pPr>
              <a:buClr>
                <a:srgbClr val="000000"/>
              </a:buClr>
              <a:buSzPts val="1100"/>
            </a:pPr>
            <a:r>
              <a:rPr lang="en" sz="1100" dirty="0">
                <a:solidFill>
                  <a:srgbClr val="000000"/>
                </a:solidFill>
                <a:latin typeface="Verdana"/>
                <a:ea typeface="Verdana"/>
                <a:cs typeface="Verdana"/>
                <a:sym typeface="Verdana"/>
              </a:rPr>
              <a:t>WHERE {  ?v1    </a:t>
            </a:r>
            <a:r>
              <a:rPr lang="en" sz="1100" dirty="0" err="1">
                <a:solidFill>
                  <a:srgbClr val="000000"/>
                </a:solidFill>
                <a:latin typeface="Verdana"/>
                <a:ea typeface="Verdana"/>
                <a:cs typeface="Verdana"/>
                <a:sym typeface="Verdana"/>
              </a:rPr>
              <a:t>owl:starring</a:t>
            </a:r>
            <a:r>
              <a:rPr lang="en" sz="1100" dirty="0">
                <a:solidFill>
                  <a:srgbClr val="000000"/>
                </a:solidFill>
                <a:latin typeface="Verdana"/>
                <a:ea typeface="Verdana"/>
                <a:cs typeface="Verdana"/>
                <a:sym typeface="Verdana"/>
              </a:rPr>
              <a:t> "Brad Pitt" .</a:t>
            </a:r>
            <a:endParaRPr sz="1100" dirty="0">
              <a:solidFill>
                <a:srgbClr val="000000"/>
              </a:solidFill>
              <a:latin typeface="Verdana"/>
              <a:ea typeface="Verdana"/>
              <a:cs typeface="Verdana"/>
              <a:sym typeface="Verdana"/>
            </a:endParaRPr>
          </a:p>
          <a:p>
            <a:pPr>
              <a:buClr>
                <a:srgbClr val="000000"/>
              </a:buClr>
              <a:buSzPts val="1100"/>
            </a:pPr>
            <a:r>
              <a:rPr lang="en" sz="1100" dirty="0">
                <a:solidFill>
                  <a:srgbClr val="000000"/>
                </a:solidFill>
                <a:latin typeface="Verdana"/>
                <a:ea typeface="Verdana"/>
                <a:cs typeface="Verdana"/>
                <a:sym typeface="Verdana"/>
              </a:rPr>
              <a:t>               ?v1    </a:t>
            </a:r>
            <a:r>
              <a:rPr lang="en" sz="1100" dirty="0" err="1">
                <a:solidFill>
                  <a:srgbClr val="000000"/>
                </a:solidFill>
                <a:latin typeface="Verdana"/>
                <a:ea typeface="Verdana"/>
                <a:cs typeface="Verdana"/>
                <a:sym typeface="Verdana"/>
              </a:rPr>
              <a:t>rdfs:label</a:t>
            </a:r>
            <a:r>
              <a:rPr lang="en" sz="1100" dirty="0">
                <a:solidFill>
                  <a:srgbClr val="000000"/>
                </a:solidFill>
                <a:latin typeface="Verdana"/>
                <a:ea typeface="Verdana"/>
                <a:cs typeface="Verdana"/>
                <a:sym typeface="Verdana"/>
              </a:rPr>
              <a:t> ?v2;  </a:t>
            </a:r>
            <a:endParaRPr sz="1100" dirty="0">
              <a:solidFill>
                <a:srgbClr val="000000"/>
              </a:solidFill>
              <a:latin typeface="Verdana"/>
              <a:ea typeface="Verdana"/>
              <a:cs typeface="Verdana"/>
              <a:sym typeface="Verdana"/>
            </a:endParaRPr>
          </a:p>
          <a:p>
            <a:pPr>
              <a:buClr>
                <a:srgbClr val="000000"/>
              </a:buClr>
              <a:buSzPts val="1100"/>
            </a:pPr>
            <a:r>
              <a:rPr lang="en" sz="1100" dirty="0">
                <a:latin typeface="Verdana"/>
                <a:ea typeface="Verdana"/>
                <a:cs typeface="Verdana"/>
                <a:sym typeface="Verdana"/>
              </a:rPr>
              <a:t> </a:t>
            </a:r>
            <a:r>
              <a:rPr lang="en" sz="1100" dirty="0">
                <a:solidFill>
                  <a:srgbClr val="000000"/>
                </a:solidFill>
                <a:latin typeface="Verdana"/>
                <a:ea typeface="Verdana"/>
                <a:cs typeface="Verdana"/>
                <a:sym typeface="Verdana"/>
              </a:rPr>
              <a:t>              ?v1    </a:t>
            </a:r>
            <a:r>
              <a:rPr lang="en" sz="1100" dirty="0" err="1">
                <a:solidFill>
                  <a:srgbClr val="000000"/>
                </a:solidFill>
                <a:latin typeface="Verdana"/>
                <a:ea typeface="Verdana"/>
                <a:cs typeface="Verdana"/>
                <a:sym typeface="Verdana"/>
              </a:rPr>
              <a:t>dbo:director</a:t>
            </a:r>
            <a:r>
              <a:rPr lang="en" sz="1100" dirty="0">
                <a:solidFill>
                  <a:srgbClr val="000000"/>
                </a:solidFill>
                <a:latin typeface="Verdana"/>
                <a:ea typeface="Verdana"/>
                <a:cs typeface="Verdana"/>
                <a:sym typeface="Verdana"/>
              </a:rPr>
              <a:t> ?v3. }</a:t>
            </a:r>
            <a:endParaRPr sz="1100" dirty="0">
              <a:latin typeface="Verdana"/>
              <a:ea typeface="Verdana"/>
              <a:cs typeface="Verdana"/>
              <a:sym typeface="Verdana"/>
            </a:endParaRPr>
          </a:p>
        </p:txBody>
      </p:sp>
      <p:sp>
        <p:nvSpPr>
          <p:cNvPr id="376" name="Google Shape;376;p33"/>
          <p:cNvSpPr txBox="1"/>
          <p:nvPr/>
        </p:nvSpPr>
        <p:spPr>
          <a:xfrm>
            <a:off x="2173783" y="4832984"/>
            <a:ext cx="4951500" cy="639000"/>
          </a:xfrm>
          <a:prstGeom prst="rect">
            <a:avLst/>
          </a:prstGeom>
          <a:noFill/>
          <a:ln>
            <a:noFill/>
          </a:ln>
        </p:spPr>
        <p:txBody>
          <a:bodyPr spcFirstLastPara="1" wrap="square" lIns="91425" tIns="91425" rIns="91425" bIns="91425" anchor="t" anchorCtr="0">
            <a:noAutofit/>
          </a:bodyPr>
          <a:lstStyle/>
          <a:p>
            <a:pPr algn="ctr">
              <a:buClr>
                <a:srgbClr val="000000"/>
              </a:buClr>
              <a:buSzPts val="3200"/>
            </a:pPr>
            <a:r>
              <a:rPr lang="en" sz="3200" b="1" dirty="0">
                <a:solidFill>
                  <a:schemeClr val="dk1"/>
                </a:solidFill>
                <a:latin typeface="Verdana"/>
                <a:ea typeface="Verdana"/>
                <a:cs typeface="Verdana"/>
                <a:sym typeface="Verdana"/>
              </a:rPr>
              <a:t>"Query Shipping"</a:t>
            </a:r>
            <a:endParaRPr sz="3200" b="1" dirty="0">
              <a:solidFill>
                <a:schemeClr val="dk1"/>
              </a:solidFill>
              <a:latin typeface="Verdana"/>
              <a:ea typeface="Verdana"/>
              <a:cs typeface="Verdana"/>
              <a:sym typeface="Verdana"/>
            </a:endParaRPr>
          </a:p>
        </p:txBody>
      </p:sp>
      <p:grpSp>
        <p:nvGrpSpPr>
          <p:cNvPr id="39" name="Group 38">
            <a:extLst>
              <a:ext uri="{FF2B5EF4-FFF2-40B4-BE49-F238E27FC236}">
                <a16:creationId xmlns:a16="http://schemas.microsoft.com/office/drawing/2014/main" id="{FAC59495-49EE-2344-8BB0-5FA09841A38F}"/>
              </a:ext>
            </a:extLst>
          </p:cNvPr>
          <p:cNvGrpSpPr/>
          <p:nvPr/>
        </p:nvGrpSpPr>
        <p:grpSpPr>
          <a:xfrm>
            <a:off x="7267647" y="2800931"/>
            <a:ext cx="992170" cy="923843"/>
            <a:chOff x="81100" y="1465260"/>
            <a:chExt cx="992170" cy="923843"/>
          </a:xfrm>
        </p:grpSpPr>
        <p:pic>
          <p:nvPicPr>
            <p:cNvPr id="40" name="Google Shape;334;p32">
              <a:extLst>
                <a:ext uri="{FF2B5EF4-FFF2-40B4-BE49-F238E27FC236}">
                  <a16:creationId xmlns:a16="http://schemas.microsoft.com/office/drawing/2014/main" id="{1CFD7219-C3A2-2241-889F-9AF1391BC9C5}"/>
                </a:ext>
              </a:extLst>
            </p:cNvPr>
            <p:cNvPicPr preferRelativeResize="0"/>
            <p:nvPr/>
          </p:nvPicPr>
          <p:blipFill rotWithShape="1">
            <a:blip r:embed="rId7">
              <a:alphaModFix/>
            </a:blip>
            <a:srcRect/>
            <a:stretch/>
          </p:blipFill>
          <p:spPr>
            <a:xfrm>
              <a:off x="107876" y="1728731"/>
              <a:ext cx="473773" cy="405862"/>
            </a:xfrm>
            <a:prstGeom prst="rect">
              <a:avLst/>
            </a:prstGeom>
            <a:noFill/>
            <a:ln>
              <a:noFill/>
            </a:ln>
          </p:spPr>
        </p:pic>
        <p:pic>
          <p:nvPicPr>
            <p:cNvPr id="41" name="Google Shape;334;p32">
              <a:extLst>
                <a:ext uri="{FF2B5EF4-FFF2-40B4-BE49-F238E27FC236}">
                  <a16:creationId xmlns:a16="http://schemas.microsoft.com/office/drawing/2014/main" id="{D47E7877-C589-2144-A14C-FE10510FE90E}"/>
                </a:ext>
              </a:extLst>
            </p:cNvPr>
            <p:cNvPicPr preferRelativeResize="0"/>
            <p:nvPr/>
          </p:nvPicPr>
          <p:blipFill rotWithShape="1">
            <a:blip r:embed="rId7">
              <a:alphaModFix/>
            </a:blip>
            <a:srcRect/>
            <a:stretch/>
          </p:blipFill>
          <p:spPr>
            <a:xfrm>
              <a:off x="344761" y="1849812"/>
              <a:ext cx="473773" cy="405862"/>
            </a:xfrm>
            <a:prstGeom prst="rect">
              <a:avLst/>
            </a:prstGeom>
            <a:noFill/>
            <a:ln>
              <a:noFill/>
            </a:ln>
          </p:spPr>
        </p:pic>
        <p:pic>
          <p:nvPicPr>
            <p:cNvPr id="42" name="Google Shape;334;p32">
              <a:extLst>
                <a:ext uri="{FF2B5EF4-FFF2-40B4-BE49-F238E27FC236}">
                  <a16:creationId xmlns:a16="http://schemas.microsoft.com/office/drawing/2014/main" id="{3FF3AA70-A327-4D48-816F-941D89FE4295}"/>
                </a:ext>
              </a:extLst>
            </p:cNvPr>
            <p:cNvPicPr preferRelativeResize="0"/>
            <p:nvPr/>
          </p:nvPicPr>
          <p:blipFill rotWithShape="1">
            <a:blip r:embed="rId7">
              <a:alphaModFix/>
            </a:blip>
            <a:srcRect/>
            <a:stretch/>
          </p:blipFill>
          <p:spPr>
            <a:xfrm>
              <a:off x="344762" y="1591599"/>
              <a:ext cx="473773" cy="405862"/>
            </a:xfrm>
            <a:prstGeom prst="rect">
              <a:avLst/>
            </a:prstGeom>
            <a:noFill/>
            <a:ln>
              <a:noFill/>
            </a:ln>
          </p:spPr>
        </p:pic>
        <p:pic>
          <p:nvPicPr>
            <p:cNvPr id="43" name="Google Shape;334;p32">
              <a:extLst>
                <a:ext uri="{FF2B5EF4-FFF2-40B4-BE49-F238E27FC236}">
                  <a16:creationId xmlns:a16="http://schemas.microsoft.com/office/drawing/2014/main" id="{09492DBA-09DD-1E49-BADD-CFD8A62A97B1}"/>
                </a:ext>
              </a:extLst>
            </p:cNvPr>
            <p:cNvPicPr preferRelativeResize="0"/>
            <p:nvPr/>
          </p:nvPicPr>
          <p:blipFill rotWithShape="1">
            <a:blip r:embed="rId7">
              <a:alphaModFix/>
            </a:blip>
            <a:srcRect/>
            <a:stretch/>
          </p:blipFill>
          <p:spPr>
            <a:xfrm>
              <a:off x="90025" y="1983241"/>
              <a:ext cx="473773" cy="405862"/>
            </a:xfrm>
            <a:prstGeom prst="rect">
              <a:avLst/>
            </a:prstGeom>
            <a:noFill/>
            <a:ln>
              <a:noFill/>
            </a:ln>
          </p:spPr>
        </p:pic>
        <p:pic>
          <p:nvPicPr>
            <p:cNvPr id="44" name="Google Shape;334;p32">
              <a:extLst>
                <a:ext uri="{FF2B5EF4-FFF2-40B4-BE49-F238E27FC236}">
                  <a16:creationId xmlns:a16="http://schemas.microsoft.com/office/drawing/2014/main" id="{6FA9AEF1-AE7E-2343-924D-4D7CAF29D32B}"/>
                </a:ext>
              </a:extLst>
            </p:cNvPr>
            <p:cNvPicPr preferRelativeResize="0"/>
            <p:nvPr/>
          </p:nvPicPr>
          <p:blipFill rotWithShape="1">
            <a:blip r:embed="rId7">
              <a:alphaModFix/>
            </a:blip>
            <a:srcRect/>
            <a:stretch/>
          </p:blipFill>
          <p:spPr>
            <a:xfrm>
              <a:off x="81100" y="1465260"/>
              <a:ext cx="473773" cy="405862"/>
            </a:xfrm>
            <a:prstGeom prst="rect">
              <a:avLst/>
            </a:prstGeom>
            <a:noFill/>
            <a:ln>
              <a:noFill/>
            </a:ln>
          </p:spPr>
        </p:pic>
        <p:pic>
          <p:nvPicPr>
            <p:cNvPr id="45" name="Google Shape;334;p32">
              <a:extLst>
                <a:ext uri="{FF2B5EF4-FFF2-40B4-BE49-F238E27FC236}">
                  <a16:creationId xmlns:a16="http://schemas.microsoft.com/office/drawing/2014/main" id="{90FA5808-D20F-934A-8915-627E19EC39A2}"/>
                </a:ext>
              </a:extLst>
            </p:cNvPr>
            <p:cNvPicPr preferRelativeResize="0"/>
            <p:nvPr/>
          </p:nvPicPr>
          <p:blipFill rotWithShape="1">
            <a:blip r:embed="rId7">
              <a:alphaModFix/>
            </a:blip>
            <a:srcRect/>
            <a:stretch/>
          </p:blipFill>
          <p:spPr>
            <a:xfrm>
              <a:off x="599497" y="1958654"/>
              <a:ext cx="473773" cy="405862"/>
            </a:xfrm>
            <a:prstGeom prst="rect">
              <a:avLst/>
            </a:prstGeom>
            <a:noFill/>
            <a:ln>
              <a:noFill/>
            </a:ln>
          </p:spPr>
        </p:pic>
      </p:grpSp>
      <p:grpSp>
        <p:nvGrpSpPr>
          <p:cNvPr id="48" name="Google Shape;355;g72696c317f_0_6">
            <a:extLst>
              <a:ext uri="{FF2B5EF4-FFF2-40B4-BE49-F238E27FC236}">
                <a16:creationId xmlns:a16="http://schemas.microsoft.com/office/drawing/2014/main" id="{5F05D2CD-4A51-A84D-8BD7-95CE485B452C}"/>
              </a:ext>
            </a:extLst>
          </p:cNvPr>
          <p:cNvGrpSpPr/>
          <p:nvPr/>
        </p:nvGrpSpPr>
        <p:grpSpPr>
          <a:xfrm>
            <a:off x="7707102" y="2523041"/>
            <a:ext cx="513082" cy="486940"/>
            <a:chOff x="3532900" y="1689350"/>
            <a:chExt cx="919502" cy="837243"/>
          </a:xfrm>
        </p:grpSpPr>
        <p:grpSp>
          <p:nvGrpSpPr>
            <p:cNvPr id="49" name="Google Shape;356;g72696c317f_0_6">
              <a:extLst>
                <a:ext uri="{FF2B5EF4-FFF2-40B4-BE49-F238E27FC236}">
                  <a16:creationId xmlns:a16="http://schemas.microsoft.com/office/drawing/2014/main" id="{769B6DB9-4F14-3B47-9781-E91F33F7B38D}"/>
                </a:ext>
              </a:extLst>
            </p:cNvPr>
            <p:cNvGrpSpPr/>
            <p:nvPr/>
          </p:nvGrpSpPr>
          <p:grpSpPr>
            <a:xfrm>
              <a:off x="3532900" y="1689350"/>
              <a:ext cx="543000" cy="563100"/>
              <a:chOff x="3532900" y="1689350"/>
              <a:chExt cx="543000" cy="563100"/>
            </a:xfrm>
          </p:grpSpPr>
          <p:sp>
            <p:nvSpPr>
              <p:cNvPr id="56" name="Google Shape;357;g72696c317f_0_6">
                <a:extLst>
                  <a:ext uri="{FF2B5EF4-FFF2-40B4-BE49-F238E27FC236}">
                    <a16:creationId xmlns:a16="http://schemas.microsoft.com/office/drawing/2014/main" id="{1BA68025-0A3E-6A4B-A685-4CB17CBFD032}"/>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8;g72696c317f_0_6">
                <a:extLst>
                  <a:ext uri="{FF2B5EF4-FFF2-40B4-BE49-F238E27FC236}">
                    <a16:creationId xmlns:a16="http://schemas.microsoft.com/office/drawing/2014/main" id="{E6BBF1BB-99BA-8244-A6F0-B3FE5566E064}"/>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359;g72696c317f_0_6">
              <a:extLst>
                <a:ext uri="{FF2B5EF4-FFF2-40B4-BE49-F238E27FC236}">
                  <a16:creationId xmlns:a16="http://schemas.microsoft.com/office/drawing/2014/main" id="{4B87F2F3-F3BC-7448-9EBE-EED18A1D3272}"/>
                </a:ext>
              </a:extLst>
            </p:cNvPr>
            <p:cNvGrpSpPr/>
            <p:nvPr/>
          </p:nvGrpSpPr>
          <p:grpSpPr>
            <a:xfrm>
              <a:off x="3939961" y="2135970"/>
              <a:ext cx="370489" cy="390622"/>
              <a:chOff x="3532900" y="1689350"/>
              <a:chExt cx="543000" cy="563100"/>
            </a:xfrm>
          </p:grpSpPr>
          <p:sp>
            <p:nvSpPr>
              <p:cNvPr id="54" name="Google Shape;360;g72696c317f_0_6">
                <a:extLst>
                  <a:ext uri="{FF2B5EF4-FFF2-40B4-BE49-F238E27FC236}">
                    <a16:creationId xmlns:a16="http://schemas.microsoft.com/office/drawing/2014/main" id="{9C6CB6AD-E72F-3A48-BC3B-972DDC3CABD1}"/>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61;g72696c317f_0_6">
                <a:extLst>
                  <a:ext uri="{FF2B5EF4-FFF2-40B4-BE49-F238E27FC236}">
                    <a16:creationId xmlns:a16="http://schemas.microsoft.com/office/drawing/2014/main" id="{3E96D021-0308-F846-9AA8-3FE115A0ED87}"/>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362;g72696c317f_0_6">
              <a:extLst>
                <a:ext uri="{FF2B5EF4-FFF2-40B4-BE49-F238E27FC236}">
                  <a16:creationId xmlns:a16="http://schemas.microsoft.com/office/drawing/2014/main" id="{B085BBC4-B0E3-704C-ADDA-55D700B7C723}"/>
                </a:ext>
              </a:extLst>
            </p:cNvPr>
            <p:cNvGrpSpPr/>
            <p:nvPr/>
          </p:nvGrpSpPr>
          <p:grpSpPr>
            <a:xfrm>
              <a:off x="4042382" y="1775595"/>
              <a:ext cx="410019" cy="390622"/>
              <a:chOff x="3532900" y="1689350"/>
              <a:chExt cx="543000" cy="563100"/>
            </a:xfrm>
          </p:grpSpPr>
          <p:sp>
            <p:nvSpPr>
              <p:cNvPr id="52" name="Google Shape;363;g72696c317f_0_6">
                <a:extLst>
                  <a:ext uri="{FF2B5EF4-FFF2-40B4-BE49-F238E27FC236}">
                    <a16:creationId xmlns:a16="http://schemas.microsoft.com/office/drawing/2014/main" id="{11897E3E-BD96-1746-AE0F-516AFB397049}"/>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64;g72696c317f_0_6">
                <a:extLst>
                  <a:ext uri="{FF2B5EF4-FFF2-40B4-BE49-F238E27FC236}">
                    <a16:creationId xmlns:a16="http://schemas.microsoft.com/office/drawing/2014/main" id="{E11931B5-57CF-0943-BCD0-6801546788F6}"/>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Slide Number Placeholder 2">
            <a:extLst>
              <a:ext uri="{FF2B5EF4-FFF2-40B4-BE49-F238E27FC236}">
                <a16:creationId xmlns:a16="http://schemas.microsoft.com/office/drawing/2014/main" id="{7631CA59-E27F-694F-A644-E3ADB753DDA4}"/>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19</a:t>
            </a:fld>
            <a:endParaRPr lang="en-GB" sz="900"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74"/>
                                        </p:tgtEl>
                                      </p:cBhvr>
                                    </p:animEffect>
                                    <p:set>
                                      <p:cBhvr>
                                        <p:cTn id="7" dur="1" fill="hold">
                                          <p:stCondLst>
                                            <p:cond delay="499"/>
                                          </p:stCondLst>
                                        </p:cTn>
                                        <p:tgtEl>
                                          <p:spTgt spid="37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503 -0.005 L 0.64635 0.005 " pathEditMode="relative" ptsTypes="AA">
                                      <p:cBhvr>
                                        <p:cTn id="11" dur="2000" fill="hold"/>
                                        <p:tgtEl>
                                          <p:spTgt spid="373"/>
                                        </p:tgtEl>
                                        <p:attrNameLst>
                                          <p:attrName>ppt_x</p:attrName>
                                          <p:attrName>ppt_y</p:attrName>
                                        </p:attrNameLst>
                                      </p:cBhvr>
                                    </p:animMotion>
                                  </p:childTnLst>
                                </p:cTn>
                              </p:par>
                            </p:childTnLst>
                          </p:cTn>
                        </p:par>
                        <p:par>
                          <p:cTn id="12" fill="hold">
                            <p:stCondLst>
                              <p:cond delay="2000"/>
                            </p:stCondLst>
                            <p:childTnLst>
                              <p:par>
                                <p:cTn id="13" presetID="1" presetClass="exit" presetSubtype="0" fill="hold" nodeType="afterEffect">
                                  <p:stCondLst>
                                    <p:cond delay="0"/>
                                  </p:stCondLst>
                                  <p:childTnLst>
                                    <p:set>
                                      <p:cBhvr>
                                        <p:cTn id="14" dur="1" fill="hold">
                                          <p:stCondLst>
                                            <p:cond delay="0"/>
                                          </p:stCondLst>
                                        </p:cTn>
                                        <p:tgtEl>
                                          <p:spTgt spid="373"/>
                                        </p:tgtEl>
                                        <p:attrNameLst>
                                          <p:attrName>style.visibility</p:attrName>
                                        </p:attrNameLst>
                                      </p:cBhvr>
                                      <p:to>
                                        <p:strVal val="hidden"/>
                                      </p:to>
                                    </p:set>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48"/>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350"/>
                                        </p:tgtEl>
                                        <p:attrNameLst>
                                          <p:attrName>style.visibility</p:attrName>
                                        </p:attrNameLst>
                                      </p:cBhvr>
                                      <p:to>
                                        <p:strVal val="visible"/>
                                      </p:to>
                                    </p:set>
                                  </p:childTnLst>
                                </p:cTn>
                              </p:par>
                            </p:childTnLst>
                          </p:cTn>
                        </p:par>
                        <p:par>
                          <p:cTn id="24" fill="hold">
                            <p:stCondLst>
                              <p:cond delay="0"/>
                            </p:stCondLst>
                            <p:childTnLst>
                              <p:par>
                                <p:cTn id="25" presetID="0" presetClass="path" presetSubtype="0" accel="50000" decel="50000" fill="hold" nodeType="afterEffect">
                                  <p:stCondLst>
                                    <p:cond delay="0"/>
                                  </p:stCondLst>
                                  <p:childTnLst>
                                    <p:animMotion origin="layout" path="M 0.00191 0.00083 L -0.70086 0.00083 " pathEditMode="relative" ptsTypes="AA">
                                      <p:cBhvr>
                                        <p:cTn id="26" dur="2000" fill="hold"/>
                                        <p:tgtEl>
                                          <p:spTgt spid="3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5523" y="145010"/>
            <a:ext cx="7493727" cy="903822"/>
          </a:xfrm>
        </p:spPr>
        <p:txBody>
          <a:bodyPr>
            <a:normAutofit/>
          </a:bodyPr>
          <a:lstStyle/>
          <a:p>
            <a:r>
              <a:rPr lang="de-DE" dirty="0" err="1"/>
              <a:t>What</a:t>
            </a:r>
            <a:r>
              <a:rPr lang="de-DE" dirty="0"/>
              <a:t> </a:t>
            </a:r>
            <a:r>
              <a:rPr lang="de-DE" dirty="0" err="1"/>
              <a:t>I've</a:t>
            </a:r>
            <a:r>
              <a:rPr lang="de-DE" dirty="0"/>
              <a:t> </a:t>
            </a:r>
            <a:r>
              <a:rPr lang="de-DE" dirty="0" err="1"/>
              <a:t>planned</a:t>
            </a:r>
            <a:r>
              <a:rPr lang="de-DE" dirty="0"/>
              <a:t> </a:t>
            </a:r>
            <a:r>
              <a:rPr lang="de-DE" dirty="0" err="1"/>
              <a:t>for</a:t>
            </a:r>
            <a:r>
              <a:rPr lang="de-DE" dirty="0"/>
              <a:t> </a:t>
            </a:r>
            <a:r>
              <a:rPr lang="de-DE" dirty="0" err="1"/>
              <a:t>today</a:t>
            </a:r>
            <a:r>
              <a:rPr lang="de-DE" dirty="0"/>
              <a:t>:</a:t>
            </a:r>
          </a:p>
        </p:txBody>
      </p:sp>
      <p:sp>
        <p:nvSpPr>
          <p:cNvPr id="3" name="Inhaltsplatzhalter 2"/>
          <p:cNvSpPr>
            <a:spLocks noGrp="1"/>
          </p:cNvSpPr>
          <p:nvPr>
            <p:ph idx="1"/>
          </p:nvPr>
        </p:nvSpPr>
        <p:spPr/>
        <p:txBody>
          <a:bodyPr>
            <a:normAutofit/>
          </a:bodyPr>
          <a:lstStyle/>
          <a:p>
            <a:r>
              <a:rPr lang="de-DE" b="1" dirty="0">
                <a:solidFill>
                  <a:schemeClr val="tx1">
                    <a:lumMod val="50000"/>
                    <a:lumOff val="50000"/>
                  </a:schemeClr>
                </a:solidFill>
              </a:rPr>
              <a:t>Part 1:</a:t>
            </a:r>
          </a:p>
          <a:p>
            <a:pPr lvl="1"/>
            <a:r>
              <a:rPr lang="de-DE" dirty="0" err="1">
                <a:solidFill>
                  <a:schemeClr val="tx1">
                    <a:lumMod val="50000"/>
                    <a:lumOff val="50000"/>
                  </a:schemeClr>
                </a:solidFill>
              </a:rPr>
              <a:t>Interlude</a:t>
            </a:r>
            <a:endParaRPr lang="de-DE" dirty="0">
              <a:solidFill>
                <a:schemeClr val="tx1">
                  <a:lumMod val="50000"/>
                  <a:lumOff val="50000"/>
                </a:schemeClr>
              </a:solidFill>
            </a:endParaRPr>
          </a:p>
          <a:p>
            <a:pPr lvl="1"/>
            <a:r>
              <a:rPr lang="de-DE" dirty="0" err="1">
                <a:solidFill>
                  <a:schemeClr val="tx1">
                    <a:lumMod val="50000"/>
                    <a:lumOff val="50000"/>
                  </a:schemeClr>
                </a:solidFill>
              </a:rPr>
              <a:t>Practical</a:t>
            </a:r>
            <a:r>
              <a:rPr lang="de-DE" dirty="0">
                <a:solidFill>
                  <a:schemeClr val="tx1">
                    <a:lumMod val="50000"/>
                    <a:lumOff val="50000"/>
                  </a:schemeClr>
                </a:solidFill>
              </a:rPr>
              <a:t> SPARQL on </a:t>
            </a:r>
            <a:r>
              <a:rPr lang="de-DE" dirty="0" err="1">
                <a:solidFill>
                  <a:schemeClr val="tx1">
                    <a:lumMod val="50000"/>
                    <a:lumOff val="50000"/>
                  </a:schemeClr>
                </a:solidFill>
              </a:rPr>
              <a:t>examples</a:t>
            </a:r>
            <a:r>
              <a:rPr lang="de-DE" dirty="0">
                <a:solidFill>
                  <a:schemeClr val="tx1">
                    <a:lumMod val="50000"/>
                    <a:lumOff val="50000"/>
                  </a:schemeClr>
                </a:solidFill>
              </a:rPr>
              <a:t> </a:t>
            </a:r>
            <a:r>
              <a:rPr lang="de-DE" dirty="0" err="1">
                <a:solidFill>
                  <a:schemeClr val="tx1">
                    <a:lumMod val="50000"/>
                    <a:lumOff val="50000"/>
                  </a:schemeClr>
                </a:solidFill>
              </a:rPr>
              <a:t>querying</a:t>
            </a:r>
            <a:r>
              <a:rPr lang="de-DE" dirty="0">
                <a:solidFill>
                  <a:schemeClr val="tx1">
                    <a:lumMod val="50000"/>
                    <a:lumOff val="50000"/>
                  </a:schemeClr>
                </a:solidFill>
              </a:rPr>
              <a:t> Open KGs</a:t>
            </a:r>
          </a:p>
          <a:p>
            <a:pPr lvl="1"/>
            <a:r>
              <a:rPr lang="de-DE" dirty="0">
                <a:solidFill>
                  <a:schemeClr val="tx1">
                    <a:lumMod val="50000"/>
                    <a:lumOff val="50000"/>
                  </a:schemeClr>
                </a:solidFill>
              </a:rPr>
              <a:t>Challenges/</a:t>
            </a:r>
            <a:r>
              <a:rPr lang="de-DE" dirty="0" err="1">
                <a:solidFill>
                  <a:schemeClr val="tx1">
                    <a:lumMod val="50000"/>
                    <a:lumOff val="50000"/>
                  </a:schemeClr>
                </a:solidFill>
              </a:rPr>
              <a:t>limitations</a:t>
            </a:r>
            <a:r>
              <a:rPr lang="de-DE" dirty="0">
                <a:solidFill>
                  <a:schemeClr val="tx1">
                    <a:lumMod val="50000"/>
                    <a:lumOff val="50000"/>
                  </a:schemeClr>
                </a:solidFill>
              </a:rPr>
              <a:t> </a:t>
            </a:r>
            <a:r>
              <a:rPr lang="de-DE" dirty="0" err="1">
                <a:solidFill>
                  <a:schemeClr val="tx1">
                    <a:lumMod val="50000"/>
                    <a:lumOff val="50000"/>
                  </a:schemeClr>
                </a:solidFill>
              </a:rPr>
              <a:t>of</a:t>
            </a:r>
            <a:r>
              <a:rPr lang="de-DE" dirty="0">
                <a:solidFill>
                  <a:schemeClr val="tx1">
                    <a:lumMod val="50000"/>
                    <a:lumOff val="50000"/>
                  </a:schemeClr>
                </a:solidFill>
              </a:rPr>
              <a:t> SPARQL </a:t>
            </a:r>
            <a:r>
              <a:rPr lang="de-DE" dirty="0" err="1">
                <a:solidFill>
                  <a:schemeClr val="tx1">
                    <a:lumMod val="50000"/>
                    <a:lumOff val="50000"/>
                  </a:schemeClr>
                </a:solidFill>
              </a:rPr>
              <a:t>over</a:t>
            </a:r>
            <a:r>
              <a:rPr lang="de-DE" dirty="0">
                <a:solidFill>
                  <a:schemeClr val="tx1">
                    <a:lumMod val="50000"/>
                    <a:lumOff val="50000"/>
                  </a:schemeClr>
                </a:solidFill>
              </a:rPr>
              <a:t> </a:t>
            </a:r>
            <a:r>
              <a:rPr lang="de-DE" dirty="0" err="1">
                <a:solidFill>
                  <a:schemeClr val="tx1">
                    <a:lumMod val="50000"/>
                    <a:lumOff val="50000"/>
                  </a:schemeClr>
                </a:solidFill>
              </a:rPr>
              <a:t>public</a:t>
            </a:r>
            <a:r>
              <a:rPr lang="de-DE" dirty="0">
                <a:solidFill>
                  <a:schemeClr val="tx1">
                    <a:lumMod val="50000"/>
                    <a:lumOff val="50000"/>
                  </a:schemeClr>
                </a:solidFill>
              </a:rPr>
              <a:t> </a:t>
            </a:r>
            <a:r>
              <a:rPr lang="de-DE" dirty="0" err="1">
                <a:solidFill>
                  <a:schemeClr val="tx1">
                    <a:lumMod val="50000"/>
                    <a:lumOff val="50000"/>
                  </a:schemeClr>
                </a:solidFill>
              </a:rPr>
              <a:t>endpoints</a:t>
            </a:r>
            <a:endParaRPr lang="de-DE" dirty="0">
              <a:solidFill>
                <a:schemeClr val="tx1">
                  <a:lumMod val="50000"/>
                  <a:lumOff val="50000"/>
                </a:schemeClr>
              </a:solidFill>
            </a:endParaRPr>
          </a:p>
          <a:p>
            <a:r>
              <a:rPr lang="de-DE" b="1" dirty="0"/>
              <a:t>Part 2:</a:t>
            </a:r>
          </a:p>
          <a:p>
            <a:pPr lvl="1"/>
            <a:r>
              <a:rPr lang="de-DE" dirty="0" err="1"/>
              <a:t>Serve</a:t>
            </a:r>
            <a:r>
              <a:rPr lang="de-DE" dirty="0"/>
              <a:t> </a:t>
            </a:r>
            <a:r>
              <a:rPr lang="de-DE" dirty="0" err="1"/>
              <a:t>and</a:t>
            </a:r>
            <a:r>
              <a:rPr lang="de-DE" dirty="0"/>
              <a:t> </a:t>
            </a:r>
            <a:r>
              <a:rPr lang="de-DE" dirty="0" err="1"/>
              <a:t>query</a:t>
            </a:r>
            <a:r>
              <a:rPr lang="de-DE" dirty="0"/>
              <a:t> KGs </a:t>
            </a:r>
            <a:r>
              <a:rPr lang="de-DE" dirty="0" err="1"/>
              <a:t>for</a:t>
            </a:r>
            <a:r>
              <a:rPr lang="de-DE" dirty="0"/>
              <a:t> </a:t>
            </a:r>
            <a:r>
              <a:rPr lang="de-DE" dirty="0" err="1"/>
              <a:t>local</a:t>
            </a:r>
            <a:r>
              <a:rPr lang="de-DE" dirty="0"/>
              <a:t> </a:t>
            </a:r>
            <a:r>
              <a:rPr lang="de-DE" dirty="0" err="1"/>
              <a:t>processing</a:t>
            </a:r>
            <a:r>
              <a:rPr lang="de-DE" dirty="0"/>
              <a:t> – HDT</a:t>
            </a:r>
          </a:p>
          <a:p>
            <a:pPr lvl="1"/>
            <a:r>
              <a:rPr lang="de-DE" dirty="0" err="1"/>
              <a:t>Addressing</a:t>
            </a:r>
            <a:r>
              <a:rPr lang="de-DE" dirty="0"/>
              <a:t> </a:t>
            </a:r>
            <a:r>
              <a:rPr lang="de-DE" dirty="0" err="1"/>
              <a:t>the</a:t>
            </a:r>
            <a:r>
              <a:rPr lang="de-DE" dirty="0"/>
              <a:t> SPARQL </a:t>
            </a:r>
            <a:r>
              <a:rPr lang="de-DE" dirty="0" err="1"/>
              <a:t>endpoint</a:t>
            </a:r>
            <a:r>
              <a:rPr lang="de-DE" dirty="0"/>
              <a:t> </a:t>
            </a:r>
            <a:r>
              <a:rPr lang="de-DE" dirty="0" err="1"/>
              <a:t>bottleneck</a:t>
            </a:r>
            <a:r>
              <a:rPr lang="de-DE" dirty="0"/>
              <a:t> – </a:t>
            </a:r>
            <a:r>
              <a:rPr lang="de-DE" dirty="0" err="1"/>
              <a:t>where</a:t>
            </a:r>
            <a:r>
              <a:rPr lang="de-DE" dirty="0"/>
              <a:t> </a:t>
            </a:r>
            <a:r>
              <a:rPr lang="de-DE" dirty="0" err="1"/>
              <a:t>are</a:t>
            </a:r>
            <a:r>
              <a:rPr lang="de-DE" dirty="0"/>
              <a:t> </a:t>
            </a:r>
            <a:r>
              <a:rPr lang="de-DE" dirty="0" err="1"/>
              <a:t>we</a:t>
            </a:r>
            <a:r>
              <a:rPr lang="de-DE" dirty="0"/>
              <a:t>?</a:t>
            </a:r>
          </a:p>
          <a:p>
            <a:pPr lvl="2"/>
            <a:r>
              <a:rPr lang="de-DE" dirty="0" err="1"/>
              <a:t>Linked</a:t>
            </a:r>
            <a:r>
              <a:rPr lang="de-DE" dirty="0"/>
              <a:t> Data Fragments</a:t>
            </a:r>
          </a:p>
          <a:p>
            <a:pPr lvl="2"/>
            <a:r>
              <a:rPr lang="de-DE" dirty="0"/>
              <a:t>Smart-KG</a:t>
            </a:r>
          </a:p>
          <a:p>
            <a:pPr lvl="2"/>
            <a:r>
              <a:rPr lang="de-DE" dirty="0"/>
              <a:t>Wise-KG </a:t>
            </a:r>
          </a:p>
        </p:txBody>
      </p:sp>
      <p:sp>
        <p:nvSpPr>
          <p:cNvPr id="4" name="Slide Number Placeholder 2">
            <a:extLst>
              <a:ext uri="{FF2B5EF4-FFF2-40B4-BE49-F238E27FC236}">
                <a16:creationId xmlns:a16="http://schemas.microsoft.com/office/drawing/2014/main" id="{A7633B50-9C74-B04E-825A-2A5BFF5A0E2D}"/>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2</a:t>
            </a:fld>
            <a:endParaRPr lang="en-GB" sz="900" dirty="0">
              <a:solidFill>
                <a:schemeClr val="bg1">
                  <a:lumMod val="65000"/>
                </a:schemeClr>
              </a:solidFill>
            </a:endParaRPr>
          </a:p>
        </p:txBody>
      </p:sp>
    </p:spTree>
    <p:extLst>
      <p:ext uri="{BB962C8B-B14F-4D97-AF65-F5344CB8AC3E}">
        <p14:creationId xmlns:p14="http://schemas.microsoft.com/office/powerpoint/2010/main" val="3535508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3"/>
          <p:cNvSpPr txBox="1">
            <a:spLocks noGrp="1"/>
          </p:cNvSpPr>
          <p:nvPr>
            <p:ph type="title"/>
          </p:nvPr>
        </p:nvSpPr>
        <p:spPr>
          <a:xfrm>
            <a:off x="462399" y="404515"/>
            <a:ext cx="6899700" cy="813375"/>
          </a:xfrm>
          <a:prstGeom prst="rect">
            <a:avLst/>
          </a:prstGeom>
          <a:noFill/>
          <a:ln>
            <a:noFill/>
          </a:ln>
        </p:spPr>
        <p:txBody>
          <a:bodyPr spcFirstLastPara="1" vert="horz" wrap="square" lIns="0" tIns="0" rIns="0" bIns="0" rtlCol="0" anchor="ctr" anchorCtr="0">
            <a:noAutofit/>
          </a:bodyPr>
          <a:lstStyle/>
          <a:p>
            <a:pPr>
              <a:buSzPts val="3200"/>
            </a:pPr>
            <a:r>
              <a:rPr lang="en">
                <a:latin typeface="Verdana"/>
                <a:ea typeface="Verdana"/>
                <a:cs typeface="Verdana"/>
                <a:sym typeface="Verdana"/>
              </a:rPr>
              <a:t>Server Solution:</a:t>
            </a:r>
            <a:r>
              <a:rPr lang="en" sz="3200">
                <a:latin typeface="Verdana"/>
                <a:ea typeface="Verdana"/>
                <a:cs typeface="Verdana"/>
                <a:sym typeface="Verdana"/>
              </a:rPr>
              <a:t> </a:t>
            </a:r>
            <a:r>
              <a:rPr lang="en"/>
              <a:t>SPARQL Endpoint</a:t>
            </a:r>
            <a:endParaRPr/>
          </a:p>
        </p:txBody>
      </p:sp>
      <p:sp>
        <p:nvSpPr>
          <p:cNvPr id="343" name="Google Shape;343;p33"/>
          <p:cNvSpPr txBox="1"/>
          <p:nvPr/>
        </p:nvSpPr>
        <p:spPr>
          <a:xfrm>
            <a:off x="2455894" y="6774662"/>
            <a:ext cx="3307800" cy="396600"/>
          </a:xfrm>
          <a:prstGeom prst="rect">
            <a:avLst/>
          </a:prstGeom>
          <a:noFill/>
          <a:ln>
            <a:noFill/>
          </a:ln>
        </p:spPr>
        <p:txBody>
          <a:bodyPr spcFirstLastPara="1" wrap="square" lIns="91425" tIns="91425" rIns="91425" bIns="91425" anchor="t" anchorCtr="0">
            <a:noAutofit/>
          </a:bodyPr>
          <a:lstStyle/>
          <a:p>
            <a:pPr>
              <a:buClr>
                <a:srgbClr val="000000"/>
              </a:buClr>
              <a:buSzPts val="3200"/>
            </a:pPr>
            <a:r>
              <a:rPr lang="en" sz="3200" b="1">
                <a:solidFill>
                  <a:srgbClr val="000000"/>
                </a:solidFill>
                <a:latin typeface="Verdana"/>
                <a:ea typeface="Verdana"/>
                <a:cs typeface="Verdana"/>
                <a:sym typeface="Verdana"/>
              </a:rPr>
              <a:t>Query Shipping</a:t>
            </a:r>
            <a:endParaRPr sz="3200" b="1">
              <a:solidFill>
                <a:srgbClr val="000000"/>
              </a:solidFill>
              <a:latin typeface="Verdana"/>
              <a:ea typeface="Verdana"/>
              <a:cs typeface="Verdana"/>
              <a:sym typeface="Verdana"/>
            </a:endParaRPr>
          </a:p>
          <a:p>
            <a:pPr algn="ctr">
              <a:buClr>
                <a:srgbClr val="000000"/>
              </a:buClr>
              <a:buSzPts val="3200"/>
            </a:pPr>
            <a:endParaRPr sz="3200" b="1">
              <a:solidFill>
                <a:srgbClr val="000000"/>
              </a:solidFill>
              <a:latin typeface="Verdana"/>
              <a:ea typeface="Verdana"/>
              <a:cs typeface="Verdana"/>
              <a:sym typeface="Verdana"/>
            </a:endParaRPr>
          </a:p>
        </p:txBody>
      </p:sp>
      <p:sp>
        <p:nvSpPr>
          <p:cNvPr id="344" name="Google Shape;344;p33"/>
          <p:cNvSpPr txBox="1"/>
          <p:nvPr/>
        </p:nvSpPr>
        <p:spPr>
          <a:xfrm>
            <a:off x="7153500" y="7110128"/>
            <a:ext cx="453600" cy="319500"/>
          </a:xfrm>
          <a:prstGeom prst="rect">
            <a:avLst/>
          </a:prstGeom>
          <a:noFill/>
          <a:ln>
            <a:noFill/>
          </a:ln>
        </p:spPr>
        <p:txBody>
          <a:bodyPr spcFirstLastPara="1" wrap="square" lIns="0" tIns="45700" rIns="0" bIns="45700" anchor="t" anchorCtr="0">
            <a:noAutofit/>
          </a:bodyPr>
          <a:lstStyle/>
          <a:p>
            <a:pPr algn="r"/>
            <a:fld id="{00000000-1234-1234-1234-123412341234}" type="slidenum">
              <a:rPr lang="en" sz="1300">
                <a:solidFill>
                  <a:srgbClr val="000000"/>
                </a:solidFill>
                <a:latin typeface="Verdana"/>
                <a:ea typeface="Verdana"/>
                <a:cs typeface="Verdana"/>
                <a:sym typeface="Verdana"/>
              </a:rPr>
              <a:pPr algn="r"/>
              <a:t>20</a:t>
            </a:fld>
            <a:endParaRPr sz="1300">
              <a:solidFill>
                <a:srgbClr val="000000"/>
              </a:solidFill>
              <a:latin typeface="Verdana"/>
              <a:ea typeface="Verdana"/>
              <a:cs typeface="Verdana"/>
              <a:sym typeface="Verdana"/>
            </a:endParaRPr>
          </a:p>
        </p:txBody>
      </p:sp>
      <p:pic>
        <p:nvPicPr>
          <p:cNvPr id="345" name="Google Shape;345;p33"/>
          <p:cNvPicPr preferRelativeResize="0"/>
          <p:nvPr/>
        </p:nvPicPr>
        <p:blipFill rotWithShape="1">
          <a:blip r:embed="rId3">
            <a:alphaModFix/>
          </a:blip>
          <a:srcRect l="-381306" t="-200360" r="280945" b="99999"/>
          <a:stretch/>
        </p:blipFill>
        <p:spPr>
          <a:xfrm>
            <a:off x="6968780" y="2817136"/>
            <a:ext cx="1314720" cy="1209039"/>
          </a:xfrm>
          <a:prstGeom prst="rect">
            <a:avLst/>
          </a:prstGeom>
          <a:noFill/>
          <a:ln>
            <a:noFill/>
          </a:ln>
        </p:spPr>
      </p:pic>
      <p:grpSp>
        <p:nvGrpSpPr>
          <p:cNvPr id="352" name="Google Shape;352;p33"/>
          <p:cNvGrpSpPr/>
          <p:nvPr/>
        </p:nvGrpSpPr>
        <p:grpSpPr>
          <a:xfrm>
            <a:off x="2050386" y="1233762"/>
            <a:ext cx="5973078" cy="1903750"/>
            <a:chOff x="2220090" y="1252150"/>
            <a:chExt cx="5895260" cy="2214951"/>
          </a:xfrm>
        </p:grpSpPr>
        <p:sp>
          <p:nvSpPr>
            <p:cNvPr id="353" name="Google Shape;353;p33"/>
            <p:cNvSpPr/>
            <p:nvPr/>
          </p:nvSpPr>
          <p:spPr>
            <a:xfrm rot="5400000">
              <a:off x="4408848" y="1028309"/>
              <a:ext cx="188700" cy="140430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54" name="Google Shape;354;p33"/>
            <p:cNvSpPr/>
            <p:nvPr/>
          </p:nvSpPr>
          <p:spPr>
            <a:xfrm rot="16200000" flipH="1">
              <a:off x="3811818" y="1648647"/>
              <a:ext cx="160911" cy="182429"/>
            </a:xfrm>
            <a:prstGeom prst="rect">
              <a:avLst/>
            </a:prstGeom>
            <a:solidFill>
              <a:srgbClr val="6AA84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cxnSp>
          <p:nvCxnSpPr>
            <p:cNvPr id="355" name="Google Shape;355;p33"/>
            <p:cNvCxnSpPr>
              <a:cxnSpLocks/>
            </p:cNvCxnSpPr>
            <p:nvPr/>
          </p:nvCxnSpPr>
          <p:spPr>
            <a:xfrm>
              <a:off x="2220090" y="3415936"/>
              <a:ext cx="5895260" cy="51165"/>
            </a:xfrm>
            <a:prstGeom prst="straightConnector1">
              <a:avLst/>
            </a:prstGeom>
            <a:noFill/>
            <a:ln w="76200" cap="flat" cmpd="sng">
              <a:solidFill>
                <a:srgbClr val="242852"/>
              </a:solidFill>
              <a:prstDash val="solid"/>
              <a:round/>
              <a:headEnd type="none" w="med" len="med"/>
              <a:tailEnd type="none" w="med" len="med"/>
            </a:ln>
          </p:spPr>
        </p:cxnSp>
        <p:sp>
          <p:nvSpPr>
            <p:cNvPr id="356" name="Google Shape;356;p33"/>
            <p:cNvSpPr txBox="1"/>
            <p:nvPr/>
          </p:nvSpPr>
          <p:spPr>
            <a:xfrm>
              <a:off x="3801050" y="1252150"/>
              <a:ext cx="1297500" cy="327600"/>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Network:</a:t>
              </a:r>
              <a:endParaRPr sz="1600" b="1" i="1" dirty="0">
                <a:latin typeface="Verdana"/>
                <a:ea typeface="Verdana"/>
                <a:cs typeface="Verdana"/>
                <a:sym typeface="Verdana"/>
              </a:endParaRPr>
            </a:p>
          </p:txBody>
        </p:sp>
      </p:grpSp>
      <p:sp>
        <p:nvSpPr>
          <p:cNvPr id="358" name="Google Shape;358;p33"/>
          <p:cNvSpPr txBox="1"/>
          <p:nvPr/>
        </p:nvSpPr>
        <p:spPr>
          <a:xfrm>
            <a:off x="6968773" y="1814950"/>
            <a:ext cx="1739564" cy="320765"/>
          </a:xfrm>
          <a:prstGeom prst="rect">
            <a:avLst/>
          </a:prstGeom>
          <a:noFill/>
          <a:ln>
            <a:noFill/>
          </a:ln>
        </p:spPr>
        <p:txBody>
          <a:bodyPr spcFirstLastPara="1" wrap="square" lIns="91425" tIns="91425" rIns="91425" bIns="91425" anchor="t" anchorCtr="0">
            <a:noAutofit/>
          </a:bodyPr>
          <a:lstStyle/>
          <a:p>
            <a:r>
              <a:rPr lang="en" dirty="0"/>
              <a:t>SPARQL Endpoint</a:t>
            </a:r>
            <a:endParaRPr dirty="0"/>
          </a:p>
        </p:txBody>
      </p:sp>
      <p:grpSp>
        <p:nvGrpSpPr>
          <p:cNvPr id="359" name="Google Shape;359;p33"/>
          <p:cNvGrpSpPr/>
          <p:nvPr/>
        </p:nvGrpSpPr>
        <p:grpSpPr>
          <a:xfrm rot="5400000">
            <a:off x="8117959" y="907262"/>
            <a:ext cx="164078" cy="1446057"/>
            <a:chOff x="7994178" y="2194213"/>
            <a:chExt cx="249900" cy="1774263"/>
          </a:xfrm>
        </p:grpSpPr>
        <p:sp>
          <p:nvSpPr>
            <p:cNvPr id="360" name="Google Shape;360;p33"/>
            <p:cNvSpPr/>
            <p:nvPr/>
          </p:nvSpPr>
          <p:spPr>
            <a:xfrm>
              <a:off x="7994178" y="2194213"/>
              <a:ext cx="249900" cy="177180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61" name="Google Shape;361;p33"/>
            <p:cNvSpPr/>
            <p:nvPr/>
          </p:nvSpPr>
          <p:spPr>
            <a:xfrm>
              <a:off x="7994179" y="2196675"/>
              <a:ext cx="244930" cy="1771801"/>
            </a:xfrm>
            <a:prstGeom prst="rect">
              <a:avLst/>
            </a:prstGeom>
            <a:solidFill>
              <a:srgbClr val="FF0000"/>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pic>
        <p:nvPicPr>
          <p:cNvPr id="362" name="Google Shape;362;p33" descr="http://icons.iconarchive.com/icons/visualpharm/hardware/64/server-icon.png"/>
          <p:cNvPicPr preferRelativeResize="0"/>
          <p:nvPr/>
        </p:nvPicPr>
        <p:blipFill rotWithShape="1">
          <a:blip r:embed="rId4">
            <a:alphaModFix/>
          </a:blip>
          <a:srcRect/>
          <a:stretch/>
        </p:blipFill>
        <p:spPr>
          <a:xfrm>
            <a:off x="6863611" y="2499467"/>
            <a:ext cx="1523853" cy="1526772"/>
          </a:xfrm>
          <a:prstGeom prst="rect">
            <a:avLst/>
          </a:prstGeom>
          <a:noFill/>
          <a:ln>
            <a:noFill/>
          </a:ln>
        </p:spPr>
      </p:pic>
      <p:sp>
        <p:nvSpPr>
          <p:cNvPr id="363" name="Google Shape;363;p33"/>
          <p:cNvSpPr txBox="1"/>
          <p:nvPr/>
        </p:nvSpPr>
        <p:spPr>
          <a:xfrm>
            <a:off x="7478970" y="1217899"/>
            <a:ext cx="1107023" cy="281572"/>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Server:</a:t>
            </a:r>
            <a:endParaRPr sz="1600" b="1" i="1" dirty="0">
              <a:latin typeface="Verdana"/>
              <a:ea typeface="Verdana"/>
              <a:cs typeface="Verdana"/>
              <a:sym typeface="Verdana"/>
            </a:endParaRPr>
          </a:p>
        </p:txBody>
      </p:sp>
      <p:grpSp>
        <p:nvGrpSpPr>
          <p:cNvPr id="365" name="Google Shape;365;p33"/>
          <p:cNvGrpSpPr/>
          <p:nvPr/>
        </p:nvGrpSpPr>
        <p:grpSpPr>
          <a:xfrm rot="5400000">
            <a:off x="1045961" y="946643"/>
            <a:ext cx="153995" cy="1428308"/>
            <a:chOff x="339867" y="1834511"/>
            <a:chExt cx="179168" cy="1409700"/>
          </a:xfrm>
        </p:grpSpPr>
        <p:sp>
          <p:nvSpPr>
            <p:cNvPr id="366" name="Google Shape;366;p33"/>
            <p:cNvSpPr/>
            <p:nvPr/>
          </p:nvSpPr>
          <p:spPr>
            <a:xfrm>
              <a:off x="339935" y="1834511"/>
              <a:ext cx="179100" cy="140970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67" name="Google Shape;367;p33"/>
            <p:cNvSpPr/>
            <p:nvPr/>
          </p:nvSpPr>
          <p:spPr>
            <a:xfrm>
              <a:off x="339867" y="3171150"/>
              <a:ext cx="179100" cy="63300"/>
            </a:xfrm>
            <a:prstGeom prst="rect">
              <a:avLst/>
            </a:prstGeom>
            <a:solidFill>
              <a:srgbClr val="6AA84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sp>
        <p:nvSpPr>
          <p:cNvPr id="369" name="Google Shape;369;p33"/>
          <p:cNvSpPr txBox="1"/>
          <p:nvPr/>
        </p:nvSpPr>
        <p:spPr>
          <a:xfrm>
            <a:off x="374286" y="1274430"/>
            <a:ext cx="1107023" cy="263781"/>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Client:</a:t>
            </a:r>
            <a:endParaRPr sz="1600" b="1" i="1" dirty="0">
              <a:latin typeface="Verdana"/>
              <a:ea typeface="Verdana"/>
              <a:cs typeface="Verdana"/>
              <a:sym typeface="Verdana"/>
            </a:endParaRPr>
          </a:p>
        </p:txBody>
      </p:sp>
      <p:sp>
        <p:nvSpPr>
          <p:cNvPr id="376" name="Google Shape;376;p33"/>
          <p:cNvSpPr txBox="1"/>
          <p:nvPr/>
        </p:nvSpPr>
        <p:spPr>
          <a:xfrm>
            <a:off x="2173783" y="4832984"/>
            <a:ext cx="4951500" cy="639000"/>
          </a:xfrm>
          <a:prstGeom prst="rect">
            <a:avLst/>
          </a:prstGeom>
          <a:noFill/>
          <a:ln>
            <a:noFill/>
          </a:ln>
        </p:spPr>
        <p:txBody>
          <a:bodyPr spcFirstLastPara="1" wrap="square" lIns="91425" tIns="91425" rIns="91425" bIns="91425" anchor="t" anchorCtr="0">
            <a:noAutofit/>
          </a:bodyPr>
          <a:lstStyle/>
          <a:p>
            <a:pPr algn="ctr">
              <a:buClr>
                <a:srgbClr val="000000"/>
              </a:buClr>
              <a:buSzPts val="3200"/>
            </a:pPr>
            <a:r>
              <a:rPr lang="en" sz="3200" b="1" dirty="0">
                <a:solidFill>
                  <a:schemeClr val="dk1"/>
                </a:solidFill>
                <a:latin typeface="Verdana"/>
                <a:ea typeface="Verdana"/>
                <a:cs typeface="Verdana"/>
                <a:sym typeface="Verdana"/>
              </a:rPr>
              <a:t>"Query Shipping"</a:t>
            </a:r>
            <a:endParaRPr sz="3200" b="1" dirty="0">
              <a:solidFill>
                <a:schemeClr val="dk1"/>
              </a:solidFill>
              <a:latin typeface="Verdana"/>
              <a:ea typeface="Verdana"/>
              <a:cs typeface="Verdana"/>
              <a:sym typeface="Verdana"/>
            </a:endParaRPr>
          </a:p>
        </p:txBody>
      </p:sp>
      <p:grpSp>
        <p:nvGrpSpPr>
          <p:cNvPr id="39" name="Group 38">
            <a:extLst>
              <a:ext uri="{FF2B5EF4-FFF2-40B4-BE49-F238E27FC236}">
                <a16:creationId xmlns:a16="http://schemas.microsoft.com/office/drawing/2014/main" id="{FAC59495-49EE-2344-8BB0-5FA09841A38F}"/>
              </a:ext>
            </a:extLst>
          </p:cNvPr>
          <p:cNvGrpSpPr/>
          <p:nvPr/>
        </p:nvGrpSpPr>
        <p:grpSpPr>
          <a:xfrm>
            <a:off x="7244165" y="2787982"/>
            <a:ext cx="992170" cy="923843"/>
            <a:chOff x="81100" y="1465260"/>
            <a:chExt cx="992170" cy="923843"/>
          </a:xfrm>
        </p:grpSpPr>
        <p:pic>
          <p:nvPicPr>
            <p:cNvPr id="40" name="Google Shape;334;p32">
              <a:extLst>
                <a:ext uri="{FF2B5EF4-FFF2-40B4-BE49-F238E27FC236}">
                  <a16:creationId xmlns:a16="http://schemas.microsoft.com/office/drawing/2014/main" id="{1CFD7219-C3A2-2241-889F-9AF1391BC9C5}"/>
                </a:ext>
              </a:extLst>
            </p:cNvPr>
            <p:cNvPicPr preferRelativeResize="0"/>
            <p:nvPr/>
          </p:nvPicPr>
          <p:blipFill rotWithShape="1">
            <a:blip r:embed="rId5">
              <a:alphaModFix/>
            </a:blip>
            <a:srcRect/>
            <a:stretch/>
          </p:blipFill>
          <p:spPr>
            <a:xfrm>
              <a:off x="107876" y="1728731"/>
              <a:ext cx="473773" cy="405862"/>
            </a:xfrm>
            <a:prstGeom prst="rect">
              <a:avLst/>
            </a:prstGeom>
            <a:noFill/>
            <a:ln>
              <a:noFill/>
            </a:ln>
          </p:spPr>
        </p:pic>
        <p:pic>
          <p:nvPicPr>
            <p:cNvPr id="41" name="Google Shape;334;p32">
              <a:extLst>
                <a:ext uri="{FF2B5EF4-FFF2-40B4-BE49-F238E27FC236}">
                  <a16:creationId xmlns:a16="http://schemas.microsoft.com/office/drawing/2014/main" id="{D47E7877-C589-2144-A14C-FE10510FE90E}"/>
                </a:ext>
              </a:extLst>
            </p:cNvPr>
            <p:cNvPicPr preferRelativeResize="0"/>
            <p:nvPr/>
          </p:nvPicPr>
          <p:blipFill rotWithShape="1">
            <a:blip r:embed="rId5">
              <a:alphaModFix/>
            </a:blip>
            <a:srcRect/>
            <a:stretch/>
          </p:blipFill>
          <p:spPr>
            <a:xfrm>
              <a:off x="344761" y="1849812"/>
              <a:ext cx="473773" cy="405862"/>
            </a:xfrm>
            <a:prstGeom prst="rect">
              <a:avLst/>
            </a:prstGeom>
            <a:noFill/>
            <a:ln>
              <a:noFill/>
            </a:ln>
          </p:spPr>
        </p:pic>
        <p:pic>
          <p:nvPicPr>
            <p:cNvPr id="42" name="Google Shape;334;p32">
              <a:extLst>
                <a:ext uri="{FF2B5EF4-FFF2-40B4-BE49-F238E27FC236}">
                  <a16:creationId xmlns:a16="http://schemas.microsoft.com/office/drawing/2014/main" id="{3FF3AA70-A327-4D48-816F-941D89FE4295}"/>
                </a:ext>
              </a:extLst>
            </p:cNvPr>
            <p:cNvPicPr preferRelativeResize="0"/>
            <p:nvPr/>
          </p:nvPicPr>
          <p:blipFill rotWithShape="1">
            <a:blip r:embed="rId5">
              <a:alphaModFix/>
            </a:blip>
            <a:srcRect/>
            <a:stretch/>
          </p:blipFill>
          <p:spPr>
            <a:xfrm>
              <a:off x="344762" y="1591599"/>
              <a:ext cx="473773" cy="405862"/>
            </a:xfrm>
            <a:prstGeom prst="rect">
              <a:avLst/>
            </a:prstGeom>
            <a:noFill/>
            <a:ln>
              <a:noFill/>
            </a:ln>
          </p:spPr>
        </p:pic>
        <p:pic>
          <p:nvPicPr>
            <p:cNvPr id="43" name="Google Shape;334;p32">
              <a:extLst>
                <a:ext uri="{FF2B5EF4-FFF2-40B4-BE49-F238E27FC236}">
                  <a16:creationId xmlns:a16="http://schemas.microsoft.com/office/drawing/2014/main" id="{09492DBA-09DD-1E49-BADD-CFD8A62A97B1}"/>
                </a:ext>
              </a:extLst>
            </p:cNvPr>
            <p:cNvPicPr preferRelativeResize="0"/>
            <p:nvPr/>
          </p:nvPicPr>
          <p:blipFill rotWithShape="1">
            <a:blip r:embed="rId5">
              <a:alphaModFix/>
            </a:blip>
            <a:srcRect/>
            <a:stretch/>
          </p:blipFill>
          <p:spPr>
            <a:xfrm>
              <a:off x="90025" y="1983241"/>
              <a:ext cx="473773" cy="405862"/>
            </a:xfrm>
            <a:prstGeom prst="rect">
              <a:avLst/>
            </a:prstGeom>
            <a:noFill/>
            <a:ln>
              <a:noFill/>
            </a:ln>
          </p:spPr>
        </p:pic>
        <p:pic>
          <p:nvPicPr>
            <p:cNvPr id="44" name="Google Shape;334;p32">
              <a:extLst>
                <a:ext uri="{FF2B5EF4-FFF2-40B4-BE49-F238E27FC236}">
                  <a16:creationId xmlns:a16="http://schemas.microsoft.com/office/drawing/2014/main" id="{6FA9AEF1-AE7E-2343-924D-4D7CAF29D32B}"/>
                </a:ext>
              </a:extLst>
            </p:cNvPr>
            <p:cNvPicPr preferRelativeResize="0"/>
            <p:nvPr/>
          </p:nvPicPr>
          <p:blipFill rotWithShape="1">
            <a:blip r:embed="rId5">
              <a:alphaModFix/>
            </a:blip>
            <a:srcRect/>
            <a:stretch/>
          </p:blipFill>
          <p:spPr>
            <a:xfrm>
              <a:off x="81100" y="1465260"/>
              <a:ext cx="473773" cy="405862"/>
            </a:xfrm>
            <a:prstGeom prst="rect">
              <a:avLst/>
            </a:prstGeom>
            <a:noFill/>
            <a:ln>
              <a:noFill/>
            </a:ln>
          </p:spPr>
        </p:pic>
        <p:pic>
          <p:nvPicPr>
            <p:cNvPr id="45" name="Google Shape;334;p32">
              <a:extLst>
                <a:ext uri="{FF2B5EF4-FFF2-40B4-BE49-F238E27FC236}">
                  <a16:creationId xmlns:a16="http://schemas.microsoft.com/office/drawing/2014/main" id="{90FA5808-D20F-934A-8915-627E19EC39A2}"/>
                </a:ext>
              </a:extLst>
            </p:cNvPr>
            <p:cNvPicPr preferRelativeResize="0"/>
            <p:nvPr/>
          </p:nvPicPr>
          <p:blipFill rotWithShape="1">
            <a:blip r:embed="rId5">
              <a:alphaModFix/>
            </a:blip>
            <a:srcRect/>
            <a:stretch/>
          </p:blipFill>
          <p:spPr>
            <a:xfrm>
              <a:off x="599497" y="1958654"/>
              <a:ext cx="473773" cy="405862"/>
            </a:xfrm>
            <a:prstGeom prst="rect">
              <a:avLst/>
            </a:prstGeom>
            <a:noFill/>
            <a:ln>
              <a:noFill/>
            </a:ln>
          </p:spPr>
        </p:pic>
      </p:grpSp>
      <p:sp>
        <p:nvSpPr>
          <p:cNvPr id="2" name="Rectangle 1">
            <a:extLst>
              <a:ext uri="{FF2B5EF4-FFF2-40B4-BE49-F238E27FC236}">
                <a16:creationId xmlns:a16="http://schemas.microsoft.com/office/drawing/2014/main" id="{9CDAC198-34A1-5A4C-92B7-94F9920923EF}"/>
              </a:ext>
            </a:extLst>
          </p:cNvPr>
          <p:cNvSpPr/>
          <p:nvPr/>
        </p:nvSpPr>
        <p:spPr>
          <a:xfrm>
            <a:off x="3026332" y="5347529"/>
            <a:ext cx="3246402" cy="369332"/>
          </a:xfrm>
          <a:prstGeom prst="rect">
            <a:avLst/>
          </a:prstGeom>
        </p:spPr>
        <p:txBody>
          <a:bodyPr wrap="none">
            <a:spAutoFit/>
          </a:bodyPr>
          <a:lstStyle/>
          <a:p>
            <a:pPr algn="ctr">
              <a:buClr>
                <a:srgbClr val="000000"/>
              </a:buClr>
              <a:buSzPts val="3200"/>
            </a:pPr>
            <a:r>
              <a:rPr lang="en-GB" b="1" dirty="0">
                <a:solidFill>
                  <a:srgbClr val="FF0000"/>
                </a:solidFill>
                <a:ea typeface="Verdana"/>
                <a:cs typeface="Verdana"/>
                <a:sym typeface="Verdana"/>
              </a:rPr>
              <a:t>fails under concurrency</a:t>
            </a:r>
          </a:p>
        </p:txBody>
      </p:sp>
      <p:grpSp>
        <p:nvGrpSpPr>
          <p:cNvPr id="3" name="Group 2">
            <a:extLst>
              <a:ext uri="{FF2B5EF4-FFF2-40B4-BE49-F238E27FC236}">
                <a16:creationId xmlns:a16="http://schemas.microsoft.com/office/drawing/2014/main" id="{268D0B6E-5F73-A546-94FC-822546D1E8B3}"/>
              </a:ext>
            </a:extLst>
          </p:cNvPr>
          <p:cNvGrpSpPr/>
          <p:nvPr/>
        </p:nvGrpSpPr>
        <p:grpSpPr>
          <a:xfrm>
            <a:off x="7009562" y="2487420"/>
            <a:ext cx="1281710" cy="1440255"/>
            <a:chOff x="7478735" y="3817276"/>
            <a:chExt cx="1281710" cy="1440255"/>
          </a:xfrm>
        </p:grpSpPr>
        <p:grpSp>
          <p:nvGrpSpPr>
            <p:cNvPr id="48" name="Google Shape;355;g72696c317f_0_6">
              <a:extLst>
                <a:ext uri="{FF2B5EF4-FFF2-40B4-BE49-F238E27FC236}">
                  <a16:creationId xmlns:a16="http://schemas.microsoft.com/office/drawing/2014/main" id="{5F05D2CD-4A51-A84D-8BD7-95CE485B452C}"/>
                </a:ext>
              </a:extLst>
            </p:cNvPr>
            <p:cNvGrpSpPr/>
            <p:nvPr/>
          </p:nvGrpSpPr>
          <p:grpSpPr>
            <a:xfrm>
              <a:off x="8129437" y="3817276"/>
              <a:ext cx="513082" cy="486940"/>
              <a:chOff x="3532900" y="1689350"/>
              <a:chExt cx="919502" cy="837243"/>
            </a:xfrm>
          </p:grpSpPr>
          <p:grpSp>
            <p:nvGrpSpPr>
              <p:cNvPr id="49" name="Google Shape;356;g72696c317f_0_6">
                <a:extLst>
                  <a:ext uri="{FF2B5EF4-FFF2-40B4-BE49-F238E27FC236}">
                    <a16:creationId xmlns:a16="http://schemas.microsoft.com/office/drawing/2014/main" id="{769B6DB9-4F14-3B47-9781-E91F33F7B38D}"/>
                  </a:ext>
                </a:extLst>
              </p:cNvPr>
              <p:cNvGrpSpPr/>
              <p:nvPr/>
            </p:nvGrpSpPr>
            <p:grpSpPr>
              <a:xfrm>
                <a:off x="3532900" y="1689350"/>
                <a:ext cx="543000" cy="563100"/>
                <a:chOff x="3532900" y="1689350"/>
                <a:chExt cx="543000" cy="563100"/>
              </a:xfrm>
            </p:grpSpPr>
            <p:sp>
              <p:nvSpPr>
                <p:cNvPr id="56" name="Google Shape;357;g72696c317f_0_6">
                  <a:extLst>
                    <a:ext uri="{FF2B5EF4-FFF2-40B4-BE49-F238E27FC236}">
                      <a16:creationId xmlns:a16="http://schemas.microsoft.com/office/drawing/2014/main" id="{1BA68025-0A3E-6A4B-A685-4CB17CBFD032}"/>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8;g72696c317f_0_6">
                  <a:extLst>
                    <a:ext uri="{FF2B5EF4-FFF2-40B4-BE49-F238E27FC236}">
                      <a16:creationId xmlns:a16="http://schemas.microsoft.com/office/drawing/2014/main" id="{E6BBF1BB-99BA-8244-A6F0-B3FE5566E064}"/>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359;g72696c317f_0_6">
                <a:extLst>
                  <a:ext uri="{FF2B5EF4-FFF2-40B4-BE49-F238E27FC236}">
                    <a16:creationId xmlns:a16="http://schemas.microsoft.com/office/drawing/2014/main" id="{4B87F2F3-F3BC-7448-9EBE-EED18A1D3272}"/>
                  </a:ext>
                </a:extLst>
              </p:cNvPr>
              <p:cNvGrpSpPr/>
              <p:nvPr/>
            </p:nvGrpSpPr>
            <p:grpSpPr>
              <a:xfrm>
                <a:off x="3939961" y="2135970"/>
                <a:ext cx="370489" cy="390622"/>
                <a:chOff x="3532900" y="1689350"/>
                <a:chExt cx="543000" cy="563100"/>
              </a:xfrm>
            </p:grpSpPr>
            <p:sp>
              <p:nvSpPr>
                <p:cNvPr id="54" name="Google Shape;360;g72696c317f_0_6">
                  <a:extLst>
                    <a:ext uri="{FF2B5EF4-FFF2-40B4-BE49-F238E27FC236}">
                      <a16:creationId xmlns:a16="http://schemas.microsoft.com/office/drawing/2014/main" id="{9C6CB6AD-E72F-3A48-BC3B-972DDC3CABD1}"/>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61;g72696c317f_0_6">
                  <a:extLst>
                    <a:ext uri="{FF2B5EF4-FFF2-40B4-BE49-F238E27FC236}">
                      <a16:creationId xmlns:a16="http://schemas.microsoft.com/office/drawing/2014/main" id="{3E96D021-0308-F846-9AA8-3FE115A0ED87}"/>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362;g72696c317f_0_6">
                <a:extLst>
                  <a:ext uri="{FF2B5EF4-FFF2-40B4-BE49-F238E27FC236}">
                    <a16:creationId xmlns:a16="http://schemas.microsoft.com/office/drawing/2014/main" id="{B085BBC4-B0E3-704C-ADDA-55D700B7C723}"/>
                  </a:ext>
                </a:extLst>
              </p:cNvPr>
              <p:cNvGrpSpPr/>
              <p:nvPr/>
            </p:nvGrpSpPr>
            <p:grpSpPr>
              <a:xfrm>
                <a:off x="4042382" y="1775595"/>
                <a:ext cx="410019" cy="390622"/>
                <a:chOff x="3532900" y="1689350"/>
                <a:chExt cx="543000" cy="563100"/>
              </a:xfrm>
            </p:grpSpPr>
            <p:sp>
              <p:nvSpPr>
                <p:cNvPr id="52" name="Google Shape;363;g72696c317f_0_6">
                  <a:extLst>
                    <a:ext uri="{FF2B5EF4-FFF2-40B4-BE49-F238E27FC236}">
                      <a16:creationId xmlns:a16="http://schemas.microsoft.com/office/drawing/2014/main" id="{11897E3E-BD96-1746-AE0F-516AFB397049}"/>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64;g72696c317f_0_6">
                  <a:extLst>
                    <a:ext uri="{FF2B5EF4-FFF2-40B4-BE49-F238E27FC236}">
                      <a16:creationId xmlns:a16="http://schemas.microsoft.com/office/drawing/2014/main" id="{E11931B5-57CF-0943-BCD0-6801546788F6}"/>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 name="Google Shape;355;g72696c317f_0_6">
              <a:extLst>
                <a:ext uri="{FF2B5EF4-FFF2-40B4-BE49-F238E27FC236}">
                  <a16:creationId xmlns:a16="http://schemas.microsoft.com/office/drawing/2014/main" id="{06144562-B99D-354B-BF68-11831B2D858D}"/>
                </a:ext>
              </a:extLst>
            </p:cNvPr>
            <p:cNvGrpSpPr/>
            <p:nvPr/>
          </p:nvGrpSpPr>
          <p:grpSpPr>
            <a:xfrm>
              <a:off x="8247363" y="4233881"/>
              <a:ext cx="513082" cy="486940"/>
              <a:chOff x="3532900" y="1689350"/>
              <a:chExt cx="919502" cy="837243"/>
            </a:xfrm>
          </p:grpSpPr>
          <p:grpSp>
            <p:nvGrpSpPr>
              <p:cNvPr id="47" name="Google Shape;356;g72696c317f_0_6">
                <a:extLst>
                  <a:ext uri="{FF2B5EF4-FFF2-40B4-BE49-F238E27FC236}">
                    <a16:creationId xmlns:a16="http://schemas.microsoft.com/office/drawing/2014/main" id="{EA5BCBF8-2482-D846-87A4-A50DA7647F7C}"/>
                  </a:ext>
                </a:extLst>
              </p:cNvPr>
              <p:cNvGrpSpPr/>
              <p:nvPr/>
            </p:nvGrpSpPr>
            <p:grpSpPr>
              <a:xfrm>
                <a:off x="3532900" y="1689350"/>
                <a:ext cx="543000" cy="563100"/>
                <a:chOff x="3532900" y="1689350"/>
                <a:chExt cx="543000" cy="563100"/>
              </a:xfrm>
            </p:grpSpPr>
            <p:sp>
              <p:nvSpPr>
                <p:cNvPr id="64" name="Google Shape;357;g72696c317f_0_6">
                  <a:extLst>
                    <a:ext uri="{FF2B5EF4-FFF2-40B4-BE49-F238E27FC236}">
                      <a16:creationId xmlns:a16="http://schemas.microsoft.com/office/drawing/2014/main" id="{3CF3A215-A5CB-F749-B5B5-25D9931D5DC1}"/>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58;g72696c317f_0_6">
                  <a:extLst>
                    <a:ext uri="{FF2B5EF4-FFF2-40B4-BE49-F238E27FC236}">
                      <a16:creationId xmlns:a16="http://schemas.microsoft.com/office/drawing/2014/main" id="{869D3A15-8EF9-EB47-B5B5-71AAA133CE19}"/>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359;g72696c317f_0_6">
                <a:extLst>
                  <a:ext uri="{FF2B5EF4-FFF2-40B4-BE49-F238E27FC236}">
                    <a16:creationId xmlns:a16="http://schemas.microsoft.com/office/drawing/2014/main" id="{F96F8D13-5B9A-9146-AE9F-FECA18928F40}"/>
                  </a:ext>
                </a:extLst>
              </p:cNvPr>
              <p:cNvGrpSpPr/>
              <p:nvPr/>
            </p:nvGrpSpPr>
            <p:grpSpPr>
              <a:xfrm>
                <a:off x="3939961" y="2135970"/>
                <a:ext cx="370489" cy="390622"/>
                <a:chOff x="3532900" y="1689350"/>
                <a:chExt cx="543000" cy="563100"/>
              </a:xfrm>
            </p:grpSpPr>
            <p:sp>
              <p:nvSpPr>
                <p:cNvPr id="62" name="Google Shape;360;g72696c317f_0_6">
                  <a:extLst>
                    <a:ext uri="{FF2B5EF4-FFF2-40B4-BE49-F238E27FC236}">
                      <a16:creationId xmlns:a16="http://schemas.microsoft.com/office/drawing/2014/main" id="{9898231B-108C-0746-AE80-EF32500AAE54}"/>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61;g72696c317f_0_6">
                  <a:extLst>
                    <a:ext uri="{FF2B5EF4-FFF2-40B4-BE49-F238E27FC236}">
                      <a16:creationId xmlns:a16="http://schemas.microsoft.com/office/drawing/2014/main" id="{C9305360-585C-274B-8CD6-EC1C254A799A}"/>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362;g72696c317f_0_6">
                <a:extLst>
                  <a:ext uri="{FF2B5EF4-FFF2-40B4-BE49-F238E27FC236}">
                    <a16:creationId xmlns:a16="http://schemas.microsoft.com/office/drawing/2014/main" id="{D46242CB-85DA-884F-86D6-6981D5B4C0D9}"/>
                  </a:ext>
                </a:extLst>
              </p:cNvPr>
              <p:cNvGrpSpPr/>
              <p:nvPr/>
            </p:nvGrpSpPr>
            <p:grpSpPr>
              <a:xfrm>
                <a:off x="4042382" y="1775595"/>
                <a:ext cx="410019" cy="390622"/>
                <a:chOff x="3532900" y="1689350"/>
                <a:chExt cx="543000" cy="563100"/>
              </a:xfrm>
            </p:grpSpPr>
            <p:sp>
              <p:nvSpPr>
                <p:cNvPr id="60" name="Google Shape;363;g72696c317f_0_6">
                  <a:extLst>
                    <a:ext uri="{FF2B5EF4-FFF2-40B4-BE49-F238E27FC236}">
                      <a16:creationId xmlns:a16="http://schemas.microsoft.com/office/drawing/2014/main" id="{7026875F-3CF9-0C43-89E4-141F19DFDEFE}"/>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64;g72696c317f_0_6">
                  <a:extLst>
                    <a:ext uri="{FF2B5EF4-FFF2-40B4-BE49-F238E27FC236}">
                      <a16:creationId xmlns:a16="http://schemas.microsoft.com/office/drawing/2014/main" id="{583DFF96-48A6-2243-86E1-4AD1C6BF0A13}"/>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 name="Google Shape;355;g72696c317f_0_6">
              <a:extLst>
                <a:ext uri="{FF2B5EF4-FFF2-40B4-BE49-F238E27FC236}">
                  <a16:creationId xmlns:a16="http://schemas.microsoft.com/office/drawing/2014/main" id="{67034628-959F-154C-BB69-00E9C73E488B}"/>
                </a:ext>
              </a:extLst>
            </p:cNvPr>
            <p:cNvGrpSpPr/>
            <p:nvPr/>
          </p:nvGrpSpPr>
          <p:grpSpPr>
            <a:xfrm>
              <a:off x="7784387" y="4061105"/>
              <a:ext cx="513082" cy="486940"/>
              <a:chOff x="3532900" y="1689350"/>
              <a:chExt cx="919502" cy="837243"/>
            </a:xfrm>
          </p:grpSpPr>
          <p:grpSp>
            <p:nvGrpSpPr>
              <p:cNvPr id="67" name="Google Shape;356;g72696c317f_0_6">
                <a:extLst>
                  <a:ext uri="{FF2B5EF4-FFF2-40B4-BE49-F238E27FC236}">
                    <a16:creationId xmlns:a16="http://schemas.microsoft.com/office/drawing/2014/main" id="{4C06EB90-35EF-5C48-B067-5C5C6CA45BA3}"/>
                  </a:ext>
                </a:extLst>
              </p:cNvPr>
              <p:cNvGrpSpPr/>
              <p:nvPr/>
            </p:nvGrpSpPr>
            <p:grpSpPr>
              <a:xfrm>
                <a:off x="3532900" y="1689350"/>
                <a:ext cx="543000" cy="563100"/>
                <a:chOff x="3532900" y="1689350"/>
                <a:chExt cx="543000" cy="563100"/>
              </a:xfrm>
            </p:grpSpPr>
            <p:sp>
              <p:nvSpPr>
                <p:cNvPr id="74" name="Google Shape;357;g72696c317f_0_6">
                  <a:extLst>
                    <a:ext uri="{FF2B5EF4-FFF2-40B4-BE49-F238E27FC236}">
                      <a16:creationId xmlns:a16="http://schemas.microsoft.com/office/drawing/2014/main" id="{3402547A-CCB0-2D48-B786-E994901CA67D}"/>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58;g72696c317f_0_6">
                  <a:extLst>
                    <a:ext uri="{FF2B5EF4-FFF2-40B4-BE49-F238E27FC236}">
                      <a16:creationId xmlns:a16="http://schemas.microsoft.com/office/drawing/2014/main" id="{4CE6BE9D-50F3-0044-A64C-54504BD85A09}"/>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359;g72696c317f_0_6">
                <a:extLst>
                  <a:ext uri="{FF2B5EF4-FFF2-40B4-BE49-F238E27FC236}">
                    <a16:creationId xmlns:a16="http://schemas.microsoft.com/office/drawing/2014/main" id="{42FB2728-ADC4-A04A-AB6E-6E21AB53514E}"/>
                  </a:ext>
                </a:extLst>
              </p:cNvPr>
              <p:cNvGrpSpPr/>
              <p:nvPr/>
            </p:nvGrpSpPr>
            <p:grpSpPr>
              <a:xfrm>
                <a:off x="3939961" y="2135970"/>
                <a:ext cx="370489" cy="390622"/>
                <a:chOff x="3532900" y="1689350"/>
                <a:chExt cx="543000" cy="563100"/>
              </a:xfrm>
            </p:grpSpPr>
            <p:sp>
              <p:nvSpPr>
                <p:cNvPr id="72" name="Google Shape;360;g72696c317f_0_6">
                  <a:extLst>
                    <a:ext uri="{FF2B5EF4-FFF2-40B4-BE49-F238E27FC236}">
                      <a16:creationId xmlns:a16="http://schemas.microsoft.com/office/drawing/2014/main" id="{65ECEC23-51AE-9B4B-86F2-530129002442}"/>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61;g72696c317f_0_6">
                  <a:extLst>
                    <a:ext uri="{FF2B5EF4-FFF2-40B4-BE49-F238E27FC236}">
                      <a16:creationId xmlns:a16="http://schemas.microsoft.com/office/drawing/2014/main" id="{BD6A0FB9-01C5-C648-9BEA-2FBEB77BAB40}"/>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362;g72696c317f_0_6">
                <a:extLst>
                  <a:ext uri="{FF2B5EF4-FFF2-40B4-BE49-F238E27FC236}">
                    <a16:creationId xmlns:a16="http://schemas.microsoft.com/office/drawing/2014/main" id="{54B3CFA0-BBC2-0D48-BDE5-65B67AAF21F1}"/>
                  </a:ext>
                </a:extLst>
              </p:cNvPr>
              <p:cNvGrpSpPr/>
              <p:nvPr/>
            </p:nvGrpSpPr>
            <p:grpSpPr>
              <a:xfrm>
                <a:off x="4042382" y="1775595"/>
                <a:ext cx="410019" cy="390622"/>
                <a:chOff x="3532900" y="1689350"/>
                <a:chExt cx="543000" cy="563100"/>
              </a:xfrm>
            </p:grpSpPr>
            <p:sp>
              <p:nvSpPr>
                <p:cNvPr id="70" name="Google Shape;363;g72696c317f_0_6">
                  <a:extLst>
                    <a:ext uri="{FF2B5EF4-FFF2-40B4-BE49-F238E27FC236}">
                      <a16:creationId xmlns:a16="http://schemas.microsoft.com/office/drawing/2014/main" id="{399E01F2-4705-4A4D-8706-E73659649921}"/>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64;g72696c317f_0_6">
                  <a:extLst>
                    <a:ext uri="{FF2B5EF4-FFF2-40B4-BE49-F238E27FC236}">
                      <a16:creationId xmlns:a16="http://schemas.microsoft.com/office/drawing/2014/main" id="{B8EE6308-A230-B946-9D5F-2BDA30396185}"/>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Google Shape;355;g72696c317f_0_6">
              <a:extLst>
                <a:ext uri="{FF2B5EF4-FFF2-40B4-BE49-F238E27FC236}">
                  <a16:creationId xmlns:a16="http://schemas.microsoft.com/office/drawing/2014/main" id="{1E658724-1318-3F42-B160-E4F45A625D40}"/>
                </a:ext>
              </a:extLst>
            </p:cNvPr>
            <p:cNvGrpSpPr/>
            <p:nvPr/>
          </p:nvGrpSpPr>
          <p:grpSpPr>
            <a:xfrm>
              <a:off x="7663968" y="4377694"/>
              <a:ext cx="513082" cy="486940"/>
              <a:chOff x="3532900" y="1689350"/>
              <a:chExt cx="919502" cy="837243"/>
            </a:xfrm>
          </p:grpSpPr>
          <p:grpSp>
            <p:nvGrpSpPr>
              <p:cNvPr id="77" name="Google Shape;356;g72696c317f_0_6">
                <a:extLst>
                  <a:ext uri="{FF2B5EF4-FFF2-40B4-BE49-F238E27FC236}">
                    <a16:creationId xmlns:a16="http://schemas.microsoft.com/office/drawing/2014/main" id="{4A0EF411-4F01-C14A-863E-CE6C3C954D42}"/>
                  </a:ext>
                </a:extLst>
              </p:cNvPr>
              <p:cNvGrpSpPr/>
              <p:nvPr/>
            </p:nvGrpSpPr>
            <p:grpSpPr>
              <a:xfrm>
                <a:off x="3532900" y="1689350"/>
                <a:ext cx="543000" cy="563100"/>
                <a:chOff x="3532900" y="1689350"/>
                <a:chExt cx="543000" cy="563100"/>
              </a:xfrm>
            </p:grpSpPr>
            <p:sp>
              <p:nvSpPr>
                <p:cNvPr id="84" name="Google Shape;357;g72696c317f_0_6">
                  <a:extLst>
                    <a:ext uri="{FF2B5EF4-FFF2-40B4-BE49-F238E27FC236}">
                      <a16:creationId xmlns:a16="http://schemas.microsoft.com/office/drawing/2014/main" id="{CFFC9035-6061-5049-8140-BDD9B64BB43B}"/>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58;g72696c317f_0_6">
                  <a:extLst>
                    <a:ext uri="{FF2B5EF4-FFF2-40B4-BE49-F238E27FC236}">
                      <a16:creationId xmlns:a16="http://schemas.microsoft.com/office/drawing/2014/main" id="{71F4EEA0-AA84-854B-9A32-370968BF3BFB}"/>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359;g72696c317f_0_6">
                <a:extLst>
                  <a:ext uri="{FF2B5EF4-FFF2-40B4-BE49-F238E27FC236}">
                    <a16:creationId xmlns:a16="http://schemas.microsoft.com/office/drawing/2014/main" id="{5E3AD27D-FB10-A343-A815-F498F43ABE7C}"/>
                  </a:ext>
                </a:extLst>
              </p:cNvPr>
              <p:cNvGrpSpPr/>
              <p:nvPr/>
            </p:nvGrpSpPr>
            <p:grpSpPr>
              <a:xfrm>
                <a:off x="3939961" y="2135970"/>
                <a:ext cx="370489" cy="390622"/>
                <a:chOff x="3532900" y="1689350"/>
                <a:chExt cx="543000" cy="563100"/>
              </a:xfrm>
            </p:grpSpPr>
            <p:sp>
              <p:nvSpPr>
                <p:cNvPr id="82" name="Google Shape;360;g72696c317f_0_6">
                  <a:extLst>
                    <a:ext uri="{FF2B5EF4-FFF2-40B4-BE49-F238E27FC236}">
                      <a16:creationId xmlns:a16="http://schemas.microsoft.com/office/drawing/2014/main" id="{F52628B1-E664-7348-AE77-1D8EB6C6E337}"/>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61;g72696c317f_0_6">
                  <a:extLst>
                    <a:ext uri="{FF2B5EF4-FFF2-40B4-BE49-F238E27FC236}">
                      <a16:creationId xmlns:a16="http://schemas.microsoft.com/office/drawing/2014/main" id="{9B451AD6-96A9-B349-81D9-49907C32B217}"/>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362;g72696c317f_0_6">
                <a:extLst>
                  <a:ext uri="{FF2B5EF4-FFF2-40B4-BE49-F238E27FC236}">
                    <a16:creationId xmlns:a16="http://schemas.microsoft.com/office/drawing/2014/main" id="{CF2202C2-BC52-0D47-8735-7E89BFE0D198}"/>
                  </a:ext>
                </a:extLst>
              </p:cNvPr>
              <p:cNvGrpSpPr/>
              <p:nvPr/>
            </p:nvGrpSpPr>
            <p:grpSpPr>
              <a:xfrm>
                <a:off x="4042382" y="1775595"/>
                <a:ext cx="410019" cy="390622"/>
                <a:chOff x="3532900" y="1689350"/>
                <a:chExt cx="543000" cy="563100"/>
              </a:xfrm>
            </p:grpSpPr>
            <p:sp>
              <p:nvSpPr>
                <p:cNvPr id="80" name="Google Shape;363;g72696c317f_0_6">
                  <a:extLst>
                    <a:ext uri="{FF2B5EF4-FFF2-40B4-BE49-F238E27FC236}">
                      <a16:creationId xmlns:a16="http://schemas.microsoft.com/office/drawing/2014/main" id="{CB74CB54-1AA5-7F44-AB7B-C8978D24928E}"/>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64;g72696c317f_0_6">
                  <a:extLst>
                    <a:ext uri="{FF2B5EF4-FFF2-40B4-BE49-F238E27FC236}">
                      <a16:creationId xmlns:a16="http://schemas.microsoft.com/office/drawing/2014/main" id="{A0A927B6-C78D-284D-B3D9-8012C67221F4}"/>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 name="Google Shape;355;g72696c317f_0_6">
              <a:extLst>
                <a:ext uri="{FF2B5EF4-FFF2-40B4-BE49-F238E27FC236}">
                  <a16:creationId xmlns:a16="http://schemas.microsoft.com/office/drawing/2014/main" id="{307A7634-F277-2147-B47A-370A153C4A0A}"/>
                </a:ext>
              </a:extLst>
            </p:cNvPr>
            <p:cNvGrpSpPr/>
            <p:nvPr/>
          </p:nvGrpSpPr>
          <p:grpSpPr>
            <a:xfrm>
              <a:off x="7978531" y="4648980"/>
              <a:ext cx="513082" cy="486940"/>
              <a:chOff x="3532900" y="1689350"/>
              <a:chExt cx="919502" cy="837243"/>
            </a:xfrm>
          </p:grpSpPr>
          <p:grpSp>
            <p:nvGrpSpPr>
              <p:cNvPr id="87" name="Google Shape;356;g72696c317f_0_6">
                <a:extLst>
                  <a:ext uri="{FF2B5EF4-FFF2-40B4-BE49-F238E27FC236}">
                    <a16:creationId xmlns:a16="http://schemas.microsoft.com/office/drawing/2014/main" id="{EFF03D23-3938-344E-A92B-4A277E7762EE}"/>
                  </a:ext>
                </a:extLst>
              </p:cNvPr>
              <p:cNvGrpSpPr/>
              <p:nvPr/>
            </p:nvGrpSpPr>
            <p:grpSpPr>
              <a:xfrm>
                <a:off x="3532900" y="1689350"/>
                <a:ext cx="543000" cy="563100"/>
                <a:chOff x="3532900" y="1689350"/>
                <a:chExt cx="543000" cy="563100"/>
              </a:xfrm>
            </p:grpSpPr>
            <p:sp>
              <p:nvSpPr>
                <p:cNvPr id="94" name="Google Shape;357;g72696c317f_0_6">
                  <a:extLst>
                    <a:ext uri="{FF2B5EF4-FFF2-40B4-BE49-F238E27FC236}">
                      <a16:creationId xmlns:a16="http://schemas.microsoft.com/office/drawing/2014/main" id="{D187B6AD-D1FA-1C4C-BDB9-206C59E8723E}"/>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58;g72696c317f_0_6">
                  <a:extLst>
                    <a:ext uri="{FF2B5EF4-FFF2-40B4-BE49-F238E27FC236}">
                      <a16:creationId xmlns:a16="http://schemas.microsoft.com/office/drawing/2014/main" id="{EDDD2A28-7D9D-554C-AA3E-453E4B956005}"/>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359;g72696c317f_0_6">
                <a:extLst>
                  <a:ext uri="{FF2B5EF4-FFF2-40B4-BE49-F238E27FC236}">
                    <a16:creationId xmlns:a16="http://schemas.microsoft.com/office/drawing/2014/main" id="{2017E3ED-F782-AF4E-B9A8-CB0CDBBA3469}"/>
                  </a:ext>
                </a:extLst>
              </p:cNvPr>
              <p:cNvGrpSpPr/>
              <p:nvPr/>
            </p:nvGrpSpPr>
            <p:grpSpPr>
              <a:xfrm>
                <a:off x="3939961" y="2135970"/>
                <a:ext cx="370489" cy="390622"/>
                <a:chOff x="3532900" y="1689350"/>
                <a:chExt cx="543000" cy="563100"/>
              </a:xfrm>
            </p:grpSpPr>
            <p:sp>
              <p:nvSpPr>
                <p:cNvPr id="92" name="Google Shape;360;g72696c317f_0_6">
                  <a:extLst>
                    <a:ext uri="{FF2B5EF4-FFF2-40B4-BE49-F238E27FC236}">
                      <a16:creationId xmlns:a16="http://schemas.microsoft.com/office/drawing/2014/main" id="{1F6A155A-0B3C-0F45-8E5D-70E275B046D4}"/>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61;g72696c317f_0_6">
                  <a:extLst>
                    <a:ext uri="{FF2B5EF4-FFF2-40B4-BE49-F238E27FC236}">
                      <a16:creationId xmlns:a16="http://schemas.microsoft.com/office/drawing/2014/main" id="{C1A9FE0E-C147-B142-97A7-BC6D65C2CC9E}"/>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362;g72696c317f_0_6">
                <a:extLst>
                  <a:ext uri="{FF2B5EF4-FFF2-40B4-BE49-F238E27FC236}">
                    <a16:creationId xmlns:a16="http://schemas.microsoft.com/office/drawing/2014/main" id="{8121541C-8E39-D142-9010-72487D527FED}"/>
                  </a:ext>
                </a:extLst>
              </p:cNvPr>
              <p:cNvGrpSpPr/>
              <p:nvPr/>
            </p:nvGrpSpPr>
            <p:grpSpPr>
              <a:xfrm>
                <a:off x="4042382" y="1775595"/>
                <a:ext cx="410019" cy="390622"/>
                <a:chOff x="3532900" y="1689350"/>
                <a:chExt cx="543000" cy="563100"/>
              </a:xfrm>
            </p:grpSpPr>
            <p:sp>
              <p:nvSpPr>
                <p:cNvPr id="90" name="Google Shape;363;g72696c317f_0_6">
                  <a:extLst>
                    <a:ext uri="{FF2B5EF4-FFF2-40B4-BE49-F238E27FC236}">
                      <a16:creationId xmlns:a16="http://schemas.microsoft.com/office/drawing/2014/main" id="{1F884E89-AA1D-8548-B6A0-5B007871E42E}"/>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64;g72696c317f_0_6">
                  <a:extLst>
                    <a:ext uri="{FF2B5EF4-FFF2-40B4-BE49-F238E27FC236}">
                      <a16:creationId xmlns:a16="http://schemas.microsoft.com/office/drawing/2014/main" id="{6E4BED31-5153-6E45-9E77-B4E18EA4C776}"/>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 name="Google Shape;355;g72696c317f_0_6">
              <a:extLst>
                <a:ext uri="{FF2B5EF4-FFF2-40B4-BE49-F238E27FC236}">
                  <a16:creationId xmlns:a16="http://schemas.microsoft.com/office/drawing/2014/main" id="{B8A7CFA8-D6AA-C440-8B8A-796B88C96618}"/>
                </a:ext>
              </a:extLst>
            </p:cNvPr>
            <p:cNvGrpSpPr/>
            <p:nvPr/>
          </p:nvGrpSpPr>
          <p:grpSpPr>
            <a:xfrm>
              <a:off x="7478735" y="4770591"/>
              <a:ext cx="513082" cy="486940"/>
              <a:chOff x="3532900" y="1689350"/>
              <a:chExt cx="919502" cy="837243"/>
            </a:xfrm>
          </p:grpSpPr>
          <p:grpSp>
            <p:nvGrpSpPr>
              <p:cNvPr id="97" name="Google Shape;356;g72696c317f_0_6">
                <a:extLst>
                  <a:ext uri="{FF2B5EF4-FFF2-40B4-BE49-F238E27FC236}">
                    <a16:creationId xmlns:a16="http://schemas.microsoft.com/office/drawing/2014/main" id="{014E1BA5-910D-3448-8077-02252CE1453B}"/>
                  </a:ext>
                </a:extLst>
              </p:cNvPr>
              <p:cNvGrpSpPr/>
              <p:nvPr/>
            </p:nvGrpSpPr>
            <p:grpSpPr>
              <a:xfrm>
                <a:off x="3532900" y="1689350"/>
                <a:ext cx="543000" cy="563100"/>
                <a:chOff x="3532900" y="1689350"/>
                <a:chExt cx="543000" cy="563100"/>
              </a:xfrm>
            </p:grpSpPr>
            <p:sp>
              <p:nvSpPr>
                <p:cNvPr id="104" name="Google Shape;357;g72696c317f_0_6">
                  <a:extLst>
                    <a:ext uri="{FF2B5EF4-FFF2-40B4-BE49-F238E27FC236}">
                      <a16:creationId xmlns:a16="http://schemas.microsoft.com/office/drawing/2014/main" id="{E62ADE68-B7B9-4442-AF50-EB69A522F5B3}"/>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358;g72696c317f_0_6">
                  <a:extLst>
                    <a:ext uri="{FF2B5EF4-FFF2-40B4-BE49-F238E27FC236}">
                      <a16:creationId xmlns:a16="http://schemas.microsoft.com/office/drawing/2014/main" id="{2B3371A5-A15F-CB42-BE3B-05E514C4D0E2}"/>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359;g72696c317f_0_6">
                <a:extLst>
                  <a:ext uri="{FF2B5EF4-FFF2-40B4-BE49-F238E27FC236}">
                    <a16:creationId xmlns:a16="http://schemas.microsoft.com/office/drawing/2014/main" id="{239689F9-457E-694E-B4A2-C90D674C5608}"/>
                  </a:ext>
                </a:extLst>
              </p:cNvPr>
              <p:cNvGrpSpPr/>
              <p:nvPr/>
            </p:nvGrpSpPr>
            <p:grpSpPr>
              <a:xfrm>
                <a:off x="3939961" y="2135970"/>
                <a:ext cx="370489" cy="390622"/>
                <a:chOff x="3532900" y="1689350"/>
                <a:chExt cx="543000" cy="563100"/>
              </a:xfrm>
            </p:grpSpPr>
            <p:sp>
              <p:nvSpPr>
                <p:cNvPr id="102" name="Google Shape;360;g72696c317f_0_6">
                  <a:extLst>
                    <a:ext uri="{FF2B5EF4-FFF2-40B4-BE49-F238E27FC236}">
                      <a16:creationId xmlns:a16="http://schemas.microsoft.com/office/drawing/2014/main" id="{BBF7695C-23C1-1D44-9787-357D97118922}"/>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61;g72696c317f_0_6">
                  <a:extLst>
                    <a:ext uri="{FF2B5EF4-FFF2-40B4-BE49-F238E27FC236}">
                      <a16:creationId xmlns:a16="http://schemas.microsoft.com/office/drawing/2014/main" id="{7BF0F688-65B5-5B44-BB6F-7CC7F93D7DA3}"/>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362;g72696c317f_0_6">
                <a:extLst>
                  <a:ext uri="{FF2B5EF4-FFF2-40B4-BE49-F238E27FC236}">
                    <a16:creationId xmlns:a16="http://schemas.microsoft.com/office/drawing/2014/main" id="{B4A4E5E8-B184-3749-958E-038B99CF4682}"/>
                  </a:ext>
                </a:extLst>
              </p:cNvPr>
              <p:cNvGrpSpPr/>
              <p:nvPr/>
            </p:nvGrpSpPr>
            <p:grpSpPr>
              <a:xfrm>
                <a:off x="4042382" y="1775595"/>
                <a:ext cx="410019" cy="390622"/>
                <a:chOff x="3532900" y="1689350"/>
                <a:chExt cx="543000" cy="563100"/>
              </a:xfrm>
            </p:grpSpPr>
            <p:sp>
              <p:nvSpPr>
                <p:cNvPr id="100" name="Google Shape;363;g72696c317f_0_6">
                  <a:extLst>
                    <a:ext uri="{FF2B5EF4-FFF2-40B4-BE49-F238E27FC236}">
                      <a16:creationId xmlns:a16="http://schemas.microsoft.com/office/drawing/2014/main" id="{B172D165-1D33-7E44-9D5E-08BF51D6BBBA}"/>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64;g72696c317f_0_6">
                  <a:extLst>
                    <a:ext uri="{FF2B5EF4-FFF2-40B4-BE49-F238E27FC236}">
                      <a16:creationId xmlns:a16="http://schemas.microsoft.com/office/drawing/2014/main" id="{1BDAD6D3-562F-9B42-8EFA-82F1F8E66A37}"/>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06" name="Google Shape;391;p34">
            <a:extLst>
              <a:ext uri="{FF2B5EF4-FFF2-40B4-BE49-F238E27FC236}">
                <a16:creationId xmlns:a16="http://schemas.microsoft.com/office/drawing/2014/main" id="{0247AB29-16BA-C848-BCF1-0DF1E05741EC}"/>
              </a:ext>
            </a:extLst>
          </p:cNvPr>
          <p:cNvSpPr/>
          <p:nvPr/>
        </p:nvSpPr>
        <p:spPr>
          <a:xfrm>
            <a:off x="-31764" y="2263500"/>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C1</a:t>
            </a:r>
            <a:endParaRPr sz="1400" b="1">
              <a:solidFill>
                <a:srgbClr val="000000"/>
              </a:solidFill>
              <a:latin typeface="Arial"/>
              <a:ea typeface="Arial"/>
              <a:cs typeface="Arial"/>
              <a:sym typeface="Arial"/>
            </a:endParaRPr>
          </a:p>
        </p:txBody>
      </p:sp>
      <p:sp>
        <p:nvSpPr>
          <p:cNvPr id="107" name="Google Shape;392;p34">
            <a:extLst>
              <a:ext uri="{FF2B5EF4-FFF2-40B4-BE49-F238E27FC236}">
                <a16:creationId xmlns:a16="http://schemas.microsoft.com/office/drawing/2014/main" id="{51131BBF-F824-C743-8D51-1FB9340ACB04}"/>
              </a:ext>
            </a:extLst>
          </p:cNvPr>
          <p:cNvSpPr/>
          <p:nvPr/>
        </p:nvSpPr>
        <p:spPr>
          <a:xfrm>
            <a:off x="-31764" y="2973413"/>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C4</a:t>
            </a:r>
            <a:endParaRPr sz="1400" b="1">
              <a:solidFill>
                <a:srgbClr val="000000"/>
              </a:solidFill>
              <a:latin typeface="Arial"/>
              <a:ea typeface="Arial"/>
              <a:cs typeface="Arial"/>
              <a:sym typeface="Arial"/>
            </a:endParaRPr>
          </a:p>
        </p:txBody>
      </p:sp>
      <p:sp>
        <p:nvSpPr>
          <p:cNvPr id="108" name="Google Shape;393;p34">
            <a:extLst>
              <a:ext uri="{FF2B5EF4-FFF2-40B4-BE49-F238E27FC236}">
                <a16:creationId xmlns:a16="http://schemas.microsoft.com/office/drawing/2014/main" id="{3FC77322-DC8E-A547-8C00-A98FF900E756}"/>
              </a:ext>
            </a:extLst>
          </p:cNvPr>
          <p:cNvSpPr/>
          <p:nvPr/>
        </p:nvSpPr>
        <p:spPr>
          <a:xfrm>
            <a:off x="-31764" y="3683325"/>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C7</a:t>
            </a:r>
            <a:endParaRPr sz="1400" b="1">
              <a:solidFill>
                <a:srgbClr val="000000"/>
              </a:solidFill>
              <a:latin typeface="Arial"/>
              <a:ea typeface="Arial"/>
              <a:cs typeface="Arial"/>
              <a:sym typeface="Arial"/>
            </a:endParaRPr>
          </a:p>
        </p:txBody>
      </p:sp>
      <p:sp>
        <p:nvSpPr>
          <p:cNvPr id="109" name="Google Shape;394;p34">
            <a:extLst>
              <a:ext uri="{FF2B5EF4-FFF2-40B4-BE49-F238E27FC236}">
                <a16:creationId xmlns:a16="http://schemas.microsoft.com/office/drawing/2014/main" id="{852FCCC1-62EA-DC4C-8BEB-ECFD14AB003E}"/>
              </a:ext>
            </a:extLst>
          </p:cNvPr>
          <p:cNvSpPr/>
          <p:nvPr/>
        </p:nvSpPr>
        <p:spPr>
          <a:xfrm>
            <a:off x="696786" y="2566819"/>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C3</a:t>
            </a:r>
            <a:endParaRPr sz="1400" b="1">
              <a:solidFill>
                <a:srgbClr val="000000"/>
              </a:solidFill>
              <a:latin typeface="Arial"/>
              <a:ea typeface="Arial"/>
              <a:cs typeface="Arial"/>
              <a:sym typeface="Arial"/>
            </a:endParaRPr>
          </a:p>
        </p:txBody>
      </p:sp>
      <p:sp>
        <p:nvSpPr>
          <p:cNvPr id="110" name="Google Shape;395;p34">
            <a:extLst>
              <a:ext uri="{FF2B5EF4-FFF2-40B4-BE49-F238E27FC236}">
                <a16:creationId xmlns:a16="http://schemas.microsoft.com/office/drawing/2014/main" id="{674AC8F4-6A2C-F643-8FE5-C0E2A5310BB9}"/>
              </a:ext>
            </a:extLst>
          </p:cNvPr>
          <p:cNvSpPr/>
          <p:nvPr/>
        </p:nvSpPr>
        <p:spPr>
          <a:xfrm>
            <a:off x="696786" y="3386363"/>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C6</a:t>
            </a:r>
            <a:endParaRPr sz="1400" b="1">
              <a:solidFill>
                <a:srgbClr val="000000"/>
              </a:solidFill>
              <a:latin typeface="Arial"/>
              <a:ea typeface="Arial"/>
              <a:cs typeface="Arial"/>
              <a:sym typeface="Arial"/>
            </a:endParaRPr>
          </a:p>
        </p:txBody>
      </p:sp>
      <p:sp>
        <p:nvSpPr>
          <p:cNvPr id="111" name="Google Shape;396;p34">
            <a:extLst>
              <a:ext uri="{FF2B5EF4-FFF2-40B4-BE49-F238E27FC236}">
                <a16:creationId xmlns:a16="http://schemas.microsoft.com/office/drawing/2014/main" id="{0F94BAA5-CFE5-1B41-B2CB-8B5159DF0202}"/>
              </a:ext>
            </a:extLst>
          </p:cNvPr>
          <p:cNvSpPr/>
          <p:nvPr/>
        </p:nvSpPr>
        <p:spPr>
          <a:xfrm>
            <a:off x="1373586" y="2263509"/>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C2</a:t>
            </a:r>
            <a:endParaRPr sz="1400" b="1">
              <a:solidFill>
                <a:srgbClr val="000000"/>
              </a:solidFill>
              <a:latin typeface="Arial"/>
              <a:ea typeface="Arial"/>
              <a:cs typeface="Arial"/>
              <a:sym typeface="Arial"/>
            </a:endParaRPr>
          </a:p>
        </p:txBody>
      </p:sp>
      <p:sp>
        <p:nvSpPr>
          <p:cNvPr id="112" name="Google Shape;386;p34">
            <a:extLst>
              <a:ext uri="{FF2B5EF4-FFF2-40B4-BE49-F238E27FC236}">
                <a16:creationId xmlns:a16="http://schemas.microsoft.com/office/drawing/2014/main" id="{D58FA98B-262A-A14B-9275-19FB5BCCEB4F}"/>
              </a:ext>
            </a:extLst>
          </p:cNvPr>
          <p:cNvSpPr/>
          <p:nvPr/>
        </p:nvSpPr>
        <p:spPr>
          <a:xfrm>
            <a:off x="1373586" y="2973422"/>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C5</a:t>
            </a:r>
            <a:endParaRPr sz="1400" b="1">
              <a:solidFill>
                <a:srgbClr val="000000"/>
              </a:solidFill>
              <a:latin typeface="Arial"/>
              <a:ea typeface="Arial"/>
              <a:cs typeface="Arial"/>
              <a:sym typeface="Arial"/>
            </a:endParaRPr>
          </a:p>
        </p:txBody>
      </p:sp>
      <p:sp>
        <p:nvSpPr>
          <p:cNvPr id="113" name="Google Shape;397;p34">
            <a:extLst>
              <a:ext uri="{FF2B5EF4-FFF2-40B4-BE49-F238E27FC236}">
                <a16:creationId xmlns:a16="http://schemas.microsoft.com/office/drawing/2014/main" id="{388E7F9C-A28F-6044-8472-FA5E67EE4827}"/>
              </a:ext>
            </a:extLst>
          </p:cNvPr>
          <p:cNvSpPr/>
          <p:nvPr/>
        </p:nvSpPr>
        <p:spPr>
          <a:xfrm>
            <a:off x="1373586" y="3683334"/>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C8</a:t>
            </a:r>
            <a:endParaRPr sz="1400" b="1">
              <a:solidFill>
                <a:srgbClr val="000000"/>
              </a:solidFill>
              <a:latin typeface="Arial"/>
              <a:ea typeface="Arial"/>
              <a:cs typeface="Arial"/>
              <a:sym typeface="Arial"/>
            </a:endParaRPr>
          </a:p>
        </p:txBody>
      </p:sp>
      <p:pic>
        <p:nvPicPr>
          <p:cNvPr id="114" name="Google Shape;404;p34">
            <a:extLst>
              <a:ext uri="{FF2B5EF4-FFF2-40B4-BE49-F238E27FC236}">
                <a16:creationId xmlns:a16="http://schemas.microsoft.com/office/drawing/2014/main" id="{993F0EAC-6698-AC40-B786-092FA425CDFB}"/>
              </a:ext>
            </a:extLst>
          </p:cNvPr>
          <p:cNvPicPr preferRelativeResize="0"/>
          <p:nvPr/>
        </p:nvPicPr>
        <p:blipFill rotWithShape="1">
          <a:blip r:embed="rId6">
            <a:alphaModFix/>
          </a:blip>
          <a:srcRect/>
          <a:stretch/>
        </p:blipFill>
        <p:spPr>
          <a:xfrm>
            <a:off x="1951275" y="2510516"/>
            <a:ext cx="245062" cy="241685"/>
          </a:xfrm>
          <a:prstGeom prst="rect">
            <a:avLst/>
          </a:prstGeom>
          <a:noFill/>
          <a:ln>
            <a:noFill/>
          </a:ln>
        </p:spPr>
      </p:pic>
      <p:pic>
        <p:nvPicPr>
          <p:cNvPr id="115" name="Google Shape;405;p34">
            <a:extLst>
              <a:ext uri="{FF2B5EF4-FFF2-40B4-BE49-F238E27FC236}">
                <a16:creationId xmlns:a16="http://schemas.microsoft.com/office/drawing/2014/main" id="{1397425E-E5EC-DB41-AE04-C9F7A65A8882}"/>
              </a:ext>
            </a:extLst>
          </p:cNvPr>
          <p:cNvPicPr preferRelativeResize="0"/>
          <p:nvPr/>
        </p:nvPicPr>
        <p:blipFill rotWithShape="1">
          <a:blip r:embed="rId6">
            <a:alphaModFix/>
          </a:blip>
          <a:srcRect/>
          <a:stretch/>
        </p:blipFill>
        <p:spPr>
          <a:xfrm>
            <a:off x="1134775" y="2804535"/>
            <a:ext cx="245062" cy="241685"/>
          </a:xfrm>
          <a:prstGeom prst="rect">
            <a:avLst/>
          </a:prstGeom>
          <a:noFill/>
          <a:ln>
            <a:noFill/>
          </a:ln>
        </p:spPr>
      </p:pic>
      <p:pic>
        <p:nvPicPr>
          <p:cNvPr id="116" name="Google Shape;406;p34">
            <a:extLst>
              <a:ext uri="{FF2B5EF4-FFF2-40B4-BE49-F238E27FC236}">
                <a16:creationId xmlns:a16="http://schemas.microsoft.com/office/drawing/2014/main" id="{5E2166D7-71D5-504F-981A-2B5C9ACD3492}"/>
              </a:ext>
            </a:extLst>
          </p:cNvPr>
          <p:cNvPicPr preferRelativeResize="0"/>
          <p:nvPr/>
        </p:nvPicPr>
        <p:blipFill rotWithShape="1">
          <a:blip r:embed="rId6">
            <a:alphaModFix/>
          </a:blip>
          <a:srcRect/>
          <a:stretch/>
        </p:blipFill>
        <p:spPr>
          <a:xfrm>
            <a:off x="1858675" y="3243312"/>
            <a:ext cx="245062" cy="241685"/>
          </a:xfrm>
          <a:prstGeom prst="rect">
            <a:avLst/>
          </a:prstGeom>
          <a:noFill/>
          <a:ln>
            <a:noFill/>
          </a:ln>
        </p:spPr>
      </p:pic>
      <p:pic>
        <p:nvPicPr>
          <p:cNvPr id="117" name="Google Shape;407;p34">
            <a:extLst>
              <a:ext uri="{FF2B5EF4-FFF2-40B4-BE49-F238E27FC236}">
                <a16:creationId xmlns:a16="http://schemas.microsoft.com/office/drawing/2014/main" id="{5FB0AC5B-6B57-C541-9978-A4372734B807}"/>
              </a:ext>
            </a:extLst>
          </p:cNvPr>
          <p:cNvPicPr preferRelativeResize="0"/>
          <p:nvPr/>
        </p:nvPicPr>
        <p:blipFill rotWithShape="1">
          <a:blip r:embed="rId6">
            <a:alphaModFix/>
          </a:blip>
          <a:srcRect/>
          <a:stretch/>
        </p:blipFill>
        <p:spPr>
          <a:xfrm>
            <a:off x="1858675" y="3976100"/>
            <a:ext cx="245062" cy="241685"/>
          </a:xfrm>
          <a:prstGeom prst="rect">
            <a:avLst/>
          </a:prstGeom>
          <a:noFill/>
          <a:ln>
            <a:noFill/>
          </a:ln>
        </p:spPr>
      </p:pic>
      <p:grpSp>
        <p:nvGrpSpPr>
          <p:cNvPr id="118" name="Google Shape;408;p34">
            <a:extLst>
              <a:ext uri="{FF2B5EF4-FFF2-40B4-BE49-F238E27FC236}">
                <a16:creationId xmlns:a16="http://schemas.microsoft.com/office/drawing/2014/main" id="{AB156281-DDF6-6249-89B9-85192764206A}"/>
              </a:ext>
            </a:extLst>
          </p:cNvPr>
          <p:cNvGrpSpPr/>
          <p:nvPr/>
        </p:nvGrpSpPr>
        <p:grpSpPr>
          <a:xfrm>
            <a:off x="293826" y="2602456"/>
            <a:ext cx="310443" cy="1615329"/>
            <a:chOff x="293825" y="3088940"/>
            <a:chExt cx="413924" cy="2153772"/>
          </a:xfrm>
        </p:grpSpPr>
        <p:pic>
          <p:nvPicPr>
            <p:cNvPr id="119" name="Google Shape;409;p34">
              <a:extLst>
                <a:ext uri="{FF2B5EF4-FFF2-40B4-BE49-F238E27FC236}">
                  <a16:creationId xmlns:a16="http://schemas.microsoft.com/office/drawing/2014/main" id="{524042AE-F57D-654C-8AD1-2B426A4A49C2}"/>
                </a:ext>
              </a:extLst>
            </p:cNvPr>
            <p:cNvPicPr preferRelativeResize="0"/>
            <p:nvPr/>
          </p:nvPicPr>
          <p:blipFill rotWithShape="1">
            <a:blip r:embed="rId6">
              <a:alphaModFix/>
            </a:blip>
            <a:srcRect/>
            <a:stretch/>
          </p:blipFill>
          <p:spPr>
            <a:xfrm>
              <a:off x="293825" y="4920465"/>
              <a:ext cx="326749" cy="322247"/>
            </a:xfrm>
            <a:prstGeom prst="rect">
              <a:avLst/>
            </a:prstGeom>
            <a:noFill/>
            <a:ln>
              <a:noFill/>
            </a:ln>
          </p:spPr>
        </p:pic>
        <p:pic>
          <p:nvPicPr>
            <p:cNvPr id="120" name="Google Shape;410;p34">
              <a:extLst>
                <a:ext uri="{FF2B5EF4-FFF2-40B4-BE49-F238E27FC236}">
                  <a16:creationId xmlns:a16="http://schemas.microsoft.com/office/drawing/2014/main" id="{D109058E-7567-394D-85F7-AA0AE9466423}"/>
                </a:ext>
              </a:extLst>
            </p:cNvPr>
            <p:cNvPicPr preferRelativeResize="0"/>
            <p:nvPr/>
          </p:nvPicPr>
          <p:blipFill rotWithShape="1">
            <a:blip r:embed="rId6">
              <a:alphaModFix/>
            </a:blip>
            <a:srcRect/>
            <a:stretch/>
          </p:blipFill>
          <p:spPr>
            <a:xfrm>
              <a:off x="318275" y="3088940"/>
              <a:ext cx="326749" cy="322247"/>
            </a:xfrm>
            <a:prstGeom prst="rect">
              <a:avLst/>
            </a:prstGeom>
            <a:noFill/>
            <a:ln>
              <a:noFill/>
            </a:ln>
          </p:spPr>
        </p:pic>
        <p:pic>
          <p:nvPicPr>
            <p:cNvPr id="121" name="Google Shape;411;p34">
              <a:extLst>
                <a:ext uri="{FF2B5EF4-FFF2-40B4-BE49-F238E27FC236}">
                  <a16:creationId xmlns:a16="http://schemas.microsoft.com/office/drawing/2014/main" id="{92378230-567A-D64F-AE6F-DB1547E176CE}"/>
                </a:ext>
              </a:extLst>
            </p:cNvPr>
            <p:cNvPicPr preferRelativeResize="0"/>
            <p:nvPr/>
          </p:nvPicPr>
          <p:blipFill rotWithShape="1">
            <a:blip r:embed="rId6">
              <a:alphaModFix/>
            </a:blip>
            <a:srcRect/>
            <a:stretch/>
          </p:blipFill>
          <p:spPr>
            <a:xfrm>
              <a:off x="381000" y="3950440"/>
              <a:ext cx="326749" cy="322247"/>
            </a:xfrm>
            <a:prstGeom prst="rect">
              <a:avLst/>
            </a:prstGeom>
            <a:noFill/>
            <a:ln>
              <a:noFill/>
            </a:ln>
          </p:spPr>
        </p:pic>
      </p:grpSp>
      <p:pic>
        <p:nvPicPr>
          <p:cNvPr id="122" name="Google Shape;412;p34">
            <a:extLst>
              <a:ext uri="{FF2B5EF4-FFF2-40B4-BE49-F238E27FC236}">
                <a16:creationId xmlns:a16="http://schemas.microsoft.com/office/drawing/2014/main" id="{8BA575A9-DC47-6243-881C-4D75A4920FBA}"/>
              </a:ext>
            </a:extLst>
          </p:cNvPr>
          <p:cNvPicPr preferRelativeResize="0"/>
          <p:nvPr/>
        </p:nvPicPr>
        <p:blipFill rotWithShape="1">
          <a:blip r:embed="rId6">
            <a:alphaModFix/>
          </a:blip>
          <a:srcRect/>
          <a:stretch/>
        </p:blipFill>
        <p:spPr>
          <a:xfrm>
            <a:off x="1036425" y="3723893"/>
            <a:ext cx="245062" cy="241685"/>
          </a:xfrm>
          <a:prstGeom prst="rect">
            <a:avLst/>
          </a:prstGeom>
          <a:noFill/>
          <a:ln>
            <a:noFill/>
          </a:ln>
        </p:spPr>
      </p:pic>
      <p:grpSp>
        <p:nvGrpSpPr>
          <p:cNvPr id="123" name="Group 122">
            <a:extLst>
              <a:ext uri="{FF2B5EF4-FFF2-40B4-BE49-F238E27FC236}">
                <a16:creationId xmlns:a16="http://schemas.microsoft.com/office/drawing/2014/main" id="{F7D0ADF5-7C3B-8B46-8C30-D83921FD3B48}"/>
              </a:ext>
            </a:extLst>
          </p:cNvPr>
          <p:cNvGrpSpPr/>
          <p:nvPr/>
        </p:nvGrpSpPr>
        <p:grpSpPr>
          <a:xfrm>
            <a:off x="7293853" y="2478191"/>
            <a:ext cx="997422" cy="1318642"/>
            <a:chOff x="7763020" y="3817276"/>
            <a:chExt cx="997422" cy="1318642"/>
          </a:xfrm>
        </p:grpSpPr>
        <p:grpSp>
          <p:nvGrpSpPr>
            <p:cNvPr id="124" name="Google Shape;355;g72696c317f_0_6">
              <a:extLst>
                <a:ext uri="{FF2B5EF4-FFF2-40B4-BE49-F238E27FC236}">
                  <a16:creationId xmlns:a16="http://schemas.microsoft.com/office/drawing/2014/main" id="{787F3EF5-24F8-7E4C-832D-E6B783FDDC13}"/>
                </a:ext>
              </a:extLst>
            </p:cNvPr>
            <p:cNvGrpSpPr/>
            <p:nvPr/>
          </p:nvGrpSpPr>
          <p:grpSpPr>
            <a:xfrm>
              <a:off x="8129437" y="3817276"/>
              <a:ext cx="513082" cy="486940"/>
              <a:chOff x="3532900" y="1689350"/>
              <a:chExt cx="919502" cy="837243"/>
            </a:xfrm>
          </p:grpSpPr>
          <p:grpSp>
            <p:nvGrpSpPr>
              <p:cNvPr id="175" name="Google Shape;356;g72696c317f_0_6">
                <a:extLst>
                  <a:ext uri="{FF2B5EF4-FFF2-40B4-BE49-F238E27FC236}">
                    <a16:creationId xmlns:a16="http://schemas.microsoft.com/office/drawing/2014/main" id="{DA32865B-FC02-8342-8AC9-652478073024}"/>
                  </a:ext>
                </a:extLst>
              </p:cNvPr>
              <p:cNvGrpSpPr/>
              <p:nvPr/>
            </p:nvGrpSpPr>
            <p:grpSpPr>
              <a:xfrm>
                <a:off x="3532900" y="1689350"/>
                <a:ext cx="543000" cy="563100"/>
                <a:chOff x="3532900" y="1689350"/>
                <a:chExt cx="543000" cy="563100"/>
              </a:xfrm>
            </p:grpSpPr>
            <p:sp>
              <p:nvSpPr>
                <p:cNvPr id="182" name="Google Shape;357;g72696c317f_0_6">
                  <a:extLst>
                    <a:ext uri="{FF2B5EF4-FFF2-40B4-BE49-F238E27FC236}">
                      <a16:creationId xmlns:a16="http://schemas.microsoft.com/office/drawing/2014/main" id="{2584952F-667D-2641-8B48-3B944DA63560}"/>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58;g72696c317f_0_6">
                  <a:extLst>
                    <a:ext uri="{FF2B5EF4-FFF2-40B4-BE49-F238E27FC236}">
                      <a16:creationId xmlns:a16="http://schemas.microsoft.com/office/drawing/2014/main" id="{9AD4CDFF-FBEA-4F49-BFB1-0186BCCDF260}"/>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359;g72696c317f_0_6">
                <a:extLst>
                  <a:ext uri="{FF2B5EF4-FFF2-40B4-BE49-F238E27FC236}">
                    <a16:creationId xmlns:a16="http://schemas.microsoft.com/office/drawing/2014/main" id="{49FDC542-ACC2-6140-95DC-253AE1214EF3}"/>
                  </a:ext>
                </a:extLst>
              </p:cNvPr>
              <p:cNvGrpSpPr/>
              <p:nvPr/>
            </p:nvGrpSpPr>
            <p:grpSpPr>
              <a:xfrm>
                <a:off x="3939961" y="2135970"/>
                <a:ext cx="370489" cy="390622"/>
                <a:chOff x="3532900" y="1689350"/>
                <a:chExt cx="543000" cy="563100"/>
              </a:xfrm>
            </p:grpSpPr>
            <p:sp>
              <p:nvSpPr>
                <p:cNvPr id="180" name="Google Shape;360;g72696c317f_0_6">
                  <a:extLst>
                    <a:ext uri="{FF2B5EF4-FFF2-40B4-BE49-F238E27FC236}">
                      <a16:creationId xmlns:a16="http://schemas.microsoft.com/office/drawing/2014/main" id="{3179959A-DAB9-A748-9258-EA878FB6F476}"/>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61;g72696c317f_0_6">
                  <a:extLst>
                    <a:ext uri="{FF2B5EF4-FFF2-40B4-BE49-F238E27FC236}">
                      <a16:creationId xmlns:a16="http://schemas.microsoft.com/office/drawing/2014/main" id="{F711C074-964A-A749-9083-1602DBAE95E3}"/>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362;g72696c317f_0_6">
                <a:extLst>
                  <a:ext uri="{FF2B5EF4-FFF2-40B4-BE49-F238E27FC236}">
                    <a16:creationId xmlns:a16="http://schemas.microsoft.com/office/drawing/2014/main" id="{E3C5F962-7B5D-4744-9358-055877FC1C02}"/>
                  </a:ext>
                </a:extLst>
              </p:cNvPr>
              <p:cNvGrpSpPr/>
              <p:nvPr/>
            </p:nvGrpSpPr>
            <p:grpSpPr>
              <a:xfrm>
                <a:off x="4042382" y="1775595"/>
                <a:ext cx="410019" cy="390622"/>
                <a:chOff x="3532900" y="1689350"/>
                <a:chExt cx="543000" cy="563100"/>
              </a:xfrm>
            </p:grpSpPr>
            <p:sp>
              <p:nvSpPr>
                <p:cNvPr id="178" name="Google Shape;363;g72696c317f_0_6">
                  <a:extLst>
                    <a:ext uri="{FF2B5EF4-FFF2-40B4-BE49-F238E27FC236}">
                      <a16:creationId xmlns:a16="http://schemas.microsoft.com/office/drawing/2014/main" id="{1139344F-BC12-E343-8B08-B60713893DCD}"/>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64;g72696c317f_0_6">
                  <a:extLst>
                    <a:ext uri="{FF2B5EF4-FFF2-40B4-BE49-F238E27FC236}">
                      <a16:creationId xmlns:a16="http://schemas.microsoft.com/office/drawing/2014/main" id="{169009C3-3EF4-5D42-A8DF-A601A8257E69}"/>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 name="Google Shape;355;g72696c317f_0_6">
              <a:extLst>
                <a:ext uri="{FF2B5EF4-FFF2-40B4-BE49-F238E27FC236}">
                  <a16:creationId xmlns:a16="http://schemas.microsoft.com/office/drawing/2014/main" id="{2C44D9DD-9B1B-074D-B0B3-FD437F0C9EB6}"/>
                </a:ext>
              </a:extLst>
            </p:cNvPr>
            <p:cNvGrpSpPr/>
            <p:nvPr/>
          </p:nvGrpSpPr>
          <p:grpSpPr>
            <a:xfrm>
              <a:off x="8247361" y="4233882"/>
              <a:ext cx="513081" cy="327499"/>
              <a:chOff x="3532900" y="1689350"/>
              <a:chExt cx="919501" cy="563100"/>
            </a:xfrm>
          </p:grpSpPr>
          <p:grpSp>
            <p:nvGrpSpPr>
              <p:cNvPr id="166" name="Google Shape;356;g72696c317f_0_6">
                <a:extLst>
                  <a:ext uri="{FF2B5EF4-FFF2-40B4-BE49-F238E27FC236}">
                    <a16:creationId xmlns:a16="http://schemas.microsoft.com/office/drawing/2014/main" id="{58CA3994-5847-5A45-83FB-7EB5EF4FE4CE}"/>
                  </a:ext>
                </a:extLst>
              </p:cNvPr>
              <p:cNvGrpSpPr/>
              <p:nvPr/>
            </p:nvGrpSpPr>
            <p:grpSpPr>
              <a:xfrm>
                <a:off x="3532900" y="1689350"/>
                <a:ext cx="543000" cy="563100"/>
                <a:chOff x="3532900" y="1689350"/>
                <a:chExt cx="543000" cy="563100"/>
              </a:xfrm>
            </p:grpSpPr>
            <p:sp>
              <p:nvSpPr>
                <p:cNvPr id="173" name="Google Shape;357;g72696c317f_0_6">
                  <a:extLst>
                    <a:ext uri="{FF2B5EF4-FFF2-40B4-BE49-F238E27FC236}">
                      <a16:creationId xmlns:a16="http://schemas.microsoft.com/office/drawing/2014/main" id="{DABCB67C-A52C-AC41-91F3-ED29C44C6B4B}"/>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58;g72696c317f_0_6">
                  <a:extLst>
                    <a:ext uri="{FF2B5EF4-FFF2-40B4-BE49-F238E27FC236}">
                      <a16:creationId xmlns:a16="http://schemas.microsoft.com/office/drawing/2014/main" id="{94098BA4-3821-0047-A6D6-0883BB820CD6}"/>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362;g72696c317f_0_6">
                <a:extLst>
                  <a:ext uri="{FF2B5EF4-FFF2-40B4-BE49-F238E27FC236}">
                    <a16:creationId xmlns:a16="http://schemas.microsoft.com/office/drawing/2014/main" id="{CC626BA4-B033-6946-8991-B87658EF7C1D}"/>
                  </a:ext>
                </a:extLst>
              </p:cNvPr>
              <p:cNvGrpSpPr/>
              <p:nvPr/>
            </p:nvGrpSpPr>
            <p:grpSpPr>
              <a:xfrm>
                <a:off x="4042382" y="1775595"/>
                <a:ext cx="410019" cy="390622"/>
                <a:chOff x="3532900" y="1689350"/>
                <a:chExt cx="543000" cy="563100"/>
              </a:xfrm>
            </p:grpSpPr>
            <p:sp>
              <p:nvSpPr>
                <p:cNvPr id="169" name="Google Shape;363;g72696c317f_0_6">
                  <a:extLst>
                    <a:ext uri="{FF2B5EF4-FFF2-40B4-BE49-F238E27FC236}">
                      <a16:creationId xmlns:a16="http://schemas.microsoft.com/office/drawing/2014/main" id="{070B0C2C-5C5F-5348-BFC9-C66428B77869}"/>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64;g72696c317f_0_6">
                  <a:extLst>
                    <a:ext uri="{FF2B5EF4-FFF2-40B4-BE49-F238E27FC236}">
                      <a16:creationId xmlns:a16="http://schemas.microsoft.com/office/drawing/2014/main" id="{FE4EF832-CD16-7F4A-915C-B06238A80452}"/>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 name="Google Shape;355;g72696c317f_0_6">
              <a:extLst>
                <a:ext uri="{FF2B5EF4-FFF2-40B4-BE49-F238E27FC236}">
                  <a16:creationId xmlns:a16="http://schemas.microsoft.com/office/drawing/2014/main" id="{4C4DF24B-20D8-4743-9C40-EF78A7560EC5}"/>
                </a:ext>
              </a:extLst>
            </p:cNvPr>
            <p:cNvGrpSpPr/>
            <p:nvPr/>
          </p:nvGrpSpPr>
          <p:grpSpPr>
            <a:xfrm>
              <a:off x="7978532" y="4648979"/>
              <a:ext cx="433873" cy="486939"/>
              <a:chOff x="3532900" y="1689350"/>
              <a:chExt cx="777550" cy="837242"/>
            </a:xfrm>
          </p:grpSpPr>
          <p:grpSp>
            <p:nvGrpSpPr>
              <p:cNvPr id="139" name="Google Shape;356;g72696c317f_0_6">
                <a:extLst>
                  <a:ext uri="{FF2B5EF4-FFF2-40B4-BE49-F238E27FC236}">
                    <a16:creationId xmlns:a16="http://schemas.microsoft.com/office/drawing/2014/main" id="{FA27AFFE-5609-D747-BC17-CAB298EF72A8}"/>
                  </a:ext>
                </a:extLst>
              </p:cNvPr>
              <p:cNvGrpSpPr/>
              <p:nvPr/>
            </p:nvGrpSpPr>
            <p:grpSpPr>
              <a:xfrm>
                <a:off x="3532900" y="1689350"/>
                <a:ext cx="543000" cy="563100"/>
                <a:chOff x="3532900" y="1689350"/>
                <a:chExt cx="543000" cy="563100"/>
              </a:xfrm>
            </p:grpSpPr>
            <p:sp>
              <p:nvSpPr>
                <p:cNvPr id="146" name="Google Shape;357;g72696c317f_0_6">
                  <a:extLst>
                    <a:ext uri="{FF2B5EF4-FFF2-40B4-BE49-F238E27FC236}">
                      <a16:creationId xmlns:a16="http://schemas.microsoft.com/office/drawing/2014/main" id="{6C8F0979-C0EB-8944-8E6A-F725B9BAA4F3}"/>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58;g72696c317f_0_6">
                  <a:extLst>
                    <a:ext uri="{FF2B5EF4-FFF2-40B4-BE49-F238E27FC236}">
                      <a16:creationId xmlns:a16="http://schemas.microsoft.com/office/drawing/2014/main" id="{00E5BB5A-DC25-5C4F-BBD5-26ED16E9162B}"/>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359;g72696c317f_0_6">
                <a:extLst>
                  <a:ext uri="{FF2B5EF4-FFF2-40B4-BE49-F238E27FC236}">
                    <a16:creationId xmlns:a16="http://schemas.microsoft.com/office/drawing/2014/main" id="{55583DD1-A826-EF47-89BD-5081F0005BED}"/>
                  </a:ext>
                </a:extLst>
              </p:cNvPr>
              <p:cNvGrpSpPr/>
              <p:nvPr/>
            </p:nvGrpSpPr>
            <p:grpSpPr>
              <a:xfrm>
                <a:off x="3939961" y="2135970"/>
                <a:ext cx="370489" cy="390622"/>
                <a:chOff x="3532900" y="1689350"/>
                <a:chExt cx="543000" cy="563100"/>
              </a:xfrm>
            </p:grpSpPr>
            <p:sp>
              <p:nvSpPr>
                <p:cNvPr id="144" name="Google Shape;360;g72696c317f_0_6">
                  <a:extLst>
                    <a:ext uri="{FF2B5EF4-FFF2-40B4-BE49-F238E27FC236}">
                      <a16:creationId xmlns:a16="http://schemas.microsoft.com/office/drawing/2014/main" id="{725C6520-BDBA-EE43-996A-93AE1B2332D0}"/>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61;g72696c317f_0_6">
                  <a:extLst>
                    <a:ext uri="{FF2B5EF4-FFF2-40B4-BE49-F238E27FC236}">
                      <a16:creationId xmlns:a16="http://schemas.microsoft.com/office/drawing/2014/main" id="{63C4E99F-E147-9D40-BA2C-96EFF5DA9522}"/>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2" name="Google Shape;362;g72696c317f_0_6">
              <a:extLst>
                <a:ext uri="{FF2B5EF4-FFF2-40B4-BE49-F238E27FC236}">
                  <a16:creationId xmlns:a16="http://schemas.microsoft.com/office/drawing/2014/main" id="{2D972CA6-B18D-1548-BBFE-AEB517AA3E89}"/>
                </a:ext>
              </a:extLst>
            </p:cNvPr>
            <p:cNvGrpSpPr/>
            <p:nvPr/>
          </p:nvGrpSpPr>
          <p:grpSpPr>
            <a:xfrm>
              <a:off x="7763020" y="4820749"/>
              <a:ext cx="228790" cy="227185"/>
              <a:chOff x="3532900" y="1689350"/>
              <a:chExt cx="543000" cy="563100"/>
            </a:xfrm>
          </p:grpSpPr>
          <p:sp>
            <p:nvSpPr>
              <p:cNvPr id="133" name="Google Shape;363;g72696c317f_0_6">
                <a:extLst>
                  <a:ext uri="{FF2B5EF4-FFF2-40B4-BE49-F238E27FC236}">
                    <a16:creationId xmlns:a16="http://schemas.microsoft.com/office/drawing/2014/main" id="{76690104-1E9D-7840-9EAF-925C08E1FCCD}"/>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64;g72696c317f_0_6">
                <a:extLst>
                  <a:ext uri="{FF2B5EF4-FFF2-40B4-BE49-F238E27FC236}">
                    <a16:creationId xmlns:a16="http://schemas.microsoft.com/office/drawing/2014/main" id="{194B1748-E7F1-E949-A095-DE52ADC4BA40}"/>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7" name="Slide Number Placeholder 2">
            <a:extLst>
              <a:ext uri="{FF2B5EF4-FFF2-40B4-BE49-F238E27FC236}">
                <a16:creationId xmlns:a16="http://schemas.microsoft.com/office/drawing/2014/main" id="{BAE15235-C147-CD42-BC93-8463C558E078}"/>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20</a:t>
            </a:fld>
            <a:endParaRPr lang="en-GB" sz="900" dirty="0">
              <a:solidFill>
                <a:schemeClr val="bg1">
                  <a:lumMod val="65000"/>
                </a:schemeClr>
              </a:solidFill>
            </a:endParaRPr>
          </a:p>
        </p:txBody>
      </p:sp>
    </p:spTree>
    <p:extLst>
      <p:ext uri="{BB962C8B-B14F-4D97-AF65-F5344CB8AC3E}">
        <p14:creationId xmlns:p14="http://schemas.microsoft.com/office/powerpoint/2010/main" val="231360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56805 -0.01111 " pathEditMode="relative" ptsTypes="AA">
                                      <p:cBhvr>
                                        <p:cTn id="6" dur="200" fill="hold"/>
                                        <p:tgtEl>
                                          <p:spTgt spid="11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56805 -0.01111 " pathEditMode="relative" ptsTypes="AA">
                                      <p:cBhvr>
                                        <p:cTn id="8" dur="500" fill="hold"/>
                                        <p:tgtEl>
                                          <p:spTgt spid="116"/>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56805 -0.01111 " pathEditMode="relative" ptsTypes="AA">
                                      <p:cBhvr>
                                        <p:cTn id="10" dur="500" fill="hold"/>
                                        <p:tgtEl>
                                          <p:spTgt spid="114"/>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56805 -0.01111 " pathEditMode="relative" ptsTypes="AA">
                                      <p:cBhvr>
                                        <p:cTn id="12" dur="400" fill="hold"/>
                                        <p:tgtEl>
                                          <p:spTgt spid="115"/>
                                        </p:tgtEl>
                                        <p:attrNameLst>
                                          <p:attrName>ppt_x</p:attrName>
                                          <p:attrName>ppt_y</p:attrName>
                                        </p:attrNameLst>
                                      </p:cBhvr>
                                    </p:animMotion>
                                  </p:childTnLst>
                                </p:cTn>
                              </p:par>
                            </p:childTnLst>
                          </p:cTn>
                        </p:par>
                        <p:par>
                          <p:cTn id="13" fill="hold">
                            <p:stCondLst>
                              <p:cond delay="500"/>
                            </p:stCondLst>
                            <p:childTnLst>
                              <p:par>
                                <p:cTn id="14" presetID="1" presetClass="exit" presetSubtype="0" fill="hold" nodeType="afterEffect">
                                  <p:stCondLst>
                                    <p:cond delay="0"/>
                                  </p:stCondLst>
                                  <p:childTnLst>
                                    <p:set>
                                      <p:cBhvr>
                                        <p:cTn id="15" dur="1" fill="hold">
                                          <p:stCondLst>
                                            <p:cond delay="0"/>
                                          </p:stCondLst>
                                        </p:cTn>
                                        <p:tgtEl>
                                          <p:spTgt spid="117"/>
                                        </p:tgtEl>
                                        <p:attrNameLst>
                                          <p:attrName>style.visibility</p:attrName>
                                        </p:attrNameLst>
                                      </p:cBhvr>
                                      <p:to>
                                        <p:strVal val="hidden"/>
                                      </p:to>
                                    </p:set>
                                  </p:childTnLst>
                                </p:cTn>
                              </p:par>
                            </p:childTnLst>
                          </p:cTn>
                        </p:par>
                        <p:par>
                          <p:cTn id="16" fill="hold">
                            <p:stCondLst>
                              <p:cond delay="500"/>
                            </p:stCondLst>
                            <p:childTnLst>
                              <p:par>
                                <p:cTn id="17" presetID="1" presetClass="exit" presetSubtype="0" fill="hold" nodeType="afterEffect">
                                  <p:stCondLst>
                                    <p:cond delay="0"/>
                                  </p:stCondLst>
                                  <p:childTnLst>
                                    <p:set>
                                      <p:cBhvr>
                                        <p:cTn id="18" dur="1" fill="hold">
                                          <p:stCondLst>
                                            <p:cond delay="0"/>
                                          </p:stCondLst>
                                        </p:cTn>
                                        <p:tgtEl>
                                          <p:spTgt spid="116"/>
                                        </p:tgtEl>
                                        <p:attrNameLst>
                                          <p:attrName>style.visibility</p:attrName>
                                        </p:attrNameLst>
                                      </p:cBhvr>
                                      <p:to>
                                        <p:strVal val="hidden"/>
                                      </p:to>
                                    </p:set>
                                  </p:childTnLst>
                                </p:cTn>
                              </p:par>
                            </p:childTnLst>
                          </p:cTn>
                        </p:par>
                        <p:par>
                          <p:cTn id="19" fill="hold">
                            <p:stCondLst>
                              <p:cond delay="500"/>
                            </p:stCondLst>
                            <p:childTnLst>
                              <p:par>
                                <p:cTn id="20" presetID="1" presetClass="exit" presetSubtype="0" fill="hold" nodeType="afterEffect">
                                  <p:stCondLst>
                                    <p:cond delay="0"/>
                                  </p:stCondLst>
                                  <p:childTnLst>
                                    <p:set>
                                      <p:cBhvr>
                                        <p:cTn id="21" dur="1" fill="hold">
                                          <p:stCondLst>
                                            <p:cond delay="0"/>
                                          </p:stCondLst>
                                        </p:cTn>
                                        <p:tgtEl>
                                          <p:spTgt spid="114"/>
                                        </p:tgtEl>
                                        <p:attrNameLst>
                                          <p:attrName>style.visibility</p:attrName>
                                        </p:attrNameLst>
                                      </p:cBhvr>
                                      <p:to>
                                        <p:strVal val="hidden"/>
                                      </p:to>
                                    </p:set>
                                  </p:childTnLst>
                                </p:cTn>
                              </p:par>
                            </p:childTnLst>
                          </p:cTn>
                        </p:par>
                        <p:par>
                          <p:cTn id="22" fill="hold">
                            <p:stCondLst>
                              <p:cond delay="500"/>
                            </p:stCondLst>
                            <p:childTnLst>
                              <p:par>
                                <p:cTn id="23" presetID="1" presetClass="exit" presetSubtype="0" fill="hold" nodeType="afterEffect">
                                  <p:stCondLst>
                                    <p:cond delay="0"/>
                                  </p:stCondLst>
                                  <p:childTnLst>
                                    <p:set>
                                      <p:cBhvr>
                                        <p:cTn id="24" dur="1" fill="hold">
                                          <p:stCondLst>
                                            <p:cond delay="0"/>
                                          </p:stCondLst>
                                        </p:cTn>
                                        <p:tgtEl>
                                          <p:spTgt spid="11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23"/>
                                        </p:tgtEl>
                                        <p:attrNameLst>
                                          <p:attrName>style.visibility</p:attrName>
                                        </p:attrNameLst>
                                      </p:cBhvr>
                                      <p:to>
                                        <p:strVal val="visible"/>
                                      </p:to>
                                    </p:set>
                                  </p:childTnLst>
                                </p:cTn>
                              </p:par>
                            </p:childTnLst>
                          </p:cTn>
                        </p:par>
                        <p:par>
                          <p:cTn id="27" fill="hold">
                            <p:stCondLst>
                              <p:cond delay="500"/>
                            </p:stCondLst>
                            <p:childTnLst>
                              <p:par>
                                <p:cTn id="28" presetID="0" presetClass="path" presetSubtype="0" accel="50000" decel="50000" fill="hold" nodeType="afterEffect">
                                  <p:stCondLst>
                                    <p:cond delay="0"/>
                                  </p:stCondLst>
                                  <p:childTnLst>
                                    <p:animMotion origin="layout" path="M 0 0 L 0.69131 -0.00639 " pathEditMode="relative" ptsTypes="AA">
                                      <p:cBhvr>
                                        <p:cTn id="29" dur="500" fill="hold"/>
                                        <p:tgtEl>
                                          <p:spTgt spid="122"/>
                                        </p:tgtEl>
                                        <p:attrNameLst>
                                          <p:attrName>ppt_x</p:attrName>
                                          <p:attrName>ppt_y</p:attrName>
                                        </p:attrNameLst>
                                      </p:cBhvr>
                                    </p:animMotion>
                                  </p:childTnLst>
                                </p:cTn>
                              </p:par>
                              <p:par>
                                <p:cTn id="30" presetID="0" presetClass="path" presetSubtype="0" accel="50000" decel="50000" fill="hold" nodeType="withEffect">
                                  <p:stCondLst>
                                    <p:cond delay="0"/>
                                  </p:stCondLst>
                                  <p:childTnLst>
                                    <p:animMotion origin="layout" path="M 0 0 L 0.69131 -0.00639 " pathEditMode="relative" ptsTypes="AA">
                                      <p:cBhvr>
                                        <p:cTn id="31" dur="300" fill="hold"/>
                                        <p:tgtEl>
                                          <p:spTgt spid="118"/>
                                        </p:tgtEl>
                                        <p:attrNameLst>
                                          <p:attrName>ppt_x</p:attrName>
                                          <p:attrName>ppt_y</p:attrName>
                                        </p:attrNameLst>
                                      </p:cBhvr>
                                    </p:animMotion>
                                  </p:childTnLst>
                                </p:cTn>
                              </p:par>
                            </p:childTnLst>
                          </p:cTn>
                        </p:par>
                        <p:par>
                          <p:cTn id="32" fill="hold">
                            <p:stCondLst>
                              <p:cond delay="1000"/>
                            </p:stCondLst>
                            <p:childTnLst>
                              <p:par>
                                <p:cTn id="33" presetID="1" presetClass="exit" presetSubtype="0" fill="hold" nodeType="afterEffect">
                                  <p:stCondLst>
                                    <p:cond delay="0"/>
                                  </p:stCondLst>
                                  <p:childTnLst>
                                    <p:set>
                                      <p:cBhvr>
                                        <p:cTn id="34" dur="1" fill="hold">
                                          <p:stCondLst>
                                            <p:cond delay="0"/>
                                          </p:stCondLst>
                                        </p:cTn>
                                        <p:tgtEl>
                                          <p:spTgt spid="122"/>
                                        </p:tgtEl>
                                        <p:attrNameLst>
                                          <p:attrName>style.visibility</p:attrName>
                                        </p:attrNameLst>
                                      </p:cBhvr>
                                      <p:to>
                                        <p:strVal val="hidden"/>
                                      </p:to>
                                    </p:set>
                                  </p:childTnLst>
                                </p:cTn>
                              </p:par>
                            </p:childTnLst>
                          </p:cTn>
                        </p:par>
                        <p:par>
                          <p:cTn id="35" fill="hold">
                            <p:stCondLst>
                              <p:cond delay="1000"/>
                            </p:stCondLst>
                            <p:childTnLst>
                              <p:par>
                                <p:cTn id="36" presetID="1" presetClass="exit" presetSubtype="0" fill="hold" nodeType="afterEffect">
                                  <p:stCondLst>
                                    <p:cond delay="0"/>
                                  </p:stCondLst>
                                  <p:childTnLst>
                                    <p:set>
                                      <p:cBhvr>
                                        <p:cTn id="37" dur="1" fill="hold">
                                          <p:stCondLst>
                                            <p:cond delay="0"/>
                                          </p:stCondLst>
                                        </p:cTn>
                                        <p:tgtEl>
                                          <p:spTgt spid="118"/>
                                        </p:tgtEl>
                                        <p:attrNameLst>
                                          <p:attrName>style.visibility</p:attrName>
                                        </p:attrNameLst>
                                      </p:cBhvr>
                                      <p:to>
                                        <p:strVal val="hidden"/>
                                      </p:to>
                                    </p:set>
                                  </p:childTnLst>
                                </p:cTn>
                              </p:par>
                            </p:childTnLst>
                          </p:cTn>
                        </p:par>
                        <p:par>
                          <p:cTn id="38" fill="hold">
                            <p:stCondLst>
                              <p:cond delay="1000"/>
                            </p:stCondLst>
                            <p:childTnLst>
                              <p:par>
                                <p:cTn id="39" presetID="1"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3" name="Google Shape;343;p33"/>
          <p:cNvSpPr txBox="1"/>
          <p:nvPr/>
        </p:nvSpPr>
        <p:spPr>
          <a:xfrm>
            <a:off x="2455894" y="6774662"/>
            <a:ext cx="3307800" cy="396600"/>
          </a:xfrm>
          <a:prstGeom prst="rect">
            <a:avLst/>
          </a:prstGeom>
          <a:noFill/>
          <a:ln>
            <a:noFill/>
          </a:ln>
        </p:spPr>
        <p:txBody>
          <a:bodyPr spcFirstLastPara="1" wrap="square" lIns="91425" tIns="91425" rIns="91425" bIns="91425" anchor="t" anchorCtr="0">
            <a:noAutofit/>
          </a:bodyPr>
          <a:lstStyle/>
          <a:p>
            <a:pPr>
              <a:buClr>
                <a:srgbClr val="000000"/>
              </a:buClr>
              <a:buSzPts val="3200"/>
            </a:pPr>
            <a:r>
              <a:rPr lang="en" sz="3200" b="1">
                <a:solidFill>
                  <a:srgbClr val="000000"/>
                </a:solidFill>
                <a:latin typeface="Verdana"/>
                <a:ea typeface="Verdana"/>
                <a:cs typeface="Verdana"/>
                <a:sym typeface="Verdana"/>
              </a:rPr>
              <a:t>Query Shipping</a:t>
            </a:r>
            <a:endParaRPr sz="3200" b="1">
              <a:solidFill>
                <a:srgbClr val="000000"/>
              </a:solidFill>
              <a:latin typeface="Verdana"/>
              <a:ea typeface="Verdana"/>
              <a:cs typeface="Verdana"/>
              <a:sym typeface="Verdana"/>
            </a:endParaRPr>
          </a:p>
          <a:p>
            <a:pPr algn="ctr">
              <a:buClr>
                <a:srgbClr val="000000"/>
              </a:buClr>
              <a:buSzPts val="3200"/>
            </a:pPr>
            <a:endParaRPr sz="3200" b="1">
              <a:solidFill>
                <a:srgbClr val="000000"/>
              </a:solidFill>
              <a:latin typeface="Verdana"/>
              <a:ea typeface="Verdana"/>
              <a:cs typeface="Verdana"/>
              <a:sym typeface="Verdana"/>
            </a:endParaRPr>
          </a:p>
        </p:txBody>
      </p:sp>
      <p:sp>
        <p:nvSpPr>
          <p:cNvPr id="344" name="Google Shape;344;p33"/>
          <p:cNvSpPr txBox="1"/>
          <p:nvPr/>
        </p:nvSpPr>
        <p:spPr>
          <a:xfrm>
            <a:off x="7153500" y="7110128"/>
            <a:ext cx="453600" cy="319500"/>
          </a:xfrm>
          <a:prstGeom prst="rect">
            <a:avLst/>
          </a:prstGeom>
          <a:noFill/>
          <a:ln>
            <a:noFill/>
          </a:ln>
        </p:spPr>
        <p:txBody>
          <a:bodyPr spcFirstLastPara="1" wrap="square" lIns="0" tIns="45700" rIns="0" bIns="45700" anchor="t" anchorCtr="0">
            <a:noAutofit/>
          </a:bodyPr>
          <a:lstStyle/>
          <a:p>
            <a:pPr algn="r"/>
            <a:fld id="{00000000-1234-1234-1234-123412341234}" type="slidenum">
              <a:rPr lang="en" sz="1300">
                <a:solidFill>
                  <a:srgbClr val="000000"/>
                </a:solidFill>
                <a:latin typeface="Verdana"/>
                <a:ea typeface="Verdana"/>
                <a:cs typeface="Verdana"/>
                <a:sym typeface="Verdana"/>
              </a:rPr>
              <a:pPr algn="r"/>
              <a:t>21</a:t>
            </a:fld>
            <a:endParaRPr sz="1300">
              <a:solidFill>
                <a:srgbClr val="000000"/>
              </a:solidFill>
              <a:latin typeface="Verdana"/>
              <a:ea typeface="Verdana"/>
              <a:cs typeface="Verdana"/>
              <a:sym typeface="Verdana"/>
            </a:endParaRPr>
          </a:p>
        </p:txBody>
      </p:sp>
      <p:pic>
        <p:nvPicPr>
          <p:cNvPr id="345" name="Google Shape;345;p33"/>
          <p:cNvPicPr preferRelativeResize="0"/>
          <p:nvPr/>
        </p:nvPicPr>
        <p:blipFill rotWithShape="1">
          <a:blip r:embed="rId3">
            <a:alphaModFix/>
          </a:blip>
          <a:srcRect l="-381306" t="-200360" r="280945" b="99999"/>
          <a:stretch/>
        </p:blipFill>
        <p:spPr>
          <a:xfrm>
            <a:off x="6968780" y="2817136"/>
            <a:ext cx="1314720" cy="1209039"/>
          </a:xfrm>
          <a:prstGeom prst="rect">
            <a:avLst/>
          </a:prstGeom>
          <a:noFill/>
          <a:ln>
            <a:noFill/>
          </a:ln>
        </p:spPr>
      </p:pic>
      <p:grpSp>
        <p:nvGrpSpPr>
          <p:cNvPr id="352" name="Google Shape;352;p33"/>
          <p:cNvGrpSpPr/>
          <p:nvPr/>
        </p:nvGrpSpPr>
        <p:grpSpPr>
          <a:xfrm>
            <a:off x="2050386" y="1233762"/>
            <a:ext cx="5973078" cy="1903750"/>
            <a:chOff x="2220090" y="1252150"/>
            <a:chExt cx="5895260" cy="2214951"/>
          </a:xfrm>
        </p:grpSpPr>
        <p:sp>
          <p:nvSpPr>
            <p:cNvPr id="353" name="Google Shape;353;p33"/>
            <p:cNvSpPr/>
            <p:nvPr/>
          </p:nvSpPr>
          <p:spPr>
            <a:xfrm rot="5400000">
              <a:off x="4408848" y="1028309"/>
              <a:ext cx="188700" cy="140430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cxnSp>
          <p:nvCxnSpPr>
            <p:cNvPr id="355" name="Google Shape;355;p33"/>
            <p:cNvCxnSpPr>
              <a:cxnSpLocks/>
            </p:cNvCxnSpPr>
            <p:nvPr/>
          </p:nvCxnSpPr>
          <p:spPr>
            <a:xfrm>
              <a:off x="2220090" y="3415936"/>
              <a:ext cx="5895260" cy="51165"/>
            </a:xfrm>
            <a:prstGeom prst="straightConnector1">
              <a:avLst/>
            </a:prstGeom>
            <a:noFill/>
            <a:ln w="76200" cap="flat" cmpd="sng">
              <a:solidFill>
                <a:srgbClr val="242852"/>
              </a:solidFill>
              <a:prstDash val="solid"/>
              <a:round/>
              <a:headEnd type="none" w="med" len="med"/>
              <a:tailEnd type="none" w="med" len="med"/>
            </a:ln>
          </p:spPr>
        </p:cxnSp>
        <p:sp>
          <p:nvSpPr>
            <p:cNvPr id="356" name="Google Shape;356;p33"/>
            <p:cNvSpPr txBox="1"/>
            <p:nvPr/>
          </p:nvSpPr>
          <p:spPr>
            <a:xfrm>
              <a:off x="3801050" y="1252150"/>
              <a:ext cx="1297500" cy="327600"/>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Network:</a:t>
              </a:r>
              <a:endParaRPr sz="1600" b="1" i="1" dirty="0">
                <a:latin typeface="Verdana"/>
                <a:ea typeface="Verdana"/>
                <a:cs typeface="Verdana"/>
                <a:sym typeface="Verdana"/>
              </a:endParaRPr>
            </a:p>
          </p:txBody>
        </p:sp>
      </p:grpSp>
      <p:sp>
        <p:nvSpPr>
          <p:cNvPr id="358" name="Google Shape;358;p33"/>
          <p:cNvSpPr txBox="1"/>
          <p:nvPr/>
        </p:nvSpPr>
        <p:spPr>
          <a:xfrm>
            <a:off x="6968773" y="1814950"/>
            <a:ext cx="1739564" cy="320765"/>
          </a:xfrm>
          <a:prstGeom prst="rect">
            <a:avLst/>
          </a:prstGeom>
          <a:noFill/>
          <a:ln>
            <a:noFill/>
          </a:ln>
        </p:spPr>
        <p:txBody>
          <a:bodyPr spcFirstLastPara="1" wrap="square" lIns="91425" tIns="91425" rIns="91425" bIns="91425" anchor="t" anchorCtr="0">
            <a:noAutofit/>
          </a:bodyPr>
          <a:lstStyle/>
          <a:p>
            <a:r>
              <a:rPr lang="en" dirty="0"/>
              <a:t>SPARQL Endpoint</a:t>
            </a:r>
            <a:endParaRPr dirty="0"/>
          </a:p>
        </p:txBody>
      </p:sp>
      <p:sp>
        <p:nvSpPr>
          <p:cNvPr id="360" name="Google Shape;360;p33"/>
          <p:cNvSpPr/>
          <p:nvPr/>
        </p:nvSpPr>
        <p:spPr>
          <a:xfrm rot="5400000">
            <a:off x="8118963" y="908277"/>
            <a:ext cx="164078" cy="144405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pic>
        <p:nvPicPr>
          <p:cNvPr id="362" name="Google Shape;362;p33" descr="http://icons.iconarchive.com/icons/visualpharm/hardware/64/server-icon.png"/>
          <p:cNvPicPr preferRelativeResize="0"/>
          <p:nvPr/>
        </p:nvPicPr>
        <p:blipFill rotWithShape="1">
          <a:blip r:embed="rId4">
            <a:alphaModFix/>
          </a:blip>
          <a:srcRect/>
          <a:stretch/>
        </p:blipFill>
        <p:spPr>
          <a:xfrm>
            <a:off x="6863611" y="2499467"/>
            <a:ext cx="1523853" cy="1526772"/>
          </a:xfrm>
          <a:prstGeom prst="rect">
            <a:avLst/>
          </a:prstGeom>
          <a:noFill/>
          <a:ln>
            <a:noFill/>
          </a:ln>
        </p:spPr>
      </p:pic>
      <p:sp>
        <p:nvSpPr>
          <p:cNvPr id="363" name="Google Shape;363;p33"/>
          <p:cNvSpPr txBox="1"/>
          <p:nvPr/>
        </p:nvSpPr>
        <p:spPr>
          <a:xfrm>
            <a:off x="7478970" y="1217899"/>
            <a:ext cx="1107023" cy="281572"/>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Server:</a:t>
            </a:r>
            <a:endParaRPr sz="1600" b="1" i="1" dirty="0">
              <a:latin typeface="Verdana"/>
              <a:ea typeface="Verdana"/>
              <a:cs typeface="Verdana"/>
              <a:sym typeface="Verdana"/>
            </a:endParaRPr>
          </a:p>
        </p:txBody>
      </p:sp>
      <p:grpSp>
        <p:nvGrpSpPr>
          <p:cNvPr id="365" name="Google Shape;365;p33"/>
          <p:cNvGrpSpPr/>
          <p:nvPr/>
        </p:nvGrpSpPr>
        <p:grpSpPr>
          <a:xfrm rot="5400000">
            <a:off x="1045963" y="946643"/>
            <a:ext cx="153993" cy="1428308"/>
            <a:chOff x="339869" y="1834511"/>
            <a:chExt cx="179166" cy="1409700"/>
          </a:xfrm>
        </p:grpSpPr>
        <p:sp>
          <p:nvSpPr>
            <p:cNvPr id="366" name="Google Shape;366;p33"/>
            <p:cNvSpPr/>
            <p:nvPr/>
          </p:nvSpPr>
          <p:spPr>
            <a:xfrm>
              <a:off x="339935" y="1834511"/>
              <a:ext cx="179100" cy="140970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67" name="Google Shape;367;p33"/>
            <p:cNvSpPr/>
            <p:nvPr/>
          </p:nvSpPr>
          <p:spPr>
            <a:xfrm>
              <a:off x="339869" y="2292000"/>
              <a:ext cx="177176" cy="942450"/>
            </a:xfrm>
            <a:prstGeom prst="rect">
              <a:avLst/>
            </a:prstGeom>
            <a:solidFill>
              <a:srgbClr val="6AA84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sp>
        <p:nvSpPr>
          <p:cNvPr id="369" name="Google Shape;369;p33"/>
          <p:cNvSpPr txBox="1"/>
          <p:nvPr/>
        </p:nvSpPr>
        <p:spPr>
          <a:xfrm>
            <a:off x="374286" y="1274430"/>
            <a:ext cx="1107023" cy="263781"/>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Client:</a:t>
            </a:r>
            <a:endParaRPr sz="1600" b="1" i="1" dirty="0">
              <a:latin typeface="Verdana"/>
              <a:ea typeface="Verdana"/>
              <a:cs typeface="Verdana"/>
              <a:sym typeface="Verdana"/>
            </a:endParaRPr>
          </a:p>
        </p:txBody>
      </p:sp>
      <p:grpSp>
        <p:nvGrpSpPr>
          <p:cNvPr id="39" name="Group 38">
            <a:extLst>
              <a:ext uri="{FF2B5EF4-FFF2-40B4-BE49-F238E27FC236}">
                <a16:creationId xmlns:a16="http://schemas.microsoft.com/office/drawing/2014/main" id="{FAC59495-49EE-2344-8BB0-5FA09841A38F}"/>
              </a:ext>
            </a:extLst>
          </p:cNvPr>
          <p:cNvGrpSpPr/>
          <p:nvPr/>
        </p:nvGrpSpPr>
        <p:grpSpPr>
          <a:xfrm>
            <a:off x="7244165" y="2787982"/>
            <a:ext cx="992170" cy="923843"/>
            <a:chOff x="81100" y="1465260"/>
            <a:chExt cx="992170" cy="923843"/>
          </a:xfrm>
        </p:grpSpPr>
        <p:pic>
          <p:nvPicPr>
            <p:cNvPr id="40" name="Google Shape;334;p32">
              <a:extLst>
                <a:ext uri="{FF2B5EF4-FFF2-40B4-BE49-F238E27FC236}">
                  <a16:creationId xmlns:a16="http://schemas.microsoft.com/office/drawing/2014/main" id="{1CFD7219-C3A2-2241-889F-9AF1391BC9C5}"/>
                </a:ext>
              </a:extLst>
            </p:cNvPr>
            <p:cNvPicPr preferRelativeResize="0"/>
            <p:nvPr/>
          </p:nvPicPr>
          <p:blipFill rotWithShape="1">
            <a:blip r:embed="rId5">
              <a:alphaModFix/>
            </a:blip>
            <a:srcRect/>
            <a:stretch/>
          </p:blipFill>
          <p:spPr>
            <a:xfrm>
              <a:off x="107876" y="1728731"/>
              <a:ext cx="473773" cy="405862"/>
            </a:xfrm>
            <a:prstGeom prst="rect">
              <a:avLst/>
            </a:prstGeom>
            <a:noFill/>
            <a:ln>
              <a:noFill/>
            </a:ln>
          </p:spPr>
        </p:pic>
        <p:pic>
          <p:nvPicPr>
            <p:cNvPr id="41" name="Google Shape;334;p32">
              <a:extLst>
                <a:ext uri="{FF2B5EF4-FFF2-40B4-BE49-F238E27FC236}">
                  <a16:creationId xmlns:a16="http://schemas.microsoft.com/office/drawing/2014/main" id="{D47E7877-C589-2144-A14C-FE10510FE90E}"/>
                </a:ext>
              </a:extLst>
            </p:cNvPr>
            <p:cNvPicPr preferRelativeResize="0"/>
            <p:nvPr/>
          </p:nvPicPr>
          <p:blipFill rotWithShape="1">
            <a:blip r:embed="rId5">
              <a:alphaModFix/>
            </a:blip>
            <a:srcRect/>
            <a:stretch/>
          </p:blipFill>
          <p:spPr>
            <a:xfrm>
              <a:off x="344761" y="1849812"/>
              <a:ext cx="473773" cy="405862"/>
            </a:xfrm>
            <a:prstGeom prst="rect">
              <a:avLst/>
            </a:prstGeom>
            <a:noFill/>
            <a:ln>
              <a:noFill/>
            </a:ln>
          </p:spPr>
        </p:pic>
        <p:pic>
          <p:nvPicPr>
            <p:cNvPr id="42" name="Google Shape;334;p32">
              <a:extLst>
                <a:ext uri="{FF2B5EF4-FFF2-40B4-BE49-F238E27FC236}">
                  <a16:creationId xmlns:a16="http://schemas.microsoft.com/office/drawing/2014/main" id="{3FF3AA70-A327-4D48-816F-941D89FE4295}"/>
                </a:ext>
              </a:extLst>
            </p:cNvPr>
            <p:cNvPicPr preferRelativeResize="0"/>
            <p:nvPr/>
          </p:nvPicPr>
          <p:blipFill rotWithShape="1">
            <a:blip r:embed="rId5">
              <a:alphaModFix/>
            </a:blip>
            <a:srcRect/>
            <a:stretch/>
          </p:blipFill>
          <p:spPr>
            <a:xfrm>
              <a:off x="344762" y="1591599"/>
              <a:ext cx="473773" cy="405862"/>
            </a:xfrm>
            <a:prstGeom prst="rect">
              <a:avLst/>
            </a:prstGeom>
            <a:noFill/>
            <a:ln>
              <a:noFill/>
            </a:ln>
          </p:spPr>
        </p:pic>
        <p:pic>
          <p:nvPicPr>
            <p:cNvPr id="43" name="Google Shape;334;p32">
              <a:extLst>
                <a:ext uri="{FF2B5EF4-FFF2-40B4-BE49-F238E27FC236}">
                  <a16:creationId xmlns:a16="http://schemas.microsoft.com/office/drawing/2014/main" id="{09492DBA-09DD-1E49-BADD-CFD8A62A97B1}"/>
                </a:ext>
              </a:extLst>
            </p:cNvPr>
            <p:cNvPicPr preferRelativeResize="0"/>
            <p:nvPr/>
          </p:nvPicPr>
          <p:blipFill rotWithShape="1">
            <a:blip r:embed="rId5">
              <a:alphaModFix/>
            </a:blip>
            <a:srcRect/>
            <a:stretch/>
          </p:blipFill>
          <p:spPr>
            <a:xfrm>
              <a:off x="90025" y="1983241"/>
              <a:ext cx="473773" cy="405862"/>
            </a:xfrm>
            <a:prstGeom prst="rect">
              <a:avLst/>
            </a:prstGeom>
            <a:noFill/>
            <a:ln>
              <a:noFill/>
            </a:ln>
          </p:spPr>
        </p:pic>
        <p:pic>
          <p:nvPicPr>
            <p:cNvPr id="44" name="Google Shape;334;p32">
              <a:extLst>
                <a:ext uri="{FF2B5EF4-FFF2-40B4-BE49-F238E27FC236}">
                  <a16:creationId xmlns:a16="http://schemas.microsoft.com/office/drawing/2014/main" id="{6FA9AEF1-AE7E-2343-924D-4D7CAF29D32B}"/>
                </a:ext>
              </a:extLst>
            </p:cNvPr>
            <p:cNvPicPr preferRelativeResize="0"/>
            <p:nvPr/>
          </p:nvPicPr>
          <p:blipFill rotWithShape="1">
            <a:blip r:embed="rId5">
              <a:alphaModFix/>
            </a:blip>
            <a:srcRect/>
            <a:stretch/>
          </p:blipFill>
          <p:spPr>
            <a:xfrm>
              <a:off x="81100" y="1465260"/>
              <a:ext cx="473773" cy="405862"/>
            </a:xfrm>
            <a:prstGeom prst="rect">
              <a:avLst/>
            </a:prstGeom>
            <a:noFill/>
            <a:ln>
              <a:noFill/>
            </a:ln>
          </p:spPr>
        </p:pic>
        <p:pic>
          <p:nvPicPr>
            <p:cNvPr id="45" name="Google Shape;334;p32">
              <a:extLst>
                <a:ext uri="{FF2B5EF4-FFF2-40B4-BE49-F238E27FC236}">
                  <a16:creationId xmlns:a16="http://schemas.microsoft.com/office/drawing/2014/main" id="{90FA5808-D20F-934A-8915-627E19EC39A2}"/>
                </a:ext>
              </a:extLst>
            </p:cNvPr>
            <p:cNvPicPr preferRelativeResize="0"/>
            <p:nvPr/>
          </p:nvPicPr>
          <p:blipFill rotWithShape="1">
            <a:blip r:embed="rId5">
              <a:alphaModFix/>
            </a:blip>
            <a:srcRect/>
            <a:stretch/>
          </p:blipFill>
          <p:spPr>
            <a:xfrm>
              <a:off x="599497" y="1958654"/>
              <a:ext cx="473773" cy="405862"/>
            </a:xfrm>
            <a:prstGeom prst="rect">
              <a:avLst/>
            </a:prstGeom>
            <a:noFill/>
            <a:ln>
              <a:noFill/>
            </a:ln>
          </p:spPr>
        </p:pic>
      </p:grpSp>
      <p:sp>
        <p:nvSpPr>
          <p:cNvPr id="2" name="Rectangle 1">
            <a:extLst>
              <a:ext uri="{FF2B5EF4-FFF2-40B4-BE49-F238E27FC236}">
                <a16:creationId xmlns:a16="http://schemas.microsoft.com/office/drawing/2014/main" id="{9CDAC198-34A1-5A4C-92B7-94F9920923EF}"/>
              </a:ext>
            </a:extLst>
          </p:cNvPr>
          <p:cNvSpPr/>
          <p:nvPr/>
        </p:nvSpPr>
        <p:spPr>
          <a:xfrm>
            <a:off x="1809663" y="5347529"/>
            <a:ext cx="5679760" cy="369332"/>
          </a:xfrm>
          <a:prstGeom prst="rect">
            <a:avLst/>
          </a:prstGeom>
        </p:spPr>
        <p:txBody>
          <a:bodyPr wrap="none">
            <a:spAutoFit/>
          </a:bodyPr>
          <a:lstStyle/>
          <a:p>
            <a:pPr algn="ctr">
              <a:buClr>
                <a:srgbClr val="000000"/>
              </a:buClr>
              <a:buSzPts val="3200"/>
            </a:pPr>
            <a:r>
              <a:rPr lang="en-GB" b="1" dirty="0">
                <a:solidFill>
                  <a:srgbClr val="FF0000"/>
                </a:solidFill>
                <a:ea typeface="Verdana"/>
                <a:cs typeface="Verdana"/>
                <a:sym typeface="Verdana"/>
              </a:rPr>
              <a:t>might add prohibitive load on the network</a:t>
            </a:r>
          </a:p>
        </p:txBody>
      </p:sp>
      <p:sp>
        <p:nvSpPr>
          <p:cNvPr id="106" name="Google Shape;391;p34">
            <a:extLst>
              <a:ext uri="{FF2B5EF4-FFF2-40B4-BE49-F238E27FC236}">
                <a16:creationId xmlns:a16="http://schemas.microsoft.com/office/drawing/2014/main" id="{0247AB29-16BA-C848-BCF1-0DF1E05741EC}"/>
              </a:ext>
            </a:extLst>
          </p:cNvPr>
          <p:cNvSpPr/>
          <p:nvPr/>
        </p:nvSpPr>
        <p:spPr>
          <a:xfrm>
            <a:off x="2420" y="2263500"/>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C1</a:t>
            </a:r>
            <a:endParaRPr sz="1400" b="1">
              <a:solidFill>
                <a:srgbClr val="000000"/>
              </a:solidFill>
              <a:latin typeface="Arial"/>
              <a:ea typeface="Arial"/>
              <a:cs typeface="Arial"/>
              <a:sym typeface="Arial"/>
            </a:endParaRPr>
          </a:p>
        </p:txBody>
      </p:sp>
      <p:sp>
        <p:nvSpPr>
          <p:cNvPr id="107" name="Google Shape;392;p34">
            <a:extLst>
              <a:ext uri="{FF2B5EF4-FFF2-40B4-BE49-F238E27FC236}">
                <a16:creationId xmlns:a16="http://schemas.microsoft.com/office/drawing/2014/main" id="{51131BBF-F824-C743-8D51-1FB9340ACB04}"/>
              </a:ext>
            </a:extLst>
          </p:cNvPr>
          <p:cNvSpPr/>
          <p:nvPr/>
        </p:nvSpPr>
        <p:spPr>
          <a:xfrm>
            <a:off x="2420" y="2973413"/>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C4</a:t>
            </a:r>
            <a:endParaRPr sz="1400" b="1">
              <a:solidFill>
                <a:srgbClr val="000000"/>
              </a:solidFill>
              <a:latin typeface="Arial"/>
              <a:ea typeface="Arial"/>
              <a:cs typeface="Arial"/>
              <a:sym typeface="Arial"/>
            </a:endParaRPr>
          </a:p>
        </p:txBody>
      </p:sp>
      <p:sp>
        <p:nvSpPr>
          <p:cNvPr id="108" name="Google Shape;393;p34">
            <a:extLst>
              <a:ext uri="{FF2B5EF4-FFF2-40B4-BE49-F238E27FC236}">
                <a16:creationId xmlns:a16="http://schemas.microsoft.com/office/drawing/2014/main" id="{3FC77322-DC8E-A547-8C00-A98FF900E756}"/>
              </a:ext>
            </a:extLst>
          </p:cNvPr>
          <p:cNvSpPr/>
          <p:nvPr/>
        </p:nvSpPr>
        <p:spPr>
          <a:xfrm>
            <a:off x="2420" y="3683325"/>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C7</a:t>
            </a:r>
            <a:endParaRPr sz="1400" b="1">
              <a:solidFill>
                <a:srgbClr val="000000"/>
              </a:solidFill>
              <a:latin typeface="Arial"/>
              <a:ea typeface="Arial"/>
              <a:cs typeface="Arial"/>
              <a:sym typeface="Arial"/>
            </a:endParaRPr>
          </a:p>
        </p:txBody>
      </p:sp>
      <p:sp>
        <p:nvSpPr>
          <p:cNvPr id="109" name="Google Shape;394;p34">
            <a:extLst>
              <a:ext uri="{FF2B5EF4-FFF2-40B4-BE49-F238E27FC236}">
                <a16:creationId xmlns:a16="http://schemas.microsoft.com/office/drawing/2014/main" id="{852FCCC1-62EA-DC4C-8BEB-ECFD14AB003E}"/>
              </a:ext>
            </a:extLst>
          </p:cNvPr>
          <p:cNvSpPr/>
          <p:nvPr/>
        </p:nvSpPr>
        <p:spPr>
          <a:xfrm>
            <a:off x="730970" y="2566819"/>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C3</a:t>
            </a:r>
            <a:endParaRPr sz="1400" b="1">
              <a:solidFill>
                <a:srgbClr val="000000"/>
              </a:solidFill>
              <a:latin typeface="Arial"/>
              <a:ea typeface="Arial"/>
              <a:cs typeface="Arial"/>
              <a:sym typeface="Arial"/>
            </a:endParaRPr>
          </a:p>
        </p:txBody>
      </p:sp>
      <p:sp>
        <p:nvSpPr>
          <p:cNvPr id="110" name="Google Shape;395;p34">
            <a:extLst>
              <a:ext uri="{FF2B5EF4-FFF2-40B4-BE49-F238E27FC236}">
                <a16:creationId xmlns:a16="http://schemas.microsoft.com/office/drawing/2014/main" id="{674AC8F4-6A2C-F643-8FE5-C0E2A5310BB9}"/>
              </a:ext>
            </a:extLst>
          </p:cNvPr>
          <p:cNvSpPr/>
          <p:nvPr/>
        </p:nvSpPr>
        <p:spPr>
          <a:xfrm>
            <a:off x="730970" y="3386363"/>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C6</a:t>
            </a:r>
            <a:endParaRPr sz="1400" b="1">
              <a:solidFill>
                <a:srgbClr val="000000"/>
              </a:solidFill>
              <a:latin typeface="Arial"/>
              <a:ea typeface="Arial"/>
              <a:cs typeface="Arial"/>
              <a:sym typeface="Arial"/>
            </a:endParaRPr>
          </a:p>
        </p:txBody>
      </p:sp>
      <p:sp>
        <p:nvSpPr>
          <p:cNvPr id="111" name="Google Shape;396;p34">
            <a:extLst>
              <a:ext uri="{FF2B5EF4-FFF2-40B4-BE49-F238E27FC236}">
                <a16:creationId xmlns:a16="http://schemas.microsoft.com/office/drawing/2014/main" id="{0F94BAA5-CFE5-1B41-B2CB-8B5159DF0202}"/>
              </a:ext>
            </a:extLst>
          </p:cNvPr>
          <p:cNvSpPr/>
          <p:nvPr/>
        </p:nvSpPr>
        <p:spPr>
          <a:xfrm>
            <a:off x="1407770" y="2263509"/>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C2</a:t>
            </a:r>
            <a:endParaRPr sz="1400" b="1">
              <a:solidFill>
                <a:srgbClr val="000000"/>
              </a:solidFill>
              <a:latin typeface="Arial"/>
              <a:ea typeface="Arial"/>
              <a:cs typeface="Arial"/>
              <a:sym typeface="Arial"/>
            </a:endParaRPr>
          </a:p>
        </p:txBody>
      </p:sp>
      <p:sp>
        <p:nvSpPr>
          <p:cNvPr id="112" name="Google Shape;386;p34">
            <a:extLst>
              <a:ext uri="{FF2B5EF4-FFF2-40B4-BE49-F238E27FC236}">
                <a16:creationId xmlns:a16="http://schemas.microsoft.com/office/drawing/2014/main" id="{D58FA98B-262A-A14B-9275-19FB5BCCEB4F}"/>
              </a:ext>
            </a:extLst>
          </p:cNvPr>
          <p:cNvSpPr/>
          <p:nvPr/>
        </p:nvSpPr>
        <p:spPr>
          <a:xfrm>
            <a:off x="1407770" y="2973422"/>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C5</a:t>
            </a:r>
            <a:endParaRPr sz="1400" b="1">
              <a:solidFill>
                <a:srgbClr val="000000"/>
              </a:solidFill>
              <a:latin typeface="Arial"/>
              <a:ea typeface="Arial"/>
              <a:cs typeface="Arial"/>
              <a:sym typeface="Arial"/>
            </a:endParaRPr>
          </a:p>
        </p:txBody>
      </p:sp>
      <p:sp>
        <p:nvSpPr>
          <p:cNvPr id="113" name="Google Shape;397;p34">
            <a:extLst>
              <a:ext uri="{FF2B5EF4-FFF2-40B4-BE49-F238E27FC236}">
                <a16:creationId xmlns:a16="http://schemas.microsoft.com/office/drawing/2014/main" id="{388E7F9C-A28F-6044-8472-FA5E67EE4827}"/>
              </a:ext>
            </a:extLst>
          </p:cNvPr>
          <p:cNvSpPr/>
          <p:nvPr/>
        </p:nvSpPr>
        <p:spPr>
          <a:xfrm>
            <a:off x="1407770" y="3683334"/>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C8</a:t>
            </a:r>
            <a:endParaRPr sz="1400" b="1">
              <a:solidFill>
                <a:srgbClr val="000000"/>
              </a:solidFill>
              <a:latin typeface="Arial"/>
              <a:ea typeface="Arial"/>
              <a:cs typeface="Arial"/>
              <a:sym typeface="Arial"/>
            </a:endParaRPr>
          </a:p>
        </p:txBody>
      </p:sp>
      <p:pic>
        <p:nvPicPr>
          <p:cNvPr id="114" name="Google Shape;404;p34">
            <a:extLst>
              <a:ext uri="{FF2B5EF4-FFF2-40B4-BE49-F238E27FC236}">
                <a16:creationId xmlns:a16="http://schemas.microsoft.com/office/drawing/2014/main" id="{993F0EAC-6698-AC40-B786-092FA425CDFB}"/>
              </a:ext>
            </a:extLst>
          </p:cNvPr>
          <p:cNvPicPr preferRelativeResize="0"/>
          <p:nvPr/>
        </p:nvPicPr>
        <p:blipFill rotWithShape="1">
          <a:blip r:embed="rId6">
            <a:alphaModFix/>
          </a:blip>
          <a:srcRect/>
          <a:stretch/>
        </p:blipFill>
        <p:spPr>
          <a:xfrm>
            <a:off x="1892927" y="2399800"/>
            <a:ext cx="245062" cy="241685"/>
          </a:xfrm>
          <a:prstGeom prst="rect">
            <a:avLst/>
          </a:prstGeom>
          <a:noFill/>
          <a:ln>
            <a:noFill/>
          </a:ln>
        </p:spPr>
      </p:pic>
      <p:pic>
        <p:nvPicPr>
          <p:cNvPr id="115" name="Google Shape;405;p34">
            <a:extLst>
              <a:ext uri="{FF2B5EF4-FFF2-40B4-BE49-F238E27FC236}">
                <a16:creationId xmlns:a16="http://schemas.microsoft.com/office/drawing/2014/main" id="{1397425E-E5EC-DB41-AE04-C9F7A65A8882}"/>
              </a:ext>
            </a:extLst>
          </p:cNvPr>
          <p:cNvPicPr preferRelativeResize="0"/>
          <p:nvPr/>
        </p:nvPicPr>
        <p:blipFill rotWithShape="1">
          <a:blip r:embed="rId6">
            <a:alphaModFix/>
          </a:blip>
          <a:srcRect/>
          <a:stretch/>
        </p:blipFill>
        <p:spPr>
          <a:xfrm>
            <a:off x="1168959" y="2804535"/>
            <a:ext cx="245062" cy="241685"/>
          </a:xfrm>
          <a:prstGeom prst="rect">
            <a:avLst/>
          </a:prstGeom>
          <a:noFill/>
          <a:ln>
            <a:noFill/>
          </a:ln>
        </p:spPr>
      </p:pic>
      <p:pic>
        <p:nvPicPr>
          <p:cNvPr id="116" name="Google Shape;406;p34">
            <a:extLst>
              <a:ext uri="{FF2B5EF4-FFF2-40B4-BE49-F238E27FC236}">
                <a16:creationId xmlns:a16="http://schemas.microsoft.com/office/drawing/2014/main" id="{5E2166D7-71D5-504F-981A-2B5C9ACD3492}"/>
              </a:ext>
            </a:extLst>
          </p:cNvPr>
          <p:cNvPicPr preferRelativeResize="0"/>
          <p:nvPr/>
        </p:nvPicPr>
        <p:blipFill rotWithShape="1">
          <a:blip r:embed="rId6">
            <a:alphaModFix/>
          </a:blip>
          <a:srcRect/>
          <a:stretch/>
        </p:blipFill>
        <p:spPr>
          <a:xfrm>
            <a:off x="1892859" y="3243312"/>
            <a:ext cx="245062" cy="241685"/>
          </a:xfrm>
          <a:prstGeom prst="rect">
            <a:avLst/>
          </a:prstGeom>
          <a:noFill/>
          <a:ln>
            <a:noFill/>
          </a:ln>
        </p:spPr>
      </p:pic>
      <p:pic>
        <p:nvPicPr>
          <p:cNvPr id="117" name="Google Shape;407;p34">
            <a:extLst>
              <a:ext uri="{FF2B5EF4-FFF2-40B4-BE49-F238E27FC236}">
                <a16:creationId xmlns:a16="http://schemas.microsoft.com/office/drawing/2014/main" id="{5FB0AC5B-6B57-C541-9978-A4372734B807}"/>
              </a:ext>
            </a:extLst>
          </p:cNvPr>
          <p:cNvPicPr preferRelativeResize="0"/>
          <p:nvPr/>
        </p:nvPicPr>
        <p:blipFill rotWithShape="1">
          <a:blip r:embed="rId6">
            <a:alphaModFix/>
          </a:blip>
          <a:srcRect/>
          <a:stretch/>
        </p:blipFill>
        <p:spPr>
          <a:xfrm>
            <a:off x="1892859" y="3976100"/>
            <a:ext cx="245062" cy="241685"/>
          </a:xfrm>
          <a:prstGeom prst="rect">
            <a:avLst/>
          </a:prstGeom>
          <a:noFill/>
          <a:ln>
            <a:noFill/>
          </a:ln>
        </p:spPr>
      </p:pic>
      <p:grpSp>
        <p:nvGrpSpPr>
          <p:cNvPr id="118" name="Google Shape;408;p34">
            <a:extLst>
              <a:ext uri="{FF2B5EF4-FFF2-40B4-BE49-F238E27FC236}">
                <a16:creationId xmlns:a16="http://schemas.microsoft.com/office/drawing/2014/main" id="{AB156281-DDF6-6249-89B9-85192764206A}"/>
              </a:ext>
            </a:extLst>
          </p:cNvPr>
          <p:cNvGrpSpPr/>
          <p:nvPr/>
        </p:nvGrpSpPr>
        <p:grpSpPr>
          <a:xfrm>
            <a:off x="328010" y="2602456"/>
            <a:ext cx="310443" cy="1615329"/>
            <a:chOff x="293825" y="3088940"/>
            <a:chExt cx="413924" cy="2153772"/>
          </a:xfrm>
        </p:grpSpPr>
        <p:pic>
          <p:nvPicPr>
            <p:cNvPr id="119" name="Google Shape;409;p34">
              <a:extLst>
                <a:ext uri="{FF2B5EF4-FFF2-40B4-BE49-F238E27FC236}">
                  <a16:creationId xmlns:a16="http://schemas.microsoft.com/office/drawing/2014/main" id="{524042AE-F57D-654C-8AD1-2B426A4A49C2}"/>
                </a:ext>
              </a:extLst>
            </p:cNvPr>
            <p:cNvPicPr preferRelativeResize="0"/>
            <p:nvPr/>
          </p:nvPicPr>
          <p:blipFill rotWithShape="1">
            <a:blip r:embed="rId6">
              <a:alphaModFix/>
            </a:blip>
            <a:srcRect/>
            <a:stretch/>
          </p:blipFill>
          <p:spPr>
            <a:xfrm>
              <a:off x="293825" y="4920465"/>
              <a:ext cx="326749" cy="322247"/>
            </a:xfrm>
            <a:prstGeom prst="rect">
              <a:avLst/>
            </a:prstGeom>
            <a:noFill/>
            <a:ln>
              <a:noFill/>
            </a:ln>
          </p:spPr>
        </p:pic>
        <p:pic>
          <p:nvPicPr>
            <p:cNvPr id="120" name="Google Shape;410;p34">
              <a:extLst>
                <a:ext uri="{FF2B5EF4-FFF2-40B4-BE49-F238E27FC236}">
                  <a16:creationId xmlns:a16="http://schemas.microsoft.com/office/drawing/2014/main" id="{D109058E-7567-394D-85F7-AA0AE9466423}"/>
                </a:ext>
              </a:extLst>
            </p:cNvPr>
            <p:cNvPicPr preferRelativeResize="0"/>
            <p:nvPr/>
          </p:nvPicPr>
          <p:blipFill rotWithShape="1">
            <a:blip r:embed="rId6">
              <a:alphaModFix/>
            </a:blip>
            <a:srcRect/>
            <a:stretch/>
          </p:blipFill>
          <p:spPr>
            <a:xfrm>
              <a:off x="318275" y="3088940"/>
              <a:ext cx="326749" cy="322247"/>
            </a:xfrm>
            <a:prstGeom prst="rect">
              <a:avLst/>
            </a:prstGeom>
            <a:noFill/>
            <a:ln>
              <a:noFill/>
            </a:ln>
          </p:spPr>
        </p:pic>
        <p:pic>
          <p:nvPicPr>
            <p:cNvPr id="121" name="Google Shape;411;p34">
              <a:extLst>
                <a:ext uri="{FF2B5EF4-FFF2-40B4-BE49-F238E27FC236}">
                  <a16:creationId xmlns:a16="http://schemas.microsoft.com/office/drawing/2014/main" id="{92378230-567A-D64F-AE6F-DB1547E176CE}"/>
                </a:ext>
              </a:extLst>
            </p:cNvPr>
            <p:cNvPicPr preferRelativeResize="0"/>
            <p:nvPr/>
          </p:nvPicPr>
          <p:blipFill rotWithShape="1">
            <a:blip r:embed="rId6">
              <a:alphaModFix/>
            </a:blip>
            <a:srcRect/>
            <a:stretch/>
          </p:blipFill>
          <p:spPr>
            <a:xfrm>
              <a:off x="381000" y="3950440"/>
              <a:ext cx="326749" cy="322247"/>
            </a:xfrm>
            <a:prstGeom prst="rect">
              <a:avLst/>
            </a:prstGeom>
            <a:noFill/>
            <a:ln>
              <a:noFill/>
            </a:ln>
          </p:spPr>
        </p:pic>
      </p:grpSp>
      <p:pic>
        <p:nvPicPr>
          <p:cNvPr id="122" name="Google Shape;412;p34">
            <a:extLst>
              <a:ext uri="{FF2B5EF4-FFF2-40B4-BE49-F238E27FC236}">
                <a16:creationId xmlns:a16="http://schemas.microsoft.com/office/drawing/2014/main" id="{8BA575A9-DC47-6243-881C-4D75A4920FBA}"/>
              </a:ext>
            </a:extLst>
          </p:cNvPr>
          <p:cNvPicPr preferRelativeResize="0"/>
          <p:nvPr/>
        </p:nvPicPr>
        <p:blipFill rotWithShape="1">
          <a:blip r:embed="rId6">
            <a:alphaModFix/>
          </a:blip>
          <a:srcRect/>
          <a:stretch/>
        </p:blipFill>
        <p:spPr>
          <a:xfrm>
            <a:off x="1070609" y="3723893"/>
            <a:ext cx="245062" cy="241685"/>
          </a:xfrm>
          <a:prstGeom prst="rect">
            <a:avLst/>
          </a:prstGeom>
          <a:noFill/>
          <a:ln>
            <a:noFill/>
          </a:ln>
        </p:spPr>
      </p:pic>
      <p:sp>
        <p:nvSpPr>
          <p:cNvPr id="138" name="Google Shape;433;g82fd4b3ced_0_627">
            <a:extLst>
              <a:ext uri="{FF2B5EF4-FFF2-40B4-BE49-F238E27FC236}">
                <a16:creationId xmlns:a16="http://schemas.microsoft.com/office/drawing/2014/main" id="{01934607-A719-EE44-974A-0E674366A7AC}"/>
              </a:ext>
            </a:extLst>
          </p:cNvPr>
          <p:cNvSpPr txBox="1">
            <a:spLocks noGrp="1"/>
          </p:cNvSpPr>
          <p:nvPr>
            <p:ph type="title"/>
          </p:nvPr>
        </p:nvSpPr>
        <p:spPr>
          <a:xfrm>
            <a:off x="462408" y="411480"/>
            <a:ext cx="6646800" cy="813300"/>
          </a:xfrm>
          <a:prstGeom prst="rect">
            <a:avLst/>
          </a:prstGeom>
          <a:noFill/>
          <a:ln>
            <a:noFill/>
          </a:ln>
        </p:spPr>
        <p:txBody>
          <a:bodyPr spcFirstLastPara="1" vert="horz" wrap="square" lIns="0" tIns="0" rIns="0" bIns="0" rtlCol="0" anchor="ctr" anchorCtr="0">
            <a:noAutofit/>
          </a:bodyPr>
          <a:lstStyle/>
          <a:p>
            <a:r>
              <a:rPr lang="en-GB" dirty="0">
                <a:latin typeface="Verdana"/>
                <a:ea typeface="Verdana"/>
                <a:cs typeface="Verdana"/>
                <a:sym typeface="Verdana"/>
              </a:rPr>
              <a:t>Alternative Client Solution: </a:t>
            </a:r>
            <a:r>
              <a:rPr lang="en-GB" dirty="0"/>
              <a:t>Data Dump</a:t>
            </a:r>
            <a:endParaRPr dirty="0"/>
          </a:p>
        </p:txBody>
      </p:sp>
      <p:sp>
        <p:nvSpPr>
          <p:cNvPr id="142" name="Google Shape;367;p33">
            <a:extLst>
              <a:ext uri="{FF2B5EF4-FFF2-40B4-BE49-F238E27FC236}">
                <a16:creationId xmlns:a16="http://schemas.microsoft.com/office/drawing/2014/main" id="{0C276E8C-4C5F-4143-A37C-D02F0B5E279B}"/>
              </a:ext>
            </a:extLst>
          </p:cNvPr>
          <p:cNvSpPr/>
          <p:nvPr/>
        </p:nvSpPr>
        <p:spPr>
          <a:xfrm rot="5400000">
            <a:off x="7430858" y="1601431"/>
            <a:ext cx="153937" cy="64136"/>
          </a:xfrm>
          <a:prstGeom prst="rect">
            <a:avLst/>
          </a:prstGeom>
          <a:solidFill>
            <a:srgbClr val="6AA84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43" name="Google Shape;361;p33">
            <a:extLst>
              <a:ext uri="{FF2B5EF4-FFF2-40B4-BE49-F238E27FC236}">
                <a16:creationId xmlns:a16="http://schemas.microsoft.com/office/drawing/2014/main" id="{05D50712-C9EC-A64A-A9D1-490BBC8BC33A}"/>
              </a:ext>
            </a:extLst>
          </p:cNvPr>
          <p:cNvSpPr/>
          <p:nvPr/>
        </p:nvSpPr>
        <p:spPr>
          <a:xfrm rot="5400000">
            <a:off x="4293829" y="926344"/>
            <a:ext cx="160815" cy="1444050"/>
          </a:xfrm>
          <a:prstGeom prst="rect">
            <a:avLst/>
          </a:prstGeom>
          <a:solidFill>
            <a:srgbClr val="FF0000"/>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6" name="Google Shape;436;g82fd4b3ced_0_627">
            <a:extLst>
              <a:ext uri="{FF2B5EF4-FFF2-40B4-BE49-F238E27FC236}">
                <a16:creationId xmlns:a16="http://schemas.microsoft.com/office/drawing/2014/main" id="{170AF076-B4B4-054D-A022-77066A44055F}"/>
              </a:ext>
            </a:extLst>
          </p:cNvPr>
          <p:cNvSpPr txBox="1"/>
          <p:nvPr/>
        </p:nvSpPr>
        <p:spPr>
          <a:xfrm>
            <a:off x="1069370" y="4743585"/>
            <a:ext cx="6727318" cy="488700"/>
          </a:xfrm>
          <a:prstGeom prst="rect">
            <a:avLst/>
          </a:prstGeom>
          <a:noFill/>
          <a:ln>
            <a:noFill/>
          </a:ln>
        </p:spPr>
        <p:txBody>
          <a:bodyPr spcFirstLastPara="1" wrap="square" lIns="91425" tIns="91425" rIns="91425" bIns="91425" anchor="t" anchorCtr="0">
            <a:noAutofit/>
          </a:bodyPr>
          <a:lstStyle/>
          <a:p>
            <a:pPr algn="ctr">
              <a:buClr>
                <a:srgbClr val="000000"/>
              </a:buClr>
              <a:buSzPts val="3200"/>
            </a:pPr>
            <a:r>
              <a:rPr lang="en-GB" sz="3200" b="1" dirty="0">
                <a:solidFill>
                  <a:schemeClr val="dk1"/>
                </a:solidFill>
                <a:latin typeface="Verdana"/>
                <a:ea typeface="Verdana"/>
                <a:cs typeface="Verdana"/>
                <a:sym typeface="Verdana"/>
              </a:rPr>
              <a:t>Data Shipping</a:t>
            </a:r>
            <a:endParaRPr sz="3200" b="1" dirty="0">
              <a:solidFill>
                <a:schemeClr val="dk1"/>
              </a:solidFill>
              <a:latin typeface="Verdana"/>
              <a:ea typeface="Verdana"/>
              <a:cs typeface="Verdana"/>
              <a:sym typeface="Verdana"/>
            </a:endParaRPr>
          </a:p>
        </p:txBody>
      </p:sp>
      <p:grpSp>
        <p:nvGrpSpPr>
          <p:cNvPr id="47" name="Group 46">
            <a:extLst>
              <a:ext uri="{FF2B5EF4-FFF2-40B4-BE49-F238E27FC236}">
                <a16:creationId xmlns:a16="http://schemas.microsoft.com/office/drawing/2014/main" id="{0FF053C2-E798-B146-8CDB-97693BF17E33}"/>
              </a:ext>
            </a:extLst>
          </p:cNvPr>
          <p:cNvGrpSpPr/>
          <p:nvPr/>
        </p:nvGrpSpPr>
        <p:grpSpPr>
          <a:xfrm>
            <a:off x="7230778" y="2773196"/>
            <a:ext cx="992170" cy="923843"/>
            <a:chOff x="81100" y="1465260"/>
            <a:chExt cx="992170" cy="923843"/>
          </a:xfrm>
        </p:grpSpPr>
        <p:pic>
          <p:nvPicPr>
            <p:cNvPr id="48" name="Google Shape;334;p32">
              <a:extLst>
                <a:ext uri="{FF2B5EF4-FFF2-40B4-BE49-F238E27FC236}">
                  <a16:creationId xmlns:a16="http://schemas.microsoft.com/office/drawing/2014/main" id="{F0D3F2D4-5939-E54A-8E81-718467CDDE93}"/>
                </a:ext>
              </a:extLst>
            </p:cNvPr>
            <p:cNvPicPr preferRelativeResize="0"/>
            <p:nvPr/>
          </p:nvPicPr>
          <p:blipFill rotWithShape="1">
            <a:blip r:embed="rId5">
              <a:alphaModFix/>
            </a:blip>
            <a:srcRect/>
            <a:stretch/>
          </p:blipFill>
          <p:spPr>
            <a:xfrm>
              <a:off x="107876" y="1728731"/>
              <a:ext cx="473773" cy="405862"/>
            </a:xfrm>
            <a:prstGeom prst="rect">
              <a:avLst/>
            </a:prstGeom>
            <a:noFill/>
            <a:ln>
              <a:noFill/>
            </a:ln>
          </p:spPr>
        </p:pic>
        <p:pic>
          <p:nvPicPr>
            <p:cNvPr id="49" name="Google Shape;334;p32">
              <a:extLst>
                <a:ext uri="{FF2B5EF4-FFF2-40B4-BE49-F238E27FC236}">
                  <a16:creationId xmlns:a16="http://schemas.microsoft.com/office/drawing/2014/main" id="{DC51DA00-89EF-444E-8C23-84CCB6647B80}"/>
                </a:ext>
              </a:extLst>
            </p:cNvPr>
            <p:cNvPicPr preferRelativeResize="0"/>
            <p:nvPr/>
          </p:nvPicPr>
          <p:blipFill rotWithShape="1">
            <a:blip r:embed="rId5">
              <a:alphaModFix/>
            </a:blip>
            <a:srcRect/>
            <a:stretch/>
          </p:blipFill>
          <p:spPr>
            <a:xfrm>
              <a:off x="344761" y="1849812"/>
              <a:ext cx="473773" cy="405862"/>
            </a:xfrm>
            <a:prstGeom prst="rect">
              <a:avLst/>
            </a:prstGeom>
            <a:noFill/>
            <a:ln>
              <a:noFill/>
            </a:ln>
          </p:spPr>
        </p:pic>
        <p:pic>
          <p:nvPicPr>
            <p:cNvPr id="50" name="Google Shape;334;p32">
              <a:extLst>
                <a:ext uri="{FF2B5EF4-FFF2-40B4-BE49-F238E27FC236}">
                  <a16:creationId xmlns:a16="http://schemas.microsoft.com/office/drawing/2014/main" id="{2819B7EB-FB9B-3640-B421-F8426F70EDD7}"/>
                </a:ext>
              </a:extLst>
            </p:cNvPr>
            <p:cNvPicPr preferRelativeResize="0"/>
            <p:nvPr/>
          </p:nvPicPr>
          <p:blipFill rotWithShape="1">
            <a:blip r:embed="rId5">
              <a:alphaModFix/>
            </a:blip>
            <a:srcRect/>
            <a:stretch/>
          </p:blipFill>
          <p:spPr>
            <a:xfrm>
              <a:off x="344762" y="1591599"/>
              <a:ext cx="473773" cy="405862"/>
            </a:xfrm>
            <a:prstGeom prst="rect">
              <a:avLst/>
            </a:prstGeom>
            <a:noFill/>
            <a:ln>
              <a:noFill/>
            </a:ln>
          </p:spPr>
        </p:pic>
        <p:pic>
          <p:nvPicPr>
            <p:cNvPr id="51" name="Google Shape;334;p32">
              <a:extLst>
                <a:ext uri="{FF2B5EF4-FFF2-40B4-BE49-F238E27FC236}">
                  <a16:creationId xmlns:a16="http://schemas.microsoft.com/office/drawing/2014/main" id="{FA696CC1-CB2B-AB4C-A4C0-E3368F31F213}"/>
                </a:ext>
              </a:extLst>
            </p:cNvPr>
            <p:cNvPicPr preferRelativeResize="0"/>
            <p:nvPr/>
          </p:nvPicPr>
          <p:blipFill rotWithShape="1">
            <a:blip r:embed="rId5">
              <a:alphaModFix/>
            </a:blip>
            <a:srcRect/>
            <a:stretch/>
          </p:blipFill>
          <p:spPr>
            <a:xfrm>
              <a:off x="90025" y="1983241"/>
              <a:ext cx="473773" cy="405862"/>
            </a:xfrm>
            <a:prstGeom prst="rect">
              <a:avLst/>
            </a:prstGeom>
            <a:noFill/>
            <a:ln>
              <a:noFill/>
            </a:ln>
          </p:spPr>
        </p:pic>
        <p:pic>
          <p:nvPicPr>
            <p:cNvPr id="52" name="Google Shape;334;p32">
              <a:extLst>
                <a:ext uri="{FF2B5EF4-FFF2-40B4-BE49-F238E27FC236}">
                  <a16:creationId xmlns:a16="http://schemas.microsoft.com/office/drawing/2014/main" id="{BCB8874E-610A-984B-989B-494F91B09A3B}"/>
                </a:ext>
              </a:extLst>
            </p:cNvPr>
            <p:cNvPicPr preferRelativeResize="0"/>
            <p:nvPr/>
          </p:nvPicPr>
          <p:blipFill rotWithShape="1">
            <a:blip r:embed="rId5">
              <a:alphaModFix/>
            </a:blip>
            <a:srcRect/>
            <a:stretch/>
          </p:blipFill>
          <p:spPr>
            <a:xfrm>
              <a:off x="81100" y="1465260"/>
              <a:ext cx="473773" cy="405862"/>
            </a:xfrm>
            <a:prstGeom prst="rect">
              <a:avLst/>
            </a:prstGeom>
            <a:noFill/>
            <a:ln>
              <a:noFill/>
            </a:ln>
          </p:spPr>
        </p:pic>
        <p:pic>
          <p:nvPicPr>
            <p:cNvPr id="53" name="Google Shape;334;p32">
              <a:extLst>
                <a:ext uri="{FF2B5EF4-FFF2-40B4-BE49-F238E27FC236}">
                  <a16:creationId xmlns:a16="http://schemas.microsoft.com/office/drawing/2014/main" id="{006A59BA-638B-FF47-8B98-1EE3C912DAEA}"/>
                </a:ext>
              </a:extLst>
            </p:cNvPr>
            <p:cNvPicPr preferRelativeResize="0"/>
            <p:nvPr/>
          </p:nvPicPr>
          <p:blipFill rotWithShape="1">
            <a:blip r:embed="rId5">
              <a:alphaModFix/>
            </a:blip>
            <a:srcRect/>
            <a:stretch/>
          </p:blipFill>
          <p:spPr>
            <a:xfrm>
              <a:off x="599497" y="1958654"/>
              <a:ext cx="473773" cy="405862"/>
            </a:xfrm>
            <a:prstGeom prst="rect">
              <a:avLst/>
            </a:prstGeom>
            <a:noFill/>
            <a:ln>
              <a:noFill/>
            </a:ln>
          </p:spPr>
        </p:pic>
      </p:grpSp>
      <p:grpSp>
        <p:nvGrpSpPr>
          <p:cNvPr id="54" name="Group 53">
            <a:extLst>
              <a:ext uri="{FF2B5EF4-FFF2-40B4-BE49-F238E27FC236}">
                <a16:creationId xmlns:a16="http://schemas.microsoft.com/office/drawing/2014/main" id="{EF02F214-7BC0-494E-B431-24D29B5AE440}"/>
              </a:ext>
            </a:extLst>
          </p:cNvPr>
          <p:cNvGrpSpPr/>
          <p:nvPr/>
        </p:nvGrpSpPr>
        <p:grpSpPr>
          <a:xfrm>
            <a:off x="7217391" y="2787982"/>
            <a:ext cx="992170" cy="923843"/>
            <a:chOff x="81100" y="1465260"/>
            <a:chExt cx="992170" cy="923843"/>
          </a:xfrm>
        </p:grpSpPr>
        <p:pic>
          <p:nvPicPr>
            <p:cNvPr id="55" name="Google Shape;334;p32">
              <a:extLst>
                <a:ext uri="{FF2B5EF4-FFF2-40B4-BE49-F238E27FC236}">
                  <a16:creationId xmlns:a16="http://schemas.microsoft.com/office/drawing/2014/main" id="{724E965E-7535-D642-8EC2-7AD562444F73}"/>
                </a:ext>
              </a:extLst>
            </p:cNvPr>
            <p:cNvPicPr preferRelativeResize="0"/>
            <p:nvPr/>
          </p:nvPicPr>
          <p:blipFill rotWithShape="1">
            <a:blip r:embed="rId5">
              <a:alphaModFix/>
            </a:blip>
            <a:srcRect/>
            <a:stretch/>
          </p:blipFill>
          <p:spPr>
            <a:xfrm>
              <a:off x="107876" y="1728731"/>
              <a:ext cx="473773" cy="405862"/>
            </a:xfrm>
            <a:prstGeom prst="rect">
              <a:avLst/>
            </a:prstGeom>
            <a:noFill/>
            <a:ln>
              <a:noFill/>
            </a:ln>
          </p:spPr>
        </p:pic>
        <p:pic>
          <p:nvPicPr>
            <p:cNvPr id="56" name="Google Shape;334;p32">
              <a:extLst>
                <a:ext uri="{FF2B5EF4-FFF2-40B4-BE49-F238E27FC236}">
                  <a16:creationId xmlns:a16="http://schemas.microsoft.com/office/drawing/2014/main" id="{B649E409-DB79-544F-AAEC-2D54715D0CAB}"/>
                </a:ext>
              </a:extLst>
            </p:cNvPr>
            <p:cNvPicPr preferRelativeResize="0"/>
            <p:nvPr/>
          </p:nvPicPr>
          <p:blipFill rotWithShape="1">
            <a:blip r:embed="rId5">
              <a:alphaModFix/>
            </a:blip>
            <a:srcRect/>
            <a:stretch/>
          </p:blipFill>
          <p:spPr>
            <a:xfrm>
              <a:off x="344761" y="1849812"/>
              <a:ext cx="473773" cy="405862"/>
            </a:xfrm>
            <a:prstGeom prst="rect">
              <a:avLst/>
            </a:prstGeom>
            <a:noFill/>
            <a:ln>
              <a:noFill/>
            </a:ln>
          </p:spPr>
        </p:pic>
        <p:pic>
          <p:nvPicPr>
            <p:cNvPr id="57" name="Google Shape;334;p32">
              <a:extLst>
                <a:ext uri="{FF2B5EF4-FFF2-40B4-BE49-F238E27FC236}">
                  <a16:creationId xmlns:a16="http://schemas.microsoft.com/office/drawing/2014/main" id="{959D3C7D-BC7D-F849-83ED-551A1E5301FE}"/>
                </a:ext>
              </a:extLst>
            </p:cNvPr>
            <p:cNvPicPr preferRelativeResize="0"/>
            <p:nvPr/>
          </p:nvPicPr>
          <p:blipFill rotWithShape="1">
            <a:blip r:embed="rId5">
              <a:alphaModFix/>
            </a:blip>
            <a:srcRect/>
            <a:stretch/>
          </p:blipFill>
          <p:spPr>
            <a:xfrm>
              <a:off x="344762" y="1591599"/>
              <a:ext cx="473773" cy="405862"/>
            </a:xfrm>
            <a:prstGeom prst="rect">
              <a:avLst/>
            </a:prstGeom>
            <a:noFill/>
            <a:ln>
              <a:noFill/>
            </a:ln>
          </p:spPr>
        </p:pic>
        <p:pic>
          <p:nvPicPr>
            <p:cNvPr id="58" name="Google Shape;334;p32">
              <a:extLst>
                <a:ext uri="{FF2B5EF4-FFF2-40B4-BE49-F238E27FC236}">
                  <a16:creationId xmlns:a16="http://schemas.microsoft.com/office/drawing/2014/main" id="{D53ADB51-2F3E-354D-8B4C-D255BCD56998}"/>
                </a:ext>
              </a:extLst>
            </p:cNvPr>
            <p:cNvPicPr preferRelativeResize="0"/>
            <p:nvPr/>
          </p:nvPicPr>
          <p:blipFill rotWithShape="1">
            <a:blip r:embed="rId5">
              <a:alphaModFix/>
            </a:blip>
            <a:srcRect/>
            <a:stretch/>
          </p:blipFill>
          <p:spPr>
            <a:xfrm>
              <a:off x="90025" y="1983241"/>
              <a:ext cx="473773" cy="405862"/>
            </a:xfrm>
            <a:prstGeom prst="rect">
              <a:avLst/>
            </a:prstGeom>
            <a:noFill/>
            <a:ln>
              <a:noFill/>
            </a:ln>
          </p:spPr>
        </p:pic>
        <p:pic>
          <p:nvPicPr>
            <p:cNvPr id="59" name="Google Shape;334;p32">
              <a:extLst>
                <a:ext uri="{FF2B5EF4-FFF2-40B4-BE49-F238E27FC236}">
                  <a16:creationId xmlns:a16="http://schemas.microsoft.com/office/drawing/2014/main" id="{9EBAD2AA-A25E-5143-A4B1-F85B68CBD3D7}"/>
                </a:ext>
              </a:extLst>
            </p:cNvPr>
            <p:cNvPicPr preferRelativeResize="0"/>
            <p:nvPr/>
          </p:nvPicPr>
          <p:blipFill rotWithShape="1">
            <a:blip r:embed="rId5">
              <a:alphaModFix/>
            </a:blip>
            <a:srcRect/>
            <a:stretch/>
          </p:blipFill>
          <p:spPr>
            <a:xfrm>
              <a:off x="81100" y="1465260"/>
              <a:ext cx="473773" cy="405862"/>
            </a:xfrm>
            <a:prstGeom prst="rect">
              <a:avLst/>
            </a:prstGeom>
            <a:noFill/>
            <a:ln>
              <a:noFill/>
            </a:ln>
          </p:spPr>
        </p:pic>
        <p:pic>
          <p:nvPicPr>
            <p:cNvPr id="60" name="Google Shape;334;p32">
              <a:extLst>
                <a:ext uri="{FF2B5EF4-FFF2-40B4-BE49-F238E27FC236}">
                  <a16:creationId xmlns:a16="http://schemas.microsoft.com/office/drawing/2014/main" id="{9A0ED78F-BB85-664C-AC99-493D2BE10E17}"/>
                </a:ext>
              </a:extLst>
            </p:cNvPr>
            <p:cNvPicPr preferRelativeResize="0"/>
            <p:nvPr/>
          </p:nvPicPr>
          <p:blipFill rotWithShape="1">
            <a:blip r:embed="rId5">
              <a:alphaModFix/>
            </a:blip>
            <a:srcRect/>
            <a:stretch/>
          </p:blipFill>
          <p:spPr>
            <a:xfrm>
              <a:off x="599497" y="1958654"/>
              <a:ext cx="473773" cy="405862"/>
            </a:xfrm>
            <a:prstGeom prst="rect">
              <a:avLst/>
            </a:prstGeom>
            <a:noFill/>
            <a:ln>
              <a:noFill/>
            </a:ln>
          </p:spPr>
        </p:pic>
      </p:grpSp>
      <p:grpSp>
        <p:nvGrpSpPr>
          <p:cNvPr id="61" name="Group 60">
            <a:extLst>
              <a:ext uri="{FF2B5EF4-FFF2-40B4-BE49-F238E27FC236}">
                <a16:creationId xmlns:a16="http://schemas.microsoft.com/office/drawing/2014/main" id="{52D1E994-E249-A94F-9EEB-96DB34BEE7D8}"/>
              </a:ext>
            </a:extLst>
          </p:cNvPr>
          <p:cNvGrpSpPr/>
          <p:nvPr/>
        </p:nvGrpSpPr>
        <p:grpSpPr>
          <a:xfrm>
            <a:off x="7224951" y="2777676"/>
            <a:ext cx="992170" cy="923843"/>
            <a:chOff x="81100" y="1465260"/>
            <a:chExt cx="992170" cy="923843"/>
          </a:xfrm>
        </p:grpSpPr>
        <p:pic>
          <p:nvPicPr>
            <p:cNvPr id="62" name="Google Shape;334;p32">
              <a:extLst>
                <a:ext uri="{FF2B5EF4-FFF2-40B4-BE49-F238E27FC236}">
                  <a16:creationId xmlns:a16="http://schemas.microsoft.com/office/drawing/2014/main" id="{833A8E42-8A20-D249-ACA6-6977259FA87B}"/>
                </a:ext>
              </a:extLst>
            </p:cNvPr>
            <p:cNvPicPr preferRelativeResize="0"/>
            <p:nvPr/>
          </p:nvPicPr>
          <p:blipFill rotWithShape="1">
            <a:blip r:embed="rId5">
              <a:alphaModFix/>
            </a:blip>
            <a:srcRect/>
            <a:stretch/>
          </p:blipFill>
          <p:spPr>
            <a:xfrm>
              <a:off x="107876" y="1728731"/>
              <a:ext cx="473773" cy="405862"/>
            </a:xfrm>
            <a:prstGeom prst="rect">
              <a:avLst/>
            </a:prstGeom>
            <a:noFill/>
            <a:ln>
              <a:noFill/>
            </a:ln>
          </p:spPr>
        </p:pic>
        <p:pic>
          <p:nvPicPr>
            <p:cNvPr id="63" name="Google Shape;334;p32">
              <a:extLst>
                <a:ext uri="{FF2B5EF4-FFF2-40B4-BE49-F238E27FC236}">
                  <a16:creationId xmlns:a16="http://schemas.microsoft.com/office/drawing/2014/main" id="{ACC8805B-A890-5D44-A345-845DB5548F5B}"/>
                </a:ext>
              </a:extLst>
            </p:cNvPr>
            <p:cNvPicPr preferRelativeResize="0"/>
            <p:nvPr/>
          </p:nvPicPr>
          <p:blipFill rotWithShape="1">
            <a:blip r:embed="rId5">
              <a:alphaModFix/>
            </a:blip>
            <a:srcRect/>
            <a:stretch/>
          </p:blipFill>
          <p:spPr>
            <a:xfrm>
              <a:off x="344761" y="1849812"/>
              <a:ext cx="473773" cy="405862"/>
            </a:xfrm>
            <a:prstGeom prst="rect">
              <a:avLst/>
            </a:prstGeom>
            <a:noFill/>
            <a:ln>
              <a:noFill/>
            </a:ln>
          </p:spPr>
        </p:pic>
        <p:pic>
          <p:nvPicPr>
            <p:cNvPr id="64" name="Google Shape;334;p32">
              <a:extLst>
                <a:ext uri="{FF2B5EF4-FFF2-40B4-BE49-F238E27FC236}">
                  <a16:creationId xmlns:a16="http://schemas.microsoft.com/office/drawing/2014/main" id="{89484AE9-C825-AF46-A536-41C284AFA75E}"/>
                </a:ext>
              </a:extLst>
            </p:cNvPr>
            <p:cNvPicPr preferRelativeResize="0"/>
            <p:nvPr/>
          </p:nvPicPr>
          <p:blipFill rotWithShape="1">
            <a:blip r:embed="rId5">
              <a:alphaModFix/>
            </a:blip>
            <a:srcRect/>
            <a:stretch/>
          </p:blipFill>
          <p:spPr>
            <a:xfrm>
              <a:off x="344762" y="1591599"/>
              <a:ext cx="473773" cy="405862"/>
            </a:xfrm>
            <a:prstGeom prst="rect">
              <a:avLst/>
            </a:prstGeom>
            <a:noFill/>
            <a:ln>
              <a:noFill/>
            </a:ln>
          </p:spPr>
        </p:pic>
        <p:pic>
          <p:nvPicPr>
            <p:cNvPr id="65" name="Google Shape;334;p32">
              <a:extLst>
                <a:ext uri="{FF2B5EF4-FFF2-40B4-BE49-F238E27FC236}">
                  <a16:creationId xmlns:a16="http://schemas.microsoft.com/office/drawing/2014/main" id="{912AB4C6-9213-0846-A853-5BDD6E0BE353}"/>
                </a:ext>
              </a:extLst>
            </p:cNvPr>
            <p:cNvPicPr preferRelativeResize="0"/>
            <p:nvPr/>
          </p:nvPicPr>
          <p:blipFill rotWithShape="1">
            <a:blip r:embed="rId5">
              <a:alphaModFix/>
            </a:blip>
            <a:srcRect/>
            <a:stretch/>
          </p:blipFill>
          <p:spPr>
            <a:xfrm>
              <a:off x="90025" y="1983241"/>
              <a:ext cx="473773" cy="405862"/>
            </a:xfrm>
            <a:prstGeom prst="rect">
              <a:avLst/>
            </a:prstGeom>
            <a:noFill/>
            <a:ln>
              <a:noFill/>
            </a:ln>
          </p:spPr>
        </p:pic>
        <p:pic>
          <p:nvPicPr>
            <p:cNvPr id="66" name="Google Shape;334;p32">
              <a:extLst>
                <a:ext uri="{FF2B5EF4-FFF2-40B4-BE49-F238E27FC236}">
                  <a16:creationId xmlns:a16="http://schemas.microsoft.com/office/drawing/2014/main" id="{D4B3E510-8545-DB40-9AE4-CC24F09F6228}"/>
                </a:ext>
              </a:extLst>
            </p:cNvPr>
            <p:cNvPicPr preferRelativeResize="0"/>
            <p:nvPr/>
          </p:nvPicPr>
          <p:blipFill rotWithShape="1">
            <a:blip r:embed="rId5">
              <a:alphaModFix/>
            </a:blip>
            <a:srcRect/>
            <a:stretch/>
          </p:blipFill>
          <p:spPr>
            <a:xfrm>
              <a:off x="81100" y="1465260"/>
              <a:ext cx="473773" cy="405862"/>
            </a:xfrm>
            <a:prstGeom prst="rect">
              <a:avLst/>
            </a:prstGeom>
            <a:noFill/>
            <a:ln>
              <a:noFill/>
            </a:ln>
          </p:spPr>
        </p:pic>
        <p:pic>
          <p:nvPicPr>
            <p:cNvPr id="67" name="Google Shape;334;p32">
              <a:extLst>
                <a:ext uri="{FF2B5EF4-FFF2-40B4-BE49-F238E27FC236}">
                  <a16:creationId xmlns:a16="http://schemas.microsoft.com/office/drawing/2014/main" id="{2FA2F81E-9BDC-7148-80DD-89BF74F8ABF4}"/>
                </a:ext>
              </a:extLst>
            </p:cNvPr>
            <p:cNvPicPr preferRelativeResize="0"/>
            <p:nvPr/>
          </p:nvPicPr>
          <p:blipFill rotWithShape="1">
            <a:blip r:embed="rId5">
              <a:alphaModFix/>
            </a:blip>
            <a:srcRect/>
            <a:stretch/>
          </p:blipFill>
          <p:spPr>
            <a:xfrm>
              <a:off x="599497" y="1958654"/>
              <a:ext cx="473773" cy="405862"/>
            </a:xfrm>
            <a:prstGeom prst="rect">
              <a:avLst/>
            </a:prstGeom>
            <a:noFill/>
            <a:ln>
              <a:noFill/>
            </a:ln>
          </p:spPr>
        </p:pic>
      </p:grpSp>
      <p:sp>
        <p:nvSpPr>
          <p:cNvPr id="69" name="Slide Number Placeholder 2">
            <a:extLst>
              <a:ext uri="{FF2B5EF4-FFF2-40B4-BE49-F238E27FC236}">
                <a16:creationId xmlns:a16="http://schemas.microsoft.com/office/drawing/2014/main" id="{474F2DD9-7347-9746-B114-473F31A65142}"/>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21</a:t>
            </a:fld>
            <a:endParaRPr lang="en-GB" sz="900" dirty="0">
              <a:solidFill>
                <a:schemeClr val="bg1">
                  <a:lumMod val="65000"/>
                </a:schemeClr>
              </a:solidFill>
            </a:endParaRPr>
          </a:p>
        </p:txBody>
      </p:sp>
    </p:spTree>
    <p:extLst>
      <p:ext uri="{BB962C8B-B14F-4D97-AF65-F5344CB8AC3E}">
        <p14:creationId xmlns:p14="http://schemas.microsoft.com/office/powerpoint/2010/main" val="298970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802 -0.01972 L -0.60607 -0.0975 " pathEditMode="relative" ptsTypes="AA">
                                      <p:cBhvr>
                                        <p:cTn id="6" dur="1000" fill="hold"/>
                                        <p:tgtEl>
                                          <p:spTgt spid="3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3803 -0.01972 L -0.6125 0.03056 " pathEditMode="relative" rAng="0" ptsTypes="AA">
                                      <p:cBhvr>
                                        <p:cTn id="8" dur="1000" fill="hold"/>
                                        <p:tgtEl>
                                          <p:spTgt spid="47"/>
                                        </p:tgtEl>
                                        <p:attrNameLst>
                                          <p:attrName>ppt_x</p:attrName>
                                          <p:attrName>ppt_y</p:attrName>
                                        </p:attrNameLst>
                                      </p:cBhvr>
                                      <p:rCtr x="-28733" y="2500"/>
                                    </p:animMotion>
                                  </p:childTnLst>
                                </p:cTn>
                              </p:par>
                              <p:par>
                                <p:cTn id="9" presetID="0" presetClass="path" presetSubtype="0" accel="50000" decel="50000" fill="hold" nodeType="withEffect">
                                  <p:stCondLst>
                                    <p:cond delay="0"/>
                                  </p:stCondLst>
                                  <p:childTnLst>
                                    <p:animMotion origin="layout" path="M -0.03802 -0.01972 L -0.63055 0.10528 " pathEditMode="relative" rAng="0" ptsTypes="AA">
                                      <p:cBhvr>
                                        <p:cTn id="10" dur="1000" fill="hold"/>
                                        <p:tgtEl>
                                          <p:spTgt spid="54"/>
                                        </p:tgtEl>
                                        <p:attrNameLst>
                                          <p:attrName>ppt_x</p:attrName>
                                          <p:attrName>ppt_y</p:attrName>
                                        </p:attrNameLst>
                                      </p:cBhvr>
                                      <p:rCtr x="-29635" y="6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3" name="Google Shape;343;p33"/>
          <p:cNvSpPr txBox="1"/>
          <p:nvPr/>
        </p:nvSpPr>
        <p:spPr>
          <a:xfrm>
            <a:off x="2455894" y="6774662"/>
            <a:ext cx="3307800" cy="396600"/>
          </a:xfrm>
          <a:prstGeom prst="rect">
            <a:avLst/>
          </a:prstGeom>
          <a:noFill/>
          <a:ln>
            <a:noFill/>
          </a:ln>
        </p:spPr>
        <p:txBody>
          <a:bodyPr spcFirstLastPara="1" wrap="square" lIns="91425" tIns="91425" rIns="91425" bIns="91425" anchor="t" anchorCtr="0">
            <a:noAutofit/>
          </a:bodyPr>
          <a:lstStyle/>
          <a:p>
            <a:pPr>
              <a:buClr>
                <a:srgbClr val="000000"/>
              </a:buClr>
              <a:buSzPts val="3200"/>
            </a:pPr>
            <a:r>
              <a:rPr lang="en" sz="3200" b="1">
                <a:solidFill>
                  <a:srgbClr val="000000"/>
                </a:solidFill>
                <a:latin typeface="Verdana"/>
                <a:ea typeface="Verdana"/>
                <a:cs typeface="Verdana"/>
                <a:sym typeface="Verdana"/>
              </a:rPr>
              <a:t>Query Shipping</a:t>
            </a:r>
            <a:endParaRPr sz="3200" b="1">
              <a:solidFill>
                <a:srgbClr val="000000"/>
              </a:solidFill>
              <a:latin typeface="Verdana"/>
              <a:ea typeface="Verdana"/>
              <a:cs typeface="Verdana"/>
              <a:sym typeface="Verdana"/>
            </a:endParaRPr>
          </a:p>
          <a:p>
            <a:pPr algn="ctr">
              <a:buClr>
                <a:srgbClr val="000000"/>
              </a:buClr>
              <a:buSzPts val="3200"/>
            </a:pPr>
            <a:endParaRPr sz="3200" b="1">
              <a:solidFill>
                <a:srgbClr val="000000"/>
              </a:solidFill>
              <a:latin typeface="Verdana"/>
              <a:ea typeface="Verdana"/>
              <a:cs typeface="Verdana"/>
              <a:sym typeface="Verdana"/>
            </a:endParaRPr>
          </a:p>
        </p:txBody>
      </p:sp>
      <p:sp>
        <p:nvSpPr>
          <p:cNvPr id="344" name="Google Shape;344;p33"/>
          <p:cNvSpPr txBox="1"/>
          <p:nvPr/>
        </p:nvSpPr>
        <p:spPr>
          <a:xfrm>
            <a:off x="7153500" y="7110128"/>
            <a:ext cx="453600" cy="319500"/>
          </a:xfrm>
          <a:prstGeom prst="rect">
            <a:avLst/>
          </a:prstGeom>
          <a:noFill/>
          <a:ln>
            <a:noFill/>
          </a:ln>
        </p:spPr>
        <p:txBody>
          <a:bodyPr spcFirstLastPara="1" wrap="square" lIns="0" tIns="45700" rIns="0" bIns="45700" anchor="t" anchorCtr="0">
            <a:noAutofit/>
          </a:bodyPr>
          <a:lstStyle/>
          <a:p>
            <a:pPr algn="r"/>
            <a:fld id="{00000000-1234-1234-1234-123412341234}" type="slidenum">
              <a:rPr lang="en" sz="1300">
                <a:solidFill>
                  <a:srgbClr val="000000"/>
                </a:solidFill>
                <a:latin typeface="Verdana"/>
                <a:ea typeface="Verdana"/>
                <a:cs typeface="Verdana"/>
                <a:sym typeface="Verdana"/>
              </a:rPr>
              <a:pPr algn="r"/>
              <a:t>22</a:t>
            </a:fld>
            <a:endParaRPr sz="1300">
              <a:solidFill>
                <a:srgbClr val="000000"/>
              </a:solidFill>
              <a:latin typeface="Verdana"/>
              <a:ea typeface="Verdana"/>
              <a:cs typeface="Verdana"/>
              <a:sym typeface="Verdana"/>
            </a:endParaRPr>
          </a:p>
        </p:txBody>
      </p:sp>
      <p:pic>
        <p:nvPicPr>
          <p:cNvPr id="345" name="Google Shape;345;p33"/>
          <p:cNvPicPr preferRelativeResize="0"/>
          <p:nvPr/>
        </p:nvPicPr>
        <p:blipFill rotWithShape="1">
          <a:blip r:embed="rId3">
            <a:alphaModFix/>
          </a:blip>
          <a:srcRect l="-381306" t="-200360" r="280945" b="99999"/>
          <a:stretch/>
        </p:blipFill>
        <p:spPr>
          <a:xfrm>
            <a:off x="6968780" y="2817136"/>
            <a:ext cx="1314720" cy="1209039"/>
          </a:xfrm>
          <a:prstGeom prst="rect">
            <a:avLst/>
          </a:prstGeom>
          <a:noFill/>
          <a:ln>
            <a:noFill/>
          </a:ln>
        </p:spPr>
      </p:pic>
      <p:grpSp>
        <p:nvGrpSpPr>
          <p:cNvPr id="352" name="Google Shape;352;p33"/>
          <p:cNvGrpSpPr/>
          <p:nvPr/>
        </p:nvGrpSpPr>
        <p:grpSpPr>
          <a:xfrm>
            <a:off x="2050386" y="1233762"/>
            <a:ext cx="5973078" cy="1903750"/>
            <a:chOff x="2220090" y="1252150"/>
            <a:chExt cx="5895260" cy="2214951"/>
          </a:xfrm>
        </p:grpSpPr>
        <p:sp>
          <p:nvSpPr>
            <p:cNvPr id="353" name="Google Shape;353;p33"/>
            <p:cNvSpPr/>
            <p:nvPr/>
          </p:nvSpPr>
          <p:spPr>
            <a:xfrm rot="5400000">
              <a:off x="4408848" y="1028309"/>
              <a:ext cx="188700" cy="140430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cxnSp>
          <p:nvCxnSpPr>
            <p:cNvPr id="355" name="Google Shape;355;p33"/>
            <p:cNvCxnSpPr>
              <a:cxnSpLocks/>
            </p:cNvCxnSpPr>
            <p:nvPr/>
          </p:nvCxnSpPr>
          <p:spPr>
            <a:xfrm>
              <a:off x="2220090" y="3415936"/>
              <a:ext cx="5895260" cy="51165"/>
            </a:xfrm>
            <a:prstGeom prst="straightConnector1">
              <a:avLst/>
            </a:prstGeom>
            <a:noFill/>
            <a:ln w="76200" cap="flat" cmpd="sng">
              <a:solidFill>
                <a:srgbClr val="242852"/>
              </a:solidFill>
              <a:prstDash val="solid"/>
              <a:round/>
              <a:headEnd type="none" w="med" len="med"/>
              <a:tailEnd type="none" w="med" len="med"/>
            </a:ln>
          </p:spPr>
        </p:cxnSp>
        <p:sp>
          <p:nvSpPr>
            <p:cNvPr id="356" name="Google Shape;356;p33"/>
            <p:cNvSpPr txBox="1"/>
            <p:nvPr/>
          </p:nvSpPr>
          <p:spPr>
            <a:xfrm>
              <a:off x="3801050" y="1252150"/>
              <a:ext cx="1297500" cy="327600"/>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Network:</a:t>
              </a:r>
              <a:endParaRPr sz="1600" b="1" i="1" dirty="0">
                <a:latin typeface="Verdana"/>
                <a:ea typeface="Verdana"/>
                <a:cs typeface="Verdana"/>
                <a:sym typeface="Verdana"/>
              </a:endParaRPr>
            </a:p>
          </p:txBody>
        </p:sp>
      </p:grpSp>
      <p:sp>
        <p:nvSpPr>
          <p:cNvPr id="358" name="Google Shape;358;p33"/>
          <p:cNvSpPr txBox="1"/>
          <p:nvPr/>
        </p:nvSpPr>
        <p:spPr>
          <a:xfrm>
            <a:off x="6968773" y="1814950"/>
            <a:ext cx="1739564" cy="320765"/>
          </a:xfrm>
          <a:prstGeom prst="rect">
            <a:avLst/>
          </a:prstGeom>
          <a:noFill/>
          <a:ln>
            <a:noFill/>
          </a:ln>
        </p:spPr>
        <p:txBody>
          <a:bodyPr spcFirstLastPara="1" wrap="square" lIns="91425" tIns="91425" rIns="91425" bIns="91425" anchor="t" anchorCtr="0">
            <a:noAutofit/>
          </a:bodyPr>
          <a:lstStyle/>
          <a:p>
            <a:r>
              <a:rPr lang="en" dirty="0"/>
              <a:t>SPARQL Endpoint</a:t>
            </a:r>
            <a:endParaRPr dirty="0"/>
          </a:p>
        </p:txBody>
      </p:sp>
      <p:sp>
        <p:nvSpPr>
          <p:cNvPr id="360" name="Google Shape;360;p33"/>
          <p:cNvSpPr/>
          <p:nvPr/>
        </p:nvSpPr>
        <p:spPr>
          <a:xfrm rot="5400000">
            <a:off x="8118963" y="908277"/>
            <a:ext cx="164078" cy="144405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pic>
        <p:nvPicPr>
          <p:cNvPr id="362" name="Google Shape;362;p33" descr="http://icons.iconarchive.com/icons/visualpharm/hardware/64/server-icon.png"/>
          <p:cNvPicPr preferRelativeResize="0"/>
          <p:nvPr/>
        </p:nvPicPr>
        <p:blipFill rotWithShape="1">
          <a:blip r:embed="rId4">
            <a:alphaModFix/>
          </a:blip>
          <a:srcRect/>
          <a:stretch/>
        </p:blipFill>
        <p:spPr>
          <a:xfrm>
            <a:off x="6759647" y="2479926"/>
            <a:ext cx="1523853" cy="1526772"/>
          </a:xfrm>
          <a:prstGeom prst="rect">
            <a:avLst/>
          </a:prstGeom>
          <a:noFill/>
          <a:ln>
            <a:noFill/>
          </a:ln>
        </p:spPr>
      </p:pic>
      <p:sp>
        <p:nvSpPr>
          <p:cNvPr id="363" name="Google Shape;363;p33"/>
          <p:cNvSpPr txBox="1"/>
          <p:nvPr/>
        </p:nvSpPr>
        <p:spPr>
          <a:xfrm>
            <a:off x="7478970" y="1217899"/>
            <a:ext cx="1107023" cy="281572"/>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Server:</a:t>
            </a:r>
            <a:endParaRPr sz="1600" b="1" i="1" dirty="0">
              <a:latin typeface="Verdana"/>
              <a:ea typeface="Verdana"/>
              <a:cs typeface="Verdana"/>
              <a:sym typeface="Verdana"/>
            </a:endParaRPr>
          </a:p>
        </p:txBody>
      </p:sp>
      <p:grpSp>
        <p:nvGrpSpPr>
          <p:cNvPr id="365" name="Google Shape;365;p33"/>
          <p:cNvGrpSpPr/>
          <p:nvPr/>
        </p:nvGrpSpPr>
        <p:grpSpPr>
          <a:xfrm rot="5400000">
            <a:off x="1039616" y="952991"/>
            <a:ext cx="166687" cy="1428308"/>
            <a:chOff x="339870" y="1834511"/>
            <a:chExt cx="193935" cy="1409700"/>
          </a:xfrm>
        </p:grpSpPr>
        <p:sp>
          <p:nvSpPr>
            <p:cNvPr id="366" name="Google Shape;366;p33"/>
            <p:cNvSpPr/>
            <p:nvPr/>
          </p:nvSpPr>
          <p:spPr>
            <a:xfrm>
              <a:off x="339935" y="1834511"/>
              <a:ext cx="179100" cy="140970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67" name="Google Shape;367;p33"/>
            <p:cNvSpPr/>
            <p:nvPr/>
          </p:nvSpPr>
          <p:spPr>
            <a:xfrm>
              <a:off x="339870" y="2566467"/>
              <a:ext cx="193935" cy="667983"/>
            </a:xfrm>
            <a:prstGeom prst="rect">
              <a:avLst/>
            </a:prstGeom>
            <a:solidFill>
              <a:srgbClr val="6AA84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sp>
        <p:nvSpPr>
          <p:cNvPr id="369" name="Google Shape;369;p33"/>
          <p:cNvSpPr txBox="1"/>
          <p:nvPr/>
        </p:nvSpPr>
        <p:spPr>
          <a:xfrm>
            <a:off x="374286" y="1274430"/>
            <a:ext cx="1107023" cy="263781"/>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Client:</a:t>
            </a:r>
            <a:endParaRPr sz="1600" b="1" i="1" dirty="0">
              <a:latin typeface="Verdana"/>
              <a:ea typeface="Verdana"/>
              <a:cs typeface="Verdana"/>
              <a:sym typeface="Verdana"/>
            </a:endParaRPr>
          </a:p>
        </p:txBody>
      </p:sp>
      <p:sp>
        <p:nvSpPr>
          <p:cNvPr id="2" name="Rectangle 1">
            <a:extLst>
              <a:ext uri="{FF2B5EF4-FFF2-40B4-BE49-F238E27FC236}">
                <a16:creationId xmlns:a16="http://schemas.microsoft.com/office/drawing/2014/main" id="{9CDAC198-34A1-5A4C-92B7-94F9920923EF}"/>
              </a:ext>
            </a:extLst>
          </p:cNvPr>
          <p:cNvSpPr/>
          <p:nvPr/>
        </p:nvSpPr>
        <p:spPr>
          <a:xfrm>
            <a:off x="1809663" y="5347529"/>
            <a:ext cx="5679760" cy="369332"/>
          </a:xfrm>
          <a:prstGeom prst="rect">
            <a:avLst/>
          </a:prstGeom>
        </p:spPr>
        <p:txBody>
          <a:bodyPr wrap="none">
            <a:spAutoFit/>
          </a:bodyPr>
          <a:lstStyle/>
          <a:p>
            <a:pPr algn="ctr">
              <a:buClr>
                <a:srgbClr val="000000"/>
              </a:buClr>
              <a:buSzPts val="3200"/>
            </a:pPr>
            <a:r>
              <a:rPr lang="en-GB" b="1" dirty="0">
                <a:solidFill>
                  <a:srgbClr val="FF0000"/>
                </a:solidFill>
                <a:ea typeface="Verdana"/>
                <a:cs typeface="Verdana"/>
                <a:sym typeface="Verdana"/>
              </a:rPr>
              <a:t>might add prohibitive load on the network</a:t>
            </a:r>
          </a:p>
        </p:txBody>
      </p:sp>
      <p:sp>
        <p:nvSpPr>
          <p:cNvPr id="106" name="Google Shape;391;p34">
            <a:extLst>
              <a:ext uri="{FF2B5EF4-FFF2-40B4-BE49-F238E27FC236}">
                <a16:creationId xmlns:a16="http://schemas.microsoft.com/office/drawing/2014/main" id="{0247AB29-16BA-C848-BCF1-0DF1E05741EC}"/>
              </a:ext>
            </a:extLst>
          </p:cNvPr>
          <p:cNvSpPr/>
          <p:nvPr/>
        </p:nvSpPr>
        <p:spPr>
          <a:xfrm>
            <a:off x="2420" y="2263500"/>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C1</a:t>
            </a:r>
            <a:endParaRPr sz="1400" b="1">
              <a:solidFill>
                <a:srgbClr val="000000"/>
              </a:solidFill>
              <a:latin typeface="Arial"/>
              <a:ea typeface="Arial"/>
              <a:cs typeface="Arial"/>
              <a:sym typeface="Arial"/>
            </a:endParaRPr>
          </a:p>
        </p:txBody>
      </p:sp>
      <p:sp>
        <p:nvSpPr>
          <p:cNvPr id="107" name="Google Shape;392;p34">
            <a:extLst>
              <a:ext uri="{FF2B5EF4-FFF2-40B4-BE49-F238E27FC236}">
                <a16:creationId xmlns:a16="http://schemas.microsoft.com/office/drawing/2014/main" id="{51131BBF-F824-C743-8D51-1FB9340ACB04}"/>
              </a:ext>
            </a:extLst>
          </p:cNvPr>
          <p:cNvSpPr/>
          <p:nvPr/>
        </p:nvSpPr>
        <p:spPr>
          <a:xfrm>
            <a:off x="2420" y="2973413"/>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C4</a:t>
            </a:r>
            <a:endParaRPr sz="1400" b="1">
              <a:solidFill>
                <a:srgbClr val="000000"/>
              </a:solidFill>
              <a:latin typeface="Arial"/>
              <a:ea typeface="Arial"/>
              <a:cs typeface="Arial"/>
              <a:sym typeface="Arial"/>
            </a:endParaRPr>
          </a:p>
        </p:txBody>
      </p:sp>
      <p:sp>
        <p:nvSpPr>
          <p:cNvPr id="108" name="Google Shape;393;p34">
            <a:extLst>
              <a:ext uri="{FF2B5EF4-FFF2-40B4-BE49-F238E27FC236}">
                <a16:creationId xmlns:a16="http://schemas.microsoft.com/office/drawing/2014/main" id="{3FC77322-DC8E-A547-8C00-A98FF900E756}"/>
              </a:ext>
            </a:extLst>
          </p:cNvPr>
          <p:cNvSpPr/>
          <p:nvPr/>
        </p:nvSpPr>
        <p:spPr>
          <a:xfrm>
            <a:off x="2420" y="3683325"/>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C7</a:t>
            </a:r>
            <a:endParaRPr sz="1400" b="1">
              <a:solidFill>
                <a:srgbClr val="000000"/>
              </a:solidFill>
              <a:latin typeface="Arial"/>
              <a:ea typeface="Arial"/>
              <a:cs typeface="Arial"/>
              <a:sym typeface="Arial"/>
            </a:endParaRPr>
          </a:p>
        </p:txBody>
      </p:sp>
      <p:sp>
        <p:nvSpPr>
          <p:cNvPr id="109" name="Google Shape;394;p34">
            <a:extLst>
              <a:ext uri="{FF2B5EF4-FFF2-40B4-BE49-F238E27FC236}">
                <a16:creationId xmlns:a16="http://schemas.microsoft.com/office/drawing/2014/main" id="{852FCCC1-62EA-DC4C-8BEB-ECFD14AB003E}"/>
              </a:ext>
            </a:extLst>
          </p:cNvPr>
          <p:cNvSpPr/>
          <p:nvPr/>
        </p:nvSpPr>
        <p:spPr>
          <a:xfrm>
            <a:off x="730970" y="2566819"/>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C3</a:t>
            </a:r>
            <a:endParaRPr sz="1400" b="1">
              <a:solidFill>
                <a:srgbClr val="000000"/>
              </a:solidFill>
              <a:latin typeface="Arial"/>
              <a:ea typeface="Arial"/>
              <a:cs typeface="Arial"/>
              <a:sym typeface="Arial"/>
            </a:endParaRPr>
          </a:p>
        </p:txBody>
      </p:sp>
      <p:sp>
        <p:nvSpPr>
          <p:cNvPr id="110" name="Google Shape;395;p34">
            <a:extLst>
              <a:ext uri="{FF2B5EF4-FFF2-40B4-BE49-F238E27FC236}">
                <a16:creationId xmlns:a16="http://schemas.microsoft.com/office/drawing/2014/main" id="{674AC8F4-6A2C-F643-8FE5-C0E2A5310BB9}"/>
              </a:ext>
            </a:extLst>
          </p:cNvPr>
          <p:cNvSpPr/>
          <p:nvPr/>
        </p:nvSpPr>
        <p:spPr>
          <a:xfrm>
            <a:off x="730970" y="3386363"/>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C6</a:t>
            </a:r>
            <a:endParaRPr sz="1400" b="1">
              <a:solidFill>
                <a:srgbClr val="000000"/>
              </a:solidFill>
              <a:latin typeface="Arial"/>
              <a:ea typeface="Arial"/>
              <a:cs typeface="Arial"/>
              <a:sym typeface="Arial"/>
            </a:endParaRPr>
          </a:p>
        </p:txBody>
      </p:sp>
      <p:sp>
        <p:nvSpPr>
          <p:cNvPr id="111" name="Google Shape;396;p34">
            <a:extLst>
              <a:ext uri="{FF2B5EF4-FFF2-40B4-BE49-F238E27FC236}">
                <a16:creationId xmlns:a16="http://schemas.microsoft.com/office/drawing/2014/main" id="{0F94BAA5-CFE5-1B41-B2CB-8B5159DF0202}"/>
              </a:ext>
            </a:extLst>
          </p:cNvPr>
          <p:cNvSpPr/>
          <p:nvPr/>
        </p:nvSpPr>
        <p:spPr>
          <a:xfrm>
            <a:off x="1407770" y="2263509"/>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C2</a:t>
            </a:r>
            <a:endParaRPr sz="1400" b="1">
              <a:solidFill>
                <a:srgbClr val="000000"/>
              </a:solidFill>
              <a:latin typeface="Arial"/>
              <a:ea typeface="Arial"/>
              <a:cs typeface="Arial"/>
              <a:sym typeface="Arial"/>
            </a:endParaRPr>
          </a:p>
        </p:txBody>
      </p:sp>
      <p:sp>
        <p:nvSpPr>
          <p:cNvPr id="112" name="Google Shape;386;p34">
            <a:extLst>
              <a:ext uri="{FF2B5EF4-FFF2-40B4-BE49-F238E27FC236}">
                <a16:creationId xmlns:a16="http://schemas.microsoft.com/office/drawing/2014/main" id="{D58FA98B-262A-A14B-9275-19FB5BCCEB4F}"/>
              </a:ext>
            </a:extLst>
          </p:cNvPr>
          <p:cNvSpPr/>
          <p:nvPr/>
        </p:nvSpPr>
        <p:spPr>
          <a:xfrm>
            <a:off x="1407770" y="2973422"/>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C5</a:t>
            </a:r>
            <a:endParaRPr sz="1400" b="1">
              <a:solidFill>
                <a:srgbClr val="000000"/>
              </a:solidFill>
              <a:latin typeface="Arial"/>
              <a:ea typeface="Arial"/>
              <a:cs typeface="Arial"/>
              <a:sym typeface="Arial"/>
            </a:endParaRPr>
          </a:p>
        </p:txBody>
      </p:sp>
      <p:sp>
        <p:nvSpPr>
          <p:cNvPr id="113" name="Google Shape;397;p34">
            <a:extLst>
              <a:ext uri="{FF2B5EF4-FFF2-40B4-BE49-F238E27FC236}">
                <a16:creationId xmlns:a16="http://schemas.microsoft.com/office/drawing/2014/main" id="{388E7F9C-A28F-6044-8472-FA5E67EE4827}"/>
              </a:ext>
            </a:extLst>
          </p:cNvPr>
          <p:cNvSpPr/>
          <p:nvPr/>
        </p:nvSpPr>
        <p:spPr>
          <a:xfrm>
            <a:off x="1407770" y="3683334"/>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C8</a:t>
            </a:r>
            <a:endParaRPr sz="1400" b="1">
              <a:solidFill>
                <a:srgbClr val="000000"/>
              </a:solidFill>
              <a:latin typeface="Arial"/>
              <a:ea typeface="Arial"/>
              <a:cs typeface="Arial"/>
              <a:sym typeface="Arial"/>
            </a:endParaRPr>
          </a:p>
        </p:txBody>
      </p:sp>
      <p:pic>
        <p:nvPicPr>
          <p:cNvPr id="114" name="Google Shape;404;p34">
            <a:extLst>
              <a:ext uri="{FF2B5EF4-FFF2-40B4-BE49-F238E27FC236}">
                <a16:creationId xmlns:a16="http://schemas.microsoft.com/office/drawing/2014/main" id="{993F0EAC-6698-AC40-B786-092FA425CDFB}"/>
              </a:ext>
            </a:extLst>
          </p:cNvPr>
          <p:cNvPicPr preferRelativeResize="0"/>
          <p:nvPr/>
        </p:nvPicPr>
        <p:blipFill rotWithShape="1">
          <a:blip r:embed="rId5">
            <a:alphaModFix/>
          </a:blip>
          <a:srcRect/>
          <a:stretch/>
        </p:blipFill>
        <p:spPr>
          <a:xfrm>
            <a:off x="1892927" y="2399800"/>
            <a:ext cx="245062" cy="241685"/>
          </a:xfrm>
          <a:prstGeom prst="rect">
            <a:avLst/>
          </a:prstGeom>
          <a:noFill/>
          <a:ln>
            <a:noFill/>
          </a:ln>
        </p:spPr>
      </p:pic>
      <p:pic>
        <p:nvPicPr>
          <p:cNvPr id="115" name="Google Shape;405;p34">
            <a:extLst>
              <a:ext uri="{FF2B5EF4-FFF2-40B4-BE49-F238E27FC236}">
                <a16:creationId xmlns:a16="http://schemas.microsoft.com/office/drawing/2014/main" id="{1397425E-E5EC-DB41-AE04-C9F7A65A8882}"/>
              </a:ext>
            </a:extLst>
          </p:cNvPr>
          <p:cNvPicPr preferRelativeResize="0"/>
          <p:nvPr/>
        </p:nvPicPr>
        <p:blipFill rotWithShape="1">
          <a:blip r:embed="rId5">
            <a:alphaModFix/>
          </a:blip>
          <a:srcRect/>
          <a:stretch/>
        </p:blipFill>
        <p:spPr>
          <a:xfrm>
            <a:off x="1168959" y="2804535"/>
            <a:ext cx="245062" cy="241685"/>
          </a:xfrm>
          <a:prstGeom prst="rect">
            <a:avLst/>
          </a:prstGeom>
          <a:noFill/>
          <a:ln>
            <a:noFill/>
          </a:ln>
        </p:spPr>
      </p:pic>
      <p:pic>
        <p:nvPicPr>
          <p:cNvPr id="116" name="Google Shape;406;p34">
            <a:extLst>
              <a:ext uri="{FF2B5EF4-FFF2-40B4-BE49-F238E27FC236}">
                <a16:creationId xmlns:a16="http://schemas.microsoft.com/office/drawing/2014/main" id="{5E2166D7-71D5-504F-981A-2B5C9ACD3492}"/>
              </a:ext>
            </a:extLst>
          </p:cNvPr>
          <p:cNvPicPr preferRelativeResize="0"/>
          <p:nvPr/>
        </p:nvPicPr>
        <p:blipFill rotWithShape="1">
          <a:blip r:embed="rId5">
            <a:alphaModFix/>
          </a:blip>
          <a:srcRect/>
          <a:stretch/>
        </p:blipFill>
        <p:spPr>
          <a:xfrm>
            <a:off x="1892859" y="3243312"/>
            <a:ext cx="245062" cy="241685"/>
          </a:xfrm>
          <a:prstGeom prst="rect">
            <a:avLst/>
          </a:prstGeom>
          <a:noFill/>
          <a:ln>
            <a:noFill/>
          </a:ln>
        </p:spPr>
      </p:pic>
      <p:pic>
        <p:nvPicPr>
          <p:cNvPr id="117" name="Google Shape;407;p34">
            <a:extLst>
              <a:ext uri="{FF2B5EF4-FFF2-40B4-BE49-F238E27FC236}">
                <a16:creationId xmlns:a16="http://schemas.microsoft.com/office/drawing/2014/main" id="{5FB0AC5B-6B57-C541-9978-A4372734B807}"/>
              </a:ext>
            </a:extLst>
          </p:cNvPr>
          <p:cNvPicPr preferRelativeResize="0"/>
          <p:nvPr/>
        </p:nvPicPr>
        <p:blipFill rotWithShape="1">
          <a:blip r:embed="rId5">
            <a:alphaModFix/>
          </a:blip>
          <a:srcRect/>
          <a:stretch/>
        </p:blipFill>
        <p:spPr>
          <a:xfrm>
            <a:off x="1892859" y="3976100"/>
            <a:ext cx="245062" cy="241685"/>
          </a:xfrm>
          <a:prstGeom prst="rect">
            <a:avLst/>
          </a:prstGeom>
          <a:noFill/>
          <a:ln>
            <a:noFill/>
          </a:ln>
        </p:spPr>
      </p:pic>
      <p:grpSp>
        <p:nvGrpSpPr>
          <p:cNvPr id="118" name="Google Shape;408;p34">
            <a:extLst>
              <a:ext uri="{FF2B5EF4-FFF2-40B4-BE49-F238E27FC236}">
                <a16:creationId xmlns:a16="http://schemas.microsoft.com/office/drawing/2014/main" id="{AB156281-DDF6-6249-89B9-85192764206A}"/>
              </a:ext>
            </a:extLst>
          </p:cNvPr>
          <p:cNvGrpSpPr/>
          <p:nvPr/>
        </p:nvGrpSpPr>
        <p:grpSpPr>
          <a:xfrm>
            <a:off x="328010" y="2602456"/>
            <a:ext cx="310443" cy="1615329"/>
            <a:chOff x="293825" y="3088940"/>
            <a:chExt cx="413924" cy="2153772"/>
          </a:xfrm>
        </p:grpSpPr>
        <p:pic>
          <p:nvPicPr>
            <p:cNvPr id="119" name="Google Shape;409;p34">
              <a:extLst>
                <a:ext uri="{FF2B5EF4-FFF2-40B4-BE49-F238E27FC236}">
                  <a16:creationId xmlns:a16="http://schemas.microsoft.com/office/drawing/2014/main" id="{524042AE-F57D-654C-8AD1-2B426A4A49C2}"/>
                </a:ext>
              </a:extLst>
            </p:cNvPr>
            <p:cNvPicPr preferRelativeResize="0"/>
            <p:nvPr/>
          </p:nvPicPr>
          <p:blipFill rotWithShape="1">
            <a:blip r:embed="rId5">
              <a:alphaModFix/>
            </a:blip>
            <a:srcRect/>
            <a:stretch/>
          </p:blipFill>
          <p:spPr>
            <a:xfrm>
              <a:off x="293825" y="4920465"/>
              <a:ext cx="326749" cy="322247"/>
            </a:xfrm>
            <a:prstGeom prst="rect">
              <a:avLst/>
            </a:prstGeom>
            <a:noFill/>
            <a:ln>
              <a:noFill/>
            </a:ln>
          </p:spPr>
        </p:pic>
        <p:pic>
          <p:nvPicPr>
            <p:cNvPr id="120" name="Google Shape;410;p34">
              <a:extLst>
                <a:ext uri="{FF2B5EF4-FFF2-40B4-BE49-F238E27FC236}">
                  <a16:creationId xmlns:a16="http://schemas.microsoft.com/office/drawing/2014/main" id="{D109058E-7567-394D-85F7-AA0AE9466423}"/>
                </a:ext>
              </a:extLst>
            </p:cNvPr>
            <p:cNvPicPr preferRelativeResize="0"/>
            <p:nvPr/>
          </p:nvPicPr>
          <p:blipFill rotWithShape="1">
            <a:blip r:embed="rId5">
              <a:alphaModFix/>
            </a:blip>
            <a:srcRect/>
            <a:stretch/>
          </p:blipFill>
          <p:spPr>
            <a:xfrm>
              <a:off x="318275" y="3088940"/>
              <a:ext cx="326749" cy="322247"/>
            </a:xfrm>
            <a:prstGeom prst="rect">
              <a:avLst/>
            </a:prstGeom>
            <a:noFill/>
            <a:ln>
              <a:noFill/>
            </a:ln>
          </p:spPr>
        </p:pic>
        <p:pic>
          <p:nvPicPr>
            <p:cNvPr id="121" name="Google Shape;411;p34">
              <a:extLst>
                <a:ext uri="{FF2B5EF4-FFF2-40B4-BE49-F238E27FC236}">
                  <a16:creationId xmlns:a16="http://schemas.microsoft.com/office/drawing/2014/main" id="{92378230-567A-D64F-AE6F-DB1547E176CE}"/>
                </a:ext>
              </a:extLst>
            </p:cNvPr>
            <p:cNvPicPr preferRelativeResize="0"/>
            <p:nvPr/>
          </p:nvPicPr>
          <p:blipFill rotWithShape="1">
            <a:blip r:embed="rId5">
              <a:alphaModFix/>
            </a:blip>
            <a:srcRect/>
            <a:stretch/>
          </p:blipFill>
          <p:spPr>
            <a:xfrm>
              <a:off x="381000" y="3950440"/>
              <a:ext cx="326749" cy="322247"/>
            </a:xfrm>
            <a:prstGeom prst="rect">
              <a:avLst/>
            </a:prstGeom>
            <a:noFill/>
            <a:ln>
              <a:noFill/>
            </a:ln>
          </p:spPr>
        </p:pic>
      </p:grpSp>
      <p:pic>
        <p:nvPicPr>
          <p:cNvPr id="122" name="Google Shape;412;p34">
            <a:extLst>
              <a:ext uri="{FF2B5EF4-FFF2-40B4-BE49-F238E27FC236}">
                <a16:creationId xmlns:a16="http://schemas.microsoft.com/office/drawing/2014/main" id="{8BA575A9-DC47-6243-881C-4D75A4920FBA}"/>
              </a:ext>
            </a:extLst>
          </p:cNvPr>
          <p:cNvPicPr preferRelativeResize="0"/>
          <p:nvPr/>
        </p:nvPicPr>
        <p:blipFill rotWithShape="1">
          <a:blip r:embed="rId5">
            <a:alphaModFix/>
          </a:blip>
          <a:srcRect/>
          <a:stretch/>
        </p:blipFill>
        <p:spPr>
          <a:xfrm>
            <a:off x="1070609" y="3723893"/>
            <a:ext cx="245062" cy="241685"/>
          </a:xfrm>
          <a:prstGeom prst="rect">
            <a:avLst/>
          </a:prstGeom>
          <a:noFill/>
          <a:ln>
            <a:noFill/>
          </a:ln>
        </p:spPr>
      </p:pic>
      <p:sp>
        <p:nvSpPr>
          <p:cNvPr id="138" name="Google Shape;433;g82fd4b3ced_0_627">
            <a:extLst>
              <a:ext uri="{FF2B5EF4-FFF2-40B4-BE49-F238E27FC236}">
                <a16:creationId xmlns:a16="http://schemas.microsoft.com/office/drawing/2014/main" id="{01934607-A719-EE44-974A-0E674366A7AC}"/>
              </a:ext>
            </a:extLst>
          </p:cNvPr>
          <p:cNvSpPr txBox="1">
            <a:spLocks noGrp="1"/>
          </p:cNvSpPr>
          <p:nvPr>
            <p:ph type="title"/>
          </p:nvPr>
        </p:nvSpPr>
        <p:spPr>
          <a:xfrm>
            <a:off x="462408" y="411480"/>
            <a:ext cx="6646800" cy="813300"/>
          </a:xfrm>
          <a:prstGeom prst="rect">
            <a:avLst/>
          </a:prstGeom>
          <a:noFill/>
          <a:ln>
            <a:noFill/>
          </a:ln>
        </p:spPr>
        <p:txBody>
          <a:bodyPr spcFirstLastPara="1" vert="horz" wrap="square" lIns="0" tIns="0" rIns="0" bIns="0" rtlCol="0" anchor="ctr" anchorCtr="0">
            <a:noAutofit/>
          </a:bodyPr>
          <a:lstStyle/>
          <a:p>
            <a:r>
              <a:rPr lang="en-GB" dirty="0">
                <a:latin typeface="Verdana"/>
                <a:ea typeface="Verdana"/>
                <a:cs typeface="Verdana"/>
                <a:sym typeface="Verdana"/>
              </a:rPr>
              <a:t>Alternative Client Solution: </a:t>
            </a:r>
            <a:r>
              <a:rPr lang="en-GB" dirty="0"/>
              <a:t>Data Dump</a:t>
            </a:r>
            <a:endParaRPr dirty="0"/>
          </a:p>
        </p:txBody>
      </p:sp>
      <p:sp>
        <p:nvSpPr>
          <p:cNvPr id="142" name="Google Shape;367;p33">
            <a:extLst>
              <a:ext uri="{FF2B5EF4-FFF2-40B4-BE49-F238E27FC236}">
                <a16:creationId xmlns:a16="http://schemas.microsoft.com/office/drawing/2014/main" id="{0C276E8C-4C5F-4143-A37C-D02F0B5E279B}"/>
              </a:ext>
            </a:extLst>
          </p:cNvPr>
          <p:cNvSpPr/>
          <p:nvPr/>
        </p:nvSpPr>
        <p:spPr>
          <a:xfrm rot="5400000">
            <a:off x="7430858" y="1601431"/>
            <a:ext cx="153937" cy="64136"/>
          </a:xfrm>
          <a:prstGeom prst="rect">
            <a:avLst/>
          </a:prstGeom>
          <a:solidFill>
            <a:srgbClr val="6AA84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43" name="Google Shape;361;p33">
            <a:extLst>
              <a:ext uri="{FF2B5EF4-FFF2-40B4-BE49-F238E27FC236}">
                <a16:creationId xmlns:a16="http://schemas.microsoft.com/office/drawing/2014/main" id="{05D50712-C9EC-A64A-A9D1-490BBC8BC33A}"/>
              </a:ext>
            </a:extLst>
          </p:cNvPr>
          <p:cNvSpPr/>
          <p:nvPr/>
        </p:nvSpPr>
        <p:spPr>
          <a:xfrm rot="5400000">
            <a:off x="4092139" y="1128035"/>
            <a:ext cx="168121" cy="1047975"/>
          </a:xfrm>
          <a:prstGeom prst="rect">
            <a:avLst/>
          </a:prstGeom>
          <a:solidFill>
            <a:srgbClr val="FF0000"/>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6" name="Google Shape;436;g82fd4b3ced_0_627">
            <a:extLst>
              <a:ext uri="{FF2B5EF4-FFF2-40B4-BE49-F238E27FC236}">
                <a16:creationId xmlns:a16="http://schemas.microsoft.com/office/drawing/2014/main" id="{170AF076-B4B4-054D-A022-77066A44055F}"/>
              </a:ext>
            </a:extLst>
          </p:cNvPr>
          <p:cNvSpPr txBox="1"/>
          <p:nvPr/>
        </p:nvSpPr>
        <p:spPr>
          <a:xfrm>
            <a:off x="1305163" y="4683335"/>
            <a:ext cx="6727318" cy="488700"/>
          </a:xfrm>
          <a:prstGeom prst="rect">
            <a:avLst/>
          </a:prstGeom>
          <a:noFill/>
          <a:ln>
            <a:noFill/>
          </a:ln>
        </p:spPr>
        <p:txBody>
          <a:bodyPr spcFirstLastPara="1" wrap="square" lIns="91425" tIns="91425" rIns="91425" bIns="91425" anchor="t" anchorCtr="0">
            <a:noAutofit/>
          </a:bodyPr>
          <a:lstStyle/>
          <a:p>
            <a:pPr algn="ctr">
              <a:buClr>
                <a:srgbClr val="000000"/>
              </a:buClr>
              <a:buSzPts val="3200"/>
            </a:pPr>
            <a:r>
              <a:rPr lang="en-GB" sz="3200" b="1" dirty="0">
                <a:solidFill>
                  <a:schemeClr val="dk1"/>
                </a:solidFill>
                <a:latin typeface="Verdana"/>
                <a:ea typeface="Verdana"/>
                <a:cs typeface="Verdana"/>
                <a:sym typeface="Verdana"/>
              </a:rPr>
              <a:t>Data Shipping – using HDT</a:t>
            </a:r>
            <a:endParaRPr sz="3200" b="1" dirty="0">
              <a:solidFill>
                <a:schemeClr val="dk1"/>
              </a:solidFill>
              <a:latin typeface="Verdana"/>
              <a:ea typeface="Verdana"/>
              <a:cs typeface="Verdana"/>
              <a:sym typeface="Verdana"/>
            </a:endParaRPr>
          </a:p>
        </p:txBody>
      </p:sp>
      <p:grpSp>
        <p:nvGrpSpPr>
          <p:cNvPr id="4" name="Group 3">
            <a:extLst>
              <a:ext uri="{FF2B5EF4-FFF2-40B4-BE49-F238E27FC236}">
                <a16:creationId xmlns:a16="http://schemas.microsoft.com/office/drawing/2014/main" id="{7564056F-A771-7C48-A964-32F4F92043A5}"/>
              </a:ext>
            </a:extLst>
          </p:cNvPr>
          <p:cNvGrpSpPr/>
          <p:nvPr/>
        </p:nvGrpSpPr>
        <p:grpSpPr>
          <a:xfrm>
            <a:off x="7141267" y="2898407"/>
            <a:ext cx="465833" cy="511995"/>
            <a:chOff x="7141267" y="2898407"/>
            <a:chExt cx="465833" cy="511995"/>
          </a:xfrm>
        </p:grpSpPr>
        <p:grpSp>
          <p:nvGrpSpPr>
            <p:cNvPr id="69" name="Group 68">
              <a:extLst>
                <a:ext uri="{FF2B5EF4-FFF2-40B4-BE49-F238E27FC236}">
                  <a16:creationId xmlns:a16="http://schemas.microsoft.com/office/drawing/2014/main" id="{5D6B8C62-DE30-D149-BE82-A0F1B752D6A2}"/>
                </a:ext>
              </a:extLst>
            </p:cNvPr>
            <p:cNvGrpSpPr/>
            <p:nvPr/>
          </p:nvGrpSpPr>
          <p:grpSpPr>
            <a:xfrm>
              <a:off x="7153501" y="2940163"/>
              <a:ext cx="453599" cy="470239"/>
              <a:chOff x="5732656" y="2596086"/>
              <a:chExt cx="1003141" cy="847981"/>
            </a:xfrm>
          </p:grpSpPr>
          <p:pic>
            <p:nvPicPr>
              <p:cNvPr id="70" name="Google Shape;489;p36">
                <a:extLst>
                  <a:ext uri="{FF2B5EF4-FFF2-40B4-BE49-F238E27FC236}">
                    <a16:creationId xmlns:a16="http://schemas.microsoft.com/office/drawing/2014/main" id="{80B05021-1100-9C43-AE52-49F1719647B2}"/>
                  </a:ext>
                </a:extLst>
              </p:cNvPr>
              <p:cNvPicPr preferRelativeResize="0"/>
              <p:nvPr/>
            </p:nvPicPr>
            <p:blipFill rotWithShape="1">
              <a:blip r:embed="rId6">
                <a:alphaModFix/>
              </a:blip>
              <a:srcRect/>
              <a:stretch/>
            </p:blipFill>
            <p:spPr>
              <a:xfrm>
                <a:off x="5732656" y="2596086"/>
                <a:ext cx="1003141" cy="847981"/>
              </a:xfrm>
              <a:prstGeom prst="rect">
                <a:avLst/>
              </a:prstGeom>
              <a:noFill/>
              <a:ln>
                <a:noFill/>
              </a:ln>
            </p:spPr>
          </p:pic>
          <p:pic>
            <p:nvPicPr>
              <p:cNvPr id="71" name="Google Shape;490;p36">
                <a:extLst>
                  <a:ext uri="{FF2B5EF4-FFF2-40B4-BE49-F238E27FC236}">
                    <a16:creationId xmlns:a16="http://schemas.microsoft.com/office/drawing/2014/main" id="{7F196CE4-A8B5-AA4D-82F3-3E2224DF0A86}"/>
                  </a:ext>
                </a:extLst>
              </p:cNvPr>
              <p:cNvPicPr preferRelativeResize="0"/>
              <p:nvPr/>
            </p:nvPicPr>
            <p:blipFill rotWithShape="1">
              <a:blip r:embed="rId7">
                <a:alphaModFix/>
              </a:blip>
              <a:srcRect/>
              <a:stretch/>
            </p:blipFill>
            <p:spPr>
              <a:xfrm>
                <a:off x="6242875" y="3046085"/>
                <a:ext cx="429043" cy="376619"/>
              </a:xfrm>
              <a:prstGeom prst="rect">
                <a:avLst/>
              </a:prstGeom>
              <a:noFill/>
              <a:ln>
                <a:noFill/>
              </a:ln>
            </p:spPr>
          </p:pic>
        </p:grpSp>
        <p:sp>
          <p:nvSpPr>
            <p:cNvPr id="3" name="TextBox 2">
              <a:extLst>
                <a:ext uri="{FF2B5EF4-FFF2-40B4-BE49-F238E27FC236}">
                  <a16:creationId xmlns:a16="http://schemas.microsoft.com/office/drawing/2014/main" id="{8F170F81-9541-B340-9F46-55F8C7AEE42A}"/>
                </a:ext>
              </a:extLst>
            </p:cNvPr>
            <p:cNvSpPr txBox="1"/>
            <p:nvPr/>
          </p:nvSpPr>
          <p:spPr>
            <a:xfrm>
              <a:off x="7141267" y="2898407"/>
              <a:ext cx="402674" cy="215444"/>
            </a:xfrm>
            <a:prstGeom prst="rect">
              <a:avLst/>
            </a:prstGeom>
            <a:noFill/>
          </p:spPr>
          <p:txBody>
            <a:bodyPr wrap="none" rtlCol="0">
              <a:spAutoFit/>
            </a:bodyPr>
            <a:lstStyle/>
            <a:p>
              <a:r>
                <a:rPr lang="en-AT" sz="800" dirty="0"/>
                <a:t>HDT</a:t>
              </a:r>
            </a:p>
          </p:txBody>
        </p:sp>
      </p:grpSp>
      <p:grpSp>
        <p:nvGrpSpPr>
          <p:cNvPr id="73" name="Group 72">
            <a:extLst>
              <a:ext uri="{FF2B5EF4-FFF2-40B4-BE49-F238E27FC236}">
                <a16:creationId xmlns:a16="http://schemas.microsoft.com/office/drawing/2014/main" id="{7B0C59A1-60E0-D04C-BF57-2476B65D1FEE}"/>
              </a:ext>
            </a:extLst>
          </p:cNvPr>
          <p:cNvGrpSpPr/>
          <p:nvPr/>
        </p:nvGrpSpPr>
        <p:grpSpPr>
          <a:xfrm>
            <a:off x="7130294" y="2881514"/>
            <a:ext cx="465833" cy="511995"/>
            <a:chOff x="7141267" y="2898407"/>
            <a:chExt cx="465833" cy="511995"/>
          </a:xfrm>
        </p:grpSpPr>
        <p:grpSp>
          <p:nvGrpSpPr>
            <p:cNvPr id="74" name="Group 73">
              <a:extLst>
                <a:ext uri="{FF2B5EF4-FFF2-40B4-BE49-F238E27FC236}">
                  <a16:creationId xmlns:a16="http://schemas.microsoft.com/office/drawing/2014/main" id="{755B6338-15B9-F04B-BE36-0130F5F88D9F}"/>
                </a:ext>
              </a:extLst>
            </p:cNvPr>
            <p:cNvGrpSpPr/>
            <p:nvPr/>
          </p:nvGrpSpPr>
          <p:grpSpPr>
            <a:xfrm>
              <a:off x="7153501" y="2940163"/>
              <a:ext cx="453599" cy="470239"/>
              <a:chOff x="5732656" y="2596086"/>
              <a:chExt cx="1003141" cy="847981"/>
            </a:xfrm>
          </p:grpSpPr>
          <p:pic>
            <p:nvPicPr>
              <p:cNvPr id="76" name="Google Shape;489;p36">
                <a:extLst>
                  <a:ext uri="{FF2B5EF4-FFF2-40B4-BE49-F238E27FC236}">
                    <a16:creationId xmlns:a16="http://schemas.microsoft.com/office/drawing/2014/main" id="{48E33B01-3949-684D-B9DA-C0D68F5D2A5B}"/>
                  </a:ext>
                </a:extLst>
              </p:cNvPr>
              <p:cNvPicPr preferRelativeResize="0"/>
              <p:nvPr/>
            </p:nvPicPr>
            <p:blipFill rotWithShape="1">
              <a:blip r:embed="rId6">
                <a:alphaModFix/>
              </a:blip>
              <a:srcRect/>
              <a:stretch/>
            </p:blipFill>
            <p:spPr>
              <a:xfrm>
                <a:off x="5732656" y="2596086"/>
                <a:ext cx="1003141" cy="847981"/>
              </a:xfrm>
              <a:prstGeom prst="rect">
                <a:avLst/>
              </a:prstGeom>
              <a:noFill/>
              <a:ln>
                <a:noFill/>
              </a:ln>
            </p:spPr>
          </p:pic>
          <p:pic>
            <p:nvPicPr>
              <p:cNvPr id="77" name="Google Shape;490;p36">
                <a:extLst>
                  <a:ext uri="{FF2B5EF4-FFF2-40B4-BE49-F238E27FC236}">
                    <a16:creationId xmlns:a16="http://schemas.microsoft.com/office/drawing/2014/main" id="{7FA79D18-E524-2343-9A36-4923D0050CC1}"/>
                  </a:ext>
                </a:extLst>
              </p:cNvPr>
              <p:cNvPicPr preferRelativeResize="0"/>
              <p:nvPr/>
            </p:nvPicPr>
            <p:blipFill rotWithShape="1">
              <a:blip r:embed="rId7">
                <a:alphaModFix/>
              </a:blip>
              <a:srcRect/>
              <a:stretch/>
            </p:blipFill>
            <p:spPr>
              <a:xfrm>
                <a:off x="6242875" y="3046085"/>
                <a:ext cx="429043" cy="376619"/>
              </a:xfrm>
              <a:prstGeom prst="rect">
                <a:avLst/>
              </a:prstGeom>
              <a:noFill/>
              <a:ln>
                <a:noFill/>
              </a:ln>
            </p:spPr>
          </p:pic>
        </p:grpSp>
        <p:sp>
          <p:nvSpPr>
            <p:cNvPr id="75" name="TextBox 74">
              <a:extLst>
                <a:ext uri="{FF2B5EF4-FFF2-40B4-BE49-F238E27FC236}">
                  <a16:creationId xmlns:a16="http://schemas.microsoft.com/office/drawing/2014/main" id="{09835B3F-BAA2-1A45-BA9B-FD864BA4BC0D}"/>
                </a:ext>
              </a:extLst>
            </p:cNvPr>
            <p:cNvSpPr txBox="1"/>
            <p:nvPr/>
          </p:nvSpPr>
          <p:spPr>
            <a:xfrm>
              <a:off x="7141267" y="2898407"/>
              <a:ext cx="402674" cy="215444"/>
            </a:xfrm>
            <a:prstGeom prst="rect">
              <a:avLst/>
            </a:prstGeom>
            <a:noFill/>
          </p:spPr>
          <p:txBody>
            <a:bodyPr wrap="none" rtlCol="0">
              <a:spAutoFit/>
            </a:bodyPr>
            <a:lstStyle/>
            <a:p>
              <a:r>
                <a:rPr lang="en-AT" sz="800" dirty="0"/>
                <a:t>HDT</a:t>
              </a:r>
            </a:p>
          </p:txBody>
        </p:sp>
      </p:grpSp>
      <p:grpSp>
        <p:nvGrpSpPr>
          <p:cNvPr id="78" name="Group 77">
            <a:extLst>
              <a:ext uri="{FF2B5EF4-FFF2-40B4-BE49-F238E27FC236}">
                <a16:creationId xmlns:a16="http://schemas.microsoft.com/office/drawing/2014/main" id="{2868DC09-A78E-EA4F-93B4-E5520562B0D1}"/>
              </a:ext>
            </a:extLst>
          </p:cNvPr>
          <p:cNvGrpSpPr/>
          <p:nvPr/>
        </p:nvGrpSpPr>
        <p:grpSpPr>
          <a:xfrm>
            <a:off x="7129574" y="2902531"/>
            <a:ext cx="465833" cy="511995"/>
            <a:chOff x="7141267" y="2898407"/>
            <a:chExt cx="465833" cy="511995"/>
          </a:xfrm>
        </p:grpSpPr>
        <p:grpSp>
          <p:nvGrpSpPr>
            <p:cNvPr id="79" name="Group 78">
              <a:extLst>
                <a:ext uri="{FF2B5EF4-FFF2-40B4-BE49-F238E27FC236}">
                  <a16:creationId xmlns:a16="http://schemas.microsoft.com/office/drawing/2014/main" id="{6BDED9ED-8FA8-4343-AE66-271164FA198F}"/>
                </a:ext>
              </a:extLst>
            </p:cNvPr>
            <p:cNvGrpSpPr/>
            <p:nvPr/>
          </p:nvGrpSpPr>
          <p:grpSpPr>
            <a:xfrm>
              <a:off x="7153501" y="2940163"/>
              <a:ext cx="453599" cy="470239"/>
              <a:chOff x="5732656" y="2596086"/>
              <a:chExt cx="1003141" cy="847981"/>
            </a:xfrm>
          </p:grpSpPr>
          <p:pic>
            <p:nvPicPr>
              <p:cNvPr id="81" name="Google Shape;489;p36">
                <a:extLst>
                  <a:ext uri="{FF2B5EF4-FFF2-40B4-BE49-F238E27FC236}">
                    <a16:creationId xmlns:a16="http://schemas.microsoft.com/office/drawing/2014/main" id="{6A8CCD3A-F472-0C47-B737-94B7970A8175}"/>
                  </a:ext>
                </a:extLst>
              </p:cNvPr>
              <p:cNvPicPr preferRelativeResize="0"/>
              <p:nvPr/>
            </p:nvPicPr>
            <p:blipFill rotWithShape="1">
              <a:blip r:embed="rId6">
                <a:alphaModFix/>
              </a:blip>
              <a:srcRect/>
              <a:stretch/>
            </p:blipFill>
            <p:spPr>
              <a:xfrm>
                <a:off x="5732656" y="2596086"/>
                <a:ext cx="1003141" cy="847981"/>
              </a:xfrm>
              <a:prstGeom prst="rect">
                <a:avLst/>
              </a:prstGeom>
              <a:noFill/>
              <a:ln>
                <a:noFill/>
              </a:ln>
            </p:spPr>
          </p:pic>
          <p:pic>
            <p:nvPicPr>
              <p:cNvPr id="82" name="Google Shape;490;p36">
                <a:extLst>
                  <a:ext uri="{FF2B5EF4-FFF2-40B4-BE49-F238E27FC236}">
                    <a16:creationId xmlns:a16="http://schemas.microsoft.com/office/drawing/2014/main" id="{765D5683-9403-2E4B-A645-5F31038C6125}"/>
                  </a:ext>
                </a:extLst>
              </p:cNvPr>
              <p:cNvPicPr preferRelativeResize="0"/>
              <p:nvPr/>
            </p:nvPicPr>
            <p:blipFill rotWithShape="1">
              <a:blip r:embed="rId7">
                <a:alphaModFix/>
              </a:blip>
              <a:srcRect/>
              <a:stretch/>
            </p:blipFill>
            <p:spPr>
              <a:xfrm>
                <a:off x="6242875" y="3046085"/>
                <a:ext cx="429043" cy="376619"/>
              </a:xfrm>
              <a:prstGeom prst="rect">
                <a:avLst/>
              </a:prstGeom>
              <a:noFill/>
              <a:ln>
                <a:noFill/>
              </a:ln>
            </p:spPr>
          </p:pic>
        </p:grpSp>
        <p:sp>
          <p:nvSpPr>
            <p:cNvPr id="80" name="TextBox 79">
              <a:extLst>
                <a:ext uri="{FF2B5EF4-FFF2-40B4-BE49-F238E27FC236}">
                  <a16:creationId xmlns:a16="http://schemas.microsoft.com/office/drawing/2014/main" id="{CC03DA09-808A-E346-9D9C-22D420B031C0}"/>
                </a:ext>
              </a:extLst>
            </p:cNvPr>
            <p:cNvSpPr txBox="1"/>
            <p:nvPr/>
          </p:nvSpPr>
          <p:spPr>
            <a:xfrm>
              <a:off x="7141267" y="2898407"/>
              <a:ext cx="402674" cy="215444"/>
            </a:xfrm>
            <a:prstGeom prst="rect">
              <a:avLst/>
            </a:prstGeom>
            <a:noFill/>
          </p:spPr>
          <p:txBody>
            <a:bodyPr wrap="none" rtlCol="0">
              <a:spAutoFit/>
            </a:bodyPr>
            <a:lstStyle/>
            <a:p>
              <a:r>
                <a:rPr lang="en-AT" sz="800" dirty="0"/>
                <a:t>HDT</a:t>
              </a:r>
            </a:p>
          </p:txBody>
        </p:sp>
      </p:grpSp>
      <p:grpSp>
        <p:nvGrpSpPr>
          <p:cNvPr id="83" name="Group 82">
            <a:extLst>
              <a:ext uri="{FF2B5EF4-FFF2-40B4-BE49-F238E27FC236}">
                <a16:creationId xmlns:a16="http://schemas.microsoft.com/office/drawing/2014/main" id="{18A4991F-FE06-3C48-B169-6B759F536921}"/>
              </a:ext>
            </a:extLst>
          </p:cNvPr>
          <p:cNvGrpSpPr/>
          <p:nvPr/>
        </p:nvGrpSpPr>
        <p:grpSpPr>
          <a:xfrm>
            <a:off x="7136951" y="2886799"/>
            <a:ext cx="465833" cy="511995"/>
            <a:chOff x="7141267" y="2898407"/>
            <a:chExt cx="465833" cy="511995"/>
          </a:xfrm>
        </p:grpSpPr>
        <p:grpSp>
          <p:nvGrpSpPr>
            <p:cNvPr id="84" name="Group 83">
              <a:extLst>
                <a:ext uri="{FF2B5EF4-FFF2-40B4-BE49-F238E27FC236}">
                  <a16:creationId xmlns:a16="http://schemas.microsoft.com/office/drawing/2014/main" id="{D3CC002D-4EEF-F749-AA3A-731F5EE407D2}"/>
                </a:ext>
              </a:extLst>
            </p:cNvPr>
            <p:cNvGrpSpPr/>
            <p:nvPr/>
          </p:nvGrpSpPr>
          <p:grpSpPr>
            <a:xfrm>
              <a:off x="7153501" y="2940163"/>
              <a:ext cx="453599" cy="470239"/>
              <a:chOff x="5732656" y="2596086"/>
              <a:chExt cx="1003141" cy="847981"/>
            </a:xfrm>
          </p:grpSpPr>
          <p:pic>
            <p:nvPicPr>
              <p:cNvPr id="86" name="Google Shape;489;p36">
                <a:extLst>
                  <a:ext uri="{FF2B5EF4-FFF2-40B4-BE49-F238E27FC236}">
                    <a16:creationId xmlns:a16="http://schemas.microsoft.com/office/drawing/2014/main" id="{9C205970-8635-6349-AEB0-09B1F4FB7351}"/>
                  </a:ext>
                </a:extLst>
              </p:cNvPr>
              <p:cNvPicPr preferRelativeResize="0"/>
              <p:nvPr/>
            </p:nvPicPr>
            <p:blipFill rotWithShape="1">
              <a:blip r:embed="rId6">
                <a:alphaModFix/>
              </a:blip>
              <a:srcRect/>
              <a:stretch/>
            </p:blipFill>
            <p:spPr>
              <a:xfrm>
                <a:off x="5732656" y="2596086"/>
                <a:ext cx="1003141" cy="847981"/>
              </a:xfrm>
              <a:prstGeom prst="rect">
                <a:avLst/>
              </a:prstGeom>
              <a:noFill/>
              <a:ln>
                <a:noFill/>
              </a:ln>
            </p:spPr>
          </p:pic>
          <p:pic>
            <p:nvPicPr>
              <p:cNvPr id="87" name="Google Shape;490;p36">
                <a:extLst>
                  <a:ext uri="{FF2B5EF4-FFF2-40B4-BE49-F238E27FC236}">
                    <a16:creationId xmlns:a16="http://schemas.microsoft.com/office/drawing/2014/main" id="{D4F85C83-B3D3-D248-AF53-DE7CBFEBA514}"/>
                  </a:ext>
                </a:extLst>
              </p:cNvPr>
              <p:cNvPicPr preferRelativeResize="0"/>
              <p:nvPr/>
            </p:nvPicPr>
            <p:blipFill rotWithShape="1">
              <a:blip r:embed="rId7">
                <a:alphaModFix/>
              </a:blip>
              <a:srcRect/>
              <a:stretch/>
            </p:blipFill>
            <p:spPr>
              <a:xfrm>
                <a:off x="6242875" y="3046085"/>
                <a:ext cx="429043" cy="376619"/>
              </a:xfrm>
              <a:prstGeom prst="rect">
                <a:avLst/>
              </a:prstGeom>
              <a:noFill/>
              <a:ln>
                <a:noFill/>
              </a:ln>
            </p:spPr>
          </p:pic>
        </p:grpSp>
        <p:sp>
          <p:nvSpPr>
            <p:cNvPr id="85" name="TextBox 84">
              <a:extLst>
                <a:ext uri="{FF2B5EF4-FFF2-40B4-BE49-F238E27FC236}">
                  <a16:creationId xmlns:a16="http://schemas.microsoft.com/office/drawing/2014/main" id="{6502A852-B4C2-404D-8B7B-77076763A4FC}"/>
                </a:ext>
              </a:extLst>
            </p:cNvPr>
            <p:cNvSpPr txBox="1"/>
            <p:nvPr/>
          </p:nvSpPr>
          <p:spPr>
            <a:xfrm>
              <a:off x="7141267" y="2898407"/>
              <a:ext cx="402674" cy="215444"/>
            </a:xfrm>
            <a:prstGeom prst="rect">
              <a:avLst/>
            </a:prstGeom>
            <a:noFill/>
          </p:spPr>
          <p:txBody>
            <a:bodyPr wrap="none" rtlCol="0">
              <a:spAutoFit/>
            </a:bodyPr>
            <a:lstStyle/>
            <a:p>
              <a:r>
                <a:rPr lang="en-AT" sz="800" dirty="0"/>
                <a:t>HDT</a:t>
              </a:r>
            </a:p>
          </p:txBody>
        </p:sp>
      </p:grpSp>
      <p:sp>
        <p:nvSpPr>
          <p:cNvPr id="88" name="Slide Number Placeholder 2">
            <a:extLst>
              <a:ext uri="{FF2B5EF4-FFF2-40B4-BE49-F238E27FC236}">
                <a16:creationId xmlns:a16="http://schemas.microsoft.com/office/drawing/2014/main" id="{11DC4963-DCCF-A342-8C35-A565C6C2E6F9}"/>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22</a:t>
            </a:fld>
            <a:endParaRPr lang="en-GB" sz="900" dirty="0">
              <a:solidFill>
                <a:schemeClr val="bg1">
                  <a:lumMod val="65000"/>
                </a:schemeClr>
              </a:solidFill>
            </a:endParaRPr>
          </a:p>
        </p:txBody>
      </p:sp>
    </p:spTree>
    <p:extLst>
      <p:ext uri="{BB962C8B-B14F-4D97-AF65-F5344CB8AC3E}">
        <p14:creationId xmlns:p14="http://schemas.microsoft.com/office/powerpoint/2010/main" val="108383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61111E-6 -4.44444E-6 L -0.68941 0.08834 " pathEditMode="relative" rAng="0" ptsTypes="AA">
                                      <p:cBhvr>
                                        <p:cTn id="6" dur="500" fill="hold"/>
                                        <p:tgtEl>
                                          <p:spTgt spid="4"/>
                                        </p:tgtEl>
                                        <p:attrNameLst>
                                          <p:attrName>ppt_x</p:attrName>
                                          <p:attrName>ppt_y</p:attrName>
                                        </p:attrNameLst>
                                      </p:cBhvr>
                                      <p:rCtr x="-34479" y="4417"/>
                                    </p:animMotion>
                                  </p:childTnLst>
                                </p:cTn>
                              </p:par>
                              <p:par>
                                <p:cTn id="7" presetID="0" presetClass="path" presetSubtype="0" accel="50000" decel="50000" fill="hold" nodeType="withEffect">
                                  <p:stCondLst>
                                    <p:cond delay="0"/>
                                  </p:stCondLst>
                                  <p:childTnLst>
                                    <p:animMotion origin="layout" path="M 0.00226 0.00639 L -0.67743 -0.05111 " pathEditMode="relative" rAng="0" ptsTypes="AA">
                                      <p:cBhvr>
                                        <p:cTn id="8" dur="500" fill="hold"/>
                                        <p:tgtEl>
                                          <p:spTgt spid="73"/>
                                        </p:tgtEl>
                                        <p:attrNameLst>
                                          <p:attrName>ppt_x</p:attrName>
                                          <p:attrName>ppt_y</p:attrName>
                                        </p:attrNameLst>
                                      </p:cBhvr>
                                      <p:rCtr x="-33993" y="-2889"/>
                                    </p:animMotion>
                                  </p:childTnLst>
                                </p:cTn>
                              </p:par>
                              <p:par>
                                <p:cTn id="9" presetID="0" presetClass="path" presetSubtype="0" accel="50000" decel="50000" fill="hold" nodeType="withEffect">
                                  <p:stCondLst>
                                    <p:cond delay="0"/>
                                  </p:stCondLst>
                                  <p:childTnLst>
                                    <p:animMotion origin="layout" path="M 1.66667E-6 0 L -0.58733 0.13806 " pathEditMode="relative" rAng="0" ptsTypes="AA">
                                      <p:cBhvr>
                                        <p:cTn id="10" dur="500" fill="hold"/>
                                        <p:tgtEl>
                                          <p:spTgt spid="78"/>
                                        </p:tgtEl>
                                        <p:attrNameLst>
                                          <p:attrName>ppt_x</p:attrName>
                                          <p:attrName>ppt_y</p:attrName>
                                        </p:attrNameLst>
                                      </p:cBhvr>
                                      <p:rCtr x="-29375" y="6889"/>
                                    </p:animMotion>
                                  </p:childTnLst>
                                </p:cTn>
                              </p:par>
                              <p:par>
                                <p:cTn id="11" presetID="0" presetClass="path" presetSubtype="0" accel="50000" decel="50000" fill="hold" nodeType="withEffect">
                                  <p:stCondLst>
                                    <p:cond delay="0"/>
                                  </p:stCondLst>
                                  <p:childTnLst>
                                    <p:animMotion origin="layout" path="M 0 0 L -0.59913 0 " pathEditMode="relative" ptsTypes="AA">
                                      <p:cBhvr>
                                        <p:cTn id="12" dur="500" fill="hold"/>
                                        <p:tgtEl>
                                          <p:spTgt spid="8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5"/>
          <p:cNvSpPr txBox="1">
            <a:spLocks noGrp="1"/>
          </p:cNvSpPr>
          <p:nvPr>
            <p:ph type="title"/>
          </p:nvPr>
        </p:nvSpPr>
        <p:spPr>
          <a:xfrm>
            <a:off x="408575" y="148888"/>
            <a:ext cx="6872884" cy="813375"/>
          </a:xfrm>
          <a:prstGeom prst="rect">
            <a:avLst/>
          </a:prstGeom>
          <a:noFill/>
          <a:ln>
            <a:noFill/>
          </a:ln>
        </p:spPr>
        <p:txBody>
          <a:bodyPr spcFirstLastPara="1" vert="horz" wrap="square" lIns="0" tIns="0" rIns="0" bIns="0" rtlCol="0" anchor="ctr" anchorCtr="0">
            <a:noAutofit/>
          </a:bodyPr>
          <a:lstStyle/>
          <a:p>
            <a:pPr>
              <a:lnSpc>
                <a:spcPct val="115000"/>
              </a:lnSpc>
            </a:pPr>
            <a:r>
              <a:rPr lang="en-AT" sz="2000" dirty="0"/>
              <a:t>Variants in between:</a:t>
            </a:r>
            <a:br>
              <a:rPr lang="en-AT" sz="2000" dirty="0"/>
            </a:br>
            <a:r>
              <a:rPr lang="en" sz="2000" dirty="0">
                <a:latin typeface="Arial"/>
                <a:ea typeface="Arial"/>
                <a:cs typeface="Arial"/>
                <a:sym typeface="Arial"/>
              </a:rPr>
              <a:t>What are the current mitigations to the availability problem of the open RDF KGs?</a:t>
            </a:r>
            <a:endParaRPr sz="2000" dirty="0"/>
          </a:p>
        </p:txBody>
      </p:sp>
      <p:sp>
        <p:nvSpPr>
          <p:cNvPr id="751" name="Google Shape;751;p45"/>
          <p:cNvSpPr txBox="1"/>
          <p:nvPr/>
        </p:nvSpPr>
        <p:spPr>
          <a:xfrm>
            <a:off x="463650" y="1633201"/>
            <a:ext cx="8345400" cy="912825"/>
          </a:xfrm>
          <a:prstGeom prst="rect">
            <a:avLst/>
          </a:prstGeom>
          <a:noFill/>
          <a:ln>
            <a:noFill/>
          </a:ln>
        </p:spPr>
        <p:txBody>
          <a:bodyPr spcFirstLastPara="1" wrap="square" lIns="91425" tIns="91425" rIns="91425" bIns="91425" anchor="t" anchorCtr="0">
            <a:noAutofit/>
          </a:bodyPr>
          <a:lstStyle/>
          <a:p>
            <a:pPr>
              <a:buClr>
                <a:srgbClr val="000000"/>
              </a:buClr>
              <a:buSzPts val="1400"/>
            </a:pPr>
            <a:endParaRPr sz="1400">
              <a:solidFill>
                <a:srgbClr val="000000"/>
              </a:solidFill>
              <a:latin typeface="Verdana"/>
              <a:ea typeface="Verdana"/>
              <a:cs typeface="Verdana"/>
              <a:sym typeface="Verdana"/>
            </a:endParaRPr>
          </a:p>
        </p:txBody>
      </p:sp>
      <p:sp>
        <p:nvSpPr>
          <p:cNvPr id="752" name="Google Shape;752;p45"/>
          <p:cNvSpPr txBox="1"/>
          <p:nvPr/>
        </p:nvSpPr>
        <p:spPr>
          <a:xfrm>
            <a:off x="431025" y="1495425"/>
            <a:ext cx="8049600" cy="717300"/>
          </a:xfrm>
          <a:prstGeom prst="rect">
            <a:avLst/>
          </a:prstGeom>
          <a:noFill/>
          <a:ln>
            <a:noFill/>
          </a:ln>
        </p:spPr>
        <p:txBody>
          <a:bodyPr spcFirstLastPara="1" wrap="square" lIns="91425" tIns="91425" rIns="91425" bIns="91425" anchor="t" anchorCtr="0">
            <a:noAutofit/>
          </a:bodyPr>
          <a:lstStyle/>
          <a:p>
            <a:pPr>
              <a:buClr>
                <a:srgbClr val="000000"/>
              </a:buClr>
              <a:buSzPts val="2400"/>
            </a:pPr>
            <a:r>
              <a:rPr lang="en" sz="2400" b="1" dirty="0">
                <a:latin typeface="Verdana"/>
                <a:ea typeface="Verdana"/>
                <a:cs typeface="Verdana"/>
                <a:sym typeface="Verdana"/>
              </a:rPr>
              <a:t>Linked Data Fragment Framework(LDF) </a:t>
            </a:r>
            <a:r>
              <a:rPr lang="en" sz="2400" dirty="0">
                <a:solidFill>
                  <a:schemeClr val="dk1"/>
                </a:solidFill>
                <a:latin typeface="Arial"/>
                <a:ea typeface="Arial"/>
                <a:cs typeface="Arial"/>
                <a:sym typeface="Arial"/>
              </a:rPr>
              <a:t>Proposed to design new mixes of trade-offs.</a:t>
            </a:r>
            <a:endParaRPr sz="2400" dirty="0">
              <a:solidFill>
                <a:schemeClr val="dk1"/>
              </a:solidFill>
              <a:latin typeface="Arial"/>
              <a:ea typeface="Arial"/>
              <a:cs typeface="Arial"/>
              <a:sym typeface="Arial"/>
            </a:endParaRPr>
          </a:p>
          <a:p>
            <a:pPr>
              <a:buClr>
                <a:srgbClr val="000000"/>
              </a:buClr>
              <a:buSzPts val="2400"/>
            </a:pPr>
            <a:endParaRPr sz="2400" b="1" dirty="0">
              <a:solidFill>
                <a:srgbClr val="000000"/>
              </a:solidFill>
              <a:latin typeface="Verdana"/>
              <a:ea typeface="Verdana"/>
              <a:cs typeface="Verdana"/>
              <a:sym typeface="Verdana"/>
            </a:endParaRPr>
          </a:p>
        </p:txBody>
      </p:sp>
      <p:cxnSp>
        <p:nvCxnSpPr>
          <p:cNvPr id="753" name="Google Shape;753;p45"/>
          <p:cNvCxnSpPr/>
          <p:nvPr/>
        </p:nvCxnSpPr>
        <p:spPr>
          <a:xfrm>
            <a:off x="431032" y="3930651"/>
            <a:ext cx="7961700" cy="0"/>
          </a:xfrm>
          <a:prstGeom prst="straightConnector1">
            <a:avLst/>
          </a:prstGeom>
          <a:noFill/>
          <a:ln w="28575" cap="flat" cmpd="sng">
            <a:solidFill>
              <a:srgbClr val="000000"/>
            </a:solidFill>
            <a:prstDash val="solid"/>
            <a:round/>
            <a:headEnd type="triangle" w="med" len="med"/>
            <a:tailEnd type="triangle" w="med" len="med"/>
          </a:ln>
        </p:spPr>
      </p:cxnSp>
      <p:sp>
        <p:nvSpPr>
          <p:cNvPr id="754" name="Google Shape;754;p45"/>
          <p:cNvSpPr txBox="1"/>
          <p:nvPr/>
        </p:nvSpPr>
        <p:spPr>
          <a:xfrm>
            <a:off x="6911752" y="4038664"/>
            <a:ext cx="1800300" cy="276975"/>
          </a:xfrm>
          <a:prstGeom prst="rect">
            <a:avLst/>
          </a:prstGeom>
          <a:noFill/>
          <a:ln>
            <a:noFill/>
          </a:ln>
        </p:spPr>
        <p:txBody>
          <a:bodyPr spcFirstLastPara="1" wrap="square" lIns="91425" tIns="45700" rIns="91425" bIns="45700" anchor="t" anchorCtr="0">
            <a:noAutofit/>
          </a:bodyPr>
          <a:lstStyle/>
          <a:p>
            <a:pPr algn="ctr">
              <a:buClr>
                <a:srgbClr val="000000"/>
              </a:buClr>
              <a:buSzPts val="1800"/>
            </a:pPr>
            <a:r>
              <a:rPr lang="en" b="1">
                <a:solidFill>
                  <a:srgbClr val="000000"/>
                </a:solidFill>
                <a:latin typeface="Helvetica Neue"/>
                <a:ea typeface="Helvetica Neue"/>
                <a:cs typeface="Helvetica Neue"/>
                <a:sym typeface="Helvetica Neue"/>
              </a:rPr>
              <a:t>SPARQL</a:t>
            </a:r>
            <a:endParaRPr b="1">
              <a:solidFill>
                <a:srgbClr val="000000"/>
              </a:solidFill>
              <a:latin typeface="Helvetica Neue"/>
              <a:ea typeface="Helvetica Neue"/>
              <a:cs typeface="Helvetica Neue"/>
              <a:sym typeface="Helvetica Neue"/>
            </a:endParaRPr>
          </a:p>
          <a:p>
            <a:pPr algn="ctr">
              <a:buClr>
                <a:srgbClr val="000000"/>
              </a:buClr>
              <a:buSzPts val="1800"/>
            </a:pPr>
            <a:r>
              <a:rPr lang="en" b="1">
                <a:solidFill>
                  <a:srgbClr val="000000"/>
                </a:solidFill>
                <a:latin typeface="Helvetica Neue"/>
                <a:ea typeface="Helvetica Neue"/>
                <a:cs typeface="Helvetica Neue"/>
                <a:sym typeface="Helvetica Neue"/>
              </a:rPr>
              <a:t>Endpoint</a:t>
            </a:r>
            <a:endParaRPr b="1">
              <a:solidFill>
                <a:srgbClr val="000000"/>
              </a:solidFill>
              <a:latin typeface="Helvetica Neue"/>
              <a:ea typeface="Helvetica Neue"/>
              <a:cs typeface="Helvetica Neue"/>
              <a:sym typeface="Helvetica Neue"/>
            </a:endParaRPr>
          </a:p>
        </p:txBody>
      </p:sp>
      <p:cxnSp>
        <p:nvCxnSpPr>
          <p:cNvPr id="755" name="Google Shape;755;p45"/>
          <p:cNvCxnSpPr/>
          <p:nvPr/>
        </p:nvCxnSpPr>
        <p:spPr>
          <a:xfrm flipH="1">
            <a:off x="1086795" y="3341147"/>
            <a:ext cx="2700" cy="571275"/>
          </a:xfrm>
          <a:prstGeom prst="straightConnector1">
            <a:avLst/>
          </a:prstGeom>
          <a:noFill/>
          <a:ln w="28575" cap="flat" cmpd="sng">
            <a:solidFill>
              <a:srgbClr val="7A8AA6"/>
            </a:solidFill>
            <a:prstDash val="dash"/>
            <a:round/>
            <a:headEnd type="none" w="sm" len="sm"/>
            <a:tailEnd type="none" w="sm" len="sm"/>
          </a:ln>
        </p:spPr>
      </p:cxnSp>
      <p:cxnSp>
        <p:nvCxnSpPr>
          <p:cNvPr id="756" name="Google Shape;756;p45"/>
          <p:cNvCxnSpPr>
            <a:stCxn id="757" idx="2"/>
          </p:cNvCxnSpPr>
          <p:nvPr/>
        </p:nvCxnSpPr>
        <p:spPr>
          <a:xfrm flipH="1">
            <a:off x="7657675" y="3294404"/>
            <a:ext cx="1200" cy="605400"/>
          </a:xfrm>
          <a:prstGeom prst="straightConnector1">
            <a:avLst/>
          </a:prstGeom>
          <a:noFill/>
          <a:ln w="28575" cap="flat" cmpd="sng">
            <a:solidFill>
              <a:srgbClr val="7A8AA6"/>
            </a:solidFill>
            <a:prstDash val="dash"/>
            <a:round/>
            <a:headEnd type="none" w="sm" len="sm"/>
            <a:tailEnd type="none" w="sm" len="sm"/>
          </a:ln>
        </p:spPr>
      </p:cxnSp>
      <p:sp>
        <p:nvSpPr>
          <p:cNvPr id="758" name="Google Shape;758;p45"/>
          <p:cNvSpPr txBox="1"/>
          <p:nvPr/>
        </p:nvSpPr>
        <p:spPr>
          <a:xfrm>
            <a:off x="310177" y="4038664"/>
            <a:ext cx="1800300" cy="276975"/>
          </a:xfrm>
          <a:prstGeom prst="rect">
            <a:avLst/>
          </a:prstGeom>
          <a:noFill/>
          <a:ln>
            <a:noFill/>
          </a:ln>
        </p:spPr>
        <p:txBody>
          <a:bodyPr spcFirstLastPara="1" wrap="square" lIns="91425" tIns="45700" rIns="91425" bIns="45700" anchor="t" anchorCtr="0">
            <a:noAutofit/>
          </a:bodyPr>
          <a:lstStyle/>
          <a:p>
            <a:pPr algn="ctr">
              <a:buClr>
                <a:srgbClr val="000000"/>
              </a:buClr>
              <a:buSzPts val="1800"/>
            </a:pPr>
            <a:r>
              <a:rPr lang="en" b="1">
                <a:solidFill>
                  <a:srgbClr val="000000"/>
                </a:solidFill>
                <a:latin typeface="Helvetica Neue"/>
                <a:ea typeface="Helvetica Neue"/>
                <a:cs typeface="Helvetica Neue"/>
                <a:sym typeface="Helvetica Neue"/>
              </a:rPr>
              <a:t>Data </a:t>
            </a:r>
            <a:endParaRPr b="1">
              <a:solidFill>
                <a:srgbClr val="000000"/>
              </a:solidFill>
              <a:latin typeface="Helvetica Neue"/>
              <a:ea typeface="Helvetica Neue"/>
              <a:cs typeface="Helvetica Neue"/>
              <a:sym typeface="Helvetica Neue"/>
            </a:endParaRPr>
          </a:p>
          <a:p>
            <a:pPr algn="ctr">
              <a:buClr>
                <a:srgbClr val="000000"/>
              </a:buClr>
              <a:buSzPts val="1800"/>
            </a:pPr>
            <a:r>
              <a:rPr lang="en" b="1">
                <a:solidFill>
                  <a:srgbClr val="000000"/>
                </a:solidFill>
                <a:latin typeface="Helvetica Neue"/>
                <a:ea typeface="Helvetica Neue"/>
                <a:cs typeface="Helvetica Neue"/>
                <a:sym typeface="Helvetica Neue"/>
              </a:rPr>
              <a:t>Dump</a:t>
            </a:r>
            <a:endParaRPr sz="1400">
              <a:solidFill>
                <a:srgbClr val="000000"/>
              </a:solidFill>
              <a:latin typeface="Arial"/>
              <a:ea typeface="Arial"/>
              <a:cs typeface="Arial"/>
              <a:sym typeface="Arial"/>
            </a:endParaRPr>
          </a:p>
        </p:txBody>
      </p:sp>
      <p:sp>
        <p:nvSpPr>
          <p:cNvPr id="759" name="Google Shape;759;p45"/>
          <p:cNvSpPr/>
          <p:nvPr/>
        </p:nvSpPr>
        <p:spPr>
          <a:xfrm>
            <a:off x="334950" y="2517918"/>
            <a:ext cx="1517025" cy="81337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a:solidFill>
                  <a:srgbClr val="000000"/>
                </a:solidFill>
                <a:latin typeface="Arial"/>
                <a:ea typeface="Arial"/>
                <a:cs typeface="Arial"/>
                <a:sym typeface="Arial"/>
              </a:rPr>
              <a:t>High Availability</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High Client cost</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Low Server Cost</a:t>
            </a:r>
            <a:endParaRPr sz="1400">
              <a:solidFill>
                <a:srgbClr val="000000"/>
              </a:solidFill>
              <a:latin typeface="Arial"/>
              <a:ea typeface="Arial"/>
              <a:cs typeface="Arial"/>
              <a:sym typeface="Arial"/>
            </a:endParaRPr>
          </a:p>
        </p:txBody>
      </p:sp>
      <p:sp>
        <p:nvSpPr>
          <p:cNvPr id="757" name="Google Shape;757;p45"/>
          <p:cNvSpPr/>
          <p:nvPr/>
        </p:nvSpPr>
        <p:spPr>
          <a:xfrm>
            <a:off x="6857125" y="2483280"/>
            <a:ext cx="1603500" cy="81112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a:solidFill>
                  <a:srgbClr val="000000"/>
                </a:solidFill>
                <a:latin typeface="Arial"/>
                <a:ea typeface="Arial"/>
                <a:cs typeface="Arial"/>
                <a:sym typeface="Arial"/>
              </a:rPr>
              <a:t>Low Availability</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Low Client Cost</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High Server Cost</a:t>
            </a:r>
            <a:endParaRPr sz="1400">
              <a:solidFill>
                <a:srgbClr val="000000"/>
              </a:solidFill>
              <a:latin typeface="Arial"/>
              <a:ea typeface="Arial"/>
              <a:cs typeface="Arial"/>
              <a:sym typeface="Arial"/>
            </a:endParaRPr>
          </a:p>
        </p:txBody>
      </p:sp>
      <p:cxnSp>
        <p:nvCxnSpPr>
          <p:cNvPr id="760" name="Google Shape;760;p45"/>
          <p:cNvCxnSpPr/>
          <p:nvPr/>
        </p:nvCxnSpPr>
        <p:spPr>
          <a:xfrm flipH="1">
            <a:off x="4033800" y="3296711"/>
            <a:ext cx="1200" cy="605025"/>
          </a:xfrm>
          <a:prstGeom prst="straightConnector1">
            <a:avLst/>
          </a:prstGeom>
          <a:noFill/>
          <a:ln w="28575" cap="flat" cmpd="sng">
            <a:solidFill>
              <a:srgbClr val="7A8AA6"/>
            </a:solidFill>
            <a:prstDash val="dash"/>
            <a:round/>
            <a:headEnd type="none" w="sm" len="sm"/>
            <a:tailEnd type="none" w="sm" len="sm"/>
          </a:ln>
        </p:spPr>
      </p:cxnSp>
      <p:sp>
        <p:nvSpPr>
          <p:cNvPr id="761" name="Google Shape;761;p45"/>
          <p:cNvSpPr/>
          <p:nvPr/>
        </p:nvSpPr>
        <p:spPr>
          <a:xfrm>
            <a:off x="3287100" y="2483289"/>
            <a:ext cx="1603500" cy="81112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dirty="0">
                <a:solidFill>
                  <a:srgbClr val="000000"/>
                </a:solidFill>
                <a:latin typeface="Arial"/>
                <a:ea typeface="Arial"/>
                <a:cs typeface="Arial"/>
                <a:sym typeface="Arial"/>
              </a:rPr>
              <a:t>High Availability</a:t>
            </a:r>
            <a:endParaRPr sz="1400" dirty="0">
              <a:solidFill>
                <a:srgbClr val="000000"/>
              </a:solidFill>
              <a:latin typeface="Arial"/>
              <a:ea typeface="Arial"/>
              <a:cs typeface="Arial"/>
              <a:sym typeface="Arial"/>
            </a:endParaRPr>
          </a:p>
          <a:p>
            <a:pPr>
              <a:buClr>
                <a:srgbClr val="000000"/>
              </a:buClr>
              <a:buSzPts val="1400"/>
            </a:pPr>
            <a:r>
              <a:rPr lang="en" sz="1400" dirty="0">
                <a:solidFill>
                  <a:srgbClr val="000000"/>
                </a:solidFill>
                <a:latin typeface="Arial"/>
                <a:ea typeface="Arial"/>
                <a:cs typeface="Arial"/>
                <a:sym typeface="Arial"/>
              </a:rPr>
              <a:t>Low Client Cost</a:t>
            </a:r>
            <a:endParaRPr sz="1400" dirty="0">
              <a:solidFill>
                <a:srgbClr val="000000"/>
              </a:solidFill>
              <a:latin typeface="Arial"/>
              <a:ea typeface="Arial"/>
              <a:cs typeface="Arial"/>
              <a:sym typeface="Arial"/>
            </a:endParaRPr>
          </a:p>
          <a:p>
            <a:pPr>
              <a:buClr>
                <a:srgbClr val="000000"/>
              </a:buClr>
              <a:buSzPts val="1400"/>
            </a:pPr>
            <a:r>
              <a:rPr lang="en" sz="1400" dirty="0">
                <a:solidFill>
                  <a:srgbClr val="000000"/>
                </a:solidFill>
                <a:latin typeface="Arial"/>
                <a:ea typeface="Arial"/>
                <a:cs typeface="Arial"/>
                <a:sym typeface="Arial"/>
              </a:rPr>
              <a:t>High Server Cost</a:t>
            </a:r>
            <a:endParaRPr sz="1400" b="1" dirty="0">
              <a:solidFill>
                <a:srgbClr val="000000"/>
              </a:solidFill>
              <a:latin typeface="Arial"/>
              <a:ea typeface="Arial"/>
              <a:cs typeface="Arial"/>
              <a:sym typeface="Arial"/>
            </a:endParaRPr>
          </a:p>
        </p:txBody>
      </p:sp>
      <p:sp>
        <p:nvSpPr>
          <p:cNvPr id="762" name="Google Shape;762;p45"/>
          <p:cNvSpPr txBox="1"/>
          <p:nvPr/>
        </p:nvSpPr>
        <p:spPr>
          <a:xfrm>
            <a:off x="2781325" y="3917589"/>
            <a:ext cx="2484600" cy="471375"/>
          </a:xfrm>
          <a:prstGeom prst="rect">
            <a:avLst/>
          </a:prstGeom>
          <a:noFill/>
          <a:ln>
            <a:noFill/>
          </a:ln>
        </p:spPr>
        <p:txBody>
          <a:bodyPr spcFirstLastPara="1" wrap="square" lIns="91425" tIns="91425" rIns="91425" bIns="91425" anchor="t" anchorCtr="0">
            <a:noAutofit/>
          </a:bodyPr>
          <a:lstStyle/>
          <a:p>
            <a:pPr algn="ctr">
              <a:buClr>
                <a:srgbClr val="000000"/>
              </a:buClr>
              <a:buSzPts val="1400"/>
            </a:pPr>
            <a:r>
              <a:rPr lang="en" sz="1400" b="1">
                <a:solidFill>
                  <a:srgbClr val="FF0000"/>
                </a:solidFill>
                <a:latin typeface="Arial"/>
                <a:ea typeface="Arial"/>
                <a:cs typeface="Arial"/>
                <a:sym typeface="Arial"/>
              </a:rPr>
              <a:t>Triple Pattern Fragment (TPF)</a:t>
            </a:r>
            <a:endParaRPr sz="1400" b="1">
              <a:solidFill>
                <a:srgbClr val="FF0000"/>
              </a:solidFill>
              <a:latin typeface="Arial"/>
              <a:ea typeface="Arial"/>
              <a:cs typeface="Arial"/>
              <a:sym typeface="Arial"/>
            </a:endParaRPr>
          </a:p>
          <a:p>
            <a:pPr algn="ctr">
              <a:buClr>
                <a:srgbClr val="000000"/>
              </a:buClr>
              <a:buSzPts val="1400"/>
            </a:pPr>
            <a:r>
              <a:rPr lang="en" sz="1400" b="1">
                <a:solidFill>
                  <a:srgbClr val="FF0000"/>
                </a:solidFill>
                <a:latin typeface="Arial"/>
                <a:ea typeface="Arial"/>
                <a:cs typeface="Arial"/>
                <a:sym typeface="Arial"/>
              </a:rPr>
              <a:t>ISWC 2014</a:t>
            </a:r>
            <a:endParaRPr sz="1400" b="1">
              <a:solidFill>
                <a:srgbClr val="FF0000"/>
              </a:solidFill>
              <a:latin typeface="Arial"/>
              <a:ea typeface="Arial"/>
              <a:cs typeface="Arial"/>
              <a:sym typeface="Arial"/>
            </a:endParaRPr>
          </a:p>
        </p:txBody>
      </p:sp>
      <p:sp>
        <p:nvSpPr>
          <p:cNvPr id="768" name="Google Shape;768;p45"/>
          <p:cNvSpPr txBox="1"/>
          <p:nvPr/>
        </p:nvSpPr>
        <p:spPr>
          <a:xfrm>
            <a:off x="804106" y="4746269"/>
            <a:ext cx="7215551" cy="471375"/>
          </a:xfrm>
          <a:prstGeom prst="rect">
            <a:avLst/>
          </a:prstGeom>
          <a:noFill/>
          <a:ln>
            <a:noFill/>
          </a:ln>
        </p:spPr>
        <p:txBody>
          <a:bodyPr spcFirstLastPara="1" wrap="square" lIns="91425" tIns="91425" rIns="91425" bIns="91425" anchor="t" anchorCtr="0">
            <a:noAutofit/>
          </a:bodyPr>
          <a:lstStyle/>
          <a:p>
            <a:pPr algn="ctr">
              <a:buClr>
                <a:srgbClr val="000000"/>
              </a:buClr>
              <a:buSzPts val="3200"/>
            </a:pPr>
            <a:r>
              <a:rPr lang="en" sz="3200" b="1" dirty="0">
                <a:solidFill>
                  <a:schemeClr val="dk1"/>
                </a:solidFill>
                <a:latin typeface="Verdana"/>
                <a:ea typeface="Verdana"/>
                <a:cs typeface="Verdana"/>
                <a:sym typeface="Verdana"/>
              </a:rPr>
              <a:t>Hybrid Shipping</a:t>
            </a:r>
            <a:endParaRPr sz="3200" b="1" dirty="0">
              <a:solidFill>
                <a:srgbClr val="000000"/>
              </a:solidFill>
              <a:latin typeface="Verdana"/>
              <a:ea typeface="Verdana"/>
              <a:cs typeface="Verdana"/>
              <a:sym typeface="Verdana"/>
            </a:endParaRPr>
          </a:p>
        </p:txBody>
      </p:sp>
      <p:sp>
        <p:nvSpPr>
          <p:cNvPr id="25" name="Slide Number Placeholder 2">
            <a:extLst>
              <a:ext uri="{FF2B5EF4-FFF2-40B4-BE49-F238E27FC236}">
                <a16:creationId xmlns:a16="http://schemas.microsoft.com/office/drawing/2014/main" id="{D2959ABD-0C5B-294E-9344-3BA820E2A691}"/>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23</a:t>
            </a:fld>
            <a:endParaRPr lang="en-GB" sz="900"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 grpId="0" animBg="1"/>
      <p:bldP spid="7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1DC069-0423-1140-ADB0-CB69218D7FF3}"/>
              </a:ext>
            </a:extLst>
          </p:cNvPr>
          <p:cNvSpPr>
            <a:spLocks noGrp="1"/>
          </p:cNvSpPr>
          <p:nvPr>
            <p:ph type="body" idx="1"/>
          </p:nvPr>
        </p:nvSpPr>
        <p:spPr>
          <a:xfrm>
            <a:off x="368400" y="1081655"/>
            <a:ext cx="8672945" cy="4370250"/>
          </a:xfrm>
        </p:spPr>
        <p:txBody>
          <a:bodyPr/>
          <a:lstStyle/>
          <a:p>
            <a:r>
              <a:rPr lang="en-AT" dirty="0"/>
              <a:t>Idea:</a:t>
            </a:r>
          </a:p>
          <a:p>
            <a:pPr marL="514350" indent="-285750">
              <a:buFont typeface="Arial" panose="020B0604020202020204" pitchFamily="34" charset="0"/>
              <a:buChar char="•"/>
            </a:pPr>
            <a:r>
              <a:rPr lang="en-AT" dirty="0"/>
              <a:t>Execute triple patterns on the server</a:t>
            </a:r>
          </a:p>
          <a:p>
            <a:pPr marL="514350" indent="-285750">
              <a:buFont typeface="Arial" panose="020B0604020202020204" pitchFamily="34" charset="0"/>
              <a:buChar char="•"/>
            </a:pPr>
            <a:r>
              <a:rPr lang="en-AT" dirty="0"/>
              <a:t>Let the clients do JOINs etc. by themselves.</a:t>
            </a:r>
          </a:p>
          <a:p>
            <a:pPr marL="514350" indent="-285750">
              <a:buFont typeface="Wingdings" pitchFamily="2" charset="2"/>
              <a:buChar char="à"/>
            </a:pPr>
            <a:r>
              <a:rPr lang="en-AT" dirty="0">
                <a:sym typeface="Wingdings" pitchFamily="2" charset="2"/>
              </a:rPr>
              <a:t>less footprint on the server, only triple patterns and intermediate results  communicated.</a:t>
            </a:r>
          </a:p>
          <a:p>
            <a:pPr marL="514350" indent="-285750">
              <a:buFont typeface="Wingdings" pitchFamily="2" charset="2"/>
              <a:buChar char="à"/>
            </a:pPr>
            <a:r>
              <a:rPr lang="en-AT" dirty="0">
                <a:sym typeface="Wingdings" pitchFamily="2" charset="2"/>
              </a:rPr>
              <a:t>can still have significant overhead by large intermediate results</a:t>
            </a:r>
            <a:endParaRPr lang="en-AT" dirty="0"/>
          </a:p>
        </p:txBody>
      </p:sp>
      <p:sp>
        <p:nvSpPr>
          <p:cNvPr id="3" name="Title 2">
            <a:extLst>
              <a:ext uri="{FF2B5EF4-FFF2-40B4-BE49-F238E27FC236}">
                <a16:creationId xmlns:a16="http://schemas.microsoft.com/office/drawing/2014/main" id="{932C193C-75D5-6E47-ABC0-1BB7EB4A8F55}"/>
              </a:ext>
            </a:extLst>
          </p:cNvPr>
          <p:cNvSpPr>
            <a:spLocks noGrp="1"/>
          </p:cNvSpPr>
          <p:nvPr>
            <p:ph type="title"/>
          </p:nvPr>
        </p:nvSpPr>
        <p:spPr/>
        <p:txBody>
          <a:bodyPr/>
          <a:lstStyle/>
          <a:p>
            <a:br>
              <a:rPr lang="en-AT" dirty="0"/>
            </a:br>
            <a:r>
              <a:rPr lang="en-AT" dirty="0"/>
              <a:t>Triple Pattern Fragments :</a:t>
            </a:r>
          </a:p>
        </p:txBody>
      </p:sp>
      <p:pic>
        <p:nvPicPr>
          <p:cNvPr id="5" name="Google Shape;362;p33" descr="http://icons.iconarchive.com/icons/visualpharm/hardware/64/server-icon.png">
            <a:extLst>
              <a:ext uri="{FF2B5EF4-FFF2-40B4-BE49-F238E27FC236}">
                <a16:creationId xmlns:a16="http://schemas.microsoft.com/office/drawing/2014/main" id="{4F5158A6-F37D-AF49-BE71-F4ED4F418850}"/>
              </a:ext>
            </a:extLst>
          </p:cNvPr>
          <p:cNvPicPr preferRelativeResize="0"/>
          <p:nvPr/>
        </p:nvPicPr>
        <p:blipFill rotWithShape="1">
          <a:blip r:embed="rId2">
            <a:alphaModFix/>
          </a:blip>
          <a:srcRect/>
          <a:stretch/>
        </p:blipFill>
        <p:spPr>
          <a:xfrm>
            <a:off x="6909268" y="3263742"/>
            <a:ext cx="1523853" cy="1526772"/>
          </a:xfrm>
          <a:prstGeom prst="rect">
            <a:avLst/>
          </a:prstGeom>
          <a:noFill/>
          <a:ln>
            <a:noFill/>
          </a:ln>
        </p:spPr>
      </p:pic>
      <p:grpSp>
        <p:nvGrpSpPr>
          <p:cNvPr id="6" name="Group 5">
            <a:extLst>
              <a:ext uri="{FF2B5EF4-FFF2-40B4-BE49-F238E27FC236}">
                <a16:creationId xmlns:a16="http://schemas.microsoft.com/office/drawing/2014/main" id="{38375C89-97E2-6E4C-938C-AD0D118E0451}"/>
              </a:ext>
            </a:extLst>
          </p:cNvPr>
          <p:cNvGrpSpPr/>
          <p:nvPr/>
        </p:nvGrpSpPr>
        <p:grpSpPr>
          <a:xfrm>
            <a:off x="7253354" y="3705735"/>
            <a:ext cx="928767" cy="770728"/>
            <a:chOff x="7153501" y="2940163"/>
            <a:chExt cx="497037" cy="470239"/>
          </a:xfrm>
        </p:grpSpPr>
        <p:grpSp>
          <p:nvGrpSpPr>
            <p:cNvPr id="7" name="Group 6">
              <a:extLst>
                <a:ext uri="{FF2B5EF4-FFF2-40B4-BE49-F238E27FC236}">
                  <a16:creationId xmlns:a16="http://schemas.microsoft.com/office/drawing/2014/main" id="{8EFB7E54-1C4A-BB4E-9091-E592204842AA}"/>
                </a:ext>
              </a:extLst>
            </p:cNvPr>
            <p:cNvGrpSpPr/>
            <p:nvPr/>
          </p:nvGrpSpPr>
          <p:grpSpPr>
            <a:xfrm>
              <a:off x="7153501" y="2940163"/>
              <a:ext cx="453599" cy="470239"/>
              <a:chOff x="5732656" y="2596086"/>
              <a:chExt cx="1003141" cy="847981"/>
            </a:xfrm>
          </p:grpSpPr>
          <p:pic>
            <p:nvPicPr>
              <p:cNvPr id="9" name="Google Shape;489;p36">
                <a:extLst>
                  <a:ext uri="{FF2B5EF4-FFF2-40B4-BE49-F238E27FC236}">
                    <a16:creationId xmlns:a16="http://schemas.microsoft.com/office/drawing/2014/main" id="{65D7AEFC-E4E7-F942-B157-31655F7C1A56}"/>
                  </a:ext>
                </a:extLst>
              </p:cNvPr>
              <p:cNvPicPr preferRelativeResize="0"/>
              <p:nvPr/>
            </p:nvPicPr>
            <p:blipFill rotWithShape="1">
              <a:blip r:embed="rId3">
                <a:alphaModFix/>
              </a:blip>
              <a:srcRect/>
              <a:stretch/>
            </p:blipFill>
            <p:spPr>
              <a:xfrm>
                <a:off x="5732656" y="2596086"/>
                <a:ext cx="1003141" cy="847981"/>
              </a:xfrm>
              <a:prstGeom prst="rect">
                <a:avLst/>
              </a:prstGeom>
              <a:noFill/>
              <a:ln>
                <a:noFill/>
              </a:ln>
            </p:spPr>
          </p:pic>
          <p:pic>
            <p:nvPicPr>
              <p:cNvPr id="10" name="Google Shape;490;p36">
                <a:extLst>
                  <a:ext uri="{FF2B5EF4-FFF2-40B4-BE49-F238E27FC236}">
                    <a16:creationId xmlns:a16="http://schemas.microsoft.com/office/drawing/2014/main" id="{BB9E0DFE-03D8-DB43-8D1D-779C70AF1F27}"/>
                  </a:ext>
                </a:extLst>
              </p:cNvPr>
              <p:cNvPicPr preferRelativeResize="0"/>
              <p:nvPr/>
            </p:nvPicPr>
            <p:blipFill rotWithShape="1">
              <a:blip r:embed="rId4">
                <a:alphaModFix/>
              </a:blip>
              <a:srcRect/>
              <a:stretch/>
            </p:blipFill>
            <p:spPr>
              <a:xfrm>
                <a:off x="6242875" y="3046085"/>
                <a:ext cx="429043" cy="376619"/>
              </a:xfrm>
              <a:prstGeom prst="rect">
                <a:avLst/>
              </a:prstGeom>
              <a:noFill/>
              <a:ln>
                <a:noFill/>
              </a:ln>
            </p:spPr>
          </p:pic>
        </p:grpSp>
        <p:sp>
          <p:nvSpPr>
            <p:cNvPr id="8" name="TextBox 7">
              <a:extLst>
                <a:ext uri="{FF2B5EF4-FFF2-40B4-BE49-F238E27FC236}">
                  <a16:creationId xmlns:a16="http://schemas.microsoft.com/office/drawing/2014/main" id="{7AF312CD-3647-5A47-BF14-0F8857559F28}"/>
                </a:ext>
              </a:extLst>
            </p:cNvPr>
            <p:cNvSpPr txBox="1"/>
            <p:nvPr/>
          </p:nvSpPr>
          <p:spPr>
            <a:xfrm>
              <a:off x="7247864" y="2949707"/>
              <a:ext cx="402674" cy="215444"/>
            </a:xfrm>
            <a:prstGeom prst="rect">
              <a:avLst/>
            </a:prstGeom>
            <a:noFill/>
          </p:spPr>
          <p:txBody>
            <a:bodyPr wrap="none" rtlCol="0">
              <a:spAutoFit/>
            </a:bodyPr>
            <a:lstStyle/>
            <a:p>
              <a:r>
                <a:rPr lang="en-AT" sz="800" dirty="0"/>
                <a:t>HDT</a:t>
              </a:r>
            </a:p>
          </p:txBody>
        </p:sp>
      </p:grpSp>
      <p:sp>
        <p:nvSpPr>
          <p:cNvPr id="13" name="Google Shape;368;p33">
            <a:extLst>
              <a:ext uri="{FF2B5EF4-FFF2-40B4-BE49-F238E27FC236}">
                <a16:creationId xmlns:a16="http://schemas.microsoft.com/office/drawing/2014/main" id="{070FFE92-5B51-FA4B-9CC7-429615166640}"/>
              </a:ext>
            </a:extLst>
          </p:cNvPr>
          <p:cNvSpPr/>
          <p:nvPr/>
        </p:nvSpPr>
        <p:spPr>
          <a:xfrm>
            <a:off x="358518" y="3794707"/>
            <a:ext cx="789384" cy="681756"/>
          </a:xfrm>
          <a:prstGeom prst="ellipse">
            <a:avLst/>
          </a:prstGeom>
          <a:noFill/>
          <a:ln w="2857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b="1" dirty="0"/>
              <a:t> C1</a:t>
            </a:r>
            <a:endParaRPr b="1" dirty="0"/>
          </a:p>
        </p:txBody>
      </p:sp>
      <p:pic>
        <p:nvPicPr>
          <p:cNvPr id="17" name="Google Shape;373;p33">
            <a:extLst>
              <a:ext uri="{FF2B5EF4-FFF2-40B4-BE49-F238E27FC236}">
                <a16:creationId xmlns:a16="http://schemas.microsoft.com/office/drawing/2014/main" id="{DB4846D1-B285-CE4F-8337-E3E129602B68}"/>
              </a:ext>
            </a:extLst>
          </p:cNvPr>
          <p:cNvPicPr preferRelativeResize="0"/>
          <p:nvPr/>
        </p:nvPicPr>
        <p:blipFill>
          <a:blip r:embed="rId5">
            <a:alphaModFix/>
          </a:blip>
          <a:stretch>
            <a:fillRect/>
          </a:stretch>
        </p:blipFill>
        <p:spPr>
          <a:xfrm>
            <a:off x="1008889" y="3857587"/>
            <a:ext cx="543049" cy="425968"/>
          </a:xfrm>
          <a:prstGeom prst="rect">
            <a:avLst/>
          </a:prstGeom>
          <a:noFill/>
          <a:ln>
            <a:noFill/>
          </a:ln>
        </p:spPr>
      </p:pic>
      <p:pic>
        <p:nvPicPr>
          <p:cNvPr id="21" name="Picture 20">
            <a:extLst>
              <a:ext uri="{FF2B5EF4-FFF2-40B4-BE49-F238E27FC236}">
                <a16:creationId xmlns:a16="http://schemas.microsoft.com/office/drawing/2014/main" id="{5EB702B3-16D7-594C-9D1B-B2D79956AAAE}"/>
              </a:ext>
            </a:extLst>
          </p:cNvPr>
          <p:cNvPicPr>
            <a:picLocks noChangeAspect="1"/>
          </p:cNvPicPr>
          <p:nvPr/>
        </p:nvPicPr>
        <p:blipFill>
          <a:blip r:embed="rId6"/>
          <a:stretch>
            <a:fillRect/>
          </a:stretch>
        </p:blipFill>
        <p:spPr>
          <a:xfrm>
            <a:off x="1110963" y="2778259"/>
            <a:ext cx="2473257" cy="1079082"/>
          </a:xfrm>
          <a:prstGeom prst="rect">
            <a:avLst/>
          </a:prstGeom>
        </p:spPr>
      </p:pic>
      <p:pic>
        <p:nvPicPr>
          <p:cNvPr id="22" name="Picture 21">
            <a:extLst>
              <a:ext uri="{FF2B5EF4-FFF2-40B4-BE49-F238E27FC236}">
                <a16:creationId xmlns:a16="http://schemas.microsoft.com/office/drawing/2014/main" id="{2A72DAEF-9C29-C64A-A368-ADE990388C1E}"/>
              </a:ext>
            </a:extLst>
          </p:cNvPr>
          <p:cNvPicPr>
            <a:picLocks noChangeAspect="1"/>
          </p:cNvPicPr>
          <p:nvPr/>
        </p:nvPicPr>
        <p:blipFill>
          <a:blip r:embed="rId7"/>
          <a:stretch>
            <a:fillRect/>
          </a:stretch>
        </p:blipFill>
        <p:spPr>
          <a:xfrm>
            <a:off x="323993" y="4495804"/>
            <a:ext cx="1543036" cy="997108"/>
          </a:xfrm>
          <a:prstGeom prst="rect">
            <a:avLst/>
          </a:prstGeom>
        </p:spPr>
      </p:pic>
      <p:pic>
        <p:nvPicPr>
          <p:cNvPr id="23" name="Picture 22">
            <a:extLst>
              <a:ext uri="{FF2B5EF4-FFF2-40B4-BE49-F238E27FC236}">
                <a16:creationId xmlns:a16="http://schemas.microsoft.com/office/drawing/2014/main" id="{0EBA07F1-A2CB-DB4D-AB3A-95F3B571DF37}"/>
              </a:ext>
            </a:extLst>
          </p:cNvPr>
          <p:cNvPicPr>
            <a:picLocks noChangeAspect="1"/>
          </p:cNvPicPr>
          <p:nvPr/>
        </p:nvPicPr>
        <p:blipFill>
          <a:blip r:embed="rId8"/>
          <a:stretch>
            <a:fillRect/>
          </a:stretch>
        </p:blipFill>
        <p:spPr>
          <a:xfrm>
            <a:off x="1491988" y="3857341"/>
            <a:ext cx="533400" cy="457200"/>
          </a:xfrm>
          <a:prstGeom prst="rect">
            <a:avLst/>
          </a:prstGeom>
        </p:spPr>
      </p:pic>
      <p:graphicFrame>
        <p:nvGraphicFramePr>
          <p:cNvPr id="24" name="Table 24">
            <a:extLst>
              <a:ext uri="{FF2B5EF4-FFF2-40B4-BE49-F238E27FC236}">
                <a16:creationId xmlns:a16="http://schemas.microsoft.com/office/drawing/2014/main" id="{4953D733-4DC5-C440-9EC7-128324B24F05}"/>
              </a:ext>
            </a:extLst>
          </p:cNvPr>
          <p:cNvGraphicFramePr>
            <a:graphicFrameLocks noGrp="1"/>
          </p:cNvGraphicFramePr>
          <p:nvPr>
            <p:extLst>
              <p:ext uri="{D42A27DB-BD31-4B8C-83A1-F6EECF244321}">
                <p14:modId xmlns:p14="http://schemas.microsoft.com/office/powerpoint/2010/main" val="4154073589"/>
              </p:ext>
            </p:extLst>
          </p:nvPr>
        </p:nvGraphicFramePr>
        <p:xfrm>
          <a:off x="6244772" y="4035094"/>
          <a:ext cx="1297623" cy="1143000"/>
        </p:xfrm>
        <a:graphic>
          <a:graphicData uri="http://schemas.openxmlformats.org/drawingml/2006/table">
            <a:tbl>
              <a:tblPr firstRow="1" bandRow="1">
                <a:tableStyleId>{5C22544A-7EE6-4342-B048-85BDC9FD1C3A}</a:tableStyleId>
              </a:tblPr>
              <a:tblGrid>
                <a:gridCol w="518445">
                  <a:extLst>
                    <a:ext uri="{9D8B030D-6E8A-4147-A177-3AD203B41FA5}">
                      <a16:colId xmlns:a16="http://schemas.microsoft.com/office/drawing/2014/main" val="3502463159"/>
                    </a:ext>
                  </a:extLst>
                </a:gridCol>
                <a:gridCol w="779178">
                  <a:extLst>
                    <a:ext uri="{9D8B030D-6E8A-4147-A177-3AD203B41FA5}">
                      <a16:colId xmlns:a16="http://schemas.microsoft.com/office/drawing/2014/main" val="564766288"/>
                    </a:ext>
                  </a:extLst>
                </a:gridCol>
              </a:tblGrid>
              <a:tr h="217087">
                <a:tc>
                  <a:txBody>
                    <a:bodyPr/>
                    <a:lstStyle/>
                    <a:p>
                      <a:r>
                        <a:rPr lang="en-AT" sz="900" dirty="0"/>
                        <a:t>?film</a:t>
                      </a:r>
                    </a:p>
                  </a:txBody>
                  <a:tcPr/>
                </a:tc>
                <a:tc>
                  <a:txBody>
                    <a:bodyPr/>
                    <a:lstStyle/>
                    <a:p>
                      <a:r>
                        <a:rPr lang="en-AT" sz="900" dirty="0"/>
                        <a:t>?act</a:t>
                      </a:r>
                    </a:p>
                  </a:txBody>
                  <a:tcPr/>
                </a:tc>
                <a:extLst>
                  <a:ext uri="{0D108BD9-81ED-4DB2-BD59-A6C34878D82A}">
                    <a16:rowId xmlns:a16="http://schemas.microsoft.com/office/drawing/2014/main" val="414377063"/>
                  </a:ext>
                </a:extLst>
              </a:tr>
              <a:tr h="0">
                <a:tc>
                  <a:txBody>
                    <a:bodyPr/>
                    <a:lstStyle/>
                    <a:p>
                      <a:r>
                        <a:rPr lang="en-AT" sz="900" dirty="0"/>
                        <a:t>…</a:t>
                      </a:r>
                    </a:p>
                  </a:txBody>
                  <a:tcPr/>
                </a:tc>
                <a:tc>
                  <a:txBody>
                    <a:bodyPr/>
                    <a:lstStyle/>
                    <a:p>
                      <a:r>
                        <a:rPr lang="en-AT" sz="900" dirty="0"/>
                        <a:t>…</a:t>
                      </a:r>
                    </a:p>
                  </a:txBody>
                  <a:tcPr/>
                </a:tc>
                <a:extLst>
                  <a:ext uri="{0D108BD9-81ED-4DB2-BD59-A6C34878D82A}">
                    <a16:rowId xmlns:a16="http://schemas.microsoft.com/office/drawing/2014/main" val="3392672734"/>
                  </a:ext>
                </a:extLst>
              </a:tr>
              <a:tr h="135902">
                <a:tc>
                  <a:txBody>
                    <a:bodyPr/>
                    <a:lstStyle/>
                    <a:p>
                      <a:r>
                        <a:rPr lang="en-AT" sz="900" dirty="0"/>
                        <a:t>…</a:t>
                      </a:r>
                    </a:p>
                  </a:txBody>
                  <a:tcPr/>
                </a:tc>
                <a:tc>
                  <a:txBody>
                    <a:bodyPr/>
                    <a:lstStyle/>
                    <a:p>
                      <a:r>
                        <a:rPr lang="en-AT" sz="900" dirty="0"/>
                        <a:t>…</a:t>
                      </a:r>
                    </a:p>
                  </a:txBody>
                  <a:tcPr/>
                </a:tc>
                <a:extLst>
                  <a:ext uri="{0D108BD9-81ED-4DB2-BD59-A6C34878D82A}">
                    <a16:rowId xmlns:a16="http://schemas.microsoft.com/office/drawing/2014/main" val="1308621710"/>
                  </a:ext>
                </a:extLst>
              </a:tr>
              <a:tr h="120947">
                <a:tc>
                  <a:txBody>
                    <a:bodyPr/>
                    <a:lstStyle/>
                    <a:p>
                      <a:r>
                        <a:rPr lang="en-AT" sz="900" dirty="0"/>
                        <a:t>…</a:t>
                      </a:r>
                    </a:p>
                  </a:txBody>
                  <a:tcPr/>
                </a:tc>
                <a:tc>
                  <a:txBody>
                    <a:bodyPr/>
                    <a:lstStyle/>
                    <a:p>
                      <a:r>
                        <a:rPr lang="en-AT" sz="900" dirty="0"/>
                        <a:t>…</a:t>
                      </a:r>
                    </a:p>
                  </a:txBody>
                  <a:tcPr/>
                </a:tc>
                <a:extLst>
                  <a:ext uri="{0D108BD9-81ED-4DB2-BD59-A6C34878D82A}">
                    <a16:rowId xmlns:a16="http://schemas.microsoft.com/office/drawing/2014/main" val="3677816042"/>
                  </a:ext>
                </a:extLst>
              </a:tr>
              <a:tr h="0">
                <a:tc>
                  <a:txBody>
                    <a:bodyPr/>
                    <a:lstStyle/>
                    <a:p>
                      <a:r>
                        <a:rPr lang="en-AT" sz="900" dirty="0"/>
                        <a:t>…</a:t>
                      </a:r>
                    </a:p>
                  </a:txBody>
                  <a:tcPr/>
                </a:tc>
                <a:tc>
                  <a:txBody>
                    <a:bodyPr/>
                    <a:lstStyle/>
                    <a:p>
                      <a:r>
                        <a:rPr lang="en-AT" sz="900" dirty="0"/>
                        <a:t>…</a:t>
                      </a:r>
                    </a:p>
                  </a:txBody>
                  <a:tcPr/>
                </a:tc>
                <a:extLst>
                  <a:ext uri="{0D108BD9-81ED-4DB2-BD59-A6C34878D82A}">
                    <a16:rowId xmlns:a16="http://schemas.microsoft.com/office/drawing/2014/main" val="4283933476"/>
                  </a:ext>
                </a:extLst>
              </a:tr>
            </a:tbl>
          </a:graphicData>
        </a:graphic>
      </p:graphicFrame>
      <p:sp>
        <p:nvSpPr>
          <p:cNvPr id="26" name="Rectangle 25">
            <a:extLst>
              <a:ext uri="{FF2B5EF4-FFF2-40B4-BE49-F238E27FC236}">
                <a16:creationId xmlns:a16="http://schemas.microsoft.com/office/drawing/2014/main" id="{7497CA68-44AC-0D4D-BDD4-A78C005ACC6E}"/>
              </a:ext>
            </a:extLst>
          </p:cNvPr>
          <p:cNvSpPr/>
          <p:nvPr/>
        </p:nvSpPr>
        <p:spPr>
          <a:xfrm>
            <a:off x="2179011" y="5182436"/>
            <a:ext cx="6550351" cy="600164"/>
          </a:xfrm>
          <a:prstGeom prst="rect">
            <a:avLst/>
          </a:prstGeom>
        </p:spPr>
        <p:txBody>
          <a:bodyPr wrap="square">
            <a:spAutoFit/>
          </a:bodyPr>
          <a:lstStyle/>
          <a:p>
            <a:r>
              <a:rPr lang="en-GB" sz="1100" i="1" dirty="0">
                <a:latin typeface="Helvetica" pitchFamily="2" charset="0"/>
              </a:rPr>
              <a:t>R. </a:t>
            </a:r>
            <a:r>
              <a:rPr lang="en-GB" sz="1100" i="1" dirty="0" err="1">
                <a:latin typeface="Helvetica" pitchFamily="2" charset="0"/>
              </a:rPr>
              <a:t>Verborgh</a:t>
            </a:r>
            <a:r>
              <a:rPr lang="en-GB" sz="1100" i="1" dirty="0">
                <a:latin typeface="Helvetica" pitchFamily="2" charset="0"/>
              </a:rPr>
              <a:t>, M. V. Sande, O. </a:t>
            </a:r>
            <a:r>
              <a:rPr lang="en-GB" sz="1100" i="1" dirty="0" err="1">
                <a:latin typeface="Helvetica" pitchFamily="2" charset="0"/>
              </a:rPr>
              <a:t>Hartig</a:t>
            </a:r>
            <a:r>
              <a:rPr lang="en-GB" sz="1100" i="1" dirty="0">
                <a:latin typeface="Helvetica" pitchFamily="2" charset="0"/>
              </a:rPr>
              <a:t>, J. Van </a:t>
            </a:r>
            <a:r>
              <a:rPr lang="en-GB" sz="1100" i="1" dirty="0" err="1">
                <a:latin typeface="Helvetica" pitchFamily="2" charset="0"/>
              </a:rPr>
              <a:t>Herwegen</a:t>
            </a:r>
            <a:r>
              <a:rPr lang="en-GB" sz="1100" i="1" dirty="0">
                <a:latin typeface="Helvetica" pitchFamily="2" charset="0"/>
              </a:rPr>
              <a:t>, L. De Vocht, B. De </a:t>
            </a:r>
            <a:r>
              <a:rPr lang="en-GB" sz="1100" i="1" dirty="0" err="1">
                <a:latin typeface="Helvetica" pitchFamily="2" charset="0"/>
              </a:rPr>
              <a:t>Meester</a:t>
            </a:r>
            <a:r>
              <a:rPr lang="en-GB" sz="1100" i="1" dirty="0">
                <a:latin typeface="Helvetica" pitchFamily="2" charset="0"/>
              </a:rPr>
              <a:t>,</a:t>
            </a:r>
          </a:p>
          <a:p>
            <a:r>
              <a:rPr lang="en-GB" sz="1100" i="1" dirty="0">
                <a:latin typeface="Helvetica" pitchFamily="2" charset="0"/>
              </a:rPr>
              <a:t>G. </a:t>
            </a:r>
            <a:r>
              <a:rPr lang="en-GB" sz="1100" i="1" dirty="0" err="1">
                <a:latin typeface="Helvetica" pitchFamily="2" charset="0"/>
              </a:rPr>
              <a:t>Haesendonck</a:t>
            </a:r>
            <a:r>
              <a:rPr lang="en-GB" sz="1100" i="1" dirty="0">
                <a:latin typeface="Helvetica" pitchFamily="2" charset="0"/>
              </a:rPr>
              <a:t>, and P. </a:t>
            </a:r>
            <a:r>
              <a:rPr lang="en-GB" sz="1100" i="1" dirty="0" err="1">
                <a:latin typeface="Helvetica" pitchFamily="2" charset="0"/>
              </a:rPr>
              <a:t>Colpaert</a:t>
            </a:r>
            <a:r>
              <a:rPr lang="en-GB" sz="1100" i="1" dirty="0">
                <a:latin typeface="Helvetica" pitchFamily="2" charset="0"/>
              </a:rPr>
              <a:t>. 2016. Triple Pattern Fragments: A low-cost</a:t>
            </a:r>
          </a:p>
          <a:p>
            <a:r>
              <a:rPr lang="en-GB" sz="1100" i="1" dirty="0">
                <a:latin typeface="Helvetica" pitchFamily="2" charset="0"/>
              </a:rPr>
              <a:t>knowledge graph interface for the Web. J. Web </a:t>
            </a:r>
            <a:r>
              <a:rPr lang="en-GB" sz="1100" i="1" dirty="0" err="1">
                <a:latin typeface="Helvetica" pitchFamily="2" charset="0"/>
              </a:rPr>
              <a:t>Semant</a:t>
            </a:r>
            <a:r>
              <a:rPr lang="en-GB" sz="1100" i="1" dirty="0">
                <a:latin typeface="Helvetica" pitchFamily="2" charset="0"/>
              </a:rPr>
              <a:t>. 37-38 (2016), 184–206.</a:t>
            </a:r>
            <a:endParaRPr lang="en-GB" sz="1100" i="1" dirty="0">
              <a:effectLst/>
              <a:latin typeface="Helvetica" pitchFamily="2" charset="0"/>
            </a:endParaRPr>
          </a:p>
        </p:txBody>
      </p:sp>
    </p:spTree>
    <p:extLst>
      <p:ext uri="{BB962C8B-B14F-4D97-AF65-F5344CB8AC3E}">
        <p14:creationId xmlns:p14="http://schemas.microsoft.com/office/powerpoint/2010/main" val="3628296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0.00313 0.00083 L 0.62153 0.00083 " pathEditMode="relative" ptsTypes="AA">
                                      <p:cBhvr>
                                        <p:cTn id="9" dur="1000" fill="hold"/>
                                        <p:tgtEl>
                                          <p:spTgt spid="23"/>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par>
                          <p:cTn id="18" fill="hold">
                            <p:stCondLst>
                              <p:cond delay="0"/>
                            </p:stCondLst>
                            <p:childTnLst>
                              <p:par>
                                <p:cTn id="19" presetID="0" presetClass="path" presetSubtype="0" accel="50000" decel="50000" fill="hold" nodeType="afterEffect">
                                  <p:stCondLst>
                                    <p:cond delay="0"/>
                                  </p:stCondLst>
                                  <p:childTnLst>
                                    <p:animMotion origin="layout" path="M 0.02361 -1.11111E-6 L -0.54965 -1.11111E-6 " pathEditMode="relative" ptsTypes="AA">
                                      <p:cBhvr>
                                        <p:cTn id="20" dur="1000" fill="hold"/>
                                        <p:tgtEl>
                                          <p:spTgt spid="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1DC069-0423-1140-ADB0-CB69218D7FF3}"/>
              </a:ext>
            </a:extLst>
          </p:cNvPr>
          <p:cNvSpPr>
            <a:spLocks noGrp="1"/>
          </p:cNvSpPr>
          <p:nvPr>
            <p:ph type="body" idx="1"/>
          </p:nvPr>
        </p:nvSpPr>
        <p:spPr>
          <a:xfrm>
            <a:off x="368400" y="1081655"/>
            <a:ext cx="8672945" cy="4370250"/>
          </a:xfrm>
        </p:spPr>
        <p:txBody>
          <a:bodyPr/>
          <a:lstStyle/>
          <a:p>
            <a:r>
              <a:rPr lang="en-AT" dirty="0"/>
              <a:t>Idea:</a:t>
            </a:r>
          </a:p>
          <a:p>
            <a:pPr marL="514350" indent="-285750">
              <a:buFont typeface="Arial" panose="020B0604020202020204" pitchFamily="34" charset="0"/>
              <a:buChar char="•"/>
            </a:pPr>
            <a:r>
              <a:rPr lang="en-AT" dirty="0"/>
              <a:t>ship intermediate bindings with TP and let server only return results  matching results</a:t>
            </a:r>
          </a:p>
          <a:p>
            <a:pPr marL="514350" indent="-285750">
              <a:buFont typeface="Arial" panose="020B0604020202020204" pitchFamily="34" charset="0"/>
              <a:buChar char="•"/>
            </a:pPr>
            <a:r>
              <a:rPr lang="en-AT" dirty="0">
                <a:sym typeface="Wingdings" pitchFamily="2" charset="2"/>
              </a:rPr>
              <a:t> smaller intermediate results, "join work" distributed between client and server</a:t>
            </a:r>
            <a:endParaRPr lang="en-AT" dirty="0"/>
          </a:p>
        </p:txBody>
      </p:sp>
      <p:sp>
        <p:nvSpPr>
          <p:cNvPr id="3" name="Title 2">
            <a:extLst>
              <a:ext uri="{FF2B5EF4-FFF2-40B4-BE49-F238E27FC236}">
                <a16:creationId xmlns:a16="http://schemas.microsoft.com/office/drawing/2014/main" id="{932C193C-75D5-6E47-ABC0-1BB7EB4A8F55}"/>
              </a:ext>
            </a:extLst>
          </p:cNvPr>
          <p:cNvSpPr>
            <a:spLocks noGrp="1"/>
          </p:cNvSpPr>
          <p:nvPr>
            <p:ph type="title"/>
          </p:nvPr>
        </p:nvSpPr>
        <p:spPr/>
        <p:txBody>
          <a:bodyPr/>
          <a:lstStyle/>
          <a:p>
            <a:r>
              <a:rPr lang="en-AT" dirty="0"/>
              <a:t>Binding-restricted</a:t>
            </a:r>
            <a:br>
              <a:rPr lang="en-AT" dirty="0"/>
            </a:br>
            <a:r>
              <a:rPr lang="en-AT" dirty="0"/>
              <a:t>Triple Pattern Fragments :</a:t>
            </a:r>
          </a:p>
        </p:txBody>
      </p:sp>
      <p:pic>
        <p:nvPicPr>
          <p:cNvPr id="5" name="Google Shape;362;p33" descr="http://icons.iconarchive.com/icons/visualpharm/hardware/64/server-icon.png">
            <a:extLst>
              <a:ext uri="{FF2B5EF4-FFF2-40B4-BE49-F238E27FC236}">
                <a16:creationId xmlns:a16="http://schemas.microsoft.com/office/drawing/2014/main" id="{4F5158A6-F37D-AF49-BE71-F4ED4F418850}"/>
              </a:ext>
            </a:extLst>
          </p:cNvPr>
          <p:cNvPicPr preferRelativeResize="0"/>
          <p:nvPr/>
        </p:nvPicPr>
        <p:blipFill rotWithShape="1">
          <a:blip r:embed="rId2">
            <a:alphaModFix/>
          </a:blip>
          <a:srcRect/>
          <a:stretch/>
        </p:blipFill>
        <p:spPr>
          <a:xfrm>
            <a:off x="6909268" y="3263742"/>
            <a:ext cx="1523853" cy="1526772"/>
          </a:xfrm>
          <a:prstGeom prst="rect">
            <a:avLst/>
          </a:prstGeom>
          <a:noFill/>
          <a:ln>
            <a:noFill/>
          </a:ln>
        </p:spPr>
      </p:pic>
      <p:grpSp>
        <p:nvGrpSpPr>
          <p:cNvPr id="6" name="Group 5">
            <a:extLst>
              <a:ext uri="{FF2B5EF4-FFF2-40B4-BE49-F238E27FC236}">
                <a16:creationId xmlns:a16="http://schemas.microsoft.com/office/drawing/2014/main" id="{38375C89-97E2-6E4C-938C-AD0D118E0451}"/>
              </a:ext>
            </a:extLst>
          </p:cNvPr>
          <p:cNvGrpSpPr/>
          <p:nvPr/>
        </p:nvGrpSpPr>
        <p:grpSpPr>
          <a:xfrm>
            <a:off x="7253354" y="3705735"/>
            <a:ext cx="928767" cy="770728"/>
            <a:chOff x="7153501" y="2940163"/>
            <a:chExt cx="497037" cy="470239"/>
          </a:xfrm>
        </p:grpSpPr>
        <p:grpSp>
          <p:nvGrpSpPr>
            <p:cNvPr id="7" name="Group 6">
              <a:extLst>
                <a:ext uri="{FF2B5EF4-FFF2-40B4-BE49-F238E27FC236}">
                  <a16:creationId xmlns:a16="http://schemas.microsoft.com/office/drawing/2014/main" id="{8EFB7E54-1C4A-BB4E-9091-E592204842AA}"/>
                </a:ext>
              </a:extLst>
            </p:cNvPr>
            <p:cNvGrpSpPr/>
            <p:nvPr/>
          </p:nvGrpSpPr>
          <p:grpSpPr>
            <a:xfrm>
              <a:off x="7153501" y="2940163"/>
              <a:ext cx="453599" cy="470239"/>
              <a:chOff x="5732656" y="2596086"/>
              <a:chExt cx="1003141" cy="847981"/>
            </a:xfrm>
          </p:grpSpPr>
          <p:pic>
            <p:nvPicPr>
              <p:cNvPr id="9" name="Google Shape;489;p36">
                <a:extLst>
                  <a:ext uri="{FF2B5EF4-FFF2-40B4-BE49-F238E27FC236}">
                    <a16:creationId xmlns:a16="http://schemas.microsoft.com/office/drawing/2014/main" id="{65D7AEFC-E4E7-F942-B157-31655F7C1A56}"/>
                  </a:ext>
                </a:extLst>
              </p:cNvPr>
              <p:cNvPicPr preferRelativeResize="0"/>
              <p:nvPr/>
            </p:nvPicPr>
            <p:blipFill rotWithShape="1">
              <a:blip r:embed="rId3">
                <a:alphaModFix/>
              </a:blip>
              <a:srcRect/>
              <a:stretch/>
            </p:blipFill>
            <p:spPr>
              <a:xfrm>
                <a:off x="5732656" y="2596086"/>
                <a:ext cx="1003141" cy="847981"/>
              </a:xfrm>
              <a:prstGeom prst="rect">
                <a:avLst/>
              </a:prstGeom>
              <a:noFill/>
              <a:ln>
                <a:noFill/>
              </a:ln>
            </p:spPr>
          </p:pic>
          <p:pic>
            <p:nvPicPr>
              <p:cNvPr id="10" name="Google Shape;490;p36">
                <a:extLst>
                  <a:ext uri="{FF2B5EF4-FFF2-40B4-BE49-F238E27FC236}">
                    <a16:creationId xmlns:a16="http://schemas.microsoft.com/office/drawing/2014/main" id="{BB9E0DFE-03D8-DB43-8D1D-779C70AF1F27}"/>
                  </a:ext>
                </a:extLst>
              </p:cNvPr>
              <p:cNvPicPr preferRelativeResize="0"/>
              <p:nvPr/>
            </p:nvPicPr>
            <p:blipFill rotWithShape="1">
              <a:blip r:embed="rId4">
                <a:alphaModFix/>
              </a:blip>
              <a:srcRect/>
              <a:stretch/>
            </p:blipFill>
            <p:spPr>
              <a:xfrm>
                <a:off x="6242875" y="3046085"/>
                <a:ext cx="429043" cy="376619"/>
              </a:xfrm>
              <a:prstGeom prst="rect">
                <a:avLst/>
              </a:prstGeom>
              <a:noFill/>
              <a:ln>
                <a:noFill/>
              </a:ln>
            </p:spPr>
          </p:pic>
        </p:grpSp>
        <p:sp>
          <p:nvSpPr>
            <p:cNvPr id="8" name="TextBox 7">
              <a:extLst>
                <a:ext uri="{FF2B5EF4-FFF2-40B4-BE49-F238E27FC236}">
                  <a16:creationId xmlns:a16="http://schemas.microsoft.com/office/drawing/2014/main" id="{7AF312CD-3647-5A47-BF14-0F8857559F28}"/>
                </a:ext>
              </a:extLst>
            </p:cNvPr>
            <p:cNvSpPr txBox="1"/>
            <p:nvPr/>
          </p:nvSpPr>
          <p:spPr>
            <a:xfrm>
              <a:off x="7247864" y="2949707"/>
              <a:ext cx="402674" cy="215444"/>
            </a:xfrm>
            <a:prstGeom prst="rect">
              <a:avLst/>
            </a:prstGeom>
            <a:noFill/>
          </p:spPr>
          <p:txBody>
            <a:bodyPr wrap="none" rtlCol="0">
              <a:spAutoFit/>
            </a:bodyPr>
            <a:lstStyle/>
            <a:p>
              <a:r>
                <a:rPr lang="en-AT" sz="800" dirty="0"/>
                <a:t>HDT</a:t>
              </a:r>
            </a:p>
          </p:txBody>
        </p:sp>
      </p:grpSp>
      <p:sp>
        <p:nvSpPr>
          <p:cNvPr id="13" name="Google Shape;368;p33">
            <a:extLst>
              <a:ext uri="{FF2B5EF4-FFF2-40B4-BE49-F238E27FC236}">
                <a16:creationId xmlns:a16="http://schemas.microsoft.com/office/drawing/2014/main" id="{070FFE92-5B51-FA4B-9CC7-429615166640}"/>
              </a:ext>
            </a:extLst>
          </p:cNvPr>
          <p:cNvSpPr/>
          <p:nvPr/>
        </p:nvSpPr>
        <p:spPr>
          <a:xfrm>
            <a:off x="358518" y="3794707"/>
            <a:ext cx="789384" cy="681756"/>
          </a:xfrm>
          <a:prstGeom prst="ellipse">
            <a:avLst/>
          </a:prstGeom>
          <a:noFill/>
          <a:ln w="2857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b="1" dirty="0"/>
              <a:t> C1</a:t>
            </a:r>
            <a:endParaRPr b="1" dirty="0"/>
          </a:p>
        </p:txBody>
      </p:sp>
      <p:pic>
        <p:nvPicPr>
          <p:cNvPr id="17" name="Google Shape;373;p33">
            <a:extLst>
              <a:ext uri="{FF2B5EF4-FFF2-40B4-BE49-F238E27FC236}">
                <a16:creationId xmlns:a16="http://schemas.microsoft.com/office/drawing/2014/main" id="{DB4846D1-B285-CE4F-8337-E3E129602B68}"/>
              </a:ext>
            </a:extLst>
          </p:cNvPr>
          <p:cNvPicPr preferRelativeResize="0"/>
          <p:nvPr/>
        </p:nvPicPr>
        <p:blipFill>
          <a:blip r:embed="rId5">
            <a:alphaModFix/>
          </a:blip>
          <a:stretch>
            <a:fillRect/>
          </a:stretch>
        </p:blipFill>
        <p:spPr>
          <a:xfrm>
            <a:off x="1008889" y="3857587"/>
            <a:ext cx="543049" cy="425968"/>
          </a:xfrm>
          <a:prstGeom prst="rect">
            <a:avLst/>
          </a:prstGeom>
          <a:noFill/>
          <a:ln>
            <a:noFill/>
          </a:ln>
        </p:spPr>
      </p:pic>
      <p:pic>
        <p:nvPicPr>
          <p:cNvPr id="21" name="Picture 20">
            <a:extLst>
              <a:ext uri="{FF2B5EF4-FFF2-40B4-BE49-F238E27FC236}">
                <a16:creationId xmlns:a16="http://schemas.microsoft.com/office/drawing/2014/main" id="{5EB702B3-16D7-594C-9D1B-B2D79956AAAE}"/>
              </a:ext>
            </a:extLst>
          </p:cNvPr>
          <p:cNvPicPr>
            <a:picLocks noChangeAspect="1"/>
          </p:cNvPicPr>
          <p:nvPr/>
        </p:nvPicPr>
        <p:blipFill>
          <a:blip r:embed="rId6"/>
          <a:stretch>
            <a:fillRect/>
          </a:stretch>
        </p:blipFill>
        <p:spPr>
          <a:xfrm>
            <a:off x="1110963" y="2778259"/>
            <a:ext cx="2473257" cy="1079082"/>
          </a:xfrm>
          <a:prstGeom prst="rect">
            <a:avLst/>
          </a:prstGeom>
        </p:spPr>
      </p:pic>
      <p:pic>
        <p:nvPicPr>
          <p:cNvPr id="22" name="Picture 21">
            <a:extLst>
              <a:ext uri="{FF2B5EF4-FFF2-40B4-BE49-F238E27FC236}">
                <a16:creationId xmlns:a16="http://schemas.microsoft.com/office/drawing/2014/main" id="{2A72DAEF-9C29-C64A-A368-ADE990388C1E}"/>
              </a:ext>
            </a:extLst>
          </p:cNvPr>
          <p:cNvPicPr>
            <a:picLocks noChangeAspect="1"/>
          </p:cNvPicPr>
          <p:nvPr/>
        </p:nvPicPr>
        <p:blipFill>
          <a:blip r:embed="rId7"/>
          <a:stretch>
            <a:fillRect/>
          </a:stretch>
        </p:blipFill>
        <p:spPr>
          <a:xfrm>
            <a:off x="323993" y="4495804"/>
            <a:ext cx="1543036" cy="997108"/>
          </a:xfrm>
          <a:prstGeom prst="rect">
            <a:avLst/>
          </a:prstGeom>
        </p:spPr>
      </p:pic>
      <p:pic>
        <p:nvPicPr>
          <p:cNvPr id="23" name="Picture 22">
            <a:extLst>
              <a:ext uri="{FF2B5EF4-FFF2-40B4-BE49-F238E27FC236}">
                <a16:creationId xmlns:a16="http://schemas.microsoft.com/office/drawing/2014/main" id="{0EBA07F1-A2CB-DB4D-AB3A-95F3B571DF37}"/>
              </a:ext>
            </a:extLst>
          </p:cNvPr>
          <p:cNvPicPr>
            <a:picLocks noChangeAspect="1"/>
          </p:cNvPicPr>
          <p:nvPr/>
        </p:nvPicPr>
        <p:blipFill>
          <a:blip r:embed="rId8"/>
          <a:stretch>
            <a:fillRect/>
          </a:stretch>
        </p:blipFill>
        <p:spPr>
          <a:xfrm>
            <a:off x="1491988" y="3857341"/>
            <a:ext cx="533400" cy="457200"/>
          </a:xfrm>
          <a:prstGeom prst="rect">
            <a:avLst/>
          </a:prstGeom>
        </p:spPr>
      </p:pic>
      <p:graphicFrame>
        <p:nvGraphicFramePr>
          <p:cNvPr id="24" name="Table 24">
            <a:extLst>
              <a:ext uri="{FF2B5EF4-FFF2-40B4-BE49-F238E27FC236}">
                <a16:creationId xmlns:a16="http://schemas.microsoft.com/office/drawing/2014/main" id="{4953D733-4DC5-C440-9EC7-128324B24F05}"/>
              </a:ext>
            </a:extLst>
          </p:cNvPr>
          <p:cNvGraphicFramePr>
            <a:graphicFrameLocks noGrp="1"/>
          </p:cNvGraphicFramePr>
          <p:nvPr>
            <p:extLst>
              <p:ext uri="{D42A27DB-BD31-4B8C-83A1-F6EECF244321}">
                <p14:modId xmlns:p14="http://schemas.microsoft.com/office/powerpoint/2010/main" val="3219007517"/>
              </p:ext>
            </p:extLst>
          </p:nvPr>
        </p:nvGraphicFramePr>
        <p:xfrm>
          <a:off x="6244772" y="4035094"/>
          <a:ext cx="1297623" cy="457200"/>
        </p:xfrm>
        <a:graphic>
          <a:graphicData uri="http://schemas.openxmlformats.org/drawingml/2006/table">
            <a:tbl>
              <a:tblPr firstRow="1" bandRow="1">
                <a:tableStyleId>{5C22544A-7EE6-4342-B048-85BDC9FD1C3A}</a:tableStyleId>
              </a:tblPr>
              <a:tblGrid>
                <a:gridCol w="518445">
                  <a:extLst>
                    <a:ext uri="{9D8B030D-6E8A-4147-A177-3AD203B41FA5}">
                      <a16:colId xmlns:a16="http://schemas.microsoft.com/office/drawing/2014/main" val="3502463159"/>
                    </a:ext>
                  </a:extLst>
                </a:gridCol>
                <a:gridCol w="779178">
                  <a:extLst>
                    <a:ext uri="{9D8B030D-6E8A-4147-A177-3AD203B41FA5}">
                      <a16:colId xmlns:a16="http://schemas.microsoft.com/office/drawing/2014/main" val="564766288"/>
                    </a:ext>
                  </a:extLst>
                </a:gridCol>
              </a:tblGrid>
              <a:tr h="217087">
                <a:tc>
                  <a:txBody>
                    <a:bodyPr/>
                    <a:lstStyle/>
                    <a:p>
                      <a:r>
                        <a:rPr lang="en-AT" sz="900" dirty="0"/>
                        <a:t>?film</a:t>
                      </a:r>
                    </a:p>
                  </a:txBody>
                  <a:tcPr/>
                </a:tc>
                <a:tc>
                  <a:txBody>
                    <a:bodyPr/>
                    <a:lstStyle/>
                    <a:p>
                      <a:r>
                        <a:rPr lang="en-AT" sz="900" dirty="0"/>
                        <a:t>?act</a:t>
                      </a:r>
                    </a:p>
                  </a:txBody>
                  <a:tcPr/>
                </a:tc>
                <a:extLst>
                  <a:ext uri="{0D108BD9-81ED-4DB2-BD59-A6C34878D82A}">
                    <a16:rowId xmlns:a16="http://schemas.microsoft.com/office/drawing/2014/main" val="414377063"/>
                  </a:ext>
                </a:extLst>
              </a:tr>
              <a:tr h="0">
                <a:tc>
                  <a:txBody>
                    <a:bodyPr/>
                    <a:lstStyle/>
                    <a:p>
                      <a:r>
                        <a:rPr lang="en-AT" sz="900" dirty="0"/>
                        <a:t>…</a:t>
                      </a:r>
                    </a:p>
                  </a:txBody>
                  <a:tcPr/>
                </a:tc>
                <a:tc>
                  <a:txBody>
                    <a:bodyPr/>
                    <a:lstStyle/>
                    <a:p>
                      <a:r>
                        <a:rPr lang="en-AT" sz="900" dirty="0"/>
                        <a:t>…</a:t>
                      </a:r>
                    </a:p>
                  </a:txBody>
                  <a:tcPr/>
                </a:tc>
                <a:extLst>
                  <a:ext uri="{0D108BD9-81ED-4DB2-BD59-A6C34878D82A}">
                    <a16:rowId xmlns:a16="http://schemas.microsoft.com/office/drawing/2014/main" val="3392672734"/>
                  </a:ext>
                </a:extLst>
              </a:tr>
            </a:tbl>
          </a:graphicData>
        </a:graphic>
      </p:graphicFrame>
      <p:sp>
        <p:nvSpPr>
          <p:cNvPr id="26" name="Rectangle 25">
            <a:extLst>
              <a:ext uri="{FF2B5EF4-FFF2-40B4-BE49-F238E27FC236}">
                <a16:creationId xmlns:a16="http://schemas.microsoft.com/office/drawing/2014/main" id="{7497CA68-44AC-0D4D-BDD4-A78C005ACC6E}"/>
              </a:ext>
            </a:extLst>
          </p:cNvPr>
          <p:cNvSpPr/>
          <p:nvPr/>
        </p:nvSpPr>
        <p:spPr>
          <a:xfrm>
            <a:off x="2179011" y="5182436"/>
            <a:ext cx="6550351" cy="430887"/>
          </a:xfrm>
          <a:prstGeom prst="rect">
            <a:avLst/>
          </a:prstGeom>
        </p:spPr>
        <p:txBody>
          <a:bodyPr wrap="square">
            <a:spAutoFit/>
          </a:bodyPr>
          <a:lstStyle/>
          <a:p>
            <a:r>
              <a:rPr lang="en-GB" sz="1050" i="1" dirty="0">
                <a:latin typeface="Helvetica" pitchFamily="2" charset="0"/>
              </a:rPr>
              <a:t>O. </a:t>
            </a:r>
            <a:r>
              <a:rPr lang="en-GB" sz="1050" i="1" dirty="0" err="1">
                <a:latin typeface="Helvetica" pitchFamily="2" charset="0"/>
              </a:rPr>
              <a:t>Hartig</a:t>
            </a:r>
            <a:r>
              <a:rPr lang="en-GB" sz="1050" i="1" dirty="0">
                <a:latin typeface="Helvetica" pitchFamily="2" charset="0"/>
              </a:rPr>
              <a:t> and C. B. Aranda. 2016. Bindings-Restricted Triple Pattern Fragments.</a:t>
            </a:r>
          </a:p>
          <a:p>
            <a:r>
              <a:rPr lang="en-GB" sz="1050" i="1" dirty="0">
                <a:latin typeface="Helvetica" pitchFamily="2" charset="0"/>
              </a:rPr>
              <a:t>In ODBASE 2016. 762–779</a:t>
            </a:r>
          </a:p>
        </p:txBody>
      </p:sp>
      <p:graphicFrame>
        <p:nvGraphicFramePr>
          <p:cNvPr id="18" name="Table 24">
            <a:extLst>
              <a:ext uri="{FF2B5EF4-FFF2-40B4-BE49-F238E27FC236}">
                <a16:creationId xmlns:a16="http://schemas.microsoft.com/office/drawing/2014/main" id="{2EEF9154-41E0-BB44-A25A-BCCD8FE9E6B9}"/>
              </a:ext>
            </a:extLst>
          </p:cNvPr>
          <p:cNvGraphicFramePr>
            <a:graphicFrameLocks noGrp="1"/>
          </p:cNvGraphicFramePr>
          <p:nvPr>
            <p:extLst>
              <p:ext uri="{D42A27DB-BD31-4B8C-83A1-F6EECF244321}">
                <p14:modId xmlns:p14="http://schemas.microsoft.com/office/powerpoint/2010/main" val="37359648"/>
              </p:ext>
            </p:extLst>
          </p:nvPr>
        </p:nvGraphicFramePr>
        <p:xfrm>
          <a:off x="1478855" y="4250623"/>
          <a:ext cx="518445" cy="1143000"/>
        </p:xfrm>
        <a:graphic>
          <a:graphicData uri="http://schemas.openxmlformats.org/drawingml/2006/table">
            <a:tbl>
              <a:tblPr firstRow="1" bandRow="1">
                <a:tableStyleId>{5C22544A-7EE6-4342-B048-85BDC9FD1C3A}</a:tableStyleId>
              </a:tblPr>
              <a:tblGrid>
                <a:gridCol w="518445">
                  <a:extLst>
                    <a:ext uri="{9D8B030D-6E8A-4147-A177-3AD203B41FA5}">
                      <a16:colId xmlns:a16="http://schemas.microsoft.com/office/drawing/2014/main" val="3502463159"/>
                    </a:ext>
                  </a:extLst>
                </a:gridCol>
              </a:tblGrid>
              <a:tr h="217087">
                <a:tc>
                  <a:txBody>
                    <a:bodyPr/>
                    <a:lstStyle/>
                    <a:p>
                      <a:r>
                        <a:rPr lang="en-AT" sz="900" dirty="0"/>
                        <a:t>?film</a:t>
                      </a:r>
                    </a:p>
                  </a:txBody>
                  <a:tcPr/>
                </a:tc>
                <a:extLst>
                  <a:ext uri="{0D108BD9-81ED-4DB2-BD59-A6C34878D82A}">
                    <a16:rowId xmlns:a16="http://schemas.microsoft.com/office/drawing/2014/main" val="414377063"/>
                  </a:ext>
                </a:extLst>
              </a:tr>
              <a:tr h="0">
                <a:tc>
                  <a:txBody>
                    <a:bodyPr/>
                    <a:lstStyle/>
                    <a:p>
                      <a:r>
                        <a:rPr lang="en-AT" sz="900" dirty="0"/>
                        <a:t>…</a:t>
                      </a:r>
                    </a:p>
                  </a:txBody>
                  <a:tcPr/>
                </a:tc>
                <a:extLst>
                  <a:ext uri="{0D108BD9-81ED-4DB2-BD59-A6C34878D82A}">
                    <a16:rowId xmlns:a16="http://schemas.microsoft.com/office/drawing/2014/main" val="3392672734"/>
                  </a:ext>
                </a:extLst>
              </a:tr>
              <a:tr h="135902">
                <a:tc>
                  <a:txBody>
                    <a:bodyPr/>
                    <a:lstStyle/>
                    <a:p>
                      <a:r>
                        <a:rPr lang="en-AT" sz="900" dirty="0"/>
                        <a:t>…</a:t>
                      </a:r>
                    </a:p>
                  </a:txBody>
                  <a:tcPr/>
                </a:tc>
                <a:extLst>
                  <a:ext uri="{0D108BD9-81ED-4DB2-BD59-A6C34878D82A}">
                    <a16:rowId xmlns:a16="http://schemas.microsoft.com/office/drawing/2014/main" val="1308621710"/>
                  </a:ext>
                </a:extLst>
              </a:tr>
              <a:tr h="120947">
                <a:tc>
                  <a:txBody>
                    <a:bodyPr/>
                    <a:lstStyle/>
                    <a:p>
                      <a:r>
                        <a:rPr lang="en-AT" sz="900" dirty="0"/>
                        <a:t>…</a:t>
                      </a:r>
                    </a:p>
                  </a:txBody>
                  <a:tcPr/>
                </a:tc>
                <a:extLst>
                  <a:ext uri="{0D108BD9-81ED-4DB2-BD59-A6C34878D82A}">
                    <a16:rowId xmlns:a16="http://schemas.microsoft.com/office/drawing/2014/main" val="3677816042"/>
                  </a:ext>
                </a:extLst>
              </a:tr>
              <a:tr h="0">
                <a:tc>
                  <a:txBody>
                    <a:bodyPr/>
                    <a:lstStyle/>
                    <a:p>
                      <a:r>
                        <a:rPr lang="en-AT" sz="900" dirty="0"/>
                        <a:t>…</a:t>
                      </a:r>
                    </a:p>
                  </a:txBody>
                  <a:tcPr/>
                </a:tc>
                <a:extLst>
                  <a:ext uri="{0D108BD9-81ED-4DB2-BD59-A6C34878D82A}">
                    <a16:rowId xmlns:a16="http://schemas.microsoft.com/office/drawing/2014/main" val="4283933476"/>
                  </a:ext>
                </a:extLst>
              </a:tr>
            </a:tbl>
          </a:graphicData>
        </a:graphic>
      </p:graphicFrame>
      <p:sp>
        <p:nvSpPr>
          <p:cNvPr id="19" name="Slide Number Placeholder 2">
            <a:extLst>
              <a:ext uri="{FF2B5EF4-FFF2-40B4-BE49-F238E27FC236}">
                <a16:creationId xmlns:a16="http://schemas.microsoft.com/office/drawing/2014/main" id="{83B399B0-3A6C-6F4C-88EE-2E5AFAE46613}"/>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25</a:t>
            </a:fld>
            <a:endParaRPr lang="en-GB" sz="900" dirty="0">
              <a:solidFill>
                <a:schemeClr val="bg1">
                  <a:lumMod val="65000"/>
                </a:schemeClr>
              </a:solidFill>
            </a:endParaRPr>
          </a:p>
        </p:txBody>
      </p:sp>
    </p:spTree>
    <p:extLst>
      <p:ext uri="{BB962C8B-B14F-4D97-AF65-F5344CB8AC3E}">
        <p14:creationId xmlns:p14="http://schemas.microsoft.com/office/powerpoint/2010/main" val="629318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par>
                          <p:cTn id="9" fill="hold">
                            <p:stCondLst>
                              <p:cond delay="0"/>
                            </p:stCondLst>
                            <p:childTnLst>
                              <p:par>
                                <p:cTn id="10" presetID="0" presetClass="path" presetSubtype="0" accel="50000" decel="50000" fill="hold" nodeType="afterEffect">
                                  <p:stCondLst>
                                    <p:cond delay="0"/>
                                  </p:stCondLst>
                                  <p:childTnLst>
                                    <p:animMotion origin="layout" path="M 0.00313 0.00083 L 0.62153 0.00083 " pathEditMode="relative" ptsTypes="AA">
                                      <p:cBhvr>
                                        <p:cTn id="11" dur="500" fill="hold"/>
                                        <p:tgtEl>
                                          <p:spTgt spid="23"/>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0.02362 1.11111E-6 L 0.6224 -0.00583 " pathEditMode="relative" rAng="0" ptsTypes="AA">
                                      <p:cBhvr>
                                        <p:cTn id="13" dur="500" fill="hold"/>
                                        <p:tgtEl>
                                          <p:spTgt spid="18"/>
                                        </p:tgtEl>
                                        <p:attrNameLst>
                                          <p:attrName>ppt_x</p:attrName>
                                          <p:attrName>ppt_y</p:attrName>
                                        </p:attrNameLst>
                                      </p:cBhvr>
                                      <p:rCtr x="29931" y="-306"/>
                                    </p:animMotion>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par>
                          <p:cTn id="24" fill="hold">
                            <p:stCondLst>
                              <p:cond delay="0"/>
                            </p:stCondLst>
                            <p:childTnLst>
                              <p:par>
                                <p:cTn id="25" presetID="0" presetClass="path" presetSubtype="0" accel="50000" decel="50000" fill="hold" nodeType="afterEffect">
                                  <p:stCondLst>
                                    <p:cond delay="0"/>
                                  </p:stCondLst>
                                  <p:childTnLst>
                                    <p:animMotion origin="layout" path="M 0.02361 -1.11111E-6 L -0.54965 -1.11111E-6 " pathEditMode="relative" rAng="0" ptsTypes="AA">
                                      <p:cBhvr>
                                        <p:cTn id="26" dur="500" fill="hold"/>
                                        <p:tgtEl>
                                          <p:spTgt spid="24"/>
                                        </p:tgtEl>
                                        <p:attrNameLst>
                                          <p:attrName>ppt_x</p:attrName>
                                          <p:attrName>ppt_y</p:attrName>
                                        </p:attrNameLst>
                                      </p:cBhvr>
                                      <p:rCtr x="-28663" y="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5"/>
          <p:cNvSpPr txBox="1">
            <a:spLocks noGrp="1"/>
          </p:cNvSpPr>
          <p:nvPr>
            <p:ph type="title"/>
          </p:nvPr>
        </p:nvSpPr>
        <p:spPr>
          <a:xfrm>
            <a:off x="408575" y="148888"/>
            <a:ext cx="6872884" cy="813375"/>
          </a:xfrm>
          <a:prstGeom prst="rect">
            <a:avLst/>
          </a:prstGeom>
          <a:noFill/>
          <a:ln>
            <a:noFill/>
          </a:ln>
        </p:spPr>
        <p:txBody>
          <a:bodyPr spcFirstLastPara="1" vert="horz" wrap="square" lIns="0" tIns="0" rIns="0" bIns="0" rtlCol="0" anchor="ctr" anchorCtr="0">
            <a:noAutofit/>
          </a:bodyPr>
          <a:lstStyle/>
          <a:p>
            <a:pPr>
              <a:lnSpc>
                <a:spcPct val="115000"/>
              </a:lnSpc>
            </a:pPr>
            <a:r>
              <a:rPr lang="en-AT" sz="2000" dirty="0"/>
              <a:t>Variants in between:</a:t>
            </a:r>
            <a:br>
              <a:rPr lang="en-AT" sz="2000" dirty="0"/>
            </a:br>
            <a:r>
              <a:rPr lang="en" sz="2000" dirty="0">
                <a:latin typeface="Arial"/>
                <a:ea typeface="Arial"/>
                <a:cs typeface="Arial"/>
                <a:sym typeface="Arial"/>
              </a:rPr>
              <a:t>What are the current mitigations to the availability problem of the open RDF KGs?</a:t>
            </a:r>
            <a:endParaRPr sz="2000" dirty="0"/>
          </a:p>
        </p:txBody>
      </p:sp>
      <p:sp>
        <p:nvSpPr>
          <p:cNvPr id="751" name="Google Shape;751;p45"/>
          <p:cNvSpPr txBox="1"/>
          <p:nvPr/>
        </p:nvSpPr>
        <p:spPr>
          <a:xfrm>
            <a:off x="463650" y="1633201"/>
            <a:ext cx="8345400" cy="912825"/>
          </a:xfrm>
          <a:prstGeom prst="rect">
            <a:avLst/>
          </a:prstGeom>
          <a:noFill/>
          <a:ln>
            <a:noFill/>
          </a:ln>
        </p:spPr>
        <p:txBody>
          <a:bodyPr spcFirstLastPara="1" wrap="square" lIns="91425" tIns="91425" rIns="91425" bIns="91425" anchor="t" anchorCtr="0">
            <a:noAutofit/>
          </a:bodyPr>
          <a:lstStyle/>
          <a:p>
            <a:pPr>
              <a:buClr>
                <a:srgbClr val="000000"/>
              </a:buClr>
              <a:buSzPts val="1400"/>
            </a:pPr>
            <a:endParaRPr sz="1400">
              <a:solidFill>
                <a:srgbClr val="000000"/>
              </a:solidFill>
              <a:latin typeface="Verdana"/>
              <a:ea typeface="Verdana"/>
              <a:cs typeface="Verdana"/>
              <a:sym typeface="Verdana"/>
            </a:endParaRPr>
          </a:p>
        </p:txBody>
      </p:sp>
      <p:sp>
        <p:nvSpPr>
          <p:cNvPr id="752" name="Google Shape;752;p45"/>
          <p:cNvSpPr txBox="1"/>
          <p:nvPr/>
        </p:nvSpPr>
        <p:spPr>
          <a:xfrm>
            <a:off x="431025" y="1495425"/>
            <a:ext cx="8049600" cy="717300"/>
          </a:xfrm>
          <a:prstGeom prst="rect">
            <a:avLst/>
          </a:prstGeom>
          <a:noFill/>
          <a:ln>
            <a:noFill/>
          </a:ln>
        </p:spPr>
        <p:txBody>
          <a:bodyPr spcFirstLastPara="1" wrap="square" lIns="91425" tIns="91425" rIns="91425" bIns="91425" anchor="t" anchorCtr="0">
            <a:noAutofit/>
          </a:bodyPr>
          <a:lstStyle/>
          <a:p>
            <a:pPr>
              <a:buClr>
                <a:srgbClr val="000000"/>
              </a:buClr>
              <a:buSzPts val="2400"/>
            </a:pPr>
            <a:r>
              <a:rPr lang="en" sz="2400" b="1" dirty="0">
                <a:latin typeface="Verdana"/>
                <a:ea typeface="Verdana"/>
                <a:cs typeface="Verdana"/>
                <a:sym typeface="Verdana"/>
              </a:rPr>
              <a:t>Linked Data Fragment Framework(LDF) </a:t>
            </a:r>
            <a:r>
              <a:rPr lang="en" sz="2400" dirty="0">
                <a:solidFill>
                  <a:schemeClr val="dk1"/>
                </a:solidFill>
                <a:latin typeface="Arial"/>
                <a:ea typeface="Arial"/>
                <a:cs typeface="Arial"/>
                <a:sym typeface="Arial"/>
              </a:rPr>
              <a:t>Proposed to design new mixes of trade-offs.</a:t>
            </a:r>
            <a:endParaRPr sz="2400" dirty="0">
              <a:solidFill>
                <a:schemeClr val="dk1"/>
              </a:solidFill>
              <a:latin typeface="Arial"/>
              <a:ea typeface="Arial"/>
              <a:cs typeface="Arial"/>
              <a:sym typeface="Arial"/>
            </a:endParaRPr>
          </a:p>
          <a:p>
            <a:pPr>
              <a:buClr>
                <a:srgbClr val="000000"/>
              </a:buClr>
              <a:buSzPts val="2400"/>
            </a:pPr>
            <a:endParaRPr sz="2400" b="1" dirty="0">
              <a:solidFill>
                <a:srgbClr val="000000"/>
              </a:solidFill>
              <a:latin typeface="Verdana"/>
              <a:ea typeface="Verdana"/>
              <a:cs typeface="Verdana"/>
              <a:sym typeface="Verdana"/>
            </a:endParaRPr>
          </a:p>
        </p:txBody>
      </p:sp>
      <p:cxnSp>
        <p:nvCxnSpPr>
          <p:cNvPr id="753" name="Google Shape;753;p45"/>
          <p:cNvCxnSpPr/>
          <p:nvPr/>
        </p:nvCxnSpPr>
        <p:spPr>
          <a:xfrm>
            <a:off x="431032" y="3930651"/>
            <a:ext cx="7961700" cy="0"/>
          </a:xfrm>
          <a:prstGeom prst="straightConnector1">
            <a:avLst/>
          </a:prstGeom>
          <a:noFill/>
          <a:ln w="28575" cap="flat" cmpd="sng">
            <a:solidFill>
              <a:srgbClr val="000000"/>
            </a:solidFill>
            <a:prstDash val="solid"/>
            <a:round/>
            <a:headEnd type="triangle" w="med" len="med"/>
            <a:tailEnd type="triangle" w="med" len="med"/>
          </a:ln>
        </p:spPr>
      </p:cxnSp>
      <p:sp>
        <p:nvSpPr>
          <p:cNvPr id="754" name="Google Shape;754;p45"/>
          <p:cNvSpPr txBox="1"/>
          <p:nvPr/>
        </p:nvSpPr>
        <p:spPr>
          <a:xfrm>
            <a:off x="6911752" y="4038664"/>
            <a:ext cx="1800300" cy="276975"/>
          </a:xfrm>
          <a:prstGeom prst="rect">
            <a:avLst/>
          </a:prstGeom>
          <a:noFill/>
          <a:ln>
            <a:noFill/>
          </a:ln>
        </p:spPr>
        <p:txBody>
          <a:bodyPr spcFirstLastPara="1" wrap="square" lIns="91425" tIns="45700" rIns="91425" bIns="45700" anchor="t" anchorCtr="0">
            <a:noAutofit/>
          </a:bodyPr>
          <a:lstStyle/>
          <a:p>
            <a:pPr algn="ctr">
              <a:buClr>
                <a:srgbClr val="000000"/>
              </a:buClr>
              <a:buSzPts val="1800"/>
            </a:pPr>
            <a:r>
              <a:rPr lang="en" b="1">
                <a:solidFill>
                  <a:srgbClr val="000000"/>
                </a:solidFill>
                <a:latin typeface="Helvetica Neue"/>
                <a:ea typeface="Helvetica Neue"/>
                <a:cs typeface="Helvetica Neue"/>
                <a:sym typeface="Helvetica Neue"/>
              </a:rPr>
              <a:t>SPARQL</a:t>
            </a:r>
            <a:endParaRPr b="1">
              <a:solidFill>
                <a:srgbClr val="000000"/>
              </a:solidFill>
              <a:latin typeface="Helvetica Neue"/>
              <a:ea typeface="Helvetica Neue"/>
              <a:cs typeface="Helvetica Neue"/>
              <a:sym typeface="Helvetica Neue"/>
            </a:endParaRPr>
          </a:p>
          <a:p>
            <a:pPr algn="ctr">
              <a:buClr>
                <a:srgbClr val="000000"/>
              </a:buClr>
              <a:buSzPts val="1800"/>
            </a:pPr>
            <a:r>
              <a:rPr lang="en" b="1">
                <a:solidFill>
                  <a:srgbClr val="000000"/>
                </a:solidFill>
                <a:latin typeface="Helvetica Neue"/>
                <a:ea typeface="Helvetica Neue"/>
                <a:cs typeface="Helvetica Neue"/>
                <a:sym typeface="Helvetica Neue"/>
              </a:rPr>
              <a:t>Endpoint</a:t>
            </a:r>
            <a:endParaRPr b="1">
              <a:solidFill>
                <a:srgbClr val="000000"/>
              </a:solidFill>
              <a:latin typeface="Helvetica Neue"/>
              <a:ea typeface="Helvetica Neue"/>
              <a:cs typeface="Helvetica Neue"/>
              <a:sym typeface="Helvetica Neue"/>
            </a:endParaRPr>
          </a:p>
        </p:txBody>
      </p:sp>
      <p:cxnSp>
        <p:nvCxnSpPr>
          <p:cNvPr id="755" name="Google Shape;755;p45"/>
          <p:cNvCxnSpPr/>
          <p:nvPr/>
        </p:nvCxnSpPr>
        <p:spPr>
          <a:xfrm flipH="1">
            <a:off x="1086795" y="3341147"/>
            <a:ext cx="2700" cy="571275"/>
          </a:xfrm>
          <a:prstGeom prst="straightConnector1">
            <a:avLst/>
          </a:prstGeom>
          <a:noFill/>
          <a:ln w="28575" cap="flat" cmpd="sng">
            <a:solidFill>
              <a:srgbClr val="7A8AA6"/>
            </a:solidFill>
            <a:prstDash val="dash"/>
            <a:round/>
            <a:headEnd type="none" w="sm" len="sm"/>
            <a:tailEnd type="none" w="sm" len="sm"/>
          </a:ln>
        </p:spPr>
      </p:cxnSp>
      <p:cxnSp>
        <p:nvCxnSpPr>
          <p:cNvPr id="756" name="Google Shape;756;p45"/>
          <p:cNvCxnSpPr>
            <a:stCxn id="757" idx="2"/>
          </p:cNvCxnSpPr>
          <p:nvPr/>
        </p:nvCxnSpPr>
        <p:spPr>
          <a:xfrm flipH="1">
            <a:off x="7657675" y="3294404"/>
            <a:ext cx="1200" cy="605400"/>
          </a:xfrm>
          <a:prstGeom prst="straightConnector1">
            <a:avLst/>
          </a:prstGeom>
          <a:noFill/>
          <a:ln w="28575" cap="flat" cmpd="sng">
            <a:solidFill>
              <a:srgbClr val="7A8AA6"/>
            </a:solidFill>
            <a:prstDash val="dash"/>
            <a:round/>
            <a:headEnd type="none" w="sm" len="sm"/>
            <a:tailEnd type="none" w="sm" len="sm"/>
          </a:ln>
        </p:spPr>
      </p:cxnSp>
      <p:sp>
        <p:nvSpPr>
          <p:cNvPr id="758" name="Google Shape;758;p45"/>
          <p:cNvSpPr txBox="1"/>
          <p:nvPr/>
        </p:nvSpPr>
        <p:spPr>
          <a:xfrm>
            <a:off x="310177" y="4038664"/>
            <a:ext cx="1800300" cy="276975"/>
          </a:xfrm>
          <a:prstGeom prst="rect">
            <a:avLst/>
          </a:prstGeom>
          <a:noFill/>
          <a:ln>
            <a:noFill/>
          </a:ln>
        </p:spPr>
        <p:txBody>
          <a:bodyPr spcFirstLastPara="1" wrap="square" lIns="91425" tIns="45700" rIns="91425" bIns="45700" anchor="t" anchorCtr="0">
            <a:noAutofit/>
          </a:bodyPr>
          <a:lstStyle/>
          <a:p>
            <a:pPr algn="ctr">
              <a:buClr>
                <a:srgbClr val="000000"/>
              </a:buClr>
              <a:buSzPts val="1800"/>
            </a:pPr>
            <a:r>
              <a:rPr lang="en" b="1">
                <a:solidFill>
                  <a:srgbClr val="000000"/>
                </a:solidFill>
                <a:latin typeface="Helvetica Neue"/>
                <a:ea typeface="Helvetica Neue"/>
                <a:cs typeface="Helvetica Neue"/>
                <a:sym typeface="Helvetica Neue"/>
              </a:rPr>
              <a:t>Data </a:t>
            </a:r>
            <a:endParaRPr b="1">
              <a:solidFill>
                <a:srgbClr val="000000"/>
              </a:solidFill>
              <a:latin typeface="Helvetica Neue"/>
              <a:ea typeface="Helvetica Neue"/>
              <a:cs typeface="Helvetica Neue"/>
              <a:sym typeface="Helvetica Neue"/>
            </a:endParaRPr>
          </a:p>
          <a:p>
            <a:pPr algn="ctr">
              <a:buClr>
                <a:srgbClr val="000000"/>
              </a:buClr>
              <a:buSzPts val="1800"/>
            </a:pPr>
            <a:r>
              <a:rPr lang="en" b="1">
                <a:solidFill>
                  <a:srgbClr val="000000"/>
                </a:solidFill>
                <a:latin typeface="Helvetica Neue"/>
                <a:ea typeface="Helvetica Neue"/>
                <a:cs typeface="Helvetica Neue"/>
                <a:sym typeface="Helvetica Neue"/>
              </a:rPr>
              <a:t>Dump</a:t>
            </a:r>
            <a:endParaRPr sz="1400">
              <a:solidFill>
                <a:srgbClr val="000000"/>
              </a:solidFill>
              <a:latin typeface="Arial"/>
              <a:ea typeface="Arial"/>
              <a:cs typeface="Arial"/>
              <a:sym typeface="Arial"/>
            </a:endParaRPr>
          </a:p>
        </p:txBody>
      </p:sp>
      <p:sp>
        <p:nvSpPr>
          <p:cNvPr id="759" name="Google Shape;759;p45"/>
          <p:cNvSpPr/>
          <p:nvPr/>
        </p:nvSpPr>
        <p:spPr>
          <a:xfrm>
            <a:off x="334950" y="2517918"/>
            <a:ext cx="1517025" cy="81337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a:solidFill>
                  <a:srgbClr val="000000"/>
                </a:solidFill>
                <a:latin typeface="Arial"/>
                <a:ea typeface="Arial"/>
                <a:cs typeface="Arial"/>
                <a:sym typeface="Arial"/>
              </a:rPr>
              <a:t>High Availability</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High Client cost</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Low Server Cost</a:t>
            </a:r>
            <a:endParaRPr sz="1400">
              <a:solidFill>
                <a:srgbClr val="000000"/>
              </a:solidFill>
              <a:latin typeface="Arial"/>
              <a:ea typeface="Arial"/>
              <a:cs typeface="Arial"/>
              <a:sym typeface="Arial"/>
            </a:endParaRPr>
          </a:p>
        </p:txBody>
      </p:sp>
      <p:sp>
        <p:nvSpPr>
          <p:cNvPr id="757" name="Google Shape;757;p45"/>
          <p:cNvSpPr/>
          <p:nvPr/>
        </p:nvSpPr>
        <p:spPr>
          <a:xfrm>
            <a:off x="6857125" y="2483280"/>
            <a:ext cx="1603500" cy="81112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a:solidFill>
                  <a:srgbClr val="000000"/>
                </a:solidFill>
                <a:latin typeface="Arial"/>
                <a:ea typeface="Arial"/>
                <a:cs typeface="Arial"/>
                <a:sym typeface="Arial"/>
              </a:rPr>
              <a:t>Low Availability</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Low Client Cost</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High Server Cost</a:t>
            </a:r>
            <a:endParaRPr sz="1400">
              <a:solidFill>
                <a:srgbClr val="000000"/>
              </a:solidFill>
              <a:latin typeface="Arial"/>
              <a:ea typeface="Arial"/>
              <a:cs typeface="Arial"/>
              <a:sym typeface="Arial"/>
            </a:endParaRPr>
          </a:p>
        </p:txBody>
      </p:sp>
      <p:cxnSp>
        <p:nvCxnSpPr>
          <p:cNvPr id="760" name="Google Shape;760;p45"/>
          <p:cNvCxnSpPr/>
          <p:nvPr/>
        </p:nvCxnSpPr>
        <p:spPr>
          <a:xfrm flipH="1">
            <a:off x="4033800" y="3296711"/>
            <a:ext cx="1200" cy="605025"/>
          </a:xfrm>
          <a:prstGeom prst="straightConnector1">
            <a:avLst/>
          </a:prstGeom>
          <a:noFill/>
          <a:ln w="28575" cap="flat" cmpd="sng">
            <a:solidFill>
              <a:srgbClr val="7A8AA6"/>
            </a:solidFill>
            <a:prstDash val="dash"/>
            <a:round/>
            <a:headEnd type="none" w="sm" len="sm"/>
            <a:tailEnd type="none" w="sm" len="sm"/>
          </a:ln>
        </p:spPr>
      </p:cxnSp>
      <p:sp>
        <p:nvSpPr>
          <p:cNvPr id="761" name="Google Shape;761;p45"/>
          <p:cNvSpPr/>
          <p:nvPr/>
        </p:nvSpPr>
        <p:spPr>
          <a:xfrm>
            <a:off x="3287100" y="2483289"/>
            <a:ext cx="1603500" cy="81112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dirty="0">
                <a:solidFill>
                  <a:srgbClr val="000000"/>
                </a:solidFill>
                <a:latin typeface="Arial"/>
                <a:ea typeface="Arial"/>
                <a:cs typeface="Arial"/>
                <a:sym typeface="Arial"/>
              </a:rPr>
              <a:t>High Availability</a:t>
            </a:r>
            <a:endParaRPr sz="1400" dirty="0">
              <a:solidFill>
                <a:srgbClr val="000000"/>
              </a:solidFill>
              <a:latin typeface="Arial"/>
              <a:ea typeface="Arial"/>
              <a:cs typeface="Arial"/>
              <a:sym typeface="Arial"/>
            </a:endParaRPr>
          </a:p>
          <a:p>
            <a:pPr>
              <a:buClr>
                <a:srgbClr val="000000"/>
              </a:buClr>
              <a:buSzPts val="1400"/>
            </a:pPr>
            <a:r>
              <a:rPr lang="en" sz="1400" dirty="0">
                <a:solidFill>
                  <a:srgbClr val="000000"/>
                </a:solidFill>
                <a:latin typeface="Arial"/>
                <a:ea typeface="Arial"/>
                <a:cs typeface="Arial"/>
                <a:sym typeface="Arial"/>
              </a:rPr>
              <a:t>Low Client Cost</a:t>
            </a:r>
            <a:endParaRPr sz="1400" dirty="0">
              <a:solidFill>
                <a:srgbClr val="000000"/>
              </a:solidFill>
              <a:latin typeface="Arial"/>
              <a:ea typeface="Arial"/>
              <a:cs typeface="Arial"/>
              <a:sym typeface="Arial"/>
            </a:endParaRPr>
          </a:p>
          <a:p>
            <a:pPr>
              <a:buClr>
                <a:srgbClr val="000000"/>
              </a:buClr>
              <a:buSzPts val="1400"/>
            </a:pPr>
            <a:r>
              <a:rPr lang="en" sz="1400" dirty="0">
                <a:solidFill>
                  <a:srgbClr val="000000"/>
                </a:solidFill>
                <a:latin typeface="Arial"/>
                <a:ea typeface="Arial"/>
                <a:cs typeface="Arial"/>
                <a:sym typeface="Arial"/>
              </a:rPr>
              <a:t>High Server Cost</a:t>
            </a:r>
            <a:endParaRPr sz="1400" b="1" dirty="0">
              <a:solidFill>
                <a:srgbClr val="000000"/>
              </a:solidFill>
              <a:latin typeface="Arial"/>
              <a:ea typeface="Arial"/>
              <a:cs typeface="Arial"/>
              <a:sym typeface="Arial"/>
            </a:endParaRPr>
          </a:p>
        </p:txBody>
      </p:sp>
      <p:sp>
        <p:nvSpPr>
          <p:cNvPr id="762" name="Google Shape;762;p45"/>
          <p:cNvSpPr txBox="1"/>
          <p:nvPr/>
        </p:nvSpPr>
        <p:spPr>
          <a:xfrm>
            <a:off x="2781325" y="3917589"/>
            <a:ext cx="2484600" cy="471375"/>
          </a:xfrm>
          <a:prstGeom prst="rect">
            <a:avLst/>
          </a:prstGeom>
          <a:noFill/>
          <a:ln>
            <a:noFill/>
          </a:ln>
        </p:spPr>
        <p:txBody>
          <a:bodyPr spcFirstLastPara="1" wrap="square" lIns="91425" tIns="91425" rIns="91425" bIns="91425" anchor="t" anchorCtr="0">
            <a:noAutofit/>
          </a:bodyPr>
          <a:lstStyle/>
          <a:p>
            <a:pPr algn="ctr">
              <a:buClr>
                <a:srgbClr val="000000"/>
              </a:buClr>
              <a:buSzPts val="1400"/>
            </a:pPr>
            <a:r>
              <a:rPr lang="en" sz="1400" b="1">
                <a:solidFill>
                  <a:srgbClr val="FF0000"/>
                </a:solidFill>
                <a:latin typeface="Arial"/>
                <a:ea typeface="Arial"/>
                <a:cs typeface="Arial"/>
                <a:sym typeface="Arial"/>
              </a:rPr>
              <a:t>Triple Pattern Fragment (TPF)</a:t>
            </a:r>
            <a:endParaRPr sz="1400" b="1">
              <a:solidFill>
                <a:srgbClr val="FF0000"/>
              </a:solidFill>
              <a:latin typeface="Arial"/>
              <a:ea typeface="Arial"/>
              <a:cs typeface="Arial"/>
              <a:sym typeface="Arial"/>
            </a:endParaRPr>
          </a:p>
          <a:p>
            <a:pPr algn="ctr">
              <a:buClr>
                <a:srgbClr val="000000"/>
              </a:buClr>
              <a:buSzPts val="1400"/>
            </a:pPr>
            <a:r>
              <a:rPr lang="en" sz="1400" b="1">
                <a:solidFill>
                  <a:srgbClr val="FF0000"/>
                </a:solidFill>
                <a:latin typeface="Arial"/>
                <a:ea typeface="Arial"/>
                <a:cs typeface="Arial"/>
                <a:sym typeface="Arial"/>
              </a:rPr>
              <a:t>ISWC 2014</a:t>
            </a:r>
            <a:endParaRPr sz="1400" b="1">
              <a:solidFill>
                <a:srgbClr val="FF0000"/>
              </a:solidFill>
              <a:latin typeface="Arial"/>
              <a:ea typeface="Arial"/>
              <a:cs typeface="Arial"/>
              <a:sym typeface="Arial"/>
            </a:endParaRPr>
          </a:p>
        </p:txBody>
      </p:sp>
      <p:sp>
        <p:nvSpPr>
          <p:cNvPr id="763" name="Google Shape;763;p45"/>
          <p:cNvSpPr/>
          <p:nvPr/>
        </p:nvSpPr>
        <p:spPr>
          <a:xfrm>
            <a:off x="5129250" y="2483280"/>
            <a:ext cx="1603500" cy="81112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dirty="0"/>
              <a:t>Mod.</a:t>
            </a:r>
            <a:r>
              <a:rPr lang="en" sz="1400" dirty="0">
                <a:solidFill>
                  <a:srgbClr val="000000"/>
                </a:solidFill>
                <a:latin typeface="Arial"/>
                <a:ea typeface="Arial"/>
                <a:cs typeface="Arial"/>
                <a:sym typeface="Arial"/>
              </a:rPr>
              <a:t> Availability</a:t>
            </a:r>
            <a:endParaRPr sz="1400" dirty="0">
              <a:solidFill>
                <a:srgbClr val="000000"/>
              </a:solidFill>
              <a:latin typeface="Arial"/>
              <a:ea typeface="Arial"/>
              <a:cs typeface="Arial"/>
              <a:sym typeface="Arial"/>
            </a:endParaRPr>
          </a:p>
          <a:p>
            <a:pPr>
              <a:buClr>
                <a:srgbClr val="000000"/>
              </a:buClr>
              <a:buSzPts val="1400"/>
            </a:pPr>
            <a:r>
              <a:rPr lang="en" sz="1400" dirty="0">
                <a:solidFill>
                  <a:srgbClr val="000000"/>
                </a:solidFill>
                <a:latin typeface="Arial"/>
                <a:ea typeface="Arial"/>
                <a:cs typeface="Arial"/>
                <a:sym typeface="Arial"/>
              </a:rPr>
              <a:t>Low Client Cost</a:t>
            </a:r>
            <a:endParaRPr sz="1400" dirty="0">
              <a:solidFill>
                <a:srgbClr val="000000"/>
              </a:solidFill>
              <a:latin typeface="Arial"/>
              <a:ea typeface="Arial"/>
              <a:cs typeface="Arial"/>
              <a:sym typeface="Arial"/>
            </a:endParaRPr>
          </a:p>
          <a:p>
            <a:pPr>
              <a:buClr>
                <a:srgbClr val="000000"/>
              </a:buClr>
              <a:buSzPts val="1400"/>
            </a:pPr>
            <a:r>
              <a:rPr lang="en" sz="1400" dirty="0">
                <a:solidFill>
                  <a:srgbClr val="000000"/>
                </a:solidFill>
                <a:latin typeface="Arial"/>
                <a:ea typeface="Arial"/>
                <a:cs typeface="Arial"/>
                <a:sym typeface="Arial"/>
              </a:rPr>
              <a:t>High Server Cost</a:t>
            </a:r>
            <a:endParaRPr sz="1400" dirty="0">
              <a:solidFill>
                <a:srgbClr val="000000"/>
              </a:solidFill>
              <a:latin typeface="Arial"/>
              <a:ea typeface="Arial"/>
              <a:cs typeface="Arial"/>
              <a:sym typeface="Arial"/>
            </a:endParaRPr>
          </a:p>
        </p:txBody>
      </p:sp>
      <p:sp>
        <p:nvSpPr>
          <p:cNvPr id="764" name="Google Shape;764;p45"/>
          <p:cNvSpPr txBox="1"/>
          <p:nvPr/>
        </p:nvSpPr>
        <p:spPr>
          <a:xfrm>
            <a:off x="5207400" y="4038657"/>
            <a:ext cx="1447200" cy="471375"/>
          </a:xfrm>
          <a:prstGeom prst="rect">
            <a:avLst/>
          </a:prstGeom>
          <a:noFill/>
          <a:ln>
            <a:noFill/>
          </a:ln>
        </p:spPr>
        <p:txBody>
          <a:bodyPr spcFirstLastPara="1" wrap="square" lIns="91425" tIns="91425" rIns="91425" bIns="91425" anchor="t" anchorCtr="0">
            <a:noAutofit/>
          </a:bodyPr>
          <a:lstStyle/>
          <a:p>
            <a:pPr algn="ctr">
              <a:buClr>
                <a:srgbClr val="000000"/>
              </a:buClr>
              <a:buSzPts val="1400"/>
            </a:pPr>
            <a:r>
              <a:rPr lang="en" sz="1400" b="1">
                <a:solidFill>
                  <a:srgbClr val="FF0000"/>
                </a:solidFill>
                <a:latin typeface="Arial"/>
                <a:ea typeface="Arial"/>
                <a:cs typeface="Arial"/>
                <a:sym typeface="Arial"/>
              </a:rPr>
              <a:t>SaGe </a:t>
            </a:r>
            <a:endParaRPr sz="1400" b="1">
              <a:solidFill>
                <a:srgbClr val="FF0000"/>
              </a:solidFill>
              <a:latin typeface="Arial"/>
              <a:ea typeface="Arial"/>
              <a:cs typeface="Arial"/>
              <a:sym typeface="Arial"/>
            </a:endParaRPr>
          </a:p>
          <a:p>
            <a:pPr algn="ctr">
              <a:buClr>
                <a:srgbClr val="000000"/>
              </a:buClr>
              <a:buSzPts val="1400"/>
            </a:pPr>
            <a:r>
              <a:rPr lang="en" sz="1400" b="1">
                <a:solidFill>
                  <a:srgbClr val="FF0000"/>
                </a:solidFill>
                <a:latin typeface="Arial"/>
                <a:ea typeface="Arial"/>
                <a:cs typeface="Arial"/>
                <a:sym typeface="Arial"/>
              </a:rPr>
              <a:t>WebConf 2019</a:t>
            </a:r>
            <a:endParaRPr sz="1400">
              <a:solidFill>
                <a:srgbClr val="000000"/>
              </a:solidFill>
              <a:latin typeface="Arial"/>
              <a:ea typeface="Arial"/>
              <a:cs typeface="Arial"/>
              <a:sym typeface="Arial"/>
            </a:endParaRPr>
          </a:p>
        </p:txBody>
      </p:sp>
      <p:cxnSp>
        <p:nvCxnSpPr>
          <p:cNvPr id="765" name="Google Shape;765;p45"/>
          <p:cNvCxnSpPr/>
          <p:nvPr/>
        </p:nvCxnSpPr>
        <p:spPr>
          <a:xfrm flipH="1">
            <a:off x="5936775" y="3382220"/>
            <a:ext cx="1200" cy="605025"/>
          </a:xfrm>
          <a:prstGeom prst="straightConnector1">
            <a:avLst/>
          </a:prstGeom>
          <a:noFill/>
          <a:ln w="28575" cap="flat" cmpd="sng">
            <a:solidFill>
              <a:srgbClr val="7A8AA6"/>
            </a:solidFill>
            <a:prstDash val="dash"/>
            <a:round/>
            <a:headEnd type="none" w="sm" len="sm"/>
            <a:tailEnd type="none" w="sm" len="sm"/>
          </a:ln>
        </p:spPr>
      </p:cxnSp>
      <p:sp>
        <p:nvSpPr>
          <p:cNvPr id="768" name="Google Shape;768;p45"/>
          <p:cNvSpPr txBox="1"/>
          <p:nvPr/>
        </p:nvSpPr>
        <p:spPr>
          <a:xfrm>
            <a:off x="804106" y="4746269"/>
            <a:ext cx="7215551" cy="471375"/>
          </a:xfrm>
          <a:prstGeom prst="rect">
            <a:avLst/>
          </a:prstGeom>
          <a:noFill/>
          <a:ln>
            <a:noFill/>
          </a:ln>
        </p:spPr>
        <p:txBody>
          <a:bodyPr spcFirstLastPara="1" wrap="square" lIns="91425" tIns="91425" rIns="91425" bIns="91425" anchor="t" anchorCtr="0">
            <a:noAutofit/>
          </a:bodyPr>
          <a:lstStyle/>
          <a:p>
            <a:pPr algn="ctr">
              <a:buClr>
                <a:srgbClr val="000000"/>
              </a:buClr>
              <a:buSzPts val="3200"/>
            </a:pPr>
            <a:r>
              <a:rPr lang="en" sz="3200" b="1" dirty="0">
                <a:solidFill>
                  <a:schemeClr val="dk1"/>
                </a:solidFill>
                <a:latin typeface="Verdana"/>
                <a:ea typeface="Verdana"/>
                <a:cs typeface="Verdana"/>
                <a:sym typeface="Verdana"/>
              </a:rPr>
              <a:t>Hybrid Shipping</a:t>
            </a:r>
            <a:endParaRPr sz="3200" b="1" dirty="0">
              <a:solidFill>
                <a:srgbClr val="000000"/>
              </a:solidFill>
              <a:latin typeface="Verdana"/>
              <a:ea typeface="Verdana"/>
              <a:cs typeface="Verdana"/>
              <a:sym typeface="Verdana"/>
            </a:endParaRPr>
          </a:p>
        </p:txBody>
      </p:sp>
      <p:sp>
        <p:nvSpPr>
          <p:cNvPr id="20" name="Slide Number Placeholder 2">
            <a:extLst>
              <a:ext uri="{FF2B5EF4-FFF2-40B4-BE49-F238E27FC236}">
                <a16:creationId xmlns:a16="http://schemas.microsoft.com/office/drawing/2014/main" id="{C061E4D7-BF85-534E-8F70-9E3A38FADC53}"/>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26</a:t>
            </a:fld>
            <a:endParaRPr lang="en-GB" sz="900" dirty="0">
              <a:solidFill>
                <a:schemeClr val="bg1">
                  <a:lumMod val="65000"/>
                </a:schemeClr>
              </a:solidFill>
            </a:endParaRPr>
          </a:p>
        </p:txBody>
      </p:sp>
    </p:spTree>
    <p:extLst>
      <p:ext uri="{BB962C8B-B14F-4D97-AF65-F5344CB8AC3E}">
        <p14:creationId xmlns:p14="http://schemas.microsoft.com/office/powerpoint/2010/main" val="39069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 grpId="0" animBg="1"/>
      <p:bldP spid="76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0FCE49-6684-654B-B446-C98C7BD217D9}"/>
              </a:ext>
            </a:extLst>
          </p:cNvPr>
          <p:cNvSpPr>
            <a:spLocks noGrp="1"/>
          </p:cNvSpPr>
          <p:nvPr>
            <p:ph type="body" idx="1"/>
          </p:nvPr>
        </p:nvSpPr>
        <p:spPr>
          <a:xfrm>
            <a:off x="462408" y="1126111"/>
            <a:ext cx="8210400" cy="4370250"/>
          </a:xfrm>
        </p:spPr>
        <p:txBody>
          <a:bodyPr/>
          <a:lstStyle/>
          <a:p>
            <a:pPr marL="228600" indent="0"/>
            <a:r>
              <a:rPr lang="en-AT" sz="1400" dirty="0"/>
              <a:t>Idea: keep working on the server, but improve fair allocation of resources, </a:t>
            </a:r>
          </a:p>
          <a:p>
            <a:pPr marL="228600" indent="0"/>
            <a:r>
              <a:rPr lang="en-AT" sz="1400" dirty="0"/>
              <a:t>  i.e. interrupt resource-intensive queries …</a:t>
            </a:r>
          </a:p>
          <a:p>
            <a:pPr marL="228600" indent="0"/>
            <a:endParaRPr lang="en-AT" sz="1400" dirty="0"/>
          </a:p>
          <a:p>
            <a:pPr marL="514350" indent="-285750">
              <a:buFont typeface="Arial" panose="020B0604020202020204" pitchFamily="34" charset="0"/>
              <a:buChar char="•"/>
            </a:pPr>
            <a:r>
              <a:rPr lang="en-AT" sz="1400" dirty="0"/>
              <a:t>BGP, UNION, FILTER are executed fully at the server as "interuptable iterators"</a:t>
            </a:r>
          </a:p>
          <a:p>
            <a:pPr marL="971550" lvl="1" indent="-285750">
              <a:buFont typeface="Arial" panose="020B0604020202020204" pitchFamily="34" charset="0"/>
              <a:buChar char="•"/>
            </a:pPr>
            <a:r>
              <a:rPr lang="en-AT" sz="1400" dirty="0"/>
              <a:t>… can be stopped and </a:t>
            </a:r>
            <a:r>
              <a:rPr lang="en-US" sz="1400" dirty="0"/>
              <a:t>sent back to clients with results "so far"</a:t>
            </a:r>
            <a:endParaRPr lang="en-AT" sz="1400" dirty="0"/>
          </a:p>
          <a:p>
            <a:pPr marL="971550" lvl="1" indent="-285750">
              <a:buFont typeface="Arial" panose="020B0604020202020204" pitchFamily="34" charset="0"/>
              <a:buChar char="•"/>
            </a:pPr>
            <a:r>
              <a:rPr lang="en-AT" sz="1400" dirty="0"/>
              <a:t>… while giving clients the possibility to resume them later on</a:t>
            </a:r>
          </a:p>
          <a:p>
            <a:pPr marL="971550" lvl="1" indent="-285750">
              <a:buFont typeface="Arial" panose="020B0604020202020204" pitchFamily="34" charset="0"/>
              <a:buChar char="•"/>
            </a:pPr>
            <a:r>
              <a:rPr lang="en-GB" sz="1400" dirty="0"/>
              <a:t>server suspends running query after a fixed quantum of time and resume the next waiting query</a:t>
            </a:r>
          </a:p>
          <a:p>
            <a:pPr marL="971550" lvl="1" indent="-285750">
              <a:buFont typeface="Arial" panose="020B0604020202020204" pitchFamily="34" charset="0"/>
              <a:buChar char="•"/>
            </a:pPr>
            <a:endParaRPr lang="en-AT" sz="1400" dirty="0"/>
          </a:p>
          <a:p>
            <a:pPr marL="514350" indent="-285750">
              <a:buFont typeface="Arial" panose="020B0604020202020204" pitchFamily="34" charset="0"/>
              <a:buChar char="•"/>
            </a:pPr>
            <a:r>
              <a:rPr lang="en-AT" sz="1400" dirty="0"/>
              <a:t>more complex operations are done on the client (e.g. </a:t>
            </a:r>
            <a:r>
              <a:rPr lang="en-GB" sz="1400" dirty="0"/>
              <a:t>OPTIONAL, SERVICE, ORDER BY, GROUP BY, DISTINCT, MINUS, FILTER EXIST and aggregations</a:t>
            </a:r>
            <a:r>
              <a:rPr lang="en-AT" sz="1400" dirty="0"/>
              <a:t>)</a:t>
            </a:r>
          </a:p>
        </p:txBody>
      </p:sp>
      <p:sp>
        <p:nvSpPr>
          <p:cNvPr id="3" name="Title 2">
            <a:extLst>
              <a:ext uri="{FF2B5EF4-FFF2-40B4-BE49-F238E27FC236}">
                <a16:creationId xmlns:a16="http://schemas.microsoft.com/office/drawing/2014/main" id="{5C59486D-040E-9740-AF5E-2AE9A300370D}"/>
              </a:ext>
            </a:extLst>
          </p:cNvPr>
          <p:cNvSpPr>
            <a:spLocks noGrp="1"/>
          </p:cNvSpPr>
          <p:nvPr>
            <p:ph type="title"/>
          </p:nvPr>
        </p:nvSpPr>
        <p:spPr/>
        <p:txBody>
          <a:bodyPr/>
          <a:lstStyle/>
          <a:p>
            <a:r>
              <a:rPr lang="en-AT" dirty="0"/>
              <a:t>Slightly different approach: SaGe </a:t>
            </a:r>
          </a:p>
        </p:txBody>
      </p:sp>
      <p:pic>
        <p:nvPicPr>
          <p:cNvPr id="5" name="Picture 4">
            <a:extLst>
              <a:ext uri="{FF2B5EF4-FFF2-40B4-BE49-F238E27FC236}">
                <a16:creationId xmlns:a16="http://schemas.microsoft.com/office/drawing/2014/main" id="{2BE293B7-A22D-BE45-AF5C-81FF98ABAAE0}"/>
              </a:ext>
            </a:extLst>
          </p:cNvPr>
          <p:cNvPicPr>
            <a:picLocks noChangeAspect="1"/>
          </p:cNvPicPr>
          <p:nvPr/>
        </p:nvPicPr>
        <p:blipFill>
          <a:blip r:embed="rId2"/>
          <a:stretch>
            <a:fillRect/>
          </a:stretch>
        </p:blipFill>
        <p:spPr>
          <a:xfrm>
            <a:off x="2476500" y="3926003"/>
            <a:ext cx="4191000" cy="2560020"/>
          </a:xfrm>
          <a:prstGeom prst="rect">
            <a:avLst/>
          </a:prstGeom>
          <a:ln>
            <a:solidFill>
              <a:schemeClr val="accent1"/>
            </a:solidFill>
          </a:ln>
        </p:spPr>
      </p:pic>
      <p:sp>
        <p:nvSpPr>
          <p:cNvPr id="6" name="Slide Number Placeholder 2">
            <a:extLst>
              <a:ext uri="{FF2B5EF4-FFF2-40B4-BE49-F238E27FC236}">
                <a16:creationId xmlns:a16="http://schemas.microsoft.com/office/drawing/2014/main" id="{3D80B1F1-C82E-4C48-8D8A-C8248525D02C}"/>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27</a:t>
            </a:fld>
            <a:endParaRPr lang="en-GB" sz="900" dirty="0">
              <a:solidFill>
                <a:schemeClr val="bg1">
                  <a:lumMod val="65000"/>
                </a:schemeClr>
              </a:solidFill>
            </a:endParaRPr>
          </a:p>
        </p:txBody>
      </p:sp>
    </p:spTree>
    <p:extLst>
      <p:ext uri="{BB962C8B-B14F-4D97-AF65-F5344CB8AC3E}">
        <p14:creationId xmlns:p14="http://schemas.microsoft.com/office/powerpoint/2010/main" val="369453267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5"/>
          <p:cNvSpPr txBox="1">
            <a:spLocks noGrp="1"/>
          </p:cNvSpPr>
          <p:nvPr>
            <p:ph type="title"/>
          </p:nvPr>
        </p:nvSpPr>
        <p:spPr>
          <a:xfrm>
            <a:off x="408575" y="148888"/>
            <a:ext cx="6872884" cy="813375"/>
          </a:xfrm>
          <a:prstGeom prst="rect">
            <a:avLst/>
          </a:prstGeom>
          <a:noFill/>
          <a:ln>
            <a:noFill/>
          </a:ln>
        </p:spPr>
        <p:txBody>
          <a:bodyPr spcFirstLastPara="1" vert="horz" wrap="square" lIns="0" tIns="0" rIns="0" bIns="0" rtlCol="0" anchor="ctr" anchorCtr="0">
            <a:noAutofit/>
          </a:bodyPr>
          <a:lstStyle/>
          <a:p>
            <a:pPr>
              <a:lnSpc>
                <a:spcPct val="115000"/>
              </a:lnSpc>
            </a:pPr>
            <a:r>
              <a:rPr lang="en-AT" sz="2000" dirty="0"/>
              <a:t>Variants in between:</a:t>
            </a:r>
            <a:br>
              <a:rPr lang="en-AT" sz="2000" dirty="0"/>
            </a:br>
            <a:r>
              <a:rPr lang="en" sz="2000" dirty="0">
                <a:latin typeface="Arial"/>
                <a:ea typeface="Arial"/>
                <a:cs typeface="Arial"/>
                <a:sym typeface="Arial"/>
              </a:rPr>
              <a:t>What are the current mitigations to the availability problem of the open RDF KGs?</a:t>
            </a:r>
            <a:endParaRPr sz="2000" dirty="0"/>
          </a:p>
        </p:txBody>
      </p:sp>
      <p:sp>
        <p:nvSpPr>
          <p:cNvPr id="751" name="Google Shape;751;p45"/>
          <p:cNvSpPr txBox="1"/>
          <p:nvPr/>
        </p:nvSpPr>
        <p:spPr>
          <a:xfrm>
            <a:off x="463650" y="1633201"/>
            <a:ext cx="8345400" cy="912825"/>
          </a:xfrm>
          <a:prstGeom prst="rect">
            <a:avLst/>
          </a:prstGeom>
          <a:noFill/>
          <a:ln>
            <a:noFill/>
          </a:ln>
        </p:spPr>
        <p:txBody>
          <a:bodyPr spcFirstLastPara="1" wrap="square" lIns="91425" tIns="91425" rIns="91425" bIns="91425" anchor="t" anchorCtr="0">
            <a:noAutofit/>
          </a:bodyPr>
          <a:lstStyle/>
          <a:p>
            <a:pPr>
              <a:buClr>
                <a:srgbClr val="000000"/>
              </a:buClr>
              <a:buSzPts val="1400"/>
            </a:pPr>
            <a:endParaRPr sz="1400">
              <a:solidFill>
                <a:srgbClr val="000000"/>
              </a:solidFill>
              <a:latin typeface="Verdana"/>
              <a:ea typeface="Verdana"/>
              <a:cs typeface="Verdana"/>
              <a:sym typeface="Verdana"/>
            </a:endParaRPr>
          </a:p>
        </p:txBody>
      </p:sp>
      <p:sp>
        <p:nvSpPr>
          <p:cNvPr id="752" name="Google Shape;752;p45"/>
          <p:cNvSpPr txBox="1"/>
          <p:nvPr/>
        </p:nvSpPr>
        <p:spPr>
          <a:xfrm>
            <a:off x="431025" y="1495425"/>
            <a:ext cx="8049600" cy="717300"/>
          </a:xfrm>
          <a:prstGeom prst="rect">
            <a:avLst/>
          </a:prstGeom>
          <a:noFill/>
          <a:ln>
            <a:noFill/>
          </a:ln>
        </p:spPr>
        <p:txBody>
          <a:bodyPr spcFirstLastPara="1" wrap="square" lIns="91425" tIns="91425" rIns="91425" bIns="91425" anchor="t" anchorCtr="0">
            <a:noAutofit/>
          </a:bodyPr>
          <a:lstStyle/>
          <a:p>
            <a:pPr>
              <a:buClr>
                <a:srgbClr val="000000"/>
              </a:buClr>
              <a:buSzPts val="2400"/>
            </a:pPr>
            <a:r>
              <a:rPr lang="en" sz="2400" b="1" dirty="0">
                <a:latin typeface="Verdana"/>
                <a:ea typeface="Verdana"/>
                <a:cs typeface="Verdana"/>
                <a:sym typeface="Verdana"/>
              </a:rPr>
              <a:t>Linked Data Fragment Framework(LDF) </a:t>
            </a:r>
            <a:r>
              <a:rPr lang="en" sz="2400" dirty="0">
                <a:solidFill>
                  <a:schemeClr val="dk1"/>
                </a:solidFill>
                <a:latin typeface="Arial"/>
                <a:ea typeface="Arial"/>
                <a:cs typeface="Arial"/>
                <a:sym typeface="Arial"/>
              </a:rPr>
              <a:t>Proposed to design new mixes of trade-offs.</a:t>
            </a:r>
            <a:endParaRPr sz="2400" dirty="0">
              <a:solidFill>
                <a:schemeClr val="dk1"/>
              </a:solidFill>
              <a:latin typeface="Arial"/>
              <a:ea typeface="Arial"/>
              <a:cs typeface="Arial"/>
              <a:sym typeface="Arial"/>
            </a:endParaRPr>
          </a:p>
          <a:p>
            <a:pPr>
              <a:buClr>
                <a:srgbClr val="000000"/>
              </a:buClr>
              <a:buSzPts val="2400"/>
            </a:pPr>
            <a:endParaRPr sz="2400" b="1" dirty="0">
              <a:solidFill>
                <a:srgbClr val="000000"/>
              </a:solidFill>
              <a:latin typeface="Verdana"/>
              <a:ea typeface="Verdana"/>
              <a:cs typeface="Verdana"/>
              <a:sym typeface="Verdana"/>
            </a:endParaRPr>
          </a:p>
        </p:txBody>
      </p:sp>
      <p:cxnSp>
        <p:nvCxnSpPr>
          <p:cNvPr id="753" name="Google Shape;753;p45"/>
          <p:cNvCxnSpPr/>
          <p:nvPr/>
        </p:nvCxnSpPr>
        <p:spPr>
          <a:xfrm>
            <a:off x="431032" y="3930651"/>
            <a:ext cx="7961700" cy="0"/>
          </a:xfrm>
          <a:prstGeom prst="straightConnector1">
            <a:avLst/>
          </a:prstGeom>
          <a:noFill/>
          <a:ln w="28575" cap="flat" cmpd="sng">
            <a:solidFill>
              <a:srgbClr val="000000"/>
            </a:solidFill>
            <a:prstDash val="solid"/>
            <a:round/>
            <a:headEnd type="triangle" w="med" len="med"/>
            <a:tailEnd type="triangle" w="med" len="med"/>
          </a:ln>
        </p:spPr>
      </p:cxnSp>
      <p:sp>
        <p:nvSpPr>
          <p:cNvPr id="754" name="Google Shape;754;p45"/>
          <p:cNvSpPr txBox="1"/>
          <p:nvPr/>
        </p:nvSpPr>
        <p:spPr>
          <a:xfrm>
            <a:off x="6911752" y="4038664"/>
            <a:ext cx="1800300" cy="276975"/>
          </a:xfrm>
          <a:prstGeom prst="rect">
            <a:avLst/>
          </a:prstGeom>
          <a:noFill/>
          <a:ln>
            <a:noFill/>
          </a:ln>
        </p:spPr>
        <p:txBody>
          <a:bodyPr spcFirstLastPara="1" wrap="square" lIns="91425" tIns="45700" rIns="91425" bIns="45700" anchor="t" anchorCtr="0">
            <a:noAutofit/>
          </a:bodyPr>
          <a:lstStyle/>
          <a:p>
            <a:pPr algn="ctr">
              <a:buClr>
                <a:srgbClr val="000000"/>
              </a:buClr>
              <a:buSzPts val="1800"/>
            </a:pPr>
            <a:r>
              <a:rPr lang="en" b="1">
                <a:solidFill>
                  <a:srgbClr val="000000"/>
                </a:solidFill>
                <a:latin typeface="Helvetica Neue"/>
                <a:ea typeface="Helvetica Neue"/>
                <a:cs typeface="Helvetica Neue"/>
                <a:sym typeface="Helvetica Neue"/>
              </a:rPr>
              <a:t>SPARQL</a:t>
            </a:r>
            <a:endParaRPr b="1">
              <a:solidFill>
                <a:srgbClr val="000000"/>
              </a:solidFill>
              <a:latin typeface="Helvetica Neue"/>
              <a:ea typeface="Helvetica Neue"/>
              <a:cs typeface="Helvetica Neue"/>
              <a:sym typeface="Helvetica Neue"/>
            </a:endParaRPr>
          </a:p>
          <a:p>
            <a:pPr algn="ctr">
              <a:buClr>
                <a:srgbClr val="000000"/>
              </a:buClr>
              <a:buSzPts val="1800"/>
            </a:pPr>
            <a:r>
              <a:rPr lang="en" b="1">
                <a:solidFill>
                  <a:srgbClr val="000000"/>
                </a:solidFill>
                <a:latin typeface="Helvetica Neue"/>
                <a:ea typeface="Helvetica Neue"/>
                <a:cs typeface="Helvetica Neue"/>
                <a:sym typeface="Helvetica Neue"/>
              </a:rPr>
              <a:t>Endpoint</a:t>
            </a:r>
            <a:endParaRPr b="1">
              <a:solidFill>
                <a:srgbClr val="000000"/>
              </a:solidFill>
              <a:latin typeface="Helvetica Neue"/>
              <a:ea typeface="Helvetica Neue"/>
              <a:cs typeface="Helvetica Neue"/>
              <a:sym typeface="Helvetica Neue"/>
            </a:endParaRPr>
          </a:p>
        </p:txBody>
      </p:sp>
      <p:cxnSp>
        <p:nvCxnSpPr>
          <p:cNvPr id="755" name="Google Shape;755;p45"/>
          <p:cNvCxnSpPr/>
          <p:nvPr/>
        </p:nvCxnSpPr>
        <p:spPr>
          <a:xfrm flipH="1">
            <a:off x="1086795" y="3341147"/>
            <a:ext cx="2700" cy="571275"/>
          </a:xfrm>
          <a:prstGeom prst="straightConnector1">
            <a:avLst/>
          </a:prstGeom>
          <a:noFill/>
          <a:ln w="28575" cap="flat" cmpd="sng">
            <a:solidFill>
              <a:srgbClr val="7A8AA6"/>
            </a:solidFill>
            <a:prstDash val="dash"/>
            <a:round/>
            <a:headEnd type="none" w="sm" len="sm"/>
            <a:tailEnd type="none" w="sm" len="sm"/>
          </a:ln>
        </p:spPr>
      </p:cxnSp>
      <p:cxnSp>
        <p:nvCxnSpPr>
          <p:cNvPr id="756" name="Google Shape;756;p45"/>
          <p:cNvCxnSpPr>
            <a:stCxn id="757" idx="2"/>
          </p:cNvCxnSpPr>
          <p:nvPr/>
        </p:nvCxnSpPr>
        <p:spPr>
          <a:xfrm flipH="1">
            <a:off x="7657675" y="3294404"/>
            <a:ext cx="1200" cy="605400"/>
          </a:xfrm>
          <a:prstGeom prst="straightConnector1">
            <a:avLst/>
          </a:prstGeom>
          <a:noFill/>
          <a:ln w="28575" cap="flat" cmpd="sng">
            <a:solidFill>
              <a:srgbClr val="7A8AA6"/>
            </a:solidFill>
            <a:prstDash val="dash"/>
            <a:round/>
            <a:headEnd type="none" w="sm" len="sm"/>
            <a:tailEnd type="none" w="sm" len="sm"/>
          </a:ln>
        </p:spPr>
      </p:cxnSp>
      <p:sp>
        <p:nvSpPr>
          <p:cNvPr id="758" name="Google Shape;758;p45"/>
          <p:cNvSpPr txBox="1"/>
          <p:nvPr/>
        </p:nvSpPr>
        <p:spPr>
          <a:xfrm>
            <a:off x="310177" y="4038664"/>
            <a:ext cx="1800300" cy="276975"/>
          </a:xfrm>
          <a:prstGeom prst="rect">
            <a:avLst/>
          </a:prstGeom>
          <a:noFill/>
          <a:ln>
            <a:noFill/>
          </a:ln>
        </p:spPr>
        <p:txBody>
          <a:bodyPr spcFirstLastPara="1" wrap="square" lIns="91425" tIns="45700" rIns="91425" bIns="45700" anchor="t" anchorCtr="0">
            <a:noAutofit/>
          </a:bodyPr>
          <a:lstStyle/>
          <a:p>
            <a:pPr algn="ctr">
              <a:buClr>
                <a:srgbClr val="000000"/>
              </a:buClr>
              <a:buSzPts val="1800"/>
            </a:pPr>
            <a:r>
              <a:rPr lang="en" b="1">
                <a:solidFill>
                  <a:srgbClr val="000000"/>
                </a:solidFill>
                <a:latin typeface="Helvetica Neue"/>
                <a:ea typeface="Helvetica Neue"/>
                <a:cs typeface="Helvetica Neue"/>
                <a:sym typeface="Helvetica Neue"/>
              </a:rPr>
              <a:t>Data </a:t>
            </a:r>
            <a:endParaRPr b="1">
              <a:solidFill>
                <a:srgbClr val="000000"/>
              </a:solidFill>
              <a:latin typeface="Helvetica Neue"/>
              <a:ea typeface="Helvetica Neue"/>
              <a:cs typeface="Helvetica Neue"/>
              <a:sym typeface="Helvetica Neue"/>
            </a:endParaRPr>
          </a:p>
          <a:p>
            <a:pPr algn="ctr">
              <a:buClr>
                <a:srgbClr val="000000"/>
              </a:buClr>
              <a:buSzPts val="1800"/>
            </a:pPr>
            <a:r>
              <a:rPr lang="en" b="1">
                <a:solidFill>
                  <a:srgbClr val="000000"/>
                </a:solidFill>
                <a:latin typeface="Helvetica Neue"/>
                <a:ea typeface="Helvetica Neue"/>
                <a:cs typeface="Helvetica Neue"/>
                <a:sym typeface="Helvetica Neue"/>
              </a:rPr>
              <a:t>Dump</a:t>
            </a:r>
            <a:endParaRPr sz="1400">
              <a:solidFill>
                <a:srgbClr val="000000"/>
              </a:solidFill>
              <a:latin typeface="Arial"/>
              <a:ea typeface="Arial"/>
              <a:cs typeface="Arial"/>
              <a:sym typeface="Arial"/>
            </a:endParaRPr>
          </a:p>
        </p:txBody>
      </p:sp>
      <p:sp>
        <p:nvSpPr>
          <p:cNvPr id="759" name="Google Shape;759;p45"/>
          <p:cNvSpPr/>
          <p:nvPr/>
        </p:nvSpPr>
        <p:spPr>
          <a:xfrm>
            <a:off x="334950" y="2517918"/>
            <a:ext cx="1517025" cy="81337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a:solidFill>
                  <a:srgbClr val="000000"/>
                </a:solidFill>
                <a:latin typeface="Arial"/>
                <a:ea typeface="Arial"/>
                <a:cs typeface="Arial"/>
                <a:sym typeface="Arial"/>
              </a:rPr>
              <a:t>High Availability</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High Client cost</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Low Server Cost</a:t>
            </a:r>
            <a:endParaRPr sz="1400">
              <a:solidFill>
                <a:srgbClr val="000000"/>
              </a:solidFill>
              <a:latin typeface="Arial"/>
              <a:ea typeface="Arial"/>
              <a:cs typeface="Arial"/>
              <a:sym typeface="Arial"/>
            </a:endParaRPr>
          </a:p>
        </p:txBody>
      </p:sp>
      <p:sp>
        <p:nvSpPr>
          <p:cNvPr id="757" name="Google Shape;757;p45"/>
          <p:cNvSpPr/>
          <p:nvPr/>
        </p:nvSpPr>
        <p:spPr>
          <a:xfrm>
            <a:off x="6857125" y="2483280"/>
            <a:ext cx="1603500" cy="81112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a:solidFill>
                  <a:srgbClr val="000000"/>
                </a:solidFill>
                <a:latin typeface="Arial"/>
                <a:ea typeface="Arial"/>
                <a:cs typeface="Arial"/>
                <a:sym typeface="Arial"/>
              </a:rPr>
              <a:t>Low Availability</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Low Client Cost</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High Server Cost</a:t>
            </a:r>
            <a:endParaRPr sz="1400">
              <a:solidFill>
                <a:srgbClr val="000000"/>
              </a:solidFill>
              <a:latin typeface="Arial"/>
              <a:ea typeface="Arial"/>
              <a:cs typeface="Arial"/>
              <a:sym typeface="Arial"/>
            </a:endParaRPr>
          </a:p>
        </p:txBody>
      </p:sp>
      <p:cxnSp>
        <p:nvCxnSpPr>
          <p:cNvPr id="760" name="Google Shape;760;p45"/>
          <p:cNvCxnSpPr/>
          <p:nvPr/>
        </p:nvCxnSpPr>
        <p:spPr>
          <a:xfrm flipH="1">
            <a:off x="4033800" y="3296711"/>
            <a:ext cx="1200" cy="605025"/>
          </a:xfrm>
          <a:prstGeom prst="straightConnector1">
            <a:avLst/>
          </a:prstGeom>
          <a:noFill/>
          <a:ln w="28575" cap="flat" cmpd="sng">
            <a:solidFill>
              <a:srgbClr val="7A8AA6"/>
            </a:solidFill>
            <a:prstDash val="dash"/>
            <a:round/>
            <a:headEnd type="none" w="sm" len="sm"/>
            <a:tailEnd type="none" w="sm" len="sm"/>
          </a:ln>
        </p:spPr>
      </p:cxnSp>
      <p:sp>
        <p:nvSpPr>
          <p:cNvPr id="761" name="Google Shape;761;p45"/>
          <p:cNvSpPr/>
          <p:nvPr/>
        </p:nvSpPr>
        <p:spPr>
          <a:xfrm>
            <a:off x="3287100" y="2483289"/>
            <a:ext cx="1603500" cy="81112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dirty="0">
                <a:solidFill>
                  <a:srgbClr val="000000"/>
                </a:solidFill>
                <a:latin typeface="Arial"/>
                <a:ea typeface="Arial"/>
                <a:cs typeface="Arial"/>
                <a:sym typeface="Arial"/>
              </a:rPr>
              <a:t>High Availability</a:t>
            </a:r>
            <a:endParaRPr sz="1400" dirty="0">
              <a:solidFill>
                <a:srgbClr val="000000"/>
              </a:solidFill>
              <a:latin typeface="Arial"/>
              <a:ea typeface="Arial"/>
              <a:cs typeface="Arial"/>
              <a:sym typeface="Arial"/>
            </a:endParaRPr>
          </a:p>
          <a:p>
            <a:pPr>
              <a:buClr>
                <a:srgbClr val="000000"/>
              </a:buClr>
              <a:buSzPts val="1400"/>
            </a:pPr>
            <a:r>
              <a:rPr lang="en" sz="1400" dirty="0">
                <a:solidFill>
                  <a:srgbClr val="000000"/>
                </a:solidFill>
                <a:latin typeface="Arial"/>
                <a:ea typeface="Arial"/>
                <a:cs typeface="Arial"/>
                <a:sym typeface="Arial"/>
              </a:rPr>
              <a:t>Low Client Cost</a:t>
            </a:r>
            <a:endParaRPr sz="1400" dirty="0">
              <a:solidFill>
                <a:srgbClr val="000000"/>
              </a:solidFill>
              <a:latin typeface="Arial"/>
              <a:ea typeface="Arial"/>
              <a:cs typeface="Arial"/>
              <a:sym typeface="Arial"/>
            </a:endParaRPr>
          </a:p>
          <a:p>
            <a:pPr>
              <a:buClr>
                <a:srgbClr val="000000"/>
              </a:buClr>
              <a:buSzPts val="1400"/>
            </a:pPr>
            <a:r>
              <a:rPr lang="en" sz="1400" dirty="0">
                <a:solidFill>
                  <a:srgbClr val="000000"/>
                </a:solidFill>
                <a:latin typeface="Arial"/>
                <a:ea typeface="Arial"/>
                <a:cs typeface="Arial"/>
                <a:sym typeface="Arial"/>
              </a:rPr>
              <a:t>High Server Cost</a:t>
            </a:r>
            <a:endParaRPr sz="1400" b="1" dirty="0">
              <a:solidFill>
                <a:srgbClr val="000000"/>
              </a:solidFill>
              <a:latin typeface="Arial"/>
              <a:ea typeface="Arial"/>
              <a:cs typeface="Arial"/>
              <a:sym typeface="Arial"/>
            </a:endParaRPr>
          </a:p>
        </p:txBody>
      </p:sp>
      <p:sp>
        <p:nvSpPr>
          <p:cNvPr id="762" name="Google Shape;762;p45"/>
          <p:cNvSpPr txBox="1"/>
          <p:nvPr/>
        </p:nvSpPr>
        <p:spPr>
          <a:xfrm>
            <a:off x="2781325" y="3917589"/>
            <a:ext cx="2484600" cy="471375"/>
          </a:xfrm>
          <a:prstGeom prst="rect">
            <a:avLst/>
          </a:prstGeom>
          <a:noFill/>
          <a:ln>
            <a:noFill/>
          </a:ln>
        </p:spPr>
        <p:txBody>
          <a:bodyPr spcFirstLastPara="1" wrap="square" lIns="91425" tIns="91425" rIns="91425" bIns="91425" anchor="t" anchorCtr="0">
            <a:noAutofit/>
          </a:bodyPr>
          <a:lstStyle/>
          <a:p>
            <a:pPr algn="ctr">
              <a:buClr>
                <a:srgbClr val="000000"/>
              </a:buClr>
              <a:buSzPts val="1400"/>
            </a:pPr>
            <a:r>
              <a:rPr lang="en" sz="1400" b="1">
                <a:solidFill>
                  <a:srgbClr val="FF0000"/>
                </a:solidFill>
                <a:latin typeface="Arial"/>
                <a:ea typeface="Arial"/>
                <a:cs typeface="Arial"/>
                <a:sym typeface="Arial"/>
              </a:rPr>
              <a:t>Triple Pattern Fragment (TPF)</a:t>
            </a:r>
            <a:endParaRPr sz="1400" b="1">
              <a:solidFill>
                <a:srgbClr val="FF0000"/>
              </a:solidFill>
              <a:latin typeface="Arial"/>
              <a:ea typeface="Arial"/>
              <a:cs typeface="Arial"/>
              <a:sym typeface="Arial"/>
            </a:endParaRPr>
          </a:p>
          <a:p>
            <a:pPr algn="ctr">
              <a:buClr>
                <a:srgbClr val="000000"/>
              </a:buClr>
              <a:buSzPts val="1400"/>
            </a:pPr>
            <a:r>
              <a:rPr lang="en" sz="1400" b="1">
                <a:solidFill>
                  <a:srgbClr val="FF0000"/>
                </a:solidFill>
                <a:latin typeface="Arial"/>
                <a:ea typeface="Arial"/>
                <a:cs typeface="Arial"/>
                <a:sym typeface="Arial"/>
              </a:rPr>
              <a:t>ISWC 2014</a:t>
            </a:r>
            <a:endParaRPr sz="1400" b="1">
              <a:solidFill>
                <a:srgbClr val="FF0000"/>
              </a:solidFill>
              <a:latin typeface="Arial"/>
              <a:ea typeface="Arial"/>
              <a:cs typeface="Arial"/>
              <a:sym typeface="Arial"/>
            </a:endParaRPr>
          </a:p>
        </p:txBody>
      </p:sp>
      <p:sp>
        <p:nvSpPr>
          <p:cNvPr id="763" name="Google Shape;763;p45"/>
          <p:cNvSpPr/>
          <p:nvPr/>
        </p:nvSpPr>
        <p:spPr>
          <a:xfrm>
            <a:off x="5129250" y="2483280"/>
            <a:ext cx="1603500" cy="81112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dirty="0"/>
              <a:t>Mod.</a:t>
            </a:r>
            <a:r>
              <a:rPr lang="en" sz="1400" dirty="0">
                <a:solidFill>
                  <a:srgbClr val="000000"/>
                </a:solidFill>
                <a:latin typeface="Arial"/>
                <a:ea typeface="Arial"/>
                <a:cs typeface="Arial"/>
                <a:sym typeface="Arial"/>
              </a:rPr>
              <a:t> Availability</a:t>
            </a:r>
            <a:endParaRPr sz="1400" dirty="0">
              <a:solidFill>
                <a:srgbClr val="000000"/>
              </a:solidFill>
              <a:latin typeface="Arial"/>
              <a:ea typeface="Arial"/>
              <a:cs typeface="Arial"/>
              <a:sym typeface="Arial"/>
            </a:endParaRPr>
          </a:p>
          <a:p>
            <a:pPr>
              <a:buClr>
                <a:srgbClr val="000000"/>
              </a:buClr>
              <a:buSzPts val="1400"/>
            </a:pPr>
            <a:r>
              <a:rPr lang="en" sz="1400" dirty="0">
                <a:solidFill>
                  <a:srgbClr val="000000"/>
                </a:solidFill>
                <a:latin typeface="Arial"/>
                <a:ea typeface="Arial"/>
                <a:cs typeface="Arial"/>
                <a:sym typeface="Arial"/>
              </a:rPr>
              <a:t>Low Client Cost</a:t>
            </a:r>
            <a:endParaRPr sz="1400" dirty="0">
              <a:solidFill>
                <a:srgbClr val="000000"/>
              </a:solidFill>
              <a:latin typeface="Arial"/>
              <a:ea typeface="Arial"/>
              <a:cs typeface="Arial"/>
              <a:sym typeface="Arial"/>
            </a:endParaRPr>
          </a:p>
          <a:p>
            <a:pPr>
              <a:buClr>
                <a:srgbClr val="000000"/>
              </a:buClr>
              <a:buSzPts val="1400"/>
            </a:pPr>
            <a:r>
              <a:rPr lang="en" sz="1400" dirty="0">
                <a:solidFill>
                  <a:srgbClr val="000000"/>
                </a:solidFill>
                <a:latin typeface="Arial"/>
                <a:ea typeface="Arial"/>
                <a:cs typeface="Arial"/>
                <a:sym typeface="Arial"/>
              </a:rPr>
              <a:t>High Server Cost</a:t>
            </a:r>
            <a:endParaRPr sz="1400" dirty="0">
              <a:solidFill>
                <a:srgbClr val="000000"/>
              </a:solidFill>
              <a:latin typeface="Arial"/>
              <a:ea typeface="Arial"/>
              <a:cs typeface="Arial"/>
              <a:sym typeface="Arial"/>
            </a:endParaRPr>
          </a:p>
        </p:txBody>
      </p:sp>
      <p:sp>
        <p:nvSpPr>
          <p:cNvPr id="764" name="Google Shape;764;p45"/>
          <p:cNvSpPr txBox="1"/>
          <p:nvPr/>
        </p:nvSpPr>
        <p:spPr>
          <a:xfrm>
            <a:off x="5207400" y="4038657"/>
            <a:ext cx="1447200" cy="471375"/>
          </a:xfrm>
          <a:prstGeom prst="rect">
            <a:avLst/>
          </a:prstGeom>
          <a:noFill/>
          <a:ln>
            <a:noFill/>
          </a:ln>
        </p:spPr>
        <p:txBody>
          <a:bodyPr spcFirstLastPara="1" wrap="square" lIns="91425" tIns="91425" rIns="91425" bIns="91425" anchor="t" anchorCtr="0">
            <a:noAutofit/>
          </a:bodyPr>
          <a:lstStyle/>
          <a:p>
            <a:pPr algn="ctr">
              <a:buClr>
                <a:srgbClr val="000000"/>
              </a:buClr>
              <a:buSzPts val="1400"/>
            </a:pPr>
            <a:r>
              <a:rPr lang="en" sz="1400" b="1">
                <a:solidFill>
                  <a:srgbClr val="FF0000"/>
                </a:solidFill>
                <a:latin typeface="Arial"/>
                <a:ea typeface="Arial"/>
                <a:cs typeface="Arial"/>
                <a:sym typeface="Arial"/>
              </a:rPr>
              <a:t>SaGe </a:t>
            </a:r>
            <a:endParaRPr sz="1400" b="1">
              <a:solidFill>
                <a:srgbClr val="FF0000"/>
              </a:solidFill>
              <a:latin typeface="Arial"/>
              <a:ea typeface="Arial"/>
              <a:cs typeface="Arial"/>
              <a:sym typeface="Arial"/>
            </a:endParaRPr>
          </a:p>
          <a:p>
            <a:pPr algn="ctr">
              <a:buClr>
                <a:srgbClr val="000000"/>
              </a:buClr>
              <a:buSzPts val="1400"/>
            </a:pPr>
            <a:r>
              <a:rPr lang="en" sz="1400" b="1">
                <a:solidFill>
                  <a:srgbClr val="FF0000"/>
                </a:solidFill>
                <a:latin typeface="Arial"/>
                <a:ea typeface="Arial"/>
                <a:cs typeface="Arial"/>
                <a:sym typeface="Arial"/>
              </a:rPr>
              <a:t>WebConf 2019</a:t>
            </a:r>
            <a:endParaRPr sz="1400">
              <a:solidFill>
                <a:srgbClr val="000000"/>
              </a:solidFill>
              <a:latin typeface="Arial"/>
              <a:ea typeface="Arial"/>
              <a:cs typeface="Arial"/>
              <a:sym typeface="Arial"/>
            </a:endParaRPr>
          </a:p>
        </p:txBody>
      </p:sp>
      <p:cxnSp>
        <p:nvCxnSpPr>
          <p:cNvPr id="765" name="Google Shape;765;p45"/>
          <p:cNvCxnSpPr/>
          <p:nvPr/>
        </p:nvCxnSpPr>
        <p:spPr>
          <a:xfrm flipH="1">
            <a:off x="5936775" y="3382220"/>
            <a:ext cx="1200" cy="605025"/>
          </a:xfrm>
          <a:prstGeom prst="straightConnector1">
            <a:avLst/>
          </a:prstGeom>
          <a:noFill/>
          <a:ln w="28575" cap="flat" cmpd="sng">
            <a:solidFill>
              <a:srgbClr val="7A8AA6"/>
            </a:solidFill>
            <a:prstDash val="dash"/>
            <a:round/>
            <a:headEnd type="none" w="sm" len="sm"/>
            <a:tailEnd type="none" w="sm" len="sm"/>
          </a:ln>
        </p:spPr>
      </p:cxnSp>
      <p:sp>
        <p:nvSpPr>
          <p:cNvPr id="768" name="Google Shape;768;p45"/>
          <p:cNvSpPr txBox="1"/>
          <p:nvPr/>
        </p:nvSpPr>
        <p:spPr>
          <a:xfrm>
            <a:off x="804106" y="4746269"/>
            <a:ext cx="7215551" cy="471375"/>
          </a:xfrm>
          <a:prstGeom prst="rect">
            <a:avLst/>
          </a:prstGeom>
          <a:noFill/>
          <a:ln>
            <a:noFill/>
          </a:ln>
        </p:spPr>
        <p:txBody>
          <a:bodyPr spcFirstLastPara="1" wrap="square" lIns="91425" tIns="91425" rIns="91425" bIns="91425" anchor="t" anchorCtr="0">
            <a:noAutofit/>
          </a:bodyPr>
          <a:lstStyle/>
          <a:p>
            <a:pPr algn="ctr">
              <a:buClr>
                <a:srgbClr val="000000"/>
              </a:buClr>
              <a:buSzPts val="3200"/>
            </a:pPr>
            <a:r>
              <a:rPr lang="en" sz="3200" b="1" dirty="0">
                <a:solidFill>
                  <a:schemeClr val="dk1"/>
                </a:solidFill>
                <a:latin typeface="Verdana"/>
                <a:ea typeface="Verdana"/>
                <a:cs typeface="Verdana"/>
                <a:sym typeface="Verdana"/>
              </a:rPr>
              <a:t>"Partition" Shipping</a:t>
            </a:r>
            <a:endParaRPr sz="3200" b="1" dirty="0">
              <a:solidFill>
                <a:srgbClr val="000000"/>
              </a:solidFill>
              <a:latin typeface="Verdana"/>
              <a:ea typeface="Verdana"/>
              <a:cs typeface="Verdana"/>
              <a:sym typeface="Verdana"/>
            </a:endParaRPr>
          </a:p>
        </p:txBody>
      </p:sp>
      <p:sp>
        <p:nvSpPr>
          <p:cNvPr id="24" name="Google Shape;766;p45">
            <a:extLst>
              <a:ext uri="{FF2B5EF4-FFF2-40B4-BE49-F238E27FC236}">
                <a16:creationId xmlns:a16="http://schemas.microsoft.com/office/drawing/2014/main" id="{62AA6995-8D5A-174A-BE2B-8153B8AF9107}"/>
              </a:ext>
            </a:extLst>
          </p:cNvPr>
          <p:cNvSpPr txBox="1"/>
          <p:nvPr/>
        </p:nvSpPr>
        <p:spPr>
          <a:xfrm>
            <a:off x="1579043" y="3367378"/>
            <a:ext cx="1516200" cy="471375"/>
          </a:xfrm>
          <a:prstGeom prst="rect">
            <a:avLst/>
          </a:prstGeom>
          <a:noFill/>
          <a:ln>
            <a:noFill/>
          </a:ln>
        </p:spPr>
        <p:txBody>
          <a:bodyPr spcFirstLastPara="1" wrap="square" lIns="91425" tIns="91425" rIns="91425" bIns="91425" anchor="t" anchorCtr="0">
            <a:noAutofit/>
          </a:bodyPr>
          <a:lstStyle/>
          <a:p>
            <a:pPr algn="ctr">
              <a:buClr>
                <a:schemeClr val="dk1"/>
              </a:buClr>
              <a:buSzPts val="1100"/>
            </a:pPr>
            <a:r>
              <a:rPr lang="en" sz="1400" b="1" dirty="0">
                <a:solidFill>
                  <a:srgbClr val="FF0000"/>
                </a:solidFill>
                <a:latin typeface="Arial"/>
                <a:ea typeface="Arial"/>
                <a:cs typeface="Arial"/>
                <a:sym typeface="Arial"/>
              </a:rPr>
              <a:t>smart-KG</a:t>
            </a:r>
            <a:endParaRPr sz="1400" b="1" dirty="0">
              <a:solidFill>
                <a:srgbClr val="FF0000"/>
              </a:solidFill>
              <a:latin typeface="Arial"/>
              <a:ea typeface="Arial"/>
              <a:cs typeface="Arial"/>
              <a:sym typeface="Arial"/>
            </a:endParaRPr>
          </a:p>
          <a:p>
            <a:pPr algn="ctr">
              <a:buClr>
                <a:schemeClr val="dk1"/>
              </a:buClr>
              <a:buSzPts val="1100"/>
            </a:pPr>
            <a:r>
              <a:rPr lang="en" sz="1400" b="1" dirty="0" err="1">
                <a:solidFill>
                  <a:srgbClr val="FF0000"/>
                </a:solidFill>
                <a:latin typeface="Arial"/>
                <a:ea typeface="Arial"/>
                <a:cs typeface="Arial"/>
                <a:sym typeface="Arial"/>
              </a:rPr>
              <a:t>WebConf</a:t>
            </a:r>
            <a:r>
              <a:rPr lang="en" sz="1400" b="1" dirty="0">
                <a:solidFill>
                  <a:srgbClr val="FF0000"/>
                </a:solidFill>
                <a:latin typeface="Arial"/>
                <a:ea typeface="Arial"/>
                <a:cs typeface="Arial"/>
                <a:sym typeface="Arial"/>
              </a:rPr>
              <a:t> 2020</a:t>
            </a:r>
            <a:endParaRPr sz="3000" b="1" dirty="0">
              <a:solidFill>
                <a:srgbClr val="FF0000"/>
              </a:solidFill>
              <a:latin typeface="Arial"/>
              <a:ea typeface="Arial"/>
              <a:cs typeface="Arial"/>
              <a:sym typeface="Arial"/>
            </a:endParaRPr>
          </a:p>
        </p:txBody>
      </p:sp>
      <p:sp>
        <p:nvSpPr>
          <p:cNvPr id="21" name="Slide Number Placeholder 2">
            <a:extLst>
              <a:ext uri="{FF2B5EF4-FFF2-40B4-BE49-F238E27FC236}">
                <a16:creationId xmlns:a16="http://schemas.microsoft.com/office/drawing/2014/main" id="{E11A9EFF-9E61-E042-AA0C-E23BC233EF63}"/>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28</a:t>
            </a:fld>
            <a:endParaRPr lang="en-GB" sz="900" dirty="0">
              <a:solidFill>
                <a:schemeClr val="bg1">
                  <a:lumMod val="65000"/>
                </a:schemeClr>
              </a:solidFill>
            </a:endParaRPr>
          </a:p>
        </p:txBody>
      </p:sp>
    </p:spTree>
    <p:extLst>
      <p:ext uri="{BB962C8B-B14F-4D97-AF65-F5344CB8AC3E}">
        <p14:creationId xmlns:p14="http://schemas.microsoft.com/office/powerpoint/2010/main" val="18397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grpSp>
        <p:nvGrpSpPr>
          <p:cNvPr id="782" name="Google Shape;782;p47"/>
          <p:cNvGrpSpPr/>
          <p:nvPr/>
        </p:nvGrpSpPr>
        <p:grpSpPr>
          <a:xfrm>
            <a:off x="7065343" y="3948130"/>
            <a:ext cx="2078657" cy="1162994"/>
            <a:chOff x="10690596" y="2650700"/>
            <a:chExt cx="2001788" cy="1950025"/>
          </a:xfrm>
        </p:grpSpPr>
        <p:sp>
          <p:nvSpPr>
            <p:cNvPr id="783" name="Google Shape;783;p47"/>
            <p:cNvSpPr/>
            <p:nvPr/>
          </p:nvSpPr>
          <p:spPr>
            <a:xfrm>
              <a:off x="10763984" y="2705625"/>
              <a:ext cx="1928400" cy="1895100"/>
            </a:xfrm>
            <a:prstGeom prst="rect">
              <a:avLst/>
            </a:prstGeom>
            <a:noFill/>
            <a:ln w="9525" cap="flat" cmpd="sng">
              <a:solidFill>
                <a:srgbClr val="000000"/>
              </a:solidFill>
              <a:prstDash val="solid"/>
              <a:miter lim="8000"/>
              <a:headEnd type="none" w="sm" len="sm"/>
              <a:tailEnd type="none" w="sm" len="sm"/>
            </a:ln>
          </p:spPr>
          <p:txBody>
            <a:bodyPr spcFirstLastPara="1" wrap="square" lIns="90000" tIns="45000" rIns="90000" bIns="45000" anchor="ctr" anchorCtr="0">
              <a:noAutofit/>
            </a:bodyPr>
            <a:lstStyle/>
            <a:p>
              <a:pPr>
                <a:buClr>
                  <a:srgbClr val="000000"/>
                </a:buClr>
                <a:buSzPts val="1050"/>
              </a:pPr>
              <a:endParaRPr sz="1050">
                <a:solidFill>
                  <a:srgbClr val="000000"/>
                </a:solidFill>
                <a:latin typeface="Arial"/>
                <a:ea typeface="Arial"/>
                <a:cs typeface="Arial"/>
                <a:sym typeface="Arial"/>
              </a:endParaRPr>
            </a:p>
          </p:txBody>
        </p:sp>
        <p:sp>
          <p:nvSpPr>
            <p:cNvPr id="784" name="Google Shape;784;p47"/>
            <p:cNvSpPr/>
            <p:nvPr/>
          </p:nvSpPr>
          <p:spPr>
            <a:xfrm>
              <a:off x="10690596" y="2650700"/>
              <a:ext cx="1996200" cy="263700"/>
            </a:xfrm>
            <a:prstGeom prst="rect">
              <a:avLst/>
            </a:prstGeom>
            <a:noFill/>
            <a:ln>
              <a:noFill/>
            </a:ln>
          </p:spPr>
          <p:txBody>
            <a:bodyPr spcFirstLastPara="1" wrap="square" lIns="91425" tIns="45700" rIns="91425" bIns="45700" anchor="t" anchorCtr="0">
              <a:noAutofit/>
            </a:bodyPr>
            <a:lstStyle/>
            <a:p>
              <a:pPr algn="ctr">
                <a:buClr>
                  <a:srgbClr val="000000"/>
                </a:buClr>
                <a:buSzPts val="1050"/>
              </a:pPr>
              <a:r>
                <a:rPr lang="en" sz="1050" dirty="0">
                  <a:solidFill>
                    <a:srgbClr val="000000"/>
                  </a:solidFill>
                  <a:latin typeface="Arial"/>
                  <a:ea typeface="Arial"/>
                  <a:cs typeface="Arial"/>
                  <a:sym typeface="Arial"/>
                </a:rPr>
                <a:t>KG Partitions (separate HDTs)</a:t>
              </a:r>
              <a:endParaRPr sz="1050" dirty="0">
                <a:solidFill>
                  <a:srgbClr val="000000"/>
                </a:solidFill>
                <a:latin typeface="Arial"/>
                <a:ea typeface="Arial"/>
                <a:cs typeface="Arial"/>
                <a:sym typeface="Arial"/>
              </a:endParaRPr>
            </a:p>
          </p:txBody>
        </p:sp>
      </p:grpSp>
      <p:sp>
        <p:nvSpPr>
          <p:cNvPr id="785" name="Google Shape;785;p47"/>
          <p:cNvSpPr txBox="1">
            <a:spLocks noGrp="1"/>
          </p:cNvSpPr>
          <p:nvPr>
            <p:ph type="title"/>
          </p:nvPr>
        </p:nvSpPr>
        <p:spPr>
          <a:xfrm>
            <a:off x="462408" y="411481"/>
            <a:ext cx="6646800" cy="813375"/>
          </a:xfrm>
          <a:prstGeom prst="rect">
            <a:avLst/>
          </a:prstGeom>
          <a:noFill/>
          <a:ln>
            <a:noFill/>
          </a:ln>
        </p:spPr>
        <p:txBody>
          <a:bodyPr spcFirstLastPara="1" vert="horz" wrap="square" lIns="0" tIns="0" rIns="0" bIns="0" rtlCol="0" anchor="ctr" anchorCtr="0">
            <a:noAutofit/>
          </a:bodyPr>
          <a:lstStyle/>
          <a:p>
            <a:r>
              <a:rPr lang="en"/>
              <a:t>Smart-KG</a:t>
            </a:r>
            <a:endParaRPr/>
          </a:p>
        </p:txBody>
      </p:sp>
      <p:grpSp>
        <p:nvGrpSpPr>
          <p:cNvPr id="787" name="Google Shape;787;p47"/>
          <p:cNvGrpSpPr/>
          <p:nvPr/>
        </p:nvGrpSpPr>
        <p:grpSpPr>
          <a:xfrm>
            <a:off x="1400159" y="2082169"/>
            <a:ext cx="5651903" cy="2351378"/>
            <a:chOff x="1155432" y="322969"/>
            <a:chExt cx="6232800" cy="2940785"/>
          </a:xfrm>
        </p:grpSpPr>
        <p:cxnSp>
          <p:nvCxnSpPr>
            <p:cNvPr id="788" name="Google Shape;788;p47"/>
            <p:cNvCxnSpPr/>
            <p:nvPr/>
          </p:nvCxnSpPr>
          <p:spPr>
            <a:xfrm rot="10800000" flipH="1">
              <a:off x="1155432" y="3243054"/>
              <a:ext cx="6232800" cy="20700"/>
            </a:xfrm>
            <a:prstGeom prst="straightConnector1">
              <a:avLst/>
            </a:prstGeom>
            <a:noFill/>
            <a:ln w="76200" cap="flat" cmpd="sng">
              <a:solidFill>
                <a:schemeClr val="dk2"/>
              </a:solidFill>
              <a:prstDash val="solid"/>
              <a:round/>
              <a:headEnd type="none" w="sm" len="sm"/>
              <a:tailEnd type="none" w="sm" len="sm"/>
            </a:ln>
          </p:spPr>
        </p:cxnSp>
        <p:sp>
          <p:nvSpPr>
            <p:cNvPr id="789" name="Google Shape;789;p47"/>
            <p:cNvSpPr txBox="1"/>
            <p:nvPr/>
          </p:nvSpPr>
          <p:spPr>
            <a:xfrm>
              <a:off x="3801050" y="322969"/>
              <a:ext cx="1297500" cy="327600"/>
            </a:xfrm>
            <a:prstGeom prst="rect">
              <a:avLst/>
            </a:prstGeom>
            <a:noFill/>
            <a:ln>
              <a:noFill/>
            </a:ln>
          </p:spPr>
          <p:txBody>
            <a:bodyPr spcFirstLastPara="1" wrap="square" lIns="91425" tIns="91425" rIns="91425" bIns="91425" anchor="t" anchorCtr="0">
              <a:noAutofit/>
            </a:bodyPr>
            <a:lstStyle/>
            <a:p>
              <a:pPr>
                <a:buClr>
                  <a:srgbClr val="000000"/>
                </a:buClr>
                <a:buSzPts val="1400"/>
              </a:pPr>
              <a:r>
                <a:rPr lang="en" sz="1400" b="1" i="1">
                  <a:solidFill>
                    <a:srgbClr val="000000"/>
                  </a:solidFill>
                  <a:latin typeface="Verdana"/>
                  <a:ea typeface="Verdana"/>
                  <a:cs typeface="Verdana"/>
                  <a:sym typeface="Verdana"/>
                </a:rPr>
                <a:t>Network:</a:t>
              </a:r>
              <a:endParaRPr sz="1400" b="1" i="1">
                <a:solidFill>
                  <a:srgbClr val="000000"/>
                </a:solidFill>
                <a:latin typeface="Verdana"/>
                <a:ea typeface="Verdana"/>
                <a:cs typeface="Verdana"/>
                <a:sym typeface="Verdana"/>
              </a:endParaRPr>
            </a:p>
          </p:txBody>
        </p:sp>
      </p:grpSp>
      <p:grpSp>
        <p:nvGrpSpPr>
          <p:cNvPr id="790" name="Google Shape;790;p47"/>
          <p:cNvGrpSpPr/>
          <p:nvPr/>
        </p:nvGrpSpPr>
        <p:grpSpPr>
          <a:xfrm>
            <a:off x="7203379" y="4241091"/>
            <a:ext cx="548694" cy="311202"/>
            <a:chOff x="1813742" y="2477592"/>
            <a:chExt cx="548694" cy="414936"/>
          </a:xfrm>
        </p:grpSpPr>
        <p:sp>
          <p:nvSpPr>
            <p:cNvPr id="791" name="Google Shape;791;p47"/>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792" name="Google Shape;792;p47"/>
            <p:cNvPicPr preferRelativeResize="0"/>
            <p:nvPr/>
          </p:nvPicPr>
          <p:blipFill rotWithShape="1">
            <a:blip r:embed="rId3">
              <a:alphaModFix/>
            </a:blip>
            <a:srcRect/>
            <a:stretch/>
          </p:blipFill>
          <p:spPr>
            <a:xfrm>
              <a:off x="1861672" y="2513487"/>
              <a:ext cx="300452" cy="343150"/>
            </a:xfrm>
            <a:prstGeom prst="rect">
              <a:avLst/>
            </a:prstGeom>
            <a:noFill/>
            <a:ln>
              <a:noFill/>
            </a:ln>
          </p:spPr>
        </p:pic>
      </p:grpSp>
      <p:pic>
        <p:nvPicPr>
          <p:cNvPr id="793" name="Google Shape;793;p47"/>
          <p:cNvPicPr preferRelativeResize="0"/>
          <p:nvPr/>
        </p:nvPicPr>
        <p:blipFill rotWithShape="1">
          <a:blip r:embed="rId4">
            <a:alphaModFix/>
          </a:blip>
          <a:srcRect/>
          <a:stretch/>
        </p:blipFill>
        <p:spPr>
          <a:xfrm>
            <a:off x="7650780" y="2866781"/>
            <a:ext cx="824358" cy="676657"/>
          </a:xfrm>
          <a:prstGeom prst="rect">
            <a:avLst/>
          </a:prstGeom>
          <a:noFill/>
          <a:ln>
            <a:noFill/>
          </a:ln>
        </p:spPr>
      </p:pic>
      <p:pic>
        <p:nvPicPr>
          <p:cNvPr id="794" name="Google Shape;794;p47"/>
          <p:cNvPicPr preferRelativeResize="0"/>
          <p:nvPr/>
        </p:nvPicPr>
        <p:blipFill rotWithShape="1">
          <a:blip r:embed="rId3">
            <a:alphaModFix/>
          </a:blip>
          <a:srcRect/>
          <a:stretch/>
        </p:blipFill>
        <p:spPr>
          <a:xfrm>
            <a:off x="8086092" y="3205118"/>
            <a:ext cx="352579" cy="300527"/>
          </a:xfrm>
          <a:prstGeom prst="rect">
            <a:avLst/>
          </a:prstGeom>
          <a:noFill/>
          <a:ln>
            <a:noFill/>
          </a:ln>
        </p:spPr>
      </p:pic>
      <p:grpSp>
        <p:nvGrpSpPr>
          <p:cNvPr id="795" name="Google Shape;795;p47"/>
          <p:cNvGrpSpPr/>
          <p:nvPr/>
        </p:nvGrpSpPr>
        <p:grpSpPr>
          <a:xfrm>
            <a:off x="5326112" y="2106840"/>
            <a:ext cx="3584244" cy="3473202"/>
            <a:chOff x="5474565" y="-710847"/>
            <a:chExt cx="3584244" cy="5099589"/>
          </a:xfrm>
        </p:grpSpPr>
        <p:sp>
          <p:nvSpPr>
            <p:cNvPr id="796" name="Google Shape;796;p47"/>
            <p:cNvSpPr txBox="1"/>
            <p:nvPr/>
          </p:nvSpPr>
          <p:spPr>
            <a:xfrm>
              <a:off x="5474565" y="3810642"/>
              <a:ext cx="2297700" cy="578100"/>
            </a:xfrm>
            <a:prstGeom prst="rect">
              <a:avLst/>
            </a:prstGeom>
            <a:noFill/>
            <a:ln>
              <a:noFill/>
            </a:ln>
          </p:spPr>
          <p:txBody>
            <a:bodyPr spcFirstLastPara="1" wrap="square" lIns="91425" tIns="91425" rIns="91425" bIns="91425" anchor="t" anchorCtr="0">
              <a:noAutofit/>
            </a:bodyPr>
            <a:lstStyle/>
            <a:p>
              <a:pPr algn="ctr">
                <a:buClr>
                  <a:srgbClr val="000000"/>
                </a:buClr>
                <a:buSzPts val="1400"/>
              </a:pPr>
              <a:r>
                <a:rPr lang="en" sz="1400">
                  <a:solidFill>
                    <a:srgbClr val="000000"/>
                  </a:solidFill>
                  <a:latin typeface="Arial"/>
                  <a:ea typeface="Arial"/>
                  <a:cs typeface="Arial"/>
                  <a:sym typeface="Arial"/>
                </a:rPr>
                <a:t>Smart-KG Server</a:t>
              </a:r>
              <a:endParaRPr sz="1400">
                <a:solidFill>
                  <a:srgbClr val="000000"/>
                </a:solidFill>
                <a:latin typeface="Arial"/>
                <a:ea typeface="Arial"/>
                <a:cs typeface="Arial"/>
                <a:sym typeface="Arial"/>
              </a:endParaRPr>
            </a:p>
            <a:p>
              <a:pPr algn="ctr">
                <a:buClr>
                  <a:srgbClr val="000000"/>
                </a:buClr>
                <a:buSzPts val="1400"/>
              </a:pPr>
              <a:r>
                <a:rPr lang="en" sz="1400">
                  <a:solidFill>
                    <a:srgbClr val="000000"/>
                  </a:solidFill>
                  <a:latin typeface="Arial"/>
                  <a:ea typeface="Arial"/>
                  <a:cs typeface="Arial"/>
                  <a:sym typeface="Arial"/>
                </a:rPr>
                <a:t>(TPF + Partitions Server)</a:t>
              </a:r>
              <a:endParaRPr sz="1400">
                <a:solidFill>
                  <a:srgbClr val="000000"/>
                </a:solidFill>
                <a:latin typeface="Arial"/>
                <a:ea typeface="Arial"/>
                <a:cs typeface="Arial"/>
                <a:sym typeface="Arial"/>
              </a:endParaRPr>
            </a:p>
          </p:txBody>
        </p:sp>
        <p:grpSp>
          <p:nvGrpSpPr>
            <p:cNvPr id="797" name="Google Shape;797;p47"/>
            <p:cNvGrpSpPr/>
            <p:nvPr/>
          </p:nvGrpSpPr>
          <p:grpSpPr>
            <a:xfrm rot="5400000">
              <a:off x="8249752" y="-875694"/>
              <a:ext cx="190899" cy="1427216"/>
              <a:chOff x="5937393" y="2000901"/>
              <a:chExt cx="249900" cy="1774262"/>
            </a:xfrm>
          </p:grpSpPr>
          <p:sp>
            <p:nvSpPr>
              <p:cNvPr id="798" name="Google Shape;798;p47"/>
              <p:cNvSpPr/>
              <p:nvPr/>
            </p:nvSpPr>
            <p:spPr>
              <a:xfrm>
                <a:off x="5937393" y="2000901"/>
                <a:ext cx="249900" cy="1771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799" name="Google Shape;799;p47"/>
              <p:cNvSpPr/>
              <p:nvPr/>
            </p:nvSpPr>
            <p:spPr>
              <a:xfrm>
                <a:off x="5937393" y="3525263"/>
                <a:ext cx="249900" cy="2499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pic>
          <p:nvPicPr>
            <p:cNvPr id="800" name="Google Shape;800;p47" descr="http://icons.iconarchive.com/icons/visualpharm/hardware/64/server-icon.png"/>
            <p:cNvPicPr preferRelativeResize="0"/>
            <p:nvPr/>
          </p:nvPicPr>
          <p:blipFill rotWithShape="1">
            <a:blip r:embed="rId5">
              <a:alphaModFix/>
            </a:blip>
            <a:srcRect/>
            <a:stretch/>
          </p:blipFill>
          <p:spPr>
            <a:xfrm>
              <a:off x="5871425" y="1901981"/>
              <a:ext cx="1504000" cy="1776350"/>
            </a:xfrm>
            <a:prstGeom prst="rect">
              <a:avLst/>
            </a:prstGeom>
            <a:noFill/>
            <a:ln>
              <a:noFill/>
            </a:ln>
          </p:spPr>
        </p:pic>
        <p:sp>
          <p:nvSpPr>
            <p:cNvPr id="801" name="Google Shape;801;p47"/>
            <p:cNvSpPr txBox="1"/>
            <p:nvPr/>
          </p:nvSpPr>
          <p:spPr>
            <a:xfrm>
              <a:off x="7798888" y="-710847"/>
              <a:ext cx="1092600" cy="327600"/>
            </a:xfrm>
            <a:prstGeom prst="rect">
              <a:avLst/>
            </a:prstGeom>
            <a:noFill/>
            <a:ln>
              <a:noFill/>
            </a:ln>
          </p:spPr>
          <p:txBody>
            <a:bodyPr spcFirstLastPara="1" wrap="square" lIns="91425" tIns="91425" rIns="91425" bIns="91425" anchor="t" anchorCtr="0">
              <a:noAutofit/>
            </a:bodyPr>
            <a:lstStyle/>
            <a:p>
              <a:pPr>
                <a:buClr>
                  <a:srgbClr val="000000"/>
                </a:buClr>
                <a:buSzPts val="1400"/>
              </a:pPr>
              <a:r>
                <a:rPr lang="en" sz="1400" b="1" i="1">
                  <a:solidFill>
                    <a:srgbClr val="000000"/>
                  </a:solidFill>
                  <a:latin typeface="Verdana"/>
                  <a:ea typeface="Verdana"/>
                  <a:cs typeface="Verdana"/>
                  <a:sym typeface="Verdana"/>
                </a:rPr>
                <a:t>Server:</a:t>
              </a:r>
              <a:endParaRPr sz="1400" b="1" i="1">
                <a:solidFill>
                  <a:srgbClr val="000000"/>
                </a:solidFill>
                <a:latin typeface="Verdana"/>
                <a:ea typeface="Verdana"/>
                <a:cs typeface="Verdana"/>
                <a:sym typeface="Verdana"/>
              </a:endParaRPr>
            </a:p>
          </p:txBody>
        </p:sp>
      </p:grpSp>
      <p:grpSp>
        <p:nvGrpSpPr>
          <p:cNvPr id="802" name="Google Shape;802;p47"/>
          <p:cNvGrpSpPr/>
          <p:nvPr/>
        </p:nvGrpSpPr>
        <p:grpSpPr>
          <a:xfrm>
            <a:off x="7355779" y="4355391"/>
            <a:ext cx="548694" cy="311202"/>
            <a:chOff x="1813742" y="2477592"/>
            <a:chExt cx="548694" cy="414936"/>
          </a:xfrm>
        </p:grpSpPr>
        <p:sp>
          <p:nvSpPr>
            <p:cNvPr id="803" name="Google Shape;803;p47"/>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804" name="Google Shape;804;p47"/>
            <p:cNvPicPr preferRelativeResize="0"/>
            <p:nvPr/>
          </p:nvPicPr>
          <p:blipFill rotWithShape="1">
            <a:blip r:embed="rId3">
              <a:alphaModFix/>
            </a:blip>
            <a:srcRect/>
            <a:stretch/>
          </p:blipFill>
          <p:spPr>
            <a:xfrm>
              <a:off x="1861672" y="2513487"/>
              <a:ext cx="300452" cy="343150"/>
            </a:xfrm>
            <a:prstGeom prst="rect">
              <a:avLst/>
            </a:prstGeom>
            <a:noFill/>
            <a:ln>
              <a:noFill/>
            </a:ln>
          </p:spPr>
        </p:pic>
      </p:grpSp>
      <p:grpSp>
        <p:nvGrpSpPr>
          <p:cNvPr id="805" name="Google Shape;805;p47"/>
          <p:cNvGrpSpPr/>
          <p:nvPr/>
        </p:nvGrpSpPr>
        <p:grpSpPr>
          <a:xfrm>
            <a:off x="7508179" y="4469691"/>
            <a:ext cx="548694" cy="311202"/>
            <a:chOff x="1813742" y="2477592"/>
            <a:chExt cx="548694" cy="414936"/>
          </a:xfrm>
        </p:grpSpPr>
        <p:sp>
          <p:nvSpPr>
            <p:cNvPr id="806" name="Google Shape;806;p47"/>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807" name="Google Shape;807;p47"/>
            <p:cNvPicPr preferRelativeResize="0"/>
            <p:nvPr/>
          </p:nvPicPr>
          <p:blipFill rotWithShape="1">
            <a:blip r:embed="rId3">
              <a:alphaModFix/>
            </a:blip>
            <a:srcRect/>
            <a:stretch/>
          </p:blipFill>
          <p:spPr>
            <a:xfrm>
              <a:off x="1861672" y="2513487"/>
              <a:ext cx="300452" cy="343150"/>
            </a:xfrm>
            <a:prstGeom prst="rect">
              <a:avLst/>
            </a:prstGeom>
            <a:noFill/>
            <a:ln>
              <a:noFill/>
            </a:ln>
          </p:spPr>
        </p:pic>
      </p:grpSp>
      <p:grpSp>
        <p:nvGrpSpPr>
          <p:cNvPr id="808" name="Google Shape;808;p47"/>
          <p:cNvGrpSpPr/>
          <p:nvPr/>
        </p:nvGrpSpPr>
        <p:grpSpPr>
          <a:xfrm>
            <a:off x="7660579" y="4583991"/>
            <a:ext cx="548694" cy="311202"/>
            <a:chOff x="1813742" y="2477592"/>
            <a:chExt cx="548694" cy="414936"/>
          </a:xfrm>
        </p:grpSpPr>
        <p:sp>
          <p:nvSpPr>
            <p:cNvPr id="809" name="Google Shape;809;p47"/>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810" name="Google Shape;810;p47"/>
            <p:cNvPicPr preferRelativeResize="0"/>
            <p:nvPr/>
          </p:nvPicPr>
          <p:blipFill rotWithShape="1">
            <a:blip r:embed="rId3">
              <a:alphaModFix/>
            </a:blip>
            <a:srcRect/>
            <a:stretch/>
          </p:blipFill>
          <p:spPr>
            <a:xfrm>
              <a:off x="1861672" y="2513487"/>
              <a:ext cx="300452" cy="343150"/>
            </a:xfrm>
            <a:prstGeom prst="rect">
              <a:avLst/>
            </a:prstGeom>
            <a:noFill/>
            <a:ln>
              <a:noFill/>
            </a:ln>
          </p:spPr>
        </p:pic>
      </p:grpSp>
      <p:grpSp>
        <p:nvGrpSpPr>
          <p:cNvPr id="811" name="Google Shape;811;p47"/>
          <p:cNvGrpSpPr/>
          <p:nvPr/>
        </p:nvGrpSpPr>
        <p:grpSpPr>
          <a:xfrm>
            <a:off x="8056867" y="4183941"/>
            <a:ext cx="548694" cy="311202"/>
            <a:chOff x="1813742" y="2477592"/>
            <a:chExt cx="548694" cy="414936"/>
          </a:xfrm>
        </p:grpSpPr>
        <p:sp>
          <p:nvSpPr>
            <p:cNvPr id="812" name="Google Shape;812;p47"/>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813" name="Google Shape;813;p47"/>
            <p:cNvPicPr preferRelativeResize="0"/>
            <p:nvPr/>
          </p:nvPicPr>
          <p:blipFill rotWithShape="1">
            <a:blip r:embed="rId3">
              <a:alphaModFix/>
            </a:blip>
            <a:srcRect/>
            <a:stretch/>
          </p:blipFill>
          <p:spPr>
            <a:xfrm>
              <a:off x="1861672" y="2513487"/>
              <a:ext cx="300452" cy="343150"/>
            </a:xfrm>
            <a:prstGeom prst="rect">
              <a:avLst/>
            </a:prstGeom>
            <a:noFill/>
            <a:ln>
              <a:noFill/>
            </a:ln>
          </p:spPr>
        </p:pic>
      </p:grpSp>
      <p:grpSp>
        <p:nvGrpSpPr>
          <p:cNvPr id="814" name="Google Shape;814;p47"/>
          <p:cNvGrpSpPr/>
          <p:nvPr/>
        </p:nvGrpSpPr>
        <p:grpSpPr>
          <a:xfrm>
            <a:off x="8209267" y="4298241"/>
            <a:ext cx="548694" cy="311202"/>
            <a:chOff x="1813742" y="2477592"/>
            <a:chExt cx="548694" cy="414936"/>
          </a:xfrm>
        </p:grpSpPr>
        <p:sp>
          <p:nvSpPr>
            <p:cNvPr id="815" name="Google Shape;815;p47"/>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816" name="Google Shape;816;p47"/>
            <p:cNvPicPr preferRelativeResize="0"/>
            <p:nvPr/>
          </p:nvPicPr>
          <p:blipFill rotWithShape="1">
            <a:blip r:embed="rId3">
              <a:alphaModFix/>
            </a:blip>
            <a:srcRect/>
            <a:stretch/>
          </p:blipFill>
          <p:spPr>
            <a:xfrm>
              <a:off x="1861672" y="2513487"/>
              <a:ext cx="300452" cy="343150"/>
            </a:xfrm>
            <a:prstGeom prst="rect">
              <a:avLst/>
            </a:prstGeom>
            <a:noFill/>
            <a:ln>
              <a:noFill/>
            </a:ln>
          </p:spPr>
        </p:pic>
      </p:grpSp>
      <p:grpSp>
        <p:nvGrpSpPr>
          <p:cNvPr id="817" name="Google Shape;817;p47"/>
          <p:cNvGrpSpPr/>
          <p:nvPr/>
        </p:nvGrpSpPr>
        <p:grpSpPr>
          <a:xfrm>
            <a:off x="8361667" y="4412541"/>
            <a:ext cx="548694" cy="311202"/>
            <a:chOff x="1813742" y="2477592"/>
            <a:chExt cx="548694" cy="414936"/>
          </a:xfrm>
        </p:grpSpPr>
        <p:sp>
          <p:nvSpPr>
            <p:cNvPr id="818" name="Google Shape;818;p47"/>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819" name="Google Shape;819;p47"/>
            <p:cNvPicPr preferRelativeResize="0"/>
            <p:nvPr/>
          </p:nvPicPr>
          <p:blipFill rotWithShape="1">
            <a:blip r:embed="rId3">
              <a:alphaModFix/>
            </a:blip>
            <a:srcRect/>
            <a:stretch/>
          </p:blipFill>
          <p:spPr>
            <a:xfrm>
              <a:off x="1861672" y="2513487"/>
              <a:ext cx="300452" cy="343150"/>
            </a:xfrm>
            <a:prstGeom prst="rect">
              <a:avLst/>
            </a:prstGeom>
            <a:noFill/>
            <a:ln>
              <a:noFill/>
            </a:ln>
          </p:spPr>
        </p:pic>
      </p:grpSp>
      <p:grpSp>
        <p:nvGrpSpPr>
          <p:cNvPr id="820" name="Google Shape;820;p47"/>
          <p:cNvGrpSpPr/>
          <p:nvPr/>
        </p:nvGrpSpPr>
        <p:grpSpPr>
          <a:xfrm>
            <a:off x="8514067" y="4526841"/>
            <a:ext cx="548694" cy="311202"/>
            <a:chOff x="1813742" y="2477592"/>
            <a:chExt cx="548694" cy="414936"/>
          </a:xfrm>
        </p:grpSpPr>
        <p:sp>
          <p:nvSpPr>
            <p:cNvPr id="821" name="Google Shape;821;p47"/>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822" name="Google Shape;822;p47"/>
            <p:cNvPicPr preferRelativeResize="0"/>
            <p:nvPr/>
          </p:nvPicPr>
          <p:blipFill rotWithShape="1">
            <a:blip r:embed="rId3">
              <a:alphaModFix/>
            </a:blip>
            <a:srcRect/>
            <a:stretch/>
          </p:blipFill>
          <p:spPr>
            <a:xfrm>
              <a:off x="1861672" y="2513487"/>
              <a:ext cx="300452" cy="343150"/>
            </a:xfrm>
            <a:prstGeom prst="rect">
              <a:avLst/>
            </a:prstGeom>
            <a:noFill/>
            <a:ln>
              <a:noFill/>
            </a:ln>
          </p:spPr>
        </p:pic>
      </p:grpSp>
      <p:sp>
        <p:nvSpPr>
          <p:cNvPr id="823" name="Google Shape;823;p47"/>
          <p:cNvSpPr/>
          <p:nvPr/>
        </p:nvSpPr>
        <p:spPr>
          <a:xfrm>
            <a:off x="7355787" y="4895277"/>
            <a:ext cx="1687800" cy="197775"/>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a:buClr>
                <a:srgbClr val="000000"/>
              </a:buClr>
              <a:buSzPts val="1800"/>
            </a:pPr>
            <a:r>
              <a:rPr lang="en">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p:txBody>
      </p:sp>
      <p:sp>
        <p:nvSpPr>
          <p:cNvPr id="824" name="Google Shape;824;p47"/>
          <p:cNvSpPr/>
          <p:nvPr/>
        </p:nvSpPr>
        <p:spPr>
          <a:xfrm>
            <a:off x="7526612" y="3587961"/>
            <a:ext cx="1152000" cy="60975"/>
          </a:xfrm>
          <a:prstGeom prst="rect">
            <a:avLst/>
          </a:prstGeom>
          <a:noFill/>
          <a:ln>
            <a:noFill/>
          </a:ln>
        </p:spPr>
        <p:txBody>
          <a:bodyPr spcFirstLastPara="1" wrap="square" lIns="91425" tIns="45700" rIns="91425" bIns="45700" anchor="t" anchorCtr="0">
            <a:noAutofit/>
          </a:bodyPr>
          <a:lstStyle/>
          <a:p>
            <a:pPr algn="ctr">
              <a:buClr>
                <a:srgbClr val="000000"/>
              </a:buClr>
              <a:buSzPts val="1050"/>
            </a:pPr>
            <a:r>
              <a:rPr lang="en" sz="1050">
                <a:solidFill>
                  <a:srgbClr val="000000"/>
                </a:solidFill>
                <a:latin typeface="Arial"/>
                <a:ea typeface="Arial"/>
                <a:cs typeface="Arial"/>
                <a:sym typeface="Arial"/>
              </a:rPr>
              <a:t>RDF Graph G</a:t>
            </a:r>
            <a:endParaRPr sz="1050">
              <a:solidFill>
                <a:srgbClr val="000000"/>
              </a:solidFill>
              <a:latin typeface="Arial"/>
              <a:ea typeface="Arial"/>
              <a:cs typeface="Arial"/>
              <a:sym typeface="Arial"/>
            </a:endParaRPr>
          </a:p>
        </p:txBody>
      </p:sp>
      <p:cxnSp>
        <p:nvCxnSpPr>
          <p:cNvPr id="825" name="Google Shape;825;p47"/>
          <p:cNvCxnSpPr>
            <a:stCxn id="824" idx="2"/>
            <a:endCxn id="784" idx="0"/>
          </p:cNvCxnSpPr>
          <p:nvPr/>
        </p:nvCxnSpPr>
        <p:spPr>
          <a:xfrm flipH="1">
            <a:off x="8101712" y="3648935"/>
            <a:ext cx="900" cy="299100"/>
          </a:xfrm>
          <a:prstGeom prst="straightConnector1">
            <a:avLst/>
          </a:prstGeom>
          <a:noFill/>
          <a:ln w="9525" cap="flat" cmpd="sng">
            <a:solidFill>
              <a:schemeClr val="dk2"/>
            </a:solidFill>
            <a:prstDash val="solid"/>
            <a:round/>
            <a:headEnd type="none" w="sm" len="sm"/>
            <a:tailEnd type="triangle" w="med" len="med"/>
          </a:ln>
        </p:spPr>
      </p:cxnSp>
      <p:sp>
        <p:nvSpPr>
          <p:cNvPr id="826" name="Google Shape;826;p47"/>
          <p:cNvSpPr/>
          <p:nvPr/>
        </p:nvSpPr>
        <p:spPr>
          <a:xfrm>
            <a:off x="670848" y="4167513"/>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a:t>
            </a:r>
            <a:r>
              <a:rPr lang="en" b="1"/>
              <a:t>1</a:t>
            </a:r>
            <a:endParaRPr sz="1400" b="1">
              <a:solidFill>
                <a:srgbClr val="000000"/>
              </a:solidFill>
              <a:latin typeface="Arial"/>
              <a:ea typeface="Arial"/>
              <a:cs typeface="Arial"/>
              <a:sym typeface="Arial"/>
            </a:endParaRPr>
          </a:p>
        </p:txBody>
      </p:sp>
      <p:pic>
        <p:nvPicPr>
          <p:cNvPr id="827" name="Google Shape;827;p47"/>
          <p:cNvPicPr preferRelativeResize="0"/>
          <p:nvPr/>
        </p:nvPicPr>
        <p:blipFill rotWithShape="1">
          <a:blip r:embed="rId7">
            <a:alphaModFix/>
          </a:blip>
          <a:srcRect/>
          <a:stretch/>
        </p:blipFill>
        <p:spPr>
          <a:xfrm>
            <a:off x="1005937" y="4561604"/>
            <a:ext cx="245062" cy="241685"/>
          </a:xfrm>
          <a:prstGeom prst="rect">
            <a:avLst/>
          </a:prstGeom>
          <a:noFill/>
          <a:ln>
            <a:noFill/>
          </a:ln>
        </p:spPr>
      </p:pic>
      <p:sp>
        <p:nvSpPr>
          <p:cNvPr id="828" name="Google Shape;828;p47"/>
          <p:cNvSpPr txBox="1"/>
          <p:nvPr/>
        </p:nvSpPr>
        <p:spPr>
          <a:xfrm>
            <a:off x="204137" y="2098086"/>
            <a:ext cx="1092600" cy="230175"/>
          </a:xfrm>
          <a:prstGeom prst="rect">
            <a:avLst/>
          </a:prstGeom>
          <a:noFill/>
          <a:ln>
            <a:noFill/>
          </a:ln>
        </p:spPr>
        <p:txBody>
          <a:bodyPr spcFirstLastPara="1" wrap="square" lIns="91425" tIns="91425" rIns="91425" bIns="91425" anchor="t" anchorCtr="0">
            <a:noAutofit/>
          </a:bodyPr>
          <a:lstStyle/>
          <a:p>
            <a:pPr>
              <a:buClr>
                <a:srgbClr val="000000"/>
              </a:buClr>
              <a:buSzPts val="1400"/>
            </a:pPr>
            <a:r>
              <a:rPr lang="en" sz="1400" b="1" i="1">
                <a:solidFill>
                  <a:srgbClr val="000000"/>
                </a:solidFill>
                <a:latin typeface="Verdana"/>
                <a:ea typeface="Verdana"/>
                <a:cs typeface="Verdana"/>
                <a:sym typeface="Verdana"/>
              </a:rPr>
              <a:t>Client:</a:t>
            </a:r>
            <a:endParaRPr sz="1400" b="1" i="1">
              <a:solidFill>
                <a:srgbClr val="000000"/>
              </a:solidFill>
              <a:latin typeface="Verdana"/>
              <a:ea typeface="Verdana"/>
              <a:cs typeface="Verdana"/>
              <a:sym typeface="Verdana"/>
            </a:endParaRPr>
          </a:p>
        </p:txBody>
      </p:sp>
      <p:sp>
        <p:nvSpPr>
          <p:cNvPr id="829" name="Google Shape;829;p47"/>
          <p:cNvSpPr/>
          <p:nvPr/>
        </p:nvSpPr>
        <p:spPr>
          <a:xfrm rot="5400000">
            <a:off x="671801" y="1878531"/>
            <a:ext cx="157275" cy="1173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830" name="Google Shape;830;p47"/>
          <p:cNvSpPr/>
          <p:nvPr/>
        </p:nvSpPr>
        <p:spPr>
          <a:xfrm rot="-5400000" flipH="1">
            <a:off x="439600" y="2117932"/>
            <a:ext cx="142875" cy="6945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831" name="Google Shape;831;p47"/>
          <p:cNvSpPr/>
          <p:nvPr/>
        </p:nvSpPr>
        <p:spPr>
          <a:xfrm rot="5400000">
            <a:off x="4147476" y="1878531"/>
            <a:ext cx="157275" cy="1173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832" name="Google Shape;832;p47"/>
          <p:cNvSpPr/>
          <p:nvPr/>
        </p:nvSpPr>
        <p:spPr>
          <a:xfrm rot="-5400000" flipH="1">
            <a:off x="3857862" y="2165633"/>
            <a:ext cx="152700" cy="5895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A734F6F9-E653-E446-9F7B-876699723922}"/>
              </a:ext>
            </a:extLst>
          </p:cNvPr>
          <p:cNvSpPr/>
          <p:nvPr/>
        </p:nvSpPr>
        <p:spPr>
          <a:xfrm>
            <a:off x="204136" y="1031453"/>
            <a:ext cx="8271001" cy="954107"/>
          </a:xfrm>
          <a:prstGeom prst="rect">
            <a:avLst/>
          </a:prstGeom>
        </p:spPr>
        <p:txBody>
          <a:bodyPr wrap="square">
            <a:spAutoFit/>
          </a:bodyPr>
          <a:lstStyle/>
          <a:p>
            <a:pPr marL="457200" lvl="0" indent="-228600" defTabSz="914306">
              <a:buClr>
                <a:srgbClr val="0096D3"/>
              </a:buClr>
              <a:buSzPts val="1600"/>
            </a:pPr>
            <a:r>
              <a:rPr lang="en-AT" sz="1400" dirty="0">
                <a:solidFill>
                  <a:srgbClr val="000000"/>
                </a:solidFill>
              </a:rPr>
              <a:t>Idea:</a:t>
            </a:r>
          </a:p>
          <a:p>
            <a:pPr marL="514350" lvl="0" indent="-285750" defTabSz="914306">
              <a:buClr>
                <a:srgbClr val="0096D3"/>
              </a:buClr>
              <a:buSzPts val="1600"/>
              <a:buFont typeface="Arial" panose="020B0604020202020204" pitchFamily="34" charset="0"/>
              <a:buChar char="•"/>
            </a:pPr>
            <a:r>
              <a:rPr lang="en-AT" sz="1400" dirty="0">
                <a:solidFill>
                  <a:srgbClr val="000000"/>
                </a:solidFill>
              </a:rPr>
              <a:t>Partition graph by "predicate families", i.e. characteristic sets, </a:t>
            </a:r>
          </a:p>
          <a:p>
            <a:pPr marL="514350" lvl="0" indent="-285750" defTabSz="914306">
              <a:buClr>
                <a:srgbClr val="0096D3"/>
              </a:buClr>
              <a:buSzPts val="1600"/>
              <a:buFont typeface="Arial" panose="020B0604020202020204" pitchFamily="34" charset="0"/>
              <a:buChar char="•"/>
            </a:pPr>
            <a:r>
              <a:rPr lang="en-AT" sz="1400" dirty="0">
                <a:solidFill>
                  <a:srgbClr val="000000"/>
                </a:solidFill>
              </a:rPr>
              <a:t>create 1 HDT per family</a:t>
            </a:r>
          </a:p>
          <a:p>
            <a:pPr marL="514350" lvl="0" indent="-285750" defTabSz="914306">
              <a:buClr>
                <a:srgbClr val="0096D3"/>
              </a:buClr>
              <a:buSzPts val="1600"/>
              <a:buFont typeface="Arial" panose="020B0604020202020204" pitchFamily="34" charset="0"/>
              <a:buChar char="•"/>
            </a:pPr>
            <a:r>
              <a:rPr lang="en-AT" sz="1400" dirty="0">
                <a:solidFill>
                  <a:srgbClr val="000000"/>
                </a:solidFill>
              </a:rPr>
              <a:t>Combine TPF with partition shipping</a:t>
            </a:r>
          </a:p>
        </p:txBody>
      </p:sp>
      <p:sp>
        <p:nvSpPr>
          <p:cNvPr id="54" name="Slide Number Placeholder 2">
            <a:extLst>
              <a:ext uri="{FF2B5EF4-FFF2-40B4-BE49-F238E27FC236}">
                <a16:creationId xmlns:a16="http://schemas.microsoft.com/office/drawing/2014/main" id="{2967587B-1348-2547-808F-0F81C0A8FAF4}"/>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29</a:t>
            </a:fld>
            <a:endParaRPr lang="en-GB" sz="900" dirty="0">
              <a:solidFill>
                <a:schemeClr val="bg1">
                  <a:lumMod val="6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0"/>
          <p:cNvPicPr preferRelativeResize="0"/>
          <p:nvPr/>
        </p:nvPicPr>
        <p:blipFill rotWithShape="1">
          <a:blip r:embed="rId3">
            <a:alphaModFix/>
          </a:blip>
          <a:srcRect/>
          <a:stretch/>
        </p:blipFill>
        <p:spPr>
          <a:xfrm>
            <a:off x="7716852" y="701"/>
            <a:ext cx="1420445" cy="994173"/>
          </a:xfrm>
          <a:prstGeom prst="rect">
            <a:avLst/>
          </a:prstGeom>
          <a:noFill/>
          <a:ln>
            <a:noFill/>
          </a:ln>
        </p:spPr>
      </p:pic>
      <p:sp>
        <p:nvSpPr>
          <p:cNvPr id="219" name="Google Shape;219;p10"/>
          <p:cNvSpPr txBox="1">
            <a:spLocks noGrp="1"/>
          </p:cNvSpPr>
          <p:nvPr>
            <p:ph type="body" idx="1"/>
          </p:nvPr>
        </p:nvSpPr>
        <p:spPr>
          <a:xfrm>
            <a:off x="873017" y="1495903"/>
            <a:ext cx="7244153" cy="3660701"/>
          </a:xfrm>
          <a:prstGeom prst="rect">
            <a:avLst/>
          </a:prstGeom>
          <a:noFill/>
          <a:ln>
            <a:noFill/>
          </a:ln>
        </p:spPr>
        <p:txBody>
          <a:bodyPr spcFirstLastPara="1" vert="horz" wrap="square" lIns="0" tIns="34275" rIns="0" bIns="34275" rtlCol="0" anchor="t" anchorCtr="0">
            <a:normAutofit fontScale="92500" lnSpcReduction="10000"/>
          </a:bodyPr>
          <a:lstStyle/>
          <a:p>
            <a:pPr marL="514350" lvl="1" indent="-171450">
              <a:buSzPct val="100000"/>
            </a:pPr>
            <a:r>
              <a:rPr lang="en-US" dirty="0"/>
              <a:t>Highly compact serialization of RDF</a:t>
            </a:r>
          </a:p>
          <a:p>
            <a:pPr marL="514350" lvl="1" indent="-171450">
              <a:buSzPct val="100000"/>
            </a:pPr>
            <a:r>
              <a:rPr lang="en-US" dirty="0"/>
              <a:t>W3C member submission 2011: </a:t>
            </a:r>
            <a:r>
              <a:rPr lang="en-US" dirty="0">
                <a:hlinkClick r:id="rId4"/>
              </a:rPr>
              <a:t>https://www.w3.org/Submission/HDT/</a:t>
            </a:r>
            <a:r>
              <a:rPr lang="en-US" dirty="0"/>
              <a:t>  </a:t>
            </a:r>
            <a:endParaRPr dirty="0"/>
          </a:p>
          <a:p>
            <a:pPr marL="514350" lvl="1" indent="-171450">
              <a:buSzPct val="100000"/>
            </a:pPr>
            <a:r>
              <a:rPr lang="en-US" dirty="0"/>
              <a:t>Allows fast RDF retrieval in compressed space (without prior decompression)</a:t>
            </a:r>
            <a:endParaRPr dirty="0"/>
          </a:p>
          <a:p>
            <a:pPr marL="857250" lvl="2" indent="-171450">
              <a:buSzPct val="95238"/>
            </a:pPr>
            <a:r>
              <a:rPr lang="en-US" dirty="0"/>
              <a:t>Includes internal indexes to solve basic queries with small memory footprint.</a:t>
            </a:r>
            <a:endParaRPr dirty="0"/>
          </a:p>
          <a:p>
            <a:pPr marL="1200150" lvl="3" indent="-171450">
              <a:buSzPct val="97222"/>
            </a:pPr>
            <a:r>
              <a:rPr lang="en-US" dirty="0"/>
              <a:t>Very fast on basic queries (triple patterns), x 1.5 faster than Virtuoso, Jena, RDF3X.</a:t>
            </a:r>
            <a:endParaRPr dirty="0"/>
          </a:p>
          <a:p>
            <a:pPr marL="1200150" lvl="3" indent="-171450">
              <a:buSzPct val="97222"/>
            </a:pPr>
            <a:r>
              <a:rPr lang="en-US" dirty="0"/>
              <a:t>Supports FULL SPARQL as the compressed backend store of </a:t>
            </a:r>
            <a:r>
              <a:rPr lang="en-US" b="1" dirty="0"/>
              <a:t>Jena</a:t>
            </a:r>
            <a:r>
              <a:rPr lang="en-US" dirty="0"/>
              <a:t>, with an efficiency on the same scale as current more optimized solutions</a:t>
            </a:r>
            <a:endParaRPr dirty="0"/>
          </a:p>
          <a:p>
            <a:pPr marL="857250" lvl="2" indent="-97441">
              <a:buSzPct val="100000"/>
              <a:buNone/>
            </a:pPr>
            <a:endParaRPr dirty="0"/>
          </a:p>
          <a:p>
            <a:pPr marL="857250" lvl="2" indent="-97441">
              <a:buSzPct val="100000"/>
              <a:buNone/>
            </a:pPr>
            <a:endParaRPr dirty="0"/>
          </a:p>
          <a:p>
            <a:pPr marL="0" indent="0">
              <a:buSzPct val="100000"/>
              <a:buNone/>
            </a:pPr>
            <a:endParaRPr dirty="0"/>
          </a:p>
          <a:p>
            <a:pPr marL="0" indent="0">
              <a:buSzPct val="100000"/>
              <a:buNone/>
            </a:pPr>
            <a:endParaRPr dirty="0"/>
          </a:p>
          <a:p>
            <a:pPr marL="0" indent="0">
              <a:buSzPct val="100000"/>
              <a:buNone/>
            </a:pPr>
            <a:endParaRPr dirty="0"/>
          </a:p>
          <a:p>
            <a:pPr marL="0" indent="0">
              <a:buSzPct val="100000"/>
              <a:buNone/>
            </a:pPr>
            <a:endParaRPr dirty="0"/>
          </a:p>
          <a:p>
            <a:pPr marL="514350" lvl="1" indent="-171450">
              <a:buSzPct val="100000"/>
            </a:pPr>
            <a:r>
              <a:rPr lang="en-US" dirty="0"/>
              <a:t>Challenges:</a:t>
            </a:r>
            <a:endParaRPr dirty="0"/>
          </a:p>
          <a:p>
            <a:pPr marL="857250" lvl="2" indent="-171450">
              <a:buSzPct val="95238"/>
            </a:pPr>
            <a:r>
              <a:rPr lang="en-US" dirty="0"/>
              <a:t>Publisher has to pay a bit of overhead to convert the RDF dataset to HDT (but then it is ready to consume efficiently!)</a:t>
            </a:r>
            <a:endParaRPr dirty="0"/>
          </a:p>
          <a:p>
            <a:pPr marL="857250" lvl="2" indent="-171450">
              <a:buSzPct val="95238"/>
            </a:pPr>
            <a:r>
              <a:rPr lang="en-US" dirty="0"/>
              <a:t>Inefficient for live updates</a:t>
            </a:r>
            <a:endParaRPr dirty="0"/>
          </a:p>
        </p:txBody>
      </p:sp>
      <p:sp>
        <p:nvSpPr>
          <p:cNvPr id="220" name="Google Shape;220;p10"/>
          <p:cNvSpPr txBox="1">
            <a:spLocks noGrp="1"/>
          </p:cNvSpPr>
          <p:nvPr>
            <p:ph type="title"/>
          </p:nvPr>
        </p:nvSpPr>
        <p:spPr>
          <a:xfrm>
            <a:off x="230471" y="213671"/>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a:t>HDT - a Linked Data hacker toolkit</a:t>
            </a:r>
            <a:endParaRPr dirty="0"/>
          </a:p>
        </p:txBody>
      </p:sp>
      <p:pic>
        <p:nvPicPr>
          <p:cNvPr id="221" name="Google Shape;221;p10" descr="C:\Users\JavierD\Dropbox\burocracia\plazaAxel\presentacion\dbpedia_logo.png"/>
          <p:cNvPicPr preferRelativeResize="0"/>
          <p:nvPr/>
        </p:nvPicPr>
        <p:blipFill rotWithShape="1">
          <a:blip r:embed="rId5">
            <a:alphaModFix/>
          </a:blip>
          <a:srcRect/>
          <a:stretch/>
        </p:blipFill>
        <p:spPr>
          <a:xfrm>
            <a:off x="2761562" y="3182876"/>
            <a:ext cx="631049" cy="390339"/>
          </a:xfrm>
          <a:prstGeom prst="rect">
            <a:avLst/>
          </a:prstGeom>
          <a:noFill/>
          <a:ln>
            <a:noFill/>
          </a:ln>
        </p:spPr>
      </p:pic>
      <p:sp>
        <p:nvSpPr>
          <p:cNvPr id="222" name="Google Shape;222;p10"/>
          <p:cNvSpPr txBox="1"/>
          <p:nvPr/>
        </p:nvSpPr>
        <p:spPr>
          <a:xfrm>
            <a:off x="6072270" y="3681088"/>
            <a:ext cx="1923892" cy="221569"/>
          </a:xfrm>
          <a:prstGeom prst="rect">
            <a:avLst/>
          </a:prstGeom>
          <a:noFill/>
          <a:ln>
            <a:noFill/>
          </a:ln>
        </p:spPr>
        <p:txBody>
          <a:bodyPr spcFirstLastPara="1" wrap="square" lIns="68569" tIns="34275" rIns="68569" bIns="34275" anchor="t" anchorCtr="0">
            <a:spAutoFit/>
          </a:bodyPr>
          <a:lstStyle/>
          <a:p>
            <a:r>
              <a:rPr lang="en-US" sz="990" dirty="0">
                <a:solidFill>
                  <a:schemeClr val="dk1"/>
                </a:solidFill>
                <a:latin typeface="Calibri"/>
                <a:ea typeface="Calibri"/>
                <a:cs typeface="Calibri"/>
                <a:sym typeface="Calibri"/>
              </a:rPr>
              <a:t>▷Slightly more but you can query!</a:t>
            </a:r>
            <a:endParaRPr sz="1350" dirty="0"/>
          </a:p>
        </p:txBody>
      </p:sp>
      <p:pic>
        <p:nvPicPr>
          <p:cNvPr id="223" name="Google Shape;223;p10" descr="C:\Users\Javi\Documents\My Dropbox\HDT\Mendelzon 2011\presentacionSantiago\logo-hdt.png"/>
          <p:cNvPicPr preferRelativeResize="0"/>
          <p:nvPr/>
        </p:nvPicPr>
        <p:blipFill rotWithShape="1">
          <a:blip r:embed="rId6">
            <a:alphaModFix/>
          </a:blip>
          <a:srcRect/>
          <a:stretch/>
        </p:blipFill>
        <p:spPr>
          <a:xfrm>
            <a:off x="193808" y="2825565"/>
            <a:ext cx="1464906" cy="1239739"/>
          </a:xfrm>
          <a:prstGeom prst="rect">
            <a:avLst/>
          </a:prstGeom>
          <a:noFill/>
          <a:ln>
            <a:noFill/>
          </a:ln>
        </p:spPr>
      </p:pic>
      <p:sp>
        <p:nvSpPr>
          <p:cNvPr id="227" name="Google Shape;227;p10"/>
          <p:cNvSpPr txBox="1"/>
          <p:nvPr/>
        </p:nvSpPr>
        <p:spPr>
          <a:xfrm>
            <a:off x="3537546" y="3249243"/>
            <a:ext cx="934621" cy="392385"/>
          </a:xfrm>
          <a:prstGeom prst="rect">
            <a:avLst/>
          </a:prstGeom>
          <a:solidFill>
            <a:srgbClr val="00B0F0"/>
          </a:solidFill>
          <a:ln>
            <a:noFill/>
          </a:ln>
        </p:spPr>
        <p:txBody>
          <a:bodyPr spcFirstLastPara="1" wrap="square" lIns="68569" tIns="34275" rIns="68569" bIns="34275" anchor="t" anchorCtr="0">
            <a:spAutoFit/>
          </a:bodyPr>
          <a:lstStyle/>
          <a:p>
            <a:r>
              <a:rPr lang="en-US" sz="1050" dirty="0">
                <a:solidFill>
                  <a:schemeClr val="lt1"/>
                </a:solidFill>
                <a:latin typeface="Arial"/>
                <a:ea typeface="Arial"/>
                <a:cs typeface="Arial"/>
                <a:sym typeface="Arial"/>
              </a:rPr>
              <a:t>837 </a:t>
            </a:r>
            <a:r>
              <a:rPr lang="en-US" sz="1050" dirty="0" err="1">
                <a:solidFill>
                  <a:schemeClr val="lt1"/>
                </a:solidFill>
                <a:latin typeface="Arial"/>
                <a:ea typeface="Arial"/>
                <a:cs typeface="Arial"/>
                <a:sym typeface="Arial"/>
              </a:rPr>
              <a:t>M.triples</a:t>
            </a:r>
            <a:r>
              <a:rPr lang="en-US" sz="1050" dirty="0">
                <a:solidFill>
                  <a:schemeClr val="lt1"/>
                </a:solidFill>
                <a:latin typeface="Arial"/>
                <a:ea typeface="Arial"/>
                <a:cs typeface="Arial"/>
                <a:sym typeface="Arial"/>
              </a:rPr>
              <a:t>  122 GB</a:t>
            </a:r>
            <a:endParaRPr sz="1350" dirty="0"/>
          </a:p>
        </p:txBody>
      </p:sp>
      <p:graphicFrame>
        <p:nvGraphicFramePr>
          <p:cNvPr id="228" name="Google Shape;228;p10"/>
          <p:cNvGraphicFramePr/>
          <p:nvPr/>
        </p:nvGraphicFramePr>
        <p:xfrm>
          <a:off x="4494046" y="3312378"/>
          <a:ext cx="2054026" cy="308610"/>
        </p:xfrm>
        <a:graphic>
          <a:graphicData uri="http://schemas.openxmlformats.org/drawingml/2006/table">
            <a:tbl>
              <a:tblPr firstRow="1" bandRow="1">
                <a:noFill/>
              </a:tblPr>
              <a:tblGrid>
                <a:gridCol w="721688">
                  <a:extLst>
                    <a:ext uri="{9D8B030D-6E8A-4147-A177-3AD203B41FA5}">
                      <a16:colId xmlns:a16="http://schemas.microsoft.com/office/drawing/2014/main" val="20000"/>
                    </a:ext>
                  </a:extLst>
                </a:gridCol>
                <a:gridCol w="721688">
                  <a:extLst>
                    <a:ext uri="{9D8B030D-6E8A-4147-A177-3AD203B41FA5}">
                      <a16:colId xmlns:a16="http://schemas.microsoft.com/office/drawing/2014/main" val="20001"/>
                    </a:ext>
                  </a:extLst>
                </a:gridCol>
                <a:gridCol w="610650">
                  <a:extLst>
                    <a:ext uri="{9D8B030D-6E8A-4147-A177-3AD203B41FA5}">
                      <a16:colId xmlns:a16="http://schemas.microsoft.com/office/drawing/2014/main" val="20002"/>
                    </a:ext>
                  </a:extLst>
                </a:gridCol>
              </a:tblGrid>
              <a:tr h="308610">
                <a:tc>
                  <a:txBody>
                    <a:bodyPr/>
                    <a:lstStyle/>
                    <a:p>
                      <a:pPr marL="0" marR="0" lvl="0" indent="0" algn="r" rtl="0">
                        <a:spcBef>
                          <a:spcPts val="0"/>
                        </a:spcBef>
                        <a:spcAft>
                          <a:spcPts val="0"/>
                        </a:spcAft>
                        <a:buNone/>
                      </a:pPr>
                      <a:endParaRPr sz="800" u="none" strike="noStrike" cap="none">
                        <a:solidFill>
                          <a:srgbClr val="C55A11"/>
                        </a:solidFill>
                      </a:endParaRPr>
                    </a:p>
                  </a:txBody>
                  <a:tcPr marL="57150" marR="57150" marT="28575" marB="28575" anchor="ctr">
                    <a:solidFill>
                      <a:schemeClr val="lt1"/>
                    </a:solidFill>
                  </a:tcPr>
                </a:tc>
                <a:tc>
                  <a:txBody>
                    <a:bodyPr/>
                    <a:lstStyle/>
                    <a:p>
                      <a:pPr marL="0" marR="0" lvl="0" indent="0" algn="l" rtl="0">
                        <a:spcBef>
                          <a:spcPts val="0"/>
                        </a:spcBef>
                        <a:spcAft>
                          <a:spcPts val="0"/>
                        </a:spcAft>
                        <a:buNone/>
                      </a:pPr>
                      <a:r>
                        <a:rPr lang="en-US" sz="800" u="none" strike="noStrike" cap="none"/>
                        <a:t>NT + gzip </a:t>
                      </a:r>
                      <a:endParaRPr sz="1400"/>
                    </a:p>
                    <a:p>
                      <a:pPr marL="0" marR="0" lvl="0" indent="0" algn="l" rtl="0">
                        <a:spcBef>
                          <a:spcPts val="0"/>
                        </a:spcBef>
                        <a:spcAft>
                          <a:spcPts val="0"/>
                        </a:spcAft>
                        <a:buNone/>
                      </a:pPr>
                      <a:r>
                        <a:rPr lang="en-US" sz="800"/>
                        <a:t>9.6 GB</a:t>
                      </a:r>
                      <a:endParaRPr sz="800"/>
                    </a:p>
                  </a:txBody>
                  <a:tcPr marL="57150" marR="57150" marT="28575" marB="28575">
                    <a:solidFill>
                      <a:srgbClr val="92D050"/>
                    </a:solidFill>
                  </a:tcPr>
                </a:tc>
                <a:tc>
                  <a:txBody>
                    <a:bodyPr/>
                    <a:lstStyle/>
                    <a:p>
                      <a:pPr marL="0" marR="0" lvl="0" indent="0" algn="l" rtl="0">
                        <a:spcBef>
                          <a:spcPts val="0"/>
                        </a:spcBef>
                        <a:spcAft>
                          <a:spcPts val="0"/>
                        </a:spcAft>
                        <a:buNone/>
                      </a:pPr>
                      <a:r>
                        <a:rPr lang="en-US" sz="800"/>
                        <a:t>HDT </a:t>
                      </a:r>
                      <a:endParaRPr sz="1400"/>
                    </a:p>
                    <a:p>
                      <a:pPr marL="0" marR="0" lvl="0" indent="0" algn="l" rtl="0">
                        <a:spcBef>
                          <a:spcPts val="0"/>
                        </a:spcBef>
                        <a:spcAft>
                          <a:spcPts val="0"/>
                        </a:spcAft>
                        <a:buNone/>
                      </a:pPr>
                      <a:r>
                        <a:rPr lang="en-US" sz="800"/>
                        <a:t>13 GB</a:t>
                      </a:r>
                      <a:endParaRPr sz="800"/>
                    </a:p>
                  </a:txBody>
                  <a:tcPr marL="57150" marR="57150" marT="28575" marB="28575">
                    <a:solidFill>
                      <a:srgbClr val="92D050"/>
                    </a:solidFill>
                  </a:tcPr>
                </a:tc>
                <a:extLst>
                  <a:ext uri="{0D108BD9-81ED-4DB2-BD59-A6C34878D82A}">
                    <a16:rowId xmlns:a16="http://schemas.microsoft.com/office/drawing/2014/main" val="10000"/>
                  </a:ext>
                </a:extLst>
              </a:tr>
            </a:tbl>
          </a:graphicData>
        </a:graphic>
      </p:graphicFrame>
      <p:sp>
        <p:nvSpPr>
          <p:cNvPr id="229" name="Google Shape;229;p10"/>
          <p:cNvSpPr/>
          <p:nvPr/>
        </p:nvSpPr>
        <p:spPr>
          <a:xfrm>
            <a:off x="4586486" y="3374925"/>
            <a:ext cx="606768" cy="252226"/>
          </a:xfrm>
          <a:prstGeom prst="rightArrow">
            <a:avLst>
              <a:gd name="adj1" fmla="val 50000"/>
              <a:gd name="adj2" fmla="val 50000"/>
            </a:avLst>
          </a:prstGeom>
          <a:gradFill>
            <a:gsLst>
              <a:gs pos="0">
                <a:srgbClr val="98C2F5"/>
              </a:gs>
              <a:gs pos="50000">
                <a:srgbClr val="BFD7F7"/>
              </a:gs>
              <a:gs pos="100000">
                <a:srgbClr val="92D050"/>
              </a:gs>
            </a:gsLst>
            <a:lin ang="0" scaled="0"/>
          </a:gradFill>
          <a:ln>
            <a:noFill/>
          </a:ln>
        </p:spPr>
        <p:txBody>
          <a:bodyPr spcFirstLastPara="1" wrap="square" lIns="68569" tIns="34275" rIns="68569" bIns="34275" anchor="ctr" anchorCtr="0">
            <a:noAutofit/>
          </a:bodyPr>
          <a:lstStyle/>
          <a:p>
            <a:pPr algn="ctr"/>
            <a:endParaRPr sz="1620">
              <a:solidFill>
                <a:schemeClr val="lt1"/>
              </a:solidFill>
              <a:latin typeface="Calibri"/>
              <a:ea typeface="Calibri"/>
              <a:cs typeface="Calibri"/>
              <a:sym typeface="Calibri"/>
            </a:endParaRPr>
          </a:p>
        </p:txBody>
      </p:sp>
      <p:sp>
        <p:nvSpPr>
          <p:cNvPr id="12" name="Slide Number Placeholder 2">
            <a:extLst>
              <a:ext uri="{FF2B5EF4-FFF2-40B4-BE49-F238E27FC236}">
                <a16:creationId xmlns:a16="http://schemas.microsoft.com/office/drawing/2014/main" id="{6C1FB4BB-1C2C-514F-B356-F14A6786EC48}"/>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3</a:t>
            </a:fld>
            <a:endParaRPr lang="en-GB" sz="900" dirty="0">
              <a:solidFill>
                <a:schemeClr val="bg1">
                  <a:lumMod val="65000"/>
                </a:schemeClr>
              </a:solidFill>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49"/>
          <p:cNvSpPr txBox="1"/>
          <p:nvPr/>
        </p:nvSpPr>
        <p:spPr>
          <a:xfrm>
            <a:off x="0" y="1291519"/>
            <a:ext cx="9105600" cy="1251300"/>
          </a:xfrm>
          <a:prstGeom prst="rect">
            <a:avLst/>
          </a:prstGeom>
          <a:noFill/>
          <a:ln>
            <a:noFill/>
          </a:ln>
        </p:spPr>
        <p:txBody>
          <a:bodyPr spcFirstLastPara="1" wrap="square" lIns="91425" tIns="91425" rIns="91425" bIns="91425" anchor="t" anchorCtr="0">
            <a:noAutofit/>
          </a:bodyPr>
          <a:lstStyle/>
          <a:p>
            <a:pPr>
              <a:buClr>
                <a:schemeClr val="dk1"/>
              </a:buClr>
              <a:buSzPts val="2400"/>
            </a:pPr>
            <a:r>
              <a:rPr lang="en" b="1" dirty="0">
                <a:solidFill>
                  <a:schemeClr val="dk1"/>
                </a:solidFill>
                <a:latin typeface="Verdana"/>
                <a:ea typeface="Verdana"/>
                <a:cs typeface="Verdana"/>
                <a:sym typeface="Verdana"/>
              </a:rPr>
              <a:t>Partition Generator (PG)</a:t>
            </a:r>
            <a:r>
              <a:rPr lang="en" dirty="0">
                <a:solidFill>
                  <a:schemeClr val="dk1"/>
                </a:solidFill>
                <a:latin typeface="Verdana"/>
                <a:ea typeface="Verdana"/>
                <a:cs typeface="Verdana"/>
                <a:sym typeface="Verdana"/>
              </a:rPr>
              <a:t>: Upon loading a graph G, decompose it into partitions G1,...,Gm, one per "predicate family".</a:t>
            </a:r>
            <a:endParaRPr dirty="0">
              <a:solidFill>
                <a:schemeClr val="dk1"/>
              </a:solidFill>
              <a:latin typeface="Verdana"/>
              <a:ea typeface="Verdana"/>
              <a:cs typeface="Verdana"/>
              <a:sym typeface="Verdana"/>
            </a:endParaRPr>
          </a:p>
          <a:p>
            <a:pPr>
              <a:buClr>
                <a:schemeClr val="dk1"/>
              </a:buClr>
              <a:buSzPts val="1100"/>
            </a:pPr>
            <a:endParaRPr sz="2400" dirty="0">
              <a:solidFill>
                <a:schemeClr val="dk1"/>
              </a:solidFill>
              <a:latin typeface="Verdana"/>
              <a:ea typeface="Verdana"/>
              <a:cs typeface="Verdana"/>
              <a:sym typeface="Verdana"/>
            </a:endParaRPr>
          </a:p>
          <a:p>
            <a:pPr>
              <a:buClr>
                <a:schemeClr val="dk1"/>
              </a:buClr>
              <a:buSzPts val="2400"/>
            </a:pPr>
            <a:endParaRPr sz="2400" dirty="0">
              <a:solidFill>
                <a:schemeClr val="dk1"/>
              </a:solidFill>
              <a:latin typeface="Verdana"/>
              <a:ea typeface="Verdana"/>
              <a:cs typeface="Verdana"/>
              <a:sym typeface="Verdana"/>
            </a:endParaRPr>
          </a:p>
          <a:p>
            <a:pPr algn="ctr">
              <a:buClr>
                <a:schemeClr val="dk1"/>
              </a:buClr>
              <a:buSzPts val="900"/>
            </a:pPr>
            <a:endParaRPr dirty="0">
              <a:solidFill>
                <a:schemeClr val="dk1"/>
              </a:solidFill>
            </a:endParaRPr>
          </a:p>
          <a:p>
            <a:pPr algn="ctr">
              <a:buClr>
                <a:schemeClr val="dk1"/>
              </a:buClr>
              <a:buSzPts val="900"/>
            </a:pPr>
            <a:endParaRPr sz="2400" dirty="0">
              <a:solidFill>
                <a:schemeClr val="dk1"/>
              </a:solidFill>
              <a:latin typeface="Verdana"/>
              <a:ea typeface="Verdana"/>
              <a:cs typeface="Verdana"/>
              <a:sym typeface="Verdana"/>
            </a:endParaRPr>
          </a:p>
          <a:p>
            <a:pPr>
              <a:buClr>
                <a:srgbClr val="000000"/>
              </a:buClr>
              <a:buSzPts val="2400"/>
            </a:pPr>
            <a:endParaRPr sz="2400" dirty="0">
              <a:solidFill>
                <a:schemeClr val="dk1"/>
              </a:solidFill>
              <a:latin typeface="Verdana"/>
              <a:ea typeface="Verdana"/>
              <a:cs typeface="Verdana"/>
              <a:sym typeface="Verdana"/>
            </a:endParaRPr>
          </a:p>
          <a:p>
            <a:pPr>
              <a:buClr>
                <a:srgbClr val="000000"/>
              </a:buClr>
              <a:buSzPts val="2400"/>
            </a:pPr>
            <a:endParaRPr sz="2400" dirty="0">
              <a:solidFill>
                <a:schemeClr val="dk1"/>
              </a:solidFill>
              <a:latin typeface="Verdana"/>
              <a:ea typeface="Verdana"/>
              <a:cs typeface="Verdana"/>
              <a:sym typeface="Verdana"/>
            </a:endParaRPr>
          </a:p>
        </p:txBody>
      </p:sp>
      <p:sp>
        <p:nvSpPr>
          <p:cNvPr id="893" name="Google Shape;893;p49"/>
          <p:cNvSpPr txBox="1">
            <a:spLocks noGrp="1"/>
          </p:cNvSpPr>
          <p:nvPr>
            <p:ph type="title"/>
          </p:nvPr>
        </p:nvSpPr>
        <p:spPr>
          <a:xfrm>
            <a:off x="296450" y="545303"/>
            <a:ext cx="6646800" cy="470400"/>
          </a:xfrm>
          <a:prstGeom prst="rect">
            <a:avLst/>
          </a:prstGeom>
          <a:noFill/>
          <a:ln>
            <a:noFill/>
          </a:ln>
        </p:spPr>
        <p:txBody>
          <a:bodyPr spcFirstLastPara="1" vert="horz" wrap="square" lIns="0" tIns="0" rIns="0" bIns="0" rtlCol="0" anchor="ctr" anchorCtr="0">
            <a:noAutofit/>
          </a:bodyPr>
          <a:lstStyle/>
          <a:p>
            <a:endParaRPr/>
          </a:p>
          <a:p>
            <a:r>
              <a:rPr lang="en"/>
              <a:t>smart-KG server: Family Generator</a:t>
            </a:r>
            <a:endParaRPr/>
          </a:p>
          <a:p>
            <a:endParaRPr/>
          </a:p>
        </p:txBody>
      </p:sp>
      <p:cxnSp>
        <p:nvCxnSpPr>
          <p:cNvPr id="43" name="Google Shape;840;p48">
            <a:extLst>
              <a:ext uri="{FF2B5EF4-FFF2-40B4-BE49-F238E27FC236}">
                <a16:creationId xmlns:a16="http://schemas.microsoft.com/office/drawing/2014/main" id="{38CD3709-89C8-1D40-91FC-F0BA294D587B}"/>
              </a:ext>
            </a:extLst>
          </p:cNvPr>
          <p:cNvCxnSpPr>
            <a:stCxn id="70" idx="6"/>
            <a:endCxn id="75" idx="2"/>
          </p:cNvCxnSpPr>
          <p:nvPr/>
        </p:nvCxnSpPr>
        <p:spPr>
          <a:xfrm rot="10800000">
            <a:off x="3166510" y="2983143"/>
            <a:ext cx="9900" cy="510600"/>
          </a:xfrm>
          <a:prstGeom prst="straightConnector1">
            <a:avLst/>
          </a:prstGeom>
          <a:noFill/>
          <a:ln w="9525" cap="flat" cmpd="sng">
            <a:solidFill>
              <a:srgbClr val="000000"/>
            </a:solidFill>
            <a:prstDash val="solid"/>
            <a:round/>
            <a:headEnd type="none" w="sm" len="sm"/>
            <a:tailEnd type="triangle" w="med" len="med"/>
          </a:ln>
        </p:spPr>
      </p:cxnSp>
      <p:cxnSp>
        <p:nvCxnSpPr>
          <p:cNvPr id="44" name="Google Shape;843;p48">
            <a:extLst>
              <a:ext uri="{FF2B5EF4-FFF2-40B4-BE49-F238E27FC236}">
                <a16:creationId xmlns:a16="http://schemas.microsoft.com/office/drawing/2014/main" id="{8FCAE7EE-277C-8C4C-BDA2-1221474894C0}"/>
              </a:ext>
            </a:extLst>
          </p:cNvPr>
          <p:cNvCxnSpPr>
            <a:stCxn id="70" idx="4"/>
            <a:endCxn id="68" idx="2"/>
          </p:cNvCxnSpPr>
          <p:nvPr/>
        </p:nvCxnSpPr>
        <p:spPr>
          <a:xfrm>
            <a:off x="3386560" y="3657205"/>
            <a:ext cx="977400" cy="26400"/>
          </a:xfrm>
          <a:prstGeom prst="straightConnector1">
            <a:avLst/>
          </a:prstGeom>
          <a:noFill/>
          <a:ln w="9525" cap="flat" cmpd="sng">
            <a:solidFill>
              <a:srgbClr val="000000"/>
            </a:solidFill>
            <a:prstDash val="solid"/>
            <a:round/>
            <a:headEnd type="none" w="sm" len="sm"/>
            <a:tailEnd type="triangle" w="med" len="med"/>
          </a:ln>
        </p:spPr>
      </p:cxnSp>
      <p:cxnSp>
        <p:nvCxnSpPr>
          <p:cNvPr id="45" name="Google Shape;845;p48">
            <a:extLst>
              <a:ext uri="{FF2B5EF4-FFF2-40B4-BE49-F238E27FC236}">
                <a16:creationId xmlns:a16="http://schemas.microsoft.com/office/drawing/2014/main" id="{E7D30290-FBF9-594C-9645-5B515F60F7E6}"/>
              </a:ext>
            </a:extLst>
          </p:cNvPr>
          <p:cNvCxnSpPr>
            <a:endCxn id="87" idx="1"/>
          </p:cNvCxnSpPr>
          <p:nvPr/>
        </p:nvCxnSpPr>
        <p:spPr>
          <a:xfrm rot="10800000" flipH="1">
            <a:off x="951093" y="3154147"/>
            <a:ext cx="903600" cy="494100"/>
          </a:xfrm>
          <a:prstGeom prst="straightConnector1">
            <a:avLst/>
          </a:prstGeom>
          <a:noFill/>
          <a:ln w="9525" cap="flat" cmpd="sng">
            <a:solidFill>
              <a:srgbClr val="000000"/>
            </a:solidFill>
            <a:prstDash val="solid"/>
            <a:round/>
            <a:headEnd type="none" w="sm" len="sm"/>
            <a:tailEnd type="triangle" w="med" len="med"/>
          </a:ln>
        </p:spPr>
      </p:cxnSp>
      <p:grpSp>
        <p:nvGrpSpPr>
          <p:cNvPr id="46" name="Google Shape;847;p48">
            <a:extLst>
              <a:ext uri="{FF2B5EF4-FFF2-40B4-BE49-F238E27FC236}">
                <a16:creationId xmlns:a16="http://schemas.microsoft.com/office/drawing/2014/main" id="{2DCF2FA7-07C0-6A46-941F-64D5F26218FC}"/>
              </a:ext>
            </a:extLst>
          </p:cNvPr>
          <p:cNvGrpSpPr/>
          <p:nvPr/>
        </p:nvGrpSpPr>
        <p:grpSpPr>
          <a:xfrm>
            <a:off x="5502600" y="2607188"/>
            <a:ext cx="2808597" cy="2100046"/>
            <a:chOff x="3547950" y="1007477"/>
            <a:chExt cx="2081059" cy="1918112"/>
          </a:xfrm>
        </p:grpSpPr>
        <p:sp>
          <p:nvSpPr>
            <p:cNvPr id="47" name="Google Shape;848;p48">
              <a:extLst>
                <a:ext uri="{FF2B5EF4-FFF2-40B4-BE49-F238E27FC236}">
                  <a16:creationId xmlns:a16="http://schemas.microsoft.com/office/drawing/2014/main" id="{E2FBCAC6-3C45-CC4E-A142-26371146D068}"/>
                </a:ext>
              </a:extLst>
            </p:cNvPr>
            <p:cNvSpPr/>
            <p:nvPr/>
          </p:nvSpPr>
          <p:spPr>
            <a:xfrm rot="-5400000">
              <a:off x="3800849" y="1819877"/>
              <a:ext cx="266400" cy="266400"/>
            </a:xfrm>
            <a:prstGeom prst="ellipse">
              <a:avLst/>
            </a:prstGeom>
            <a:solidFill>
              <a:schemeClr val="accent5">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849;p48">
              <a:extLst>
                <a:ext uri="{FF2B5EF4-FFF2-40B4-BE49-F238E27FC236}">
                  <a16:creationId xmlns:a16="http://schemas.microsoft.com/office/drawing/2014/main" id="{6C4538C3-38E1-7F47-87DA-6840D3173475}"/>
                </a:ext>
              </a:extLst>
            </p:cNvPr>
            <p:cNvSpPr/>
            <p:nvPr/>
          </p:nvSpPr>
          <p:spPr>
            <a:xfrm rot="-5400000">
              <a:off x="4621740" y="2449308"/>
              <a:ext cx="266400" cy="2664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850;p48">
              <a:extLst>
                <a:ext uri="{FF2B5EF4-FFF2-40B4-BE49-F238E27FC236}">
                  <a16:creationId xmlns:a16="http://schemas.microsoft.com/office/drawing/2014/main" id="{EE2DB785-357C-D441-972E-5639C4E5C354}"/>
                </a:ext>
              </a:extLst>
            </p:cNvPr>
            <p:cNvSpPr/>
            <p:nvPr/>
          </p:nvSpPr>
          <p:spPr>
            <a:xfrm rot="-5400000">
              <a:off x="4508801" y="1255222"/>
              <a:ext cx="266400" cy="2664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0" name="Google Shape;851;p48">
              <a:extLst>
                <a:ext uri="{FF2B5EF4-FFF2-40B4-BE49-F238E27FC236}">
                  <a16:creationId xmlns:a16="http://schemas.microsoft.com/office/drawing/2014/main" id="{8809D1D7-8D84-A548-85DD-5DB5A91479FE}"/>
                </a:ext>
              </a:extLst>
            </p:cNvPr>
            <p:cNvCxnSpPr>
              <a:stCxn id="47" idx="3"/>
              <a:endCxn id="48" idx="7"/>
            </p:cNvCxnSpPr>
            <p:nvPr/>
          </p:nvCxnSpPr>
          <p:spPr>
            <a:xfrm>
              <a:off x="4028235" y="2047264"/>
              <a:ext cx="632400" cy="441000"/>
            </a:xfrm>
            <a:prstGeom prst="straightConnector1">
              <a:avLst/>
            </a:prstGeom>
            <a:noFill/>
            <a:ln w="9525" cap="flat" cmpd="sng">
              <a:solidFill>
                <a:srgbClr val="000000"/>
              </a:solidFill>
              <a:prstDash val="solid"/>
              <a:round/>
              <a:headEnd type="none" w="sm" len="sm"/>
              <a:tailEnd type="triangle" w="med" len="med"/>
            </a:ln>
          </p:spPr>
        </p:cxnSp>
        <p:cxnSp>
          <p:nvCxnSpPr>
            <p:cNvPr id="51" name="Google Shape;852;p48">
              <a:extLst>
                <a:ext uri="{FF2B5EF4-FFF2-40B4-BE49-F238E27FC236}">
                  <a16:creationId xmlns:a16="http://schemas.microsoft.com/office/drawing/2014/main" id="{A8EEDA5A-842F-4741-89EF-44CE212FA47C}"/>
                </a:ext>
              </a:extLst>
            </p:cNvPr>
            <p:cNvCxnSpPr>
              <a:stCxn id="47" idx="5"/>
              <a:endCxn id="49" idx="1"/>
            </p:cNvCxnSpPr>
            <p:nvPr/>
          </p:nvCxnSpPr>
          <p:spPr>
            <a:xfrm rot="10800000" flipH="1">
              <a:off x="4028235" y="1482690"/>
              <a:ext cx="519600" cy="376200"/>
            </a:xfrm>
            <a:prstGeom prst="straightConnector1">
              <a:avLst/>
            </a:prstGeom>
            <a:noFill/>
            <a:ln w="9525" cap="flat" cmpd="sng">
              <a:solidFill>
                <a:srgbClr val="000000"/>
              </a:solidFill>
              <a:prstDash val="solid"/>
              <a:round/>
              <a:headEnd type="none" w="sm" len="sm"/>
              <a:tailEnd type="triangle" w="med" len="med"/>
            </a:ln>
          </p:spPr>
        </p:cxnSp>
        <p:sp>
          <p:nvSpPr>
            <p:cNvPr id="52" name="Google Shape;853;p48">
              <a:extLst>
                <a:ext uri="{FF2B5EF4-FFF2-40B4-BE49-F238E27FC236}">
                  <a16:creationId xmlns:a16="http://schemas.microsoft.com/office/drawing/2014/main" id="{40CBCEF8-4283-F84B-A8C9-21FB16A97FF7}"/>
                </a:ext>
              </a:extLst>
            </p:cNvPr>
            <p:cNvSpPr txBox="1"/>
            <p:nvPr/>
          </p:nvSpPr>
          <p:spPr>
            <a:xfrm>
              <a:off x="3547950" y="2063529"/>
              <a:ext cx="634500" cy="23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1400" b="1" i="0" u="none" strike="noStrike" cap="none">
                  <a:solidFill>
                    <a:srgbClr val="000000"/>
                  </a:solidFill>
                  <a:latin typeface="Arial"/>
                  <a:ea typeface="Arial"/>
                  <a:cs typeface="Arial"/>
                  <a:sym typeface="Arial"/>
                </a:rPr>
                <a:t>Emma</a:t>
              </a:r>
              <a:endParaRPr sz="1400" b="0" i="0" u="none" strike="noStrike" cap="none">
                <a:solidFill>
                  <a:srgbClr val="000000"/>
                </a:solidFill>
                <a:latin typeface="Arial"/>
                <a:ea typeface="Arial"/>
                <a:cs typeface="Arial"/>
                <a:sym typeface="Arial"/>
              </a:endParaRPr>
            </a:p>
          </p:txBody>
        </p:sp>
        <p:sp>
          <p:nvSpPr>
            <p:cNvPr id="53" name="Google Shape;854;p48">
              <a:extLst>
                <a:ext uri="{FF2B5EF4-FFF2-40B4-BE49-F238E27FC236}">
                  <a16:creationId xmlns:a16="http://schemas.microsoft.com/office/drawing/2014/main" id="{662F6131-C31A-C846-A19D-44F412095B2A}"/>
                </a:ext>
              </a:extLst>
            </p:cNvPr>
            <p:cNvSpPr txBox="1"/>
            <p:nvPr/>
          </p:nvSpPr>
          <p:spPr>
            <a:xfrm>
              <a:off x="4288439" y="2694889"/>
              <a:ext cx="933000" cy="230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“Oxford University”</a:t>
              </a:r>
              <a:endParaRPr sz="900" b="0" i="0" u="none" strike="noStrike" cap="none">
                <a:solidFill>
                  <a:srgbClr val="000000"/>
                </a:solidFill>
                <a:latin typeface="Arial"/>
                <a:ea typeface="Arial"/>
                <a:cs typeface="Arial"/>
                <a:sym typeface="Arial"/>
              </a:endParaRPr>
            </a:p>
          </p:txBody>
        </p:sp>
        <p:sp>
          <p:nvSpPr>
            <p:cNvPr id="54" name="Google Shape;855;p48">
              <a:extLst>
                <a:ext uri="{FF2B5EF4-FFF2-40B4-BE49-F238E27FC236}">
                  <a16:creationId xmlns:a16="http://schemas.microsoft.com/office/drawing/2014/main" id="{03C7DDCE-B508-E041-8058-759F58C16955}"/>
                </a:ext>
              </a:extLst>
            </p:cNvPr>
            <p:cNvSpPr txBox="1"/>
            <p:nvPr/>
          </p:nvSpPr>
          <p:spPr>
            <a:xfrm>
              <a:off x="4508809" y="1007477"/>
              <a:ext cx="1120200" cy="19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1200" b="0" i="0" u="none" strike="noStrike" cap="none">
                  <a:solidFill>
                    <a:srgbClr val="000000"/>
                  </a:solidFill>
                  <a:latin typeface="Arial"/>
                  <a:ea typeface="Arial"/>
                  <a:cs typeface="Arial"/>
                  <a:sym typeface="Arial"/>
                </a:rPr>
                <a:t>“Emma Watson” </a:t>
              </a:r>
              <a:endParaRPr sz="1200" b="0" i="0" u="none" strike="noStrike" cap="none">
                <a:solidFill>
                  <a:srgbClr val="000000"/>
                </a:solidFill>
                <a:latin typeface="Arial"/>
                <a:ea typeface="Arial"/>
                <a:cs typeface="Arial"/>
                <a:sym typeface="Arial"/>
              </a:endParaRPr>
            </a:p>
          </p:txBody>
        </p:sp>
        <p:sp>
          <p:nvSpPr>
            <p:cNvPr id="55" name="Google Shape;856;p48">
              <a:extLst>
                <a:ext uri="{FF2B5EF4-FFF2-40B4-BE49-F238E27FC236}">
                  <a16:creationId xmlns:a16="http://schemas.microsoft.com/office/drawing/2014/main" id="{FC17B981-55FA-184A-AF41-17781BDFDC61}"/>
                </a:ext>
              </a:extLst>
            </p:cNvPr>
            <p:cNvSpPr txBox="1"/>
            <p:nvPr/>
          </p:nvSpPr>
          <p:spPr>
            <a:xfrm rot="-2155814">
              <a:off x="3893104" y="1527049"/>
              <a:ext cx="585379" cy="1567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1200" b="0" i="0" u="none" strike="noStrike" cap="none">
                  <a:solidFill>
                    <a:srgbClr val="000000"/>
                  </a:solidFill>
                  <a:latin typeface="Arial"/>
                  <a:ea typeface="Arial"/>
                  <a:cs typeface="Arial"/>
                  <a:sym typeface="Arial"/>
                </a:rPr>
                <a:t>name</a:t>
              </a:r>
              <a:endParaRPr sz="700" b="0" i="0" u="none" strike="noStrike" cap="none">
                <a:solidFill>
                  <a:srgbClr val="000000"/>
                </a:solidFill>
                <a:latin typeface="Arial"/>
                <a:ea typeface="Arial"/>
                <a:cs typeface="Arial"/>
                <a:sym typeface="Arial"/>
              </a:endParaRPr>
            </a:p>
          </p:txBody>
        </p:sp>
        <p:sp>
          <p:nvSpPr>
            <p:cNvPr id="56" name="Google Shape;857;p48">
              <a:extLst>
                <a:ext uri="{FF2B5EF4-FFF2-40B4-BE49-F238E27FC236}">
                  <a16:creationId xmlns:a16="http://schemas.microsoft.com/office/drawing/2014/main" id="{E310BB91-6BA6-904C-B299-632665C51781}"/>
                </a:ext>
              </a:extLst>
            </p:cNvPr>
            <p:cNvSpPr txBox="1"/>
            <p:nvPr/>
          </p:nvSpPr>
          <p:spPr>
            <a:xfrm rot="1953400">
              <a:off x="4047647" y="2172547"/>
              <a:ext cx="879150" cy="200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1200" b="0" i="0" u="none" strike="noStrike" cap="none">
                  <a:solidFill>
                    <a:srgbClr val="783F04"/>
                  </a:solidFill>
                  <a:latin typeface="Arial"/>
                  <a:ea typeface="Arial"/>
                  <a:cs typeface="Arial"/>
                  <a:sym typeface="Arial"/>
                </a:rPr>
                <a:t>almaMater</a:t>
              </a:r>
              <a:endParaRPr sz="700" b="0" i="0" u="none" strike="noStrike" cap="none">
                <a:solidFill>
                  <a:srgbClr val="000000"/>
                </a:solidFill>
                <a:latin typeface="Arial"/>
                <a:ea typeface="Arial"/>
                <a:cs typeface="Arial"/>
                <a:sym typeface="Arial"/>
              </a:endParaRPr>
            </a:p>
          </p:txBody>
        </p:sp>
      </p:grpSp>
      <p:sp>
        <p:nvSpPr>
          <p:cNvPr id="57" name="Google Shape;858;p48">
            <a:extLst>
              <a:ext uri="{FF2B5EF4-FFF2-40B4-BE49-F238E27FC236}">
                <a16:creationId xmlns:a16="http://schemas.microsoft.com/office/drawing/2014/main" id="{A0E77445-B401-2B40-8847-BDCB6A23E1C8}"/>
              </a:ext>
            </a:extLst>
          </p:cNvPr>
          <p:cNvSpPr txBox="1"/>
          <p:nvPr/>
        </p:nvSpPr>
        <p:spPr>
          <a:xfrm rot="108089">
            <a:off x="6453299" y="3412865"/>
            <a:ext cx="1021105" cy="1466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1200" b="0" i="0" u="none" strike="noStrike" cap="none">
                <a:solidFill>
                  <a:srgbClr val="FF0000"/>
                </a:solidFill>
                <a:latin typeface="Arial"/>
                <a:ea typeface="Arial"/>
                <a:cs typeface="Arial"/>
                <a:sym typeface="Arial"/>
              </a:rPr>
              <a:t>birthPlace</a:t>
            </a:r>
            <a:endParaRPr sz="1200" b="0" i="0" u="none" strike="noStrike" cap="none">
              <a:solidFill>
                <a:srgbClr val="FF0000"/>
              </a:solidFill>
              <a:latin typeface="Arial"/>
              <a:ea typeface="Arial"/>
              <a:cs typeface="Arial"/>
              <a:sym typeface="Arial"/>
            </a:endParaRPr>
          </a:p>
        </p:txBody>
      </p:sp>
      <p:cxnSp>
        <p:nvCxnSpPr>
          <p:cNvPr id="58" name="Google Shape;859;p48">
            <a:extLst>
              <a:ext uri="{FF2B5EF4-FFF2-40B4-BE49-F238E27FC236}">
                <a16:creationId xmlns:a16="http://schemas.microsoft.com/office/drawing/2014/main" id="{CC48E86D-FB12-684F-B4AF-5769615E656E}"/>
              </a:ext>
            </a:extLst>
          </p:cNvPr>
          <p:cNvCxnSpPr>
            <a:stCxn id="47" idx="0"/>
            <a:endCxn id="68" idx="5"/>
          </p:cNvCxnSpPr>
          <p:nvPr/>
        </p:nvCxnSpPr>
        <p:spPr>
          <a:xfrm flipH="1">
            <a:off x="4708112" y="3642478"/>
            <a:ext cx="1135800" cy="34200"/>
          </a:xfrm>
          <a:prstGeom prst="straightConnector1">
            <a:avLst/>
          </a:prstGeom>
          <a:noFill/>
          <a:ln w="9525" cap="flat" cmpd="sng">
            <a:solidFill>
              <a:srgbClr val="000000"/>
            </a:solidFill>
            <a:prstDash val="solid"/>
            <a:round/>
            <a:headEnd type="none" w="sm" len="sm"/>
            <a:tailEnd type="triangle" w="med" len="med"/>
          </a:ln>
        </p:spPr>
      </p:cxnSp>
      <p:sp>
        <p:nvSpPr>
          <p:cNvPr id="59" name="Google Shape;860;p48">
            <a:extLst>
              <a:ext uri="{FF2B5EF4-FFF2-40B4-BE49-F238E27FC236}">
                <a16:creationId xmlns:a16="http://schemas.microsoft.com/office/drawing/2014/main" id="{BB256493-DE4A-554D-860E-DA9BFE484D58}"/>
              </a:ext>
            </a:extLst>
          </p:cNvPr>
          <p:cNvSpPr/>
          <p:nvPr/>
        </p:nvSpPr>
        <p:spPr>
          <a:xfrm rot="-5400000">
            <a:off x="1965710" y="4189088"/>
            <a:ext cx="299475" cy="4107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861;p48">
            <a:extLst>
              <a:ext uri="{FF2B5EF4-FFF2-40B4-BE49-F238E27FC236}">
                <a16:creationId xmlns:a16="http://schemas.microsoft.com/office/drawing/2014/main" id="{66F100C3-7E52-6845-897C-8CDA6D6E7343}"/>
              </a:ext>
            </a:extLst>
          </p:cNvPr>
          <p:cNvSpPr/>
          <p:nvPr/>
        </p:nvSpPr>
        <p:spPr>
          <a:xfrm rot="-5400000">
            <a:off x="709350" y="2653076"/>
            <a:ext cx="438900" cy="4443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1" name="Google Shape;862;p48">
            <a:extLst>
              <a:ext uri="{FF2B5EF4-FFF2-40B4-BE49-F238E27FC236}">
                <a16:creationId xmlns:a16="http://schemas.microsoft.com/office/drawing/2014/main" id="{750AC180-C4E7-D14D-BB40-C805282F9DF4}"/>
              </a:ext>
            </a:extLst>
          </p:cNvPr>
          <p:cNvCxnSpPr>
            <a:stCxn id="86" idx="3"/>
            <a:endCxn id="59" idx="7"/>
          </p:cNvCxnSpPr>
          <p:nvPr/>
        </p:nvCxnSpPr>
        <p:spPr>
          <a:xfrm>
            <a:off x="1053403" y="3811067"/>
            <a:ext cx="916800" cy="477600"/>
          </a:xfrm>
          <a:prstGeom prst="straightConnector1">
            <a:avLst/>
          </a:prstGeom>
          <a:noFill/>
          <a:ln w="9525" cap="flat" cmpd="sng">
            <a:solidFill>
              <a:srgbClr val="000000"/>
            </a:solidFill>
            <a:prstDash val="solid"/>
            <a:round/>
            <a:headEnd type="none" w="sm" len="sm"/>
            <a:tailEnd type="triangle" w="med" len="med"/>
          </a:ln>
        </p:spPr>
      </p:cxnSp>
      <p:cxnSp>
        <p:nvCxnSpPr>
          <p:cNvPr id="62" name="Google Shape;864;p48">
            <a:extLst>
              <a:ext uri="{FF2B5EF4-FFF2-40B4-BE49-F238E27FC236}">
                <a16:creationId xmlns:a16="http://schemas.microsoft.com/office/drawing/2014/main" id="{A894C5D9-256C-D944-B3FD-9E67CB59D14E}"/>
              </a:ext>
            </a:extLst>
          </p:cNvPr>
          <p:cNvCxnSpPr>
            <a:endCxn id="60" idx="2"/>
          </p:cNvCxnSpPr>
          <p:nvPr/>
        </p:nvCxnSpPr>
        <p:spPr>
          <a:xfrm rot="10800000">
            <a:off x="928800" y="3094676"/>
            <a:ext cx="0" cy="454200"/>
          </a:xfrm>
          <a:prstGeom prst="straightConnector1">
            <a:avLst/>
          </a:prstGeom>
          <a:noFill/>
          <a:ln w="9525" cap="flat" cmpd="sng">
            <a:solidFill>
              <a:srgbClr val="000000"/>
            </a:solidFill>
            <a:prstDash val="solid"/>
            <a:round/>
            <a:headEnd type="none" w="sm" len="sm"/>
            <a:tailEnd type="triangle" w="med" len="med"/>
          </a:ln>
        </p:spPr>
      </p:cxnSp>
      <p:sp>
        <p:nvSpPr>
          <p:cNvPr id="63" name="Google Shape;865;p48">
            <a:extLst>
              <a:ext uri="{FF2B5EF4-FFF2-40B4-BE49-F238E27FC236}">
                <a16:creationId xmlns:a16="http://schemas.microsoft.com/office/drawing/2014/main" id="{DFF3C568-B3EA-644B-B1AD-DDA5DF33F46E}"/>
              </a:ext>
            </a:extLst>
          </p:cNvPr>
          <p:cNvSpPr txBox="1"/>
          <p:nvPr/>
        </p:nvSpPr>
        <p:spPr>
          <a:xfrm>
            <a:off x="213300" y="3568100"/>
            <a:ext cx="548700" cy="24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1200" b="1" i="0" u="none" strike="noStrike" cap="none">
                <a:solidFill>
                  <a:srgbClr val="000000"/>
                </a:solidFill>
                <a:latin typeface="Arial"/>
                <a:ea typeface="Arial"/>
                <a:cs typeface="Arial"/>
                <a:sym typeface="Arial"/>
              </a:rPr>
              <a:t>Brad</a:t>
            </a:r>
            <a:endParaRPr sz="1200" b="0" i="0" u="none" strike="noStrike" cap="none">
              <a:solidFill>
                <a:srgbClr val="000000"/>
              </a:solidFill>
              <a:latin typeface="Arial"/>
              <a:ea typeface="Arial"/>
              <a:cs typeface="Arial"/>
              <a:sym typeface="Arial"/>
            </a:endParaRPr>
          </a:p>
        </p:txBody>
      </p:sp>
      <p:sp>
        <p:nvSpPr>
          <p:cNvPr id="64" name="Google Shape;866;p48">
            <a:extLst>
              <a:ext uri="{FF2B5EF4-FFF2-40B4-BE49-F238E27FC236}">
                <a16:creationId xmlns:a16="http://schemas.microsoft.com/office/drawing/2014/main" id="{D9646D19-DDF5-F147-BB73-9BF570D218FA}"/>
              </a:ext>
            </a:extLst>
          </p:cNvPr>
          <p:cNvSpPr txBox="1"/>
          <p:nvPr/>
        </p:nvSpPr>
        <p:spPr>
          <a:xfrm rot="-5457122">
            <a:off x="463751" y="3215662"/>
            <a:ext cx="613885" cy="148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800" b="0" i="0" u="none" strike="noStrike" cap="none">
                <a:solidFill>
                  <a:srgbClr val="000000"/>
                </a:solidFill>
                <a:latin typeface="Arial"/>
                <a:ea typeface="Arial"/>
                <a:cs typeface="Arial"/>
                <a:sym typeface="Arial"/>
              </a:rPr>
              <a:t>name</a:t>
            </a:r>
            <a:endParaRPr sz="800" b="0" i="0" u="none" strike="noStrike" cap="none">
              <a:solidFill>
                <a:srgbClr val="000000"/>
              </a:solidFill>
              <a:latin typeface="Arial"/>
              <a:ea typeface="Arial"/>
              <a:cs typeface="Arial"/>
              <a:sym typeface="Arial"/>
            </a:endParaRPr>
          </a:p>
        </p:txBody>
      </p:sp>
      <p:sp>
        <p:nvSpPr>
          <p:cNvPr id="65" name="Google Shape;867;p48">
            <a:extLst>
              <a:ext uri="{FF2B5EF4-FFF2-40B4-BE49-F238E27FC236}">
                <a16:creationId xmlns:a16="http://schemas.microsoft.com/office/drawing/2014/main" id="{573CEBEC-0297-C44D-9233-C358E0729C26}"/>
              </a:ext>
            </a:extLst>
          </p:cNvPr>
          <p:cNvSpPr txBox="1"/>
          <p:nvPr/>
        </p:nvSpPr>
        <p:spPr>
          <a:xfrm>
            <a:off x="617100" y="2749937"/>
            <a:ext cx="631200" cy="21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800" i="0" u="none" strike="noStrike" cap="none">
                <a:solidFill>
                  <a:srgbClr val="000000"/>
                </a:solidFill>
              </a:rPr>
              <a:t>"</a:t>
            </a:r>
            <a:r>
              <a:rPr lang="en" sz="800" i="0" u="none" strike="noStrike" cap="none">
                <a:solidFill>
                  <a:schemeClr val="dk1"/>
                </a:solidFill>
              </a:rPr>
              <a:t>BradPitt"</a:t>
            </a:r>
            <a:endParaRPr sz="800" i="0" u="none" strike="noStrike" cap="none">
              <a:solidFill>
                <a:srgbClr val="000000"/>
              </a:solidFill>
            </a:endParaRPr>
          </a:p>
        </p:txBody>
      </p:sp>
      <p:cxnSp>
        <p:nvCxnSpPr>
          <p:cNvPr id="66" name="Google Shape;868;p48">
            <a:extLst>
              <a:ext uri="{FF2B5EF4-FFF2-40B4-BE49-F238E27FC236}">
                <a16:creationId xmlns:a16="http://schemas.microsoft.com/office/drawing/2014/main" id="{64D69F47-EA91-604E-A8A2-5DF519D1D4B0}"/>
              </a:ext>
            </a:extLst>
          </p:cNvPr>
          <p:cNvCxnSpPr>
            <a:stCxn id="86" idx="4"/>
            <a:endCxn id="70" idx="0"/>
          </p:cNvCxnSpPr>
          <p:nvPr/>
        </p:nvCxnSpPr>
        <p:spPr>
          <a:xfrm rot="10800000" flipH="1">
            <a:off x="1103400" y="3657225"/>
            <a:ext cx="1863000" cy="34200"/>
          </a:xfrm>
          <a:prstGeom prst="straightConnector1">
            <a:avLst/>
          </a:prstGeom>
          <a:noFill/>
          <a:ln w="9525" cap="flat" cmpd="sng">
            <a:solidFill>
              <a:srgbClr val="000000"/>
            </a:solidFill>
            <a:prstDash val="solid"/>
            <a:round/>
            <a:headEnd type="none" w="sm" len="sm"/>
            <a:tailEnd type="triangle" w="med" len="med"/>
          </a:ln>
        </p:spPr>
      </p:cxnSp>
      <p:sp>
        <p:nvSpPr>
          <p:cNvPr id="67" name="Google Shape;869;p48">
            <a:extLst>
              <a:ext uri="{FF2B5EF4-FFF2-40B4-BE49-F238E27FC236}">
                <a16:creationId xmlns:a16="http://schemas.microsoft.com/office/drawing/2014/main" id="{3A77EF9D-170C-DF47-BF11-6E215739316A}"/>
              </a:ext>
            </a:extLst>
          </p:cNvPr>
          <p:cNvSpPr txBox="1"/>
          <p:nvPr/>
        </p:nvSpPr>
        <p:spPr>
          <a:xfrm rot="560">
            <a:off x="3766852" y="3216868"/>
            <a:ext cx="1382100" cy="24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1200" b="0" i="0" u="none" strike="noStrike" cap="none">
                <a:solidFill>
                  <a:srgbClr val="000000"/>
                </a:solidFill>
                <a:latin typeface="Arial"/>
                <a:ea typeface="Arial"/>
                <a:cs typeface="Arial"/>
                <a:sym typeface="Arial"/>
              </a:rPr>
              <a:t>“Los Angeles”</a:t>
            </a:r>
            <a:endParaRPr sz="1200" b="0" i="0" u="none" strike="noStrike" cap="none">
              <a:solidFill>
                <a:srgbClr val="000000"/>
              </a:solidFill>
              <a:latin typeface="Arial"/>
              <a:ea typeface="Arial"/>
              <a:cs typeface="Arial"/>
              <a:sym typeface="Arial"/>
            </a:endParaRPr>
          </a:p>
        </p:txBody>
      </p:sp>
      <p:sp>
        <p:nvSpPr>
          <p:cNvPr id="68" name="Google Shape;844;p48">
            <a:extLst>
              <a:ext uri="{FF2B5EF4-FFF2-40B4-BE49-F238E27FC236}">
                <a16:creationId xmlns:a16="http://schemas.microsoft.com/office/drawing/2014/main" id="{59537684-57B6-714B-89E4-B9E895069DA9}"/>
              </a:ext>
            </a:extLst>
          </p:cNvPr>
          <p:cNvSpPr/>
          <p:nvPr/>
        </p:nvSpPr>
        <p:spPr>
          <a:xfrm rot="-1110188">
            <a:off x="4354680" y="3478146"/>
            <a:ext cx="358745" cy="296892"/>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870;p48">
            <a:extLst>
              <a:ext uri="{FF2B5EF4-FFF2-40B4-BE49-F238E27FC236}">
                <a16:creationId xmlns:a16="http://schemas.microsoft.com/office/drawing/2014/main" id="{64347537-BFE9-A24E-B5D5-CA6AE75BB8A4}"/>
              </a:ext>
            </a:extLst>
          </p:cNvPr>
          <p:cNvSpPr txBox="1"/>
          <p:nvPr/>
        </p:nvSpPr>
        <p:spPr>
          <a:xfrm rot="-1690857">
            <a:off x="1012444" y="3195357"/>
            <a:ext cx="689878" cy="1629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800" b="0" i="0" u="none" strike="noStrike" cap="none">
                <a:solidFill>
                  <a:srgbClr val="FF0000"/>
                </a:solidFill>
                <a:latin typeface="Arial"/>
                <a:ea typeface="Arial"/>
                <a:cs typeface="Arial"/>
                <a:sym typeface="Arial"/>
              </a:rPr>
              <a:t>birthPlace</a:t>
            </a:r>
            <a:endParaRPr sz="800" b="0" i="0" u="none" strike="noStrike" cap="none">
              <a:solidFill>
                <a:srgbClr val="000000"/>
              </a:solidFill>
              <a:latin typeface="Arial"/>
              <a:ea typeface="Arial"/>
              <a:cs typeface="Arial"/>
              <a:sym typeface="Arial"/>
            </a:endParaRPr>
          </a:p>
        </p:txBody>
      </p:sp>
      <p:sp>
        <p:nvSpPr>
          <p:cNvPr id="70" name="Google Shape;841;p48">
            <a:extLst>
              <a:ext uri="{FF2B5EF4-FFF2-40B4-BE49-F238E27FC236}">
                <a16:creationId xmlns:a16="http://schemas.microsoft.com/office/drawing/2014/main" id="{EB5F73F5-BC54-9148-8D99-B66D7EACCA5E}"/>
              </a:ext>
            </a:extLst>
          </p:cNvPr>
          <p:cNvSpPr/>
          <p:nvPr/>
        </p:nvSpPr>
        <p:spPr>
          <a:xfrm rot="-5400000">
            <a:off x="3012947" y="3447055"/>
            <a:ext cx="326925" cy="4203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2" name="Google Shape;872;p48">
            <a:extLst>
              <a:ext uri="{FF2B5EF4-FFF2-40B4-BE49-F238E27FC236}">
                <a16:creationId xmlns:a16="http://schemas.microsoft.com/office/drawing/2014/main" id="{99091F47-C5E6-6347-BAD0-F2243F1C471B}"/>
              </a:ext>
            </a:extLst>
          </p:cNvPr>
          <p:cNvCxnSpPr>
            <a:cxnSpLocks/>
          </p:cNvCxnSpPr>
          <p:nvPr/>
        </p:nvCxnSpPr>
        <p:spPr>
          <a:xfrm flipH="1">
            <a:off x="1526144" y="3752131"/>
            <a:ext cx="1463970" cy="46547"/>
          </a:xfrm>
          <a:prstGeom prst="straightConnector1">
            <a:avLst/>
          </a:prstGeom>
          <a:noFill/>
          <a:ln w="9525" cap="flat" cmpd="sng">
            <a:solidFill>
              <a:srgbClr val="000000"/>
            </a:solidFill>
            <a:prstDash val="solid"/>
            <a:round/>
            <a:headEnd type="none" w="sm" len="sm"/>
            <a:tailEnd type="triangle" w="med" len="med"/>
          </a:ln>
        </p:spPr>
      </p:cxnSp>
      <p:sp>
        <p:nvSpPr>
          <p:cNvPr id="73" name="Google Shape;873;p48">
            <a:extLst>
              <a:ext uri="{FF2B5EF4-FFF2-40B4-BE49-F238E27FC236}">
                <a16:creationId xmlns:a16="http://schemas.microsoft.com/office/drawing/2014/main" id="{E7CE030E-3FB6-844B-B51A-60008C2C1AC7}"/>
              </a:ext>
            </a:extLst>
          </p:cNvPr>
          <p:cNvSpPr txBox="1"/>
          <p:nvPr/>
        </p:nvSpPr>
        <p:spPr>
          <a:xfrm>
            <a:off x="2512171" y="3774694"/>
            <a:ext cx="1233900" cy="252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1400" b="1" i="0" u="none" strike="noStrike" cap="none">
                <a:solidFill>
                  <a:srgbClr val="000000"/>
                </a:solidFill>
                <a:latin typeface="Arial"/>
                <a:ea typeface="Arial"/>
                <a:cs typeface="Arial"/>
                <a:sym typeface="Arial"/>
              </a:rPr>
              <a:t>Angelina</a:t>
            </a:r>
            <a:endParaRPr sz="1400" b="0" i="0" u="none" strike="noStrike" cap="none">
              <a:solidFill>
                <a:srgbClr val="000000"/>
              </a:solidFill>
              <a:latin typeface="Arial"/>
              <a:ea typeface="Arial"/>
              <a:cs typeface="Arial"/>
              <a:sym typeface="Arial"/>
            </a:endParaRPr>
          </a:p>
        </p:txBody>
      </p:sp>
      <p:sp>
        <p:nvSpPr>
          <p:cNvPr id="74" name="Google Shape;874;p48">
            <a:extLst>
              <a:ext uri="{FF2B5EF4-FFF2-40B4-BE49-F238E27FC236}">
                <a16:creationId xmlns:a16="http://schemas.microsoft.com/office/drawing/2014/main" id="{C61A1B24-3416-144D-AE22-25A7167A1502}"/>
              </a:ext>
            </a:extLst>
          </p:cNvPr>
          <p:cNvSpPr txBox="1"/>
          <p:nvPr/>
        </p:nvSpPr>
        <p:spPr>
          <a:xfrm>
            <a:off x="2651084" y="2375274"/>
            <a:ext cx="1277100" cy="21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1200" b="0" i="0" u="none" strike="noStrike" cap="none">
                <a:solidFill>
                  <a:srgbClr val="000000"/>
                </a:solidFill>
                <a:latin typeface="Arial"/>
                <a:ea typeface="Arial"/>
                <a:cs typeface="Arial"/>
                <a:sym typeface="Arial"/>
              </a:rPr>
              <a:t>“</a:t>
            </a:r>
            <a:r>
              <a:rPr lang="en" sz="1200" b="0" i="0" u="none" strike="noStrike" cap="none">
                <a:solidFill>
                  <a:schemeClr val="dk1"/>
                </a:solidFill>
                <a:highlight>
                  <a:srgbClr val="FFFFFF"/>
                </a:highlight>
                <a:latin typeface="Arial"/>
                <a:ea typeface="Arial"/>
                <a:cs typeface="Arial"/>
                <a:sym typeface="Arial"/>
              </a:rPr>
              <a:t>Angelina Jolie</a:t>
            </a:r>
            <a:endParaRPr sz="120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25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75" name="Google Shape;842;p48">
            <a:extLst>
              <a:ext uri="{FF2B5EF4-FFF2-40B4-BE49-F238E27FC236}">
                <a16:creationId xmlns:a16="http://schemas.microsoft.com/office/drawing/2014/main" id="{6D879FA2-9EAD-D642-B197-54693D6E74D5}"/>
              </a:ext>
            </a:extLst>
          </p:cNvPr>
          <p:cNvSpPr/>
          <p:nvPr/>
        </p:nvSpPr>
        <p:spPr>
          <a:xfrm rot="-5400000">
            <a:off x="3026789" y="2667037"/>
            <a:ext cx="279450" cy="3528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875;p48">
            <a:extLst>
              <a:ext uri="{FF2B5EF4-FFF2-40B4-BE49-F238E27FC236}">
                <a16:creationId xmlns:a16="http://schemas.microsoft.com/office/drawing/2014/main" id="{7DB1D43D-C295-B942-BFEF-D4EAE92540AC}"/>
              </a:ext>
            </a:extLst>
          </p:cNvPr>
          <p:cNvSpPr txBox="1"/>
          <p:nvPr/>
        </p:nvSpPr>
        <p:spPr>
          <a:xfrm rot="-5527975">
            <a:off x="2701456" y="3137429"/>
            <a:ext cx="604544" cy="1691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1200" b="0" i="0" u="none" strike="noStrike" cap="none">
                <a:solidFill>
                  <a:srgbClr val="000000"/>
                </a:solidFill>
                <a:latin typeface="Arial"/>
                <a:ea typeface="Arial"/>
                <a:cs typeface="Arial"/>
                <a:sym typeface="Arial"/>
              </a:rPr>
              <a:t>name</a:t>
            </a:r>
            <a:endParaRPr sz="700" b="0" i="0" u="none" strike="noStrike" cap="none">
              <a:solidFill>
                <a:srgbClr val="000000"/>
              </a:solidFill>
              <a:latin typeface="Arial"/>
              <a:ea typeface="Arial"/>
              <a:cs typeface="Arial"/>
              <a:sym typeface="Arial"/>
            </a:endParaRPr>
          </a:p>
        </p:txBody>
      </p:sp>
      <p:sp>
        <p:nvSpPr>
          <p:cNvPr id="77" name="Google Shape;876;p48">
            <a:extLst>
              <a:ext uri="{FF2B5EF4-FFF2-40B4-BE49-F238E27FC236}">
                <a16:creationId xmlns:a16="http://schemas.microsoft.com/office/drawing/2014/main" id="{B69FC7CD-7A58-EB41-9B42-4F4CDF6D155E}"/>
              </a:ext>
            </a:extLst>
          </p:cNvPr>
          <p:cNvSpPr txBox="1"/>
          <p:nvPr/>
        </p:nvSpPr>
        <p:spPr>
          <a:xfrm>
            <a:off x="1970203" y="3711748"/>
            <a:ext cx="740134" cy="1419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1200" b="0" i="0" u="none" strike="noStrike" cap="none" dirty="0">
                <a:solidFill>
                  <a:srgbClr val="6AA84F"/>
                </a:solidFill>
                <a:latin typeface="Arial"/>
                <a:ea typeface="Arial"/>
                <a:cs typeface="Arial"/>
                <a:sym typeface="Arial"/>
              </a:rPr>
              <a:t>spouse</a:t>
            </a:r>
            <a:endParaRPr sz="1200" b="0" i="0" u="none" strike="noStrike" cap="none" dirty="0">
              <a:solidFill>
                <a:srgbClr val="6AA84F"/>
              </a:solidFill>
              <a:latin typeface="Arial"/>
              <a:ea typeface="Arial"/>
              <a:cs typeface="Arial"/>
              <a:sym typeface="Arial"/>
            </a:endParaRPr>
          </a:p>
        </p:txBody>
      </p:sp>
      <p:sp>
        <p:nvSpPr>
          <p:cNvPr id="78" name="Google Shape;877;p48">
            <a:extLst>
              <a:ext uri="{FF2B5EF4-FFF2-40B4-BE49-F238E27FC236}">
                <a16:creationId xmlns:a16="http://schemas.microsoft.com/office/drawing/2014/main" id="{18277DF8-E8E2-F147-BA99-CE91D2C70FDD}"/>
              </a:ext>
            </a:extLst>
          </p:cNvPr>
          <p:cNvSpPr txBox="1"/>
          <p:nvPr/>
        </p:nvSpPr>
        <p:spPr>
          <a:xfrm rot="1819157">
            <a:off x="1021706" y="3827688"/>
            <a:ext cx="1102377" cy="2862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1200" b="0" i="0" u="none" strike="noStrike" cap="none">
                <a:solidFill>
                  <a:srgbClr val="783F04"/>
                </a:solidFill>
                <a:latin typeface="Arial"/>
                <a:ea typeface="Arial"/>
                <a:cs typeface="Arial"/>
                <a:sym typeface="Arial"/>
              </a:rPr>
              <a:t>almaMater</a:t>
            </a:r>
            <a:endParaRPr sz="1200" b="0" i="0" u="none" strike="noStrike" cap="none">
              <a:solidFill>
                <a:srgbClr val="783F04"/>
              </a:solidFill>
              <a:latin typeface="Arial"/>
              <a:ea typeface="Arial"/>
              <a:cs typeface="Arial"/>
              <a:sym typeface="Arial"/>
            </a:endParaRPr>
          </a:p>
        </p:txBody>
      </p:sp>
      <p:sp>
        <p:nvSpPr>
          <p:cNvPr id="79" name="Google Shape;878;p48">
            <a:extLst>
              <a:ext uri="{FF2B5EF4-FFF2-40B4-BE49-F238E27FC236}">
                <a16:creationId xmlns:a16="http://schemas.microsoft.com/office/drawing/2014/main" id="{91D76219-BAFA-E44C-A13F-8FC49B33E79C}"/>
              </a:ext>
            </a:extLst>
          </p:cNvPr>
          <p:cNvSpPr txBox="1"/>
          <p:nvPr/>
        </p:nvSpPr>
        <p:spPr>
          <a:xfrm>
            <a:off x="1254325" y="4561613"/>
            <a:ext cx="1863000" cy="279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“University of Missouri”</a:t>
            </a:r>
            <a:endParaRPr sz="1200" b="0" i="0" u="none" strike="noStrike" cap="none">
              <a:solidFill>
                <a:srgbClr val="000000"/>
              </a:solidFill>
              <a:latin typeface="Arial"/>
              <a:ea typeface="Arial"/>
              <a:cs typeface="Arial"/>
              <a:sym typeface="Arial"/>
            </a:endParaRPr>
          </a:p>
        </p:txBody>
      </p:sp>
      <p:sp>
        <p:nvSpPr>
          <p:cNvPr id="80" name="Google Shape;879;p48">
            <a:extLst>
              <a:ext uri="{FF2B5EF4-FFF2-40B4-BE49-F238E27FC236}">
                <a16:creationId xmlns:a16="http://schemas.microsoft.com/office/drawing/2014/main" id="{D3AFA6AB-49E3-B34C-B1CD-AD5E7BBAA48D}"/>
              </a:ext>
            </a:extLst>
          </p:cNvPr>
          <p:cNvSpPr txBox="1"/>
          <p:nvPr/>
        </p:nvSpPr>
        <p:spPr>
          <a:xfrm>
            <a:off x="3597375" y="4418831"/>
            <a:ext cx="807300" cy="1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“Brad Pitt”</a:t>
            </a:r>
            <a:endParaRPr sz="900" b="0" i="0" u="none" strike="noStrike" cap="none">
              <a:solidFill>
                <a:srgbClr val="000000"/>
              </a:solidFill>
              <a:latin typeface="Arial"/>
              <a:ea typeface="Arial"/>
              <a:cs typeface="Arial"/>
              <a:sym typeface="Arial"/>
            </a:endParaRPr>
          </a:p>
        </p:txBody>
      </p:sp>
      <p:cxnSp>
        <p:nvCxnSpPr>
          <p:cNvPr id="81" name="Google Shape;881;p48">
            <a:extLst>
              <a:ext uri="{FF2B5EF4-FFF2-40B4-BE49-F238E27FC236}">
                <a16:creationId xmlns:a16="http://schemas.microsoft.com/office/drawing/2014/main" id="{9B4D9E23-554F-A746-B614-396BEBFED6BC}"/>
              </a:ext>
            </a:extLst>
          </p:cNvPr>
          <p:cNvCxnSpPr>
            <a:stCxn id="47" idx="4"/>
            <a:endCxn id="82" idx="0"/>
          </p:cNvCxnSpPr>
          <p:nvPr/>
        </p:nvCxnSpPr>
        <p:spPr>
          <a:xfrm>
            <a:off x="6203445" y="3642478"/>
            <a:ext cx="1214400" cy="46800"/>
          </a:xfrm>
          <a:prstGeom prst="straightConnector1">
            <a:avLst/>
          </a:prstGeom>
          <a:noFill/>
          <a:ln w="9525" cap="flat" cmpd="sng">
            <a:solidFill>
              <a:srgbClr val="000000"/>
            </a:solidFill>
            <a:prstDash val="solid"/>
            <a:round/>
            <a:headEnd type="none" w="sm" len="sm"/>
            <a:tailEnd type="triangle" w="med" len="med"/>
          </a:ln>
        </p:spPr>
      </p:cxnSp>
      <p:sp>
        <p:nvSpPr>
          <p:cNvPr id="82" name="Google Shape;882;p48">
            <a:extLst>
              <a:ext uri="{FF2B5EF4-FFF2-40B4-BE49-F238E27FC236}">
                <a16:creationId xmlns:a16="http://schemas.microsoft.com/office/drawing/2014/main" id="{23D78F87-E55D-9F4F-B1A2-E4124436B1D3}"/>
              </a:ext>
            </a:extLst>
          </p:cNvPr>
          <p:cNvSpPr/>
          <p:nvPr/>
        </p:nvSpPr>
        <p:spPr>
          <a:xfrm rot="-5400000">
            <a:off x="7451762" y="3509457"/>
            <a:ext cx="291600" cy="3594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83;p48">
            <a:extLst>
              <a:ext uri="{FF2B5EF4-FFF2-40B4-BE49-F238E27FC236}">
                <a16:creationId xmlns:a16="http://schemas.microsoft.com/office/drawing/2014/main" id="{0FDD078D-5C68-D841-A4D7-4F40B863A8DE}"/>
              </a:ext>
            </a:extLst>
          </p:cNvPr>
          <p:cNvSpPr txBox="1"/>
          <p:nvPr/>
        </p:nvSpPr>
        <p:spPr>
          <a:xfrm rot="-15707">
            <a:off x="1526695" y="3425284"/>
            <a:ext cx="984910" cy="2430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1000" b="0" i="0" u="none" strike="noStrike" cap="none">
                <a:solidFill>
                  <a:srgbClr val="6AA84F"/>
                </a:solidFill>
                <a:latin typeface="Arial"/>
                <a:ea typeface="Arial"/>
                <a:cs typeface="Arial"/>
                <a:sym typeface="Arial"/>
              </a:rPr>
              <a:t>spouse</a:t>
            </a:r>
            <a:endParaRPr sz="1000" b="0" i="0" u="none" strike="noStrike" cap="none">
              <a:solidFill>
                <a:srgbClr val="6AA84F"/>
              </a:solidFill>
              <a:latin typeface="Arial"/>
              <a:ea typeface="Arial"/>
              <a:cs typeface="Arial"/>
              <a:sym typeface="Arial"/>
            </a:endParaRPr>
          </a:p>
        </p:txBody>
      </p:sp>
      <p:sp>
        <p:nvSpPr>
          <p:cNvPr id="84" name="Google Shape;884;p48">
            <a:extLst>
              <a:ext uri="{FF2B5EF4-FFF2-40B4-BE49-F238E27FC236}">
                <a16:creationId xmlns:a16="http://schemas.microsoft.com/office/drawing/2014/main" id="{613FD3C6-5C3B-4F4F-BE6D-4D5C786ACF0C}"/>
              </a:ext>
            </a:extLst>
          </p:cNvPr>
          <p:cNvSpPr txBox="1"/>
          <p:nvPr/>
        </p:nvSpPr>
        <p:spPr>
          <a:xfrm rot="560">
            <a:off x="7320302" y="3614874"/>
            <a:ext cx="1382100" cy="24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1200" b="0" i="0" u="none" strike="noStrike" cap="none">
                <a:solidFill>
                  <a:srgbClr val="000000"/>
                </a:solidFill>
                <a:latin typeface="Arial"/>
                <a:ea typeface="Arial"/>
                <a:cs typeface="Arial"/>
                <a:sym typeface="Arial"/>
              </a:rPr>
              <a:t>“Paris”</a:t>
            </a:r>
            <a:endParaRPr sz="1200" b="0" i="0" u="none" strike="noStrike" cap="none">
              <a:solidFill>
                <a:srgbClr val="000000"/>
              </a:solidFill>
              <a:latin typeface="Arial"/>
              <a:ea typeface="Arial"/>
              <a:cs typeface="Arial"/>
              <a:sym typeface="Arial"/>
            </a:endParaRPr>
          </a:p>
        </p:txBody>
      </p:sp>
      <p:sp>
        <p:nvSpPr>
          <p:cNvPr id="85" name="Google Shape;885;p48">
            <a:extLst>
              <a:ext uri="{FF2B5EF4-FFF2-40B4-BE49-F238E27FC236}">
                <a16:creationId xmlns:a16="http://schemas.microsoft.com/office/drawing/2014/main" id="{91B5E245-398C-A74C-8D1B-31CF77127FF6}"/>
              </a:ext>
            </a:extLst>
          </p:cNvPr>
          <p:cNvSpPr txBox="1"/>
          <p:nvPr/>
        </p:nvSpPr>
        <p:spPr>
          <a:xfrm rot="-173864">
            <a:off x="4833898" y="3358100"/>
            <a:ext cx="1020705" cy="26234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1200" dirty="0" err="1">
                <a:solidFill>
                  <a:srgbClr val="7F7F7F"/>
                </a:solidFill>
                <a:latin typeface="Arial"/>
                <a:ea typeface="Arial"/>
                <a:cs typeface="Arial"/>
                <a:sym typeface="Arial"/>
              </a:rPr>
              <a:t>w</a:t>
            </a:r>
            <a:r>
              <a:rPr lang="en" sz="1200" b="0" i="0" u="none" strike="noStrike" cap="none" dirty="0" err="1">
                <a:solidFill>
                  <a:srgbClr val="7F7F7F"/>
                </a:solidFill>
                <a:latin typeface="Arial"/>
                <a:ea typeface="Arial"/>
                <a:cs typeface="Arial"/>
                <a:sym typeface="Arial"/>
              </a:rPr>
              <a:t>orksIn</a:t>
            </a:r>
            <a:endParaRPr sz="1200" b="0" i="0" u="none" strike="noStrike" cap="none" dirty="0">
              <a:solidFill>
                <a:srgbClr val="7F7F7F"/>
              </a:solidFill>
              <a:latin typeface="Arial"/>
              <a:ea typeface="Arial"/>
              <a:cs typeface="Arial"/>
              <a:sym typeface="Arial"/>
            </a:endParaRPr>
          </a:p>
        </p:txBody>
      </p:sp>
      <p:sp>
        <p:nvSpPr>
          <p:cNvPr id="86" name="Google Shape;863;p48">
            <a:extLst>
              <a:ext uri="{FF2B5EF4-FFF2-40B4-BE49-F238E27FC236}">
                <a16:creationId xmlns:a16="http://schemas.microsoft.com/office/drawing/2014/main" id="{8A44DEF1-CBD9-FF49-A8B7-FC23421DFF9F}"/>
              </a:ext>
            </a:extLst>
          </p:cNvPr>
          <p:cNvSpPr/>
          <p:nvPr/>
        </p:nvSpPr>
        <p:spPr>
          <a:xfrm rot="-5400000">
            <a:off x="763500" y="3520725"/>
            <a:ext cx="338400" cy="341400"/>
          </a:xfrm>
          <a:prstGeom prst="ellipse">
            <a:avLst/>
          </a:prstGeom>
          <a:solidFill>
            <a:srgbClr val="CBDD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46;p48">
            <a:extLst>
              <a:ext uri="{FF2B5EF4-FFF2-40B4-BE49-F238E27FC236}">
                <a16:creationId xmlns:a16="http://schemas.microsoft.com/office/drawing/2014/main" id="{32B69D07-3760-4B46-A7B0-3C6F14CA99EF}"/>
              </a:ext>
            </a:extLst>
          </p:cNvPr>
          <p:cNvSpPr/>
          <p:nvPr/>
        </p:nvSpPr>
        <p:spPr>
          <a:xfrm rot="-5400000">
            <a:off x="1798200" y="2763425"/>
            <a:ext cx="443700" cy="4677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6;p48">
            <a:extLst>
              <a:ext uri="{FF2B5EF4-FFF2-40B4-BE49-F238E27FC236}">
                <a16:creationId xmlns:a16="http://schemas.microsoft.com/office/drawing/2014/main" id="{23EA887C-5C36-D34F-8441-82D2F1A4535B}"/>
              </a:ext>
            </a:extLst>
          </p:cNvPr>
          <p:cNvSpPr txBox="1"/>
          <p:nvPr/>
        </p:nvSpPr>
        <p:spPr>
          <a:xfrm>
            <a:off x="1699825" y="2893650"/>
            <a:ext cx="672000" cy="21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600">
                <a:solidFill>
                  <a:schemeClr val="dk1"/>
                </a:solidFill>
              </a:rPr>
              <a:t>"</a:t>
            </a:r>
            <a:r>
              <a:rPr lang="en" sz="700">
                <a:solidFill>
                  <a:schemeClr val="dk1"/>
                </a:solidFill>
              </a:rPr>
              <a:t>Oklahoma</a:t>
            </a:r>
            <a:r>
              <a:rPr lang="en" sz="600">
                <a:solidFill>
                  <a:schemeClr val="dk1"/>
                </a:solidFill>
              </a:rPr>
              <a:t>"</a:t>
            </a:r>
            <a:endParaRPr sz="60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25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56A886CA-86B7-9C4A-BD7A-F93B3381F178}"/>
              </a:ext>
            </a:extLst>
          </p:cNvPr>
          <p:cNvSpPr txBox="1"/>
          <p:nvPr/>
        </p:nvSpPr>
        <p:spPr>
          <a:xfrm>
            <a:off x="29651" y="4821272"/>
            <a:ext cx="4171591" cy="307777"/>
          </a:xfrm>
          <a:prstGeom prst="rect">
            <a:avLst/>
          </a:prstGeom>
          <a:solidFill>
            <a:srgbClr val="CBDDEF"/>
          </a:solidFill>
        </p:spPr>
        <p:txBody>
          <a:bodyPr wrap="none" rtlCol="0">
            <a:spAutoFit/>
          </a:bodyPr>
          <a:lstStyle/>
          <a:p>
            <a:r>
              <a:rPr lang="en-AT" sz="1400" dirty="0"/>
              <a:t>F1: {name, birthPlace, almaMater, spouse}</a:t>
            </a:r>
          </a:p>
        </p:txBody>
      </p:sp>
      <p:sp>
        <p:nvSpPr>
          <p:cNvPr id="90" name="TextBox 89">
            <a:extLst>
              <a:ext uri="{FF2B5EF4-FFF2-40B4-BE49-F238E27FC236}">
                <a16:creationId xmlns:a16="http://schemas.microsoft.com/office/drawing/2014/main" id="{3891C543-5B88-9743-809B-29771D9D8AA7}"/>
              </a:ext>
            </a:extLst>
          </p:cNvPr>
          <p:cNvSpPr txBox="1"/>
          <p:nvPr/>
        </p:nvSpPr>
        <p:spPr>
          <a:xfrm>
            <a:off x="2907951" y="5130922"/>
            <a:ext cx="2820003" cy="307777"/>
          </a:xfrm>
          <a:prstGeom prst="rect">
            <a:avLst/>
          </a:prstGeom>
          <a:solidFill>
            <a:srgbClr val="FFC000"/>
          </a:solidFill>
        </p:spPr>
        <p:txBody>
          <a:bodyPr wrap="none" rtlCol="0">
            <a:spAutoFit/>
          </a:bodyPr>
          <a:lstStyle/>
          <a:p>
            <a:r>
              <a:rPr lang="en-AT" sz="1400" dirty="0"/>
              <a:t>F2: {name, spouse,worksIn}</a:t>
            </a:r>
          </a:p>
        </p:txBody>
      </p:sp>
      <p:sp>
        <p:nvSpPr>
          <p:cNvPr id="92" name="Google Shape;885;p48">
            <a:extLst>
              <a:ext uri="{FF2B5EF4-FFF2-40B4-BE49-F238E27FC236}">
                <a16:creationId xmlns:a16="http://schemas.microsoft.com/office/drawing/2014/main" id="{0F52ED0B-3358-2940-A2A1-A206F287AF7C}"/>
              </a:ext>
            </a:extLst>
          </p:cNvPr>
          <p:cNvSpPr txBox="1"/>
          <p:nvPr/>
        </p:nvSpPr>
        <p:spPr>
          <a:xfrm>
            <a:off x="3476684" y="3392364"/>
            <a:ext cx="1020705" cy="26234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1200" dirty="0" err="1">
                <a:solidFill>
                  <a:srgbClr val="7F7F7F"/>
                </a:solidFill>
                <a:latin typeface="Arial"/>
                <a:ea typeface="Arial"/>
                <a:cs typeface="Arial"/>
                <a:sym typeface="Arial"/>
              </a:rPr>
              <a:t>w</a:t>
            </a:r>
            <a:r>
              <a:rPr lang="en" sz="1200" b="0" i="0" u="none" strike="noStrike" cap="none" dirty="0" err="1">
                <a:solidFill>
                  <a:srgbClr val="7F7F7F"/>
                </a:solidFill>
                <a:latin typeface="Arial"/>
                <a:ea typeface="Arial"/>
                <a:cs typeface="Arial"/>
                <a:sym typeface="Arial"/>
              </a:rPr>
              <a:t>orksIn</a:t>
            </a:r>
            <a:endParaRPr sz="1200" b="0" i="0" u="none" strike="noStrike" cap="none" dirty="0">
              <a:solidFill>
                <a:srgbClr val="7F7F7F"/>
              </a:solidFill>
              <a:latin typeface="Arial"/>
              <a:ea typeface="Arial"/>
              <a:cs typeface="Arial"/>
              <a:sym typeface="Arial"/>
            </a:endParaRPr>
          </a:p>
        </p:txBody>
      </p:sp>
      <p:sp>
        <p:nvSpPr>
          <p:cNvPr id="95" name="TextBox 94">
            <a:extLst>
              <a:ext uri="{FF2B5EF4-FFF2-40B4-BE49-F238E27FC236}">
                <a16:creationId xmlns:a16="http://schemas.microsoft.com/office/drawing/2014/main" id="{BC077BCC-E8D0-2A4D-80C2-1FC1DD7DC3E2}"/>
              </a:ext>
            </a:extLst>
          </p:cNvPr>
          <p:cNvSpPr txBox="1"/>
          <p:nvPr/>
        </p:nvSpPr>
        <p:spPr>
          <a:xfrm>
            <a:off x="5007675" y="5415542"/>
            <a:ext cx="4136325" cy="307777"/>
          </a:xfrm>
          <a:prstGeom prst="rect">
            <a:avLst/>
          </a:prstGeom>
          <a:solidFill>
            <a:schemeClr val="accent5">
              <a:lumMod val="40000"/>
              <a:lumOff val="60000"/>
            </a:schemeClr>
          </a:solidFill>
        </p:spPr>
        <p:txBody>
          <a:bodyPr wrap="none" rtlCol="0">
            <a:spAutoFit/>
          </a:bodyPr>
          <a:lstStyle/>
          <a:p>
            <a:r>
              <a:rPr lang="en-AT" sz="1400" dirty="0"/>
              <a:t>F3: {name, birthPlace,almaMater, worksIn}</a:t>
            </a:r>
          </a:p>
        </p:txBody>
      </p:sp>
      <p:sp>
        <p:nvSpPr>
          <p:cNvPr id="96" name="Slide Number Placeholder 2">
            <a:extLst>
              <a:ext uri="{FF2B5EF4-FFF2-40B4-BE49-F238E27FC236}">
                <a16:creationId xmlns:a16="http://schemas.microsoft.com/office/drawing/2014/main" id="{9BA22657-4378-6841-8EC2-62AA0A92978B}"/>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30</a:t>
            </a:fld>
            <a:endParaRPr lang="en-GB" sz="900"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0" grpId="0" animBg="1"/>
      <p:bldP spid="9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49"/>
          <p:cNvSpPr txBox="1"/>
          <p:nvPr/>
        </p:nvSpPr>
        <p:spPr>
          <a:xfrm>
            <a:off x="0" y="1291519"/>
            <a:ext cx="9105600" cy="1251300"/>
          </a:xfrm>
          <a:prstGeom prst="rect">
            <a:avLst/>
          </a:prstGeom>
          <a:noFill/>
          <a:ln>
            <a:noFill/>
          </a:ln>
        </p:spPr>
        <p:txBody>
          <a:bodyPr spcFirstLastPara="1" wrap="square" lIns="91425" tIns="91425" rIns="91425" bIns="91425" anchor="t" anchorCtr="0">
            <a:noAutofit/>
          </a:bodyPr>
          <a:lstStyle/>
          <a:p>
            <a:pPr>
              <a:buClr>
                <a:schemeClr val="dk1"/>
              </a:buClr>
              <a:buSzPts val="2400"/>
            </a:pPr>
            <a:r>
              <a:rPr lang="en" b="1" dirty="0">
                <a:solidFill>
                  <a:schemeClr val="dk1"/>
                </a:solidFill>
                <a:latin typeface="Verdana"/>
                <a:ea typeface="Verdana"/>
                <a:cs typeface="Verdana"/>
                <a:sym typeface="Verdana"/>
              </a:rPr>
              <a:t>Partition Generator (PG)</a:t>
            </a:r>
            <a:r>
              <a:rPr lang="en" dirty="0">
                <a:solidFill>
                  <a:schemeClr val="dk1"/>
                </a:solidFill>
                <a:latin typeface="Verdana"/>
                <a:ea typeface="Verdana"/>
                <a:cs typeface="Verdana"/>
                <a:sym typeface="Verdana"/>
              </a:rPr>
              <a:t>: Upon loading a graph G, decompose it into partitions G1,...,Gm, one per "predicate family"</a:t>
            </a:r>
            <a:r>
              <a:rPr lang="en" dirty="0">
                <a:solidFill>
                  <a:schemeClr val="dk1"/>
                </a:solidFill>
                <a:ea typeface="Verdana"/>
                <a:cs typeface="Verdana"/>
                <a:sym typeface="Verdana"/>
              </a:rPr>
              <a:t>… and convert these to HDTs.</a:t>
            </a:r>
            <a:endParaRPr dirty="0">
              <a:solidFill>
                <a:schemeClr val="dk1"/>
              </a:solidFill>
              <a:latin typeface="Verdana"/>
              <a:ea typeface="Verdana"/>
              <a:cs typeface="Verdana"/>
              <a:sym typeface="Verdana"/>
            </a:endParaRPr>
          </a:p>
          <a:p>
            <a:pPr>
              <a:buClr>
                <a:schemeClr val="dk1"/>
              </a:buClr>
              <a:buSzPts val="1100"/>
            </a:pPr>
            <a:endParaRPr sz="2400" dirty="0">
              <a:solidFill>
                <a:schemeClr val="dk1"/>
              </a:solidFill>
              <a:latin typeface="Verdana"/>
              <a:ea typeface="Verdana"/>
              <a:cs typeface="Verdana"/>
              <a:sym typeface="Verdana"/>
            </a:endParaRPr>
          </a:p>
          <a:p>
            <a:pPr>
              <a:buClr>
                <a:schemeClr val="dk1"/>
              </a:buClr>
              <a:buSzPts val="2400"/>
            </a:pPr>
            <a:endParaRPr sz="2400" dirty="0">
              <a:solidFill>
                <a:schemeClr val="dk1"/>
              </a:solidFill>
              <a:latin typeface="Verdana"/>
              <a:ea typeface="Verdana"/>
              <a:cs typeface="Verdana"/>
              <a:sym typeface="Verdana"/>
            </a:endParaRPr>
          </a:p>
          <a:p>
            <a:pPr algn="ctr">
              <a:buClr>
                <a:schemeClr val="dk1"/>
              </a:buClr>
              <a:buSzPts val="900"/>
            </a:pPr>
            <a:endParaRPr dirty="0">
              <a:solidFill>
                <a:schemeClr val="dk1"/>
              </a:solidFill>
            </a:endParaRPr>
          </a:p>
          <a:p>
            <a:pPr>
              <a:buClr>
                <a:srgbClr val="000000"/>
              </a:buClr>
              <a:buSzPts val="2400"/>
            </a:pPr>
            <a:endParaRPr sz="2400" dirty="0">
              <a:solidFill>
                <a:schemeClr val="dk1"/>
              </a:solidFill>
              <a:latin typeface="Verdana"/>
              <a:ea typeface="Verdana"/>
              <a:cs typeface="Verdana"/>
              <a:sym typeface="Verdana"/>
            </a:endParaRPr>
          </a:p>
          <a:p>
            <a:pPr>
              <a:buClr>
                <a:srgbClr val="000000"/>
              </a:buClr>
              <a:buSzPts val="2400"/>
            </a:pPr>
            <a:endParaRPr sz="2400" dirty="0">
              <a:solidFill>
                <a:schemeClr val="dk1"/>
              </a:solidFill>
              <a:latin typeface="Verdana"/>
              <a:ea typeface="Verdana"/>
              <a:cs typeface="Verdana"/>
              <a:sym typeface="Verdana"/>
            </a:endParaRPr>
          </a:p>
        </p:txBody>
      </p:sp>
      <p:sp>
        <p:nvSpPr>
          <p:cNvPr id="893" name="Google Shape;893;p49"/>
          <p:cNvSpPr txBox="1">
            <a:spLocks noGrp="1"/>
          </p:cNvSpPr>
          <p:nvPr>
            <p:ph type="title"/>
          </p:nvPr>
        </p:nvSpPr>
        <p:spPr>
          <a:xfrm>
            <a:off x="296450" y="545303"/>
            <a:ext cx="6646800" cy="470400"/>
          </a:xfrm>
          <a:prstGeom prst="rect">
            <a:avLst/>
          </a:prstGeom>
          <a:noFill/>
          <a:ln>
            <a:noFill/>
          </a:ln>
        </p:spPr>
        <p:txBody>
          <a:bodyPr spcFirstLastPara="1" vert="horz" wrap="square" lIns="0" tIns="0" rIns="0" bIns="0" rtlCol="0" anchor="ctr" anchorCtr="0">
            <a:noAutofit/>
          </a:bodyPr>
          <a:lstStyle/>
          <a:p>
            <a:endParaRPr/>
          </a:p>
          <a:p>
            <a:r>
              <a:rPr lang="en"/>
              <a:t>smart-KG server: Family Generator</a:t>
            </a:r>
            <a:endParaRPr/>
          </a:p>
          <a:p>
            <a:endParaRPr/>
          </a:p>
        </p:txBody>
      </p:sp>
      <p:pic>
        <p:nvPicPr>
          <p:cNvPr id="198" name="Google Shape;1005;p51">
            <a:extLst>
              <a:ext uri="{FF2B5EF4-FFF2-40B4-BE49-F238E27FC236}">
                <a16:creationId xmlns:a16="http://schemas.microsoft.com/office/drawing/2014/main" id="{A199198C-98A0-6246-BA9C-5D9D93B14DD1}"/>
              </a:ext>
            </a:extLst>
          </p:cNvPr>
          <p:cNvPicPr preferRelativeResize="0"/>
          <p:nvPr/>
        </p:nvPicPr>
        <p:blipFill rotWithShape="1">
          <a:blip r:embed="rId3">
            <a:alphaModFix/>
          </a:blip>
          <a:srcRect/>
          <a:stretch/>
        </p:blipFill>
        <p:spPr>
          <a:xfrm>
            <a:off x="5517726" y="2195676"/>
            <a:ext cx="3560525" cy="3233575"/>
          </a:xfrm>
          <a:prstGeom prst="rect">
            <a:avLst/>
          </a:prstGeom>
          <a:noFill/>
          <a:ln>
            <a:noFill/>
          </a:ln>
        </p:spPr>
      </p:pic>
      <p:cxnSp>
        <p:nvCxnSpPr>
          <p:cNvPr id="199" name="Google Shape;1006;p51">
            <a:extLst>
              <a:ext uri="{FF2B5EF4-FFF2-40B4-BE49-F238E27FC236}">
                <a16:creationId xmlns:a16="http://schemas.microsoft.com/office/drawing/2014/main" id="{CB87B0FC-95E4-0F49-A2B3-071FE3B69B1B}"/>
              </a:ext>
            </a:extLst>
          </p:cNvPr>
          <p:cNvCxnSpPr>
            <a:endCxn id="254" idx="6"/>
          </p:cNvCxnSpPr>
          <p:nvPr/>
        </p:nvCxnSpPr>
        <p:spPr>
          <a:xfrm>
            <a:off x="6902625" y="4050313"/>
            <a:ext cx="306000" cy="633000"/>
          </a:xfrm>
          <a:prstGeom prst="straightConnector1">
            <a:avLst/>
          </a:prstGeom>
          <a:noFill/>
          <a:ln w="9525" cap="flat" cmpd="sng">
            <a:solidFill>
              <a:schemeClr val="dk2"/>
            </a:solidFill>
            <a:prstDash val="solid"/>
            <a:round/>
            <a:headEnd type="none" w="sm" len="sm"/>
            <a:tailEnd type="triangle" w="med" len="med"/>
          </a:ln>
        </p:spPr>
      </p:cxnSp>
      <p:pic>
        <p:nvPicPr>
          <p:cNvPr id="200" name="Google Shape;1008;p51">
            <a:extLst>
              <a:ext uri="{FF2B5EF4-FFF2-40B4-BE49-F238E27FC236}">
                <a16:creationId xmlns:a16="http://schemas.microsoft.com/office/drawing/2014/main" id="{78185D0D-15AF-5640-9619-22EF4B496387}"/>
              </a:ext>
            </a:extLst>
          </p:cNvPr>
          <p:cNvPicPr preferRelativeResize="0"/>
          <p:nvPr/>
        </p:nvPicPr>
        <p:blipFill rotWithShape="1">
          <a:blip r:embed="rId3">
            <a:alphaModFix/>
          </a:blip>
          <a:srcRect/>
          <a:stretch/>
        </p:blipFill>
        <p:spPr>
          <a:xfrm>
            <a:off x="2634701" y="2195677"/>
            <a:ext cx="3560525" cy="3233575"/>
          </a:xfrm>
          <a:prstGeom prst="rect">
            <a:avLst/>
          </a:prstGeom>
          <a:noFill/>
          <a:ln>
            <a:noFill/>
          </a:ln>
        </p:spPr>
      </p:pic>
      <p:pic>
        <p:nvPicPr>
          <p:cNvPr id="201" name="Google Shape;1009;p51">
            <a:extLst>
              <a:ext uri="{FF2B5EF4-FFF2-40B4-BE49-F238E27FC236}">
                <a16:creationId xmlns:a16="http://schemas.microsoft.com/office/drawing/2014/main" id="{F38D16FE-101E-3347-9BF9-1E26F02F21F4}"/>
              </a:ext>
            </a:extLst>
          </p:cNvPr>
          <p:cNvPicPr preferRelativeResize="0"/>
          <p:nvPr/>
        </p:nvPicPr>
        <p:blipFill rotWithShape="1">
          <a:blip r:embed="rId3">
            <a:alphaModFix/>
          </a:blip>
          <a:srcRect/>
          <a:stretch/>
        </p:blipFill>
        <p:spPr>
          <a:xfrm>
            <a:off x="-507479" y="2137574"/>
            <a:ext cx="3560525" cy="3233575"/>
          </a:xfrm>
          <a:prstGeom prst="rect">
            <a:avLst/>
          </a:prstGeom>
          <a:noFill/>
          <a:ln>
            <a:noFill/>
          </a:ln>
        </p:spPr>
      </p:pic>
      <p:cxnSp>
        <p:nvCxnSpPr>
          <p:cNvPr id="202" name="Google Shape;1012;p51">
            <a:extLst>
              <a:ext uri="{FF2B5EF4-FFF2-40B4-BE49-F238E27FC236}">
                <a16:creationId xmlns:a16="http://schemas.microsoft.com/office/drawing/2014/main" id="{7AFA5D33-A922-5B44-9DC2-9DEFC2D0378E}"/>
              </a:ext>
            </a:extLst>
          </p:cNvPr>
          <p:cNvCxnSpPr/>
          <p:nvPr/>
        </p:nvCxnSpPr>
        <p:spPr>
          <a:xfrm flipH="1">
            <a:off x="2628525" y="2479520"/>
            <a:ext cx="19800" cy="2935125"/>
          </a:xfrm>
          <a:prstGeom prst="straightConnector1">
            <a:avLst/>
          </a:prstGeom>
          <a:noFill/>
          <a:ln w="38100" cap="flat" cmpd="sng">
            <a:solidFill>
              <a:schemeClr val="dk2"/>
            </a:solidFill>
            <a:prstDash val="solid"/>
            <a:round/>
            <a:headEnd type="none" w="sm" len="sm"/>
            <a:tailEnd type="none" w="sm" len="sm"/>
          </a:ln>
        </p:spPr>
      </p:cxnSp>
      <p:cxnSp>
        <p:nvCxnSpPr>
          <p:cNvPr id="203" name="Google Shape;1013;p51">
            <a:extLst>
              <a:ext uri="{FF2B5EF4-FFF2-40B4-BE49-F238E27FC236}">
                <a16:creationId xmlns:a16="http://schemas.microsoft.com/office/drawing/2014/main" id="{EBAF3EDB-A93F-AD4B-97D3-6DACCF5F5DCD}"/>
              </a:ext>
            </a:extLst>
          </p:cNvPr>
          <p:cNvCxnSpPr/>
          <p:nvPr/>
        </p:nvCxnSpPr>
        <p:spPr>
          <a:xfrm>
            <a:off x="5790750" y="2464688"/>
            <a:ext cx="0" cy="2964600"/>
          </a:xfrm>
          <a:prstGeom prst="straightConnector1">
            <a:avLst/>
          </a:prstGeom>
          <a:noFill/>
          <a:ln w="38100" cap="flat" cmpd="sng">
            <a:solidFill>
              <a:schemeClr val="dk2"/>
            </a:solidFill>
            <a:prstDash val="solid"/>
            <a:round/>
            <a:headEnd type="none" w="sm" len="sm"/>
            <a:tailEnd type="none" w="sm" len="sm"/>
          </a:ln>
        </p:spPr>
      </p:cxnSp>
      <p:sp>
        <p:nvSpPr>
          <p:cNvPr id="204" name="Google Shape;1014;p51">
            <a:extLst>
              <a:ext uri="{FF2B5EF4-FFF2-40B4-BE49-F238E27FC236}">
                <a16:creationId xmlns:a16="http://schemas.microsoft.com/office/drawing/2014/main" id="{8A67F7D0-491C-924D-949C-86D18106568C}"/>
              </a:ext>
            </a:extLst>
          </p:cNvPr>
          <p:cNvSpPr txBox="1"/>
          <p:nvPr/>
        </p:nvSpPr>
        <p:spPr>
          <a:xfrm>
            <a:off x="230525" y="2392875"/>
            <a:ext cx="1384500" cy="342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buClr>
                <a:srgbClr val="000000"/>
              </a:buClr>
              <a:buSzPts val="1400"/>
            </a:pPr>
            <a:r>
              <a:rPr lang="en" sz="1400" b="1">
                <a:solidFill>
                  <a:srgbClr val="000000"/>
                </a:solidFill>
                <a:latin typeface="Verdana"/>
                <a:ea typeface="Verdana"/>
                <a:cs typeface="Verdana"/>
                <a:sym typeface="Verdana"/>
              </a:rPr>
              <a:t>Family1.hdt</a:t>
            </a:r>
            <a:endParaRPr sz="1400" b="1">
              <a:solidFill>
                <a:srgbClr val="000000"/>
              </a:solidFill>
              <a:latin typeface="Verdana"/>
              <a:ea typeface="Verdana"/>
              <a:cs typeface="Verdana"/>
              <a:sym typeface="Verdana"/>
            </a:endParaRPr>
          </a:p>
        </p:txBody>
      </p:sp>
      <p:sp>
        <p:nvSpPr>
          <p:cNvPr id="205" name="Google Shape;1015;p51">
            <a:extLst>
              <a:ext uri="{FF2B5EF4-FFF2-40B4-BE49-F238E27FC236}">
                <a16:creationId xmlns:a16="http://schemas.microsoft.com/office/drawing/2014/main" id="{639A8FB2-4764-9C4F-9660-594E5D8E0C9D}"/>
              </a:ext>
            </a:extLst>
          </p:cNvPr>
          <p:cNvSpPr txBox="1"/>
          <p:nvPr/>
        </p:nvSpPr>
        <p:spPr>
          <a:xfrm>
            <a:off x="3389050" y="2392879"/>
            <a:ext cx="1388100" cy="3936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buClr>
                <a:srgbClr val="000000"/>
              </a:buClr>
              <a:buSzPts val="1400"/>
            </a:pPr>
            <a:r>
              <a:rPr lang="en" sz="1400" b="1">
                <a:solidFill>
                  <a:srgbClr val="000000"/>
                </a:solidFill>
                <a:latin typeface="Verdana"/>
                <a:ea typeface="Verdana"/>
                <a:cs typeface="Verdana"/>
                <a:sym typeface="Verdana"/>
              </a:rPr>
              <a:t>Family2.hdt</a:t>
            </a:r>
            <a:endParaRPr sz="1400" b="1">
              <a:solidFill>
                <a:srgbClr val="000000"/>
              </a:solidFill>
              <a:latin typeface="Verdana"/>
              <a:ea typeface="Verdana"/>
              <a:cs typeface="Verdana"/>
              <a:sym typeface="Verdana"/>
            </a:endParaRPr>
          </a:p>
        </p:txBody>
      </p:sp>
      <p:sp>
        <p:nvSpPr>
          <p:cNvPr id="206" name="Google Shape;1016;p51">
            <a:extLst>
              <a:ext uri="{FF2B5EF4-FFF2-40B4-BE49-F238E27FC236}">
                <a16:creationId xmlns:a16="http://schemas.microsoft.com/office/drawing/2014/main" id="{B72BE20E-6E85-C44A-B0CE-C20AE9C80040}"/>
              </a:ext>
            </a:extLst>
          </p:cNvPr>
          <p:cNvSpPr txBox="1"/>
          <p:nvPr/>
        </p:nvSpPr>
        <p:spPr>
          <a:xfrm>
            <a:off x="6248650" y="2402026"/>
            <a:ext cx="1424700" cy="3936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buClr>
                <a:srgbClr val="000000"/>
              </a:buClr>
              <a:buSzPts val="1400"/>
            </a:pPr>
            <a:r>
              <a:rPr lang="en" sz="1400" b="1">
                <a:solidFill>
                  <a:srgbClr val="000000"/>
                </a:solidFill>
                <a:latin typeface="Verdana"/>
                <a:ea typeface="Verdana"/>
                <a:cs typeface="Verdana"/>
                <a:sym typeface="Verdana"/>
              </a:rPr>
              <a:t>Family3.hdt</a:t>
            </a:r>
            <a:endParaRPr sz="1400" b="1">
              <a:solidFill>
                <a:srgbClr val="000000"/>
              </a:solidFill>
              <a:latin typeface="Verdana"/>
              <a:ea typeface="Verdana"/>
              <a:cs typeface="Verdana"/>
              <a:sym typeface="Verdana"/>
            </a:endParaRPr>
          </a:p>
        </p:txBody>
      </p:sp>
      <p:sp>
        <p:nvSpPr>
          <p:cNvPr id="207" name="Google Shape;1018;p51">
            <a:extLst>
              <a:ext uri="{FF2B5EF4-FFF2-40B4-BE49-F238E27FC236}">
                <a16:creationId xmlns:a16="http://schemas.microsoft.com/office/drawing/2014/main" id="{8EFC0F00-59FF-D74F-ADF4-33BB2CD8556B}"/>
              </a:ext>
            </a:extLst>
          </p:cNvPr>
          <p:cNvSpPr txBox="1"/>
          <p:nvPr/>
        </p:nvSpPr>
        <p:spPr>
          <a:xfrm rot="-58489">
            <a:off x="1513727" y="3049309"/>
            <a:ext cx="1018347" cy="231763"/>
          </a:xfrm>
          <a:prstGeom prst="rect">
            <a:avLst/>
          </a:prstGeom>
          <a:noFill/>
          <a:ln>
            <a:noFill/>
          </a:ln>
        </p:spPr>
        <p:txBody>
          <a:bodyPr spcFirstLastPara="1" wrap="square" lIns="91425" tIns="45700" rIns="91425" bIns="45700" anchor="t" anchorCtr="0">
            <a:noAutofit/>
          </a:bodyPr>
          <a:lstStyle/>
          <a:p>
            <a:pPr algn="ctr">
              <a:buClr>
                <a:srgbClr val="000000"/>
              </a:buClr>
              <a:buSzPts val="900"/>
            </a:pPr>
            <a:r>
              <a:rPr lang="en" sz="1200">
                <a:solidFill>
                  <a:srgbClr val="000000"/>
                </a:solidFill>
                <a:latin typeface="Arial"/>
                <a:ea typeface="Arial"/>
                <a:cs typeface="Arial"/>
                <a:sym typeface="Arial"/>
              </a:rPr>
              <a:t>Oklahoma</a:t>
            </a:r>
            <a:endParaRPr sz="1400">
              <a:solidFill>
                <a:srgbClr val="000000"/>
              </a:solidFill>
              <a:latin typeface="Arial"/>
              <a:ea typeface="Arial"/>
              <a:cs typeface="Arial"/>
              <a:sym typeface="Arial"/>
            </a:endParaRPr>
          </a:p>
        </p:txBody>
      </p:sp>
      <p:cxnSp>
        <p:nvCxnSpPr>
          <p:cNvPr id="208" name="Google Shape;1019;p51">
            <a:extLst>
              <a:ext uri="{FF2B5EF4-FFF2-40B4-BE49-F238E27FC236}">
                <a16:creationId xmlns:a16="http://schemas.microsoft.com/office/drawing/2014/main" id="{5714A1D1-231E-1947-A9A8-CB91FDB2F198}"/>
              </a:ext>
            </a:extLst>
          </p:cNvPr>
          <p:cNvCxnSpPr>
            <a:endCxn id="218" idx="2"/>
          </p:cNvCxnSpPr>
          <p:nvPr/>
        </p:nvCxnSpPr>
        <p:spPr>
          <a:xfrm rot="10800000" flipH="1">
            <a:off x="933842" y="3426942"/>
            <a:ext cx="855900" cy="595500"/>
          </a:xfrm>
          <a:prstGeom prst="straightConnector1">
            <a:avLst/>
          </a:prstGeom>
          <a:noFill/>
          <a:ln w="9525" cap="flat" cmpd="sng">
            <a:solidFill>
              <a:srgbClr val="000000"/>
            </a:solidFill>
            <a:prstDash val="solid"/>
            <a:round/>
            <a:headEnd type="none" w="sm" len="sm"/>
            <a:tailEnd type="triangle" w="med" len="med"/>
          </a:ln>
        </p:spPr>
      </p:cxnSp>
      <p:sp>
        <p:nvSpPr>
          <p:cNvPr id="209" name="Google Shape;1021;p51">
            <a:extLst>
              <a:ext uri="{FF2B5EF4-FFF2-40B4-BE49-F238E27FC236}">
                <a16:creationId xmlns:a16="http://schemas.microsoft.com/office/drawing/2014/main" id="{084AF7D8-8258-2F4E-8F05-81806B762915}"/>
              </a:ext>
            </a:extLst>
          </p:cNvPr>
          <p:cNvSpPr txBox="1"/>
          <p:nvPr/>
        </p:nvSpPr>
        <p:spPr>
          <a:xfrm rot="-2000189">
            <a:off x="912675" y="3455608"/>
            <a:ext cx="984251" cy="269168"/>
          </a:xfrm>
          <a:prstGeom prst="rect">
            <a:avLst/>
          </a:prstGeom>
          <a:noFill/>
          <a:ln>
            <a:noFill/>
          </a:ln>
        </p:spPr>
        <p:txBody>
          <a:bodyPr spcFirstLastPara="1" wrap="square" lIns="91425" tIns="45700" rIns="91425" bIns="45700" anchor="t" anchorCtr="0">
            <a:noAutofit/>
          </a:bodyPr>
          <a:lstStyle/>
          <a:p>
            <a:pPr>
              <a:buClr>
                <a:srgbClr val="000000"/>
              </a:buClr>
              <a:buSzPts val="700"/>
            </a:pPr>
            <a:r>
              <a:rPr lang="en" sz="1200">
                <a:solidFill>
                  <a:srgbClr val="FF0000"/>
                </a:solidFill>
                <a:latin typeface="Arial"/>
                <a:ea typeface="Arial"/>
                <a:cs typeface="Arial"/>
                <a:sym typeface="Arial"/>
              </a:rPr>
              <a:t>birthPlace</a:t>
            </a:r>
            <a:endParaRPr sz="1200">
              <a:solidFill>
                <a:srgbClr val="FF0000"/>
              </a:solidFill>
              <a:latin typeface="Arial"/>
              <a:ea typeface="Arial"/>
              <a:cs typeface="Arial"/>
              <a:sym typeface="Arial"/>
            </a:endParaRPr>
          </a:p>
        </p:txBody>
      </p:sp>
      <p:sp>
        <p:nvSpPr>
          <p:cNvPr id="210" name="Google Shape;1022;p51">
            <a:extLst>
              <a:ext uri="{FF2B5EF4-FFF2-40B4-BE49-F238E27FC236}">
                <a16:creationId xmlns:a16="http://schemas.microsoft.com/office/drawing/2014/main" id="{BD003E7F-5DB8-DB4E-A372-AA9EB5D73399}"/>
              </a:ext>
            </a:extLst>
          </p:cNvPr>
          <p:cNvSpPr/>
          <p:nvPr/>
        </p:nvSpPr>
        <p:spPr>
          <a:xfrm rot="-5400000">
            <a:off x="658311" y="3797962"/>
            <a:ext cx="270675" cy="368100"/>
          </a:xfrm>
          <a:prstGeom prst="ellipse">
            <a:avLst/>
          </a:prstGeom>
          <a:solidFill>
            <a:srgbClr val="9CC2E5"/>
          </a:solidFill>
          <a:ln>
            <a:noFill/>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211" name="Google Shape;1023;p51">
            <a:extLst>
              <a:ext uri="{FF2B5EF4-FFF2-40B4-BE49-F238E27FC236}">
                <a16:creationId xmlns:a16="http://schemas.microsoft.com/office/drawing/2014/main" id="{85E818EF-FE54-8143-A873-162868652251}"/>
              </a:ext>
            </a:extLst>
          </p:cNvPr>
          <p:cNvSpPr/>
          <p:nvPr/>
        </p:nvSpPr>
        <p:spPr>
          <a:xfrm rot="-5400000">
            <a:off x="1708115" y="4514101"/>
            <a:ext cx="290250" cy="3552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cxnSp>
        <p:nvCxnSpPr>
          <p:cNvPr id="212" name="Google Shape;1024;p51">
            <a:extLst>
              <a:ext uri="{FF2B5EF4-FFF2-40B4-BE49-F238E27FC236}">
                <a16:creationId xmlns:a16="http://schemas.microsoft.com/office/drawing/2014/main" id="{2C09B5C5-F169-D243-B672-70E87D86116A}"/>
              </a:ext>
            </a:extLst>
          </p:cNvPr>
          <p:cNvCxnSpPr>
            <a:stCxn id="210" idx="3"/>
            <a:endCxn id="211" idx="7"/>
          </p:cNvCxnSpPr>
          <p:nvPr/>
        </p:nvCxnSpPr>
        <p:spPr>
          <a:xfrm>
            <a:off x="923790" y="4077711"/>
            <a:ext cx="804000" cy="511500"/>
          </a:xfrm>
          <a:prstGeom prst="straightConnector1">
            <a:avLst/>
          </a:prstGeom>
          <a:noFill/>
          <a:ln w="9525" cap="flat" cmpd="sng">
            <a:solidFill>
              <a:srgbClr val="000000"/>
            </a:solidFill>
            <a:prstDash val="solid"/>
            <a:round/>
            <a:headEnd type="none" w="sm" len="sm"/>
            <a:tailEnd type="triangle" w="med" len="med"/>
          </a:ln>
        </p:spPr>
      </p:cxnSp>
      <p:cxnSp>
        <p:nvCxnSpPr>
          <p:cNvPr id="213" name="Google Shape;1025;p51">
            <a:extLst>
              <a:ext uri="{FF2B5EF4-FFF2-40B4-BE49-F238E27FC236}">
                <a16:creationId xmlns:a16="http://schemas.microsoft.com/office/drawing/2014/main" id="{C6D05BE6-A7C8-3E48-BA83-87992269B4AE}"/>
              </a:ext>
            </a:extLst>
          </p:cNvPr>
          <p:cNvCxnSpPr/>
          <p:nvPr/>
        </p:nvCxnSpPr>
        <p:spPr>
          <a:xfrm rot="10800000" flipH="1">
            <a:off x="889015" y="3410277"/>
            <a:ext cx="12300" cy="455625"/>
          </a:xfrm>
          <a:prstGeom prst="straightConnector1">
            <a:avLst/>
          </a:prstGeom>
          <a:noFill/>
          <a:ln w="9525" cap="flat" cmpd="sng">
            <a:solidFill>
              <a:srgbClr val="000000"/>
            </a:solidFill>
            <a:prstDash val="solid"/>
            <a:round/>
            <a:headEnd type="none" w="sm" len="sm"/>
            <a:tailEnd type="triangle" w="med" len="med"/>
          </a:ln>
        </p:spPr>
      </p:cxnSp>
      <p:sp>
        <p:nvSpPr>
          <p:cNvPr id="214" name="Google Shape;1026;p51">
            <a:extLst>
              <a:ext uri="{FF2B5EF4-FFF2-40B4-BE49-F238E27FC236}">
                <a16:creationId xmlns:a16="http://schemas.microsoft.com/office/drawing/2014/main" id="{26D9F274-AE1D-9A42-A0CC-60E39824FF17}"/>
              </a:ext>
            </a:extLst>
          </p:cNvPr>
          <p:cNvSpPr txBox="1"/>
          <p:nvPr/>
        </p:nvSpPr>
        <p:spPr>
          <a:xfrm>
            <a:off x="259450" y="3871764"/>
            <a:ext cx="793200" cy="234675"/>
          </a:xfrm>
          <a:prstGeom prst="rect">
            <a:avLst/>
          </a:prstGeom>
          <a:noFill/>
          <a:ln>
            <a:noFill/>
          </a:ln>
        </p:spPr>
        <p:txBody>
          <a:bodyPr spcFirstLastPara="1" wrap="square" lIns="91425" tIns="45700" rIns="91425" bIns="45700" anchor="t" anchorCtr="0">
            <a:noAutofit/>
          </a:bodyPr>
          <a:lstStyle/>
          <a:p>
            <a:pPr>
              <a:buClr>
                <a:srgbClr val="000000"/>
              </a:buClr>
              <a:buSzPts val="900"/>
            </a:pPr>
            <a:r>
              <a:rPr lang="en" sz="1400" b="1">
                <a:solidFill>
                  <a:srgbClr val="000000"/>
                </a:solidFill>
                <a:latin typeface="Arial"/>
                <a:ea typeface="Arial"/>
                <a:cs typeface="Arial"/>
                <a:sym typeface="Arial"/>
              </a:rPr>
              <a:t>Brad</a:t>
            </a:r>
            <a:endParaRPr sz="1400">
              <a:solidFill>
                <a:srgbClr val="000000"/>
              </a:solidFill>
              <a:latin typeface="Arial"/>
              <a:ea typeface="Arial"/>
              <a:cs typeface="Arial"/>
              <a:sym typeface="Arial"/>
            </a:endParaRPr>
          </a:p>
        </p:txBody>
      </p:sp>
      <p:sp>
        <p:nvSpPr>
          <p:cNvPr id="215" name="Google Shape;1027;p51">
            <a:extLst>
              <a:ext uri="{FF2B5EF4-FFF2-40B4-BE49-F238E27FC236}">
                <a16:creationId xmlns:a16="http://schemas.microsoft.com/office/drawing/2014/main" id="{C62FC3E7-025D-0048-A307-D9A37E8BFC1F}"/>
              </a:ext>
            </a:extLst>
          </p:cNvPr>
          <p:cNvSpPr txBox="1"/>
          <p:nvPr/>
        </p:nvSpPr>
        <p:spPr>
          <a:xfrm rot="-5512729">
            <a:off x="454640" y="3445567"/>
            <a:ext cx="594770" cy="167078"/>
          </a:xfrm>
          <a:prstGeom prst="rect">
            <a:avLst/>
          </a:prstGeom>
          <a:noFill/>
          <a:ln>
            <a:noFill/>
          </a:ln>
        </p:spPr>
        <p:txBody>
          <a:bodyPr spcFirstLastPara="1" wrap="square" lIns="91425" tIns="45700" rIns="91425" bIns="45700" anchor="t" anchorCtr="0">
            <a:noAutofit/>
          </a:bodyPr>
          <a:lstStyle/>
          <a:p>
            <a:pPr>
              <a:buClr>
                <a:srgbClr val="000000"/>
              </a:buClr>
              <a:buSzPts val="700"/>
            </a:pPr>
            <a:r>
              <a:rPr lang="en" sz="1200">
                <a:solidFill>
                  <a:srgbClr val="000000"/>
                </a:solidFill>
                <a:latin typeface="Arial"/>
                <a:ea typeface="Arial"/>
                <a:cs typeface="Arial"/>
                <a:sym typeface="Arial"/>
              </a:rPr>
              <a:t>name</a:t>
            </a:r>
            <a:endParaRPr sz="1200">
              <a:solidFill>
                <a:srgbClr val="000000"/>
              </a:solidFill>
              <a:latin typeface="Arial"/>
              <a:ea typeface="Arial"/>
              <a:cs typeface="Arial"/>
              <a:sym typeface="Arial"/>
            </a:endParaRPr>
          </a:p>
        </p:txBody>
      </p:sp>
      <p:sp>
        <p:nvSpPr>
          <p:cNvPr id="216" name="Google Shape;1028;p51">
            <a:extLst>
              <a:ext uri="{FF2B5EF4-FFF2-40B4-BE49-F238E27FC236}">
                <a16:creationId xmlns:a16="http://schemas.microsoft.com/office/drawing/2014/main" id="{CD40C550-99EA-2240-89C2-13E8EB87A7A5}"/>
              </a:ext>
            </a:extLst>
          </p:cNvPr>
          <p:cNvSpPr txBox="1"/>
          <p:nvPr/>
        </p:nvSpPr>
        <p:spPr>
          <a:xfrm>
            <a:off x="457207" y="2964024"/>
            <a:ext cx="1386900" cy="234600"/>
          </a:xfrm>
          <a:prstGeom prst="rect">
            <a:avLst/>
          </a:prstGeom>
          <a:noFill/>
          <a:ln>
            <a:noFill/>
          </a:ln>
        </p:spPr>
        <p:txBody>
          <a:bodyPr spcFirstLastPara="1" wrap="square" lIns="91425" tIns="45700" rIns="91425" bIns="45700" anchor="t" anchorCtr="0">
            <a:noAutofit/>
          </a:bodyPr>
          <a:lstStyle/>
          <a:p>
            <a:r>
              <a:rPr lang="en" sz="1200">
                <a:solidFill>
                  <a:srgbClr val="000000"/>
                </a:solidFill>
                <a:latin typeface="Arial"/>
                <a:ea typeface="Arial"/>
                <a:cs typeface="Arial"/>
                <a:sym typeface="Arial"/>
              </a:rPr>
              <a:t>"</a:t>
            </a:r>
            <a:r>
              <a:rPr lang="en" sz="1200">
                <a:solidFill>
                  <a:schemeClr val="dk1"/>
                </a:solidFill>
                <a:latin typeface="Arial"/>
                <a:ea typeface="Arial"/>
                <a:cs typeface="Arial"/>
                <a:sym typeface="Arial"/>
              </a:rPr>
              <a:t>Brad Pitt"</a:t>
            </a:r>
            <a:endParaRPr sz="900">
              <a:solidFill>
                <a:srgbClr val="000000"/>
              </a:solidFill>
              <a:latin typeface="Arial"/>
              <a:ea typeface="Arial"/>
              <a:cs typeface="Arial"/>
              <a:sym typeface="Arial"/>
            </a:endParaRPr>
          </a:p>
        </p:txBody>
      </p:sp>
      <p:cxnSp>
        <p:nvCxnSpPr>
          <p:cNvPr id="217" name="Google Shape;1029;p51">
            <a:extLst>
              <a:ext uri="{FF2B5EF4-FFF2-40B4-BE49-F238E27FC236}">
                <a16:creationId xmlns:a16="http://schemas.microsoft.com/office/drawing/2014/main" id="{940E7420-C68F-964A-A15C-97FB27F7F3F3}"/>
              </a:ext>
            </a:extLst>
          </p:cNvPr>
          <p:cNvCxnSpPr>
            <a:stCxn id="210" idx="4"/>
            <a:endCxn id="222" idx="0"/>
          </p:cNvCxnSpPr>
          <p:nvPr/>
        </p:nvCxnSpPr>
        <p:spPr>
          <a:xfrm rot="10800000" flipH="1">
            <a:off x="977697" y="3978712"/>
            <a:ext cx="949500" cy="3300"/>
          </a:xfrm>
          <a:prstGeom prst="straightConnector1">
            <a:avLst/>
          </a:prstGeom>
          <a:noFill/>
          <a:ln w="9525" cap="flat" cmpd="sng">
            <a:solidFill>
              <a:srgbClr val="000000"/>
            </a:solidFill>
            <a:prstDash val="solid"/>
            <a:round/>
            <a:headEnd type="none" w="sm" len="sm"/>
            <a:tailEnd type="triangle" w="med" len="med"/>
          </a:ln>
        </p:spPr>
      </p:cxnSp>
      <p:sp>
        <p:nvSpPr>
          <p:cNvPr id="218" name="Google Shape;1020;p51">
            <a:extLst>
              <a:ext uri="{FF2B5EF4-FFF2-40B4-BE49-F238E27FC236}">
                <a16:creationId xmlns:a16="http://schemas.microsoft.com/office/drawing/2014/main" id="{9BB08EBE-D723-1645-AB63-E0CC5A8BDF7D}"/>
              </a:ext>
            </a:extLst>
          </p:cNvPr>
          <p:cNvSpPr/>
          <p:nvPr/>
        </p:nvSpPr>
        <p:spPr>
          <a:xfrm rot="-1177678">
            <a:off x="1779350" y="3214050"/>
            <a:ext cx="357684" cy="305635"/>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219" name="Google Shape;1031;p51">
            <a:extLst>
              <a:ext uri="{FF2B5EF4-FFF2-40B4-BE49-F238E27FC236}">
                <a16:creationId xmlns:a16="http://schemas.microsoft.com/office/drawing/2014/main" id="{CE71A8DE-CEB9-6242-9200-2430B20622C8}"/>
              </a:ext>
            </a:extLst>
          </p:cNvPr>
          <p:cNvSpPr txBox="1"/>
          <p:nvPr/>
        </p:nvSpPr>
        <p:spPr>
          <a:xfrm rot="8381">
            <a:off x="1079847" y="3802488"/>
            <a:ext cx="1384504" cy="117135"/>
          </a:xfrm>
          <a:prstGeom prst="rect">
            <a:avLst/>
          </a:prstGeom>
          <a:noFill/>
          <a:ln>
            <a:noFill/>
          </a:ln>
        </p:spPr>
        <p:txBody>
          <a:bodyPr spcFirstLastPara="1" wrap="square" lIns="91425" tIns="45700" rIns="91425" bIns="45700" anchor="t" anchorCtr="0">
            <a:noAutofit/>
          </a:bodyPr>
          <a:lstStyle/>
          <a:p>
            <a:pPr>
              <a:buClr>
                <a:srgbClr val="000000"/>
              </a:buClr>
              <a:buSzPts val="700"/>
            </a:pPr>
            <a:r>
              <a:rPr lang="en" sz="1200">
                <a:solidFill>
                  <a:srgbClr val="6AA84F"/>
                </a:solidFill>
                <a:latin typeface="Arial"/>
                <a:ea typeface="Arial"/>
                <a:cs typeface="Arial"/>
                <a:sym typeface="Arial"/>
              </a:rPr>
              <a:t>spouse</a:t>
            </a:r>
            <a:endParaRPr sz="1200">
              <a:solidFill>
                <a:srgbClr val="6AA84F"/>
              </a:solidFill>
              <a:latin typeface="Arial"/>
              <a:ea typeface="Arial"/>
              <a:cs typeface="Arial"/>
              <a:sym typeface="Arial"/>
            </a:endParaRPr>
          </a:p>
        </p:txBody>
      </p:sp>
      <p:sp>
        <p:nvSpPr>
          <p:cNvPr id="220" name="Google Shape;1032;p51">
            <a:extLst>
              <a:ext uri="{FF2B5EF4-FFF2-40B4-BE49-F238E27FC236}">
                <a16:creationId xmlns:a16="http://schemas.microsoft.com/office/drawing/2014/main" id="{3FFACCBD-6843-7248-9E28-374AACE92614}"/>
              </a:ext>
            </a:extLst>
          </p:cNvPr>
          <p:cNvSpPr txBox="1"/>
          <p:nvPr/>
        </p:nvSpPr>
        <p:spPr>
          <a:xfrm rot="1993207">
            <a:off x="933238" y="4185428"/>
            <a:ext cx="984016" cy="223937"/>
          </a:xfrm>
          <a:prstGeom prst="rect">
            <a:avLst/>
          </a:prstGeom>
          <a:noFill/>
          <a:ln>
            <a:noFill/>
          </a:ln>
        </p:spPr>
        <p:txBody>
          <a:bodyPr spcFirstLastPara="1" wrap="square" lIns="91425" tIns="45700" rIns="91425" bIns="45700" anchor="t" anchorCtr="0">
            <a:noAutofit/>
          </a:bodyPr>
          <a:lstStyle/>
          <a:p>
            <a:pPr>
              <a:buClr>
                <a:srgbClr val="000000"/>
              </a:buClr>
              <a:buSzPts val="700"/>
            </a:pPr>
            <a:r>
              <a:rPr lang="en" sz="1200">
                <a:solidFill>
                  <a:srgbClr val="783F04"/>
                </a:solidFill>
                <a:latin typeface="Arial"/>
                <a:ea typeface="Arial"/>
                <a:cs typeface="Arial"/>
                <a:sym typeface="Arial"/>
              </a:rPr>
              <a:t>almaMater</a:t>
            </a:r>
            <a:endParaRPr sz="1200">
              <a:solidFill>
                <a:srgbClr val="783F04"/>
              </a:solidFill>
              <a:latin typeface="Arial"/>
              <a:ea typeface="Arial"/>
              <a:cs typeface="Arial"/>
              <a:sym typeface="Arial"/>
            </a:endParaRPr>
          </a:p>
        </p:txBody>
      </p:sp>
      <p:sp>
        <p:nvSpPr>
          <p:cNvPr id="221" name="Google Shape;1033;p51">
            <a:extLst>
              <a:ext uri="{FF2B5EF4-FFF2-40B4-BE49-F238E27FC236}">
                <a16:creationId xmlns:a16="http://schemas.microsoft.com/office/drawing/2014/main" id="{48D988D9-6068-704C-AFE1-53FB46D040DA}"/>
              </a:ext>
            </a:extLst>
          </p:cNvPr>
          <p:cNvSpPr txBox="1"/>
          <p:nvPr/>
        </p:nvSpPr>
        <p:spPr>
          <a:xfrm>
            <a:off x="860689" y="4545374"/>
            <a:ext cx="1985100" cy="270600"/>
          </a:xfrm>
          <a:prstGeom prst="rect">
            <a:avLst/>
          </a:prstGeom>
          <a:noFill/>
          <a:ln>
            <a:noFill/>
          </a:ln>
        </p:spPr>
        <p:txBody>
          <a:bodyPr spcFirstLastPara="1" wrap="square" lIns="91425" tIns="91425" rIns="91425" bIns="91425" anchor="t" anchorCtr="0">
            <a:noAutofit/>
          </a:bodyPr>
          <a:lstStyle/>
          <a:p>
            <a:pPr>
              <a:buClr>
                <a:srgbClr val="000000"/>
              </a:buClr>
              <a:buSzPts val="1200"/>
            </a:pPr>
            <a:r>
              <a:rPr lang="en" sz="1200">
                <a:solidFill>
                  <a:srgbClr val="000000"/>
                </a:solidFill>
                <a:latin typeface="Arial"/>
                <a:ea typeface="Arial"/>
                <a:cs typeface="Arial"/>
                <a:sym typeface="Arial"/>
              </a:rPr>
              <a:t>University </a:t>
            </a:r>
            <a:endParaRPr/>
          </a:p>
          <a:p>
            <a:pPr>
              <a:buClr>
                <a:srgbClr val="000000"/>
              </a:buClr>
              <a:buSzPts val="1200"/>
            </a:pPr>
            <a:r>
              <a:rPr lang="en" sz="1200">
                <a:solidFill>
                  <a:srgbClr val="000000"/>
                </a:solidFill>
                <a:latin typeface="Arial"/>
                <a:ea typeface="Arial"/>
                <a:cs typeface="Arial"/>
                <a:sym typeface="Arial"/>
              </a:rPr>
              <a:t>of Missouri</a:t>
            </a:r>
            <a:endParaRPr sz="1200">
              <a:solidFill>
                <a:srgbClr val="000000"/>
              </a:solidFill>
              <a:latin typeface="Arial"/>
              <a:ea typeface="Arial"/>
              <a:cs typeface="Arial"/>
              <a:sym typeface="Arial"/>
            </a:endParaRPr>
          </a:p>
        </p:txBody>
      </p:sp>
      <p:sp>
        <p:nvSpPr>
          <p:cNvPr id="222" name="Google Shape;1030;p51">
            <a:extLst>
              <a:ext uri="{FF2B5EF4-FFF2-40B4-BE49-F238E27FC236}">
                <a16:creationId xmlns:a16="http://schemas.microsoft.com/office/drawing/2014/main" id="{48C21EBC-646D-1F4E-8C5A-C7928627EE72}"/>
              </a:ext>
            </a:extLst>
          </p:cNvPr>
          <p:cNvSpPr/>
          <p:nvPr/>
        </p:nvSpPr>
        <p:spPr>
          <a:xfrm rot="-5400000">
            <a:off x="1959615" y="3801048"/>
            <a:ext cx="290250" cy="3552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223" name="Google Shape;1034;p51">
            <a:extLst>
              <a:ext uri="{FF2B5EF4-FFF2-40B4-BE49-F238E27FC236}">
                <a16:creationId xmlns:a16="http://schemas.microsoft.com/office/drawing/2014/main" id="{D74A1DC5-A23E-A943-BFED-FFFEF2692AC2}"/>
              </a:ext>
            </a:extLst>
          </p:cNvPr>
          <p:cNvSpPr txBox="1"/>
          <p:nvPr/>
        </p:nvSpPr>
        <p:spPr>
          <a:xfrm>
            <a:off x="1690091" y="3671993"/>
            <a:ext cx="1297094" cy="210150"/>
          </a:xfrm>
          <a:prstGeom prst="rect">
            <a:avLst/>
          </a:prstGeom>
          <a:noFill/>
          <a:ln>
            <a:noFill/>
          </a:ln>
        </p:spPr>
        <p:txBody>
          <a:bodyPr spcFirstLastPara="1" wrap="square" lIns="91425" tIns="45700" rIns="91425" bIns="45700" anchor="t" anchorCtr="0">
            <a:noAutofit/>
          </a:bodyPr>
          <a:lstStyle/>
          <a:p>
            <a:pPr>
              <a:buClr>
                <a:srgbClr val="000000"/>
              </a:buClr>
              <a:buSzPts val="900"/>
            </a:pPr>
            <a:r>
              <a:rPr lang="en" sz="1200">
                <a:solidFill>
                  <a:schemeClr val="dk1"/>
                </a:solidFill>
                <a:highlight>
                  <a:srgbClr val="FFFFFF"/>
                </a:highlight>
                <a:latin typeface="Arial"/>
                <a:ea typeface="Arial"/>
                <a:cs typeface="Arial"/>
                <a:sym typeface="Arial"/>
              </a:rPr>
              <a:t>Angelina</a:t>
            </a:r>
            <a:endParaRPr sz="900">
              <a:solidFill>
                <a:srgbClr val="000000"/>
              </a:solidFill>
              <a:latin typeface="Arial"/>
              <a:ea typeface="Arial"/>
              <a:cs typeface="Arial"/>
              <a:sym typeface="Arial"/>
            </a:endParaRPr>
          </a:p>
        </p:txBody>
      </p:sp>
      <p:sp>
        <p:nvSpPr>
          <p:cNvPr id="224" name="Google Shape;1035;p51">
            <a:extLst>
              <a:ext uri="{FF2B5EF4-FFF2-40B4-BE49-F238E27FC236}">
                <a16:creationId xmlns:a16="http://schemas.microsoft.com/office/drawing/2014/main" id="{5C63A6A7-7661-8941-8E62-C2D6685F6264}"/>
              </a:ext>
            </a:extLst>
          </p:cNvPr>
          <p:cNvSpPr txBox="1"/>
          <p:nvPr/>
        </p:nvSpPr>
        <p:spPr>
          <a:xfrm rot="-533">
            <a:off x="4751131" y="3923022"/>
            <a:ext cx="921508" cy="242100"/>
          </a:xfrm>
          <a:prstGeom prst="rect">
            <a:avLst/>
          </a:prstGeom>
          <a:noFill/>
          <a:ln>
            <a:noFill/>
          </a:ln>
        </p:spPr>
        <p:txBody>
          <a:bodyPr spcFirstLastPara="1" wrap="square" lIns="91425" tIns="45700" rIns="91425" bIns="45700" anchor="t" anchorCtr="0">
            <a:noAutofit/>
          </a:bodyPr>
          <a:lstStyle/>
          <a:p>
            <a:pPr algn="ctr">
              <a:buClr>
                <a:srgbClr val="000000"/>
              </a:buClr>
              <a:buSzPts val="900"/>
            </a:pPr>
            <a:r>
              <a:rPr lang="en" sz="1200">
                <a:solidFill>
                  <a:srgbClr val="000000"/>
                </a:solidFill>
                <a:latin typeface="Arial"/>
                <a:ea typeface="Arial"/>
                <a:cs typeface="Arial"/>
                <a:sym typeface="Arial"/>
              </a:rPr>
              <a:t>Los Angeles</a:t>
            </a:r>
            <a:endParaRPr sz="1200">
              <a:solidFill>
                <a:srgbClr val="000000"/>
              </a:solidFill>
              <a:latin typeface="Arial"/>
              <a:ea typeface="Arial"/>
              <a:cs typeface="Arial"/>
              <a:sym typeface="Arial"/>
            </a:endParaRPr>
          </a:p>
        </p:txBody>
      </p:sp>
      <p:sp>
        <p:nvSpPr>
          <p:cNvPr id="225" name="Google Shape;1036;p51">
            <a:extLst>
              <a:ext uri="{FF2B5EF4-FFF2-40B4-BE49-F238E27FC236}">
                <a16:creationId xmlns:a16="http://schemas.microsoft.com/office/drawing/2014/main" id="{8FFEC4F8-6600-B641-999B-3C63BB8816B1}"/>
              </a:ext>
            </a:extLst>
          </p:cNvPr>
          <p:cNvSpPr/>
          <p:nvPr/>
        </p:nvSpPr>
        <p:spPr>
          <a:xfrm rot="-1110188">
            <a:off x="5155206" y="3683448"/>
            <a:ext cx="358745" cy="296892"/>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226" name="Google Shape;1037;p51">
            <a:extLst>
              <a:ext uri="{FF2B5EF4-FFF2-40B4-BE49-F238E27FC236}">
                <a16:creationId xmlns:a16="http://schemas.microsoft.com/office/drawing/2014/main" id="{765C0A3C-4CF0-7449-B3E6-8902C17B0984}"/>
              </a:ext>
            </a:extLst>
          </p:cNvPr>
          <p:cNvSpPr txBox="1"/>
          <p:nvPr/>
        </p:nvSpPr>
        <p:spPr>
          <a:xfrm rot="-813250" flipH="1">
            <a:off x="4299190" y="3619367"/>
            <a:ext cx="1098289" cy="305366"/>
          </a:xfrm>
          <a:prstGeom prst="rect">
            <a:avLst/>
          </a:prstGeom>
          <a:noFill/>
          <a:ln>
            <a:noFill/>
          </a:ln>
        </p:spPr>
        <p:txBody>
          <a:bodyPr spcFirstLastPara="1" wrap="square" lIns="91425" tIns="45700" rIns="91425" bIns="45700" anchor="t" anchorCtr="0">
            <a:noAutofit/>
          </a:bodyPr>
          <a:lstStyle/>
          <a:p>
            <a:pPr>
              <a:buClr>
                <a:srgbClr val="000000"/>
              </a:buClr>
              <a:buSzPts val="700"/>
            </a:pPr>
            <a:r>
              <a:rPr lang="en" sz="1200">
                <a:solidFill>
                  <a:srgbClr val="FF0000"/>
                </a:solidFill>
                <a:latin typeface="Arial"/>
                <a:ea typeface="Arial"/>
                <a:cs typeface="Arial"/>
                <a:sym typeface="Arial"/>
              </a:rPr>
              <a:t>birthPlace</a:t>
            </a:r>
            <a:endParaRPr sz="1200">
              <a:solidFill>
                <a:srgbClr val="FF0000"/>
              </a:solidFill>
              <a:latin typeface="Arial"/>
              <a:ea typeface="Arial"/>
              <a:cs typeface="Arial"/>
              <a:sym typeface="Arial"/>
            </a:endParaRPr>
          </a:p>
          <a:p>
            <a:pPr>
              <a:buClr>
                <a:srgbClr val="000000"/>
              </a:buClr>
              <a:buSzPts val="700"/>
            </a:pPr>
            <a:endParaRPr sz="700">
              <a:solidFill>
                <a:srgbClr val="000000"/>
              </a:solidFill>
              <a:latin typeface="Arial"/>
              <a:ea typeface="Arial"/>
              <a:cs typeface="Arial"/>
              <a:sym typeface="Arial"/>
            </a:endParaRPr>
          </a:p>
        </p:txBody>
      </p:sp>
      <p:sp>
        <p:nvSpPr>
          <p:cNvPr id="227" name="Google Shape;1038;p51">
            <a:extLst>
              <a:ext uri="{FF2B5EF4-FFF2-40B4-BE49-F238E27FC236}">
                <a16:creationId xmlns:a16="http://schemas.microsoft.com/office/drawing/2014/main" id="{46A9A13D-066C-4D41-9302-54AA8FD599F3}"/>
              </a:ext>
            </a:extLst>
          </p:cNvPr>
          <p:cNvSpPr txBox="1"/>
          <p:nvPr/>
        </p:nvSpPr>
        <p:spPr>
          <a:xfrm rot="-5525406">
            <a:off x="3720606" y="3526940"/>
            <a:ext cx="600475" cy="222264"/>
          </a:xfrm>
          <a:prstGeom prst="rect">
            <a:avLst/>
          </a:prstGeom>
          <a:noFill/>
          <a:ln>
            <a:noFill/>
          </a:ln>
        </p:spPr>
        <p:txBody>
          <a:bodyPr spcFirstLastPara="1" wrap="square" lIns="91425" tIns="45700" rIns="91425" bIns="45700" anchor="t" anchorCtr="0">
            <a:noAutofit/>
          </a:bodyPr>
          <a:lstStyle/>
          <a:p>
            <a:pPr>
              <a:buClr>
                <a:srgbClr val="000000"/>
              </a:buClr>
              <a:buSzPts val="700"/>
            </a:pPr>
            <a:r>
              <a:rPr lang="en" sz="1200">
                <a:solidFill>
                  <a:srgbClr val="000000"/>
                </a:solidFill>
                <a:latin typeface="Arial"/>
                <a:ea typeface="Arial"/>
                <a:cs typeface="Arial"/>
                <a:sym typeface="Arial"/>
              </a:rPr>
              <a:t>name</a:t>
            </a:r>
            <a:endParaRPr sz="1200">
              <a:solidFill>
                <a:srgbClr val="000000"/>
              </a:solidFill>
              <a:latin typeface="Arial"/>
              <a:ea typeface="Arial"/>
              <a:cs typeface="Arial"/>
              <a:sym typeface="Arial"/>
            </a:endParaRPr>
          </a:p>
        </p:txBody>
      </p:sp>
      <p:cxnSp>
        <p:nvCxnSpPr>
          <p:cNvPr id="228" name="Google Shape;1039;p51">
            <a:extLst>
              <a:ext uri="{FF2B5EF4-FFF2-40B4-BE49-F238E27FC236}">
                <a16:creationId xmlns:a16="http://schemas.microsoft.com/office/drawing/2014/main" id="{A17BE99B-8625-5E41-92D6-9008D59CE665}"/>
              </a:ext>
            </a:extLst>
          </p:cNvPr>
          <p:cNvCxnSpPr/>
          <p:nvPr/>
        </p:nvCxnSpPr>
        <p:spPr>
          <a:xfrm rot="10800000">
            <a:off x="4224677" y="3516816"/>
            <a:ext cx="23400" cy="526500"/>
          </a:xfrm>
          <a:prstGeom prst="straightConnector1">
            <a:avLst/>
          </a:prstGeom>
          <a:noFill/>
          <a:ln w="9525" cap="flat" cmpd="sng">
            <a:solidFill>
              <a:srgbClr val="000000"/>
            </a:solidFill>
            <a:prstDash val="solid"/>
            <a:round/>
            <a:headEnd type="none" w="sm" len="sm"/>
            <a:tailEnd type="triangle" w="med" len="med"/>
          </a:ln>
        </p:spPr>
      </p:cxnSp>
      <p:sp>
        <p:nvSpPr>
          <p:cNvPr id="229" name="Google Shape;1040;p51">
            <a:extLst>
              <a:ext uri="{FF2B5EF4-FFF2-40B4-BE49-F238E27FC236}">
                <a16:creationId xmlns:a16="http://schemas.microsoft.com/office/drawing/2014/main" id="{3A7146F8-EBDF-7C43-8ECF-2DF511442BCE}"/>
              </a:ext>
            </a:extLst>
          </p:cNvPr>
          <p:cNvSpPr txBox="1"/>
          <p:nvPr/>
        </p:nvSpPr>
        <p:spPr>
          <a:xfrm>
            <a:off x="4767406" y="4781416"/>
            <a:ext cx="1060800" cy="146700"/>
          </a:xfrm>
          <a:prstGeom prst="rect">
            <a:avLst/>
          </a:prstGeom>
          <a:noFill/>
          <a:ln>
            <a:noFill/>
          </a:ln>
        </p:spPr>
        <p:txBody>
          <a:bodyPr spcFirstLastPara="1" wrap="square" lIns="91425" tIns="91425" rIns="91425" bIns="91425" anchor="t" anchorCtr="0">
            <a:noAutofit/>
          </a:bodyPr>
          <a:lstStyle/>
          <a:p>
            <a:pPr>
              <a:buClr>
                <a:srgbClr val="000000"/>
              </a:buClr>
              <a:buSzPts val="1200"/>
            </a:pPr>
            <a:r>
              <a:rPr lang="en" sz="1200">
                <a:solidFill>
                  <a:srgbClr val="000000"/>
                </a:solidFill>
                <a:latin typeface="Arial"/>
                <a:ea typeface="Arial"/>
                <a:cs typeface="Arial"/>
                <a:sym typeface="Arial"/>
              </a:rPr>
              <a:t>Brad</a:t>
            </a:r>
            <a:endParaRPr sz="1200">
              <a:solidFill>
                <a:srgbClr val="000000"/>
              </a:solidFill>
              <a:latin typeface="Arial"/>
              <a:ea typeface="Arial"/>
              <a:cs typeface="Arial"/>
              <a:sym typeface="Arial"/>
            </a:endParaRPr>
          </a:p>
        </p:txBody>
      </p:sp>
      <p:cxnSp>
        <p:nvCxnSpPr>
          <p:cNvPr id="230" name="Google Shape;1041;p51">
            <a:extLst>
              <a:ext uri="{FF2B5EF4-FFF2-40B4-BE49-F238E27FC236}">
                <a16:creationId xmlns:a16="http://schemas.microsoft.com/office/drawing/2014/main" id="{486D556A-DCE0-FC46-973B-C4EC34609646}"/>
              </a:ext>
            </a:extLst>
          </p:cNvPr>
          <p:cNvCxnSpPr/>
          <p:nvPr/>
        </p:nvCxnSpPr>
        <p:spPr>
          <a:xfrm rot="10800000" flipH="1">
            <a:off x="4256227" y="3802598"/>
            <a:ext cx="914400" cy="227700"/>
          </a:xfrm>
          <a:prstGeom prst="straightConnector1">
            <a:avLst/>
          </a:prstGeom>
          <a:noFill/>
          <a:ln w="9525" cap="flat" cmpd="sng">
            <a:solidFill>
              <a:srgbClr val="000000"/>
            </a:solidFill>
            <a:prstDash val="solid"/>
            <a:round/>
            <a:headEnd type="none" w="sm" len="sm"/>
            <a:tailEnd type="triangle" w="med" len="med"/>
          </a:ln>
        </p:spPr>
      </p:cxnSp>
      <p:grpSp>
        <p:nvGrpSpPr>
          <p:cNvPr id="231" name="Google Shape;1042;p51">
            <a:extLst>
              <a:ext uri="{FF2B5EF4-FFF2-40B4-BE49-F238E27FC236}">
                <a16:creationId xmlns:a16="http://schemas.microsoft.com/office/drawing/2014/main" id="{02D56B3C-FBA4-EE4F-92CD-E50927F7B553}"/>
              </a:ext>
            </a:extLst>
          </p:cNvPr>
          <p:cNvGrpSpPr/>
          <p:nvPr/>
        </p:nvGrpSpPr>
        <p:grpSpPr>
          <a:xfrm>
            <a:off x="3519838" y="3168527"/>
            <a:ext cx="1711255" cy="1712652"/>
            <a:chOff x="3366886" y="1079159"/>
            <a:chExt cx="1483919" cy="1564281"/>
          </a:xfrm>
        </p:grpSpPr>
        <p:sp>
          <p:nvSpPr>
            <p:cNvPr id="232" name="Google Shape;1043;p51">
              <a:extLst>
                <a:ext uri="{FF2B5EF4-FFF2-40B4-BE49-F238E27FC236}">
                  <a16:creationId xmlns:a16="http://schemas.microsoft.com/office/drawing/2014/main" id="{026F5DD5-4903-584B-8CCC-15BC09D72303}"/>
                </a:ext>
              </a:extLst>
            </p:cNvPr>
            <p:cNvSpPr/>
            <p:nvPr/>
          </p:nvSpPr>
          <p:spPr>
            <a:xfrm rot="-5400000">
              <a:off x="3833841" y="1754773"/>
              <a:ext cx="298500" cy="364500"/>
            </a:xfrm>
            <a:prstGeom prst="ellipse">
              <a:avLst/>
            </a:prstGeom>
            <a:solidFill>
              <a:srgbClr val="9CC2E5"/>
            </a:solidFill>
            <a:ln>
              <a:noFill/>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233" name="Google Shape;1044;p51">
              <a:extLst>
                <a:ext uri="{FF2B5EF4-FFF2-40B4-BE49-F238E27FC236}">
                  <a16:creationId xmlns:a16="http://schemas.microsoft.com/office/drawing/2014/main" id="{6878FA99-D403-A14A-9279-10D2860A9BC4}"/>
                </a:ext>
              </a:extLst>
            </p:cNvPr>
            <p:cNvSpPr/>
            <p:nvPr/>
          </p:nvSpPr>
          <p:spPr>
            <a:xfrm rot="-5400000">
              <a:off x="4546605" y="2307111"/>
              <a:ext cx="266400" cy="3420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cxnSp>
          <p:nvCxnSpPr>
            <p:cNvPr id="234" name="Google Shape;1045;p51">
              <a:extLst>
                <a:ext uri="{FF2B5EF4-FFF2-40B4-BE49-F238E27FC236}">
                  <a16:creationId xmlns:a16="http://schemas.microsoft.com/office/drawing/2014/main" id="{AECEC103-36D1-7740-84B1-F13A26086EFC}"/>
                </a:ext>
              </a:extLst>
            </p:cNvPr>
            <p:cNvCxnSpPr>
              <a:stCxn id="232" idx="3"/>
              <a:endCxn id="233" idx="7"/>
            </p:cNvCxnSpPr>
            <p:nvPr/>
          </p:nvCxnSpPr>
          <p:spPr>
            <a:xfrm>
              <a:off x="4111961" y="2042559"/>
              <a:ext cx="447000" cy="341400"/>
            </a:xfrm>
            <a:prstGeom prst="straightConnector1">
              <a:avLst/>
            </a:prstGeom>
            <a:noFill/>
            <a:ln w="9525" cap="flat" cmpd="sng">
              <a:solidFill>
                <a:srgbClr val="000000"/>
              </a:solidFill>
              <a:prstDash val="solid"/>
              <a:round/>
              <a:headEnd type="none" w="sm" len="sm"/>
              <a:tailEnd type="triangle" w="med" len="med"/>
            </a:ln>
          </p:spPr>
        </p:cxnSp>
        <p:sp>
          <p:nvSpPr>
            <p:cNvPr id="235" name="Google Shape;1046;p51">
              <a:extLst>
                <a:ext uri="{FF2B5EF4-FFF2-40B4-BE49-F238E27FC236}">
                  <a16:creationId xmlns:a16="http://schemas.microsoft.com/office/drawing/2014/main" id="{4F984132-AD09-5F4F-9A56-88031A9E5178}"/>
                </a:ext>
              </a:extLst>
            </p:cNvPr>
            <p:cNvSpPr txBox="1"/>
            <p:nvPr/>
          </p:nvSpPr>
          <p:spPr>
            <a:xfrm>
              <a:off x="3366886" y="1866273"/>
              <a:ext cx="797700" cy="230700"/>
            </a:xfrm>
            <a:prstGeom prst="rect">
              <a:avLst/>
            </a:prstGeom>
            <a:noFill/>
            <a:ln>
              <a:noFill/>
            </a:ln>
          </p:spPr>
          <p:txBody>
            <a:bodyPr spcFirstLastPara="1" wrap="square" lIns="91425" tIns="45700" rIns="91425" bIns="45700" anchor="t" anchorCtr="0">
              <a:noAutofit/>
            </a:bodyPr>
            <a:lstStyle/>
            <a:p>
              <a:pPr>
                <a:buClr>
                  <a:srgbClr val="000000"/>
                </a:buClr>
                <a:buSzPts val="900"/>
              </a:pPr>
              <a:r>
                <a:rPr lang="en" sz="1200" b="1">
                  <a:solidFill>
                    <a:srgbClr val="000000"/>
                  </a:solidFill>
                  <a:latin typeface="Arial"/>
                  <a:ea typeface="Arial"/>
                  <a:cs typeface="Arial"/>
                  <a:sym typeface="Arial"/>
                </a:rPr>
                <a:t>Angelina</a:t>
              </a:r>
              <a:endParaRPr sz="1200">
                <a:solidFill>
                  <a:srgbClr val="000000"/>
                </a:solidFill>
                <a:latin typeface="Arial"/>
                <a:ea typeface="Arial"/>
                <a:cs typeface="Arial"/>
                <a:sym typeface="Arial"/>
              </a:endParaRPr>
            </a:p>
          </p:txBody>
        </p:sp>
        <p:sp>
          <p:nvSpPr>
            <p:cNvPr id="236" name="Google Shape;1047;p51">
              <a:extLst>
                <a:ext uri="{FF2B5EF4-FFF2-40B4-BE49-F238E27FC236}">
                  <a16:creationId xmlns:a16="http://schemas.microsoft.com/office/drawing/2014/main" id="{3C933F01-2191-B84A-BB59-9C3252C95164}"/>
                </a:ext>
              </a:extLst>
            </p:cNvPr>
            <p:cNvSpPr txBox="1"/>
            <p:nvPr/>
          </p:nvSpPr>
          <p:spPr>
            <a:xfrm>
              <a:off x="3522203" y="1079159"/>
              <a:ext cx="1260900" cy="207900"/>
            </a:xfrm>
            <a:prstGeom prst="rect">
              <a:avLst/>
            </a:prstGeom>
            <a:noFill/>
            <a:ln>
              <a:noFill/>
            </a:ln>
          </p:spPr>
          <p:txBody>
            <a:bodyPr spcFirstLastPara="1" wrap="square" lIns="91425" tIns="45700" rIns="91425" bIns="45700" anchor="t" anchorCtr="0">
              <a:noAutofit/>
            </a:bodyPr>
            <a:lstStyle/>
            <a:p>
              <a:pPr>
                <a:buClr>
                  <a:srgbClr val="000000"/>
                </a:buClr>
                <a:buSzPts val="900"/>
              </a:pPr>
              <a:r>
                <a:rPr lang="en" sz="1200">
                  <a:solidFill>
                    <a:schemeClr val="dk1"/>
                  </a:solidFill>
                  <a:highlight>
                    <a:srgbClr val="FFFFFF"/>
                  </a:highlight>
                  <a:latin typeface="Arial"/>
                  <a:ea typeface="Arial"/>
                  <a:cs typeface="Arial"/>
                  <a:sym typeface="Arial"/>
                </a:rPr>
                <a:t>"Angelina Jolie"</a:t>
              </a:r>
              <a:endParaRPr sz="1200">
                <a:solidFill>
                  <a:schemeClr val="dk1"/>
                </a:solidFill>
                <a:highlight>
                  <a:srgbClr val="FFFFFF"/>
                </a:highlight>
                <a:latin typeface="Arial"/>
                <a:ea typeface="Arial"/>
                <a:cs typeface="Arial"/>
                <a:sym typeface="Arial"/>
              </a:endParaRPr>
            </a:p>
          </p:txBody>
        </p:sp>
        <p:sp>
          <p:nvSpPr>
            <p:cNvPr id="237" name="Google Shape;1048;p51">
              <a:extLst>
                <a:ext uri="{FF2B5EF4-FFF2-40B4-BE49-F238E27FC236}">
                  <a16:creationId xmlns:a16="http://schemas.microsoft.com/office/drawing/2014/main" id="{9AB608D3-A117-724D-96DF-12BF667BBBD6}"/>
                </a:ext>
              </a:extLst>
            </p:cNvPr>
            <p:cNvSpPr txBox="1"/>
            <p:nvPr/>
          </p:nvSpPr>
          <p:spPr>
            <a:xfrm rot="2382595">
              <a:off x="4059067" y="2075086"/>
              <a:ext cx="621223" cy="418138"/>
            </a:xfrm>
            <a:prstGeom prst="rect">
              <a:avLst/>
            </a:prstGeom>
            <a:noFill/>
            <a:ln>
              <a:noFill/>
            </a:ln>
          </p:spPr>
          <p:txBody>
            <a:bodyPr spcFirstLastPara="1" wrap="square" lIns="91425" tIns="45700" rIns="91425" bIns="45700" anchor="t" anchorCtr="0">
              <a:noAutofit/>
            </a:bodyPr>
            <a:lstStyle/>
            <a:p>
              <a:pPr>
                <a:buClr>
                  <a:srgbClr val="000000"/>
                </a:buClr>
                <a:buSzPts val="700"/>
              </a:pPr>
              <a:r>
                <a:rPr lang="en" sz="1200">
                  <a:solidFill>
                    <a:srgbClr val="6AA84F"/>
                  </a:solidFill>
                  <a:latin typeface="Arial"/>
                  <a:ea typeface="Arial"/>
                  <a:cs typeface="Arial"/>
                  <a:sym typeface="Arial"/>
                </a:rPr>
                <a:t>spouse</a:t>
              </a:r>
              <a:endParaRPr sz="700">
                <a:solidFill>
                  <a:srgbClr val="000000"/>
                </a:solidFill>
                <a:latin typeface="Arial"/>
                <a:ea typeface="Arial"/>
                <a:cs typeface="Arial"/>
                <a:sym typeface="Arial"/>
              </a:endParaRPr>
            </a:p>
          </p:txBody>
        </p:sp>
      </p:grpSp>
      <p:sp>
        <p:nvSpPr>
          <p:cNvPr id="238" name="Google Shape;1049;p51">
            <a:extLst>
              <a:ext uri="{FF2B5EF4-FFF2-40B4-BE49-F238E27FC236}">
                <a16:creationId xmlns:a16="http://schemas.microsoft.com/office/drawing/2014/main" id="{90148533-0DE8-6344-99F1-9E3B3FCB61E0}"/>
              </a:ext>
            </a:extLst>
          </p:cNvPr>
          <p:cNvSpPr txBox="1"/>
          <p:nvPr/>
        </p:nvSpPr>
        <p:spPr>
          <a:xfrm>
            <a:off x="7607942" y="3603647"/>
            <a:ext cx="1166100" cy="242100"/>
          </a:xfrm>
          <a:prstGeom prst="rect">
            <a:avLst/>
          </a:prstGeom>
          <a:noFill/>
          <a:ln>
            <a:noFill/>
          </a:ln>
        </p:spPr>
        <p:txBody>
          <a:bodyPr spcFirstLastPara="1" wrap="square" lIns="91425" tIns="45700" rIns="91425" bIns="45700" anchor="t" anchorCtr="0">
            <a:noAutofit/>
          </a:bodyPr>
          <a:lstStyle/>
          <a:p>
            <a:pPr algn="ctr">
              <a:buClr>
                <a:srgbClr val="000000"/>
              </a:buClr>
              <a:buSzPts val="900"/>
            </a:pPr>
            <a:r>
              <a:rPr lang="en" sz="1200">
                <a:solidFill>
                  <a:srgbClr val="000000"/>
                </a:solidFill>
                <a:latin typeface="Arial"/>
                <a:ea typeface="Arial"/>
                <a:cs typeface="Arial"/>
                <a:sym typeface="Arial"/>
              </a:rPr>
              <a:t>Paris</a:t>
            </a:r>
            <a:endParaRPr sz="1200">
              <a:solidFill>
                <a:srgbClr val="000000"/>
              </a:solidFill>
              <a:latin typeface="Arial"/>
              <a:ea typeface="Arial"/>
              <a:cs typeface="Arial"/>
              <a:sym typeface="Arial"/>
            </a:endParaRPr>
          </a:p>
        </p:txBody>
      </p:sp>
      <p:sp>
        <p:nvSpPr>
          <p:cNvPr id="239" name="Google Shape;1050;p51">
            <a:extLst>
              <a:ext uri="{FF2B5EF4-FFF2-40B4-BE49-F238E27FC236}">
                <a16:creationId xmlns:a16="http://schemas.microsoft.com/office/drawing/2014/main" id="{08A358ED-8D0C-9E47-810A-1145C37695A1}"/>
              </a:ext>
            </a:extLst>
          </p:cNvPr>
          <p:cNvSpPr/>
          <p:nvPr/>
        </p:nvSpPr>
        <p:spPr>
          <a:xfrm>
            <a:off x="8011231" y="3835993"/>
            <a:ext cx="359700" cy="27945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240" name="Google Shape;1051;p51">
            <a:extLst>
              <a:ext uri="{FF2B5EF4-FFF2-40B4-BE49-F238E27FC236}">
                <a16:creationId xmlns:a16="http://schemas.microsoft.com/office/drawing/2014/main" id="{7CE6290F-A7F6-0C4E-B1E6-CC08B5800A3E}"/>
              </a:ext>
            </a:extLst>
          </p:cNvPr>
          <p:cNvSpPr txBox="1"/>
          <p:nvPr/>
        </p:nvSpPr>
        <p:spPr>
          <a:xfrm>
            <a:off x="7082472" y="3772784"/>
            <a:ext cx="1021500" cy="210150"/>
          </a:xfrm>
          <a:prstGeom prst="rect">
            <a:avLst/>
          </a:prstGeom>
          <a:noFill/>
          <a:ln>
            <a:noFill/>
          </a:ln>
        </p:spPr>
        <p:txBody>
          <a:bodyPr spcFirstLastPara="1" wrap="square" lIns="91425" tIns="45700" rIns="91425" bIns="45700" anchor="t" anchorCtr="0">
            <a:noAutofit/>
          </a:bodyPr>
          <a:lstStyle/>
          <a:p>
            <a:pPr>
              <a:buClr>
                <a:schemeClr val="dk1"/>
              </a:buClr>
              <a:buSzPts val="700"/>
            </a:pPr>
            <a:r>
              <a:rPr lang="en" sz="1200">
                <a:solidFill>
                  <a:srgbClr val="FF0000"/>
                </a:solidFill>
                <a:latin typeface="Arial"/>
                <a:ea typeface="Arial"/>
                <a:cs typeface="Arial"/>
                <a:sym typeface="Arial"/>
              </a:rPr>
              <a:t>birthPlace</a:t>
            </a:r>
            <a:endParaRPr sz="700">
              <a:solidFill>
                <a:srgbClr val="000000"/>
              </a:solidFill>
              <a:latin typeface="Arial"/>
              <a:ea typeface="Arial"/>
              <a:cs typeface="Arial"/>
              <a:sym typeface="Arial"/>
            </a:endParaRPr>
          </a:p>
        </p:txBody>
      </p:sp>
      <p:sp>
        <p:nvSpPr>
          <p:cNvPr id="241" name="Google Shape;1052;p51">
            <a:extLst>
              <a:ext uri="{FF2B5EF4-FFF2-40B4-BE49-F238E27FC236}">
                <a16:creationId xmlns:a16="http://schemas.microsoft.com/office/drawing/2014/main" id="{54CDFFF4-0700-7846-9A60-5666CAB126E7}"/>
              </a:ext>
            </a:extLst>
          </p:cNvPr>
          <p:cNvSpPr txBox="1"/>
          <p:nvPr/>
        </p:nvSpPr>
        <p:spPr>
          <a:xfrm>
            <a:off x="6350401" y="4733731"/>
            <a:ext cx="915900" cy="242100"/>
          </a:xfrm>
          <a:prstGeom prst="rect">
            <a:avLst/>
          </a:prstGeom>
          <a:noFill/>
          <a:ln>
            <a:noFill/>
          </a:ln>
        </p:spPr>
        <p:txBody>
          <a:bodyPr spcFirstLastPara="1" wrap="square" lIns="91425" tIns="45700" rIns="91425" bIns="45700" anchor="t" anchorCtr="0">
            <a:noAutofit/>
          </a:bodyPr>
          <a:lstStyle/>
          <a:p>
            <a:pPr algn="ctr">
              <a:buClr>
                <a:schemeClr val="dk1"/>
              </a:buClr>
              <a:buSzPts val="900"/>
            </a:pPr>
            <a:r>
              <a:rPr lang="en" sz="1200">
                <a:solidFill>
                  <a:schemeClr val="dk1"/>
                </a:solidFill>
                <a:latin typeface="Arial"/>
                <a:ea typeface="Arial"/>
                <a:cs typeface="Arial"/>
                <a:sym typeface="Arial"/>
              </a:rPr>
              <a:t>Los Angeles</a:t>
            </a:r>
            <a:endParaRPr sz="1200">
              <a:solidFill>
                <a:schemeClr val="dk1"/>
              </a:solidFill>
              <a:latin typeface="Arial"/>
              <a:ea typeface="Arial"/>
              <a:cs typeface="Arial"/>
              <a:sym typeface="Arial"/>
            </a:endParaRPr>
          </a:p>
          <a:p>
            <a:pPr algn="r">
              <a:buClr>
                <a:srgbClr val="000000"/>
              </a:buClr>
              <a:buSzPts val="900"/>
            </a:pPr>
            <a:endParaRPr sz="900">
              <a:solidFill>
                <a:srgbClr val="000000"/>
              </a:solidFill>
              <a:latin typeface="Arial"/>
              <a:ea typeface="Arial"/>
              <a:cs typeface="Arial"/>
              <a:sym typeface="Arial"/>
            </a:endParaRPr>
          </a:p>
        </p:txBody>
      </p:sp>
      <p:sp>
        <p:nvSpPr>
          <p:cNvPr id="242" name="Google Shape;1053;p51">
            <a:extLst>
              <a:ext uri="{FF2B5EF4-FFF2-40B4-BE49-F238E27FC236}">
                <a16:creationId xmlns:a16="http://schemas.microsoft.com/office/drawing/2014/main" id="{269D2C2B-2CD6-B74E-BA90-956002FCFF7F}"/>
              </a:ext>
            </a:extLst>
          </p:cNvPr>
          <p:cNvSpPr txBox="1"/>
          <p:nvPr/>
        </p:nvSpPr>
        <p:spPr>
          <a:xfrm rot="3659158">
            <a:off x="6528749" y="4310440"/>
            <a:ext cx="781817" cy="262655"/>
          </a:xfrm>
          <a:prstGeom prst="rect">
            <a:avLst/>
          </a:prstGeom>
          <a:noFill/>
          <a:ln>
            <a:noFill/>
          </a:ln>
        </p:spPr>
        <p:txBody>
          <a:bodyPr spcFirstLastPara="1" wrap="square" lIns="91425" tIns="91425" rIns="91425" bIns="91425" anchor="t" anchorCtr="0">
            <a:noAutofit/>
          </a:bodyPr>
          <a:lstStyle/>
          <a:p>
            <a:pPr>
              <a:buClr>
                <a:srgbClr val="000000"/>
              </a:buClr>
              <a:buSzPts val="1200"/>
            </a:pPr>
            <a:r>
              <a:rPr lang="en" sz="1200">
                <a:solidFill>
                  <a:srgbClr val="7F7F7F"/>
                </a:solidFill>
                <a:latin typeface="Arial"/>
                <a:ea typeface="Arial"/>
                <a:cs typeface="Arial"/>
                <a:sym typeface="Arial"/>
              </a:rPr>
              <a:t>WorksIn</a:t>
            </a:r>
            <a:endParaRPr sz="1200">
              <a:solidFill>
                <a:srgbClr val="7F7F7F"/>
              </a:solidFill>
              <a:latin typeface="Arial"/>
              <a:ea typeface="Arial"/>
              <a:cs typeface="Arial"/>
              <a:sym typeface="Arial"/>
            </a:endParaRPr>
          </a:p>
          <a:p>
            <a:pPr>
              <a:buClr>
                <a:srgbClr val="000000"/>
              </a:buClr>
              <a:buSzPts val="700"/>
            </a:pPr>
            <a:endParaRPr sz="700">
              <a:solidFill>
                <a:schemeClr val="dk1"/>
              </a:solidFill>
              <a:latin typeface="Arial"/>
              <a:ea typeface="Arial"/>
              <a:cs typeface="Arial"/>
              <a:sym typeface="Arial"/>
            </a:endParaRPr>
          </a:p>
          <a:p>
            <a:pPr>
              <a:buClr>
                <a:srgbClr val="000000"/>
              </a:buClr>
              <a:buSzPts val="1400"/>
            </a:pPr>
            <a:endParaRPr sz="1400">
              <a:solidFill>
                <a:srgbClr val="000000"/>
              </a:solidFill>
              <a:latin typeface="Verdana"/>
              <a:ea typeface="Verdana"/>
              <a:cs typeface="Verdana"/>
              <a:sym typeface="Verdana"/>
            </a:endParaRPr>
          </a:p>
        </p:txBody>
      </p:sp>
      <p:cxnSp>
        <p:nvCxnSpPr>
          <p:cNvPr id="243" name="Google Shape;1054;p51">
            <a:extLst>
              <a:ext uri="{FF2B5EF4-FFF2-40B4-BE49-F238E27FC236}">
                <a16:creationId xmlns:a16="http://schemas.microsoft.com/office/drawing/2014/main" id="{FEC9FC1F-4EC9-9F46-832C-765AB5C4FAD3}"/>
              </a:ext>
            </a:extLst>
          </p:cNvPr>
          <p:cNvCxnSpPr/>
          <p:nvPr/>
        </p:nvCxnSpPr>
        <p:spPr>
          <a:xfrm>
            <a:off x="7028922" y="3982934"/>
            <a:ext cx="1021500" cy="0"/>
          </a:xfrm>
          <a:prstGeom prst="straightConnector1">
            <a:avLst/>
          </a:prstGeom>
          <a:noFill/>
          <a:ln w="9525" cap="flat" cmpd="sng">
            <a:solidFill>
              <a:schemeClr val="dk2"/>
            </a:solidFill>
            <a:prstDash val="solid"/>
            <a:round/>
            <a:headEnd type="none" w="sm" len="sm"/>
            <a:tailEnd type="triangle" w="med" len="med"/>
          </a:ln>
        </p:spPr>
      </p:cxnSp>
      <p:grpSp>
        <p:nvGrpSpPr>
          <p:cNvPr id="244" name="Google Shape;1055;p51">
            <a:extLst>
              <a:ext uri="{FF2B5EF4-FFF2-40B4-BE49-F238E27FC236}">
                <a16:creationId xmlns:a16="http://schemas.microsoft.com/office/drawing/2014/main" id="{30676F55-B1D0-4C41-B699-B7FB6FE5529A}"/>
              </a:ext>
            </a:extLst>
          </p:cNvPr>
          <p:cNvGrpSpPr/>
          <p:nvPr/>
        </p:nvGrpSpPr>
        <p:grpSpPr>
          <a:xfrm>
            <a:off x="6261450" y="3217120"/>
            <a:ext cx="2396795" cy="1704615"/>
            <a:chOff x="3424190" y="1272402"/>
            <a:chExt cx="1775930" cy="1557011"/>
          </a:xfrm>
        </p:grpSpPr>
        <p:sp>
          <p:nvSpPr>
            <p:cNvPr id="245" name="Google Shape;1056;p51">
              <a:extLst>
                <a:ext uri="{FF2B5EF4-FFF2-40B4-BE49-F238E27FC236}">
                  <a16:creationId xmlns:a16="http://schemas.microsoft.com/office/drawing/2014/main" id="{A612A0C5-C0BD-C54B-8C36-61EA4629EE6C}"/>
                </a:ext>
              </a:extLst>
            </p:cNvPr>
            <p:cNvSpPr/>
            <p:nvPr/>
          </p:nvSpPr>
          <p:spPr>
            <a:xfrm rot="-5400000">
              <a:off x="3800849" y="1819877"/>
              <a:ext cx="266400" cy="266400"/>
            </a:xfrm>
            <a:prstGeom prst="ellipse">
              <a:avLst/>
            </a:prstGeom>
            <a:solidFill>
              <a:srgbClr val="9CC2E5"/>
            </a:solidFill>
            <a:ln>
              <a:noFill/>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246" name="Google Shape;1057;p51">
              <a:extLst>
                <a:ext uri="{FF2B5EF4-FFF2-40B4-BE49-F238E27FC236}">
                  <a16:creationId xmlns:a16="http://schemas.microsoft.com/office/drawing/2014/main" id="{683ABF03-AC35-2842-B025-C5EA0CF5D462}"/>
                </a:ext>
              </a:extLst>
            </p:cNvPr>
            <p:cNvSpPr/>
            <p:nvPr/>
          </p:nvSpPr>
          <p:spPr>
            <a:xfrm rot="-5400000">
              <a:off x="4621740" y="2484113"/>
              <a:ext cx="266400" cy="2664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cxnSp>
          <p:nvCxnSpPr>
            <p:cNvPr id="247" name="Google Shape;1058;p51">
              <a:extLst>
                <a:ext uri="{FF2B5EF4-FFF2-40B4-BE49-F238E27FC236}">
                  <a16:creationId xmlns:a16="http://schemas.microsoft.com/office/drawing/2014/main" id="{00B480C2-EFA9-9944-A8EC-AAA735EE5FAC}"/>
                </a:ext>
              </a:extLst>
            </p:cNvPr>
            <p:cNvCxnSpPr>
              <a:stCxn id="245" idx="3"/>
              <a:endCxn id="246" idx="7"/>
            </p:cNvCxnSpPr>
            <p:nvPr/>
          </p:nvCxnSpPr>
          <p:spPr>
            <a:xfrm>
              <a:off x="4028235" y="2047264"/>
              <a:ext cx="632400" cy="475800"/>
            </a:xfrm>
            <a:prstGeom prst="straightConnector1">
              <a:avLst/>
            </a:prstGeom>
            <a:noFill/>
            <a:ln w="9525" cap="flat" cmpd="sng">
              <a:solidFill>
                <a:srgbClr val="000000"/>
              </a:solidFill>
              <a:prstDash val="solid"/>
              <a:round/>
              <a:headEnd type="none" w="sm" len="sm"/>
              <a:tailEnd type="triangle" w="med" len="med"/>
            </a:ln>
          </p:spPr>
        </p:cxnSp>
        <p:cxnSp>
          <p:nvCxnSpPr>
            <p:cNvPr id="248" name="Google Shape;1059;p51">
              <a:extLst>
                <a:ext uri="{FF2B5EF4-FFF2-40B4-BE49-F238E27FC236}">
                  <a16:creationId xmlns:a16="http://schemas.microsoft.com/office/drawing/2014/main" id="{BC0F41E0-7013-3A42-8503-36C2C6EA117E}"/>
                </a:ext>
              </a:extLst>
            </p:cNvPr>
            <p:cNvCxnSpPr>
              <a:stCxn id="245" idx="5"/>
            </p:cNvCxnSpPr>
            <p:nvPr/>
          </p:nvCxnSpPr>
          <p:spPr>
            <a:xfrm rot="10800000" flipH="1">
              <a:off x="4028235" y="1482690"/>
              <a:ext cx="519600" cy="376200"/>
            </a:xfrm>
            <a:prstGeom prst="straightConnector1">
              <a:avLst/>
            </a:prstGeom>
            <a:noFill/>
            <a:ln w="9525" cap="flat" cmpd="sng">
              <a:solidFill>
                <a:srgbClr val="000000"/>
              </a:solidFill>
              <a:prstDash val="solid"/>
              <a:round/>
              <a:headEnd type="none" w="sm" len="sm"/>
              <a:tailEnd type="triangle" w="med" len="med"/>
            </a:ln>
          </p:spPr>
        </p:cxnSp>
        <p:sp>
          <p:nvSpPr>
            <p:cNvPr id="249" name="Google Shape;1060;p51">
              <a:extLst>
                <a:ext uri="{FF2B5EF4-FFF2-40B4-BE49-F238E27FC236}">
                  <a16:creationId xmlns:a16="http://schemas.microsoft.com/office/drawing/2014/main" id="{935F438D-A422-0F4D-B556-6BEFA7B75B11}"/>
                </a:ext>
              </a:extLst>
            </p:cNvPr>
            <p:cNvSpPr txBox="1"/>
            <p:nvPr/>
          </p:nvSpPr>
          <p:spPr>
            <a:xfrm>
              <a:off x="3424190" y="1763124"/>
              <a:ext cx="519600" cy="296100"/>
            </a:xfrm>
            <a:prstGeom prst="rect">
              <a:avLst/>
            </a:prstGeom>
            <a:noFill/>
            <a:ln>
              <a:noFill/>
            </a:ln>
          </p:spPr>
          <p:txBody>
            <a:bodyPr spcFirstLastPara="1" wrap="square" lIns="91425" tIns="45700" rIns="91425" bIns="45700" anchor="t" anchorCtr="0">
              <a:noAutofit/>
            </a:bodyPr>
            <a:lstStyle/>
            <a:p>
              <a:pPr>
                <a:buClr>
                  <a:srgbClr val="000000"/>
                </a:buClr>
                <a:buSzPts val="900"/>
              </a:pPr>
              <a:r>
                <a:rPr lang="en" sz="1200" b="1">
                  <a:solidFill>
                    <a:srgbClr val="000000"/>
                  </a:solidFill>
                  <a:latin typeface="Arial"/>
                  <a:ea typeface="Arial"/>
                  <a:cs typeface="Arial"/>
                  <a:sym typeface="Arial"/>
                </a:rPr>
                <a:t>Emma</a:t>
              </a:r>
              <a:endParaRPr sz="1200">
                <a:solidFill>
                  <a:srgbClr val="000000"/>
                </a:solidFill>
                <a:latin typeface="Arial"/>
                <a:ea typeface="Arial"/>
                <a:cs typeface="Arial"/>
                <a:sym typeface="Arial"/>
              </a:endParaRPr>
            </a:p>
          </p:txBody>
        </p:sp>
        <p:sp>
          <p:nvSpPr>
            <p:cNvPr id="250" name="Google Shape;1061;p51">
              <a:extLst>
                <a:ext uri="{FF2B5EF4-FFF2-40B4-BE49-F238E27FC236}">
                  <a16:creationId xmlns:a16="http://schemas.microsoft.com/office/drawing/2014/main" id="{1915897E-09B1-F549-9AAF-65679C617BAA}"/>
                </a:ext>
              </a:extLst>
            </p:cNvPr>
            <p:cNvSpPr txBox="1"/>
            <p:nvPr/>
          </p:nvSpPr>
          <p:spPr>
            <a:xfrm>
              <a:off x="3822556" y="2598713"/>
              <a:ext cx="957900" cy="230700"/>
            </a:xfrm>
            <a:prstGeom prst="rect">
              <a:avLst/>
            </a:prstGeom>
            <a:noFill/>
            <a:ln>
              <a:noFill/>
            </a:ln>
          </p:spPr>
          <p:txBody>
            <a:bodyPr spcFirstLastPara="1" wrap="square" lIns="91425" tIns="45700" rIns="91425" bIns="45700" anchor="t" anchorCtr="0">
              <a:noAutofit/>
            </a:bodyPr>
            <a:lstStyle/>
            <a:p>
              <a:pPr algn="r">
                <a:buClr>
                  <a:srgbClr val="000000"/>
                </a:buClr>
                <a:buSzPts val="900"/>
              </a:pPr>
              <a:r>
                <a:rPr lang="en" sz="1200">
                  <a:solidFill>
                    <a:srgbClr val="000000"/>
                  </a:solidFill>
                  <a:latin typeface="Arial"/>
                  <a:ea typeface="Arial"/>
                  <a:cs typeface="Arial"/>
                  <a:sym typeface="Arial"/>
                </a:rPr>
                <a:t>Oxford University</a:t>
              </a:r>
              <a:endParaRPr sz="1200">
                <a:solidFill>
                  <a:srgbClr val="000000"/>
                </a:solidFill>
                <a:latin typeface="Arial"/>
                <a:ea typeface="Arial"/>
                <a:cs typeface="Arial"/>
                <a:sym typeface="Arial"/>
              </a:endParaRPr>
            </a:p>
          </p:txBody>
        </p:sp>
        <p:sp>
          <p:nvSpPr>
            <p:cNvPr id="251" name="Google Shape;1062;p51">
              <a:extLst>
                <a:ext uri="{FF2B5EF4-FFF2-40B4-BE49-F238E27FC236}">
                  <a16:creationId xmlns:a16="http://schemas.microsoft.com/office/drawing/2014/main" id="{2137AD9D-E46A-E344-BB29-2D952426A7B2}"/>
                </a:ext>
              </a:extLst>
            </p:cNvPr>
            <p:cNvSpPr txBox="1"/>
            <p:nvPr/>
          </p:nvSpPr>
          <p:spPr>
            <a:xfrm>
              <a:off x="4126120" y="1284420"/>
              <a:ext cx="1074000" cy="192000"/>
            </a:xfrm>
            <a:prstGeom prst="rect">
              <a:avLst/>
            </a:prstGeom>
            <a:noFill/>
            <a:ln>
              <a:noFill/>
            </a:ln>
          </p:spPr>
          <p:txBody>
            <a:bodyPr spcFirstLastPara="1" wrap="square" lIns="91425" tIns="45700" rIns="91425" bIns="45700" anchor="t" anchorCtr="0">
              <a:noAutofit/>
            </a:bodyPr>
            <a:lstStyle/>
            <a:p>
              <a:pPr>
                <a:buClr>
                  <a:srgbClr val="000000"/>
                </a:buClr>
                <a:buSzPts val="900"/>
              </a:pPr>
              <a:r>
                <a:rPr lang="en" sz="1200">
                  <a:solidFill>
                    <a:srgbClr val="000000"/>
                  </a:solidFill>
                  <a:latin typeface="Arial"/>
                  <a:ea typeface="Arial"/>
                  <a:cs typeface="Arial"/>
                  <a:sym typeface="Arial"/>
                </a:rPr>
                <a:t>"Emma Watson” </a:t>
              </a:r>
              <a:endParaRPr sz="1200">
                <a:solidFill>
                  <a:srgbClr val="000000"/>
                </a:solidFill>
                <a:latin typeface="Arial"/>
                <a:ea typeface="Arial"/>
                <a:cs typeface="Arial"/>
                <a:sym typeface="Arial"/>
              </a:endParaRPr>
            </a:p>
          </p:txBody>
        </p:sp>
        <p:sp>
          <p:nvSpPr>
            <p:cNvPr id="252" name="Google Shape;1063;p51">
              <a:extLst>
                <a:ext uri="{FF2B5EF4-FFF2-40B4-BE49-F238E27FC236}">
                  <a16:creationId xmlns:a16="http://schemas.microsoft.com/office/drawing/2014/main" id="{154060BD-DA5B-7347-9B49-BA3E6B632122}"/>
                </a:ext>
              </a:extLst>
            </p:cNvPr>
            <p:cNvSpPr txBox="1"/>
            <p:nvPr/>
          </p:nvSpPr>
          <p:spPr>
            <a:xfrm rot="-2154890">
              <a:off x="3877278" y="1478148"/>
              <a:ext cx="752325" cy="156799"/>
            </a:xfrm>
            <a:prstGeom prst="rect">
              <a:avLst/>
            </a:prstGeom>
            <a:noFill/>
            <a:ln>
              <a:noFill/>
            </a:ln>
          </p:spPr>
          <p:txBody>
            <a:bodyPr spcFirstLastPara="1" wrap="square" lIns="91425" tIns="45700" rIns="91425" bIns="45700" anchor="t" anchorCtr="0">
              <a:noAutofit/>
            </a:bodyPr>
            <a:lstStyle/>
            <a:p>
              <a:pPr>
                <a:buClr>
                  <a:srgbClr val="000000"/>
                </a:buClr>
                <a:buSzPts val="700"/>
              </a:pPr>
              <a:r>
                <a:rPr lang="en" sz="1200">
                  <a:solidFill>
                    <a:srgbClr val="000000"/>
                  </a:solidFill>
                  <a:latin typeface="Arial"/>
                  <a:ea typeface="Arial"/>
                  <a:cs typeface="Arial"/>
                  <a:sym typeface="Arial"/>
                </a:rPr>
                <a:t>name</a:t>
              </a:r>
              <a:endParaRPr sz="1200">
                <a:solidFill>
                  <a:srgbClr val="000000"/>
                </a:solidFill>
                <a:latin typeface="Arial"/>
                <a:ea typeface="Arial"/>
                <a:cs typeface="Arial"/>
                <a:sym typeface="Arial"/>
              </a:endParaRPr>
            </a:p>
          </p:txBody>
        </p:sp>
        <p:sp>
          <p:nvSpPr>
            <p:cNvPr id="253" name="Google Shape;1064;p51">
              <a:extLst>
                <a:ext uri="{FF2B5EF4-FFF2-40B4-BE49-F238E27FC236}">
                  <a16:creationId xmlns:a16="http://schemas.microsoft.com/office/drawing/2014/main" id="{E4D8287F-824D-9B41-B3FF-02B18616FDE7}"/>
                </a:ext>
              </a:extLst>
            </p:cNvPr>
            <p:cNvSpPr txBox="1"/>
            <p:nvPr/>
          </p:nvSpPr>
          <p:spPr>
            <a:xfrm rot="2091062">
              <a:off x="4002277" y="2106722"/>
              <a:ext cx="809002" cy="188997"/>
            </a:xfrm>
            <a:prstGeom prst="rect">
              <a:avLst/>
            </a:prstGeom>
            <a:noFill/>
            <a:ln>
              <a:noFill/>
            </a:ln>
          </p:spPr>
          <p:txBody>
            <a:bodyPr spcFirstLastPara="1" wrap="square" lIns="91425" tIns="45700" rIns="91425" bIns="45700" anchor="t" anchorCtr="0">
              <a:noAutofit/>
            </a:bodyPr>
            <a:lstStyle/>
            <a:p>
              <a:pPr>
                <a:buClr>
                  <a:schemeClr val="dk1"/>
                </a:buClr>
                <a:buSzPts val="700"/>
              </a:pPr>
              <a:r>
                <a:rPr lang="en" sz="1200">
                  <a:solidFill>
                    <a:srgbClr val="783F04"/>
                  </a:solidFill>
                  <a:latin typeface="Arial"/>
                  <a:ea typeface="Arial"/>
                  <a:cs typeface="Arial"/>
                  <a:sym typeface="Arial"/>
                </a:rPr>
                <a:t>almaMater</a:t>
              </a:r>
              <a:endParaRPr sz="1200">
                <a:solidFill>
                  <a:srgbClr val="783F04"/>
                </a:solidFill>
                <a:latin typeface="Arial"/>
                <a:ea typeface="Arial"/>
                <a:cs typeface="Arial"/>
                <a:sym typeface="Arial"/>
              </a:endParaRPr>
            </a:p>
            <a:p>
              <a:pPr>
                <a:buClr>
                  <a:schemeClr val="dk1"/>
                </a:buClr>
                <a:buSzPts val="700"/>
              </a:pPr>
              <a:endParaRPr sz="700">
                <a:solidFill>
                  <a:schemeClr val="dk1"/>
                </a:solidFill>
                <a:latin typeface="Arial"/>
                <a:ea typeface="Arial"/>
                <a:cs typeface="Arial"/>
                <a:sym typeface="Arial"/>
              </a:endParaRPr>
            </a:p>
          </p:txBody>
        </p:sp>
      </p:grpSp>
      <p:sp>
        <p:nvSpPr>
          <p:cNvPr id="254" name="Google Shape;1007;p51">
            <a:extLst>
              <a:ext uri="{FF2B5EF4-FFF2-40B4-BE49-F238E27FC236}">
                <a16:creationId xmlns:a16="http://schemas.microsoft.com/office/drawing/2014/main" id="{2B1F4D74-3F54-5E45-B2AB-5FEE014D1FBC}"/>
              </a:ext>
            </a:extLst>
          </p:cNvPr>
          <p:cNvSpPr/>
          <p:nvPr/>
        </p:nvSpPr>
        <p:spPr>
          <a:xfrm rot="-5400000">
            <a:off x="7037175" y="4675063"/>
            <a:ext cx="342900" cy="3594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255" name="Slide Number Placeholder 2">
            <a:extLst>
              <a:ext uri="{FF2B5EF4-FFF2-40B4-BE49-F238E27FC236}">
                <a16:creationId xmlns:a16="http://schemas.microsoft.com/office/drawing/2014/main" id="{E239EDF3-99AA-4E43-9A9F-28BF401A0A1D}"/>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31</a:t>
            </a:fld>
            <a:endParaRPr lang="en-GB" sz="900" dirty="0">
              <a:solidFill>
                <a:schemeClr val="bg1">
                  <a:lumMod val="65000"/>
                </a:schemeClr>
              </a:solidFill>
            </a:endParaRPr>
          </a:p>
        </p:txBody>
      </p:sp>
    </p:spTree>
    <p:extLst>
      <p:ext uri="{BB962C8B-B14F-4D97-AF65-F5344CB8AC3E}">
        <p14:creationId xmlns:p14="http://schemas.microsoft.com/office/powerpoint/2010/main" val="1390365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1DC069-0423-1140-ADB0-CB69218D7FF3}"/>
              </a:ext>
            </a:extLst>
          </p:cNvPr>
          <p:cNvSpPr>
            <a:spLocks noGrp="1"/>
          </p:cNvSpPr>
          <p:nvPr>
            <p:ph type="body" idx="1"/>
          </p:nvPr>
        </p:nvSpPr>
        <p:spPr>
          <a:xfrm>
            <a:off x="368400" y="1081655"/>
            <a:ext cx="8672945" cy="4370250"/>
          </a:xfrm>
        </p:spPr>
        <p:txBody>
          <a:bodyPr/>
          <a:lstStyle/>
          <a:p>
            <a:r>
              <a:rPr lang="en-AT" dirty="0"/>
              <a:t>Simplified client Query processing:</a:t>
            </a:r>
          </a:p>
          <a:p>
            <a:pPr marL="571500" indent="-342900">
              <a:buAutoNum type="arabicPeriod"/>
            </a:pPr>
            <a:r>
              <a:rPr lang="en-AT" dirty="0"/>
              <a:t>Client decomposes BGPs into "stars"</a:t>
            </a:r>
          </a:p>
          <a:p>
            <a:pPr marL="571500" indent="-342900">
              <a:buAutoNum type="arabicPeriod"/>
            </a:pPr>
            <a:r>
              <a:rPr lang="en-AT" dirty="0"/>
              <a:t>retrieves relevant information from server to make a query plan</a:t>
            </a:r>
          </a:p>
          <a:p>
            <a:pPr marL="571500" indent="-342900">
              <a:buAutoNum type="arabicPeriod"/>
            </a:pPr>
            <a:r>
              <a:rPr lang="en-AT" dirty="0"/>
              <a:t>retrieves and joins matching partitions one by one </a:t>
            </a:r>
          </a:p>
          <a:p>
            <a:pPr marL="228600" indent="0"/>
            <a:r>
              <a:rPr lang="en-AT" dirty="0"/>
              <a:t>     </a:t>
            </a:r>
            <a:r>
              <a:rPr lang="en-AT" sz="1200" dirty="0"/>
              <a:t>(use TPF for 1-triple patterns)</a:t>
            </a:r>
          </a:p>
        </p:txBody>
      </p:sp>
      <p:sp>
        <p:nvSpPr>
          <p:cNvPr id="3" name="Title 2">
            <a:extLst>
              <a:ext uri="{FF2B5EF4-FFF2-40B4-BE49-F238E27FC236}">
                <a16:creationId xmlns:a16="http://schemas.microsoft.com/office/drawing/2014/main" id="{932C193C-75D5-6E47-ABC0-1BB7EB4A8F55}"/>
              </a:ext>
            </a:extLst>
          </p:cNvPr>
          <p:cNvSpPr>
            <a:spLocks noGrp="1"/>
          </p:cNvSpPr>
          <p:nvPr>
            <p:ph type="title"/>
          </p:nvPr>
        </p:nvSpPr>
        <p:spPr/>
        <p:txBody>
          <a:bodyPr/>
          <a:lstStyle/>
          <a:p>
            <a:r>
              <a:rPr lang="en-AT" dirty="0"/>
              <a:t>Smart-KG:</a:t>
            </a:r>
          </a:p>
        </p:txBody>
      </p:sp>
      <p:pic>
        <p:nvPicPr>
          <p:cNvPr id="17" name="Google Shape;373;p33">
            <a:extLst>
              <a:ext uri="{FF2B5EF4-FFF2-40B4-BE49-F238E27FC236}">
                <a16:creationId xmlns:a16="http://schemas.microsoft.com/office/drawing/2014/main" id="{DB4846D1-B285-CE4F-8337-E3E129602B68}"/>
              </a:ext>
            </a:extLst>
          </p:cNvPr>
          <p:cNvPicPr preferRelativeResize="0"/>
          <p:nvPr/>
        </p:nvPicPr>
        <p:blipFill>
          <a:blip r:embed="rId2">
            <a:alphaModFix/>
          </a:blip>
          <a:stretch>
            <a:fillRect/>
          </a:stretch>
        </p:blipFill>
        <p:spPr>
          <a:xfrm>
            <a:off x="1008889" y="3857587"/>
            <a:ext cx="543049" cy="425968"/>
          </a:xfrm>
          <a:prstGeom prst="rect">
            <a:avLst/>
          </a:prstGeom>
          <a:noFill/>
          <a:ln>
            <a:noFill/>
          </a:ln>
        </p:spPr>
      </p:pic>
      <p:pic>
        <p:nvPicPr>
          <p:cNvPr id="21" name="Picture 20">
            <a:extLst>
              <a:ext uri="{FF2B5EF4-FFF2-40B4-BE49-F238E27FC236}">
                <a16:creationId xmlns:a16="http://schemas.microsoft.com/office/drawing/2014/main" id="{5EB702B3-16D7-594C-9D1B-B2D79956AAAE}"/>
              </a:ext>
            </a:extLst>
          </p:cNvPr>
          <p:cNvPicPr>
            <a:picLocks noChangeAspect="1"/>
          </p:cNvPicPr>
          <p:nvPr/>
        </p:nvPicPr>
        <p:blipFill>
          <a:blip r:embed="rId3"/>
          <a:stretch>
            <a:fillRect/>
          </a:stretch>
        </p:blipFill>
        <p:spPr>
          <a:xfrm>
            <a:off x="1110963" y="2778259"/>
            <a:ext cx="2473257" cy="1079082"/>
          </a:xfrm>
          <a:prstGeom prst="rect">
            <a:avLst/>
          </a:prstGeom>
        </p:spPr>
      </p:pic>
      <p:pic>
        <p:nvPicPr>
          <p:cNvPr id="22" name="Picture 21">
            <a:extLst>
              <a:ext uri="{FF2B5EF4-FFF2-40B4-BE49-F238E27FC236}">
                <a16:creationId xmlns:a16="http://schemas.microsoft.com/office/drawing/2014/main" id="{2A72DAEF-9C29-C64A-A368-ADE990388C1E}"/>
              </a:ext>
            </a:extLst>
          </p:cNvPr>
          <p:cNvPicPr>
            <a:picLocks noChangeAspect="1"/>
          </p:cNvPicPr>
          <p:nvPr/>
        </p:nvPicPr>
        <p:blipFill>
          <a:blip r:embed="rId4"/>
          <a:stretch>
            <a:fillRect/>
          </a:stretch>
        </p:blipFill>
        <p:spPr>
          <a:xfrm>
            <a:off x="323993" y="4495804"/>
            <a:ext cx="1543036" cy="997108"/>
          </a:xfrm>
          <a:prstGeom prst="rect">
            <a:avLst/>
          </a:prstGeom>
        </p:spPr>
      </p:pic>
      <p:grpSp>
        <p:nvGrpSpPr>
          <p:cNvPr id="27" name="Google Shape;782;p47">
            <a:extLst>
              <a:ext uri="{FF2B5EF4-FFF2-40B4-BE49-F238E27FC236}">
                <a16:creationId xmlns:a16="http://schemas.microsoft.com/office/drawing/2014/main" id="{8725F009-23FE-3647-9C18-767DEEA326A7}"/>
              </a:ext>
            </a:extLst>
          </p:cNvPr>
          <p:cNvGrpSpPr/>
          <p:nvPr/>
        </p:nvGrpSpPr>
        <p:grpSpPr>
          <a:xfrm>
            <a:off x="7065343" y="3948130"/>
            <a:ext cx="2078657" cy="1162994"/>
            <a:chOff x="10690596" y="2650700"/>
            <a:chExt cx="2001788" cy="1950025"/>
          </a:xfrm>
        </p:grpSpPr>
        <p:sp>
          <p:nvSpPr>
            <p:cNvPr id="28" name="Google Shape;783;p47">
              <a:extLst>
                <a:ext uri="{FF2B5EF4-FFF2-40B4-BE49-F238E27FC236}">
                  <a16:creationId xmlns:a16="http://schemas.microsoft.com/office/drawing/2014/main" id="{440A88CE-46C7-2C46-8B45-18716E50601E}"/>
                </a:ext>
              </a:extLst>
            </p:cNvPr>
            <p:cNvSpPr/>
            <p:nvPr/>
          </p:nvSpPr>
          <p:spPr>
            <a:xfrm>
              <a:off x="10763984" y="2705625"/>
              <a:ext cx="1928400" cy="1895100"/>
            </a:xfrm>
            <a:prstGeom prst="rect">
              <a:avLst/>
            </a:prstGeom>
            <a:noFill/>
            <a:ln w="9525" cap="flat" cmpd="sng">
              <a:solidFill>
                <a:srgbClr val="000000"/>
              </a:solidFill>
              <a:prstDash val="solid"/>
              <a:miter lim="8000"/>
              <a:headEnd type="none" w="sm" len="sm"/>
              <a:tailEnd type="none" w="sm" len="sm"/>
            </a:ln>
          </p:spPr>
          <p:txBody>
            <a:bodyPr spcFirstLastPara="1" wrap="square" lIns="90000" tIns="45000" rIns="90000" bIns="45000" anchor="ctr" anchorCtr="0">
              <a:noAutofit/>
            </a:bodyPr>
            <a:lstStyle/>
            <a:p>
              <a:pPr>
                <a:buClr>
                  <a:srgbClr val="000000"/>
                </a:buClr>
                <a:buSzPts val="1050"/>
              </a:pPr>
              <a:endParaRPr sz="1050">
                <a:solidFill>
                  <a:srgbClr val="000000"/>
                </a:solidFill>
                <a:latin typeface="Arial"/>
                <a:ea typeface="Arial"/>
                <a:cs typeface="Arial"/>
                <a:sym typeface="Arial"/>
              </a:endParaRPr>
            </a:p>
          </p:txBody>
        </p:sp>
        <p:sp>
          <p:nvSpPr>
            <p:cNvPr id="29" name="Google Shape;784;p47">
              <a:extLst>
                <a:ext uri="{FF2B5EF4-FFF2-40B4-BE49-F238E27FC236}">
                  <a16:creationId xmlns:a16="http://schemas.microsoft.com/office/drawing/2014/main" id="{7007DEDD-1DDD-3D42-9427-684BD2A6A013}"/>
                </a:ext>
              </a:extLst>
            </p:cNvPr>
            <p:cNvSpPr/>
            <p:nvPr/>
          </p:nvSpPr>
          <p:spPr>
            <a:xfrm>
              <a:off x="10690596" y="2650700"/>
              <a:ext cx="1996200" cy="263700"/>
            </a:xfrm>
            <a:prstGeom prst="rect">
              <a:avLst/>
            </a:prstGeom>
            <a:noFill/>
            <a:ln>
              <a:noFill/>
            </a:ln>
          </p:spPr>
          <p:txBody>
            <a:bodyPr spcFirstLastPara="1" wrap="square" lIns="91425" tIns="45700" rIns="91425" bIns="45700" anchor="t" anchorCtr="0">
              <a:noAutofit/>
            </a:bodyPr>
            <a:lstStyle/>
            <a:p>
              <a:pPr algn="ctr">
                <a:buClr>
                  <a:srgbClr val="000000"/>
                </a:buClr>
                <a:buSzPts val="1050"/>
              </a:pPr>
              <a:r>
                <a:rPr lang="en" sz="1050" dirty="0">
                  <a:solidFill>
                    <a:srgbClr val="000000"/>
                  </a:solidFill>
                  <a:latin typeface="Arial"/>
                  <a:ea typeface="Arial"/>
                  <a:cs typeface="Arial"/>
                  <a:sym typeface="Arial"/>
                </a:rPr>
                <a:t>KG Partitions (separate HDTs)</a:t>
              </a:r>
              <a:endParaRPr sz="1050" dirty="0">
                <a:solidFill>
                  <a:srgbClr val="000000"/>
                </a:solidFill>
                <a:latin typeface="Arial"/>
                <a:ea typeface="Arial"/>
                <a:cs typeface="Arial"/>
                <a:sym typeface="Arial"/>
              </a:endParaRPr>
            </a:p>
          </p:txBody>
        </p:sp>
      </p:grpSp>
      <p:grpSp>
        <p:nvGrpSpPr>
          <p:cNvPr id="30" name="Google Shape;790;p47">
            <a:extLst>
              <a:ext uri="{FF2B5EF4-FFF2-40B4-BE49-F238E27FC236}">
                <a16:creationId xmlns:a16="http://schemas.microsoft.com/office/drawing/2014/main" id="{63CD5E7E-6A17-9941-878F-04A0E2982968}"/>
              </a:ext>
            </a:extLst>
          </p:cNvPr>
          <p:cNvGrpSpPr/>
          <p:nvPr/>
        </p:nvGrpSpPr>
        <p:grpSpPr>
          <a:xfrm>
            <a:off x="7203379" y="4241091"/>
            <a:ext cx="548694" cy="311202"/>
            <a:chOff x="1813742" y="2477592"/>
            <a:chExt cx="548694" cy="414936"/>
          </a:xfrm>
        </p:grpSpPr>
        <p:sp>
          <p:nvSpPr>
            <p:cNvPr id="31" name="Google Shape;791;p47">
              <a:extLst>
                <a:ext uri="{FF2B5EF4-FFF2-40B4-BE49-F238E27FC236}">
                  <a16:creationId xmlns:a16="http://schemas.microsoft.com/office/drawing/2014/main" id="{53B87C21-796F-6D4D-8C76-ED4CEC305028}"/>
                </a:ext>
              </a:extLst>
            </p:cNvPr>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32" name="Google Shape;792;p47">
              <a:extLst>
                <a:ext uri="{FF2B5EF4-FFF2-40B4-BE49-F238E27FC236}">
                  <a16:creationId xmlns:a16="http://schemas.microsoft.com/office/drawing/2014/main" id="{8A73413E-585A-B547-A0CA-E911EC3AF969}"/>
                </a:ext>
              </a:extLst>
            </p:cNvPr>
            <p:cNvPicPr preferRelativeResize="0"/>
            <p:nvPr/>
          </p:nvPicPr>
          <p:blipFill rotWithShape="1">
            <a:blip r:embed="rId5">
              <a:alphaModFix/>
            </a:blip>
            <a:srcRect/>
            <a:stretch/>
          </p:blipFill>
          <p:spPr>
            <a:xfrm>
              <a:off x="1861672" y="2513487"/>
              <a:ext cx="300452" cy="343150"/>
            </a:xfrm>
            <a:prstGeom prst="rect">
              <a:avLst/>
            </a:prstGeom>
            <a:noFill/>
            <a:ln>
              <a:noFill/>
            </a:ln>
          </p:spPr>
        </p:pic>
      </p:grpSp>
      <p:grpSp>
        <p:nvGrpSpPr>
          <p:cNvPr id="33" name="Google Shape;802;p47">
            <a:extLst>
              <a:ext uri="{FF2B5EF4-FFF2-40B4-BE49-F238E27FC236}">
                <a16:creationId xmlns:a16="http://schemas.microsoft.com/office/drawing/2014/main" id="{40271807-D43A-FE45-9B9C-B66B31223F5F}"/>
              </a:ext>
            </a:extLst>
          </p:cNvPr>
          <p:cNvGrpSpPr/>
          <p:nvPr/>
        </p:nvGrpSpPr>
        <p:grpSpPr>
          <a:xfrm>
            <a:off x="7355779" y="4355391"/>
            <a:ext cx="548694" cy="311202"/>
            <a:chOff x="1813742" y="2477592"/>
            <a:chExt cx="548694" cy="414936"/>
          </a:xfrm>
        </p:grpSpPr>
        <p:sp>
          <p:nvSpPr>
            <p:cNvPr id="34" name="Google Shape;803;p47">
              <a:extLst>
                <a:ext uri="{FF2B5EF4-FFF2-40B4-BE49-F238E27FC236}">
                  <a16:creationId xmlns:a16="http://schemas.microsoft.com/office/drawing/2014/main" id="{28E59A4A-365C-3A42-B4DD-D91AB24DED3E}"/>
                </a:ext>
              </a:extLst>
            </p:cNvPr>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35" name="Google Shape;804;p47">
              <a:extLst>
                <a:ext uri="{FF2B5EF4-FFF2-40B4-BE49-F238E27FC236}">
                  <a16:creationId xmlns:a16="http://schemas.microsoft.com/office/drawing/2014/main" id="{370C7552-759E-CC46-AC44-35D735FE56F7}"/>
                </a:ext>
              </a:extLst>
            </p:cNvPr>
            <p:cNvPicPr preferRelativeResize="0"/>
            <p:nvPr/>
          </p:nvPicPr>
          <p:blipFill rotWithShape="1">
            <a:blip r:embed="rId5">
              <a:alphaModFix/>
            </a:blip>
            <a:srcRect/>
            <a:stretch/>
          </p:blipFill>
          <p:spPr>
            <a:xfrm>
              <a:off x="1861672" y="2513487"/>
              <a:ext cx="300452" cy="343150"/>
            </a:xfrm>
            <a:prstGeom prst="rect">
              <a:avLst/>
            </a:prstGeom>
            <a:noFill/>
            <a:ln>
              <a:noFill/>
            </a:ln>
          </p:spPr>
        </p:pic>
      </p:grpSp>
      <p:grpSp>
        <p:nvGrpSpPr>
          <p:cNvPr id="36" name="Google Shape;805;p47">
            <a:extLst>
              <a:ext uri="{FF2B5EF4-FFF2-40B4-BE49-F238E27FC236}">
                <a16:creationId xmlns:a16="http://schemas.microsoft.com/office/drawing/2014/main" id="{962A9A83-72D1-3049-BFF8-5DDE09C1BE01}"/>
              </a:ext>
            </a:extLst>
          </p:cNvPr>
          <p:cNvGrpSpPr/>
          <p:nvPr/>
        </p:nvGrpSpPr>
        <p:grpSpPr>
          <a:xfrm>
            <a:off x="7508179" y="4469691"/>
            <a:ext cx="548694" cy="311202"/>
            <a:chOff x="1813742" y="2477592"/>
            <a:chExt cx="548694" cy="414936"/>
          </a:xfrm>
        </p:grpSpPr>
        <p:sp>
          <p:nvSpPr>
            <p:cNvPr id="37" name="Google Shape;806;p47">
              <a:extLst>
                <a:ext uri="{FF2B5EF4-FFF2-40B4-BE49-F238E27FC236}">
                  <a16:creationId xmlns:a16="http://schemas.microsoft.com/office/drawing/2014/main" id="{AC5592C2-48C1-BE43-84A0-BB61BA451A6D}"/>
                </a:ext>
              </a:extLst>
            </p:cNvPr>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38" name="Google Shape;807;p47">
              <a:extLst>
                <a:ext uri="{FF2B5EF4-FFF2-40B4-BE49-F238E27FC236}">
                  <a16:creationId xmlns:a16="http://schemas.microsoft.com/office/drawing/2014/main" id="{1012DD6E-5E7F-8149-A3E5-BF36C3F62B96}"/>
                </a:ext>
              </a:extLst>
            </p:cNvPr>
            <p:cNvPicPr preferRelativeResize="0"/>
            <p:nvPr/>
          </p:nvPicPr>
          <p:blipFill rotWithShape="1">
            <a:blip r:embed="rId5">
              <a:alphaModFix/>
            </a:blip>
            <a:srcRect/>
            <a:stretch/>
          </p:blipFill>
          <p:spPr>
            <a:xfrm>
              <a:off x="1861672" y="2513487"/>
              <a:ext cx="300452" cy="343150"/>
            </a:xfrm>
            <a:prstGeom prst="rect">
              <a:avLst/>
            </a:prstGeom>
            <a:noFill/>
            <a:ln>
              <a:noFill/>
            </a:ln>
          </p:spPr>
        </p:pic>
      </p:grpSp>
      <p:grpSp>
        <p:nvGrpSpPr>
          <p:cNvPr id="39" name="Google Shape;808;p47">
            <a:extLst>
              <a:ext uri="{FF2B5EF4-FFF2-40B4-BE49-F238E27FC236}">
                <a16:creationId xmlns:a16="http://schemas.microsoft.com/office/drawing/2014/main" id="{BFA794E0-0E11-0A48-A8B5-6535B459E4C2}"/>
              </a:ext>
            </a:extLst>
          </p:cNvPr>
          <p:cNvGrpSpPr/>
          <p:nvPr/>
        </p:nvGrpSpPr>
        <p:grpSpPr>
          <a:xfrm>
            <a:off x="7614284" y="4563727"/>
            <a:ext cx="548694" cy="311202"/>
            <a:chOff x="1813742" y="2477592"/>
            <a:chExt cx="548694" cy="414936"/>
          </a:xfrm>
        </p:grpSpPr>
        <p:sp>
          <p:nvSpPr>
            <p:cNvPr id="40" name="Google Shape;809;p47">
              <a:extLst>
                <a:ext uri="{FF2B5EF4-FFF2-40B4-BE49-F238E27FC236}">
                  <a16:creationId xmlns:a16="http://schemas.microsoft.com/office/drawing/2014/main" id="{4105F041-4122-634A-B6F2-071ACB334835}"/>
                </a:ext>
              </a:extLst>
            </p:cNvPr>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41" name="Google Shape;810;p47">
              <a:extLst>
                <a:ext uri="{FF2B5EF4-FFF2-40B4-BE49-F238E27FC236}">
                  <a16:creationId xmlns:a16="http://schemas.microsoft.com/office/drawing/2014/main" id="{6A224511-67FC-4049-B8B0-63AC53538876}"/>
                </a:ext>
              </a:extLst>
            </p:cNvPr>
            <p:cNvPicPr preferRelativeResize="0"/>
            <p:nvPr/>
          </p:nvPicPr>
          <p:blipFill rotWithShape="1">
            <a:blip r:embed="rId5">
              <a:alphaModFix/>
            </a:blip>
            <a:srcRect/>
            <a:stretch/>
          </p:blipFill>
          <p:spPr>
            <a:xfrm>
              <a:off x="1861672" y="2513487"/>
              <a:ext cx="300452" cy="343150"/>
            </a:xfrm>
            <a:prstGeom prst="rect">
              <a:avLst/>
            </a:prstGeom>
            <a:noFill/>
            <a:ln>
              <a:noFill/>
            </a:ln>
          </p:spPr>
        </p:pic>
      </p:grpSp>
      <p:grpSp>
        <p:nvGrpSpPr>
          <p:cNvPr id="42" name="Google Shape;811;p47">
            <a:extLst>
              <a:ext uri="{FF2B5EF4-FFF2-40B4-BE49-F238E27FC236}">
                <a16:creationId xmlns:a16="http://schemas.microsoft.com/office/drawing/2014/main" id="{6EACD36B-A92E-CC4F-A6EB-5EEC558E3C60}"/>
              </a:ext>
            </a:extLst>
          </p:cNvPr>
          <p:cNvGrpSpPr/>
          <p:nvPr/>
        </p:nvGrpSpPr>
        <p:grpSpPr>
          <a:xfrm>
            <a:off x="8056867" y="4183941"/>
            <a:ext cx="548694" cy="311202"/>
            <a:chOff x="1813742" y="2477592"/>
            <a:chExt cx="548694" cy="414936"/>
          </a:xfrm>
        </p:grpSpPr>
        <p:sp>
          <p:nvSpPr>
            <p:cNvPr id="43" name="Google Shape;812;p47">
              <a:extLst>
                <a:ext uri="{FF2B5EF4-FFF2-40B4-BE49-F238E27FC236}">
                  <a16:creationId xmlns:a16="http://schemas.microsoft.com/office/drawing/2014/main" id="{2EB06EB9-F720-4B4B-B629-9485A06D0DC0}"/>
                </a:ext>
              </a:extLst>
            </p:cNvPr>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44" name="Google Shape;813;p47">
              <a:extLst>
                <a:ext uri="{FF2B5EF4-FFF2-40B4-BE49-F238E27FC236}">
                  <a16:creationId xmlns:a16="http://schemas.microsoft.com/office/drawing/2014/main" id="{25B3BC30-953C-644E-9E2B-919C4DF061BA}"/>
                </a:ext>
              </a:extLst>
            </p:cNvPr>
            <p:cNvPicPr preferRelativeResize="0"/>
            <p:nvPr/>
          </p:nvPicPr>
          <p:blipFill rotWithShape="1">
            <a:blip r:embed="rId5">
              <a:alphaModFix/>
            </a:blip>
            <a:srcRect/>
            <a:stretch/>
          </p:blipFill>
          <p:spPr>
            <a:xfrm>
              <a:off x="1861672" y="2513487"/>
              <a:ext cx="300452" cy="343150"/>
            </a:xfrm>
            <a:prstGeom prst="rect">
              <a:avLst/>
            </a:prstGeom>
            <a:noFill/>
            <a:ln>
              <a:noFill/>
            </a:ln>
          </p:spPr>
        </p:pic>
      </p:grpSp>
      <p:grpSp>
        <p:nvGrpSpPr>
          <p:cNvPr id="45" name="Google Shape;814;p47">
            <a:extLst>
              <a:ext uri="{FF2B5EF4-FFF2-40B4-BE49-F238E27FC236}">
                <a16:creationId xmlns:a16="http://schemas.microsoft.com/office/drawing/2014/main" id="{E8F9315B-7D54-5F49-B251-0BDC8A0E0E3B}"/>
              </a:ext>
            </a:extLst>
          </p:cNvPr>
          <p:cNvGrpSpPr/>
          <p:nvPr/>
        </p:nvGrpSpPr>
        <p:grpSpPr>
          <a:xfrm>
            <a:off x="8209267" y="4298241"/>
            <a:ext cx="548694" cy="311202"/>
            <a:chOff x="1813742" y="2477592"/>
            <a:chExt cx="548694" cy="414936"/>
          </a:xfrm>
        </p:grpSpPr>
        <p:sp>
          <p:nvSpPr>
            <p:cNvPr id="46" name="Google Shape;815;p47">
              <a:extLst>
                <a:ext uri="{FF2B5EF4-FFF2-40B4-BE49-F238E27FC236}">
                  <a16:creationId xmlns:a16="http://schemas.microsoft.com/office/drawing/2014/main" id="{45AD9236-F3EB-D94F-94C5-96F92A383C40}"/>
                </a:ext>
              </a:extLst>
            </p:cNvPr>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47" name="Google Shape;816;p47">
              <a:extLst>
                <a:ext uri="{FF2B5EF4-FFF2-40B4-BE49-F238E27FC236}">
                  <a16:creationId xmlns:a16="http://schemas.microsoft.com/office/drawing/2014/main" id="{7CB29C2A-04D8-C940-B720-F2B19AA14D34}"/>
                </a:ext>
              </a:extLst>
            </p:cNvPr>
            <p:cNvPicPr preferRelativeResize="0"/>
            <p:nvPr/>
          </p:nvPicPr>
          <p:blipFill rotWithShape="1">
            <a:blip r:embed="rId5">
              <a:alphaModFix/>
            </a:blip>
            <a:srcRect/>
            <a:stretch/>
          </p:blipFill>
          <p:spPr>
            <a:xfrm>
              <a:off x="1861672" y="2513487"/>
              <a:ext cx="300452" cy="343150"/>
            </a:xfrm>
            <a:prstGeom prst="rect">
              <a:avLst/>
            </a:prstGeom>
            <a:noFill/>
            <a:ln>
              <a:noFill/>
            </a:ln>
          </p:spPr>
        </p:pic>
      </p:grpSp>
      <p:grpSp>
        <p:nvGrpSpPr>
          <p:cNvPr id="48" name="Google Shape;817;p47">
            <a:extLst>
              <a:ext uri="{FF2B5EF4-FFF2-40B4-BE49-F238E27FC236}">
                <a16:creationId xmlns:a16="http://schemas.microsoft.com/office/drawing/2014/main" id="{500D627C-35A8-1A49-8167-F309B1E9F64B}"/>
              </a:ext>
            </a:extLst>
          </p:cNvPr>
          <p:cNvGrpSpPr/>
          <p:nvPr/>
        </p:nvGrpSpPr>
        <p:grpSpPr>
          <a:xfrm>
            <a:off x="8361667" y="4412541"/>
            <a:ext cx="548694" cy="311202"/>
            <a:chOff x="1813742" y="2477592"/>
            <a:chExt cx="548694" cy="414936"/>
          </a:xfrm>
        </p:grpSpPr>
        <p:sp>
          <p:nvSpPr>
            <p:cNvPr id="49" name="Google Shape;818;p47">
              <a:extLst>
                <a:ext uri="{FF2B5EF4-FFF2-40B4-BE49-F238E27FC236}">
                  <a16:creationId xmlns:a16="http://schemas.microsoft.com/office/drawing/2014/main" id="{929018C2-A455-6648-A598-37D35867C2CB}"/>
                </a:ext>
              </a:extLst>
            </p:cNvPr>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50" name="Google Shape;819;p47">
              <a:extLst>
                <a:ext uri="{FF2B5EF4-FFF2-40B4-BE49-F238E27FC236}">
                  <a16:creationId xmlns:a16="http://schemas.microsoft.com/office/drawing/2014/main" id="{3BD786EB-CCDF-0844-B0FC-D3D325D74B10}"/>
                </a:ext>
              </a:extLst>
            </p:cNvPr>
            <p:cNvPicPr preferRelativeResize="0"/>
            <p:nvPr/>
          </p:nvPicPr>
          <p:blipFill rotWithShape="1">
            <a:blip r:embed="rId5">
              <a:alphaModFix/>
            </a:blip>
            <a:srcRect/>
            <a:stretch/>
          </p:blipFill>
          <p:spPr>
            <a:xfrm>
              <a:off x="1861672" y="2513487"/>
              <a:ext cx="300452" cy="343150"/>
            </a:xfrm>
            <a:prstGeom prst="rect">
              <a:avLst/>
            </a:prstGeom>
            <a:noFill/>
            <a:ln>
              <a:noFill/>
            </a:ln>
          </p:spPr>
        </p:pic>
      </p:grpSp>
      <p:grpSp>
        <p:nvGrpSpPr>
          <p:cNvPr id="51" name="Google Shape;820;p47">
            <a:extLst>
              <a:ext uri="{FF2B5EF4-FFF2-40B4-BE49-F238E27FC236}">
                <a16:creationId xmlns:a16="http://schemas.microsoft.com/office/drawing/2014/main" id="{07DCFCCA-9705-EE45-9D50-52ED558D57CF}"/>
              </a:ext>
            </a:extLst>
          </p:cNvPr>
          <p:cNvGrpSpPr/>
          <p:nvPr/>
        </p:nvGrpSpPr>
        <p:grpSpPr>
          <a:xfrm>
            <a:off x="8514067" y="4526841"/>
            <a:ext cx="548694" cy="311202"/>
            <a:chOff x="1813742" y="2477592"/>
            <a:chExt cx="548694" cy="414936"/>
          </a:xfrm>
        </p:grpSpPr>
        <p:sp>
          <p:nvSpPr>
            <p:cNvPr id="52" name="Google Shape;821;p47">
              <a:extLst>
                <a:ext uri="{FF2B5EF4-FFF2-40B4-BE49-F238E27FC236}">
                  <a16:creationId xmlns:a16="http://schemas.microsoft.com/office/drawing/2014/main" id="{ECC4F028-D788-7A4A-BEFA-34EC5889576F}"/>
                </a:ext>
              </a:extLst>
            </p:cNvPr>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53" name="Google Shape;822;p47">
              <a:extLst>
                <a:ext uri="{FF2B5EF4-FFF2-40B4-BE49-F238E27FC236}">
                  <a16:creationId xmlns:a16="http://schemas.microsoft.com/office/drawing/2014/main" id="{B7133047-7F2F-3244-A869-CE14EBBA9863}"/>
                </a:ext>
              </a:extLst>
            </p:cNvPr>
            <p:cNvPicPr preferRelativeResize="0"/>
            <p:nvPr/>
          </p:nvPicPr>
          <p:blipFill rotWithShape="1">
            <a:blip r:embed="rId5">
              <a:alphaModFix/>
            </a:blip>
            <a:srcRect/>
            <a:stretch/>
          </p:blipFill>
          <p:spPr>
            <a:xfrm>
              <a:off x="1861672" y="2513487"/>
              <a:ext cx="300452" cy="343150"/>
            </a:xfrm>
            <a:prstGeom prst="rect">
              <a:avLst/>
            </a:prstGeom>
            <a:noFill/>
            <a:ln>
              <a:noFill/>
            </a:ln>
          </p:spPr>
        </p:pic>
      </p:grpSp>
      <p:sp>
        <p:nvSpPr>
          <p:cNvPr id="54" name="Google Shape;823;p47">
            <a:extLst>
              <a:ext uri="{FF2B5EF4-FFF2-40B4-BE49-F238E27FC236}">
                <a16:creationId xmlns:a16="http://schemas.microsoft.com/office/drawing/2014/main" id="{941757F4-5BE7-F44B-ACD9-A45694726472}"/>
              </a:ext>
            </a:extLst>
          </p:cNvPr>
          <p:cNvSpPr/>
          <p:nvPr/>
        </p:nvSpPr>
        <p:spPr>
          <a:xfrm>
            <a:off x="7355787" y="4895277"/>
            <a:ext cx="1687800" cy="197775"/>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a:buClr>
                <a:srgbClr val="000000"/>
              </a:buClr>
              <a:buSzPts val="1800"/>
            </a:pPr>
            <a:r>
              <a:rPr lang="en">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p:txBody>
      </p:sp>
      <p:sp>
        <p:nvSpPr>
          <p:cNvPr id="55" name="Google Shape;826;p47">
            <a:extLst>
              <a:ext uri="{FF2B5EF4-FFF2-40B4-BE49-F238E27FC236}">
                <a16:creationId xmlns:a16="http://schemas.microsoft.com/office/drawing/2014/main" id="{3AC0A89A-A7C4-2847-BC76-088ED93D7E88}"/>
              </a:ext>
            </a:extLst>
          </p:cNvPr>
          <p:cNvSpPr/>
          <p:nvPr/>
        </p:nvSpPr>
        <p:spPr>
          <a:xfrm>
            <a:off x="670848" y="4167513"/>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a:t>
            </a:r>
            <a:r>
              <a:rPr lang="en" b="1"/>
              <a:t>1</a:t>
            </a:r>
            <a:endParaRPr sz="1400" b="1">
              <a:solidFill>
                <a:srgbClr val="000000"/>
              </a:solidFill>
              <a:latin typeface="Arial"/>
              <a:ea typeface="Arial"/>
              <a:cs typeface="Arial"/>
              <a:sym typeface="Arial"/>
            </a:endParaRPr>
          </a:p>
        </p:txBody>
      </p:sp>
      <p:pic>
        <p:nvPicPr>
          <p:cNvPr id="57" name="Google Shape;800;p47" descr="http://icons.iconarchive.com/icons/visualpharm/hardware/64/server-icon.png">
            <a:extLst>
              <a:ext uri="{FF2B5EF4-FFF2-40B4-BE49-F238E27FC236}">
                <a16:creationId xmlns:a16="http://schemas.microsoft.com/office/drawing/2014/main" id="{887D61EA-38CC-1D46-8D83-66AB42C2DEA5}"/>
              </a:ext>
            </a:extLst>
          </p:cNvPr>
          <p:cNvPicPr preferRelativeResize="0"/>
          <p:nvPr/>
        </p:nvPicPr>
        <p:blipFill rotWithShape="1">
          <a:blip r:embed="rId7">
            <a:alphaModFix/>
          </a:blip>
          <a:srcRect/>
          <a:stretch/>
        </p:blipFill>
        <p:spPr>
          <a:xfrm>
            <a:off x="5722972" y="3886372"/>
            <a:ext cx="1504000" cy="1209827"/>
          </a:xfrm>
          <a:prstGeom prst="rect">
            <a:avLst/>
          </a:prstGeom>
          <a:noFill/>
          <a:ln>
            <a:noFill/>
          </a:ln>
        </p:spPr>
      </p:pic>
      <p:sp>
        <p:nvSpPr>
          <p:cNvPr id="11" name="Rectangle 10">
            <a:extLst>
              <a:ext uri="{FF2B5EF4-FFF2-40B4-BE49-F238E27FC236}">
                <a16:creationId xmlns:a16="http://schemas.microsoft.com/office/drawing/2014/main" id="{018A31C5-EB0E-CA4A-B9BB-72B132C913F6}"/>
              </a:ext>
            </a:extLst>
          </p:cNvPr>
          <p:cNvSpPr/>
          <p:nvPr/>
        </p:nvSpPr>
        <p:spPr>
          <a:xfrm>
            <a:off x="1186665" y="2948281"/>
            <a:ext cx="2397555" cy="298353"/>
          </a:xfrm>
          <a:prstGeom prst="rect">
            <a:avLst/>
          </a:prstGeom>
          <a:solidFill>
            <a:schemeClr val="bg1">
              <a:lumMod val="75000"/>
              <a:alpha val="3083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58" name="Rectangle 57">
            <a:extLst>
              <a:ext uri="{FF2B5EF4-FFF2-40B4-BE49-F238E27FC236}">
                <a16:creationId xmlns:a16="http://schemas.microsoft.com/office/drawing/2014/main" id="{79AEA769-4EE0-3147-8C53-A7A0678330D9}"/>
              </a:ext>
            </a:extLst>
          </p:cNvPr>
          <p:cNvSpPr/>
          <p:nvPr/>
        </p:nvSpPr>
        <p:spPr>
          <a:xfrm>
            <a:off x="1186664" y="3245912"/>
            <a:ext cx="2397555" cy="399426"/>
          </a:xfrm>
          <a:prstGeom prst="rect">
            <a:avLst/>
          </a:prstGeom>
          <a:solidFill>
            <a:srgbClr val="CBDDEF">
              <a:alpha val="3083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59" name="Rectangle 58">
            <a:extLst>
              <a:ext uri="{FF2B5EF4-FFF2-40B4-BE49-F238E27FC236}">
                <a16:creationId xmlns:a16="http://schemas.microsoft.com/office/drawing/2014/main" id="{7533B6F5-0709-3C42-A04E-F020A521D4D8}"/>
              </a:ext>
            </a:extLst>
          </p:cNvPr>
          <p:cNvSpPr/>
          <p:nvPr/>
        </p:nvSpPr>
        <p:spPr>
          <a:xfrm>
            <a:off x="1180861" y="3650211"/>
            <a:ext cx="2397555" cy="166369"/>
          </a:xfrm>
          <a:prstGeom prst="rect">
            <a:avLst/>
          </a:prstGeom>
          <a:solidFill>
            <a:srgbClr val="009B47">
              <a:alpha val="3083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dirty="0"/>
          </a:p>
        </p:txBody>
      </p:sp>
      <p:grpSp>
        <p:nvGrpSpPr>
          <p:cNvPr id="60" name="Google Shape;808;p47">
            <a:extLst>
              <a:ext uri="{FF2B5EF4-FFF2-40B4-BE49-F238E27FC236}">
                <a16:creationId xmlns:a16="http://schemas.microsoft.com/office/drawing/2014/main" id="{DA09476A-FBA5-A542-BF20-094CA4F51AC5}"/>
              </a:ext>
            </a:extLst>
          </p:cNvPr>
          <p:cNvGrpSpPr/>
          <p:nvPr/>
        </p:nvGrpSpPr>
        <p:grpSpPr>
          <a:xfrm>
            <a:off x="7612649" y="4561807"/>
            <a:ext cx="548694" cy="311202"/>
            <a:chOff x="1813742" y="2477592"/>
            <a:chExt cx="548694" cy="414936"/>
          </a:xfrm>
        </p:grpSpPr>
        <p:sp>
          <p:nvSpPr>
            <p:cNvPr id="61" name="Google Shape;809;p47">
              <a:extLst>
                <a:ext uri="{FF2B5EF4-FFF2-40B4-BE49-F238E27FC236}">
                  <a16:creationId xmlns:a16="http://schemas.microsoft.com/office/drawing/2014/main" id="{D8B82712-7AA0-5C40-824C-C89CB025960F}"/>
                </a:ext>
              </a:extLst>
            </p:cNvPr>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62" name="Google Shape;810;p47">
              <a:extLst>
                <a:ext uri="{FF2B5EF4-FFF2-40B4-BE49-F238E27FC236}">
                  <a16:creationId xmlns:a16="http://schemas.microsoft.com/office/drawing/2014/main" id="{DEC854D7-2ABA-2442-B3F1-D10E406D0AEA}"/>
                </a:ext>
              </a:extLst>
            </p:cNvPr>
            <p:cNvPicPr preferRelativeResize="0"/>
            <p:nvPr/>
          </p:nvPicPr>
          <p:blipFill rotWithShape="1">
            <a:blip r:embed="rId5">
              <a:alphaModFix/>
            </a:blip>
            <a:srcRect/>
            <a:stretch/>
          </p:blipFill>
          <p:spPr>
            <a:xfrm>
              <a:off x="1861672" y="2513487"/>
              <a:ext cx="300452" cy="343150"/>
            </a:xfrm>
            <a:prstGeom prst="rect">
              <a:avLst/>
            </a:prstGeom>
            <a:noFill/>
            <a:ln>
              <a:noFill/>
            </a:ln>
          </p:spPr>
        </p:pic>
      </p:grpSp>
      <p:grpSp>
        <p:nvGrpSpPr>
          <p:cNvPr id="64" name="Google Shape;814;p47">
            <a:extLst>
              <a:ext uri="{FF2B5EF4-FFF2-40B4-BE49-F238E27FC236}">
                <a16:creationId xmlns:a16="http://schemas.microsoft.com/office/drawing/2014/main" id="{087E9F6B-F12B-EE46-B778-64AA0A824708}"/>
              </a:ext>
            </a:extLst>
          </p:cNvPr>
          <p:cNvGrpSpPr/>
          <p:nvPr/>
        </p:nvGrpSpPr>
        <p:grpSpPr>
          <a:xfrm>
            <a:off x="8511059" y="4526841"/>
            <a:ext cx="548694" cy="311202"/>
            <a:chOff x="1813742" y="2477592"/>
            <a:chExt cx="548694" cy="414936"/>
          </a:xfrm>
        </p:grpSpPr>
        <p:sp>
          <p:nvSpPr>
            <p:cNvPr id="65" name="Google Shape;815;p47">
              <a:extLst>
                <a:ext uri="{FF2B5EF4-FFF2-40B4-BE49-F238E27FC236}">
                  <a16:creationId xmlns:a16="http://schemas.microsoft.com/office/drawing/2014/main" id="{EF8946FA-1C74-F143-95E0-D258D56565F5}"/>
                </a:ext>
              </a:extLst>
            </p:cNvPr>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66" name="Google Shape;816;p47">
              <a:extLst>
                <a:ext uri="{FF2B5EF4-FFF2-40B4-BE49-F238E27FC236}">
                  <a16:creationId xmlns:a16="http://schemas.microsoft.com/office/drawing/2014/main" id="{50267BF4-7B85-2045-B338-930A2E446DBF}"/>
                </a:ext>
              </a:extLst>
            </p:cNvPr>
            <p:cNvPicPr preferRelativeResize="0"/>
            <p:nvPr/>
          </p:nvPicPr>
          <p:blipFill rotWithShape="1">
            <a:blip r:embed="rId5">
              <a:alphaModFix/>
            </a:blip>
            <a:srcRect/>
            <a:stretch/>
          </p:blipFill>
          <p:spPr>
            <a:xfrm>
              <a:off x="1861672" y="2513487"/>
              <a:ext cx="300452" cy="343150"/>
            </a:xfrm>
            <a:prstGeom prst="rect">
              <a:avLst/>
            </a:prstGeom>
            <a:noFill/>
            <a:ln>
              <a:noFill/>
            </a:ln>
          </p:spPr>
        </p:pic>
      </p:grpSp>
      <p:sp>
        <p:nvSpPr>
          <p:cNvPr id="12" name="TextBox 11">
            <a:extLst>
              <a:ext uri="{FF2B5EF4-FFF2-40B4-BE49-F238E27FC236}">
                <a16:creationId xmlns:a16="http://schemas.microsoft.com/office/drawing/2014/main" id="{68886C63-ED5F-DD4B-BEEE-5A77549CA6FC}"/>
              </a:ext>
            </a:extLst>
          </p:cNvPr>
          <p:cNvSpPr txBox="1"/>
          <p:nvPr/>
        </p:nvSpPr>
        <p:spPr>
          <a:xfrm>
            <a:off x="3563254" y="2957546"/>
            <a:ext cx="1824217" cy="276999"/>
          </a:xfrm>
          <a:prstGeom prst="rect">
            <a:avLst/>
          </a:prstGeom>
          <a:noFill/>
        </p:spPr>
        <p:txBody>
          <a:bodyPr wrap="none" rtlCol="0">
            <a:spAutoFit/>
          </a:bodyPr>
          <a:lstStyle/>
          <a:p>
            <a:r>
              <a:rPr lang="en-AT" sz="1200" dirty="0"/>
              <a:t>F?:{starring, name}</a:t>
            </a:r>
          </a:p>
        </p:txBody>
      </p:sp>
      <p:sp>
        <p:nvSpPr>
          <p:cNvPr id="67" name="TextBox 66">
            <a:extLst>
              <a:ext uri="{FF2B5EF4-FFF2-40B4-BE49-F238E27FC236}">
                <a16:creationId xmlns:a16="http://schemas.microsoft.com/office/drawing/2014/main" id="{E482A825-78BE-9549-A353-62232CA9AD75}"/>
              </a:ext>
            </a:extLst>
          </p:cNvPr>
          <p:cNvSpPr txBox="1"/>
          <p:nvPr/>
        </p:nvSpPr>
        <p:spPr>
          <a:xfrm>
            <a:off x="3563254" y="3281194"/>
            <a:ext cx="3384966" cy="276999"/>
          </a:xfrm>
          <a:prstGeom prst="rect">
            <a:avLst/>
          </a:prstGeom>
          <a:noFill/>
        </p:spPr>
        <p:txBody>
          <a:bodyPr wrap="none" rtlCol="0">
            <a:spAutoFit/>
          </a:bodyPr>
          <a:lstStyle/>
          <a:p>
            <a:r>
              <a:rPr lang="en-AT" sz="1200" dirty="0"/>
              <a:t>F?:{wikiPageExtLink, birthPlace, gender}</a:t>
            </a:r>
          </a:p>
        </p:txBody>
      </p:sp>
      <p:sp>
        <p:nvSpPr>
          <p:cNvPr id="69" name="TextBox 68">
            <a:extLst>
              <a:ext uri="{FF2B5EF4-FFF2-40B4-BE49-F238E27FC236}">
                <a16:creationId xmlns:a16="http://schemas.microsoft.com/office/drawing/2014/main" id="{1A8218CE-E520-BB4A-89BC-B89C9A669414}"/>
              </a:ext>
            </a:extLst>
          </p:cNvPr>
          <p:cNvSpPr txBox="1"/>
          <p:nvPr/>
        </p:nvSpPr>
        <p:spPr>
          <a:xfrm>
            <a:off x="1821594" y="4690074"/>
            <a:ext cx="460382" cy="276999"/>
          </a:xfrm>
          <a:prstGeom prst="rect">
            <a:avLst/>
          </a:prstGeom>
          <a:noFill/>
        </p:spPr>
        <p:txBody>
          <a:bodyPr wrap="none" rtlCol="0">
            <a:spAutoFit/>
          </a:bodyPr>
          <a:lstStyle/>
          <a:p>
            <a:r>
              <a:rPr lang="en-AT" sz="1200" dirty="0"/>
              <a:t>TPF</a:t>
            </a:r>
          </a:p>
        </p:txBody>
      </p:sp>
      <p:sp>
        <p:nvSpPr>
          <p:cNvPr id="70" name="Slide Number Placeholder 2">
            <a:extLst>
              <a:ext uri="{FF2B5EF4-FFF2-40B4-BE49-F238E27FC236}">
                <a16:creationId xmlns:a16="http://schemas.microsoft.com/office/drawing/2014/main" id="{78683137-C1D8-7F40-97BB-DAF4584DBF67}"/>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32</a:t>
            </a:fld>
            <a:endParaRPr lang="en-GB" sz="900" dirty="0">
              <a:solidFill>
                <a:schemeClr val="bg1">
                  <a:lumMod val="65000"/>
                </a:schemeClr>
              </a:solidFill>
            </a:endParaRPr>
          </a:p>
        </p:txBody>
      </p:sp>
    </p:spTree>
    <p:extLst>
      <p:ext uri="{BB962C8B-B14F-4D97-AF65-F5344CB8AC3E}">
        <p14:creationId xmlns:p14="http://schemas.microsoft.com/office/powerpoint/2010/main" val="3255274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1" nodeType="clickEffect">
                                  <p:stCondLst>
                                    <p:cond delay="0"/>
                                  </p:stCondLst>
                                  <p:childTnLst>
                                    <p:animMotion origin="layout" path="M 0 0 L 0.20694 0.18083 " pathEditMode="relative" ptsTypes="AA">
                                      <p:cBhvr>
                                        <p:cTn id="26" dur="1000" fill="hold"/>
                                        <p:tgtEl>
                                          <p:spTgt spid="12"/>
                                        </p:tgtEl>
                                        <p:attrNameLst>
                                          <p:attrName>ppt_x</p:attrName>
                                          <p:attrName>ppt_y</p:attrName>
                                        </p:attrNameLst>
                                      </p:cBhvr>
                                    </p:animMotion>
                                  </p:childTnLst>
                                </p:cTn>
                              </p:par>
                              <p:par>
                                <p:cTn id="27" presetID="0" presetClass="path" presetSubtype="0" accel="50000" decel="50000" fill="hold" grpId="1" nodeType="withEffect">
                                  <p:stCondLst>
                                    <p:cond delay="0"/>
                                  </p:stCondLst>
                                  <p:childTnLst>
                                    <p:animMotion origin="layout" path="M 0 0 L 0.20694 0.18083 " pathEditMode="relative" ptsTypes="AA">
                                      <p:cBhvr>
                                        <p:cTn id="28" dur="1000" fill="hold"/>
                                        <p:tgtEl>
                                          <p:spTgt spid="67"/>
                                        </p:tgtEl>
                                        <p:attrNameLst>
                                          <p:attrName>ppt_x</p:attrName>
                                          <p:attrName>ppt_y</p:attrName>
                                        </p:attrNameLst>
                                      </p:cBhvr>
                                    </p:animMotion>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childTnLst>
                                </p:cTn>
                              </p:par>
                              <p:par>
                                <p:cTn id="38" presetID="1" presetClass="exit" presetSubtype="0" fill="hold" grpId="2" nodeType="withEffect">
                                  <p:stCondLst>
                                    <p:cond delay="0"/>
                                  </p:stCondLst>
                                  <p:childTnLst>
                                    <p:set>
                                      <p:cBhvr>
                                        <p:cTn id="39" dur="1" fill="hold">
                                          <p:stCondLst>
                                            <p:cond delay="0"/>
                                          </p:stCondLst>
                                        </p:cTn>
                                        <p:tgtEl>
                                          <p:spTgt spid="12"/>
                                        </p:tgtEl>
                                        <p:attrNameLst>
                                          <p:attrName>style.visibility</p:attrName>
                                        </p:attrNameLst>
                                      </p:cBhvr>
                                      <p:to>
                                        <p:strVal val="hidden"/>
                                      </p:to>
                                    </p:set>
                                  </p:childTnLst>
                                </p:cTn>
                              </p:par>
                              <p:par>
                                <p:cTn id="40" presetID="1" presetClass="exit" presetSubtype="0" fill="hold" grpId="2" nodeType="withEffect">
                                  <p:stCondLst>
                                    <p:cond delay="0"/>
                                  </p:stCondLst>
                                  <p:childTnLst>
                                    <p:set>
                                      <p:cBhvr>
                                        <p:cTn id="41" dur="1" fill="hold">
                                          <p:stCondLst>
                                            <p:cond delay="0"/>
                                          </p:stCondLst>
                                        </p:cTn>
                                        <p:tgtEl>
                                          <p:spTgt spid="6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nodeType="clickEffect">
                                  <p:stCondLst>
                                    <p:cond delay="0"/>
                                  </p:stCondLst>
                                  <p:childTnLst>
                                    <p:animMotion origin="layout" path="M -0.00191 0.00277 L -0.78958 0.15222 " pathEditMode="relative" ptsTypes="AA">
                                      <p:cBhvr>
                                        <p:cTn id="45" dur="2000" fill="hold"/>
                                        <p:tgtEl>
                                          <p:spTgt spid="60"/>
                                        </p:tgtEl>
                                        <p:attrNameLst>
                                          <p:attrName>ppt_x</p:attrName>
                                          <p:attrName>ppt_y</p:attrName>
                                        </p:attrNameLst>
                                      </p:cBhvr>
                                    </p:animMotion>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nodeType="clickEffect">
                                  <p:stCondLst>
                                    <p:cond delay="0"/>
                                  </p:stCondLst>
                                  <p:childTnLst>
                                    <p:animMotion origin="layout" path="M -0.00347 0.0025 L -0.7868 0.11723 " pathEditMode="relative" ptsTypes="AA">
                                      <p:cBhvr>
                                        <p:cTn id="49" dur="2000" fill="hold"/>
                                        <p:tgtEl>
                                          <p:spTgt spid="51"/>
                                        </p:tgtEl>
                                        <p:attrNameLst>
                                          <p:attrName>ppt_x</p:attrName>
                                          <p:attrName>ppt_y</p:attrName>
                                        </p:attrNameLst>
                                      </p:cBhvr>
                                    </p:animMotion>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8" grpId="0" animBg="1"/>
      <p:bldP spid="59" grpId="0" animBg="1"/>
      <p:bldP spid="12" grpId="0"/>
      <p:bldP spid="12" grpId="1"/>
      <p:bldP spid="12" grpId="2"/>
      <p:bldP spid="67" grpId="0"/>
      <p:bldP spid="67" grpId="1"/>
      <p:bldP spid="67" grpId="2"/>
      <p:bldP spid="6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2C193C-75D5-6E47-ABC0-1BB7EB4A8F55}"/>
              </a:ext>
            </a:extLst>
          </p:cNvPr>
          <p:cNvSpPr>
            <a:spLocks noGrp="1"/>
          </p:cNvSpPr>
          <p:nvPr>
            <p:ph type="title"/>
          </p:nvPr>
        </p:nvSpPr>
        <p:spPr/>
        <p:txBody>
          <a:bodyPr/>
          <a:lstStyle/>
          <a:p>
            <a:r>
              <a:rPr lang="en-AT" dirty="0"/>
              <a:t>Smart-KG:</a:t>
            </a:r>
          </a:p>
        </p:txBody>
      </p:sp>
      <p:sp>
        <p:nvSpPr>
          <p:cNvPr id="6" name="Text Placeholder 5">
            <a:extLst>
              <a:ext uri="{FF2B5EF4-FFF2-40B4-BE49-F238E27FC236}">
                <a16:creationId xmlns:a16="http://schemas.microsoft.com/office/drawing/2014/main" id="{FFEEF699-9FDB-A14C-A8BA-BE84CCD3BB02}"/>
              </a:ext>
            </a:extLst>
          </p:cNvPr>
          <p:cNvSpPr>
            <a:spLocks noGrp="1"/>
          </p:cNvSpPr>
          <p:nvPr>
            <p:ph type="body" idx="1"/>
          </p:nvPr>
        </p:nvSpPr>
        <p:spPr>
          <a:xfrm>
            <a:off x="103584" y="1043451"/>
            <a:ext cx="8870892" cy="4370250"/>
          </a:xfrm>
        </p:spPr>
        <p:txBody>
          <a:bodyPr/>
          <a:lstStyle/>
          <a:p>
            <a:r>
              <a:rPr lang="en-AT" sz="1200" dirty="0"/>
              <a:t>Further details, cf. our paper:</a:t>
            </a:r>
          </a:p>
          <a:p>
            <a:pPr marL="514350" indent="-285750">
              <a:buFont typeface="Arial" panose="020B0604020202020204" pitchFamily="34" charset="0"/>
              <a:buChar char="•"/>
            </a:pPr>
            <a:r>
              <a:rPr lang="en-AT" sz="1200" dirty="0"/>
              <a:t>predicate-restricted families, i.e. </a:t>
            </a:r>
            <a:r>
              <a:rPr lang="en-US" sz="1200" dirty="0"/>
              <a:t>pruning</a:t>
            </a:r>
            <a:endParaRPr lang="en" sz="1200" dirty="0">
              <a:cs typeface="Times New Roman"/>
              <a:sym typeface="Times New Roman"/>
            </a:endParaRPr>
          </a:p>
          <a:p>
            <a:pPr marL="971550" lvl="1" indent="-285750">
              <a:buFont typeface="Arial" panose="020B0604020202020204" pitchFamily="34" charset="0"/>
              <a:buChar char="•"/>
            </a:pPr>
            <a:r>
              <a:rPr lang="en" sz="1200" dirty="0">
                <a:ea typeface="Times New Roman"/>
                <a:cs typeface="Times New Roman"/>
                <a:sym typeface="Times New Roman"/>
              </a:rPr>
              <a:t>too rare or </a:t>
            </a:r>
          </a:p>
          <a:p>
            <a:pPr marL="971550" lvl="1" indent="-285750">
              <a:buFont typeface="Arial" panose="020B0604020202020204" pitchFamily="34" charset="0"/>
              <a:buChar char="•"/>
            </a:pPr>
            <a:r>
              <a:rPr lang="en" sz="1200" dirty="0">
                <a:ea typeface="Times New Roman"/>
                <a:cs typeface="Times New Roman"/>
                <a:sym typeface="Times New Roman"/>
              </a:rPr>
              <a:t>too common</a:t>
            </a:r>
          </a:p>
          <a:p>
            <a:pPr marL="685800" lvl="1" indent="0">
              <a:buNone/>
            </a:pPr>
            <a:r>
              <a:rPr lang="en" sz="1200" dirty="0">
                <a:ea typeface="Times New Roman"/>
                <a:cs typeface="Times New Roman"/>
                <a:sym typeface="Times New Roman"/>
              </a:rPr>
              <a:t>predicates for partitioning.</a:t>
            </a:r>
            <a:endParaRPr lang="en-AT" sz="1200" dirty="0">
              <a:sym typeface="Times New Roman"/>
            </a:endParaRPr>
          </a:p>
          <a:p>
            <a:pPr marL="685800" lvl="1" indent="0">
              <a:buNone/>
            </a:pPr>
            <a:r>
              <a:rPr lang="en-GB" sz="1200" dirty="0"/>
              <a:t>Example: for DBpedia, a naive partitioning would create +600k partially very large families, which are unfeasible to serve.</a:t>
            </a:r>
          </a:p>
          <a:p>
            <a:pPr marL="514350" indent="-285750">
              <a:buFont typeface="Arial" panose="020B0604020202020204" pitchFamily="34" charset="0"/>
              <a:buChar char="•"/>
            </a:pPr>
            <a:r>
              <a:rPr lang="en-GB" sz="1200" dirty="0"/>
              <a:t>partition caching</a:t>
            </a:r>
          </a:p>
          <a:p>
            <a:endParaRPr lang="en-AT" sz="1200" dirty="0"/>
          </a:p>
        </p:txBody>
      </p:sp>
      <p:pic>
        <p:nvPicPr>
          <p:cNvPr id="7" name="Picture 6">
            <a:extLst>
              <a:ext uri="{FF2B5EF4-FFF2-40B4-BE49-F238E27FC236}">
                <a16:creationId xmlns:a16="http://schemas.microsoft.com/office/drawing/2014/main" id="{921E7F80-AF1F-524D-8451-5566DF1BDB15}"/>
              </a:ext>
            </a:extLst>
          </p:cNvPr>
          <p:cNvPicPr>
            <a:picLocks noChangeAspect="1"/>
          </p:cNvPicPr>
          <p:nvPr/>
        </p:nvPicPr>
        <p:blipFill>
          <a:blip r:embed="rId2"/>
          <a:stretch>
            <a:fillRect/>
          </a:stretch>
        </p:blipFill>
        <p:spPr>
          <a:xfrm>
            <a:off x="3785808" y="3228576"/>
            <a:ext cx="5229546" cy="1308864"/>
          </a:xfrm>
          <a:prstGeom prst="rect">
            <a:avLst/>
          </a:prstGeom>
        </p:spPr>
      </p:pic>
      <p:pic>
        <p:nvPicPr>
          <p:cNvPr id="8" name="Picture 7">
            <a:extLst>
              <a:ext uri="{FF2B5EF4-FFF2-40B4-BE49-F238E27FC236}">
                <a16:creationId xmlns:a16="http://schemas.microsoft.com/office/drawing/2014/main" id="{FE382864-07DA-7544-8034-029992638794}"/>
              </a:ext>
            </a:extLst>
          </p:cNvPr>
          <p:cNvPicPr>
            <a:picLocks noChangeAspect="1"/>
          </p:cNvPicPr>
          <p:nvPr/>
        </p:nvPicPr>
        <p:blipFill>
          <a:blip r:embed="rId3"/>
          <a:stretch>
            <a:fillRect/>
          </a:stretch>
        </p:blipFill>
        <p:spPr>
          <a:xfrm rot="21304822">
            <a:off x="62706" y="3228576"/>
            <a:ext cx="3690343" cy="1875235"/>
          </a:xfrm>
          <a:prstGeom prst="rect">
            <a:avLst/>
          </a:prstGeom>
          <a:ln>
            <a:solidFill>
              <a:schemeClr val="accent1"/>
            </a:solidFill>
          </a:ln>
        </p:spPr>
      </p:pic>
      <p:sp>
        <p:nvSpPr>
          <p:cNvPr id="154" name="Slide Number Placeholder 2">
            <a:extLst>
              <a:ext uri="{FF2B5EF4-FFF2-40B4-BE49-F238E27FC236}">
                <a16:creationId xmlns:a16="http://schemas.microsoft.com/office/drawing/2014/main" id="{5197D57B-8CC4-454C-A361-51A97413B793}"/>
              </a:ext>
            </a:extLst>
          </p:cNvPr>
          <p:cNvSpPr>
            <a:spLocks noGrp="1"/>
          </p:cNvSpPr>
          <p:nvPr>
            <p:ph type="sldNum" sz="quarter" idx="12"/>
          </p:nvPr>
        </p:nvSpPr>
        <p:spPr>
          <a:xfrm>
            <a:off x="0" y="5446256"/>
            <a:ext cx="892150" cy="258085"/>
          </a:xfrm>
        </p:spPr>
        <p:txBody>
          <a:bodyPr/>
          <a:lstStyle/>
          <a:p>
            <a:r>
              <a:rPr lang="en-GB" sz="900">
                <a:solidFill>
                  <a:schemeClr val="bg1">
                    <a:lumMod val="65000"/>
                  </a:schemeClr>
                </a:solidFill>
              </a:rPr>
              <a:t>Page </a:t>
            </a:r>
            <a:fld id="{BE3DC40E-DBBE-4E2D-9EEC-FBF0DA0E9179}" type="slidenum">
              <a:rPr lang="en-GB" sz="900" smtClean="0">
                <a:solidFill>
                  <a:schemeClr val="bg1">
                    <a:lumMod val="65000"/>
                  </a:schemeClr>
                </a:solidFill>
              </a:rPr>
              <a:t>33</a:t>
            </a:fld>
            <a:endParaRPr lang="en-GB" sz="900" dirty="0">
              <a:solidFill>
                <a:schemeClr val="bg1">
                  <a:lumMod val="65000"/>
                </a:schemeClr>
              </a:solidFill>
            </a:endParaRPr>
          </a:p>
        </p:txBody>
      </p:sp>
    </p:spTree>
    <p:extLst>
      <p:ext uri="{BB962C8B-B14F-4D97-AF65-F5344CB8AC3E}">
        <p14:creationId xmlns:p14="http://schemas.microsoft.com/office/powerpoint/2010/main" val="191824924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D3D944-339E-114A-B4FE-C1D3ADD2E11A}"/>
              </a:ext>
            </a:extLst>
          </p:cNvPr>
          <p:cNvSpPr>
            <a:spLocks noGrp="1"/>
          </p:cNvSpPr>
          <p:nvPr>
            <p:ph type="body" idx="1"/>
          </p:nvPr>
        </p:nvSpPr>
        <p:spPr/>
        <p:txBody>
          <a:bodyPr/>
          <a:lstStyle/>
          <a:p>
            <a:r>
              <a:rPr lang="en-AT" dirty="0"/>
              <a:t>server, 384 GB RAM</a:t>
            </a:r>
          </a:p>
          <a:p>
            <a:r>
              <a:rPr lang="en-AT" dirty="0"/>
              <a:t>up to 80 clients, 32 RAM</a:t>
            </a:r>
          </a:p>
          <a:p>
            <a:r>
              <a:rPr lang="en-AT" dirty="0"/>
              <a:t>1 GBit/s network (limited to 20Mbit/s per client</a:t>
            </a:r>
          </a:p>
          <a:p>
            <a:pPr marL="514350" indent="-285750">
              <a:buFont typeface="Arial" panose="020B0604020202020204" pitchFamily="34" charset="0"/>
              <a:buChar char="•"/>
            </a:pPr>
            <a:r>
              <a:rPr lang="en-AT" dirty="0"/>
              <a:t>WatDiv up to 1B triples, up to 10joins </a:t>
            </a:r>
          </a:p>
          <a:p>
            <a:pPr marL="514350" indent="-285750">
              <a:buFont typeface="Arial" panose="020B0604020202020204" pitchFamily="34" charset="0"/>
              <a:buChar char="•"/>
            </a:pPr>
            <a:r>
              <a:rPr lang="en-AT" dirty="0"/>
              <a:t>DBpedia, 12 random BPGs from LSQ</a:t>
            </a:r>
          </a:p>
          <a:p>
            <a:endParaRPr lang="en-AT" dirty="0"/>
          </a:p>
        </p:txBody>
      </p:sp>
      <p:sp>
        <p:nvSpPr>
          <p:cNvPr id="3" name="Title 2">
            <a:extLst>
              <a:ext uri="{FF2B5EF4-FFF2-40B4-BE49-F238E27FC236}">
                <a16:creationId xmlns:a16="http://schemas.microsoft.com/office/drawing/2014/main" id="{3169FF43-50E7-B145-A6FD-2F59997EEBA2}"/>
              </a:ext>
            </a:extLst>
          </p:cNvPr>
          <p:cNvSpPr>
            <a:spLocks noGrp="1"/>
          </p:cNvSpPr>
          <p:nvPr>
            <p:ph type="title"/>
          </p:nvPr>
        </p:nvSpPr>
        <p:spPr/>
        <p:txBody>
          <a:bodyPr/>
          <a:lstStyle/>
          <a:p>
            <a:r>
              <a:rPr lang="en-AT" dirty="0"/>
              <a:t>Experiments:</a:t>
            </a:r>
          </a:p>
        </p:txBody>
      </p:sp>
      <p:sp>
        <p:nvSpPr>
          <p:cNvPr id="5" name="Slide Number Placeholder 2">
            <a:extLst>
              <a:ext uri="{FF2B5EF4-FFF2-40B4-BE49-F238E27FC236}">
                <a16:creationId xmlns:a16="http://schemas.microsoft.com/office/drawing/2014/main" id="{7EFC8AF4-26EE-BD4B-BBA3-F2ADFABD68BB}"/>
              </a:ext>
            </a:extLst>
          </p:cNvPr>
          <p:cNvSpPr>
            <a:spLocks noGrp="1"/>
          </p:cNvSpPr>
          <p:nvPr>
            <p:ph type="sldNum" sz="quarter" idx="12"/>
          </p:nvPr>
        </p:nvSpPr>
        <p:spPr>
          <a:xfrm>
            <a:off x="0" y="5446256"/>
            <a:ext cx="892150" cy="258085"/>
          </a:xfrm>
        </p:spPr>
        <p:txBody>
          <a:bodyPr/>
          <a:lstStyle/>
          <a:p>
            <a:r>
              <a:rPr lang="en-GB" sz="900">
                <a:solidFill>
                  <a:schemeClr val="bg1">
                    <a:lumMod val="65000"/>
                  </a:schemeClr>
                </a:solidFill>
              </a:rPr>
              <a:t>Page </a:t>
            </a:r>
            <a:fld id="{BE3DC40E-DBBE-4E2D-9EEC-FBF0DA0E9179}" type="slidenum">
              <a:rPr lang="en-GB" sz="900" smtClean="0">
                <a:solidFill>
                  <a:schemeClr val="bg1">
                    <a:lumMod val="65000"/>
                  </a:schemeClr>
                </a:solidFill>
              </a:rPr>
              <a:t>34</a:t>
            </a:fld>
            <a:endParaRPr lang="en-GB" sz="900" dirty="0">
              <a:solidFill>
                <a:schemeClr val="bg1">
                  <a:lumMod val="65000"/>
                </a:schemeClr>
              </a:solidFill>
            </a:endParaRPr>
          </a:p>
        </p:txBody>
      </p:sp>
    </p:spTree>
    <p:extLst>
      <p:ext uri="{BB962C8B-B14F-4D97-AF65-F5344CB8AC3E}">
        <p14:creationId xmlns:p14="http://schemas.microsoft.com/office/powerpoint/2010/main" val="135236451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5" name="Google Shape;1475;p71"/>
          <p:cNvSpPr txBox="1">
            <a:spLocks noGrp="1"/>
          </p:cNvSpPr>
          <p:nvPr>
            <p:ph type="body" idx="1"/>
          </p:nvPr>
        </p:nvSpPr>
        <p:spPr>
          <a:xfrm>
            <a:off x="468325" y="1495912"/>
            <a:ext cx="8210400" cy="3383775"/>
          </a:xfrm>
          <a:prstGeom prst="rect">
            <a:avLst/>
          </a:prstGeom>
          <a:noFill/>
          <a:ln>
            <a:noFill/>
          </a:ln>
        </p:spPr>
        <p:txBody>
          <a:bodyPr spcFirstLastPara="1" vert="horz" wrap="square" lIns="0" tIns="45700" rIns="0" bIns="45700" rtlCol="0" anchor="t" anchorCtr="0">
            <a:noAutofit/>
          </a:bodyPr>
          <a:lstStyle/>
          <a:p>
            <a:pPr marL="1828800" indent="0">
              <a:spcAft>
                <a:spcPts val="600"/>
              </a:spcAft>
            </a:pPr>
            <a:r>
              <a:rPr lang="en" sz="2800" b="1"/>
              <a:t>Increasing Number of Clients 				</a:t>
            </a:r>
            <a:endParaRPr sz="2800" b="1"/>
          </a:p>
        </p:txBody>
      </p:sp>
      <p:sp>
        <p:nvSpPr>
          <p:cNvPr id="1476" name="Google Shape;1476;p71"/>
          <p:cNvSpPr txBox="1">
            <a:spLocks noGrp="1"/>
          </p:cNvSpPr>
          <p:nvPr>
            <p:ph type="title"/>
          </p:nvPr>
        </p:nvSpPr>
        <p:spPr>
          <a:xfrm>
            <a:off x="462408" y="411481"/>
            <a:ext cx="6646800" cy="813375"/>
          </a:xfrm>
          <a:prstGeom prst="rect">
            <a:avLst/>
          </a:prstGeom>
          <a:noFill/>
          <a:ln>
            <a:noFill/>
          </a:ln>
        </p:spPr>
        <p:txBody>
          <a:bodyPr spcFirstLastPara="1" vert="horz" wrap="square" lIns="0" tIns="0" rIns="0" bIns="0" rtlCol="0" anchor="ctr" anchorCtr="0">
            <a:noAutofit/>
          </a:bodyPr>
          <a:lstStyle/>
          <a:p>
            <a:r>
              <a:rPr lang="en"/>
              <a:t>Overall Query Performance </a:t>
            </a:r>
            <a:endParaRPr/>
          </a:p>
        </p:txBody>
      </p:sp>
      <p:pic>
        <p:nvPicPr>
          <p:cNvPr id="1477" name="Google Shape;1477;p71"/>
          <p:cNvPicPr preferRelativeResize="0"/>
          <p:nvPr/>
        </p:nvPicPr>
        <p:blipFill rotWithShape="1">
          <a:blip r:embed="rId3">
            <a:alphaModFix/>
          </a:blip>
          <a:srcRect b="13087"/>
          <a:stretch/>
        </p:blipFill>
        <p:spPr>
          <a:xfrm>
            <a:off x="1207699" y="2271569"/>
            <a:ext cx="7782253" cy="2501306"/>
          </a:xfrm>
          <a:prstGeom prst="rect">
            <a:avLst/>
          </a:prstGeom>
          <a:noFill/>
          <a:ln>
            <a:noFill/>
          </a:ln>
        </p:spPr>
      </p:pic>
      <p:sp>
        <p:nvSpPr>
          <p:cNvPr id="1479" name="Google Shape;1479;p71"/>
          <p:cNvSpPr txBox="1"/>
          <p:nvPr/>
        </p:nvSpPr>
        <p:spPr>
          <a:xfrm>
            <a:off x="3067050" y="4772875"/>
            <a:ext cx="3048000" cy="393600"/>
          </a:xfrm>
          <a:prstGeom prst="rect">
            <a:avLst/>
          </a:prstGeom>
          <a:noFill/>
          <a:ln>
            <a:noFill/>
          </a:ln>
        </p:spPr>
        <p:txBody>
          <a:bodyPr spcFirstLastPara="1" wrap="square" lIns="91425" tIns="91425" rIns="91425" bIns="91425" anchor="t" anchorCtr="0">
            <a:noAutofit/>
          </a:bodyPr>
          <a:lstStyle/>
          <a:p>
            <a:r>
              <a:rPr lang="en" sz="2800" b="1">
                <a:latin typeface="Verdana"/>
                <a:ea typeface="Verdana"/>
                <a:cs typeface="Verdana"/>
                <a:sym typeface="Verdana"/>
              </a:rPr>
              <a:t>100M Watdiv</a:t>
            </a:r>
            <a:endParaRPr sz="2800" b="1">
              <a:latin typeface="Verdana"/>
              <a:ea typeface="Verdana"/>
              <a:cs typeface="Verdana"/>
              <a:sym typeface="Verdana"/>
            </a:endParaRPr>
          </a:p>
        </p:txBody>
      </p:sp>
      <p:sp>
        <p:nvSpPr>
          <p:cNvPr id="7" name="Slide Number Placeholder 2">
            <a:extLst>
              <a:ext uri="{FF2B5EF4-FFF2-40B4-BE49-F238E27FC236}">
                <a16:creationId xmlns:a16="http://schemas.microsoft.com/office/drawing/2014/main" id="{6E891BF8-DA48-C240-8DDA-8DA2D5742A68}"/>
              </a:ext>
            </a:extLst>
          </p:cNvPr>
          <p:cNvSpPr>
            <a:spLocks noGrp="1"/>
          </p:cNvSpPr>
          <p:nvPr>
            <p:ph type="sldNum" sz="quarter" idx="12"/>
          </p:nvPr>
        </p:nvSpPr>
        <p:spPr>
          <a:xfrm>
            <a:off x="0" y="5446256"/>
            <a:ext cx="892150" cy="258085"/>
          </a:xfrm>
        </p:spPr>
        <p:txBody>
          <a:bodyPr/>
          <a:lstStyle/>
          <a:p>
            <a:r>
              <a:rPr lang="en-GB" sz="900">
                <a:solidFill>
                  <a:schemeClr val="bg1">
                    <a:lumMod val="65000"/>
                  </a:schemeClr>
                </a:solidFill>
              </a:rPr>
              <a:t>Page </a:t>
            </a:r>
            <a:fld id="{BE3DC40E-DBBE-4E2D-9EEC-FBF0DA0E9179}" type="slidenum">
              <a:rPr lang="en-GB" sz="900" smtClean="0">
                <a:solidFill>
                  <a:schemeClr val="bg1">
                    <a:lumMod val="65000"/>
                  </a:schemeClr>
                </a:solidFill>
              </a:rPr>
              <a:t>35</a:t>
            </a:fld>
            <a:endParaRPr lang="en-GB" sz="900" dirty="0">
              <a:solidFill>
                <a:schemeClr val="bg1">
                  <a:lumMod val="65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72"/>
          <p:cNvSpPr txBox="1">
            <a:spLocks noGrp="1"/>
          </p:cNvSpPr>
          <p:nvPr>
            <p:ph type="body" idx="1"/>
          </p:nvPr>
        </p:nvSpPr>
        <p:spPr>
          <a:xfrm>
            <a:off x="468317" y="1495903"/>
            <a:ext cx="8210400" cy="3933600"/>
          </a:xfrm>
          <a:prstGeom prst="rect">
            <a:avLst/>
          </a:prstGeom>
          <a:noFill/>
          <a:ln>
            <a:noFill/>
          </a:ln>
        </p:spPr>
        <p:txBody>
          <a:bodyPr spcFirstLastPara="1" vert="horz" wrap="square" lIns="0" tIns="45700" rIns="0" bIns="45700" rtlCol="0" anchor="t" anchorCtr="0">
            <a:noAutofit/>
          </a:bodyPr>
          <a:lstStyle/>
          <a:p>
            <a:pPr marL="1828800" indent="457200">
              <a:spcAft>
                <a:spcPts val="600"/>
              </a:spcAft>
            </a:pPr>
            <a:r>
              <a:rPr lang="en" sz="2800" b="1"/>
              <a:t> Increasing KG size 				</a:t>
            </a:r>
            <a:endParaRPr sz="2800" b="1"/>
          </a:p>
        </p:txBody>
      </p:sp>
      <p:sp>
        <p:nvSpPr>
          <p:cNvPr id="1486" name="Google Shape;1486;p72"/>
          <p:cNvSpPr txBox="1">
            <a:spLocks noGrp="1"/>
          </p:cNvSpPr>
          <p:nvPr>
            <p:ph type="title"/>
          </p:nvPr>
        </p:nvSpPr>
        <p:spPr>
          <a:xfrm>
            <a:off x="462408" y="411481"/>
            <a:ext cx="6646800" cy="813375"/>
          </a:xfrm>
          <a:prstGeom prst="rect">
            <a:avLst/>
          </a:prstGeom>
          <a:noFill/>
          <a:ln>
            <a:noFill/>
          </a:ln>
        </p:spPr>
        <p:txBody>
          <a:bodyPr spcFirstLastPara="1" vert="horz" wrap="square" lIns="0" tIns="0" rIns="0" bIns="0" rtlCol="0" anchor="ctr" anchorCtr="0">
            <a:noAutofit/>
          </a:bodyPr>
          <a:lstStyle/>
          <a:p>
            <a:r>
              <a:rPr lang="en"/>
              <a:t>Overall Query Performance </a:t>
            </a:r>
            <a:endParaRPr/>
          </a:p>
        </p:txBody>
      </p:sp>
      <p:pic>
        <p:nvPicPr>
          <p:cNvPr id="1487" name="Google Shape;1487;p72"/>
          <p:cNvPicPr preferRelativeResize="0"/>
          <p:nvPr/>
        </p:nvPicPr>
        <p:blipFill rotWithShape="1">
          <a:blip r:embed="rId3">
            <a:alphaModFix/>
          </a:blip>
          <a:srcRect b="13940"/>
          <a:stretch/>
        </p:blipFill>
        <p:spPr>
          <a:xfrm>
            <a:off x="638355" y="2231681"/>
            <a:ext cx="7558111" cy="246204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73"/>
          <p:cNvSpPr txBox="1">
            <a:spLocks noGrp="1"/>
          </p:cNvSpPr>
          <p:nvPr>
            <p:ph type="body" idx="1"/>
          </p:nvPr>
        </p:nvSpPr>
        <p:spPr>
          <a:xfrm>
            <a:off x="468325" y="1495910"/>
            <a:ext cx="8210400" cy="2460825"/>
          </a:xfrm>
          <a:prstGeom prst="rect">
            <a:avLst/>
          </a:prstGeom>
          <a:noFill/>
          <a:ln>
            <a:noFill/>
          </a:ln>
        </p:spPr>
        <p:txBody>
          <a:bodyPr spcFirstLastPara="1" vert="horz" wrap="square" lIns="0" tIns="45700" rIns="0" bIns="45700" rtlCol="0" anchor="t" anchorCtr="0">
            <a:noAutofit/>
          </a:bodyPr>
          <a:lstStyle/>
          <a:p>
            <a:pPr marL="914400" indent="457200"/>
            <a:r>
              <a:rPr lang="en" sz="2800" b="1"/>
              <a:t>Server Network &amp; CPU &amp; RAM</a:t>
            </a:r>
            <a:endParaRPr sz="2800" b="1"/>
          </a:p>
          <a:p>
            <a:pPr marL="1828800" indent="457200">
              <a:spcBef>
                <a:spcPts val="600"/>
              </a:spcBef>
              <a:spcAft>
                <a:spcPts val="600"/>
              </a:spcAft>
            </a:pPr>
            <a:r>
              <a:rPr lang="en" sz="2800" b="1"/>
              <a:t> 				</a:t>
            </a:r>
            <a:endParaRPr sz="2800" b="1"/>
          </a:p>
        </p:txBody>
      </p:sp>
      <p:sp>
        <p:nvSpPr>
          <p:cNvPr id="1495" name="Google Shape;1495;p73"/>
          <p:cNvSpPr txBox="1">
            <a:spLocks noGrp="1"/>
          </p:cNvSpPr>
          <p:nvPr>
            <p:ph type="title"/>
          </p:nvPr>
        </p:nvSpPr>
        <p:spPr>
          <a:xfrm>
            <a:off x="462408" y="411481"/>
            <a:ext cx="6646800" cy="813375"/>
          </a:xfrm>
          <a:prstGeom prst="rect">
            <a:avLst/>
          </a:prstGeom>
          <a:noFill/>
          <a:ln>
            <a:noFill/>
          </a:ln>
        </p:spPr>
        <p:txBody>
          <a:bodyPr spcFirstLastPara="1" vert="horz" wrap="square" lIns="0" tIns="0" rIns="0" bIns="0" rtlCol="0" anchor="ctr" anchorCtr="0">
            <a:noAutofit/>
          </a:bodyPr>
          <a:lstStyle/>
          <a:p>
            <a:r>
              <a:rPr lang="en"/>
              <a:t>Resources Consumption</a:t>
            </a:r>
            <a:endParaRPr/>
          </a:p>
        </p:txBody>
      </p:sp>
      <p:pic>
        <p:nvPicPr>
          <p:cNvPr id="1496" name="Google Shape;1496;p73"/>
          <p:cNvPicPr preferRelativeResize="0"/>
          <p:nvPr/>
        </p:nvPicPr>
        <p:blipFill rotWithShape="1">
          <a:blip r:embed="rId3">
            <a:alphaModFix/>
          </a:blip>
          <a:srcRect/>
          <a:stretch/>
        </p:blipFill>
        <p:spPr>
          <a:xfrm>
            <a:off x="152401" y="2073451"/>
            <a:ext cx="8799651" cy="2585475"/>
          </a:xfrm>
          <a:prstGeom prst="rect">
            <a:avLst/>
          </a:prstGeom>
          <a:noFill/>
          <a:ln>
            <a:noFill/>
          </a:ln>
        </p:spPr>
      </p:pic>
      <p:sp>
        <p:nvSpPr>
          <p:cNvPr id="6" name="Slide Number Placeholder 2">
            <a:extLst>
              <a:ext uri="{FF2B5EF4-FFF2-40B4-BE49-F238E27FC236}">
                <a16:creationId xmlns:a16="http://schemas.microsoft.com/office/drawing/2014/main" id="{968445E5-818D-1D4B-9193-08CF99B5B5F8}"/>
              </a:ext>
            </a:extLst>
          </p:cNvPr>
          <p:cNvSpPr>
            <a:spLocks noGrp="1"/>
          </p:cNvSpPr>
          <p:nvPr>
            <p:ph type="sldNum" sz="quarter" idx="12"/>
          </p:nvPr>
        </p:nvSpPr>
        <p:spPr>
          <a:xfrm>
            <a:off x="0" y="5446256"/>
            <a:ext cx="892150" cy="258085"/>
          </a:xfrm>
        </p:spPr>
        <p:txBody>
          <a:bodyPr/>
          <a:lstStyle/>
          <a:p>
            <a:r>
              <a:rPr lang="en-GB" sz="900">
                <a:solidFill>
                  <a:schemeClr val="bg1">
                    <a:lumMod val="65000"/>
                  </a:schemeClr>
                </a:solidFill>
              </a:rPr>
              <a:t>Page </a:t>
            </a:r>
            <a:fld id="{BE3DC40E-DBBE-4E2D-9EEC-FBF0DA0E9179}" type="slidenum">
              <a:rPr lang="en-GB" sz="900" smtClean="0">
                <a:solidFill>
                  <a:schemeClr val="bg1">
                    <a:lumMod val="65000"/>
                  </a:schemeClr>
                </a:solidFill>
              </a:rPr>
              <a:t>37</a:t>
            </a:fld>
            <a:endParaRPr lang="en-GB" sz="900" dirty="0">
              <a:solidFill>
                <a:schemeClr val="bg1">
                  <a:lumMod val="65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2458EE-11F9-E24C-9219-D3F2B930B199}"/>
              </a:ext>
            </a:extLst>
          </p:cNvPr>
          <p:cNvSpPr>
            <a:spLocks noGrp="1"/>
          </p:cNvSpPr>
          <p:nvPr>
            <p:ph type="body" idx="1"/>
          </p:nvPr>
        </p:nvSpPr>
        <p:spPr>
          <a:xfrm>
            <a:off x="278749" y="1062056"/>
            <a:ext cx="8210400" cy="4370250"/>
          </a:xfrm>
        </p:spPr>
        <p:txBody>
          <a:bodyPr/>
          <a:lstStyle/>
          <a:p>
            <a:r>
              <a:rPr lang="en-AT" dirty="0"/>
              <a:t>WiseKG (WebConf 2021)</a:t>
            </a:r>
          </a:p>
        </p:txBody>
      </p:sp>
      <p:sp>
        <p:nvSpPr>
          <p:cNvPr id="3" name="Title 2">
            <a:extLst>
              <a:ext uri="{FF2B5EF4-FFF2-40B4-BE49-F238E27FC236}">
                <a16:creationId xmlns:a16="http://schemas.microsoft.com/office/drawing/2014/main" id="{29E48393-8350-2B4F-BC3F-CECC77E2AC37}"/>
              </a:ext>
            </a:extLst>
          </p:cNvPr>
          <p:cNvSpPr>
            <a:spLocks noGrp="1"/>
          </p:cNvSpPr>
          <p:nvPr>
            <p:ph type="title"/>
          </p:nvPr>
        </p:nvSpPr>
        <p:spPr/>
        <p:txBody>
          <a:bodyPr/>
          <a:lstStyle/>
          <a:p>
            <a:r>
              <a:rPr lang="en-AT" dirty="0"/>
              <a:t>Next Step/Extension: </a:t>
            </a:r>
          </a:p>
        </p:txBody>
      </p:sp>
      <p:sp>
        <p:nvSpPr>
          <p:cNvPr id="6" name="Text Placeholder 1">
            <a:extLst>
              <a:ext uri="{FF2B5EF4-FFF2-40B4-BE49-F238E27FC236}">
                <a16:creationId xmlns:a16="http://schemas.microsoft.com/office/drawing/2014/main" id="{336FABC9-A154-704B-9BDF-C78B6C1F9CF4}"/>
              </a:ext>
            </a:extLst>
          </p:cNvPr>
          <p:cNvSpPr txBox="1">
            <a:spLocks/>
          </p:cNvSpPr>
          <p:nvPr/>
        </p:nvSpPr>
        <p:spPr>
          <a:xfrm>
            <a:off x="4006921" y="93368"/>
            <a:ext cx="5137079" cy="2620419"/>
          </a:xfrm>
          <a:prstGeom prst="rect">
            <a:avLst/>
          </a:prstGeom>
          <a:solidFill>
            <a:schemeClr val="bg1"/>
          </a:solidFill>
          <a:ln>
            <a:noFill/>
          </a:ln>
        </p:spPr>
        <p:txBody>
          <a:bodyPr spcFirstLastPara="1" vert="horz" wrap="square" lIns="0" tIns="45700" rIns="0" bIns="45700" rtlCol="0" anchor="t" anchorCtr="0">
            <a:noAutofit/>
          </a:bodyPr>
          <a:lstStyle>
            <a:lvl1pPr marL="457200" lvl="0" indent="-228600" algn="l" defTabSz="914306" rtl="0" eaLnBrk="1" latinLnBrk="0" hangingPunct="1">
              <a:lnSpc>
                <a:spcPct val="100000"/>
              </a:lnSpc>
              <a:spcBef>
                <a:spcPts val="0"/>
              </a:spcBef>
              <a:spcAft>
                <a:spcPts val="0"/>
              </a:spcAft>
              <a:buClr>
                <a:schemeClr val="accent1"/>
              </a:buClr>
              <a:buSzPts val="1600"/>
              <a:buFont typeface="Wingdings" charset="2"/>
              <a:buNone/>
              <a:defRPr sz="1600" kern="1200">
                <a:solidFill>
                  <a:schemeClr val="tx1"/>
                </a:solidFill>
                <a:latin typeface="+mn-lt"/>
                <a:ea typeface="+mn-ea"/>
                <a:cs typeface="+mn-cs"/>
              </a:defRPr>
            </a:lvl1pPr>
            <a:lvl2pPr marL="914400" lvl="1" indent="-342900" algn="l" defTabSz="914306" rtl="0" eaLnBrk="1" latinLnBrk="0" hangingPunct="1">
              <a:lnSpc>
                <a:spcPct val="100000"/>
              </a:lnSpc>
              <a:spcBef>
                <a:spcPts val="600"/>
              </a:spcBef>
              <a:spcAft>
                <a:spcPts val="0"/>
              </a:spcAft>
              <a:buClr>
                <a:schemeClr val="accent1"/>
              </a:buClr>
              <a:buSzPts val="1800"/>
              <a:buFont typeface="Wingdings" charset="2"/>
              <a:buChar char="▪"/>
              <a:defRPr sz="1500" kern="1200">
                <a:solidFill>
                  <a:schemeClr val="tx1"/>
                </a:solidFill>
                <a:latin typeface="+mn-lt"/>
                <a:ea typeface="+mn-ea"/>
                <a:cs typeface="+mn-cs"/>
              </a:defRPr>
            </a:lvl2pPr>
            <a:lvl3pPr marL="1371600" lvl="2" indent="-342900" algn="l" defTabSz="914306" rtl="0" eaLnBrk="1" latinLnBrk="0" hangingPunct="1">
              <a:lnSpc>
                <a:spcPct val="100000"/>
              </a:lnSpc>
              <a:spcBef>
                <a:spcPts val="400"/>
              </a:spcBef>
              <a:spcAft>
                <a:spcPts val="0"/>
              </a:spcAft>
              <a:buClr>
                <a:schemeClr val="accent1"/>
              </a:buClr>
              <a:buSzPts val="1800"/>
              <a:buFont typeface="Wingdings" charset="2"/>
              <a:buChar char="▪"/>
              <a:defRPr sz="1400" kern="1200">
                <a:solidFill>
                  <a:schemeClr val="tx1"/>
                </a:solidFill>
                <a:latin typeface="+mn-lt"/>
                <a:ea typeface="+mn-ea"/>
                <a:cs typeface="+mn-cs"/>
              </a:defRPr>
            </a:lvl3pPr>
            <a:lvl4pPr marL="1828800" lvl="3" indent="-342900" algn="l" defTabSz="914306" rtl="0" eaLnBrk="1" latinLnBrk="0" hangingPunct="1">
              <a:lnSpc>
                <a:spcPct val="100000"/>
              </a:lnSpc>
              <a:spcBef>
                <a:spcPts val="400"/>
              </a:spcBef>
              <a:spcAft>
                <a:spcPts val="0"/>
              </a:spcAft>
              <a:buClr>
                <a:schemeClr val="accent1"/>
              </a:buClr>
              <a:buSzPts val="1800"/>
              <a:buFont typeface="Wingdings" charset="2"/>
              <a:buChar char="▪"/>
              <a:defRPr sz="1200" kern="1200">
                <a:solidFill>
                  <a:schemeClr val="tx1"/>
                </a:solidFill>
                <a:latin typeface="+mn-lt"/>
                <a:ea typeface="+mn-ea"/>
                <a:cs typeface="+mn-cs"/>
              </a:defRPr>
            </a:lvl4pPr>
            <a:lvl5pPr marL="2286000" lvl="4" indent="-342900" algn="l" defTabSz="914306" rtl="0" eaLnBrk="1" latinLnBrk="0" hangingPunct="1">
              <a:lnSpc>
                <a:spcPct val="100000"/>
              </a:lnSpc>
              <a:spcBef>
                <a:spcPts val="400"/>
              </a:spcBef>
              <a:spcAft>
                <a:spcPts val="0"/>
              </a:spcAft>
              <a:buClr>
                <a:schemeClr val="accent1"/>
              </a:buClr>
              <a:buSzPts val="1800"/>
              <a:buFont typeface="Wingdings" charset="2"/>
              <a:buChar char="▪"/>
              <a:defRPr sz="1200" kern="1200">
                <a:solidFill>
                  <a:schemeClr val="tx1"/>
                </a:solidFill>
                <a:latin typeface="+mn-lt"/>
                <a:ea typeface="+mn-ea"/>
                <a:cs typeface="+mn-cs"/>
              </a:defRPr>
            </a:lvl5pPr>
            <a:lvl6pPr marL="2743200" lvl="5" indent="-342900" algn="l" defTabSz="914306" rtl="0" eaLnBrk="1" latinLnBrk="0" hangingPunct="1">
              <a:lnSpc>
                <a:spcPct val="100000"/>
              </a:lnSpc>
              <a:spcBef>
                <a:spcPts val="400"/>
              </a:spcBef>
              <a:spcAft>
                <a:spcPts val="0"/>
              </a:spcAft>
              <a:buClr>
                <a:schemeClr val="dk1"/>
              </a:buClr>
              <a:buSzPts val="1800"/>
              <a:buFont typeface="Arial" pitchFamily="34" charset="0"/>
              <a:buChar char="•"/>
              <a:defRPr sz="2000" kern="1200">
                <a:solidFill>
                  <a:schemeClr val="tx1"/>
                </a:solidFill>
                <a:latin typeface="+mn-lt"/>
                <a:ea typeface="+mn-ea"/>
                <a:cs typeface="+mn-cs"/>
              </a:defRPr>
            </a:lvl6pPr>
            <a:lvl7pPr marL="3200400" lvl="6" indent="-342900" algn="l" defTabSz="914306" rtl="0" eaLnBrk="1" latinLnBrk="0" hangingPunct="1">
              <a:lnSpc>
                <a:spcPct val="100000"/>
              </a:lnSpc>
              <a:spcBef>
                <a:spcPts val="360"/>
              </a:spcBef>
              <a:spcAft>
                <a:spcPts val="0"/>
              </a:spcAft>
              <a:buClr>
                <a:schemeClr val="dk1"/>
              </a:buClr>
              <a:buSzPts val="1800"/>
              <a:buFont typeface="Arial" pitchFamily="34" charset="0"/>
              <a:buChar char="•"/>
              <a:defRPr sz="2000" kern="1200">
                <a:solidFill>
                  <a:schemeClr val="tx1"/>
                </a:solidFill>
                <a:latin typeface="+mn-lt"/>
                <a:ea typeface="+mn-ea"/>
                <a:cs typeface="+mn-cs"/>
              </a:defRPr>
            </a:lvl7pPr>
            <a:lvl8pPr marL="3657600" lvl="7" indent="-342900" algn="l" defTabSz="914306" rtl="0" eaLnBrk="1" latinLnBrk="0" hangingPunct="1">
              <a:lnSpc>
                <a:spcPct val="100000"/>
              </a:lnSpc>
              <a:spcBef>
                <a:spcPts val="360"/>
              </a:spcBef>
              <a:spcAft>
                <a:spcPts val="0"/>
              </a:spcAft>
              <a:buClr>
                <a:schemeClr val="dk1"/>
              </a:buClr>
              <a:buSzPts val="1800"/>
              <a:buFont typeface="Arial" pitchFamily="34" charset="0"/>
              <a:buChar char="•"/>
              <a:defRPr sz="2000" kern="1200">
                <a:solidFill>
                  <a:schemeClr val="tx1"/>
                </a:solidFill>
                <a:latin typeface="+mn-lt"/>
                <a:ea typeface="+mn-ea"/>
                <a:cs typeface="+mn-cs"/>
              </a:defRPr>
            </a:lvl8pPr>
            <a:lvl9pPr marL="4114800" lvl="8" indent="-342900" algn="l" defTabSz="914306" rtl="0" eaLnBrk="1" latinLnBrk="0" hangingPunct="1">
              <a:lnSpc>
                <a:spcPct val="100000"/>
              </a:lnSpc>
              <a:spcBef>
                <a:spcPts val="360"/>
              </a:spcBef>
              <a:spcAft>
                <a:spcPts val="0"/>
              </a:spcAft>
              <a:buClr>
                <a:schemeClr val="dk1"/>
              </a:buClr>
              <a:buSzPts val="1800"/>
              <a:buFont typeface="Arial" pitchFamily="34" charset="0"/>
              <a:buChar char="•"/>
              <a:defRPr sz="2000" kern="1200">
                <a:solidFill>
                  <a:schemeClr val="tx1"/>
                </a:solidFill>
                <a:latin typeface="+mn-lt"/>
                <a:ea typeface="+mn-ea"/>
                <a:cs typeface="+mn-cs"/>
              </a:defRPr>
            </a:lvl9pPr>
          </a:lstStyle>
          <a:p>
            <a:pPr marL="514350" indent="-285750">
              <a:buFont typeface="Arial" panose="020B0604020202020204" pitchFamily="34" charset="0"/>
              <a:buChar char="•"/>
            </a:pPr>
            <a:r>
              <a:rPr lang="en-AT" sz="1200" dirty="0"/>
              <a:t>execute star-patterns directly on the server (resources allowed) </a:t>
            </a:r>
          </a:p>
          <a:p>
            <a:pPr marL="971550" lvl="1" indent="-285750">
              <a:buFont typeface="Arial" panose="020B0604020202020204" pitchFamily="34" charset="0"/>
              <a:buChar char="•"/>
            </a:pPr>
            <a:r>
              <a:rPr lang="en-AT" sz="1200" dirty="0"/>
              <a:t>… using an extension of TPF called SPF…</a:t>
            </a:r>
          </a:p>
          <a:p>
            <a:pPr marL="228600" indent="0"/>
            <a:r>
              <a:rPr lang="en-AT" sz="1200" dirty="0"/>
              <a:t>    or on the client using SmartKG…</a:t>
            </a:r>
          </a:p>
          <a:p>
            <a:pPr marL="971550" lvl="1" indent="-285750">
              <a:buFont typeface="Arial" panose="020B0604020202020204" pitchFamily="34" charset="0"/>
              <a:buChar char="•"/>
            </a:pPr>
            <a:r>
              <a:rPr lang="en-AT" sz="1200" dirty="0"/>
              <a:t>… based on comparing COST models for client and server execution, taking into account current server load:</a:t>
            </a:r>
          </a:p>
          <a:p>
            <a:pPr marL="685800" lvl="1" indent="0">
              <a:buNone/>
            </a:pPr>
            <a:r>
              <a:rPr lang="en-AT" sz="1200" dirty="0"/>
              <a:t> </a:t>
            </a:r>
          </a:p>
        </p:txBody>
      </p:sp>
      <p:pic>
        <p:nvPicPr>
          <p:cNvPr id="8" name="Picture 7">
            <a:extLst>
              <a:ext uri="{FF2B5EF4-FFF2-40B4-BE49-F238E27FC236}">
                <a16:creationId xmlns:a16="http://schemas.microsoft.com/office/drawing/2014/main" id="{200954D6-312E-E545-A3F7-81F45A62A6EC}"/>
              </a:ext>
            </a:extLst>
          </p:cNvPr>
          <p:cNvPicPr>
            <a:picLocks noChangeAspect="1"/>
          </p:cNvPicPr>
          <p:nvPr/>
        </p:nvPicPr>
        <p:blipFill>
          <a:blip r:embed="rId2"/>
          <a:stretch>
            <a:fillRect/>
          </a:stretch>
        </p:blipFill>
        <p:spPr>
          <a:xfrm>
            <a:off x="4984313" y="1724743"/>
            <a:ext cx="3832261" cy="1276471"/>
          </a:xfrm>
          <a:prstGeom prst="rect">
            <a:avLst/>
          </a:prstGeom>
          <a:ln>
            <a:solidFill>
              <a:schemeClr val="accent1"/>
            </a:solidFill>
          </a:ln>
        </p:spPr>
      </p:pic>
      <p:pic>
        <p:nvPicPr>
          <p:cNvPr id="5" name="Picture 4">
            <a:extLst>
              <a:ext uri="{FF2B5EF4-FFF2-40B4-BE49-F238E27FC236}">
                <a16:creationId xmlns:a16="http://schemas.microsoft.com/office/drawing/2014/main" id="{99153A9D-2DB8-5143-8C20-3E297868D759}"/>
              </a:ext>
            </a:extLst>
          </p:cNvPr>
          <p:cNvPicPr>
            <a:picLocks noChangeAspect="1"/>
          </p:cNvPicPr>
          <p:nvPr/>
        </p:nvPicPr>
        <p:blipFill rotWithShape="1">
          <a:blip r:embed="rId3"/>
          <a:srcRect b="58446"/>
          <a:stretch/>
        </p:blipFill>
        <p:spPr>
          <a:xfrm>
            <a:off x="42058" y="1437646"/>
            <a:ext cx="4278225" cy="1320279"/>
          </a:xfrm>
          <a:prstGeom prst="rect">
            <a:avLst/>
          </a:prstGeom>
          <a:ln>
            <a:solidFill>
              <a:schemeClr val="accent1"/>
            </a:solidFill>
          </a:ln>
        </p:spPr>
      </p:pic>
      <p:pic>
        <p:nvPicPr>
          <p:cNvPr id="9" name="Picture 8">
            <a:extLst>
              <a:ext uri="{FF2B5EF4-FFF2-40B4-BE49-F238E27FC236}">
                <a16:creationId xmlns:a16="http://schemas.microsoft.com/office/drawing/2014/main" id="{1DE02B62-9BC7-A741-8AFB-2FA6B6205098}"/>
              </a:ext>
            </a:extLst>
          </p:cNvPr>
          <p:cNvPicPr>
            <a:picLocks noChangeAspect="1"/>
          </p:cNvPicPr>
          <p:nvPr/>
        </p:nvPicPr>
        <p:blipFill rotWithShape="1">
          <a:blip r:embed="rId4"/>
          <a:srcRect t="7296"/>
          <a:stretch/>
        </p:blipFill>
        <p:spPr>
          <a:xfrm>
            <a:off x="0" y="3045352"/>
            <a:ext cx="9144000" cy="2661264"/>
          </a:xfrm>
          <a:prstGeom prst="rect">
            <a:avLst/>
          </a:prstGeom>
        </p:spPr>
      </p:pic>
    </p:spTree>
    <p:extLst>
      <p:ext uri="{BB962C8B-B14F-4D97-AF65-F5344CB8AC3E}">
        <p14:creationId xmlns:p14="http://schemas.microsoft.com/office/powerpoint/2010/main" val="11210414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D8C0-7D18-3A4B-B61F-60267A4D02F7}"/>
              </a:ext>
            </a:extLst>
          </p:cNvPr>
          <p:cNvSpPr>
            <a:spLocks noGrp="1"/>
          </p:cNvSpPr>
          <p:nvPr>
            <p:ph type="title"/>
          </p:nvPr>
        </p:nvSpPr>
        <p:spPr>
          <a:xfrm>
            <a:off x="462407" y="139700"/>
            <a:ext cx="7317741" cy="903822"/>
          </a:xfrm>
        </p:spPr>
        <p:txBody>
          <a:bodyPr/>
          <a:lstStyle/>
          <a:p>
            <a:r>
              <a:rPr lang="en-US" dirty="0"/>
              <a:t>Challenge 3: Scalability of SPARQL endpoints?</a:t>
            </a:r>
            <a:br>
              <a:rPr lang="en-US" dirty="0"/>
            </a:br>
            <a:r>
              <a:rPr lang="en-US" dirty="0"/>
              <a:t> - It's often too expensive to host Open KGs</a:t>
            </a:r>
          </a:p>
        </p:txBody>
      </p:sp>
      <p:pic>
        <p:nvPicPr>
          <p:cNvPr id="4" name="Picture 3">
            <a:extLst>
              <a:ext uri="{FF2B5EF4-FFF2-40B4-BE49-F238E27FC236}">
                <a16:creationId xmlns:a16="http://schemas.microsoft.com/office/drawing/2014/main" id="{013A7762-3515-2546-89E2-2DF2ED09A029}"/>
              </a:ext>
            </a:extLst>
          </p:cNvPr>
          <p:cNvPicPr>
            <a:picLocks noChangeAspect="1"/>
          </p:cNvPicPr>
          <p:nvPr/>
        </p:nvPicPr>
        <p:blipFill>
          <a:blip r:embed="rId2"/>
          <a:stretch>
            <a:fillRect/>
          </a:stretch>
        </p:blipFill>
        <p:spPr>
          <a:xfrm>
            <a:off x="1433466" y="1084895"/>
            <a:ext cx="5375621" cy="3407676"/>
          </a:xfrm>
          <a:prstGeom prst="rect">
            <a:avLst/>
          </a:prstGeom>
        </p:spPr>
      </p:pic>
      <p:sp>
        <p:nvSpPr>
          <p:cNvPr id="7" name="Rounded Rectangular Callout 6">
            <a:extLst>
              <a:ext uri="{FF2B5EF4-FFF2-40B4-BE49-F238E27FC236}">
                <a16:creationId xmlns:a16="http://schemas.microsoft.com/office/drawing/2014/main" id="{15DF9D4D-5A5E-6D40-8E9E-5A6C20644F98}"/>
              </a:ext>
            </a:extLst>
          </p:cNvPr>
          <p:cNvSpPr/>
          <p:nvPr/>
        </p:nvSpPr>
        <p:spPr>
          <a:xfrm>
            <a:off x="395207" y="2626963"/>
            <a:ext cx="3122908" cy="1865608"/>
          </a:xfrm>
          <a:prstGeom prst="wedgeRoundRectCallout">
            <a:avLst>
              <a:gd name="adj1" fmla="val 48150"/>
              <a:gd name="adj2" fmla="val -729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dirty="0"/>
              <a:t>Challenge 3.1: serve complex/long running queries to single users</a:t>
            </a:r>
          </a:p>
        </p:txBody>
      </p:sp>
      <p:sp>
        <p:nvSpPr>
          <p:cNvPr id="9" name="Rounded Rectangular Callout 8">
            <a:extLst>
              <a:ext uri="{FF2B5EF4-FFF2-40B4-BE49-F238E27FC236}">
                <a16:creationId xmlns:a16="http://schemas.microsoft.com/office/drawing/2014/main" id="{F28B563F-4362-D94E-8FCA-B0B43B2AFEA4}"/>
              </a:ext>
            </a:extLst>
          </p:cNvPr>
          <p:cNvSpPr/>
          <p:nvPr/>
        </p:nvSpPr>
        <p:spPr>
          <a:xfrm>
            <a:off x="5553560" y="2668336"/>
            <a:ext cx="3122908" cy="1865608"/>
          </a:xfrm>
          <a:prstGeom prst="wedgeRoundRectCallout">
            <a:avLst>
              <a:gd name="adj1" fmla="val -61527"/>
              <a:gd name="adj2" fmla="val -712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dirty="0"/>
              <a:t>Challenge 3.2: serve many queries to many users </a:t>
            </a:r>
            <a:r>
              <a:rPr lang="en-AT" b="1" i="1" dirty="0"/>
              <a:t>concurrently</a:t>
            </a:r>
          </a:p>
        </p:txBody>
      </p:sp>
      <p:pic>
        <p:nvPicPr>
          <p:cNvPr id="1028" name="Picture 4">
            <a:extLst>
              <a:ext uri="{FF2B5EF4-FFF2-40B4-BE49-F238E27FC236}">
                <a16:creationId xmlns:a16="http://schemas.microsoft.com/office/drawing/2014/main" id="{B9CA3FB7-E256-EC4E-A55C-97FBF0EA4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006" y="4554738"/>
            <a:ext cx="676497" cy="676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E330D6FF-42FD-EA4B-9D0A-D0BE08B7A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7062" y="4571886"/>
            <a:ext cx="585742" cy="5857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5367A6-0FA9-A743-BB50-B0C7A74E5570}"/>
              </a:ext>
            </a:extLst>
          </p:cNvPr>
          <p:cNvSpPr txBox="1"/>
          <p:nvPr/>
        </p:nvSpPr>
        <p:spPr>
          <a:xfrm>
            <a:off x="2357183" y="4492571"/>
            <a:ext cx="4801314" cy="954107"/>
          </a:xfrm>
          <a:prstGeom prst="rect">
            <a:avLst/>
          </a:prstGeom>
          <a:noFill/>
        </p:spPr>
        <p:txBody>
          <a:bodyPr wrap="none" rtlCol="0">
            <a:spAutoFit/>
          </a:bodyPr>
          <a:lstStyle/>
          <a:p>
            <a:r>
              <a:rPr lang="en-AT" sz="1400" dirty="0"/>
              <a:t>Summary: HDT helps </a:t>
            </a:r>
            <a:r>
              <a:rPr lang="en-AT" sz="1400" dirty="0">
                <a:sym typeface="Wingdings" pitchFamily="2" charset="2"/>
              </a:rPr>
              <a:t></a:t>
            </a:r>
            <a:endParaRPr lang="en-AT" sz="1400" dirty="0"/>
          </a:p>
          <a:p>
            <a:r>
              <a:rPr lang="en-AT" sz="1400" dirty="0"/>
              <a:t>more ideas for improvements, e.g.:</a:t>
            </a:r>
          </a:p>
          <a:p>
            <a:r>
              <a:rPr lang="en-AT" sz="1400" dirty="0"/>
              <a:t>- peer-to-peer?</a:t>
            </a:r>
          </a:p>
          <a:p>
            <a:r>
              <a:rPr lang="en-AT" sz="1400" dirty="0"/>
              <a:t>- optimize partitioning (based onquery logs?)	</a:t>
            </a:r>
          </a:p>
        </p:txBody>
      </p:sp>
      <p:sp>
        <p:nvSpPr>
          <p:cNvPr id="10" name="Slide Number Placeholder 2">
            <a:extLst>
              <a:ext uri="{FF2B5EF4-FFF2-40B4-BE49-F238E27FC236}">
                <a16:creationId xmlns:a16="http://schemas.microsoft.com/office/drawing/2014/main" id="{A7782731-57AE-EF44-913F-AF76BAE440C1}"/>
              </a:ext>
            </a:extLst>
          </p:cNvPr>
          <p:cNvSpPr>
            <a:spLocks noGrp="1"/>
          </p:cNvSpPr>
          <p:nvPr>
            <p:ph type="sldNum" sz="quarter" idx="12"/>
          </p:nvPr>
        </p:nvSpPr>
        <p:spPr>
          <a:xfrm>
            <a:off x="0" y="5446256"/>
            <a:ext cx="892150" cy="258085"/>
          </a:xfrm>
        </p:spPr>
        <p:txBody>
          <a:bodyPr/>
          <a:lstStyle/>
          <a:p>
            <a:r>
              <a:rPr lang="en-GB" sz="900">
                <a:solidFill>
                  <a:schemeClr val="bg1">
                    <a:lumMod val="65000"/>
                  </a:schemeClr>
                </a:solidFill>
              </a:rPr>
              <a:t>Page </a:t>
            </a:r>
            <a:fld id="{BE3DC40E-DBBE-4E2D-9EEC-FBF0DA0E9179}" type="slidenum">
              <a:rPr lang="en-GB" sz="900" smtClean="0">
                <a:solidFill>
                  <a:schemeClr val="bg1">
                    <a:lumMod val="65000"/>
                  </a:schemeClr>
                </a:solidFill>
              </a:rPr>
              <a:t>39</a:t>
            </a:fld>
            <a:endParaRPr lang="en-GB" sz="900" dirty="0">
              <a:solidFill>
                <a:schemeClr val="bg1">
                  <a:lumMod val="65000"/>
                </a:schemeClr>
              </a:solidFill>
            </a:endParaRPr>
          </a:p>
        </p:txBody>
      </p:sp>
    </p:spTree>
    <p:extLst>
      <p:ext uri="{BB962C8B-B14F-4D97-AF65-F5344CB8AC3E}">
        <p14:creationId xmlns:p14="http://schemas.microsoft.com/office/powerpoint/2010/main" val="2737302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1"/>
          <p:cNvSpPr txBox="1">
            <a:spLocks noGrp="1"/>
          </p:cNvSpPr>
          <p:nvPr>
            <p:ph type="title"/>
          </p:nvPr>
        </p:nvSpPr>
        <p:spPr>
          <a:xfrm>
            <a:off x="205881" y="96256"/>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a:t>HDT (Header-Dictionary-Triples) Overview</a:t>
            </a:r>
            <a:endParaRPr dirty="0"/>
          </a:p>
        </p:txBody>
      </p:sp>
      <p:sp>
        <p:nvSpPr>
          <p:cNvPr id="237" name="Google Shape;237;p11"/>
          <p:cNvSpPr/>
          <p:nvPr/>
        </p:nvSpPr>
        <p:spPr>
          <a:xfrm>
            <a:off x="4482195" y="2941185"/>
            <a:ext cx="3301093" cy="671513"/>
          </a:xfrm>
          <a:prstGeom prst="roundRect">
            <a:avLst>
              <a:gd name="adj" fmla="val 16667"/>
            </a:avLst>
          </a:prstGeom>
          <a:noFill/>
          <a:ln w="9525" cap="flat" cmpd="sng">
            <a:solidFill>
              <a:schemeClr val="accent1"/>
            </a:solidFill>
            <a:prstDash val="lgDash"/>
            <a:miter lim="800000"/>
            <a:headEnd type="none" w="sm" len="sm"/>
            <a:tailEnd type="none" w="sm" len="sm"/>
          </a:ln>
        </p:spPr>
        <p:txBody>
          <a:bodyPr spcFirstLastPara="1" wrap="square" lIns="68531" tIns="34275" rIns="68531" bIns="34275" anchor="ctr" anchorCtr="0">
            <a:noAutofit/>
          </a:bodyPr>
          <a:lstStyle/>
          <a:p>
            <a:pPr algn="ctr"/>
            <a:endParaRPr sz="1350">
              <a:solidFill>
                <a:schemeClr val="dk1"/>
              </a:solidFill>
              <a:latin typeface="Calibri"/>
              <a:ea typeface="Calibri"/>
              <a:cs typeface="Calibri"/>
              <a:sym typeface="Calibri"/>
            </a:endParaRPr>
          </a:p>
        </p:txBody>
      </p:sp>
      <p:sp>
        <p:nvSpPr>
          <p:cNvPr id="238" name="Google Shape;238;p11"/>
          <p:cNvSpPr/>
          <p:nvPr/>
        </p:nvSpPr>
        <p:spPr>
          <a:xfrm>
            <a:off x="4482195" y="3784147"/>
            <a:ext cx="3301093" cy="671513"/>
          </a:xfrm>
          <a:prstGeom prst="roundRect">
            <a:avLst>
              <a:gd name="adj" fmla="val 16667"/>
            </a:avLst>
          </a:prstGeom>
          <a:noFill/>
          <a:ln w="9525" cap="flat" cmpd="sng">
            <a:solidFill>
              <a:schemeClr val="accent1"/>
            </a:solidFill>
            <a:prstDash val="lgDash"/>
            <a:miter lim="800000"/>
            <a:headEnd type="none" w="sm" len="sm"/>
            <a:tailEnd type="none" w="sm" len="sm"/>
          </a:ln>
        </p:spPr>
        <p:txBody>
          <a:bodyPr spcFirstLastPara="1" wrap="square" lIns="68531" tIns="34275" rIns="68531" bIns="34275" anchor="ctr" anchorCtr="0">
            <a:noAutofit/>
          </a:bodyPr>
          <a:lstStyle/>
          <a:p>
            <a:pPr algn="ctr"/>
            <a:endParaRPr sz="1350">
              <a:solidFill>
                <a:schemeClr val="dk1"/>
              </a:solidFill>
              <a:latin typeface="Calibri"/>
              <a:ea typeface="Calibri"/>
              <a:cs typeface="Calibri"/>
              <a:sym typeface="Calibri"/>
            </a:endParaRPr>
          </a:p>
        </p:txBody>
      </p:sp>
      <p:sp>
        <p:nvSpPr>
          <p:cNvPr id="239" name="Google Shape;239;p11"/>
          <p:cNvSpPr/>
          <p:nvPr/>
        </p:nvSpPr>
        <p:spPr>
          <a:xfrm>
            <a:off x="4482195" y="2091079"/>
            <a:ext cx="3301093" cy="671513"/>
          </a:xfrm>
          <a:prstGeom prst="roundRect">
            <a:avLst>
              <a:gd name="adj" fmla="val 16667"/>
            </a:avLst>
          </a:prstGeom>
          <a:noFill/>
          <a:ln w="9525" cap="flat" cmpd="sng">
            <a:solidFill>
              <a:schemeClr val="accent1"/>
            </a:solidFill>
            <a:prstDash val="lgDash"/>
            <a:miter lim="800000"/>
            <a:headEnd type="none" w="sm" len="sm"/>
            <a:tailEnd type="none" w="sm" len="sm"/>
          </a:ln>
        </p:spPr>
        <p:txBody>
          <a:bodyPr spcFirstLastPara="1" wrap="square" lIns="68531" tIns="34275" rIns="68531" bIns="34275" anchor="ctr" anchorCtr="0">
            <a:noAutofit/>
          </a:bodyPr>
          <a:lstStyle/>
          <a:p>
            <a:pPr algn="ctr"/>
            <a:endParaRPr sz="1350">
              <a:solidFill>
                <a:schemeClr val="dk1"/>
              </a:solidFill>
              <a:latin typeface="Calibri"/>
              <a:ea typeface="Calibri"/>
              <a:cs typeface="Calibri"/>
              <a:sym typeface="Calibri"/>
            </a:endParaRPr>
          </a:p>
        </p:txBody>
      </p:sp>
      <p:sp>
        <p:nvSpPr>
          <p:cNvPr id="240" name="Google Shape;240;p11"/>
          <p:cNvSpPr txBox="1"/>
          <p:nvPr/>
        </p:nvSpPr>
        <p:spPr>
          <a:xfrm>
            <a:off x="1856868" y="2363731"/>
            <a:ext cx="673894" cy="334677"/>
          </a:xfrm>
          <a:prstGeom prst="rect">
            <a:avLst/>
          </a:prstGeom>
          <a:noFill/>
          <a:ln>
            <a:noFill/>
          </a:ln>
        </p:spPr>
        <p:txBody>
          <a:bodyPr spcFirstLastPara="1" wrap="square" lIns="68531" tIns="34275" rIns="68531" bIns="34275" anchor="t" anchorCtr="0">
            <a:spAutoFit/>
          </a:bodyPr>
          <a:lstStyle/>
          <a:p>
            <a:pPr algn="ctr"/>
            <a:r>
              <a:rPr lang="en-US" sz="1725">
                <a:solidFill>
                  <a:schemeClr val="dk1"/>
                </a:solidFill>
                <a:latin typeface="Arial Black"/>
                <a:ea typeface="Arial Black"/>
                <a:cs typeface="Arial Black"/>
                <a:sym typeface="Arial Black"/>
              </a:rPr>
              <a:t>RDF</a:t>
            </a:r>
            <a:endParaRPr sz="1350"/>
          </a:p>
        </p:txBody>
      </p:sp>
      <p:pic>
        <p:nvPicPr>
          <p:cNvPr id="241" name="Google Shape;241;p11"/>
          <p:cNvPicPr preferRelativeResize="0"/>
          <p:nvPr/>
        </p:nvPicPr>
        <p:blipFill rotWithShape="1">
          <a:blip r:embed="rId3">
            <a:alphaModFix/>
          </a:blip>
          <a:srcRect/>
          <a:stretch/>
        </p:blipFill>
        <p:spPr>
          <a:xfrm>
            <a:off x="2496232" y="2374448"/>
            <a:ext cx="300038" cy="328613"/>
          </a:xfrm>
          <a:prstGeom prst="rect">
            <a:avLst/>
          </a:prstGeom>
          <a:noFill/>
          <a:ln>
            <a:noFill/>
          </a:ln>
        </p:spPr>
      </p:pic>
      <p:sp>
        <p:nvSpPr>
          <p:cNvPr id="242" name="Google Shape;242;p11"/>
          <p:cNvSpPr txBox="1"/>
          <p:nvPr/>
        </p:nvSpPr>
        <p:spPr>
          <a:xfrm>
            <a:off x="4441713" y="1870816"/>
            <a:ext cx="815579" cy="484718"/>
          </a:xfrm>
          <a:prstGeom prst="rect">
            <a:avLst/>
          </a:prstGeom>
          <a:noFill/>
          <a:ln>
            <a:noFill/>
          </a:ln>
        </p:spPr>
        <p:txBody>
          <a:bodyPr spcFirstLastPara="1" wrap="square" lIns="68531" tIns="34275" rIns="68531" bIns="34275" anchor="t" anchorCtr="0">
            <a:spAutoFit/>
          </a:bodyPr>
          <a:lstStyle/>
          <a:p>
            <a:pPr algn="ctr"/>
            <a:r>
              <a:rPr lang="en-US" sz="2700" b="1">
                <a:solidFill>
                  <a:schemeClr val="dk1"/>
                </a:solidFill>
                <a:latin typeface="Arial Black"/>
                <a:ea typeface="Arial Black"/>
                <a:cs typeface="Arial Black"/>
                <a:sym typeface="Arial Black"/>
              </a:rPr>
              <a:t>H</a:t>
            </a:r>
            <a:r>
              <a:rPr lang="en-US" sz="900" b="1">
                <a:solidFill>
                  <a:schemeClr val="dk1"/>
                </a:solidFill>
                <a:latin typeface="Arial Black"/>
                <a:ea typeface="Arial Black"/>
                <a:cs typeface="Arial Black"/>
                <a:sym typeface="Arial Black"/>
              </a:rPr>
              <a:t>eader</a:t>
            </a:r>
            <a:endParaRPr sz="1350"/>
          </a:p>
        </p:txBody>
      </p:sp>
      <p:sp>
        <p:nvSpPr>
          <p:cNvPr id="243" name="Google Shape;243;p11"/>
          <p:cNvSpPr txBox="1"/>
          <p:nvPr/>
        </p:nvSpPr>
        <p:spPr>
          <a:xfrm>
            <a:off x="4463144" y="2698300"/>
            <a:ext cx="1081088" cy="484718"/>
          </a:xfrm>
          <a:prstGeom prst="rect">
            <a:avLst/>
          </a:prstGeom>
          <a:noFill/>
          <a:ln>
            <a:noFill/>
          </a:ln>
        </p:spPr>
        <p:txBody>
          <a:bodyPr spcFirstLastPara="1" wrap="square" lIns="68531" tIns="34275" rIns="68531" bIns="34275" anchor="t" anchorCtr="0">
            <a:spAutoFit/>
          </a:bodyPr>
          <a:lstStyle/>
          <a:p>
            <a:pPr algn="ctr"/>
            <a:r>
              <a:rPr lang="en-US" sz="2700" b="1">
                <a:solidFill>
                  <a:schemeClr val="dk1"/>
                </a:solidFill>
                <a:latin typeface="Arial Black"/>
                <a:ea typeface="Arial Black"/>
                <a:cs typeface="Arial Black"/>
                <a:sym typeface="Arial Black"/>
              </a:rPr>
              <a:t>D</a:t>
            </a:r>
            <a:r>
              <a:rPr lang="en-US" sz="900" b="1">
                <a:solidFill>
                  <a:schemeClr val="dk1"/>
                </a:solidFill>
                <a:latin typeface="Arial Black"/>
                <a:ea typeface="Arial Black"/>
                <a:cs typeface="Arial Black"/>
                <a:sym typeface="Arial Black"/>
              </a:rPr>
              <a:t>ictionary</a:t>
            </a:r>
            <a:endParaRPr sz="1350"/>
          </a:p>
        </p:txBody>
      </p:sp>
      <p:sp>
        <p:nvSpPr>
          <p:cNvPr id="244" name="Google Shape;244;p11"/>
          <p:cNvSpPr txBox="1"/>
          <p:nvPr/>
        </p:nvSpPr>
        <p:spPr>
          <a:xfrm>
            <a:off x="4471479" y="3567457"/>
            <a:ext cx="815579" cy="484718"/>
          </a:xfrm>
          <a:prstGeom prst="rect">
            <a:avLst/>
          </a:prstGeom>
          <a:noFill/>
          <a:ln>
            <a:noFill/>
          </a:ln>
        </p:spPr>
        <p:txBody>
          <a:bodyPr spcFirstLastPara="1" wrap="square" lIns="68531" tIns="34275" rIns="68531" bIns="34275" anchor="t" anchorCtr="0">
            <a:spAutoFit/>
          </a:bodyPr>
          <a:lstStyle/>
          <a:p>
            <a:pPr algn="ctr"/>
            <a:r>
              <a:rPr lang="en-US" sz="2700" b="1">
                <a:solidFill>
                  <a:schemeClr val="dk1"/>
                </a:solidFill>
                <a:latin typeface="Arial Black"/>
                <a:ea typeface="Arial Black"/>
                <a:cs typeface="Arial Black"/>
                <a:sym typeface="Arial Black"/>
              </a:rPr>
              <a:t>T</a:t>
            </a:r>
            <a:r>
              <a:rPr lang="en-US" sz="900" b="1">
                <a:solidFill>
                  <a:schemeClr val="dk1"/>
                </a:solidFill>
                <a:latin typeface="Arial Black"/>
                <a:ea typeface="Arial Black"/>
                <a:cs typeface="Arial Black"/>
                <a:sym typeface="Arial Black"/>
              </a:rPr>
              <a:t>riples</a:t>
            </a:r>
            <a:endParaRPr sz="1350"/>
          </a:p>
        </p:txBody>
      </p:sp>
      <p:pic>
        <p:nvPicPr>
          <p:cNvPr id="245" name="Google Shape;245;p11" descr="rdfGraph.png"/>
          <p:cNvPicPr preferRelativeResize="0"/>
          <p:nvPr/>
        </p:nvPicPr>
        <p:blipFill rotWithShape="1">
          <a:blip r:embed="rId4">
            <a:alphaModFix/>
          </a:blip>
          <a:srcRect l="5923"/>
          <a:stretch/>
        </p:blipFill>
        <p:spPr>
          <a:xfrm>
            <a:off x="1567543" y="2775691"/>
            <a:ext cx="1758554" cy="951308"/>
          </a:xfrm>
          <a:prstGeom prst="rect">
            <a:avLst/>
          </a:prstGeom>
          <a:noFill/>
          <a:ln>
            <a:noFill/>
          </a:ln>
        </p:spPr>
      </p:pic>
      <p:sp>
        <p:nvSpPr>
          <p:cNvPr id="246" name="Google Shape;246;p11"/>
          <p:cNvSpPr/>
          <p:nvPr/>
        </p:nvSpPr>
        <p:spPr>
          <a:xfrm>
            <a:off x="3079638" y="3113829"/>
            <a:ext cx="315516" cy="260747"/>
          </a:xfrm>
          <a:prstGeom prst="rightArrow">
            <a:avLst>
              <a:gd name="adj1" fmla="val 50000"/>
              <a:gd name="adj2" fmla="val 50000"/>
            </a:avLst>
          </a:prstGeom>
          <a:solidFill>
            <a:schemeClr val="lt1"/>
          </a:solidFill>
          <a:ln w="9525"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31" tIns="34275" rIns="68531" bIns="34275" anchor="ctr" anchorCtr="0">
            <a:noAutofit/>
          </a:bodyPr>
          <a:lstStyle/>
          <a:p>
            <a:pPr algn="ctr"/>
            <a:endParaRPr sz="1350">
              <a:solidFill>
                <a:schemeClr val="dk1"/>
              </a:solidFill>
              <a:latin typeface="Calibri"/>
              <a:ea typeface="Calibri"/>
              <a:cs typeface="Calibri"/>
              <a:sym typeface="Calibri"/>
            </a:endParaRPr>
          </a:p>
        </p:txBody>
      </p:sp>
      <p:pic>
        <p:nvPicPr>
          <p:cNvPr id="247" name="Google Shape;247;p11" descr="document.png"/>
          <p:cNvPicPr preferRelativeResize="0"/>
          <p:nvPr/>
        </p:nvPicPr>
        <p:blipFill rotWithShape="1">
          <a:blip r:embed="rId5">
            <a:alphaModFix/>
          </a:blip>
          <a:srcRect/>
          <a:stretch/>
        </p:blipFill>
        <p:spPr>
          <a:xfrm>
            <a:off x="4532202" y="2299439"/>
            <a:ext cx="296466" cy="419100"/>
          </a:xfrm>
          <a:prstGeom prst="rect">
            <a:avLst/>
          </a:prstGeom>
          <a:noFill/>
          <a:ln>
            <a:noFill/>
          </a:ln>
        </p:spPr>
      </p:pic>
      <p:pic>
        <p:nvPicPr>
          <p:cNvPr id="248" name="Google Shape;248;p11" descr="rdfGraph.png"/>
          <p:cNvPicPr preferRelativeResize="0"/>
          <p:nvPr/>
        </p:nvPicPr>
        <p:blipFill rotWithShape="1">
          <a:blip r:embed="rId6">
            <a:alphaModFix/>
          </a:blip>
          <a:srcRect/>
          <a:stretch/>
        </p:blipFill>
        <p:spPr>
          <a:xfrm>
            <a:off x="4496482" y="3981793"/>
            <a:ext cx="809626" cy="413148"/>
          </a:xfrm>
          <a:prstGeom prst="rect">
            <a:avLst/>
          </a:prstGeom>
          <a:noFill/>
          <a:ln>
            <a:noFill/>
          </a:ln>
        </p:spPr>
      </p:pic>
      <p:grpSp>
        <p:nvGrpSpPr>
          <p:cNvPr id="249" name="Google Shape;249;p11"/>
          <p:cNvGrpSpPr/>
          <p:nvPr/>
        </p:nvGrpSpPr>
        <p:grpSpPr>
          <a:xfrm>
            <a:off x="4521484" y="3103110"/>
            <a:ext cx="419134" cy="443168"/>
            <a:chOff x="8604732" y="2391510"/>
            <a:chExt cx="496747" cy="846539"/>
          </a:xfrm>
        </p:grpSpPr>
        <p:sp>
          <p:nvSpPr>
            <p:cNvPr id="250" name="Google Shape;250;p11"/>
            <p:cNvSpPr/>
            <p:nvPr/>
          </p:nvSpPr>
          <p:spPr>
            <a:xfrm>
              <a:off x="8626964" y="2421702"/>
              <a:ext cx="434975" cy="696073"/>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720">
                <a:solidFill>
                  <a:schemeClr val="lt1"/>
                </a:solidFill>
                <a:latin typeface="Calibri"/>
                <a:ea typeface="Calibri"/>
                <a:cs typeface="Calibri"/>
                <a:sym typeface="Calibri"/>
              </a:endParaRPr>
            </a:p>
          </p:txBody>
        </p:sp>
        <p:sp>
          <p:nvSpPr>
            <p:cNvPr id="251" name="Google Shape;251;p11"/>
            <p:cNvSpPr txBox="1"/>
            <p:nvPr/>
          </p:nvSpPr>
          <p:spPr>
            <a:xfrm>
              <a:off x="8604732" y="2391510"/>
              <a:ext cx="496747" cy="846539"/>
            </a:xfrm>
            <a:prstGeom prst="rect">
              <a:avLst/>
            </a:prstGeom>
            <a:noFill/>
            <a:ln>
              <a:noFill/>
            </a:ln>
          </p:spPr>
          <p:txBody>
            <a:bodyPr spcFirstLastPara="1" wrap="square" lIns="68569" tIns="34275" rIns="68569" bIns="34275" anchor="t" anchorCtr="0">
              <a:spAutoFit/>
            </a:bodyPr>
            <a:lstStyle/>
            <a:p>
              <a:r>
                <a:rPr lang="en-US" sz="540">
                  <a:solidFill>
                    <a:schemeClr val="dk1"/>
                  </a:solidFill>
                  <a:latin typeface="Calibri"/>
                  <a:ea typeface="Calibri"/>
                  <a:cs typeface="Calibri"/>
                  <a:sym typeface="Calibri"/>
                </a:rPr>
                <a:t>1 aa..</a:t>
              </a:r>
              <a:endParaRPr sz="1350"/>
            </a:p>
            <a:p>
              <a:r>
                <a:rPr lang="en-US" sz="540">
                  <a:solidFill>
                    <a:schemeClr val="dk1"/>
                  </a:solidFill>
                  <a:latin typeface="Calibri"/>
                  <a:ea typeface="Calibri"/>
                  <a:cs typeface="Calibri"/>
                  <a:sym typeface="Calibri"/>
                </a:rPr>
                <a:t>2 ab..</a:t>
              </a:r>
              <a:endParaRPr sz="1350"/>
            </a:p>
            <a:p>
              <a:r>
                <a:rPr lang="en-US" sz="540">
                  <a:solidFill>
                    <a:schemeClr val="dk1"/>
                  </a:solidFill>
                  <a:latin typeface="Calibri"/>
                  <a:ea typeface="Calibri"/>
                  <a:cs typeface="Calibri"/>
                  <a:sym typeface="Calibri"/>
                </a:rPr>
                <a:t>3 bu ..</a:t>
              </a:r>
              <a:endParaRPr sz="1350"/>
            </a:p>
            <a:p>
              <a:endParaRPr sz="810">
                <a:solidFill>
                  <a:schemeClr val="dk1"/>
                </a:solidFill>
                <a:latin typeface="Calibri"/>
                <a:ea typeface="Calibri"/>
                <a:cs typeface="Calibri"/>
                <a:sym typeface="Calibri"/>
              </a:endParaRPr>
            </a:p>
          </p:txBody>
        </p:sp>
      </p:grpSp>
      <p:sp>
        <p:nvSpPr>
          <p:cNvPr id="252" name="Google Shape;252;p11"/>
          <p:cNvSpPr txBox="1"/>
          <p:nvPr/>
        </p:nvSpPr>
        <p:spPr>
          <a:xfrm>
            <a:off x="4853669" y="2358971"/>
            <a:ext cx="2324372" cy="193869"/>
          </a:xfrm>
          <a:prstGeom prst="rect">
            <a:avLst/>
          </a:prstGeom>
          <a:noFill/>
          <a:ln>
            <a:noFill/>
          </a:ln>
        </p:spPr>
        <p:txBody>
          <a:bodyPr spcFirstLastPara="1" wrap="square" lIns="68531" tIns="34275" rIns="68531" bIns="34275" anchor="t" anchorCtr="0">
            <a:spAutoFit/>
          </a:bodyPr>
          <a:lstStyle/>
          <a:p>
            <a:pPr indent="-51435">
              <a:buClr>
                <a:schemeClr val="dk1"/>
              </a:buClr>
              <a:buSzPts val="1080"/>
              <a:buFont typeface="Noto Sans Symbols"/>
              <a:buChar char="🞛"/>
            </a:pPr>
            <a:r>
              <a:rPr lang="en-US" sz="810">
                <a:solidFill>
                  <a:schemeClr val="dk1"/>
                </a:solidFill>
                <a:latin typeface="Calibri"/>
                <a:ea typeface="Calibri"/>
                <a:cs typeface="Calibri"/>
                <a:sym typeface="Calibri"/>
              </a:rPr>
              <a:t>metadata describing the RDF dataset</a:t>
            </a:r>
            <a:endParaRPr sz="1350"/>
          </a:p>
        </p:txBody>
      </p:sp>
      <p:pic>
        <p:nvPicPr>
          <p:cNvPr id="253" name="Google Shape;253;p11" descr="C:\Users\Javi\Documents\My Dropbox\HDT\logo-hdt - cuadrado.png"/>
          <p:cNvPicPr preferRelativeResize="0"/>
          <p:nvPr/>
        </p:nvPicPr>
        <p:blipFill rotWithShape="1">
          <a:blip r:embed="rId7">
            <a:alphaModFix/>
          </a:blip>
          <a:srcRect/>
          <a:stretch/>
        </p:blipFill>
        <p:spPr>
          <a:xfrm>
            <a:off x="3460639" y="3038816"/>
            <a:ext cx="478632" cy="478632"/>
          </a:xfrm>
          <a:prstGeom prst="rect">
            <a:avLst/>
          </a:prstGeom>
          <a:noFill/>
          <a:ln>
            <a:noFill/>
          </a:ln>
        </p:spPr>
      </p:pic>
      <p:sp>
        <p:nvSpPr>
          <p:cNvPr id="254" name="Google Shape;254;p11"/>
          <p:cNvSpPr txBox="1"/>
          <p:nvPr/>
        </p:nvSpPr>
        <p:spPr>
          <a:xfrm>
            <a:off x="4853669" y="3202139"/>
            <a:ext cx="3390899" cy="193869"/>
          </a:xfrm>
          <a:prstGeom prst="rect">
            <a:avLst/>
          </a:prstGeom>
          <a:noFill/>
          <a:ln>
            <a:noFill/>
          </a:ln>
        </p:spPr>
        <p:txBody>
          <a:bodyPr spcFirstLastPara="1" wrap="square" lIns="68531" tIns="34275" rIns="68531" bIns="34275" anchor="t" anchorCtr="0">
            <a:spAutoFit/>
          </a:bodyPr>
          <a:lstStyle/>
          <a:p>
            <a:pPr indent="-51435">
              <a:buClr>
                <a:schemeClr val="dk1"/>
              </a:buClr>
              <a:buSzPts val="1080"/>
              <a:buFont typeface="Noto Sans Symbols"/>
              <a:buChar char="🞛"/>
            </a:pPr>
            <a:r>
              <a:rPr lang="en-US" sz="810">
                <a:solidFill>
                  <a:schemeClr val="dk1"/>
                </a:solidFill>
                <a:latin typeface="Calibri"/>
                <a:ea typeface="Calibri"/>
                <a:cs typeface="Calibri"/>
                <a:sym typeface="Calibri"/>
              </a:rPr>
              <a:t>Mapping between IDs 🡨🡪elements in the dataset</a:t>
            </a:r>
            <a:endParaRPr sz="1350"/>
          </a:p>
        </p:txBody>
      </p:sp>
      <p:sp>
        <p:nvSpPr>
          <p:cNvPr id="255" name="Google Shape;255;p11"/>
          <p:cNvSpPr txBox="1"/>
          <p:nvPr/>
        </p:nvSpPr>
        <p:spPr>
          <a:xfrm>
            <a:off x="2772696" y="3339330"/>
            <a:ext cx="307731" cy="300052"/>
          </a:xfrm>
          <a:prstGeom prst="rect">
            <a:avLst/>
          </a:prstGeom>
          <a:noFill/>
          <a:ln>
            <a:noFill/>
          </a:ln>
        </p:spPr>
        <p:txBody>
          <a:bodyPr spcFirstLastPara="1" wrap="square" lIns="68531" tIns="34275" rIns="68531" bIns="34275" anchor="t" anchorCtr="0">
            <a:spAutoFit/>
          </a:bodyPr>
          <a:lstStyle/>
          <a:p>
            <a:r>
              <a:rPr lang="en-US" sz="600">
                <a:solidFill>
                  <a:schemeClr val="dk1"/>
                </a:solidFill>
                <a:latin typeface="Calibri"/>
                <a:ea typeface="Calibri"/>
                <a:cs typeface="Calibri"/>
                <a:sym typeface="Calibri"/>
              </a:rPr>
              <a:t>aa..</a:t>
            </a:r>
            <a:endParaRPr sz="1350"/>
          </a:p>
          <a:p>
            <a:endParaRPr sz="900">
              <a:solidFill>
                <a:schemeClr val="dk1"/>
              </a:solidFill>
              <a:latin typeface="Calibri"/>
              <a:ea typeface="Calibri"/>
              <a:cs typeface="Calibri"/>
              <a:sym typeface="Calibri"/>
            </a:endParaRPr>
          </a:p>
        </p:txBody>
      </p:sp>
      <p:sp>
        <p:nvSpPr>
          <p:cNvPr id="256" name="Google Shape;256;p11"/>
          <p:cNvSpPr txBox="1"/>
          <p:nvPr/>
        </p:nvSpPr>
        <p:spPr>
          <a:xfrm>
            <a:off x="1624695" y="3093583"/>
            <a:ext cx="307731" cy="161552"/>
          </a:xfrm>
          <a:prstGeom prst="rect">
            <a:avLst/>
          </a:prstGeom>
          <a:noFill/>
          <a:ln>
            <a:noFill/>
          </a:ln>
        </p:spPr>
        <p:txBody>
          <a:bodyPr spcFirstLastPara="1" wrap="square" lIns="68531" tIns="34275" rIns="68531" bIns="34275" anchor="t" anchorCtr="0">
            <a:spAutoFit/>
          </a:bodyPr>
          <a:lstStyle/>
          <a:p>
            <a:r>
              <a:rPr lang="en-US" sz="600">
                <a:solidFill>
                  <a:schemeClr val="dk1"/>
                </a:solidFill>
                <a:latin typeface="Calibri"/>
                <a:ea typeface="Calibri"/>
                <a:cs typeface="Calibri"/>
                <a:sym typeface="Calibri"/>
              </a:rPr>
              <a:t>ab..</a:t>
            </a:r>
            <a:endParaRPr sz="900">
              <a:solidFill>
                <a:schemeClr val="dk1"/>
              </a:solidFill>
              <a:latin typeface="Calibri"/>
              <a:ea typeface="Calibri"/>
              <a:cs typeface="Calibri"/>
              <a:sym typeface="Calibri"/>
            </a:endParaRPr>
          </a:p>
        </p:txBody>
      </p:sp>
      <p:sp>
        <p:nvSpPr>
          <p:cNvPr id="257" name="Google Shape;257;p11"/>
          <p:cNvSpPr txBox="1"/>
          <p:nvPr/>
        </p:nvSpPr>
        <p:spPr>
          <a:xfrm>
            <a:off x="2772696" y="3000002"/>
            <a:ext cx="307731" cy="300052"/>
          </a:xfrm>
          <a:prstGeom prst="rect">
            <a:avLst/>
          </a:prstGeom>
          <a:noFill/>
          <a:ln>
            <a:noFill/>
          </a:ln>
        </p:spPr>
        <p:txBody>
          <a:bodyPr spcFirstLastPara="1" wrap="square" lIns="68531" tIns="34275" rIns="68531" bIns="34275" anchor="t" anchorCtr="0">
            <a:spAutoFit/>
          </a:bodyPr>
          <a:lstStyle/>
          <a:p>
            <a:r>
              <a:rPr lang="en-US" sz="600">
                <a:solidFill>
                  <a:schemeClr val="dk1"/>
                </a:solidFill>
                <a:latin typeface="Calibri"/>
                <a:ea typeface="Calibri"/>
                <a:cs typeface="Calibri"/>
                <a:sym typeface="Calibri"/>
              </a:rPr>
              <a:t>bu ..</a:t>
            </a:r>
            <a:endParaRPr sz="1350"/>
          </a:p>
          <a:p>
            <a:endParaRPr sz="900">
              <a:solidFill>
                <a:schemeClr val="dk1"/>
              </a:solidFill>
              <a:latin typeface="Calibri"/>
              <a:ea typeface="Calibri"/>
              <a:cs typeface="Calibri"/>
              <a:sym typeface="Calibri"/>
            </a:endParaRPr>
          </a:p>
        </p:txBody>
      </p:sp>
      <p:cxnSp>
        <p:nvCxnSpPr>
          <p:cNvPr id="258" name="Google Shape;258;p11"/>
          <p:cNvCxnSpPr>
            <a:stCxn id="253" idx="3"/>
            <a:endCxn id="239" idx="1"/>
          </p:cNvCxnSpPr>
          <p:nvPr/>
        </p:nvCxnSpPr>
        <p:spPr>
          <a:xfrm rot="10800000" flipH="1">
            <a:off x="3939271" y="2426732"/>
            <a:ext cx="542925" cy="851400"/>
          </a:xfrm>
          <a:prstGeom prst="straightConnector1">
            <a:avLst/>
          </a:prstGeom>
          <a:noFill/>
          <a:ln w="12700" cap="flat" cmpd="sng">
            <a:solidFill>
              <a:schemeClr val="accent1"/>
            </a:solidFill>
            <a:prstDash val="solid"/>
            <a:miter lim="800000"/>
            <a:headEnd type="none" w="sm" len="sm"/>
            <a:tailEnd type="stealth" w="med" len="med"/>
          </a:ln>
          <a:effectLst>
            <a:outerShdw blurRad="50800" dist="38100" dir="2700000" algn="tl" rotWithShape="0">
              <a:srgbClr val="000000">
                <a:alpha val="40000"/>
              </a:srgbClr>
            </a:outerShdw>
          </a:effectLst>
        </p:spPr>
      </p:cxnSp>
      <p:cxnSp>
        <p:nvCxnSpPr>
          <p:cNvPr id="259" name="Google Shape;259;p11"/>
          <p:cNvCxnSpPr>
            <a:stCxn id="253" idx="3"/>
            <a:endCxn id="237" idx="1"/>
          </p:cNvCxnSpPr>
          <p:nvPr/>
        </p:nvCxnSpPr>
        <p:spPr>
          <a:xfrm rot="10800000" flipH="1">
            <a:off x="3939271" y="3277007"/>
            <a:ext cx="542925" cy="1125"/>
          </a:xfrm>
          <a:prstGeom prst="straightConnector1">
            <a:avLst/>
          </a:prstGeom>
          <a:noFill/>
          <a:ln w="12700" cap="flat" cmpd="sng">
            <a:solidFill>
              <a:schemeClr val="accent1"/>
            </a:solidFill>
            <a:prstDash val="solid"/>
            <a:miter lim="800000"/>
            <a:headEnd type="none" w="sm" len="sm"/>
            <a:tailEnd type="stealth" w="med" len="med"/>
          </a:ln>
          <a:effectLst>
            <a:outerShdw blurRad="50800" dist="38100" dir="2700000" algn="tl" rotWithShape="0">
              <a:srgbClr val="000000">
                <a:alpha val="40000"/>
              </a:srgbClr>
            </a:outerShdw>
          </a:effectLst>
        </p:spPr>
      </p:cxnSp>
      <p:cxnSp>
        <p:nvCxnSpPr>
          <p:cNvPr id="260" name="Google Shape;260;p11"/>
          <p:cNvCxnSpPr>
            <a:stCxn id="253" idx="3"/>
            <a:endCxn id="238" idx="1"/>
          </p:cNvCxnSpPr>
          <p:nvPr/>
        </p:nvCxnSpPr>
        <p:spPr>
          <a:xfrm>
            <a:off x="3939271" y="3278132"/>
            <a:ext cx="542925" cy="841725"/>
          </a:xfrm>
          <a:prstGeom prst="straightConnector1">
            <a:avLst/>
          </a:prstGeom>
          <a:noFill/>
          <a:ln w="12700" cap="flat" cmpd="sng">
            <a:solidFill>
              <a:schemeClr val="accent1"/>
            </a:solidFill>
            <a:prstDash val="solid"/>
            <a:miter lim="800000"/>
            <a:headEnd type="none" w="sm" len="sm"/>
            <a:tailEnd type="stealth" w="med" len="med"/>
          </a:ln>
          <a:effectLst>
            <a:outerShdw blurRad="50800" dist="38100" dir="2700000" algn="tl" rotWithShape="0">
              <a:srgbClr val="000000">
                <a:alpha val="40000"/>
              </a:srgbClr>
            </a:outerShdw>
          </a:effectLst>
        </p:spPr>
      </p:cxnSp>
      <p:sp>
        <p:nvSpPr>
          <p:cNvPr id="261" name="Google Shape;261;p11"/>
          <p:cNvSpPr txBox="1"/>
          <p:nvPr/>
        </p:nvSpPr>
        <p:spPr>
          <a:xfrm>
            <a:off x="5026551" y="4025133"/>
            <a:ext cx="307731" cy="300052"/>
          </a:xfrm>
          <a:prstGeom prst="rect">
            <a:avLst/>
          </a:prstGeom>
          <a:noFill/>
          <a:ln>
            <a:noFill/>
          </a:ln>
        </p:spPr>
        <p:txBody>
          <a:bodyPr spcFirstLastPara="1" wrap="square" lIns="68531" tIns="34275" rIns="68531" bIns="34275" anchor="t" anchorCtr="0">
            <a:spAutoFit/>
          </a:bodyPr>
          <a:lstStyle/>
          <a:p>
            <a:r>
              <a:rPr lang="en-US" sz="600">
                <a:solidFill>
                  <a:schemeClr val="dk1"/>
                </a:solidFill>
                <a:latin typeface="Calibri"/>
                <a:ea typeface="Calibri"/>
                <a:cs typeface="Calibri"/>
                <a:sym typeface="Calibri"/>
              </a:rPr>
              <a:t>3</a:t>
            </a:r>
            <a:endParaRPr sz="1350"/>
          </a:p>
          <a:p>
            <a:endParaRPr sz="900">
              <a:solidFill>
                <a:schemeClr val="dk1"/>
              </a:solidFill>
              <a:latin typeface="Calibri"/>
              <a:ea typeface="Calibri"/>
              <a:cs typeface="Calibri"/>
              <a:sym typeface="Calibri"/>
            </a:endParaRPr>
          </a:p>
        </p:txBody>
      </p:sp>
      <p:sp>
        <p:nvSpPr>
          <p:cNvPr id="262" name="Google Shape;262;p11"/>
          <p:cNvSpPr txBox="1"/>
          <p:nvPr/>
        </p:nvSpPr>
        <p:spPr>
          <a:xfrm>
            <a:off x="4526489" y="4071571"/>
            <a:ext cx="307731" cy="300052"/>
          </a:xfrm>
          <a:prstGeom prst="rect">
            <a:avLst/>
          </a:prstGeom>
          <a:noFill/>
          <a:ln>
            <a:noFill/>
          </a:ln>
        </p:spPr>
        <p:txBody>
          <a:bodyPr spcFirstLastPara="1" wrap="square" lIns="68531" tIns="34275" rIns="68531" bIns="34275" anchor="t" anchorCtr="0">
            <a:spAutoFit/>
          </a:bodyPr>
          <a:lstStyle/>
          <a:p>
            <a:r>
              <a:rPr lang="en-US" sz="600">
                <a:solidFill>
                  <a:schemeClr val="dk1"/>
                </a:solidFill>
                <a:latin typeface="Calibri"/>
                <a:ea typeface="Calibri"/>
                <a:cs typeface="Calibri"/>
                <a:sym typeface="Calibri"/>
              </a:rPr>
              <a:t>2</a:t>
            </a:r>
            <a:endParaRPr sz="1350"/>
          </a:p>
          <a:p>
            <a:endParaRPr sz="900">
              <a:solidFill>
                <a:schemeClr val="dk1"/>
              </a:solidFill>
              <a:latin typeface="Calibri"/>
              <a:ea typeface="Calibri"/>
              <a:cs typeface="Calibri"/>
              <a:sym typeface="Calibri"/>
            </a:endParaRPr>
          </a:p>
        </p:txBody>
      </p:sp>
      <p:sp>
        <p:nvSpPr>
          <p:cNvPr id="263" name="Google Shape;263;p11"/>
          <p:cNvSpPr txBox="1"/>
          <p:nvPr/>
        </p:nvSpPr>
        <p:spPr>
          <a:xfrm>
            <a:off x="5005120" y="4175154"/>
            <a:ext cx="307731" cy="300052"/>
          </a:xfrm>
          <a:prstGeom prst="rect">
            <a:avLst/>
          </a:prstGeom>
          <a:noFill/>
          <a:ln>
            <a:noFill/>
          </a:ln>
        </p:spPr>
        <p:txBody>
          <a:bodyPr spcFirstLastPara="1" wrap="square" lIns="68531" tIns="34275" rIns="68531" bIns="34275" anchor="t" anchorCtr="0">
            <a:spAutoFit/>
          </a:bodyPr>
          <a:lstStyle/>
          <a:p>
            <a:r>
              <a:rPr lang="en-US" sz="600">
                <a:solidFill>
                  <a:schemeClr val="dk1"/>
                </a:solidFill>
                <a:latin typeface="Calibri"/>
                <a:ea typeface="Calibri"/>
                <a:cs typeface="Calibri"/>
                <a:sym typeface="Calibri"/>
              </a:rPr>
              <a:t>1</a:t>
            </a:r>
            <a:endParaRPr sz="1350"/>
          </a:p>
          <a:p>
            <a:endParaRPr sz="900">
              <a:solidFill>
                <a:schemeClr val="dk1"/>
              </a:solidFill>
              <a:latin typeface="Calibri"/>
              <a:ea typeface="Calibri"/>
              <a:cs typeface="Calibri"/>
              <a:sym typeface="Calibri"/>
            </a:endParaRPr>
          </a:p>
        </p:txBody>
      </p:sp>
      <p:sp>
        <p:nvSpPr>
          <p:cNvPr id="264" name="Google Shape;264;p11"/>
          <p:cNvSpPr txBox="1"/>
          <p:nvPr/>
        </p:nvSpPr>
        <p:spPr>
          <a:xfrm>
            <a:off x="5163228" y="4034692"/>
            <a:ext cx="3186391" cy="193869"/>
          </a:xfrm>
          <a:prstGeom prst="rect">
            <a:avLst/>
          </a:prstGeom>
          <a:noFill/>
          <a:ln>
            <a:noFill/>
          </a:ln>
        </p:spPr>
        <p:txBody>
          <a:bodyPr spcFirstLastPara="1" wrap="square" lIns="68531" tIns="34275" rIns="68531" bIns="34275" anchor="t" anchorCtr="0">
            <a:spAutoFit/>
          </a:bodyPr>
          <a:lstStyle/>
          <a:p>
            <a:pPr indent="-51435">
              <a:buClr>
                <a:schemeClr val="dk1"/>
              </a:buClr>
              <a:buSzPts val="1080"/>
              <a:buFont typeface="Noto Sans Symbols"/>
              <a:buChar char="🞛"/>
            </a:pPr>
            <a:r>
              <a:rPr lang="en-US" sz="810">
                <a:solidFill>
                  <a:schemeClr val="dk1"/>
                </a:solidFill>
                <a:latin typeface="Calibri"/>
                <a:ea typeface="Calibri"/>
                <a:cs typeface="Calibri"/>
                <a:sym typeface="Calibri"/>
              </a:rPr>
              <a:t>Structure of the data after the ID replacement</a:t>
            </a:r>
            <a:endParaRPr sz="1350"/>
          </a:p>
        </p:txBody>
      </p:sp>
      <p:sp>
        <p:nvSpPr>
          <p:cNvPr id="32" name="Slide Number Placeholder 2">
            <a:extLst>
              <a:ext uri="{FF2B5EF4-FFF2-40B4-BE49-F238E27FC236}">
                <a16:creationId xmlns:a16="http://schemas.microsoft.com/office/drawing/2014/main" id="{2EEB45B6-584B-644E-8E0A-99243262AA0F}"/>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4</a:t>
            </a:fld>
            <a:endParaRPr lang="en-GB" sz="900" dirty="0">
              <a:solidFill>
                <a:schemeClr val="bg1">
                  <a:lumMod val="65000"/>
                </a:schemeClr>
              </a:solidFill>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59758E-AAC1-A641-11D3-9F8F6F687C1C}"/>
              </a:ext>
            </a:extLst>
          </p:cNvPr>
          <p:cNvSpPr>
            <a:spLocks noGrp="1"/>
          </p:cNvSpPr>
          <p:nvPr>
            <p:ph type="title"/>
          </p:nvPr>
        </p:nvSpPr>
        <p:spPr>
          <a:xfrm>
            <a:off x="0" y="7438"/>
            <a:ext cx="7886700" cy="308455"/>
          </a:xfrm>
        </p:spPr>
        <p:txBody>
          <a:bodyPr/>
          <a:lstStyle/>
          <a:p>
            <a:r>
              <a:rPr lang="en-AT" sz="2000" dirty="0"/>
              <a:t>References</a:t>
            </a:r>
            <a:endParaRPr lang="en-AT" dirty="0"/>
          </a:p>
        </p:txBody>
      </p:sp>
      <p:sp>
        <p:nvSpPr>
          <p:cNvPr id="6" name="Content Placeholder 5">
            <a:extLst>
              <a:ext uri="{FF2B5EF4-FFF2-40B4-BE49-F238E27FC236}">
                <a16:creationId xmlns:a16="http://schemas.microsoft.com/office/drawing/2014/main" id="{734AEA1C-1640-B8BD-3002-71C02EE89804}"/>
              </a:ext>
            </a:extLst>
          </p:cNvPr>
          <p:cNvSpPr>
            <a:spLocks noGrp="1"/>
          </p:cNvSpPr>
          <p:nvPr>
            <p:ph idx="1"/>
          </p:nvPr>
        </p:nvSpPr>
        <p:spPr>
          <a:xfrm>
            <a:off x="11509" y="944542"/>
            <a:ext cx="9132491" cy="5448819"/>
          </a:xfrm>
          <a:solidFill>
            <a:schemeClr val="bg1"/>
          </a:solidFill>
        </p:spPr>
        <p:txBody>
          <a:bodyPr>
            <a:noAutofit/>
          </a:bodyPr>
          <a:lstStyle/>
          <a:p>
            <a:pPr>
              <a:buFont typeface="+mj-lt"/>
              <a:buAutoNum type="arabicPeriod"/>
            </a:pPr>
            <a:r>
              <a:rPr lang="en-GB" sz="1050" b="1" i="1" dirty="0">
                <a:latin typeface="Times New Roman" panose="02020603050405020304" pitchFamily="18" charset="0"/>
                <a:cs typeface="Times New Roman" panose="02020603050405020304" pitchFamily="18" charset="0"/>
              </a:rPr>
              <a:t>Armin Haller, Axel Polleres, Daniil </a:t>
            </a:r>
            <a:r>
              <a:rPr lang="en-GB" sz="1050" b="1" i="1" dirty="0" err="1">
                <a:latin typeface="Times New Roman" panose="02020603050405020304" pitchFamily="18" charset="0"/>
                <a:cs typeface="Times New Roman" panose="02020603050405020304" pitchFamily="18" charset="0"/>
              </a:rPr>
              <a:t>Dobriy</a:t>
            </a:r>
            <a:r>
              <a:rPr lang="en-GB" sz="1050" b="1" i="1" dirty="0">
                <a:latin typeface="Times New Roman" panose="02020603050405020304" pitchFamily="18" charset="0"/>
                <a:cs typeface="Times New Roman" panose="02020603050405020304" pitchFamily="18" charset="0"/>
              </a:rPr>
              <a:t>, Nicolas Ferranti, Sergio José Rodríguez Méndez: An Analysis of Links in Wikidata. ESWC 2022: 21-38</a:t>
            </a:r>
          </a:p>
          <a:p>
            <a:pPr>
              <a:buFont typeface="+mj-lt"/>
              <a:buAutoNum type="arabicPeriod"/>
            </a:pPr>
            <a:r>
              <a:rPr lang="en-GB" sz="1050" b="1" i="1" dirty="0">
                <a:latin typeface="Times New Roman" panose="02020603050405020304" pitchFamily="18" charset="0"/>
                <a:cs typeface="Times New Roman" panose="02020603050405020304" pitchFamily="18" charset="0"/>
              </a:rPr>
              <a:t>Axel Polleres, </a:t>
            </a:r>
            <a:r>
              <a:rPr lang="en-GB" sz="1050" b="1" i="1" dirty="0" err="1">
                <a:latin typeface="Times New Roman" panose="02020603050405020304" pitchFamily="18" charset="0"/>
                <a:cs typeface="Times New Roman" panose="02020603050405020304" pitchFamily="18" charset="0"/>
              </a:rPr>
              <a:t>Maulik</a:t>
            </a:r>
            <a:r>
              <a:rPr lang="en-GB" sz="1050" b="1" i="1" dirty="0">
                <a:latin typeface="Times New Roman" panose="02020603050405020304" pitchFamily="18" charset="0"/>
                <a:cs typeface="Times New Roman" panose="02020603050405020304" pitchFamily="18" charset="0"/>
              </a:rPr>
              <a:t> Rajendra </a:t>
            </a:r>
            <a:r>
              <a:rPr lang="en-GB" sz="1050" b="1" i="1" dirty="0" err="1">
                <a:latin typeface="Times New Roman" panose="02020603050405020304" pitchFamily="18" charset="0"/>
                <a:cs typeface="Times New Roman" panose="02020603050405020304" pitchFamily="18" charset="0"/>
              </a:rPr>
              <a:t>Kamdar</a:t>
            </a:r>
            <a:r>
              <a:rPr lang="en-GB" sz="1050" b="1" i="1" dirty="0">
                <a:latin typeface="Times New Roman" panose="02020603050405020304" pitchFamily="18" charset="0"/>
                <a:cs typeface="Times New Roman" panose="02020603050405020304" pitchFamily="18" charset="0"/>
              </a:rPr>
              <a:t>, Javier D. Fernández, Tania </a:t>
            </a:r>
            <a:r>
              <a:rPr lang="en-GB" sz="1050" b="1" i="1" dirty="0" err="1">
                <a:latin typeface="Times New Roman" panose="02020603050405020304" pitchFamily="18" charset="0"/>
                <a:cs typeface="Times New Roman" panose="02020603050405020304" pitchFamily="18" charset="0"/>
              </a:rPr>
              <a:t>Tudorache</a:t>
            </a:r>
            <a:r>
              <a:rPr lang="en-GB" sz="1050" b="1" i="1" dirty="0">
                <a:latin typeface="Times New Roman" panose="02020603050405020304" pitchFamily="18" charset="0"/>
                <a:cs typeface="Times New Roman" panose="02020603050405020304" pitchFamily="18" charset="0"/>
              </a:rPr>
              <a:t>, and Mark A. </a:t>
            </a:r>
            <a:r>
              <a:rPr lang="en-GB" sz="1050" b="1" i="1" dirty="0" err="1">
                <a:latin typeface="Times New Roman" panose="02020603050405020304" pitchFamily="18" charset="0"/>
                <a:cs typeface="Times New Roman" panose="02020603050405020304" pitchFamily="18" charset="0"/>
              </a:rPr>
              <a:t>Musen</a:t>
            </a:r>
            <a:r>
              <a:rPr lang="en-GB" sz="1050" b="1" i="1" dirty="0">
                <a:latin typeface="Times New Roman" panose="02020603050405020304" pitchFamily="18" charset="0"/>
                <a:cs typeface="Times New Roman" panose="02020603050405020304" pitchFamily="18" charset="0"/>
              </a:rPr>
              <a:t>. A more decentralized vision for linked data. 11(1):101--113, January 2020. Semantic Web Journal (SWJ) 11(1):101-113, 2020.</a:t>
            </a:r>
          </a:p>
          <a:p>
            <a:pPr>
              <a:buFont typeface="+mj-lt"/>
              <a:buAutoNum type="arabicPeriod"/>
            </a:pPr>
            <a:r>
              <a:rPr lang="en-GB" sz="1050" b="1" i="1" dirty="0">
                <a:latin typeface="Times New Roman" panose="02020603050405020304" pitchFamily="18" charset="0"/>
                <a:cs typeface="Times New Roman" panose="02020603050405020304" pitchFamily="18" charset="0"/>
              </a:rPr>
              <a:t>Armin Haller, Javier D. Fernández, </a:t>
            </a:r>
            <a:r>
              <a:rPr lang="en-GB" sz="1050" b="1" i="1" dirty="0" err="1">
                <a:latin typeface="Times New Roman" panose="02020603050405020304" pitchFamily="18" charset="0"/>
                <a:cs typeface="Times New Roman" panose="02020603050405020304" pitchFamily="18" charset="0"/>
              </a:rPr>
              <a:t>Maulik</a:t>
            </a:r>
            <a:r>
              <a:rPr lang="en-GB" sz="1050" b="1" i="1" dirty="0">
                <a:latin typeface="Times New Roman" panose="02020603050405020304" pitchFamily="18" charset="0"/>
                <a:cs typeface="Times New Roman" panose="02020603050405020304" pitchFamily="18" charset="0"/>
              </a:rPr>
              <a:t> R. </a:t>
            </a:r>
            <a:r>
              <a:rPr lang="en-GB" sz="1050" b="1" i="1" dirty="0" err="1">
                <a:latin typeface="Times New Roman" panose="02020603050405020304" pitchFamily="18" charset="0"/>
                <a:cs typeface="Times New Roman" panose="02020603050405020304" pitchFamily="18" charset="0"/>
              </a:rPr>
              <a:t>Kamdar</a:t>
            </a:r>
            <a:r>
              <a:rPr lang="en-GB" sz="1050" b="1" i="1" dirty="0">
                <a:latin typeface="Times New Roman" panose="02020603050405020304" pitchFamily="18" charset="0"/>
                <a:cs typeface="Times New Roman" panose="02020603050405020304" pitchFamily="18" charset="0"/>
              </a:rPr>
              <a:t>, and Axel Polleres. What are links in linked open data? a characterization and evaluation of links between knowledge graphs on the web. ACM Journal of Data and Information Quality (JDIQ), 2(2):1–34, 2020.</a:t>
            </a:r>
          </a:p>
          <a:p>
            <a:pPr>
              <a:buFont typeface="+mj-lt"/>
              <a:buAutoNum type="arabicPeriod"/>
            </a:pPr>
            <a:r>
              <a:rPr lang="en-GB" sz="1050" b="1" i="1" dirty="0">
                <a:latin typeface="Times New Roman" panose="02020603050405020304" pitchFamily="18" charset="0"/>
                <a:cs typeface="Times New Roman" panose="02020603050405020304" pitchFamily="18" charset="0"/>
              </a:rPr>
              <a:t>Tobias </a:t>
            </a:r>
            <a:r>
              <a:rPr lang="en-GB" sz="1050" b="1" i="1" dirty="0" err="1">
                <a:latin typeface="Times New Roman" panose="02020603050405020304" pitchFamily="18" charset="0"/>
                <a:cs typeface="Times New Roman" panose="02020603050405020304" pitchFamily="18" charset="0"/>
              </a:rPr>
              <a:t>Käfer</a:t>
            </a:r>
            <a:r>
              <a:rPr lang="en-GB" sz="1050" b="1" i="1" dirty="0">
                <a:latin typeface="Times New Roman" panose="02020603050405020304" pitchFamily="18" charset="0"/>
                <a:cs typeface="Times New Roman" panose="02020603050405020304" pitchFamily="18" charset="0"/>
              </a:rPr>
              <a:t>, Jürgen </a:t>
            </a:r>
            <a:r>
              <a:rPr lang="en-GB" sz="1050" b="1" i="1" dirty="0" err="1">
                <a:latin typeface="Times New Roman" panose="02020603050405020304" pitchFamily="18" charset="0"/>
                <a:cs typeface="Times New Roman" panose="02020603050405020304" pitchFamily="18" charset="0"/>
              </a:rPr>
              <a:t>Umbrich</a:t>
            </a:r>
            <a:r>
              <a:rPr lang="en-GB" sz="1050" b="1" i="1" dirty="0">
                <a:latin typeface="Times New Roman" panose="02020603050405020304" pitchFamily="18" charset="0"/>
                <a:cs typeface="Times New Roman" panose="02020603050405020304" pitchFamily="18" charset="0"/>
              </a:rPr>
              <a:t>, Aidan Hogan, and Axel Polleres. Towards a dynamic linked data observatory. In WWW2012 Workshop on Linked Data on the Web (LDOW2012), Lyon, France, April 2012.</a:t>
            </a:r>
          </a:p>
          <a:p>
            <a:pPr>
              <a:buFont typeface="+mj-lt"/>
              <a:buAutoNum type="arabicPeriod"/>
            </a:pPr>
            <a:r>
              <a:rPr lang="en-GB" sz="1050" b="1" i="1" dirty="0">
                <a:latin typeface="Times New Roman" panose="02020603050405020304" pitchFamily="18" charset="0"/>
                <a:cs typeface="Times New Roman" panose="02020603050405020304" pitchFamily="18" charset="0"/>
              </a:rPr>
              <a:t>Javier D. Fernández, Miguel A. Martinez-Prieto, Claudio Gutiérrez, Axel Polleres, and Mario Arias. Binary RDF Representation for Publication and Exchange (HDT). Journal of Web Semantics (JWS), 19(2), 2013.</a:t>
            </a:r>
            <a:endParaRPr lang="en-AT" sz="1050" b="1" i="1" dirty="0">
              <a:latin typeface="Times New Roman" panose="02020603050405020304" pitchFamily="18" charset="0"/>
              <a:cs typeface="Times New Roman" panose="02020603050405020304" pitchFamily="18" charset="0"/>
            </a:endParaRPr>
          </a:p>
          <a:p>
            <a:pPr>
              <a:buFont typeface="+mj-lt"/>
              <a:buAutoNum type="arabicPeriod"/>
            </a:pPr>
            <a:r>
              <a:rPr lang="en-GB" sz="1050" i="1" dirty="0">
                <a:latin typeface="Times New Roman" panose="02020603050405020304" pitchFamily="18" charset="0"/>
                <a:cs typeface="Times New Roman" panose="02020603050405020304" pitchFamily="18" charset="0"/>
              </a:rPr>
              <a:t>Ruben </a:t>
            </a:r>
            <a:r>
              <a:rPr lang="en-GB" sz="1050" i="1" dirty="0" err="1">
                <a:latin typeface="Times New Roman" panose="02020603050405020304" pitchFamily="18" charset="0"/>
                <a:cs typeface="Times New Roman" panose="02020603050405020304" pitchFamily="18" charset="0"/>
              </a:rPr>
              <a:t>Verborgh</a:t>
            </a:r>
            <a:r>
              <a:rPr lang="en-GB" sz="1050" i="1" dirty="0">
                <a:latin typeface="Times New Roman" panose="02020603050405020304" pitchFamily="18" charset="0"/>
                <a:cs typeface="Times New Roman" panose="02020603050405020304" pitchFamily="18" charset="0"/>
              </a:rPr>
              <a:t>, </a:t>
            </a:r>
            <a:r>
              <a:rPr lang="en-GB" sz="1050" i="1" dirty="0" err="1">
                <a:latin typeface="Times New Roman" panose="02020603050405020304" pitchFamily="18" charset="0"/>
                <a:cs typeface="Times New Roman" panose="02020603050405020304" pitchFamily="18" charset="0"/>
              </a:rPr>
              <a:t>Miel</a:t>
            </a:r>
            <a:r>
              <a:rPr lang="en-GB" sz="1050" i="1" dirty="0">
                <a:latin typeface="Times New Roman" panose="02020603050405020304" pitchFamily="18" charset="0"/>
                <a:cs typeface="Times New Roman" panose="02020603050405020304" pitchFamily="18" charset="0"/>
              </a:rPr>
              <a:t> Vander Sande, Pieter </a:t>
            </a:r>
            <a:r>
              <a:rPr lang="en-GB" sz="1050" i="1" dirty="0" err="1">
                <a:latin typeface="Times New Roman" panose="02020603050405020304" pitchFamily="18" charset="0"/>
                <a:cs typeface="Times New Roman" panose="02020603050405020304" pitchFamily="18" charset="0"/>
              </a:rPr>
              <a:t>Colpaert</a:t>
            </a:r>
            <a:r>
              <a:rPr lang="en-GB" sz="1050" i="1" dirty="0">
                <a:latin typeface="Times New Roman" panose="02020603050405020304" pitchFamily="18" charset="0"/>
                <a:cs typeface="Times New Roman" panose="02020603050405020304" pitchFamily="18" charset="0"/>
              </a:rPr>
              <a:t>, Sam Coppens, Erik </a:t>
            </a:r>
            <a:r>
              <a:rPr lang="en-GB" sz="1050" i="1" dirty="0" err="1">
                <a:latin typeface="Times New Roman" panose="02020603050405020304" pitchFamily="18" charset="0"/>
                <a:cs typeface="Times New Roman" panose="02020603050405020304" pitchFamily="18" charset="0"/>
              </a:rPr>
              <a:t>Mannens</a:t>
            </a:r>
            <a:r>
              <a:rPr lang="en-GB" sz="1050" i="1" dirty="0">
                <a:latin typeface="Times New Roman" panose="02020603050405020304" pitchFamily="18" charset="0"/>
                <a:cs typeface="Times New Roman" panose="02020603050405020304" pitchFamily="18" charset="0"/>
              </a:rPr>
              <a:t>, Rik Van de </a:t>
            </a:r>
            <a:r>
              <a:rPr lang="en-GB" sz="1050" i="1" dirty="0" err="1">
                <a:latin typeface="Times New Roman" panose="02020603050405020304" pitchFamily="18" charset="0"/>
                <a:cs typeface="Times New Roman" panose="02020603050405020304" pitchFamily="18" charset="0"/>
              </a:rPr>
              <a:t>Walle</a:t>
            </a:r>
            <a:r>
              <a:rPr lang="en-GB" sz="1050" i="1" dirty="0">
                <a:latin typeface="Times New Roman" panose="02020603050405020304" pitchFamily="18" charset="0"/>
                <a:cs typeface="Times New Roman" panose="02020603050405020304" pitchFamily="18" charset="0"/>
              </a:rPr>
              <a:t>:</a:t>
            </a:r>
            <a:br>
              <a:rPr lang="en-GB" sz="1050" i="1" dirty="0">
                <a:latin typeface="Times New Roman" panose="02020603050405020304" pitchFamily="18" charset="0"/>
                <a:cs typeface="Times New Roman" panose="02020603050405020304" pitchFamily="18" charset="0"/>
              </a:rPr>
            </a:br>
            <a:r>
              <a:rPr lang="en-GB" sz="1050" i="1" dirty="0">
                <a:latin typeface="Times New Roman" panose="02020603050405020304" pitchFamily="18" charset="0"/>
                <a:cs typeface="Times New Roman" panose="02020603050405020304" pitchFamily="18" charset="0"/>
              </a:rPr>
              <a:t>Web-Scale Querying through Linked Data Fragments. LDOW 2014</a:t>
            </a:r>
          </a:p>
          <a:p>
            <a:pPr>
              <a:buFont typeface="+mj-lt"/>
              <a:buAutoNum type="arabicPeriod"/>
            </a:pPr>
            <a:r>
              <a:rPr lang="en-GB" sz="1050" i="1" dirty="0">
                <a:latin typeface="Times New Roman" panose="02020603050405020304" pitchFamily="18" charset="0"/>
                <a:cs typeface="Times New Roman" panose="02020603050405020304" pitchFamily="18" charset="0"/>
              </a:rPr>
              <a:t>Ruben </a:t>
            </a:r>
            <a:r>
              <a:rPr lang="en-GB" sz="1050" i="1" dirty="0" err="1">
                <a:latin typeface="Times New Roman" panose="02020603050405020304" pitchFamily="18" charset="0"/>
                <a:cs typeface="Times New Roman" panose="02020603050405020304" pitchFamily="18" charset="0"/>
              </a:rPr>
              <a:t>Verborgh</a:t>
            </a:r>
            <a:r>
              <a:rPr lang="en-GB" sz="1050" i="1" dirty="0">
                <a:latin typeface="Times New Roman" panose="02020603050405020304" pitchFamily="18" charset="0"/>
                <a:cs typeface="Times New Roman" panose="02020603050405020304" pitchFamily="18" charset="0"/>
              </a:rPr>
              <a:t>, </a:t>
            </a:r>
            <a:r>
              <a:rPr lang="en-GB" sz="1050" i="1" dirty="0" err="1">
                <a:latin typeface="Times New Roman" panose="02020603050405020304" pitchFamily="18" charset="0"/>
                <a:cs typeface="Times New Roman" panose="02020603050405020304" pitchFamily="18" charset="0"/>
              </a:rPr>
              <a:t>Miel</a:t>
            </a:r>
            <a:r>
              <a:rPr lang="en-GB" sz="1050" i="1" dirty="0">
                <a:latin typeface="Times New Roman" panose="02020603050405020304" pitchFamily="18" charset="0"/>
                <a:cs typeface="Times New Roman" panose="02020603050405020304" pitchFamily="18" charset="0"/>
              </a:rPr>
              <a:t> Vander Sande, Olaf </a:t>
            </a:r>
            <a:r>
              <a:rPr lang="en-GB" sz="1050" i="1" dirty="0" err="1">
                <a:latin typeface="Times New Roman" panose="02020603050405020304" pitchFamily="18" charset="0"/>
                <a:cs typeface="Times New Roman" panose="02020603050405020304" pitchFamily="18" charset="0"/>
              </a:rPr>
              <a:t>Hartig</a:t>
            </a:r>
            <a:r>
              <a:rPr lang="en-GB" sz="1050" i="1" dirty="0">
                <a:latin typeface="Times New Roman" panose="02020603050405020304" pitchFamily="18" charset="0"/>
                <a:cs typeface="Times New Roman" panose="02020603050405020304" pitchFamily="18" charset="0"/>
              </a:rPr>
              <a:t>, Joachim Van </a:t>
            </a:r>
            <a:r>
              <a:rPr lang="en-GB" sz="1050" i="1" dirty="0" err="1">
                <a:latin typeface="Times New Roman" panose="02020603050405020304" pitchFamily="18" charset="0"/>
                <a:cs typeface="Times New Roman" panose="02020603050405020304" pitchFamily="18" charset="0"/>
              </a:rPr>
              <a:t>Herwegen</a:t>
            </a:r>
            <a:r>
              <a:rPr lang="en-GB" sz="1050" i="1" dirty="0">
                <a:latin typeface="Times New Roman" panose="02020603050405020304" pitchFamily="18" charset="0"/>
                <a:cs typeface="Times New Roman" panose="02020603050405020304" pitchFamily="18" charset="0"/>
              </a:rPr>
              <a:t>, Laurens De Vocht, Ben De </a:t>
            </a:r>
            <a:r>
              <a:rPr lang="en-GB" sz="1050" i="1" dirty="0" err="1">
                <a:latin typeface="Times New Roman" panose="02020603050405020304" pitchFamily="18" charset="0"/>
                <a:cs typeface="Times New Roman" panose="02020603050405020304" pitchFamily="18" charset="0"/>
              </a:rPr>
              <a:t>Meester</a:t>
            </a:r>
            <a:r>
              <a:rPr lang="en-GB" sz="1050" i="1" dirty="0">
                <a:latin typeface="Times New Roman" panose="02020603050405020304" pitchFamily="18" charset="0"/>
                <a:cs typeface="Times New Roman" panose="02020603050405020304" pitchFamily="18" charset="0"/>
              </a:rPr>
              <a:t>, Gerald </a:t>
            </a:r>
            <a:r>
              <a:rPr lang="en-GB" sz="1050" i="1" dirty="0" err="1">
                <a:latin typeface="Times New Roman" panose="02020603050405020304" pitchFamily="18" charset="0"/>
                <a:cs typeface="Times New Roman" panose="02020603050405020304" pitchFamily="18" charset="0"/>
              </a:rPr>
              <a:t>Haesendonck</a:t>
            </a:r>
            <a:r>
              <a:rPr lang="en-GB" sz="1050" i="1" dirty="0">
                <a:latin typeface="Times New Roman" panose="02020603050405020304" pitchFamily="18" charset="0"/>
                <a:cs typeface="Times New Roman" panose="02020603050405020304" pitchFamily="18" charset="0"/>
              </a:rPr>
              <a:t>, Pieter </a:t>
            </a:r>
            <a:r>
              <a:rPr lang="en-GB" sz="1050" i="1" dirty="0" err="1">
                <a:latin typeface="Times New Roman" panose="02020603050405020304" pitchFamily="18" charset="0"/>
                <a:cs typeface="Times New Roman" panose="02020603050405020304" pitchFamily="18" charset="0"/>
              </a:rPr>
              <a:t>Colpaert</a:t>
            </a:r>
            <a:r>
              <a:rPr lang="en-GB" sz="1050" i="1" dirty="0">
                <a:latin typeface="Times New Roman" panose="02020603050405020304" pitchFamily="18" charset="0"/>
                <a:cs typeface="Times New Roman" panose="02020603050405020304" pitchFamily="18" charset="0"/>
              </a:rPr>
              <a:t>: Triple Pattern Fragments: A low-cost knowledge graph interface for the Web. J. Web </a:t>
            </a:r>
            <a:r>
              <a:rPr lang="en-GB" sz="1050" i="1" dirty="0" err="1">
                <a:latin typeface="Times New Roman" panose="02020603050405020304" pitchFamily="18" charset="0"/>
                <a:cs typeface="Times New Roman" panose="02020603050405020304" pitchFamily="18" charset="0"/>
              </a:rPr>
              <a:t>Semant</a:t>
            </a:r>
            <a:r>
              <a:rPr lang="en-GB" sz="1050" i="1" dirty="0">
                <a:latin typeface="Times New Roman" panose="02020603050405020304" pitchFamily="18" charset="0"/>
                <a:cs typeface="Times New Roman" panose="02020603050405020304" pitchFamily="18" charset="0"/>
              </a:rPr>
              <a:t>. 37-38: 184-206 (2016)</a:t>
            </a:r>
          </a:p>
          <a:p>
            <a:pPr>
              <a:buFont typeface="+mj-lt"/>
              <a:buAutoNum type="arabicPeriod"/>
            </a:pPr>
            <a:r>
              <a:rPr lang="en-GB" sz="1050" i="1" dirty="0">
                <a:latin typeface="Times New Roman" panose="02020603050405020304" pitchFamily="18" charset="0"/>
                <a:cs typeface="Times New Roman" panose="02020603050405020304" pitchFamily="18" charset="0"/>
              </a:rPr>
              <a:t>O. </a:t>
            </a:r>
            <a:r>
              <a:rPr lang="en-GB" sz="1050" i="1" dirty="0" err="1">
                <a:latin typeface="Times New Roman" panose="02020603050405020304" pitchFamily="18" charset="0"/>
                <a:cs typeface="Times New Roman" panose="02020603050405020304" pitchFamily="18" charset="0"/>
              </a:rPr>
              <a:t>Hartig</a:t>
            </a:r>
            <a:r>
              <a:rPr lang="en-GB" sz="1050" i="1" dirty="0">
                <a:latin typeface="Times New Roman" panose="02020603050405020304" pitchFamily="18" charset="0"/>
                <a:cs typeface="Times New Roman" panose="02020603050405020304" pitchFamily="18" charset="0"/>
              </a:rPr>
              <a:t> and C. B. Aranda. 2016. Bindings-Restricted Triple Pattern Fragments. In ODBASE 2016. 762–779</a:t>
            </a:r>
          </a:p>
          <a:p>
            <a:pPr>
              <a:buFont typeface="+mj-lt"/>
              <a:buAutoNum type="arabicPeriod"/>
            </a:pPr>
            <a:r>
              <a:rPr lang="en-GB" sz="1050" b="1" i="1" dirty="0">
                <a:latin typeface="Times New Roman" panose="02020603050405020304" pitchFamily="18" charset="0"/>
                <a:cs typeface="Times New Roman" panose="02020603050405020304" pitchFamily="18" charset="0"/>
              </a:rPr>
              <a:t>Amr Azzam, Javier D. Fernández, Maribel Acosta, Martin Beno, and Axel Polleres. SMART-KG: Hybrid shipping for SPARQL querying on the web. In The Web Conference 2020, </a:t>
            </a:r>
            <a:r>
              <a:rPr lang="en-GB" sz="1050" b="1" i="1" dirty="0" err="1">
                <a:latin typeface="Times New Roman" panose="02020603050405020304" pitchFamily="18" charset="0"/>
                <a:cs typeface="Times New Roman" panose="02020603050405020304" pitchFamily="18" charset="0"/>
              </a:rPr>
              <a:t>Taipei,Taiwan</a:t>
            </a:r>
            <a:r>
              <a:rPr lang="en-GB" sz="1050" b="1" i="1" dirty="0">
                <a:latin typeface="Times New Roman" panose="02020603050405020304" pitchFamily="18" charset="0"/>
                <a:cs typeface="Times New Roman" panose="02020603050405020304" pitchFamily="18" charset="0"/>
              </a:rPr>
              <a:t>, 2020. </a:t>
            </a:r>
            <a:endParaRPr lang="en-AT" sz="1050" b="1" i="1" dirty="0">
              <a:latin typeface="Times New Roman" panose="02020603050405020304" pitchFamily="18" charset="0"/>
              <a:cs typeface="Times New Roman" panose="02020603050405020304" pitchFamily="18" charset="0"/>
            </a:endParaRPr>
          </a:p>
          <a:p>
            <a:pPr>
              <a:buFont typeface="+mj-lt"/>
              <a:buAutoNum type="arabicPeriod"/>
            </a:pPr>
            <a:r>
              <a:rPr lang="en-GB" sz="1050" b="1" i="1" dirty="0">
                <a:latin typeface="Times New Roman" panose="02020603050405020304" pitchFamily="18" charset="0"/>
                <a:cs typeface="Times New Roman" panose="02020603050405020304" pitchFamily="18" charset="0"/>
              </a:rPr>
              <a:t>Amr Azzam, Christian </a:t>
            </a:r>
            <a:r>
              <a:rPr lang="en-GB" sz="1050" b="1" i="1" dirty="0" err="1">
                <a:latin typeface="Times New Roman" panose="02020603050405020304" pitchFamily="18" charset="0"/>
                <a:cs typeface="Times New Roman" panose="02020603050405020304" pitchFamily="18" charset="0"/>
              </a:rPr>
              <a:t>Aebeloe</a:t>
            </a:r>
            <a:r>
              <a:rPr lang="en-GB" sz="1050" b="1" i="1" dirty="0">
                <a:latin typeface="Times New Roman" panose="02020603050405020304" pitchFamily="18" charset="0"/>
                <a:cs typeface="Times New Roman" panose="02020603050405020304" pitchFamily="18" charset="0"/>
              </a:rPr>
              <a:t>, Gabriela Montoya, </a:t>
            </a:r>
            <a:r>
              <a:rPr lang="en-GB" sz="1050" b="1" i="1" dirty="0" err="1">
                <a:latin typeface="Times New Roman" panose="02020603050405020304" pitchFamily="18" charset="0"/>
                <a:cs typeface="Times New Roman" panose="02020603050405020304" pitchFamily="18" charset="0"/>
              </a:rPr>
              <a:t>Ilkcan</a:t>
            </a:r>
            <a:r>
              <a:rPr lang="en-GB" sz="1050" b="1" i="1" dirty="0">
                <a:latin typeface="Times New Roman" panose="02020603050405020304" pitchFamily="18" charset="0"/>
                <a:cs typeface="Times New Roman" panose="02020603050405020304" pitchFamily="18" charset="0"/>
              </a:rPr>
              <a:t> </a:t>
            </a:r>
            <a:r>
              <a:rPr lang="en-GB" sz="1050" b="1" i="1" dirty="0" err="1">
                <a:latin typeface="Times New Roman" panose="02020603050405020304" pitchFamily="18" charset="0"/>
                <a:cs typeface="Times New Roman" panose="02020603050405020304" pitchFamily="18" charset="0"/>
              </a:rPr>
              <a:t>Keles</a:t>
            </a:r>
            <a:r>
              <a:rPr lang="en-GB" sz="1050" b="1" i="1" dirty="0">
                <a:latin typeface="Times New Roman" panose="02020603050405020304" pitchFamily="18" charset="0"/>
                <a:cs typeface="Times New Roman" panose="02020603050405020304" pitchFamily="18" charset="0"/>
              </a:rPr>
              <a:t>, Axel Polleres, and Katja Hose. </a:t>
            </a:r>
            <a:r>
              <a:rPr lang="en-GB" sz="1050" b="1" i="1" dirty="0" err="1">
                <a:latin typeface="Times New Roman" panose="02020603050405020304" pitchFamily="18" charset="0"/>
                <a:cs typeface="Times New Roman" panose="02020603050405020304" pitchFamily="18" charset="0"/>
              </a:rPr>
              <a:t>WiseKG</a:t>
            </a:r>
            <a:r>
              <a:rPr lang="en-GB" sz="1050" b="1" i="1" dirty="0">
                <a:latin typeface="Times New Roman" panose="02020603050405020304" pitchFamily="18" charset="0"/>
                <a:cs typeface="Times New Roman" panose="02020603050405020304" pitchFamily="18" charset="0"/>
              </a:rPr>
              <a:t>: Balanced Access to Web Knowledge Graphs. In The Web Conference 2021, pages 1422–--1434, Ljubljana, Slovenia, 2021. ACM / IW3C2.</a:t>
            </a:r>
            <a:endParaRPr lang="en-AT" sz="1050" b="1" i="1" dirty="0">
              <a:latin typeface="Times New Roman" panose="02020603050405020304" pitchFamily="18" charset="0"/>
              <a:cs typeface="Times New Roman" panose="02020603050405020304" pitchFamily="18" charset="0"/>
            </a:endParaRPr>
          </a:p>
          <a:p>
            <a:pPr>
              <a:buFont typeface="+mj-lt"/>
              <a:buAutoNum type="arabicPeriod"/>
            </a:pPr>
            <a:r>
              <a:rPr lang="en-GB" sz="1050" i="1" dirty="0">
                <a:latin typeface="Times New Roman" panose="02020603050405020304" pitchFamily="18" charset="0"/>
                <a:cs typeface="Times New Roman" panose="02020603050405020304" pitchFamily="18" charset="0"/>
              </a:rPr>
              <a:t>G. </a:t>
            </a:r>
            <a:r>
              <a:rPr lang="en-GB" sz="1050" i="1" dirty="0" err="1">
                <a:latin typeface="Times New Roman" panose="02020603050405020304" pitchFamily="18" charset="0"/>
                <a:cs typeface="Times New Roman" panose="02020603050405020304" pitchFamily="18" charset="0"/>
              </a:rPr>
              <a:t>Aluç</a:t>
            </a:r>
            <a:r>
              <a:rPr lang="en-GB" sz="1050" i="1" dirty="0">
                <a:latin typeface="Times New Roman" panose="02020603050405020304" pitchFamily="18" charset="0"/>
                <a:cs typeface="Times New Roman" panose="02020603050405020304" pitchFamily="18" charset="0"/>
              </a:rPr>
              <a:t>, O. </a:t>
            </a:r>
            <a:r>
              <a:rPr lang="en-GB" sz="1050" i="1" dirty="0" err="1">
                <a:latin typeface="Times New Roman" panose="02020603050405020304" pitchFamily="18" charset="0"/>
                <a:cs typeface="Times New Roman" panose="02020603050405020304" pitchFamily="18" charset="0"/>
              </a:rPr>
              <a:t>Hartig</a:t>
            </a:r>
            <a:r>
              <a:rPr lang="en-GB" sz="1050" i="1" dirty="0">
                <a:latin typeface="Times New Roman" panose="02020603050405020304" pitchFamily="18" charset="0"/>
                <a:cs typeface="Times New Roman" panose="02020603050405020304" pitchFamily="18" charset="0"/>
              </a:rPr>
              <a:t>, M. Tamer </a:t>
            </a:r>
            <a:r>
              <a:rPr lang="en-GB" sz="1050" i="1" dirty="0" err="1">
                <a:latin typeface="Times New Roman" panose="02020603050405020304" pitchFamily="18" charset="0"/>
                <a:cs typeface="Times New Roman" panose="02020603050405020304" pitchFamily="18" charset="0"/>
              </a:rPr>
              <a:t>Özsu</a:t>
            </a:r>
            <a:r>
              <a:rPr lang="en-GB" sz="1050" i="1" dirty="0">
                <a:latin typeface="Times New Roman" panose="02020603050405020304" pitchFamily="18" charset="0"/>
                <a:cs typeface="Times New Roman" panose="02020603050405020304" pitchFamily="18" charset="0"/>
              </a:rPr>
              <a:t>, and K. </a:t>
            </a:r>
            <a:r>
              <a:rPr lang="en-GB" sz="1050" i="1" dirty="0" err="1">
                <a:latin typeface="Times New Roman" panose="02020603050405020304" pitchFamily="18" charset="0"/>
                <a:cs typeface="Times New Roman" panose="02020603050405020304" pitchFamily="18" charset="0"/>
              </a:rPr>
              <a:t>Daudjee</a:t>
            </a:r>
            <a:r>
              <a:rPr lang="en-GB" sz="1050" i="1" dirty="0">
                <a:latin typeface="Times New Roman" panose="02020603050405020304" pitchFamily="18" charset="0"/>
                <a:cs typeface="Times New Roman" panose="02020603050405020304" pitchFamily="18" charset="0"/>
              </a:rPr>
              <a:t>. 2014. Diversified Stress Testing of RDF Data Management Systems. In ISWC 2014. 197–212.</a:t>
            </a:r>
          </a:p>
          <a:p>
            <a:pPr>
              <a:buFont typeface="+mj-lt"/>
              <a:buAutoNum type="arabicPeriod"/>
            </a:pPr>
            <a:r>
              <a:rPr lang="en-GB" sz="1050" i="1" dirty="0">
                <a:latin typeface="Times New Roman" panose="02020603050405020304" pitchFamily="18" charset="0"/>
                <a:cs typeface="Times New Roman" panose="02020603050405020304" pitchFamily="18" charset="0"/>
              </a:rPr>
              <a:t>T. Neumann and G. </a:t>
            </a:r>
            <a:r>
              <a:rPr lang="en-GB" sz="1050" i="1" dirty="0" err="1">
                <a:latin typeface="Times New Roman" panose="02020603050405020304" pitchFamily="18" charset="0"/>
                <a:cs typeface="Times New Roman" panose="02020603050405020304" pitchFamily="18" charset="0"/>
              </a:rPr>
              <a:t>Moerkotte</a:t>
            </a:r>
            <a:r>
              <a:rPr lang="en-GB" sz="1050" i="1" dirty="0">
                <a:latin typeface="Times New Roman" panose="02020603050405020304" pitchFamily="18" charset="0"/>
                <a:cs typeface="Times New Roman" panose="02020603050405020304" pitchFamily="18" charset="0"/>
              </a:rPr>
              <a:t>. 2011. Characteristic sets: Accurate cardinality estimation for RDF queries with multiple joins. In ICDE 2011. 984–994.</a:t>
            </a:r>
            <a:endParaRPr lang="en-GB" sz="1050" i="1" dirty="0">
              <a:solidFill>
                <a:prstClr val="black"/>
              </a:solidFill>
              <a:latin typeface="Times New Roman" panose="02020603050405020304" pitchFamily="18" charset="0"/>
              <a:cs typeface="Times New Roman" panose="02020603050405020304" pitchFamily="18" charset="0"/>
            </a:endParaRPr>
          </a:p>
          <a:p>
            <a:pPr>
              <a:buFont typeface="+mj-lt"/>
              <a:buAutoNum type="arabicPeriod"/>
            </a:pPr>
            <a:r>
              <a:rPr lang="en-GB" sz="1050" i="1" dirty="0">
                <a:solidFill>
                  <a:prstClr val="black"/>
                </a:solidFill>
                <a:latin typeface="Times New Roman" panose="02020603050405020304" pitchFamily="18" charset="0"/>
                <a:cs typeface="Times New Roman" panose="02020603050405020304" pitchFamily="18" charset="0"/>
              </a:rPr>
              <a:t>T. </a:t>
            </a:r>
            <a:r>
              <a:rPr lang="en-GB" sz="1050" i="1" dirty="0" err="1">
                <a:solidFill>
                  <a:prstClr val="black"/>
                </a:solidFill>
                <a:latin typeface="Times New Roman" panose="02020603050405020304" pitchFamily="18" charset="0"/>
                <a:cs typeface="Times New Roman" panose="02020603050405020304" pitchFamily="18" charset="0"/>
              </a:rPr>
              <a:t>Minier</a:t>
            </a:r>
            <a:r>
              <a:rPr lang="en-GB" sz="1050" i="1" dirty="0">
                <a:solidFill>
                  <a:prstClr val="black"/>
                </a:solidFill>
                <a:latin typeface="Times New Roman" panose="02020603050405020304" pitchFamily="18" charset="0"/>
                <a:cs typeface="Times New Roman" panose="02020603050405020304" pitchFamily="18" charset="0"/>
              </a:rPr>
              <a:t>, H. Skaf-</a:t>
            </a:r>
            <a:r>
              <a:rPr lang="en-GB" sz="1050" i="1" dirty="0" err="1">
                <a:solidFill>
                  <a:prstClr val="black"/>
                </a:solidFill>
                <a:latin typeface="Times New Roman" panose="02020603050405020304" pitchFamily="18" charset="0"/>
                <a:cs typeface="Times New Roman" panose="02020603050405020304" pitchFamily="18" charset="0"/>
              </a:rPr>
              <a:t>Molli</a:t>
            </a:r>
            <a:r>
              <a:rPr lang="en-GB" sz="1050" i="1" dirty="0">
                <a:solidFill>
                  <a:prstClr val="black"/>
                </a:solidFill>
                <a:latin typeface="Times New Roman" panose="02020603050405020304" pitchFamily="18" charset="0"/>
                <a:cs typeface="Times New Roman" panose="02020603050405020304" pitchFamily="18" charset="0"/>
              </a:rPr>
              <a:t>, and P. </a:t>
            </a:r>
            <a:r>
              <a:rPr lang="en-GB" sz="1050" i="1" dirty="0" err="1">
                <a:solidFill>
                  <a:prstClr val="black"/>
                </a:solidFill>
                <a:latin typeface="Times New Roman" panose="02020603050405020304" pitchFamily="18" charset="0"/>
                <a:cs typeface="Times New Roman" panose="02020603050405020304" pitchFamily="18" charset="0"/>
              </a:rPr>
              <a:t>Molli</a:t>
            </a:r>
            <a:r>
              <a:rPr lang="en-GB" sz="1050" i="1" dirty="0">
                <a:solidFill>
                  <a:prstClr val="black"/>
                </a:solidFill>
                <a:latin typeface="Times New Roman" panose="02020603050405020304" pitchFamily="18" charset="0"/>
                <a:cs typeface="Times New Roman" panose="02020603050405020304" pitchFamily="18" charset="0"/>
              </a:rPr>
              <a:t>. 2019. </a:t>
            </a:r>
            <a:r>
              <a:rPr lang="en-GB" sz="1050" i="1" dirty="0" err="1">
                <a:solidFill>
                  <a:prstClr val="black"/>
                </a:solidFill>
                <a:latin typeface="Times New Roman" panose="02020603050405020304" pitchFamily="18" charset="0"/>
                <a:cs typeface="Times New Roman" panose="02020603050405020304" pitchFamily="18" charset="0"/>
              </a:rPr>
              <a:t>SaGe</a:t>
            </a:r>
            <a:r>
              <a:rPr lang="en-GB" sz="1050" i="1" dirty="0">
                <a:solidFill>
                  <a:prstClr val="black"/>
                </a:solidFill>
                <a:latin typeface="Times New Roman" panose="02020603050405020304" pitchFamily="18" charset="0"/>
                <a:cs typeface="Times New Roman" panose="02020603050405020304" pitchFamily="18" charset="0"/>
              </a:rPr>
              <a:t>: Web </a:t>
            </a:r>
            <a:r>
              <a:rPr lang="en-GB" sz="1050" i="1" dirty="0" err="1">
                <a:solidFill>
                  <a:prstClr val="black"/>
                </a:solidFill>
                <a:latin typeface="Times New Roman" panose="02020603050405020304" pitchFamily="18" charset="0"/>
                <a:cs typeface="Times New Roman" panose="02020603050405020304" pitchFamily="18" charset="0"/>
              </a:rPr>
              <a:t>Preemption</a:t>
            </a:r>
            <a:r>
              <a:rPr lang="en-GB" sz="1050" i="1" dirty="0">
                <a:solidFill>
                  <a:prstClr val="black"/>
                </a:solidFill>
                <a:latin typeface="Times New Roman" panose="02020603050405020304" pitchFamily="18" charset="0"/>
                <a:cs typeface="Times New Roman" panose="02020603050405020304" pitchFamily="18" charset="0"/>
              </a:rPr>
              <a:t> for Public SPARQL Query Services. In WWW 2019. 1268–1278</a:t>
            </a:r>
            <a:r>
              <a:rPr lang="en-GB" sz="1050" i="1" dirty="0">
                <a:solidFill>
                  <a:prstClr val="black"/>
                </a:solidFill>
                <a:latin typeface="Helvetica" pitchFamily="2" charset="0"/>
              </a:rPr>
              <a:t>.</a:t>
            </a:r>
          </a:p>
          <a:p>
            <a:pPr>
              <a:buFont typeface="+mj-lt"/>
              <a:buAutoNum type="arabicPeriod"/>
            </a:pPr>
            <a:r>
              <a:rPr lang="en-GB" sz="1050" i="1" dirty="0">
                <a:latin typeface="Times New Roman" panose="02020603050405020304" pitchFamily="18" charset="0"/>
                <a:cs typeface="Times New Roman" panose="02020603050405020304" pitchFamily="18" charset="0"/>
              </a:rPr>
              <a:t>Muhammad Saleem, Muhammad </a:t>
            </a:r>
            <a:r>
              <a:rPr lang="en-GB" sz="1050" i="1" dirty="0" err="1">
                <a:latin typeface="Times New Roman" panose="02020603050405020304" pitchFamily="18" charset="0"/>
                <a:cs typeface="Times New Roman" panose="02020603050405020304" pitchFamily="18" charset="0"/>
              </a:rPr>
              <a:t>Intizar</a:t>
            </a:r>
            <a:r>
              <a:rPr lang="en-GB" sz="1050" i="1" dirty="0">
                <a:latin typeface="Times New Roman" panose="02020603050405020304" pitchFamily="18" charset="0"/>
                <a:cs typeface="Times New Roman" panose="02020603050405020304" pitchFamily="18" charset="0"/>
              </a:rPr>
              <a:t> Ali, Aidan Hogan, </a:t>
            </a:r>
            <a:r>
              <a:rPr lang="en-GB" sz="1050" i="1" dirty="0" err="1">
                <a:latin typeface="Times New Roman" panose="02020603050405020304" pitchFamily="18" charset="0"/>
                <a:cs typeface="Times New Roman" panose="02020603050405020304" pitchFamily="18" charset="0"/>
              </a:rPr>
              <a:t>Qaiser</a:t>
            </a:r>
            <a:r>
              <a:rPr lang="en-GB" sz="1050" i="1" dirty="0">
                <a:latin typeface="Times New Roman" panose="02020603050405020304" pitchFamily="18" charset="0"/>
                <a:cs typeface="Times New Roman" panose="02020603050405020304" pitchFamily="18" charset="0"/>
              </a:rPr>
              <a:t> Mehmood, and Axel-</a:t>
            </a:r>
            <a:r>
              <a:rPr lang="en-GB" sz="1050" i="1" dirty="0" err="1">
                <a:latin typeface="Times New Roman" panose="02020603050405020304" pitchFamily="18" charset="0"/>
                <a:cs typeface="Times New Roman" panose="02020603050405020304" pitchFamily="18" charset="0"/>
              </a:rPr>
              <a:t>Cyrille</a:t>
            </a:r>
            <a:r>
              <a:rPr lang="en-GB" sz="1050" i="1" dirty="0">
                <a:latin typeface="Times New Roman" panose="02020603050405020304" pitchFamily="18" charset="0"/>
                <a:cs typeface="Times New Roman" panose="02020603050405020304" pitchFamily="18" charset="0"/>
              </a:rPr>
              <a:t> </a:t>
            </a:r>
            <a:r>
              <a:rPr lang="en-GB" sz="1050" i="1" dirty="0" err="1">
                <a:latin typeface="Times New Roman" panose="02020603050405020304" pitchFamily="18" charset="0"/>
                <a:cs typeface="Times New Roman" panose="02020603050405020304" pitchFamily="18" charset="0"/>
              </a:rPr>
              <a:t>Ngonga</a:t>
            </a:r>
            <a:r>
              <a:rPr lang="en-GB" sz="1050" i="1" dirty="0">
                <a:latin typeface="Times New Roman" panose="02020603050405020304" pitchFamily="18" charset="0"/>
                <a:cs typeface="Times New Roman" panose="02020603050405020304" pitchFamily="18" charset="0"/>
              </a:rPr>
              <a:t> </a:t>
            </a:r>
            <a:r>
              <a:rPr lang="en-GB" sz="1050" i="1" dirty="0" err="1">
                <a:latin typeface="Times New Roman" panose="02020603050405020304" pitchFamily="18" charset="0"/>
                <a:cs typeface="Times New Roman" panose="02020603050405020304" pitchFamily="18" charset="0"/>
              </a:rPr>
              <a:t>Ngomo</a:t>
            </a:r>
            <a:r>
              <a:rPr lang="en-GB" sz="1050" i="1" dirty="0">
                <a:latin typeface="Times New Roman" panose="02020603050405020304" pitchFamily="18" charset="0"/>
                <a:cs typeface="Times New Roman" panose="02020603050405020304" pitchFamily="18" charset="0"/>
              </a:rPr>
              <a:t>. 2015. LSQ: the linked SPARQL queries dataset. In Proc. of ISWC. Springer, 261–269.</a:t>
            </a:r>
            <a:endParaRPr lang="en-GB" sz="1050" i="1" dirty="0">
              <a:solidFill>
                <a:prstClr val="black"/>
              </a:solidFill>
              <a:latin typeface="Helvetica" pitchFamily="2" charset="0"/>
            </a:endParaRPr>
          </a:p>
          <a:p>
            <a:pPr marL="0" indent="0">
              <a:buNone/>
            </a:pPr>
            <a:endParaRPr lang="en-GB" sz="1050" i="1" baseline="-25000" dirty="0"/>
          </a:p>
        </p:txBody>
      </p:sp>
      <p:sp>
        <p:nvSpPr>
          <p:cNvPr id="2" name="Slide Number Placeholder 1">
            <a:extLst>
              <a:ext uri="{FF2B5EF4-FFF2-40B4-BE49-F238E27FC236}">
                <a16:creationId xmlns:a16="http://schemas.microsoft.com/office/drawing/2014/main" id="{D5E53C2F-F1D4-67E1-4F29-CC2732125BCE}"/>
              </a:ext>
            </a:extLst>
          </p:cNvPr>
          <p:cNvSpPr>
            <a:spLocks noGrp="1"/>
          </p:cNvSpPr>
          <p:nvPr>
            <p:ph type="sldNum" sz="quarter" idx="12"/>
          </p:nvPr>
        </p:nvSpPr>
        <p:spPr>
          <a:xfrm>
            <a:off x="7075091" y="5125263"/>
            <a:ext cx="2057400" cy="273844"/>
          </a:xfrm>
        </p:spPr>
        <p:txBody>
          <a:bodyPr/>
          <a:lstStyle/>
          <a:p>
            <a:fld id="{BE3DC40E-DBBE-4E2D-9EEC-FBF0DA0E9179}" type="slidenum">
              <a:rPr lang="en-GB" smtClean="0"/>
              <a:t>40</a:t>
            </a:fld>
            <a:endParaRPr lang="en-GB" dirty="0"/>
          </a:p>
        </p:txBody>
      </p:sp>
    </p:spTree>
    <p:extLst>
      <p:ext uri="{BB962C8B-B14F-4D97-AF65-F5344CB8AC3E}">
        <p14:creationId xmlns:p14="http://schemas.microsoft.com/office/powerpoint/2010/main" val="98141205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D16F37-EDD0-8346-BA20-D5CF7CFB176B}"/>
              </a:ext>
            </a:extLst>
          </p:cNvPr>
          <p:cNvSpPr>
            <a:spLocks noGrp="1"/>
          </p:cNvSpPr>
          <p:nvPr>
            <p:ph type="body" idx="1"/>
          </p:nvPr>
        </p:nvSpPr>
        <p:spPr>
          <a:xfrm>
            <a:off x="61327" y="1128855"/>
            <a:ext cx="8810408" cy="3853905"/>
          </a:xfrm>
        </p:spPr>
        <p:txBody>
          <a:bodyPr>
            <a:noAutofit/>
          </a:bodyPr>
          <a:lstStyle/>
          <a:p>
            <a:pPr marL="80010" indent="0">
              <a:spcBef>
                <a:spcPts val="0"/>
              </a:spcBef>
              <a:buNone/>
            </a:pP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hdtInfo</a:t>
            </a:r>
            <a:r>
              <a:rPr lang="en-GB" sz="1000" dirty="0">
                <a:latin typeface="Courier New" panose="02070309020205020404" pitchFamily="49" charset="0"/>
                <a:cs typeface="Courier New" panose="02070309020205020404" pitchFamily="49" charset="0"/>
              </a:rPr>
              <a:t> wikidata20210305.hdt</a:t>
            </a:r>
          </a:p>
          <a:p>
            <a:pPr marL="80010" indent="0">
              <a:spcBef>
                <a:spcPts val="0"/>
              </a:spcBef>
              <a:buNone/>
            </a:pPr>
            <a:endParaRPr lang="en-GB" sz="1000" dirty="0">
              <a:latin typeface="Courier New" panose="02070309020205020404" pitchFamily="49" charset="0"/>
              <a:cs typeface="Courier New" panose="02070309020205020404" pitchFamily="49" charset="0"/>
            </a:endParaRPr>
          </a:p>
          <a:p>
            <a:pPr marL="80010" indent="0">
              <a:spcBef>
                <a:spcPts val="0"/>
              </a:spcBef>
              <a:buNone/>
            </a:pPr>
            <a:endParaRPr lang="en-GB" sz="1000" dirty="0">
              <a:latin typeface="Courier New" panose="02070309020205020404" pitchFamily="49" charset="0"/>
              <a:cs typeface="Courier New" panose="02070309020205020404" pitchFamily="49" charset="0"/>
            </a:endParaRPr>
          </a:p>
          <a:p>
            <a:pPr marL="80010" indent="0">
              <a:spcBef>
                <a:spcPts val="0"/>
              </a:spcBef>
              <a:buNone/>
            </a:pPr>
            <a:endParaRPr lang="en-GB" sz="1000" dirty="0">
              <a:latin typeface="Courier New" panose="02070309020205020404" pitchFamily="49" charset="0"/>
              <a:cs typeface="Courier New" panose="02070309020205020404" pitchFamily="49" charset="0"/>
            </a:endParaRPr>
          </a:p>
          <a:p>
            <a:pPr marL="80010" indent="0">
              <a:spcBef>
                <a:spcPts val="0"/>
              </a:spcBef>
              <a:buNone/>
            </a:pPr>
            <a:r>
              <a:rPr lang="en-GB" sz="1000" dirty="0">
                <a:latin typeface="Courier New" panose="02070309020205020404" pitchFamily="49" charset="0"/>
                <a:cs typeface="Courier New" panose="02070309020205020404" pitchFamily="49" charset="0"/>
              </a:rPr>
              <a:t>&lt;file://[latest-</a:t>
            </a:r>
            <a:r>
              <a:rPr lang="en-GB" sz="1000" dirty="0" err="1">
                <a:latin typeface="Courier New" panose="02070309020205020404" pitchFamily="49" charset="0"/>
                <a:cs typeface="Courier New" panose="02070309020205020404" pitchFamily="49" charset="0"/>
              </a:rPr>
              <a:t>all.ttl.gz</a:t>
            </a:r>
            <a:r>
              <a:rPr lang="en-GB" sz="1000" dirty="0">
                <a:latin typeface="Courier New" panose="02070309020205020404" pitchFamily="49" charset="0"/>
                <a:cs typeface="Courier New" panose="02070309020205020404" pitchFamily="49" charset="0"/>
              </a:rPr>
              <a:t>]&gt; &lt;http://www.w3.org/1999/02/22-rdf-syntax-ns#type&gt;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hdt#Dataset</a:t>
            </a:r>
            <a:r>
              <a:rPr lang="en-GB" sz="1000" dirty="0">
                <a:latin typeface="Courier New" panose="02070309020205020404" pitchFamily="49" charset="0"/>
                <a:cs typeface="Courier New" panose="02070309020205020404" pitchFamily="49" charset="0"/>
              </a:rPr>
              <a:t>&gt; .</a:t>
            </a:r>
          </a:p>
          <a:p>
            <a:pPr marL="80010" indent="0">
              <a:spcBef>
                <a:spcPts val="0"/>
              </a:spcBef>
              <a:buNone/>
            </a:pPr>
            <a:r>
              <a:rPr lang="en-GB" sz="1000" dirty="0">
                <a:latin typeface="Courier New" panose="02070309020205020404" pitchFamily="49" charset="0"/>
                <a:cs typeface="Courier New" panose="02070309020205020404" pitchFamily="49" charset="0"/>
              </a:rPr>
              <a:t>&lt;file://[latest-</a:t>
            </a:r>
            <a:r>
              <a:rPr lang="en-GB" sz="1000" dirty="0" err="1">
                <a:latin typeface="Courier New" panose="02070309020205020404" pitchFamily="49" charset="0"/>
                <a:cs typeface="Courier New" panose="02070309020205020404" pitchFamily="49" charset="0"/>
              </a:rPr>
              <a:t>all.ttl.gz</a:t>
            </a:r>
            <a:r>
              <a:rPr lang="en-GB" sz="1000" dirty="0">
                <a:latin typeface="Courier New" panose="02070309020205020404" pitchFamily="49" charset="0"/>
                <a:cs typeface="Courier New" panose="02070309020205020404" pitchFamily="49" charset="0"/>
              </a:rPr>
              <a:t>]&gt; &lt;http://www.w3.org/1999/02/22-rdf-syntax-ns#type&gt; &lt;http://</a:t>
            </a:r>
            <a:r>
              <a:rPr lang="en-GB" sz="1000" dirty="0" err="1">
                <a:latin typeface="Courier New" panose="02070309020205020404" pitchFamily="49" charset="0"/>
                <a:cs typeface="Courier New" panose="02070309020205020404" pitchFamily="49" charset="0"/>
              </a:rPr>
              <a:t>rdfs.org</a:t>
            </a:r>
            <a:r>
              <a:rPr lang="en-GB" sz="1000" dirty="0">
                <a:latin typeface="Courier New" panose="02070309020205020404" pitchFamily="49" charset="0"/>
                <a:cs typeface="Courier New" panose="02070309020205020404" pitchFamily="49" charset="0"/>
              </a:rPr>
              <a:t>/ns/</a:t>
            </a:r>
            <a:r>
              <a:rPr lang="en-GB" sz="1000" dirty="0" err="1">
                <a:latin typeface="Courier New" panose="02070309020205020404" pitchFamily="49" charset="0"/>
                <a:cs typeface="Courier New" panose="02070309020205020404" pitchFamily="49" charset="0"/>
              </a:rPr>
              <a:t>void#Dataset</a:t>
            </a:r>
            <a:r>
              <a:rPr lang="en-GB" sz="1000" dirty="0">
                <a:latin typeface="Courier New" panose="02070309020205020404" pitchFamily="49" charset="0"/>
                <a:cs typeface="Courier New" panose="02070309020205020404" pitchFamily="49" charset="0"/>
              </a:rPr>
              <a:t>&gt; .</a:t>
            </a:r>
          </a:p>
          <a:p>
            <a:pPr marL="80010" indent="0">
              <a:spcBef>
                <a:spcPts val="0"/>
              </a:spcBef>
              <a:buNone/>
            </a:pPr>
            <a:r>
              <a:rPr lang="en-GB" sz="1000" dirty="0">
                <a:latin typeface="Courier New" panose="02070309020205020404" pitchFamily="49" charset="0"/>
                <a:cs typeface="Courier New" panose="02070309020205020404" pitchFamily="49" charset="0"/>
              </a:rPr>
              <a:t>&lt;file://[latest-</a:t>
            </a:r>
            <a:r>
              <a:rPr lang="en-GB" sz="1000" dirty="0" err="1">
                <a:latin typeface="Courier New" panose="02070309020205020404" pitchFamily="49" charset="0"/>
                <a:cs typeface="Courier New" panose="02070309020205020404" pitchFamily="49" charset="0"/>
              </a:rPr>
              <a:t>all.ttl.gz</a:t>
            </a:r>
            <a:r>
              <a:rPr lang="en-GB" sz="1000" dirty="0">
                <a:latin typeface="Courier New" panose="02070309020205020404" pitchFamily="49" charset="0"/>
                <a:cs typeface="Courier New" panose="02070309020205020404" pitchFamily="49" charset="0"/>
              </a:rPr>
              <a:t>]&gt; &lt;http://</a:t>
            </a:r>
            <a:r>
              <a:rPr lang="en-GB" sz="1000" dirty="0" err="1">
                <a:latin typeface="Courier New" panose="02070309020205020404" pitchFamily="49" charset="0"/>
                <a:cs typeface="Courier New" panose="02070309020205020404" pitchFamily="49" charset="0"/>
              </a:rPr>
              <a:t>rdfs.org</a:t>
            </a:r>
            <a:r>
              <a:rPr lang="en-GB" sz="1000" dirty="0">
                <a:latin typeface="Courier New" panose="02070309020205020404" pitchFamily="49" charset="0"/>
                <a:cs typeface="Courier New" panose="02070309020205020404" pitchFamily="49" charset="0"/>
              </a:rPr>
              <a:t>/ns/</a:t>
            </a:r>
            <a:r>
              <a:rPr lang="en-GB" sz="1000" dirty="0" err="1">
                <a:latin typeface="Courier New" panose="02070309020205020404" pitchFamily="49" charset="0"/>
                <a:cs typeface="Courier New" panose="02070309020205020404" pitchFamily="49" charset="0"/>
              </a:rPr>
              <a:t>void</a:t>
            </a:r>
            <a:r>
              <a:rPr lang="en-GB" sz="1000" b="1" dirty="0" err="1">
                <a:latin typeface="Courier New" panose="02070309020205020404" pitchFamily="49" charset="0"/>
                <a:cs typeface="Courier New" panose="02070309020205020404" pitchFamily="49" charset="0"/>
              </a:rPr>
              <a:t>#triples</a:t>
            </a:r>
            <a:r>
              <a:rPr lang="en-GB" sz="1000" b="1" dirty="0">
                <a:latin typeface="Courier New" panose="02070309020205020404" pitchFamily="49" charset="0"/>
                <a:cs typeface="Courier New" panose="02070309020205020404" pitchFamily="49" charset="0"/>
              </a:rPr>
              <a:t>&gt; "14578569927" .</a:t>
            </a:r>
          </a:p>
          <a:p>
            <a:pPr marL="80010" indent="0">
              <a:spcBef>
                <a:spcPts val="0"/>
              </a:spcBef>
              <a:buNone/>
            </a:pPr>
            <a:r>
              <a:rPr lang="en-GB" sz="1000" dirty="0">
                <a:latin typeface="Courier New" panose="02070309020205020404" pitchFamily="49" charset="0"/>
                <a:cs typeface="Courier New" panose="02070309020205020404" pitchFamily="49" charset="0"/>
              </a:rPr>
              <a:t>&lt;file://[latest-</a:t>
            </a:r>
            <a:r>
              <a:rPr lang="en-GB" sz="1000" dirty="0" err="1">
                <a:latin typeface="Courier New" panose="02070309020205020404" pitchFamily="49" charset="0"/>
                <a:cs typeface="Courier New" panose="02070309020205020404" pitchFamily="49" charset="0"/>
              </a:rPr>
              <a:t>all.ttl.gz</a:t>
            </a:r>
            <a:r>
              <a:rPr lang="en-GB" sz="1000" dirty="0">
                <a:latin typeface="Courier New" panose="02070309020205020404" pitchFamily="49" charset="0"/>
                <a:cs typeface="Courier New" panose="02070309020205020404" pitchFamily="49" charset="0"/>
              </a:rPr>
              <a:t>]&gt; &lt;http://</a:t>
            </a:r>
            <a:r>
              <a:rPr lang="en-GB" sz="1000" dirty="0" err="1">
                <a:latin typeface="Courier New" panose="02070309020205020404" pitchFamily="49" charset="0"/>
                <a:cs typeface="Courier New" panose="02070309020205020404" pitchFamily="49" charset="0"/>
              </a:rPr>
              <a:t>rdfs.org</a:t>
            </a:r>
            <a:r>
              <a:rPr lang="en-GB" sz="1000" dirty="0">
                <a:latin typeface="Courier New" panose="02070309020205020404" pitchFamily="49" charset="0"/>
                <a:cs typeface="Courier New" panose="02070309020205020404" pitchFamily="49" charset="0"/>
              </a:rPr>
              <a:t>/ns/</a:t>
            </a:r>
            <a:r>
              <a:rPr lang="en-GB" sz="1000" dirty="0" err="1">
                <a:latin typeface="Courier New" panose="02070309020205020404" pitchFamily="49" charset="0"/>
                <a:cs typeface="Courier New" panose="02070309020205020404" pitchFamily="49" charset="0"/>
              </a:rPr>
              <a:t>void</a:t>
            </a:r>
            <a:r>
              <a:rPr lang="en-GB" sz="1000" b="1" dirty="0" err="1">
                <a:latin typeface="Courier New" panose="02070309020205020404" pitchFamily="49" charset="0"/>
                <a:cs typeface="Courier New" panose="02070309020205020404" pitchFamily="49" charset="0"/>
              </a:rPr>
              <a:t>#properties</a:t>
            </a:r>
            <a:r>
              <a:rPr lang="en-GB" sz="1000" b="1" dirty="0">
                <a:latin typeface="Courier New" panose="02070309020205020404" pitchFamily="49" charset="0"/>
                <a:cs typeface="Courier New" panose="02070309020205020404" pitchFamily="49" charset="0"/>
              </a:rPr>
              <a:t>&gt; "38867" .</a:t>
            </a:r>
          </a:p>
          <a:p>
            <a:pPr marL="80010" indent="0">
              <a:spcBef>
                <a:spcPts val="0"/>
              </a:spcBef>
              <a:buNone/>
            </a:pPr>
            <a:r>
              <a:rPr lang="en-GB" sz="1000" dirty="0">
                <a:latin typeface="Courier New" panose="02070309020205020404" pitchFamily="49" charset="0"/>
                <a:cs typeface="Courier New" panose="02070309020205020404" pitchFamily="49" charset="0"/>
              </a:rPr>
              <a:t>&lt;file://[latest-</a:t>
            </a:r>
            <a:r>
              <a:rPr lang="en-GB" sz="1000" dirty="0" err="1">
                <a:latin typeface="Courier New" panose="02070309020205020404" pitchFamily="49" charset="0"/>
                <a:cs typeface="Courier New" panose="02070309020205020404" pitchFamily="49" charset="0"/>
              </a:rPr>
              <a:t>all.ttl.gz</a:t>
            </a:r>
            <a:r>
              <a:rPr lang="en-GB" sz="1000" dirty="0">
                <a:latin typeface="Courier New" panose="02070309020205020404" pitchFamily="49" charset="0"/>
                <a:cs typeface="Courier New" panose="02070309020205020404" pitchFamily="49" charset="0"/>
              </a:rPr>
              <a:t>]&gt; &lt;http://</a:t>
            </a:r>
            <a:r>
              <a:rPr lang="en-GB" sz="1000" dirty="0" err="1">
                <a:latin typeface="Courier New" panose="02070309020205020404" pitchFamily="49" charset="0"/>
                <a:cs typeface="Courier New" panose="02070309020205020404" pitchFamily="49" charset="0"/>
              </a:rPr>
              <a:t>rdfs.org</a:t>
            </a:r>
            <a:r>
              <a:rPr lang="en-GB" sz="1000" dirty="0">
                <a:latin typeface="Courier New" panose="02070309020205020404" pitchFamily="49" charset="0"/>
                <a:cs typeface="Courier New" panose="02070309020205020404" pitchFamily="49" charset="0"/>
              </a:rPr>
              <a:t>/ns/</a:t>
            </a:r>
            <a:r>
              <a:rPr lang="en-GB" sz="1000" dirty="0" err="1">
                <a:latin typeface="Courier New" panose="02070309020205020404" pitchFamily="49" charset="0"/>
                <a:cs typeface="Courier New" panose="02070309020205020404" pitchFamily="49" charset="0"/>
              </a:rPr>
              <a:t>void</a:t>
            </a:r>
            <a:r>
              <a:rPr lang="en-GB" sz="1000" b="1" dirty="0" err="1">
                <a:latin typeface="Courier New" panose="02070309020205020404" pitchFamily="49" charset="0"/>
                <a:cs typeface="Courier New" panose="02070309020205020404" pitchFamily="49" charset="0"/>
              </a:rPr>
              <a:t>#distinctSubjects</a:t>
            </a:r>
            <a:r>
              <a:rPr lang="en-GB" sz="1000" b="1" dirty="0">
                <a:latin typeface="Courier New" panose="02070309020205020404" pitchFamily="49" charset="0"/>
                <a:cs typeface="Courier New" panose="02070309020205020404" pitchFamily="49" charset="0"/>
              </a:rPr>
              <a:t>&gt; "1625057179" .</a:t>
            </a:r>
          </a:p>
          <a:p>
            <a:pPr marL="80010" indent="0">
              <a:spcBef>
                <a:spcPts val="0"/>
              </a:spcBef>
              <a:buNone/>
            </a:pPr>
            <a:r>
              <a:rPr lang="en-GB" sz="1000" dirty="0">
                <a:latin typeface="Courier New" panose="02070309020205020404" pitchFamily="49" charset="0"/>
                <a:cs typeface="Courier New" panose="02070309020205020404" pitchFamily="49" charset="0"/>
              </a:rPr>
              <a:t>&lt;file://[latest-</a:t>
            </a:r>
            <a:r>
              <a:rPr lang="en-GB" sz="1000" dirty="0" err="1">
                <a:latin typeface="Courier New" panose="02070309020205020404" pitchFamily="49" charset="0"/>
                <a:cs typeface="Courier New" panose="02070309020205020404" pitchFamily="49" charset="0"/>
              </a:rPr>
              <a:t>all.ttl.gz</a:t>
            </a:r>
            <a:r>
              <a:rPr lang="en-GB" sz="1000" dirty="0">
                <a:latin typeface="Courier New" panose="02070309020205020404" pitchFamily="49" charset="0"/>
                <a:cs typeface="Courier New" panose="02070309020205020404" pitchFamily="49" charset="0"/>
              </a:rPr>
              <a:t>]&gt; &lt;http://</a:t>
            </a:r>
            <a:r>
              <a:rPr lang="en-GB" sz="1000" dirty="0" err="1">
                <a:latin typeface="Courier New" panose="02070309020205020404" pitchFamily="49" charset="0"/>
                <a:cs typeface="Courier New" panose="02070309020205020404" pitchFamily="49" charset="0"/>
              </a:rPr>
              <a:t>rdfs.org</a:t>
            </a:r>
            <a:r>
              <a:rPr lang="en-GB" sz="1000" dirty="0">
                <a:latin typeface="Courier New" panose="02070309020205020404" pitchFamily="49" charset="0"/>
                <a:cs typeface="Courier New" panose="02070309020205020404" pitchFamily="49" charset="0"/>
              </a:rPr>
              <a:t>/ns/</a:t>
            </a:r>
            <a:r>
              <a:rPr lang="en-GB" sz="1000" dirty="0" err="1">
                <a:latin typeface="Courier New" panose="02070309020205020404" pitchFamily="49" charset="0"/>
                <a:cs typeface="Courier New" panose="02070309020205020404" pitchFamily="49" charset="0"/>
              </a:rPr>
              <a:t>void</a:t>
            </a:r>
            <a:r>
              <a:rPr lang="en-GB" sz="1000" b="1" dirty="0" err="1">
                <a:latin typeface="Courier New" panose="02070309020205020404" pitchFamily="49" charset="0"/>
                <a:cs typeface="Courier New" panose="02070309020205020404" pitchFamily="49" charset="0"/>
              </a:rPr>
              <a:t>#distinctObjects</a:t>
            </a:r>
            <a:r>
              <a:rPr lang="en-GB" sz="1000" b="1" dirty="0">
                <a:latin typeface="Courier New" panose="02070309020205020404" pitchFamily="49" charset="0"/>
                <a:cs typeface="Courier New" panose="02070309020205020404" pitchFamily="49" charset="0"/>
              </a:rPr>
              <a:t>&gt; "2538585808" </a:t>
            </a:r>
            <a:r>
              <a:rPr lang="en-GB" sz="1000" dirty="0">
                <a:latin typeface="Courier New" panose="02070309020205020404" pitchFamily="49" charset="0"/>
                <a:cs typeface="Courier New" panose="02070309020205020404" pitchFamily="49" charset="0"/>
              </a:rPr>
              <a:t>.</a:t>
            </a:r>
          </a:p>
          <a:p>
            <a:pPr marL="80010" indent="0">
              <a:spcBef>
                <a:spcPts val="0"/>
              </a:spcBef>
              <a:buNone/>
            </a:pPr>
            <a:r>
              <a:rPr lang="en-GB" sz="1000" dirty="0">
                <a:latin typeface="Courier New" panose="02070309020205020404" pitchFamily="49" charset="0"/>
                <a:cs typeface="Courier New" panose="02070309020205020404" pitchFamily="49" charset="0"/>
              </a:rPr>
              <a:t>&lt;file://[latest-</a:t>
            </a:r>
            <a:r>
              <a:rPr lang="en-GB" sz="1000" dirty="0" err="1">
                <a:latin typeface="Courier New" panose="02070309020205020404" pitchFamily="49" charset="0"/>
                <a:cs typeface="Courier New" panose="02070309020205020404" pitchFamily="49" charset="0"/>
              </a:rPr>
              <a:t>all.ttl.gz</a:t>
            </a:r>
            <a:r>
              <a:rPr lang="en-GB" sz="1000" dirty="0">
                <a:latin typeface="Courier New" panose="02070309020205020404" pitchFamily="49" charset="0"/>
                <a:cs typeface="Courier New" panose="02070309020205020404" pitchFamily="49" charset="0"/>
              </a:rPr>
              <a:t>]&gt;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hdt#formatInformation</a:t>
            </a:r>
            <a:r>
              <a:rPr lang="en-GB" sz="1000" dirty="0">
                <a:latin typeface="Courier New" panose="02070309020205020404" pitchFamily="49" charset="0"/>
                <a:cs typeface="Courier New" panose="02070309020205020404" pitchFamily="49" charset="0"/>
              </a:rPr>
              <a:t>&gt; "_:format" .</a:t>
            </a:r>
          </a:p>
          <a:p>
            <a:pPr marL="80010" indent="0">
              <a:spcBef>
                <a:spcPts val="0"/>
              </a:spcBef>
              <a:buNone/>
            </a:pPr>
            <a:r>
              <a:rPr lang="en-GB" sz="1000" dirty="0">
                <a:latin typeface="Courier New" panose="02070309020205020404" pitchFamily="49" charset="0"/>
                <a:cs typeface="Courier New" panose="02070309020205020404" pitchFamily="49" charset="0"/>
              </a:rPr>
              <a:t>_:format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hdt#dictionary</a:t>
            </a:r>
            <a:r>
              <a:rPr lang="en-GB" sz="1000" dirty="0">
                <a:latin typeface="Courier New" panose="02070309020205020404" pitchFamily="49" charset="0"/>
                <a:cs typeface="Courier New" panose="02070309020205020404" pitchFamily="49" charset="0"/>
              </a:rPr>
              <a:t>&gt; "_:dictionary" .</a:t>
            </a:r>
          </a:p>
          <a:p>
            <a:pPr marL="80010" indent="0">
              <a:spcBef>
                <a:spcPts val="0"/>
              </a:spcBef>
              <a:buNone/>
            </a:pPr>
            <a:r>
              <a:rPr lang="en-GB" sz="1000" dirty="0">
                <a:latin typeface="Courier New" panose="02070309020205020404" pitchFamily="49" charset="0"/>
                <a:cs typeface="Courier New" panose="02070309020205020404" pitchFamily="49" charset="0"/>
              </a:rPr>
              <a:t>_:format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hdt#triples</a:t>
            </a:r>
            <a:r>
              <a:rPr lang="en-GB" sz="1000" dirty="0">
                <a:latin typeface="Courier New" panose="02070309020205020404" pitchFamily="49" charset="0"/>
                <a:cs typeface="Courier New" panose="02070309020205020404" pitchFamily="49" charset="0"/>
              </a:rPr>
              <a:t>&gt; "_:triples" .</a:t>
            </a:r>
          </a:p>
          <a:p>
            <a:pPr marL="80010" indent="0">
              <a:spcBef>
                <a:spcPts val="0"/>
              </a:spcBef>
              <a:buNone/>
            </a:pPr>
            <a:r>
              <a:rPr lang="en-GB" sz="1000" dirty="0">
                <a:latin typeface="Courier New" panose="02070309020205020404" pitchFamily="49" charset="0"/>
                <a:cs typeface="Courier New" panose="02070309020205020404" pitchFamily="49" charset="0"/>
              </a:rPr>
              <a:t>&lt;file://[latest-</a:t>
            </a:r>
            <a:r>
              <a:rPr lang="en-GB" sz="1000" dirty="0" err="1">
                <a:latin typeface="Courier New" panose="02070309020205020404" pitchFamily="49" charset="0"/>
                <a:cs typeface="Courier New" panose="02070309020205020404" pitchFamily="49" charset="0"/>
              </a:rPr>
              <a:t>all.ttl.gz</a:t>
            </a:r>
            <a:r>
              <a:rPr lang="en-GB" sz="1000" dirty="0">
                <a:latin typeface="Courier New" panose="02070309020205020404" pitchFamily="49" charset="0"/>
                <a:cs typeface="Courier New" panose="02070309020205020404" pitchFamily="49" charset="0"/>
              </a:rPr>
              <a:t>]&gt;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hdt#statisticalInformation</a:t>
            </a:r>
            <a:r>
              <a:rPr lang="en-GB" sz="1000" dirty="0">
                <a:latin typeface="Courier New" panose="02070309020205020404" pitchFamily="49" charset="0"/>
                <a:cs typeface="Courier New" panose="02070309020205020404" pitchFamily="49" charset="0"/>
              </a:rPr>
              <a:t>&gt; "_:statistics" .</a:t>
            </a:r>
          </a:p>
          <a:p>
            <a:pPr marL="80010" indent="0">
              <a:spcBef>
                <a:spcPts val="0"/>
              </a:spcBef>
              <a:buNone/>
            </a:pPr>
            <a:r>
              <a:rPr lang="en-GB" sz="1000" dirty="0">
                <a:latin typeface="Courier New" panose="02070309020205020404" pitchFamily="49" charset="0"/>
                <a:cs typeface="Courier New" panose="02070309020205020404" pitchFamily="49" charset="0"/>
              </a:rPr>
              <a:t>&lt;file://[latest-</a:t>
            </a:r>
            <a:r>
              <a:rPr lang="en-GB" sz="1000" dirty="0" err="1">
                <a:latin typeface="Courier New" panose="02070309020205020404" pitchFamily="49" charset="0"/>
                <a:cs typeface="Courier New" panose="02070309020205020404" pitchFamily="49" charset="0"/>
              </a:rPr>
              <a:t>all.ttl.gz</a:t>
            </a:r>
            <a:r>
              <a:rPr lang="en-GB" sz="1000" dirty="0">
                <a:latin typeface="Courier New" panose="02070309020205020404" pitchFamily="49" charset="0"/>
                <a:cs typeface="Courier New" panose="02070309020205020404" pitchFamily="49" charset="0"/>
              </a:rPr>
              <a:t>]&gt;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hdt#publicationInformation</a:t>
            </a:r>
            <a:r>
              <a:rPr lang="en-GB" sz="1000" dirty="0">
                <a:latin typeface="Courier New" panose="02070309020205020404" pitchFamily="49" charset="0"/>
                <a:cs typeface="Courier New" panose="02070309020205020404" pitchFamily="49" charset="0"/>
              </a:rPr>
              <a:t>&gt; "_:</a:t>
            </a:r>
            <a:r>
              <a:rPr lang="en-GB" sz="1000" dirty="0" err="1">
                <a:latin typeface="Courier New" panose="02070309020205020404" pitchFamily="49" charset="0"/>
                <a:cs typeface="Courier New" panose="02070309020205020404" pitchFamily="49" charset="0"/>
              </a:rPr>
              <a:t>publicationInformation</a:t>
            </a:r>
            <a:r>
              <a:rPr lang="en-GB" sz="1000" dirty="0">
                <a:latin typeface="Courier New" panose="02070309020205020404" pitchFamily="49" charset="0"/>
                <a:cs typeface="Courier New" panose="02070309020205020404" pitchFamily="49" charset="0"/>
              </a:rPr>
              <a:t>" .</a:t>
            </a:r>
          </a:p>
          <a:p>
            <a:pPr marL="80010" indent="0">
              <a:spcBef>
                <a:spcPts val="0"/>
              </a:spcBef>
              <a:buNone/>
            </a:pPr>
            <a:r>
              <a:rPr lang="en-GB" sz="1000" dirty="0">
                <a:latin typeface="Courier New" panose="02070309020205020404" pitchFamily="49" charset="0"/>
                <a:cs typeface="Courier New" panose="02070309020205020404" pitchFamily="49" charset="0"/>
              </a:rPr>
              <a:t>_:</a:t>
            </a:r>
            <a:r>
              <a:rPr lang="en-GB" sz="1000" dirty="0" err="1">
                <a:latin typeface="Courier New" panose="02070309020205020404" pitchFamily="49" charset="0"/>
                <a:cs typeface="Courier New" panose="02070309020205020404" pitchFamily="49" charset="0"/>
              </a:rPr>
              <a:t>publicationInformation</a:t>
            </a:r>
            <a:r>
              <a:rPr lang="en-GB" sz="1000" dirty="0">
                <a:latin typeface="Courier New" panose="02070309020205020404" pitchFamily="49" charset="0"/>
                <a:cs typeface="Courier New" panose="02070309020205020404" pitchFamily="49" charset="0"/>
              </a:rPr>
              <a:t>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/dc/terms/issued&gt; "2021-04-24T12:42Z" .</a:t>
            </a:r>
          </a:p>
          <a:p>
            <a:pPr marL="80010" indent="0">
              <a:spcBef>
                <a:spcPts val="0"/>
              </a:spcBef>
              <a:buNone/>
            </a:pPr>
            <a:r>
              <a:rPr lang="en-GB" sz="1000" dirty="0">
                <a:latin typeface="Courier New" panose="02070309020205020404" pitchFamily="49" charset="0"/>
                <a:cs typeface="Courier New" panose="02070309020205020404" pitchFamily="49" charset="0"/>
              </a:rPr>
              <a:t>_:dictionary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/dc/terms/format&gt;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hdt#dictionaryFour</a:t>
            </a:r>
            <a:r>
              <a:rPr lang="en-GB" sz="1000" dirty="0">
                <a:latin typeface="Courier New" panose="02070309020205020404" pitchFamily="49" charset="0"/>
                <a:cs typeface="Courier New" panose="02070309020205020404" pitchFamily="49" charset="0"/>
              </a:rPr>
              <a:t>&gt; .</a:t>
            </a:r>
          </a:p>
          <a:p>
            <a:pPr marL="80010" indent="0">
              <a:spcBef>
                <a:spcPts val="0"/>
              </a:spcBef>
              <a:buNone/>
            </a:pPr>
            <a:r>
              <a:rPr lang="en-GB" sz="1000" dirty="0">
                <a:latin typeface="Courier New" panose="02070309020205020404" pitchFamily="49" charset="0"/>
                <a:cs typeface="Courier New" panose="02070309020205020404" pitchFamily="49" charset="0"/>
              </a:rPr>
              <a:t>_:dictionary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hdt#dictionarynumSharedSubjectObject</a:t>
            </a:r>
            <a:r>
              <a:rPr lang="en-GB" sz="1000" dirty="0">
                <a:latin typeface="Courier New" panose="02070309020205020404" pitchFamily="49" charset="0"/>
                <a:cs typeface="Courier New" panose="02070309020205020404" pitchFamily="49" charset="0"/>
              </a:rPr>
              <a:t>&gt; "1451915667" .</a:t>
            </a:r>
          </a:p>
          <a:p>
            <a:pPr marL="80010" indent="0">
              <a:spcBef>
                <a:spcPts val="0"/>
              </a:spcBef>
              <a:buNone/>
            </a:pPr>
            <a:r>
              <a:rPr lang="en-GB" sz="1000" dirty="0">
                <a:latin typeface="Courier New" panose="02070309020205020404" pitchFamily="49" charset="0"/>
                <a:cs typeface="Courier New" panose="02070309020205020404" pitchFamily="49" charset="0"/>
              </a:rPr>
              <a:t>_:triples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/dc/terms/format&gt;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hdt#triplesBitmap</a:t>
            </a:r>
            <a:r>
              <a:rPr lang="en-GB" sz="1000" dirty="0">
                <a:latin typeface="Courier New" panose="02070309020205020404" pitchFamily="49" charset="0"/>
                <a:cs typeface="Courier New" panose="02070309020205020404" pitchFamily="49" charset="0"/>
              </a:rPr>
              <a:t>&gt; .</a:t>
            </a:r>
          </a:p>
          <a:p>
            <a:pPr marL="80010" indent="0">
              <a:spcBef>
                <a:spcPts val="0"/>
              </a:spcBef>
              <a:buNone/>
            </a:pPr>
            <a:r>
              <a:rPr lang="en-GB" sz="1000" dirty="0">
                <a:latin typeface="Courier New" panose="02070309020205020404" pitchFamily="49" charset="0"/>
                <a:cs typeface="Courier New" panose="02070309020205020404" pitchFamily="49" charset="0"/>
              </a:rPr>
              <a:t>_:triples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hdt#triplesnumTriples</a:t>
            </a:r>
            <a:r>
              <a:rPr lang="en-GB" sz="1000" dirty="0">
                <a:latin typeface="Courier New" panose="02070309020205020404" pitchFamily="49" charset="0"/>
                <a:cs typeface="Courier New" panose="02070309020205020404" pitchFamily="49" charset="0"/>
              </a:rPr>
              <a:t>&gt; "14578569927" .</a:t>
            </a:r>
          </a:p>
          <a:p>
            <a:pPr marL="80010" indent="0">
              <a:spcBef>
                <a:spcPts val="0"/>
              </a:spcBef>
              <a:buNone/>
            </a:pPr>
            <a:r>
              <a:rPr lang="en-GB" sz="1000" dirty="0">
                <a:latin typeface="Courier New" panose="02070309020205020404" pitchFamily="49" charset="0"/>
                <a:cs typeface="Courier New" panose="02070309020205020404" pitchFamily="49" charset="0"/>
              </a:rPr>
              <a:t>_:triples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hdt#triplesOrder</a:t>
            </a:r>
            <a:r>
              <a:rPr lang="en-GB" sz="1000" dirty="0">
                <a:latin typeface="Courier New" panose="02070309020205020404" pitchFamily="49" charset="0"/>
                <a:cs typeface="Courier New" panose="02070309020205020404" pitchFamily="49" charset="0"/>
              </a:rPr>
              <a:t>&gt; "SPO" .</a:t>
            </a:r>
          </a:p>
          <a:p>
            <a:pPr marL="80010" indent="0">
              <a:spcBef>
                <a:spcPts val="0"/>
              </a:spcBef>
              <a:buNone/>
            </a:pPr>
            <a:r>
              <a:rPr lang="en-GB" sz="1000" dirty="0">
                <a:latin typeface="Courier New" panose="02070309020205020404" pitchFamily="49" charset="0"/>
                <a:cs typeface="Courier New" panose="02070309020205020404" pitchFamily="49" charset="0"/>
              </a:rPr>
              <a:t>_:statistics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hdt#hdtSize</a:t>
            </a:r>
            <a:r>
              <a:rPr lang="en-GB" sz="1000" dirty="0">
                <a:latin typeface="Courier New" panose="02070309020205020404" pitchFamily="49" charset="0"/>
                <a:cs typeface="Courier New" panose="02070309020205020404" pitchFamily="49" charset="0"/>
              </a:rPr>
              <a:t>&gt; "159085366343" .</a:t>
            </a:r>
          </a:p>
          <a:p>
            <a:pPr marL="80010" indent="0">
              <a:spcBef>
                <a:spcPts val="0"/>
              </a:spcBef>
              <a:buNone/>
            </a:pPr>
            <a:endParaRPr lang="en-AT" sz="1000" dirty="0">
              <a:latin typeface="Courier New" panose="02070309020205020404" pitchFamily="49" charset="0"/>
              <a:cs typeface="Courier New" panose="02070309020205020404" pitchFamily="49" charset="0"/>
            </a:endParaRPr>
          </a:p>
        </p:txBody>
      </p:sp>
      <p:sp>
        <p:nvSpPr>
          <p:cNvPr id="3" name="Slide Number Placeholder 2">
            <a:extLst>
              <a:ext uri="{FF2B5EF4-FFF2-40B4-BE49-F238E27FC236}">
                <a16:creationId xmlns:a16="http://schemas.microsoft.com/office/drawing/2014/main" id="{FC21826E-C13A-154C-ADED-B2D97F31DB19}"/>
              </a:ext>
            </a:extLst>
          </p:cNvPr>
          <p:cNvSpPr>
            <a:spLocks noGrp="1"/>
          </p:cNvSpPr>
          <p:nvPr>
            <p:ph type="sldNum" idx="12"/>
          </p:nvPr>
        </p:nvSpPr>
        <p:spPr/>
        <p:txBody>
          <a:bodyPr/>
          <a:lstStyle/>
          <a:p>
            <a:fld id="{00000000-1234-1234-1234-123412341234}" type="slidenum">
              <a:rPr lang="en-US" smtClean="0"/>
              <a:pPr/>
              <a:t>5</a:t>
            </a:fld>
            <a:endParaRPr lang="en-US"/>
          </a:p>
        </p:txBody>
      </p:sp>
      <p:sp>
        <p:nvSpPr>
          <p:cNvPr id="4" name="Title 3">
            <a:extLst>
              <a:ext uri="{FF2B5EF4-FFF2-40B4-BE49-F238E27FC236}">
                <a16:creationId xmlns:a16="http://schemas.microsoft.com/office/drawing/2014/main" id="{C8113203-B1D0-934D-B710-86C97BBD90DB}"/>
              </a:ext>
            </a:extLst>
          </p:cNvPr>
          <p:cNvSpPr>
            <a:spLocks noGrp="1"/>
          </p:cNvSpPr>
          <p:nvPr>
            <p:ph type="title"/>
          </p:nvPr>
        </p:nvSpPr>
        <p:spPr/>
        <p:txBody>
          <a:bodyPr/>
          <a:lstStyle/>
          <a:p>
            <a:r>
              <a:rPr lang="en-AT" dirty="0"/>
              <a:t>HDT – Header information:</a:t>
            </a:r>
          </a:p>
        </p:txBody>
      </p:sp>
      <p:sp>
        <p:nvSpPr>
          <p:cNvPr id="5" name="Slide Number Placeholder 2">
            <a:extLst>
              <a:ext uri="{FF2B5EF4-FFF2-40B4-BE49-F238E27FC236}">
                <a16:creationId xmlns:a16="http://schemas.microsoft.com/office/drawing/2014/main" id="{C0A43AA7-B590-6E43-9A51-CA3742A0F0C5}"/>
              </a:ext>
            </a:extLst>
          </p:cNvPr>
          <p:cNvSpPr txBox="1">
            <a:spLocks/>
          </p:cNvSpPr>
          <p:nvPr/>
        </p:nvSpPr>
        <p:spPr>
          <a:xfrm>
            <a:off x="15411" y="5456530"/>
            <a:ext cx="892150" cy="258085"/>
          </a:xfrm>
          <a:prstGeom prst="rect">
            <a:avLst/>
          </a:prstGeom>
          <a:noFill/>
          <a:ln>
            <a:noFill/>
          </a:ln>
        </p:spPr>
        <p:txBody>
          <a:bodyPr spcFirstLastPara="1" vert="horz" wrap="square" lIns="91425" tIns="45700" rIns="91425" bIns="45700" rtlCol="0" anchor="ctr" anchorCtr="0">
            <a:noAutofit/>
          </a:bodyPr>
          <a:lstStyle>
            <a:defPPr>
              <a:defRPr lang="de-DE"/>
            </a:defPPr>
            <a:lvl1pPr marL="0" lvl="0" indent="0" algn="r" defTabSz="914400" rtl="0" eaLnBrk="1" latinLnBrk="0" hangingPunct="1">
              <a:spcBef>
                <a:spcPts val="0"/>
              </a:spcBef>
              <a:buNone/>
              <a:defRPr sz="800" kern="1200" cap="all" baseline="0">
                <a:solidFill>
                  <a:schemeClr val="tx1">
                    <a:tint val="75000"/>
                  </a:schemeClr>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5</a:t>
            </a:fld>
            <a:endParaRPr lang="en-GB" sz="900" dirty="0">
              <a:solidFill>
                <a:schemeClr val="bg1">
                  <a:lumMod val="65000"/>
                </a:schemeClr>
              </a:solidFill>
            </a:endParaRPr>
          </a:p>
        </p:txBody>
      </p:sp>
    </p:spTree>
    <p:extLst>
      <p:ext uri="{BB962C8B-B14F-4D97-AF65-F5344CB8AC3E}">
        <p14:creationId xmlns:p14="http://schemas.microsoft.com/office/powerpoint/2010/main" val="125932098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p12"/>
          <p:cNvSpPr txBox="1">
            <a:spLocks noGrp="1"/>
          </p:cNvSpPr>
          <p:nvPr>
            <p:ph type="title"/>
          </p:nvPr>
        </p:nvSpPr>
        <p:spPr>
          <a:xfrm>
            <a:off x="460700" y="65489"/>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err="1"/>
              <a:t>Dictionary+Triples</a:t>
            </a:r>
            <a:r>
              <a:rPr lang="en-US" dirty="0"/>
              <a:t> partition</a:t>
            </a:r>
            <a:endParaRPr dirty="0"/>
          </a:p>
        </p:txBody>
      </p:sp>
      <p:pic>
        <p:nvPicPr>
          <p:cNvPr id="273" name="Google Shape;273;p12"/>
          <p:cNvPicPr preferRelativeResize="0"/>
          <p:nvPr/>
        </p:nvPicPr>
        <p:blipFill rotWithShape="1">
          <a:blip r:embed="rId3">
            <a:alphaModFix/>
          </a:blip>
          <a:srcRect/>
          <a:stretch/>
        </p:blipFill>
        <p:spPr>
          <a:xfrm>
            <a:off x="169970" y="1059661"/>
            <a:ext cx="5049842" cy="2400300"/>
          </a:xfrm>
          <a:prstGeom prst="rect">
            <a:avLst/>
          </a:prstGeom>
          <a:noFill/>
          <a:ln>
            <a:noFill/>
          </a:ln>
        </p:spPr>
      </p:pic>
      <p:sp>
        <p:nvSpPr>
          <p:cNvPr id="3" name="Rectangle 2">
            <a:extLst>
              <a:ext uri="{FF2B5EF4-FFF2-40B4-BE49-F238E27FC236}">
                <a16:creationId xmlns:a16="http://schemas.microsoft.com/office/drawing/2014/main" id="{FE627F75-D22E-5341-8876-A235B7B501F3}"/>
              </a:ext>
            </a:extLst>
          </p:cNvPr>
          <p:cNvSpPr/>
          <p:nvPr/>
        </p:nvSpPr>
        <p:spPr>
          <a:xfrm>
            <a:off x="863125" y="3406676"/>
            <a:ext cx="7990317" cy="2031325"/>
          </a:xfrm>
          <a:prstGeom prst="rect">
            <a:avLst/>
          </a:prstGeom>
        </p:spPr>
        <p:txBody>
          <a:bodyPr wrap="square">
            <a:spAutoFit/>
          </a:bodyPr>
          <a:lstStyle/>
          <a:p>
            <a:r>
              <a:rPr lang="en-GB" b="1" dirty="0" err="1">
                <a:latin typeface="Courier" pitchFamily="2" charset="0"/>
              </a:rPr>
              <a:t>ex:Vienna</a:t>
            </a:r>
            <a:r>
              <a:rPr lang="en-GB" dirty="0">
                <a:latin typeface="Courier" pitchFamily="2" charset="0"/>
              </a:rPr>
              <a:t>  </a:t>
            </a:r>
            <a:r>
              <a:rPr lang="en-GB" dirty="0" err="1">
                <a:latin typeface="Courier" pitchFamily="2" charset="0"/>
              </a:rPr>
              <a:t>foaf:name</a:t>
            </a:r>
            <a:r>
              <a:rPr lang="en-GB" dirty="0">
                <a:latin typeface="Courier" pitchFamily="2" charset="0"/>
              </a:rPr>
              <a:t>     "Vienna"@</a:t>
            </a:r>
            <a:r>
              <a:rPr lang="en-GB" dirty="0" err="1">
                <a:latin typeface="Courier" pitchFamily="2" charset="0"/>
              </a:rPr>
              <a:t>en</a:t>
            </a:r>
            <a:r>
              <a:rPr lang="en-GB" dirty="0">
                <a:latin typeface="Courier" pitchFamily="2" charset="0"/>
              </a:rPr>
              <a:t>.</a:t>
            </a:r>
          </a:p>
          <a:p>
            <a:r>
              <a:rPr lang="en-GB" dirty="0" err="1">
                <a:latin typeface="Courier" pitchFamily="2" charset="0"/>
              </a:rPr>
              <a:t>ex:Javier</a:t>
            </a:r>
            <a:r>
              <a:rPr lang="en-GB" dirty="0">
                <a:latin typeface="Courier" pitchFamily="2" charset="0"/>
              </a:rPr>
              <a:t>  </a:t>
            </a:r>
            <a:r>
              <a:rPr lang="en-GB" dirty="0" err="1">
                <a:latin typeface="Courier" pitchFamily="2" charset="0"/>
              </a:rPr>
              <a:t>ex:workPlace</a:t>
            </a:r>
            <a:r>
              <a:rPr lang="en-GB" dirty="0">
                <a:latin typeface="Courier" pitchFamily="2" charset="0"/>
              </a:rPr>
              <a:t>  </a:t>
            </a:r>
            <a:r>
              <a:rPr lang="en-GB" b="1" dirty="0" err="1">
                <a:latin typeface="Courier" pitchFamily="2" charset="0"/>
              </a:rPr>
              <a:t>ex:Vienna</a:t>
            </a:r>
            <a:r>
              <a:rPr lang="en-GB" dirty="0">
                <a:latin typeface="Courier" pitchFamily="2" charset="0"/>
              </a:rPr>
              <a:t>;</a:t>
            </a:r>
          </a:p>
          <a:p>
            <a:r>
              <a:rPr lang="en-GB" dirty="0">
                <a:latin typeface="Courier" pitchFamily="2" charset="0"/>
              </a:rPr>
              <a:t>           </a:t>
            </a:r>
            <a:r>
              <a:rPr lang="en-GB" dirty="0" err="1">
                <a:latin typeface="Courier" pitchFamily="2" charset="0"/>
              </a:rPr>
              <a:t>foaf:mbox</a:t>
            </a:r>
            <a:r>
              <a:rPr lang="en-GB" dirty="0">
                <a:latin typeface="Courier" pitchFamily="2" charset="0"/>
              </a:rPr>
              <a:t>     "</a:t>
            </a:r>
            <a:r>
              <a:rPr lang="en-GB" dirty="0" err="1">
                <a:latin typeface="Courier" pitchFamily="2" charset="0"/>
              </a:rPr>
              <a:t>jfergar@example.org</a:t>
            </a:r>
            <a:r>
              <a:rPr lang="en-GB" dirty="0">
                <a:latin typeface="Courier" pitchFamily="2" charset="0"/>
              </a:rPr>
              <a:t>",  </a:t>
            </a:r>
          </a:p>
          <a:p>
            <a:r>
              <a:rPr lang="en-GB" dirty="0">
                <a:latin typeface="Courier" pitchFamily="2" charset="0"/>
              </a:rPr>
              <a:t>                         "</a:t>
            </a:r>
            <a:r>
              <a:rPr lang="en-GB" dirty="0" err="1">
                <a:latin typeface="Courier" pitchFamily="2" charset="0"/>
              </a:rPr>
              <a:t>jfergar@wu.ac.at</a:t>
            </a:r>
            <a:r>
              <a:rPr lang="en-GB" dirty="0">
                <a:latin typeface="Courier" pitchFamily="2" charset="0"/>
              </a:rPr>
              <a:t>";</a:t>
            </a:r>
          </a:p>
          <a:p>
            <a:r>
              <a:rPr lang="en-GB" dirty="0">
                <a:latin typeface="Courier" pitchFamily="2" charset="0"/>
              </a:rPr>
              <a:t>           </a:t>
            </a:r>
            <a:r>
              <a:rPr lang="en-GB" dirty="0" err="1">
                <a:latin typeface="Courier" pitchFamily="2" charset="0"/>
              </a:rPr>
              <a:t>rdf:type</a:t>
            </a:r>
            <a:r>
              <a:rPr lang="en-GB" dirty="0">
                <a:latin typeface="Courier" pitchFamily="2" charset="0"/>
              </a:rPr>
              <a:t>      </a:t>
            </a:r>
            <a:r>
              <a:rPr lang="en-GB" dirty="0" err="1">
                <a:latin typeface="Courier" pitchFamily="2" charset="0"/>
              </a:rPr>
              <a:t>ex:Researcher</a:t>
            </a:r>
            <a:r>
              <a:rPr lang="en-GB" dirty="0">
                <a:latin typeface="Courier" pitchFamily="2" charset="0"/>
              </a:rPr>
              <a:t> .</a:t>
            </a:r>
          </a:p>
          <a:p>
            <a:r>
              <a:rPr lang="en-GB" dirty="0" err="1">
                <a:latin typeface="Courier" pitchFamily="2" charset="0"/>
              </a:rPr>
              <a:t>ex:Paul</a:t>
            </a:r>
            <a:r>
              <a:rPr lang="en-GB" dirty="0">
                <a:latin typeface="Courier" pitchFamily="2" charset="0"/>
              </a:rPr>
              <a:t>    </a:t>
            </a:r>
            <a:r>
              <a:rPr lang="en-GB" dirty="0" err="1">
                <a:latin typeface="Courier" pitchFamily="2" charset="0"/>
              </a:rPr>
              <a:t>ex:birthplace</a:t>
            </a:r>
            <a:r>
              <a:rPr lang="en-GB" dirty="0">
                <a:latin typeface="Courier" pitchFamily="2" charset="0"/>
              </a:rPr>
              <a:t> </a:t>
            </a:r>
            <a:r>
              <a:rPr lang="en-GB" dirty="0" err="1">
                <a:latin typeface="Courier" pitchFamily="2" charset="0"/>
              </a:rPr>
              <a:t>ex:Vienna</a:t>
            </a:r>
            <a:r>
              <a:rPr lang="en-GB" dirty="0">
                <a:latin typeface="Courier" pitchFamily="2" charset="0"/>
              </a:rPr>
              <a:t>.</a:t>
            </a:r>
          </a:p>
          <a:p>
            <a:r>
              <a:rPr lang="en-GB" dirty="0" err="1">
                <a:latin typeface="Courier" pitchFamily="2" charset="0"/>
              </a:rPr>
              <a:t>ex:Stefan</a:t>
            </a:r>
            <a:r>
              <a:rPr lang="en-GB" dirty="0">
                <a:latin typeface="Courier" pitchFamily="2" charset="0"/>
              </a:rPr>
              <a:t>  </a:t>
            </a:r>
            <a:r>
              <a:rPr lang="en-GB" dirty="0" err="1">
                <a:latin typeface="Courier" pitchFamily="2" charset="0"/>
              </a:rPr>
              <a:t>ex:birthplace</a:t>
            </a:r>
            <a:r>
              <a:rPr lang="en-GB" dirty="0">
                <a:latin typeface="Courier" pitchFamily="2" charset="0"/>
              </a:rPr>
              <a:t> </a:t>
            </a:r>
            <a:r>
              <a:rPr lang="en-GB" dirty="0" err="1">
                <a:latin typeface="Courier" pitchFamily="2" charset="0"/>
              </a:rPr>
              <a:t>ex:Vienna</a:t>
            </a:r>
            <a:r>
              <a:rPr lang="en-GB" dirty="0">
                <a:latin typeface="Courier" pitchFamily="2" charset="0"/>
              </a:rPr>
              <a:t>.</a:t>
            </a:r>
            <a:endParaRPr lang="en-GB" dirty="0">
              <a:effectLst/>
              <a:latin typeface="Courier" pitchFamily="2" charset="0"/>
            </a:endParaRPr>
          </a:p>
        </p:txBody>
      </p:sp>
      <p:sp>
        <p:nvSpPr>
          <p:cNvPr id="6" name="Slide Number Placeholder 2">
            <a:extLst>
              <a:ext uri="{FF2B5EF4-FFF2-40B4-BE49-F238E27FC236}">
                <a16:creationId xmlns:a16="http://schemas.microsoft.com/office/drawing/2014/main" id="{9C87B138-EE4A-B04C-81B0-BE32B2917D62}"/>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6</a:t>
            </a:fld>
            <a:endParaRPr lang="en-GB" sz="900" dirty="0">
              <a:solidFill>
                <a:schemeClr val="bg1">
                  <a:lumMod val="65000"/>
                </a:schemeClr>
              </a:solidFill>
            </a:endParaRPr>
          </a:p>
        </p:txBody>
      </p:sp>
      <p:sp>
        <p:nvSpPr>
          <p:cNvPr id="2" name="Rounded Rectangular Callout 1">
            <a:extLst>
              <a:ext uri="{FF2B5EF4-FFF2-40B4-BE49-F238E27FC236}">
                <a16:creationId xmlns:a16="http://schemas.microsoft.com/office/drawing/2014/main" id="{783B25B3-E25A-BB43-8B3B-10D27B91877B}"/>
              </a:ext>
            </a:extLst>
          </p:cNvPr>
          <p:cNvSpPr/>
          <p:nvPr/>
        </p:nvSpPr>
        <p:spPr>
          <a:xfrm>
            <a:off x="6405937" y="2409290"/>
            <a:ext cx="2568093" cy="1109609"/>
          </a:xfrm>
          <a:prstGeom prst="wedgeRoundRectCallout">
            <a:avLst>
              <a:gd name="adj1" fmla="val -67818"/>
              <a:gd name="adj2" fmla="val 509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sz="1200" i="1" dirty="0"/>
              <a:t>Hint: imagine HDT for now as "SPO-sorted Turtle"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Google Shape;281;p13"/>
          <p:cNvSpPr txBox="1">
            <a:spLocks noGrp="1"/>
          </p:cNvSpPr>
          <p:nvPr>
            <p:ph type="sldNum" idx="12"/>
          </p:nvPr>
        </p:nvSpPr>
        <p:spPr>
          <a:xfrm>
            <a:off x="7045713" y="5053013"/>
            <a:ext cx="2057400"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pPr/>
              <a:t>7</a:t>
            </a:fld>
            <a:endParaRPr/>
          </a:p>
        </p:txBody>
      </p:sp>
      <p:sp>
        <p:nvSpPr>
          <p:cNvPr id="282" name="Google Shape;282;p13"/>
          <p:cNvSpPr txBox="1">
            <a:spLocks noGrp="1"/>
          </p:cNvSpPr>
          <p:nvPr>
            <p:ph type="title"/>
          </p:nvPr>
        </p:nvSpPr>
        <p:spPr>
          <a:xfrm>
            <a:off x="462019" y="53714"/>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err="1"/>
              <a:t>Dictionary+Triples</a:t>
            </a:r>
            <a:r>
              <a:rPr lang="en-US" dirty="0"/>
              <a:t> partition</a:t>
            </a:r>
            <a:endParaRPr dirty="0"/>
          </a:p>
        </p:txBody>
      </p:sp>
      <p:sp>
        <p:nvSpPr>
          <p:cNvPr id="283" name="Google Shape;283;p13"/>
          <p:cNvSpPr txBox="1"/>
          <p:nvPr/>
        </p:nvSpPr>
        <p:spPr>
          <a:xfrm>
            <a:off x="1537799" y="2362201"/>
            <a:ext cx="3119997" cy="246987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68569" tIns="34275" rIns="68569" bIns="34275" anchor="t" anchorCtr="0">
            <a:spAutoFit/>
          </a:bodyPr>
          <a:lstStyle/>
          <a:p>
            <a:r>
              <a:rPr lang="en-US" sz="1200" dirty="0" err="1">
                <a:solidFill>
                  <a:schemeClr val="dk1"/>
                </a:solidFill>
                <a:latin typeface="Calibri"/>
                <a:ea typeface="Calibri"/>
                <a:cs typeface="Calibri"/>
                <a:sym typeface="Calibri"/>
              </a:rPr>
              <a:t>ex:Vienna</a:t>
            </a:r>
            <a:endParaRPr sz="1200" b="1"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ex:Javier</a:t>
            </a:r>
            <a:r>
              <a:rPr lang="en-US" sz="1200" dirty="0">
                <a:solidFill>
                  <a:schemeClr val="dk1"/>
                </a:solidFill>
                <a:latin typeface="Calibri"/>
                <a:ea typeface="Calibri"/>
                <a:cs typeface="Calibri"/>
                <a:sym typeface="Calibri"/>
              </a:rPr>
              <a:t>&gt;</a:t>
            </a:r>
            <a:endParaRPr sz="1350" dirty="0"/>
          </a:p>
          <a:p>
            <a:r>
              <a:rPr lang="en-US" sz="1200" dirty="0" err="1">
                <a:solidFill>
                  <a:schemeClr val="dk1"/>
                </a:solidFill>
                <a:latin typeface="Calibri"/>
                <a:ea typeface="Calibri"/>
                <a:cs typeface="Calibri"/>
                <a:sym typeface="Calibri"/>
              </a:rPr>
              <a:t>ex:Paul</a:t>
            </a:r>
            <a:r>
              <a:rPr lang="en-US" sz="1200" dirty="0">
                <a:solidFill>
                  <a:schemeClr val="dk1"/>
                </a:solidFill>
                <a:latin typeface="Calibri"/>
                <a:ea typeface="Calibri"/>
                <a:cs typeface="Calibri"/>
                <a:sym typeface="Calibri"/>
              </a:rPr>
              <a:t>&gt;</a:t>
            </a:r>
            <a:endParaRPr sz="1350" dirty="0"/>
          </a:p>
          <a:p>
            <a:r>
              <a:rPr lang="en-US" sz="1200" dirty="0" err="1">
                <a:solidFill>
                  <a:schemeClr val="dk1"/>
                </a:solidFill>
                <a:latin typeface="Calibri"/>
                <a:ea typeface="Calibri"/>
                <a:cs typeface="Calibri"/>
                <a:sym typeface="Calibri"/>
              </a:rPr>
              <a:t>ex:Researcher</a:t>
            </a:r>
            <a:endParaRPr sz="1350" dirty="0"/>
          </a:p>
          <a:p>
            <a:r>
              <a:rPr lang="en-US" sz="1200" dirty="0" err="1">
                <a:solidFill>
                  <a:schemeClr val="dk1"/>
                </a:solidFill>
                <a:latin typeface="Calibri"/>
                <a:ea typeface="Calibri"/>
                <a:cs typeface="Calibri"/>
                <a:sym typeface="Calibri"/>
              </a:rPr>
              <a:t>ex:Stefan</a:t>
            </a:r>
            <a:endParaRPr sz="1200" b="1"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ex:birthPlace</a:t>
            </a:r>
            <a:endParaRPr sz="1200"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ex:workPlace</a:t>
            </a:r>
            <a:endParaRPr sz="1200"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foaf:mbox</a:t>
            </a:r>
            <a:endParaRPr sz="1200"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foaf:name</a:t>
            </a:r>
            <a:endParaRPr sz="1200"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rdf:type</a:t>
            </a:r>
            <a:endParaRPr sz="1200" dirty="0">
              <a:solidFill>
                <a:schemeClr val="dk1"/>
              </a:solidFill>
              <a:latin typeface="Calibri"/>
              <a:ea typeface="Calibri"/>
              <a:cs typeface="Calibri"/>
              <a:sym typeface="Calibri"/>
            </a:endParaRPr>
          </a:p>
          <a:p>
            <a:r>
              <a:rPr lang="en-US" sz="1200" dirty="0">
                <a:solidFill>
                  <a:schemeClr val="dk1"/>
                </a:solidFill>
                <a:latin typeface="Calibri"/>
                <a:ea typeface="Calibri"/>
                <a:cs typeface="Calibri"/>
                <a:sym typeface="Calibri"/>
              </a:rPr>
              <a:t>“</a:t>
            </a:r>
            <a:r>
              <a:rPr lang="en-US" sz="1200" dirty="0" err="1">
                <a:solidFill>
                  <a:schemeClr val="dk1"/>
                </a:solidFill>
                <a:latin typeface="Calibri"/>
                <a:ea typeface="Calibri"/>
                <a:cs typeface="Calibri"/>
                <a:sym typeface="Calibri"/>
              </a:rPr>
              <a:t>jfergar@example.org</a:t>
            </a:r>
            <a:r>
              <a:rPr lang="en-US" sz="1200" dirty="0">
                <a:solidFill>
                  <a:schemeClr val="dk1"/>
                </a:solidFill>
                <a:latin typeface="Calibri"/>
                <a:ea typeface="Calibri"/>
                <a:cs typeface="Calibri"/>
                <a:sym typeface="Calibri"/>
              </a:rPr>
              <a:t>”</a:t>
            </a:r>
            <a:endParaRPr sz="1350" dirty="0"/>
          </a:p>
          <a:p>
            <a:r>
              <a:rPr lang="en-US" sz="1200" dirty="0">
                <a:solidFill>
                  <a:schemeClr val="dk1"/>
                </a:solidFill>
                <a:latin typeface="Calibri"/>
                <a:ea typeface="Calibri"/>
                <a:cs typeface="Calibri"/>
                <a:sym typeface="Calibri"/>
              </a:rPr>
              <a:t>“</a:t>
            </a:r>
            <a:r>
              <a:rPr lang="en-US" sz="1200" dirty="0" err="1">
                <a:solidFill>
                  <a:schemeClr val="dk1"/>
                </a:solidFill>
                <a:latin typeface="Calibri"/>
                <a:ea typeface="Calibri"/>
                <a:cs typeface="Calibri"/>
                <a:sym typeface="Calibri"/>
              </a:rPr>
              <a:t>jfergar@wu.ac.at</a:t>
            </a:r>
            <a:r>
              <a:rPr lang="en-US" sz="1200" dirty="0">
                <a:solidFill>
                  <a:schemeClr val="dk1"/>
                </a:solidFill>
                <a:latin typeface="Calibri"/>
                <a:ea typeface="Calibri"/>
                <a:cs typeface="Calibri"/>
                <a:sym typeface="Calibri"/>
              </a:rPr>
              <a:t>”</a:t>
            </a:r>
            <a:endParaRPr sz="1350" dirty="0"/>
          </a:p>
          <a:p>
            <a:r>
              <a:rPr lang="en-US" sz="1200" dirty="0">
                <a:solidFill>
                  <a:schemeClr val="dk1"/>
                </a:solidFill>
                <a:latin typeface="Calibri"/>
                <a:ea typeface="Calibri"/>
                <a:cs typeface="Calibri"/>
                <a:sym typeface="Calibri"/>
              </a:rPr>
              <a:t>“Vienna”@</a:t>
            </a:r>
            <a:r>
              <a:rPr lang="en-US" sz="1200" dirty="0" err="1">
                <a:solidFill>
                  <a:schemeClr val="dk1"/>
                </a:solidFill>
                <a:latin typeface="Calibri"/>
                <a:ea typeface="Calibri"/>
                <a:cs typeface="Calibri"/>
                <a:sym typeface="Calibri"/>
              </a:rPr>
              <a:t>en</a:t>
            </a:r>
            <a:endParaRPr sz="1200" dirty="0">
              <a:solidFill>
                <a:schemeClr val="dk1"/>
              </a:solidFill>
              <a:latin typeface="Calibri"/>
              <a:ea typeface="Calibri"/>
              <a:cs typeface="Calibri"/>
              <a:sym typeface="Calibri"/>
            </a:endParaRPr>
          </a:p>
        </p:txBody>
      </p:sp>
      <p:sp>
        <p:nvSpPr>
          <p:cNvPr id="284" name="Google Shape;284;p13"/>
          <p:cNvSpPr txBox="1"/>
          <p:nvPr/>
        </p:nvSpPr>
        <p:spPr>
          <a:xfrm>
            <a:off x="1139093" y="2362492"/>
            <a:ext cx="360605" cy="246987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68569" tIns="34275" rIns="68569" bIns="34275" anchor="t" anchorCtr="0">
            <a:spAutoFit/>
          </a:bodyPr>
          <a:lstStyle/>
          <a:p>
            <a:r>
              <a:rPr lang="en-US" sz="1200">
                <a:solidFill>
                  <a:schemeClr val="dk1"/>
                </a:solidFill>
                <a:latin typeface="Calibri"/>
                <a:ea typeface="Calibri"/>
                <a:cs typeface="Calibri"/>
                <a:sym typeface="Calibri"/>
              </a:rPr>
              <a:t>1</a:t>
            </a:r>
            <a:endParaRPr sz="1350"/>
          </a:p>
          <a:p>
            <a:r>
              <a:rPr lang="en-US" sz="1200">
                <a:solidFill>
                  <a:schemeClr val="dk1"/>
                </a:solidFill>
                <a:latin typeface="Calibri"/>
                <a:ea typeface="Calibri"/>
                <a:cs typeface="Calibri"/>
                <a:sym typeface="Calibri"/>
              </a:rPr>
              <a:t>2</a:t>
            </a:r>
            <a:endParaRPr sz="1350"/>
          </a:p>
          <a:p>
            <a:r>
              <a:rPr lang="en-US" sz="1200">
                <a:solidFill>
                  <a:schemeClr val="dk1"/>
                </a:solidFill>
                <a:latin typeface="Calibri"/>
                <a:ea typeface="Calibri"/>
                <a:cs typeface="Calibri"/>
                <a:sym typeface="Calibri"/>
              </a:rPr>
              <a:t>3</a:t>
            </a:r>
            <a:endParaRPr sz="1350"/>
          </a:p>
          <a:p>
            <a:r>
              <a:rPr lang="en-US" sz="1200">
                <a:solidFill>
                  <a:schemeClr val="dk1"/>
                </a:solidFill>
                <a:latin typeface="Calibri"/>
                <a:ea typeface="Calibri"/>
                <a:cs typeface="Calibri"/>
                <a:sym typeface="Calibri"/>
              </a:rPr>
              <a:t>4</a:t>
            </a:r>
            <a:endParaRPr sz="1350"/>
          </a:p>
          <a:p>
            <a:r>
              <a:rPr lang="en-US" sz="1200">
                <a:solidFill>
                  <a:schemeClr val="dk1"/>
                </a:solidFill>
                <a:latin typeface="Calibri"/>
                <a:ea typeface="Calibri"/>
                <a:cs typeface="Calibri"/>
                <a:sym typeface="Calibri"/>
              </a:rPr>
              <a:t>5</a:t>
            </a:r>
            <a:endParaRPr sz="1350"/>
          </a:p>
          <a:p>
            <a:r>
              <a:rPr lang="en-US" sz="1200">
                <a:solidFill>
                  <a:schemeClr val="dk1"/>
                </a:solidFill>
                <a:latin typeface="Calibri"/>
                <a:ea typeface="Calibri"/>
                <a:cs typeface="Calibri"/>
                <a:sym typeface="Calibri"/>
              </a:rPr>
              <a:t>6</a:t>
            </a:r>
            <a:endParaRPr sz="1350"/>
          </a:p>
          <a:p>
            <a:r>
              <a:rPr lang="en-US" sz="1200">
                <a:solidFill>
                  <a:schemeClr val="dk1"/>
                </a:solidFill>
                <a:latin typeface="Calibri"/>
                <a:ea typeface="Calibri"/>
                <a:cs typeface="Calibri"/>
                <a:sym typeface="Calibri"/>
              </a:rPr>
              <a:t>7</a:t>
            </a:r>
            <a:endParaRPr sz="1350"/>
          </a:p>
          <a:p>
            <a:r>
              <a:rPr lang="en-US" sz="1200">
                <a:solidFill>
                  <a:schemeClr val="dk1"/>
                </a:solidFill>
                <a:latin typeface="Calibri"/>
                <a:ea typeface="Calibri"/>
                <a:cs typeface="Calibri"/>
                <a:sym typeface="Calibri"/>
              </a:rPr>
              <a:t>8</a:t>
            </a:r>
            <a:endParaRPr sz="1350"/>
          </a:p>
          <a:p>
            <a:r>
              <a:rPr lang="en-US" sz="1200">
                <a:solidFill>
                  <a:schemeClr val="dk1"/>
                </a:solidFill>
                <a:latin typeface="Calibri"/>
                <a:ea typeface="Calibri"/>
                <a:cs typeface="Calibri"/>
                <a:sym typeface="Calibri"/>
              </a:rPr>
              <a:t>9</a:t>
            </a:r>
            <a:endParaRPr sz="1350"/>
          </a:p>
          <a:p>
            <a:r>
              <a:rPr lang="en-US" sz="1200">
                <a:solidFill>
                  <a:schemeClr val="dk1"/>
                </a:solidFill>
                <a:latin typeface="Calibri"/>
                <a:ea typeface="Calibri"/>
                <a:cs typeface="Calibri"/>
                <a:sym typeface="Calibri"/>
              </a:rPr>
              <a:t>10</a:t>
            </a:r>
            <a:endParaRPr sz="1350"/>
          </a:p>
          <a:p>
            <a:r>
              <a:rPr lang="en-US" sz="1200">
                <a:solidFill>
                  <a:schemeClr val="dk1"/>
                </a:solidFill>
                <a:latin typeface="Calibri"/>
                <a:ea typeface="Calibri"/>
                <a:cs typeface="Calibri"/>
                <a:sym typeface="Calibri"/>
              </a:rPr>
              <a:t>11</a:t>
            </a:r>
            <a:endParaRPr sz="1350"/>
          </a:p>
          <a:p>
            <a:r>
              <a:rPr lang="en-US" sz="1200">
                <a:solidFill>
                  <a:schemeClr val="dk1"/>
                </a:solidFill>
                <a:latin typeface="Calibri"/>
                <a:ea typeface="Calibri"/>
                <a:cs typeface="Calibri"/>
                <a:sym typeface="Calibri"/>
              </a:rPr>
              <a:t>12</a:t>
            </a:r>
            <a:endParaRPr sz="1350"/>
          </a:p>
          <a:p>
            <a:r>
              <a:rPr lang="en-US" sz="1200">
                <a:solidFill>
                  <a:schemeClr val="dk1"/>
                </a:solidFill>
                <a:latin typeface="Calibri"/>
                <a:ea typeface="Calibri"/>
                <a:cs typeface="Calibri"/>
                <a:sym typeface="Calibri"/>
              </a:rPr>
              <a:t>13</a:t>
            </a:r>
            <a:endParaRPr sz="1350"/>
          </a:p>
        </p:txBody>
      </p:sp>
      <p:grpSp>
        <p:nvGrpSpPr>
          <p:cNvPr id="285" name="Google Shape;285;p13"/>
          <p:cNvGrpSpPr/>
          <p:nvPr/>
        </p:nvGrpSpPr>
        <p:grpSpPr>
          <a:xfrm>
            <a:off x="4695897" y="2574083"/>
            <a:ext cx="3250112" cy="1538591"/>
            <a:chOff x="5298284" y="2260706"/>
            <a:chExt cx="5653881" cy="2676525"/>
          </a:xfrm>
        </p:grpSpPr>
        <p:sp>
          <p:nvSpPr>
            <p:cNvPr id="286" name="Google Shape;286;p13"/>
            <p:cNvSpPr/>
            <p:nvPr/>
          </p:nvSpPr>
          <p:spPr>
            <a:xfrm>
              <a:off x="5298284" y="3204111"/>
              <a:ext cx="1287617" cy="413235"/>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68531" tIns="34275" rIns="68531" bIns="34275" anchor="ctr" anchorCtr="0">
              <a:noAutofit/>
            </a:bodyPr>
            <a:lstStyle/>
            <a:p>
              <a:pPr algn="ctr"/>
              <a:r>
                <a:rPr lang="en-US" sz="900">
                  <a:solidFill>
                    <a:schemeClr val="dk1"/>
                  </a:solidFill>
                  <a:latin typeface="Calibri"/>
                  <a:ea typeface="Calibri"/>
                  <a:cs typeface="Calibri"/>
                  <a:sym typeface="Calibri"/>
                </a:rPr>
                <a:t>2</a:t>
              </a:r>
              <a:endParaRPr sz="1350"/>
            </a:p>
          </p:txBody>
        </p:sp>
        <p:sp>
          <p:nvSpPr>
            <p:cNvPr id="287" name="Google Shape;287;p13"/>
            <p:cNvSpPr/>
            <p:nvPr/>
          </p:nvSpPr>
          <p:spPr>
            <a:xfrm>
              <a:off x="8744848" y="3227835"/>
              <a:ext cx="1563509" cy="413235"/>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68531" tIns="34275" rIns="68531" bIns="34275" anchor="ctr" anchorCtr="0">
              <a:noAutofit/>
            </a:bodyPr>
            <a:lstStyle/>
            <a:p>
              <a:pPr algn="ctr"/>
              <a:r>
                <a:rPr lang="en-US" sz="900">
                  <a:solidFill>
                    <a:schemeClr val="dk1"/>
                  </a:solidFill>
                  <a:latin typeface="Calibri"/>
                  <a:ea typeface="Calibri"/>
                  <a:cs typeface="Calibri"/>
                  <a:sym typeface="Calibri"/>
                </a:rPr>
                <a:t>1</a:t>
              </a:r>
              <a:endParaRPr sz="1350"/>
            </a:p>
          </p:txBody>
        </p:sp>
        <p:sp>
          <p:nvSpPr>
            <p:cNvPr id="288" name="Google Shape;288;p13"/>
            <p:cNvSpPr txBox="1"/>
            <p:nvPr/>
          </p:nvSpPr>
          <p:spPr>
            <a:xfrm>
              <a:off x="7402189" y="3087628"/>
              <a:ext cx="343304" cy="361347"/>
            </a:xfrm>
            <a:prstGeom prst="rect">
              <a:avLst/>
            </a:prstGeom>
            <a:noFill/>
            <a:ln>
              <a:noFill/>
            </a:ln>
          </p:spPr>
          <p:txBody>
            <a:bodyPr spcFirstLastPara="1" wrap="square" lIns="68531" tIns="34275" rIns="68531" bIns="34275" anchor="t" anchorCtr="0">
              <a:spAutoFit/>
            </a:bodyPr>
            <a:lstStyle/>
            <a:p>
              <a:r>
                <a:rPr lang="en-US" sz="900">
                  <a:solidFill>
                    <a:schemeClr val="dk1"/>
                  </a:solidFill>
                  <a:latin typeface="Calibri"/>
                  <a:ea typeface="Calibri"/>
                  <a:cs typeface="Calibri"/>
                  <a:sym typeface="Calibri"/>
                </a:rPr>
                <a:t>7</a:t>
              </a:r>
              <a:endParaRPr sz="1350"/>
            </a:p>
          </p:txBody>
        </p:sp>
        <p:cxnSp>
          <p:nvCxnSpPr>
            <p:cNvPr id="289" name="Google Shape;289;p13"/>
            <p:cNvCxnSpPr>
              <a:stCxn id="286" idx="6"/>
              <a:endCxn id="290" idx="0"/>
            </p:cNvCxnSpPr>
            <p:nvPr/>
          </p:nvCxnSpPr>
          <p:spPr>
            <a:xfrm>
              <a:off x="6585901" y="3410730"/>
              <a:ext cx="986798" cy="680874"/>
            </a:xfrm>
            <a:prstGeom prst="straightConnector1">
              <a:avLst/>
            </a:prstGeom>
            <a:noFill/>
            <a:ln w="12700" cap="flat" cmpd="sng">
              <a:solidFill>
                <a:schemeClr val="dk1"/>
              </a:solidFill>
              <a:prstDash val="solid"/>
              <a:miter lim="800000"/>
              <a:headEnd type="none" w="sm" len="sm"/>
              <a:tailEnd type="stealth" w="med" len="med"/>
            </a:ln>
          </p:spPr>
        </p:cxnSp>
        <p:sp>
          <p:nvSpPr>
            <p:cNvPr id="290" name="Google Shape;290;p13"/>
            <p:cNvSpPr txBox="1"/>
            <p:nvPr/>
          </p:nvSpPr>
          <p:spPr>
            <a:xfrm>
              <a:off x="6939709" y="4091603"/>
              <a:ext cx="1265980" cy="361347"/>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31" tIns="34275" rIns="68531" bIns="34275" anchor="t" anchorCtr="0">
              <a:spAutoFit/>
            </a:bodyPr>
            <a:lstStyle/>
            <a:p>
              <a:pPr algn="ctr"/>
              <a:r>
                <a:rPr lang="en-US" sz="900">
                  <a:solidFill>
                    <a:schemeClr val="dk1"/>
                  </a:solidFill>
                  <a:latin typeface="Calibri"/>
                  <a:ea typeface="Calibri"/>
                  <a:cs typeface="Calibri"/>
                  <a:sym typeface="Calibri"/>
                </a:rPr>
                <a:t>12</a:t>
              </a:r>
              <a:endParaRPr sz="1350"/>
            </a:p>
          </p:txBody>
        </p:sp>
        <p:cxnSp>
          <p:nvCxnSpPr>
            <p:cNvPr id="291" name="Google Shape;291;p13"/>
            <p:cNvCxnSpPr>
              <a:stCxn id="287" idx="0"/>
              <a:endCxn id="292" idx="2"/>
            </p:cNvCxnSpPr>
            <p:nvPr/>
          </p:nvCxnSpPr>
          <p:spPr>
            <a:xfrm flipV="1">
              <a:off x="9526603" y="2622053"/>
              <a:ext cx="551621" cy="605783"/>
            </a:xfrm>
            <a:prstGeom prst="straightConnector1">
              <a:avLst/>
            </a:prstGeom>
            <a:noFill/>
            <a:ln w="12700" cap="flat" cmpd="sng">
              <a:solidFill>
                <a:schemeClr val="dk1"/>
              </a:solidFill>
              <a:prstDash val="solid"/>
              <a:miter lim="800000"/>
              <a:headEnd type="none" w="sm" len="sm"/>
              <a:tailEnd type="stealth" w="med" len="med"/>
            </a:ln>
          </p:spPr>
        </p:cxnSp>
        <p:sp>
          <p:nvSpPr>
            <p:cNvPr id="292" name="Google Shape;292;p13"/>
            <p:cNvSpPr txBox="1"/>
            <p:nvPr/>
          </p:nvSpPr>
          <p:spPr>
            <a:xfrm>
              <a:off x="9436158" y="2260706"/>
              <a:ext cx="1284131" cy="361347"/>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31" tIns="34275" rIns="68531" bIns="34275" anchor="t" anchorCtr="0">
              <a:spAutoFit/>
            </a:bodyPr>
            <a:lstStyle/>
            <a:p>
              <a:pPr algn="ctr"/>
              <a:r>
                <a:rPr lang="en-US" sz="900">
                  <a:solidFill>
                    <a:schemeClr val="dk1"/>
                  </a:solidFill>
                  <a:latin typeface="Calibri"/>
                  <a:ea typeface="Calibri"/>
                  <a:cs typeface="Calibri"/>
                  <a:sym typeface="Calibri"/>
                </a:rPr>
                <a:t>13</a:t>
              </a:r>
              <a:endParaRPr sz="1350"/>
            </a:p>
          </p:txBody>
        </p:sp>
        <p:sp>
          <p:nvSpPr>
            <p:cNvPr id="293" name="Google Shape;293;p13"/>
            <p:cNvSpPr txBox="1"/>
            <p:nvPr/>
          </p:nvSpPr>
          <p:spPr>
            <a:xfrm>
              <a:off x="9138443" y="2827000"/>
              <a:ext cx="343304" cy="361347"/>
            </a:xfrm>
            <a:prstGeom prst="rect">
              <a:avLst/>
            </a:prstGeom>
            <a:noFill/>
            <a:ln>
              <a:noFill/>
            </a:ln>
          </p:spPr>
          <p:txBody>
            <a:bodyPr spcFirstLastPara="1" wrap="square" lIns="68531" tIns="34275" rIns="68531" bIns="34275" anchor="t" anchorCtr="0">
              <a:spAutoFit/>
            </a:bodyPr>
            <a:lstStyle/>
            <a:p>
              <a:r>
                <a:rPr lang="en-US" sz="900">
                  <a:solidFill>
                    <a:schemeClr val="dk1"/>
                  </a:solidFill>
                  <a:latin typeface="Calibri"/>
                  <a:ea typeface="Calibri"/>
                  <a:cs typeface="Calibri"/>
                  <a:sym typeface="Calibri"/>
                </a:rPr>
                <a:t>9</a:t>
              </a:r>
              <a:endParaRPr sz="1350"/>
            </a:p>
          </p:txBody>
        </p:sp>
        <p:cxnSp>
          <p:nvCxnSpPr>
            <p:cNvPr id="294" name="Google Shape;294;p13"/>
            <p:cNvCxnSpPr>
              <a:stCxn id="286" idx="6"/>
              <a:endCxn id="287" idx="2"/>
            </p:cNvCxnSpPr>
            <p:nvPr/>
          </p:nvCxnSpPr>
          <p:spPr>
            <a:xfrm>
              <a:off x="6585901" y="3410729"/>
              <a:ext cx="2158800" cy="23700"/>
            </a:xfrm>
            <a:prstGeom prst="straightConnector1">
              <a:avLst/>
            </a:prstGeom>
            <a:noFill/>
            <a:ln w="12700" cap="flat" cmpd="sng">
              <a:solidFill>
                <a:schemeClr val="dk1"/>
              </a:solidFill>
              <a:prstDash val="solid"/>
              <a:miter lim="800000"/>
              <a:headEnd type="none" w="sm" len="sm"/>
              <a:tailEnd type="stealth" w="med" len="med"/>
            </a:ln>
          </p:spPr>
        </p:cxnSp>
        <p:sp>
          <p:nvSpPr>
            <p:cNvPr id="295" name="Google Shape;295;p13"/>
            <p:cNvSpPr/>
            <p:nvPr/>
          </p:nvSpPr>
          <p:spPr>
            <a:xfrm>
              <a:off x="7510734" y="2260706"/>
              <a:ext cx="1563509" cy="413235"/>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68531" tIns="34275" rIns="68531" bIns="34275" anchor="ctr" anchorCtr="0">
              <a:noAutofit/>
            </a:bodyPr>
            <a:lstStyle/>
            <a:p>
              <a:pPr algn="ctr"/>
              <a:r>
                <a:rPr lang="en-US" sz="900">
                  <a:solidFill>
                    <a:schemeClr val="dk1"/>
                  </a:solidFill>
                  <a:latin typeface="Calibri"/>
                  <a:ea typeface="Calibri"/>
                  <a:cs typeface="Calibri"/>
                  <a:sym typeface="Calibri"/>
                </a:rPr>
                <a:t>4</a:t>
              </a:r>
              <a:endParaRPr sz="1350"/>
            </a:p>
          </p:txBody>
        </p:sp>
        <p:sp>
          <p:nvSpPr>
            <p:cNvPr id="296" name="Google Shape;296;p13"/>
            <p:cNvSpPr txBox="1"/>
            <p:nvPr/>
          </p:nvSpPr>
          <p:spPr>
            <a:xfrm>
              <a:off x="6578192" y="2831095"/>
              <a:ext cx="445782" cy="361347"/>
            </a:xfrm>
            <a:prstGeom prst="rect">
              <a:avLst/>
            </a:prstGeom>
            <a:noFill/>
            <a:ln>
              <a:noFill/>
            </a:ln>
          </p:spPr>
          <p:txBody>
            <a:bodyPr spcFirstLastPara="1" wrap="square" lIns="68531" tIns="34275" rIns="68531" bIns="34275" anchor="t" anchorCtr="0">
              <a:spAutoFit/>
            </a:bodyPr>
            <a:lstStyle/>
            <a:p>
              <a:r>
                <a:rPr lang="en-US" sz="900">
                  <a:solidFill>
                    <a:schemeClr val="dk1"/>
                  </a:solidFill>
                  <a:latin typeface="Calibri"/>
                  <a:ea typeface="Calibri"/>
                  <a:cs typeface="Calibri"/>
                  <a:sym typeface="Calibri"/>
                </a:rPr>
                <a:t>10</a:t>
              </a:r>
              <a:endParaRPr sz="900">
                <a:solidFill>
                  <a:schemeClr val="dk1"/>
                </a:solidFill>
                <a:latin typeface="Calibri"/>
                <a:ea typeface="Calibri"/>
                <a:cs typeface="Calibri"/>
                <a:sym typeface="Calibri"/>
              </a:endParaRPr>
            </a:p>
          </p:txBody>
        </p:sp>
        <p:cxnSp>
          <p:nvCxnSpPr>
            <p:cNvPr id="297" name="Google Shape;297;p13"/>
            <p:cNvCxnSpPr>
              <a:stCxn id="286" idx="6"/>
              <a:endCxn id="295" idx="2"/>
            </p:cNvCxnSpPr>
            <p:nvPr/>
          </p:nvCxnSpPr>
          <p:spPr>
            <a:xfrm rot="10800000" flipH="1">
              <a:off x="6585901" y="2467229"/>
              <a:ext cx="924900" cy="943500"/>
            </a:xfrm>
            <a:prstGeom prst="straightConnector1">
              <a:avLst/>
            </a:prstGeom>
            <a:noFill/>
            <a:ln w="12700" cap="flat" cmpd="sng">
              <a:solidFill>
                <a:schemeClr val="dk1"/>
              </a:solidFill>
              <a:prstDash val="solid"/>
              <a:miter lim="800000"/>
              <a:headEnd type="none" w="sm" len="sm"/>
              <a:tailEnd type="stealth" w="med" len="med"/>
            </a:ln>
          </p:spPr>
        </p:cxnSp>
        <p:sp>
          <p:nvSpPr>
            <p:cNvPr id="298" name="Google Shape;298;p13"/>
            <p:cNvSpPr txBox="1"/>
            <p:nvPr/>
          </p:nvSpPr>
          <p:spPr>
            <a:xfrm>
              <a:off x="7284772" y="3655327"/>
              <a:ext cx="343304" cy="361347"/>
            </a:xfrm>
            <a:prstGeom prst="rect">
              <a:avLst/>
            </a:prstGeom>
            <a:noFill/>
            <a:ln>
              <a:noFill/>
            </a:ln>
          </p:spPr>
          <p:txBody>
            <a:bodyPr spcFirstLastPara="1" wrap="square" lIns="68531" tIns="34275" rIns="68531" bIns="34275" anchor="t" anchorCtr="0">
              <a:spAutoFit/>
            </a:bodyPr>
            <a:lstStyle/>
            <a:p>
              <a:r>
                <a:rPr lang="en-US" sz="900">
                  <a:solidFill>
                    <a:schemeClr val="dk1"/>
                  </a:solidFill>
                  <a:latin typeface="Calibri"/>
                  <a:ea typeface="Calibri"/>
                  <a:cs typeface="Calibri"/>
                  <a:sym typeface="Calibri"/>
                </a:rPr>
                <a:t>8</a:t>
              </a:r>
              <a:endParaRPr sz="900">
                <a:solidFill>
                  <a:schemeClr val="dk1"/>
                </a:solidFill>
                <a:latin typeface="Calibri"/>
                <a:ea typeface="Calibri"/>
                <a:cs typeface="Calibri"/>
                <a:sym typeface="Calibri"/>
              </a:endParaRPr>
            </a:p>
          </p:txBody>
        </p:sp>
        <p:sp>
          <p:nvSpPr>
            <p:cNvPr id="299" name="Google Shape;299;p13"/>
            <p:cNvSpPr/>
            <p:nvPr/>
          </p:nvSpPr>
          <p:spPr>
            <a:xfrm>
              <a:off x="7948515" y="4523996"/>
              <a:ext cx="1437500" cy="413235"/>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68531" tIns="34275" rIns="68531" bIns="34275" anchor="ctr" anchorCtr="0">
              <a:noAutofit/>
            </a:bodyPr>
            <a:lstStyle/>
            <a:p>
              <a:pPr algn="ctr"/>
              <a:r>
                <a:rPr lang="en-US" sz="900">
                  <a:solidFill>
                    <a:schemeClr val="dk1"/>
                  </a:solidFill>
                  <a:latin typeface="Calibri"/>
                  <a:ea typeface="Calibri"/>
                  <a:cs typeface="Calibri"/>
                  <a:sym typeface="Calibri"/>
                </a:rPr>
                <a:t>5</a:t>
              </a:r>
              <a:endParaRPr sz="1350"/>
            </a:p>
          </p:txBody>
        </p:sp>
        <p:cxnSp>
          <p:nvCxnSpPr>
            <p:cNvPr id="300" name="Google Shape;300;p13"/>
            <p:cNvCxnSpPr>
              <a:stCxn id="299" idx="0"/>
              <a:endCxn id="287" idx="4"/>
            </p:cNvCxnSpPr>
            <p:nvPr/>
          </p:nvCxnSpPr>
          <p:spPr>
            <a:xfrm rot="10800000" flipH="1">
              <a:off x="8667265" y="3641096"/>
              <a:ext cx="859200" cy="882900"/>
            </a:xfrm>
            <a:prstGeom prst="straightConnector1">
              <a:avLst/>
            </a:prstGeom>
            <a:noFill/>
            <a:ln w="12700" cap="flat" cmpd="sng">
              <a:solidFill>
                <a:schemeClr val="dk1"/>
              </a:solidFill>
              <a:prstDash val="solid"/>
              <a:miter lim="800000"/>
              <a:headEnd type="none" w="sm" len="sm"/>
              <a:tailEnd type="stealth" w="med" len="med"/>
            </a:ln>
          </p:spPr>
        </p:cxnSp>
        <p:sp>
          <p:nvSpPr>
            <p:cNvPr id="301" name="Google Shape;301;p13"/>
            <p:cNvSpPr txBox="1"/>
            <p:nvPr/>
          </p:nvSpPr>
          <p:spPr>
            <a:xfrm>
              <a:off x="8924917" y="4180786"/>
              <a:ext cx="343304" cy="361347"/>
            </a:xfrm>
            <a:prstGeom prst="rect">
              <a:avLst/>
            </a:prstGeom>
            <a:noFill/>
            <a:ln>
              <a:noFill/>
            </a:ln>
          </p:spPr>
          <p:txBody>
            <a:bodyPr spcFirstLastPara="1" wrap="square" lIns="68531" tIns="34275" rIns="68531" bIns="34275" anchor="t" anchorCtr="0">
              <a:spAutoFit/>
            </a:bodyPr>
            <a:lstStyle/>
            <a:p>
              <a:r>
                <a:rPr lang="en-US" sz="900">
                  <a:solidFill>
                    <a:schemeClr val="dk1"/>
                  </a:solidFill>
                  <a:latin typeface="Calibri"/>
                  <a:ea typeface="Calibri"/>
                  <a:cs typeface="Calibri"/>
                  <a:sym typeface="Calibri"/>
                </a:rPr>
                <a:t>6</a:t>
              </a:r>
              <a:endParaRPr sz="1350"/>
            </a:p>
          </p:txBody>
        </p:sp>
        <p:sp>
          <p:nvSpPr>
            <p:cNvPr id="302" name="Google Shape;302;p13"/>
            <p:cNvSpPr/>
            <p:nvPr/>
          </p:nvSpPr>
          <p:spPr>
            <a:xfrm>
              <a:off x="9664548" y="4523996"/>
              <a:ext cx="1287617" cy="413235"/>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68531" tIns="34275" rIns="68531" bIns="34275" anchor="ctr" anchorCtr="0">
              <a:noAutofit/>
            </a:bodyPr>
            <a:lstStyle/>
            <a:p>
              <a:pPr algn="ctr"/>
              <a:r>
                <a:rPr lang="en-US" sz="900">
                  <a:solidFill>
                    <a:schemeClr val="dk1"/>
                  </a:solidFill>
                  <a:latin typeface="Calibri"/>
                  <a:ea typeface="Calibri"/>
                  <a:cs typeface="Calibri"/>
                  <a:sym typeface="Calibri"/>
                </a:rPr>
                <a:t>3</a:t>
              </a:r>
              <a:endParaRPr sz="1350"/>
            </a:p>
          </p:txBody>
        </p:sp>
        <p:cxnSp>
          <p:nvCxnSpPr>
            <p:cNvPr id="303" name="Google Shape;303;p13"/>
            <p:cNvCxnSpPr>
              <a:stCxn id="302" idx="0"/>
              <a:endCxn id="287" idx="4"/>
            </p:cNvCxnSpPr>
            <p:nvPr/>
          </p:nvCxnSpPr>
          <p:spPr>
            <a:xfrm rot="10800000">
              <a:off x="9526557" y="3641096"/>
              <a:ext cx="781800" cy="882900"/>
            </a:xfrm>
            <a:prstGeom prst="straightConnector1">
              <a:avLst/>
            </a:prstGeom>
            <a:noFill/>
            <a:ln w="12700" cap="flat" cmpd="sng">
              <a:solidFill>
                <a:schemeClr val="dk1"/>
              </a:solidFill>
              <a:prstDash val="solid"/>
              <a:miter lim="800000"/>
              <a:headEnd type="none" w="sm" len="sm"/>
              <a:tailEnd type="stealth" w="med" len="med"/>
            </a:ln>
          </p:spPr>
        </p:cxnSp>
        <p:sp>
          <p:nvSpPr>
            <p:cNvPr id="304" name="Google Shape;304;p13"/>
            <p:cNvSpPr txBox="1"/>
            <p:nvPr/>
          </p:nvSpPr>
          <p:spPr>
            <a:xfrm>
              <a:off x="10127614" y="4180786"/>
              <a:ext cx="343304" cy="361347"/>
            </a:xfrm>
            <a:prstGeom prst="rect">
              <a:avLst/>
            </a:prstGeom>
            <a:noFill/>
            <a:ln>
              <a:noFill/>
            </a:ln>
          </p:spPr>
          <p:txBody>
            <a:bodyPr spcFirstLastPara="1" wrap="square" lIns="68531" tIns="34275" rIns="68531" bIns="34275" anchor="t" anchorCtr="0">
              <a:spAutoFit/>
            </a:bodyPr>
            <a:lstStyle/>
            <a:p>
              <a:r>
                <a:rPr lang="en-US" sz="900">
                  <a:solidFill>
                    <a:schemeClr val="dk1"/>
                  </a:solidFill>
                  <a:latin typeface="Calibri"/>
                  <a:ea typeface="Calibri"/>
                  <a:cs typeface="Calibri"/>
                  <a:sym typeface="Calibri"/>
                </a:rPr>
                <a:t>6</a:t>
              </a:r>
              <a:endParaRPr sz="1350"/>
            </a:p>
          </p:txBody>
        </p:sp>
        <p:sp>
          <p:nvSpPr>
            <p:cNvPr id="305" name="Google Shape;305;p13"/>
            <p:cNvSpPr txBox="1"/>
            <p:nvPr/>
          </p:nvSpPr>
          <p:spPr>
            <a:xfrm>
              <a:off x="5537576" y="4384518"/>
              <a:ext cx="1277462" cy="361347"/>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31" tIns="34275" rIns="68531" bIns="34275" anchor="t" anchorCtr="0">
              <a:spAutoFit/>
            </a:bodyPr>
            <a:lstStyle/>
            <a:p>
              <a:pPr algn="ctr"/>
              <a:r>
                <a:rPr lang="en-US" sz="900">
                  <a:solidFill>
                    <a:schemeClr val="dk1"/>
                  </a:solidFill>
                  <a:latin typeface="Calibri"/>
                  <a:ea typeface="Calibri"/>
                  <a:cs typeface="Calibri"/>
                  <a:sym typeface="Calibri"/>
                </a:rPr>
                <a:t>11</a:t>
              </a:r>
              <a:endParaRPr sz="1350"/>
            </a:p>
          </p:txBody>
        </p:sp>
        <p:cxnSp>
          <p:nvCxnSpPr>
            <p:cNvPr id="306" name="Google Shape;306;p13"/>
            <p:cNvCxnSpPr>
              <a:stCxn id="286" idx="6"/>
              <a:endCxn id="305" idx="0"/>
            </p:cNvCxnSpPr>
            <p:nvPr/>
          </p:nvCxnSpPr>
          <p:spPr>
            <a:xfrm flipH="1">
              <a:off x="6176307" y="3410730"/>
              <a:ext cx="409595" cy="973789"/>
            </a:xfrm>
            <a:prstGeom prst="straightConnector1">
              <a:avLst/>
            </a:prstGeom>
            <a:noFill/>
            <a:ln w="12700" cap="flat" cmpd="sng">
              <a:solidFill>
                <a:schemeClr val="dk1"/>
              </a:solidFill>
              <a:prstDash val="solid"/>
              <a:miter lim="800000"/>
              <a:headEnd type="none" w="sm" len="sm"/>
              <a:tailEnd type="stealth" w="med" len="med"/>
            </a:ln>
          </p:spPr>
        </p:cxnSp>
        <p:sp>
          <p:nvSpPr>
            <p:cNvPr id="307" name="Google Shape;307;p13"/>
            <p:cNvSpPr txBox="1"/>
            <p:nvPr/>
          </p:nvSpPr>
          <p:spPr>
            <a:xfrm>
              <a:off x="5817058" y="3706200"/>
              <a:ext cx="343304" cy="361347"/>
            </a:xfrm>
            <a:prstGeom prst="rect">
              <a:avLst/>
            </a:prstGeom>
            <a:noFill/>
            <a:ln>
              <a:noFill/>
            </a:ln>
          </p:spPr>
          <p:txBody>
            <a:bodyPr spcFirstLastPara="1" wrap="square" lIns="68531" tIns="34275" rIns="68531" bIns="34275" anchor="t" anchorCtr="0">
              <a:spAutoFit/>
            </a:bodyPr>
            <a:lstStyle/>
            <a:p>
              <a:r>
                <a:rPr lang="en-US" sz="900">
                  <a:solidFill>
                    <a:schemeClr val="dk1"/>
                  </a:solidFill>
                  <a:latin typeface="Calibri"/>
                  <a:ea typeface="Calibri"/>
                  <a:cs typeface="Calibri"/>
                  <a:sym typeface="Calibri"/>
                </a:rPr>
                <a:t>8</a:t>
              </a:r>
              <a:endParaRPr sz="900">
                <a:solidFill>
                  <a:schemeClr val="dk1"/>
                </a:solidFill>
                <a:latin typeface="Calibri"/>
                <a:ea typeface="Calibri"/>
                <a:cs typeface="Calibri"/>
                <a:sym typeface="Calibri"/>
              </a:endParaRPr>
            </a:p>
          </p:txBody>
        </p:sp>
      </p:grpSp>
      <p:sp>
        <p:nvSpPr>
          <p:cNvPr id="29" name="Slide Number Placeholder 2">
            <a:extLst>
              <a:ext uri="{FF2B5EF4-FFF2-40B4-BE49-F238E27FC236}">
                <a16:creationId xmlns:a16="http://schemas.microsoft.com/office/drawing/2014/main" id="{DED6AFCE-2171-6D44-B7F1-B4FB1234B827}"/>
              </a:ext>
            </a:extLst>
          </p:cNvPr>
          <p:cNvSpPr txBox="1">
            <a:spLocks/>
          </p:cNvSpPr>
          <p:nvPr/>
        </p:nvSpPr>
        <p:spPr>
          <a:xfrm>
            <a:off x="15411" y="5456530"/>
            <a:ext cx="892150" cy="258085"/>
          </a:xfrm>
          <a:prstGeom prst="rect">
            <a:avLst/>
          </a:prstGeom>
          <a:noFill/>
          <a:ln>
            <a:noFill/>
          </a:ln>
        </p:spPr>
        <p:txBody>
          <a:bodyPr spcFirstLastPara="1" vert="horz" wrap="square" lIns="91425" tIns="45700" rIns="91425" bIns="45700" rtlCol="0" anchor="ctr" anchorCtr="0">
            <a:noAutofit/>
          </a:bodyPr>
          <a:lstStyle>
            <a:defPPr>
              <a:defRPr lang="de-DE"/>
            </a:defPPr>
            <a:lvl1pPr marL="0" lvl="0" indent="0" algn="r" defTabSz="914400" rtl="0" eaLnBrk="1" latinLnBrk="0" hangingPunct="1">
              <a:spcBef>
                <a:spcPts val="0"/>
              </a:spcBef>
              <a:buNone/>
              <a:defRPr sz="800" kern="1200" cap="all" baseline="0">
                <a:solidFill>
                  <a:schemeClr val="tx1">
                    <a:tint val="75000"/>
                  </a:schemeClr>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7</a:t>
            </a:fld>
            <a:endParaRPr lang="en-GB" sz="900" dirty="0">
              <a:solidFill>
                <a:schemeClr val="bg1">
                  <a:lumMod val="65000"/>
                </a:schemeClr>
              </a:solidFil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6"/>
          <p:cNvSpPr txBox="1">
            <a:spLocks noGrp="1"/>
          </p:cNvSpPr>
          <p:nvPr>
            <p:ph type="body" idx="1"/>
          </p:nvPr>
        </p:nvSpPr>
        <p:spPr>
          <a:xfrm>
            <a:off x="719588" y="4196953"/>
            <a:ext cx="7759644" cy="3468515"/>
          </a:xfrm>
          <a:prstGeom prst="rect">
            <a:avLst/>
          </a:prstGeom>
          <a:noFill/>
          <a:ln>
            <a:noFill/>
          </a:ln>
        </p:spPr>
        <p:txBody>
          <a:bodyPr spcFirstLastPara="1" vert="horz" wrap="square" lIns="0" tIns="34275" rIns="0" bIns="34275" rtlCol="0" anchor="t" anchorCtr="0">
            <a:normAutofit/>
          </a:bodyPr>
          <a:lstStyle/>
          <a:p>
            <a:pPr marL="171450" indent="-171450">
              <a:spcBef>
                <a:spcPts val="0"/>
              </a:spcBef>
              <a:buSzPts val="1900"/>
            </a:pPr>
            <a:r>
              <a:rPr lang="en-US" dirty="0"/>
              <a:t>Split by role </a:t>
            </a:r>
            <a:endParaRPr dirty="0"/>
          </a:p>
          <a:p>
            <a:pPr marL="171450" indent="-171450">
              <a:buSzPts val="1900"/>
            </a:pPr>
            <a:r>
              <a:rPr lang="en-US" dirty="0"/>
              <a:t>Prefix-Based compression for each role</a:t>
            </a:r>
            <a:endParaRPr dirty="0"/>
          </a:p>
          <a:p>
            <a:pPr marL="514350" lvl="1" indent="-171450"/>
            <a:r>
              <a:rPr lang="en-US" dirty="0"/>
              <a:t>Efficient </a:t>
            </a:r>
            <a:r>
              <a:rPr lang="en-US" dirty="0" err="1"/>
              <a:t>ID+String</a:t>
            </a:r>
            <a:r>
              <a:rPr lang="en-US" dirty="0"/>
              <a:t> operations</a:t>
            </a:r>
            <a:endParaRPr dirty="0"/>
          </a:p>
        </p:txBody>
      </p:sp>
      <p:sp>
        <p:nvSpPr>
          <p:cNvPr id="345" name="Google Shape;345;p16"/>
          <p:cNvSpPr txBox="1">
            <a:spLocks noGrp="1"/>
          </p:cNvSpPr>
          <p:nvPr>
            <p:ph type="title"/>
          </p:nvPr>
        </p:nvSpPr>
        <p:spPr>
          <a:xfrm>
            <a:off x="440926" y="52879"/>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a:t>Dictionary (in practice)</a:t>
            </a:r>
            <a:endParaRPr dirty="0"/>
          </a:p>
        </p:txBody>
      </p:sp>
      <p:pic>
        <p:nvPicPr>
          <p:cNvPr id="347" name="Google Shape;347;p16"/>
          <p:cNvPicPr preferRelativeResize="0"/>
          <p:nvPr/>
        </p:nvPicPr>
        <p:blipFill rotWithShape="1">
          <a:blip r:embed="rId3">
            <a:alphaModFix/>
          </a:blip>
          <a:srcRect/>
          <a:stretch/>
        </p:blipFill>
        <p:spPr>
          <a:xfrm>
            <a:off x="5234987" y="1280413"/>
            <a:ext cx="2089585" cy="2510246"/>
          </a:xfrm>
          <a:prstGeom prst="rect">
            <a:avLst/>
          </a:prstGeom>
          <a:noFill/>
          <a:ln>
            <a:noFill/>
          </a:ln>
        </p:spPr>
      </p:pic>
      <p:sp>
        <p:nvSpPr>
          <p:cNvPr id="348" name="Google Shape;348;p16"/>
          <p:cNvSpPr txBox="1"/>
          <p:nvPr/>
        </p:nvSpPr>
        <p:spPr>
          <a:xfrm>
            <a:off x="1118293" y="1527921"/>
            <a:ext cx="3119997" cy="246987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68569" tIns="34275" rIns="68569" bIns="34275" anchor="t" anchorCtr="0">
            <a:spAutoFit/>
          </a:bodyPr>
          <a:lstStyle/>
          <a:p>
            <a:r>
              <a:rPr lang="en-US" sz="1200" dirty="0" err="1">
                <a:solidFill>
                  <a:schemeClr val="dk1"/>
                </a:solidFill>
                <a:latin typeface="Calibri"/>
                <a:ea typeface="Calibri"/>
                <a:cs typeface="Calibri"/>
                <a:sym typeface="Calibri"/>
              </a:rPr>
              <a:t>ex:Vienna</a:t>
            </a:r>
            <a:endParaRPr sz="1200" b="1"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ex:Javier</a:t>
            </a:r>
            <a:endParaRPr sz="1350" dirty="0"/>
          </a:p>
          <a:p>
            <a:r>
              <a:rPr lang="en-US" sz="1200" dirty="0" err="1">
                <a:solidFill>
                  <a:schemeClr val="dk1"/>
                </a:solidFill>
                <a:latin typeface="Calibri"/>
                <a:ea typeface="Calibri"/>
                <a:cs typeface="Calibri"/>
                <a:sym typeface="Calibri"/>
              </a:rPr>
              <a:t>ex:Paul</a:t>
            </a:r>
            <a:endParaRPr sz="1350" dirty="0"/>
          </a:p>
          <a:p>
            <a:r>
              <a:rPr lang="en-US" sz="1200" dirty="0" err="1">
                <a:solidFill>
                  <a:schemeClr val="dk1"/>
                </a:solidFill>
                <a:latin typeface="Calibri"/>
                <a:ea typeface="Calibri"/>
                <a:cs typeface="Calibri"/>
                <a:sym typeface="Calibri"/>
              </a:rPr>
              <a:t>ex:Researcher</a:t>
            </a:r>
            <a:endParaRPr sz="1350" dirty="0"/>
          </a:p>
          <a:p>
            <a:r>
              <a:rPr lang="en-US" sz="1200" dirty="0" err="1">
                <a:solidFill>
                  <a:schemeClr val="dk1"/>
                </a:solidFill>
                <a:latin typeface="Calibri"/>
                <a:ea typeface="Calibri"/>
                <a:cs typeface="Calibri"/>
                <a:sym typeface="Calibri"/>
              </a:rPr>
              <a:t>ex:Stefan</a:t>
            </a:r>
            <a:endParaRPr sz="1200" b="1"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ex:birthPlace</a:t>
            </a:r>
            <a:endParaRPr sz="1200"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ex:workPlace</a:t>
            </a:r>
            <a:endParaRPr sz="1200"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foaf:mbox</a:t>
            </a:r>
            <a:endParaRPr sz="1200"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foaf:name</a:t>
            </a:r>
            <a:endParaRPr sz="1200"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rdf:type</a:t>
            </a:r>
            <a:endParaRPr sz="1200" dirty="0">
              <a:solidFill>
                <a:schemeClr val="dk1"/>
              </a:solidFill>
              <a:latin typeface="Calibri"/>
              <a:ea typeface="Calibri"/>
              <a:cs typeface="Calibri"/>
              <a:sym typeface="Calibri"/>
            </a:endParaRPr>
          </a:p>
          <a:p>
            <a:r>
              <a:rPr lang="en-US" sz="1200" dirty="0">
                <a:solidFill>
                  <a:schemeClr val="dk1"/>
                </a:solidFill>
                <a:latin typeface="Calibri"/>
                <a:ea typeface="Calibri"/>
                <a:cs typeface="Calibri"/>
                <a:sym typeface="Calibri"/>
              </a:rPr>
              <a:t>“</a:t>
            </a:r>
            <a:r>
              <a:rPr lang="en-US" sz="1200" dirty="0" err="1">
                <a:solidFill>
                  <a:schemeClr val="dk1"/>
                </a:solidFill>
                <a:latin typeface="Calibri"/>
                <a:ea typeface="Calibri"/>
                <a:cs typeface="Calibri"/>
                <a:sym typeface="Calibri"/>
              </a:rPr>
              <a:t>jfergar@example.org</a:t>
            </a:r>
            <a:r>
              <a:rPr lang="en-US" sz="1200" dirty="0">
                <a:solidFill>
                  <a:schemeClr val="dk1"/>
                </a:solidFill>
                <a:latin typeface="Calibri"/>
                <a:ea typeface="Calibri"/>
                <a:cs typeface="Calibri"/>
                <a:sym typeface="Calibri"/>
              </a:rPr>
              <a:t>”</a:t>
            </a:r>
            <a:endParaRPr sz="1350" dirty="0"/>
          </a:p>
          <a:p>
            <a:r>
              <a:rPr lang="en-US" sz="1200" dirty="0">
                <a:solidFill>
                  <a:schemeClr val="dk1"/>
                </a:solidFill>
                <a:latin typeface="Calibri"/>
                <a:ea typeface="Calibri"/>
                <a:cs typeface="Calibri"/>
                <a:sym typeface="Calibri"/>
              </a:rPr>
              <a:t>“</a:t>
            </a:r>
            <a:r>
              <a:rPr lang="en-US" sz="1200" dirty="0" err="1">
                <a:solidFill>
                  <a:schemeClr val="dk1"/>
                </a:solidFill>
                <a:latin typeface="Calibri"/>
                <a:ea typeface="Calibri"/>
                <a:cs typeface="Calibri"/>
                <a:sym typeface="Calibri"/>
              </a:rPr>
              <a:t>jfergar@wu.ac.at</a:t>
            </a:r>
            <a:r>
              <a:rPr lang="en-US" sz="1200" dirty="0">
                <a:solidFill>
                  <a:schemeClr val="dk1"/>
                </a:solidFill>
                <a:latin typeface="Calibri"/>
                <a:ea typeface="Calibri"/>
                <a:cs typeface="Calibri"/>
                <a:sym typeface="Calibri"/>
              </a:rPr>
              <a:t>”</a:t>
            </a:r>
            <a:endParaRPr sz="1350" dirty="0"/>
          </a:p>
          <a:p>
            <a:r>
              <a:rPr lang="en-US" sz="1200" dirty="0">
                <a:solidFill>
                  <a:schemeClr val="dk1"/>
                </a:solidFill>
                <a:latin typeface="Calibri"/>
                <a:ea typeface="Calibri"/>
                <a:cs typeface="Calibri"/>
                <a:sym typeface="Calibri"/>
              </a:rPr>
              <a:t>“Vienna”@</a:t>
            </a:r>
            <a:r>
              <a:rPr lang="en-US" sz="1200" dirty="0" err="1">
                <a:solidFill>
                  <a:schemeClr val="dk1"/>
                </a:solidFill>
                <a:latin typeface="Calibri"/>
                <a:ea typeface="Calibri"/>
                <a:cs typeface="Calibri"/>
                <a:sym typeface="Calibri"/>
              </a:rPr>
              <a:t>en</a:t>
            </a:r>
            <a:endParaRPr sz="1200" dirty="0">
              <a:solidFill>
                <a:schemeClr val="dk1"/>
              </a:solidFill>
              <a:latin typeface="Calibri"/>
              <a:ea typeface="Calibri"/>
              <a:cs typeface="Calibri"/>
              <a:sym typeface="Calibri"/>
            </a:endParaRPr>
          </a:p>
        </p:txBody>
      </p:sp>
      <p:sp>
        <p:nvSpPr>
          <p:cNvPr id="349" name="Google Shape;349;p16"/>
          <p:cNvSpPr txBox="1"/>
          <p:nvPr/>
        </p:nvSpPr>
        <p:spPr>
          <a:xfrm>
            <a:off x="719587" y="1528212"/>
            <a:ext cx="360605" cy="246987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68569" tIns="34275" rIns="68569" bIns="34275" anchor="t" anchorCtr="0">
            <a:spAutoFit/>
          </a:bodyPr>
          <a:lstStyle/>
          <a:p>
            <a:r>
              <a:rPr lang="en-US" sz="1200">
                <a:solidFill>
                  <a:schemeClr val="dk1"/>
                </a:solidFill>
                <a:latin typeface="Calibri"/>
                <a:ea typeface="Calibri"/>
                <a:cs typeface="Calibri"/>
                <a:sym typeface="Calibri"/>
              </a:rPr>
              <a:t>1</a:t>
            </a:r>
            <a:endParaRPr sz="1350"/>
          </a:p>
          <a:p>
            <a:r>
              <a:rPr lang="en-US" sz="1200">
                <a:solidFill>
                  <a:schemeClr val="dk1"/>
                </a:solidFill>
                <a:latin typeface="Calibri"/>
                <a:ea typeface="Calibri"/>
                <a:cs typeface="Calibri"/>
                <a:sym typeface="Calibri"/>
              </a:rPr>
              <a:t>2</a:t>
            </a:r>
            <a:endParaRPr sz="1350"/>
          </a:p>
          <a:p>
            <a:r>
              <a:rPr lang="en-US" sz="1200">
                <a:solidFill>
                  <a:schemeClr val="dk1"/>
                </a:solidFill>
                <a:latin typeface="Calibri"/>
                <a:ea typeface="Calibri"/>
                <a:cs typeface="Calibri"/>
                <a:sym typeface="Calibri"/>
              </a:rPr>
              <a:t>3</a:t>
            </a:r>
            <a:endParaRPr sz="1350"/>
          </a:p>
          <a:p>
            <a:r>
              <a:rPr lang="en-US" sz="1200">
                <a:solidFill>
                  <a:schemeClr val="dk1"/>
                </a:solidFill>
                <a:latin typeface="Calibri"/>
                <a:ea typeface="Calibri"/>
                <a:cs typeface="Calibri"/>
                <a:sym typeface="Calibri"/>
              </a:rPr>
              <a:t>4</a:t>
            </a:r>
            <a:endParaRPr sz="1350"/>
          </a:p>
          <a:p>
            <a:r>
              <a:rPr lang="en-US" sz="1200">
                <a:solidFill>
                  <a:schemeClr val="dk1"/>
                </a:solidFill>
                <a:latin typeface="Calibri"/>
                <a:ea typeface="Calibri"/>
                <a:cs typeface="Calibri"/>
                <a:sym typeface="Calibri"/>
              </a:rPr>
              <a:t>5</a:t>
            </a:r>
            <a:endParaRPr sz="1350"/>
          </a:p>
          <a:p>
            <a:r>
              <a:rPr lang="en-US" sz="1200">
                <a:solidFill>
                  <a:schemeClr val="dk1"/>
                </a:solidFill>
                <a:latin typeface="Calibri"/>
                <a:ea typeface="Calibri"/>
                <a:cs typeface="Calibri"/>
                <a:sym typeface="Calibri"/>
              </a:rPr>
              <a:t>6</a:t>
            </a:r>
            <a:endParaRPr sz="1350"/>
          </a:p>
          <a:p>
            <a:r>
              <a:rPr lang="en-US" sz="1200">
                <a:solidFill>
                  <a:schemeClr val="dk1"/>
                </a:solidFill>
                <a:latin typeface="Calibri"/>
                <a:ea typeface="Calibri"/>
                <a:cs typeface="Calibri"/>
                <a:sym typeface="Calibri"/>
              </a:rPr>
              <a:t>7</a:t>
            </a:r>
            <a:endParaRPr sz="1350"/>
          </a:p>
          <a:p>
            <a:r>
              <a:rPr lang="en-US" sz="1200">
                <a:solidFill>
                  <a:schemeClr val="dk1"/>
                </a:solidFill>
                <a:latin typeface="Calibri"/>
                <a:ea typeface="Calibri"/>
                <a:cs typeface="Calibri"/>
                <a:sym typeface="Calibri"/>
              </a:rPr>
              <a:t>8</a:t>
            </a:r>
            <a:endParaRPr sz="1350"/>
          </a:p>
          <a:p>
            <a:r>
              <a:rPr lang="en-US" sz="1200">
                <a:solidFill>
                  <a:schemeClr val="dk1"/>
                </a:solidFill>
                <a:latin typeface="Calibri"/>
                <a:ea typeface="Calibri"/>
                <a:cs typeface="Calibri"/>
                <a:sym typeface="Calibri"/>
              </a:rPr>
              <a:t>9</a:t>
            </a:r>
            <a:endParaRPr sz="1350"/>
          </a:p>
          <a:p>
            <a:r>
              <a:rPr lang="en-US" sz="1200">
                <a:solidFill>
                  <a:schemeClr val="dk1"/>
                </a:solidFill>
                <a:latin typeface="Calibri"/>
                <a:ea typeface="Calibri"/>
                <a:cs typeface="Calibri"/>
                <a:sym typeface="Calibri"/>
              </a:rPr>
              <a:t>10</a:t>
            </a:r>
            <a:endParaRPr sz="1350"/>
          </a:p>
          <a:p>
            <a:r>
              <a:rPr lang="en-US" sz="1200">
                <a:solidFill>
                  <a:schemeClr val="dk1"/>
                </a:solidFill>
                <a:latin typeface="Calibri"/>
                <a:ea typeface="Calibri"/>
                <a:cs typeface="Calibri"/>
                <a:sym typeface="Calibri"/>
              </a:rPr>
              <a:t>11</a:t>
            </a:r>
            <a:endParaRPr sz="1350"/>
          </a:p>
          <a:p>
            <a:r>
              <a:rPr lang="en-US" sz="1200">
                <a:solidFill>
                  <a:schemeClr val="dk1"/>
                </a:solidFill>
                <a:latin typeface="Calibri"/>
                <a:ea typeface="Calibri"/>
                <a:cs typeface="Calibri"/>
                <a:sym typeface="Calibri"/>
              </a:rPr>
              <a:t>12</a:t>
            </a:r>
            <a:endParaRPr sz="1350"/>
          </a:p>
          <a:p>
            <a:r>
              <a:rPr lang="en-US" sz="1200">
                <a:solidFill>
                  <a:schemeClr val="dk1"/>
                </a:solidFill>
                <a:latin typeface="Calibri"/>
                <a:ea typeface="Calibri"/>
                <a:cs typeface="Calibri"/>
                <a:sym typeface="Calibri"/>
              </a:rPr>
              <a:t>13</a:t>
            </a:r>
            <a:endParaRPr sz="1350"/>
          </a:p>
        </p:txBody>
      </p:sp>
      <p:cxnSp>
        <p:nvCxnSpPr>
          <p:cNvPr id="350" name="Google Shape;350;p16"/>
          <p:cNvCxnSpPr/>
          <p:nvPr/>
        </p:nvCxnSpPr>
        <p:spPr>
          <a:xfrm>
            <a:off x="4384276" y="2736056"/>
            <a:ext cx="694930" cy="0"/>
          </a:xfrm>
          <a:prstGeom prst="straightConnector1">
            <a:avLst/>
          </a:prstGeom>
          <a:noFill/>
          <a:ln w="28575" cap="flat" cmpd="sng">
            <a:solidFill>
              <a:schemeClr val="accent1"/>
            </a:solidFill>
            <a:prstDash val="solid"/>
            <a:miter lim="800000"/>
            <a:headEnd type="none" w="sm" len="sm"/>
            <a:tailEnd type="triangle" w="med" len="med"/>
          </a:ln>
        </p:spPr>
      </p:cxnSp>
      <p:sp>
        <p:nvSpPr>
          <p:cNvPr id="8" name="Slide Number Placeholder 2">
            <a:extLst>
              <a:ext uri="{FF2B5EF4-FFF2-40B4-BE49-F238E27FC236}">
                <a16:creationId xmlns:a16="http://schemas.microsoft.com/office/drawing/2014/main" id="{5ABA45D0-C64C-FD47-A617-F5D698A64601}"/>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8</a:t>
            </a:fld>
            <a:endParaRPr lang="en-GB" sz="900" dirty="0">
              <a:solidFill>
                <a:schemeClr val="bg1">
                  <a:lumMod val="65000"/>
                </a:schemeClr>
              </a:solidFill>
            </a:endParaRPr>
          </a:p>
        </p:txBody>
      </p:sp>
      <p:sp>
        <p:nvSpPr>
          <p:cNvPr id="9" name="Rounded Rectangular Callout 8">
            <a:extLst>
              <a:ext uri="{FF2B5EF4-FFF2-40B4-BE49-F238E27FC236}">
                <a16:creationId xmlns:a16="http://schemas.microsoft.com/office/drawing/2014/main" id="{5D80AFF2-2860-B648-B721-58C0435D3BCC}"/>
              </a:ext>
            </a:extLst>
          </p:cNvPr>
          <p:cNvSpPr/>
          <p:nvPr/>
        </p:nvSpPr>
        <p:spPr>
          <a:xfrm>
            <a:off x="7135402" y="3791810"/>
            <a:ext cx="2008598" cy="1109609"/>
          </a:xfrm>
          <a:prstGeom prst="wedgeRoundRectCallout">
            <a:avLst>
              <a:gd name="adj1" fmla="val -50938"/>
              <a:gd name="adj2" fmla="val -2087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sz="1200" i="1" dirty="0"/>
              <a:t>i.e.,dictionary is not exactly "SPO-sorted" but "SO-S-O-P"-sorted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4"/>
          <p:cNvSpPr txBox="1">
            <a:spLocks noGrp="1"/>
          </p:cNvSpPr>
          <p:nvPr>
            <p:ph type="body" idx="1"/>
          </p:nvPr>
        </p:nvSpPr>
        <p:spPr>
          <a:xfrm>
            <a:off x="221867" y="1208850"/>
            <a:ext cx="8417061" cy="3468515"/>
          </a:xfrm>
          <a:prstGeom prst="rect">
            <a:avLst/>
          </a:prstGeom>
          <a:noFill/>
          <a:ln>
            <a:noFill/>
          </a:ln>
        </p:spPr>
        <p:txBody>
          <a:bodyPr spcFirstLastPara="1" vert="horz" wrap="square" lIns="0" tIns="34275" rIns="0" bIns="34275" rtlCol="0" anchor="t" anchorCtr="0">
            <a:normAutofit/>
          </a:bodyPr>
          <a:lstStyle/>
          <a:p>
            <a:pPr marL="0" indent="0">
              <a:spcBef>
                <a:spcPts val="0"/>
              </a:spcBef>
              <a:buSzPts val="1900"/>
              <a:buNone/>
            </a:pPr>
            <a:r>
              <a:rPr lang="en-US" dirty="0"/>
              <a:t>relies on sophisticated prefix-based compression</a:t>
            </a:r>
            <a:endParaRPr dirty="0"/>
          </a:p>
          <a:p>
            <a:pPr marL="240031" lvl="1" indent="0">
              <a:buNone/>
            </a:pPr>
            <a:r>
              <a:rPr lang="en-US" dirty="0"/>
              <a:t>Each string is encoded with two values</a:t>
            </a:r>
            <a:endParaRPr dirty="0"/>
          </a:p>
          <a:p>
            <a:pPr marL="857250" lvl="2" indent="-171450">
              <a:buSzPts val="1600"/>
            </a:pPr>
            <a:r>
              <a:rPr lang="en-US" dirty="0"/>
              <a:t>An integer representing the number of characters shared with the previous string</a:t>
            </a:r>
            <a:endParaRPr dirty="0"/>
          </a:p>
          <a:p>
            <a:pPr marL="857250" lvl="2" indent="-171450">
              <a:buSzPts val="1600"/>
            </a:pPr>
            <a:r>
              <a:rPr lang="en-US" dirty="0"/>
              <a:t>A sequence of characters representing the suffix that is not shared with the previous string </a:t>
            </a:r>
            <a:endParaRPr dirty="0"/>
          </a:p>
          <a:p>
            <a:pPr marL="171450" indent="-80009">
              <a:buNone/>
            </a:pPr>
            <a:endParaRPr dirty="0"/>
          </a:p>
          <a:p>
            <a:pPr marL="171450" indent="-80009">
              <a:buNone/>
            </a:pPr>
            <a:endParaRPr dirty="0"/>
          </a:p>
        </p:txBody>
      </p:sp>
      <p:sp>
        <p:nvSpPr>
          <p:cNvPr id="313" name="Google Shape;313;p14"/>
          <p:cNvSpPr txBox="1">
            <a:spLocks noGrp="1"/>
          </p:cNvSpPr>
          <p:nvPr>
            <p:ph type="title"/>
          </p:nvPr>
        </p:nvSpPr>
        <p:spPr>
          <a:xfrm>
            <a:off x="153824" y="43463"/>
            <a:ext cx="8219924"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sz="2000" dirty="0"/>
              <a:t>Dictionary compression: Plain Front Coding (PFC)</a:t>
            </a:r>
            <a:endParaRPr sz="2000" dirty="0"/>
          </a:p>
        </p:txBody>
      </p:sp>
      <p:sp>
        <p:nvSpPr>
          <p:cNvPr id="314" name="Google Shape;314;p14"/>
          <p:cNvSpPr txBox="1"/>
          <p:nvPr/>
        </p:nvSpPr>
        <p:spPr>
          <a:xfrm>
            <a:off x="487048" y="2403213"/>
            <a:ext cx="1693205" cy="1814313"/>
          </a:xfrm>
          <a:prstGeom prst="rect">
            <a:avLst/>
          </a:prstGeom>
          <a:noFill/>
          <a:ln>
            <a:noFill/>
          </a:ln>
        </p:spPr>
        <p:txBody>
          <a:bodyPr spcFirstLastPara="1" wrap="square" lIns="68569" tIns="34275" rIns="68569" bIns="34275" anchor="t" anchorCtr="0">
            <a:spAutoFit/>
          </a:bodyPr>
          <a:lstStyle/>
          <a:p>
            <a:r>
              <a:rPr lang="en-US" sz="1620">
                <a:solidFill>
                  <a:schemeClr val="dk1"/>
                </a:solidFill>
                <a:latin typeface="Calibri"/>
                <a:ea typeface="Calibri"/>
                <a:cs typeface="Calibri"/>
                <a:sym typeface="Calibri"/>
              </a:rPr>
              <a:t>A</a:t>
            </a:r>
            <a:endParaRPr sz="1350"/>
          </a:p>
          <a:p>
            <a:r>
              <a:rPr lang="en-US" sz="1620">
                <a:solidFill>
                  <a:schemeClr val="dk1"/>
                </a:solidFill>
                <a:latin typeface="Calibri"/>
                <a:ea typeface="Calibri"/>
                <a:cs typeface="Calibri"/>
                <a:sym typeface="Calibri"/>
              </a:rPr>
              <a:t>An</a:t>
            </a:r>
            <a:endParaRPr sz="1350"/>
          </a:p>
          <a:p>
            <a:r>
              <a:rPr lang="en-US" sz="1620">
                <a:solidFill>
                  <a:schemeClr val="dk1"/>
                </a:solidFill>
                <a:latin typeface="Calibri"/>
                <a:ea typeface="Calibri"/>
                <a:cs typeface="Calibri"/>
                <a:sym typeface="Calibri"/>
              </a:rPr>
              <a:t>Ant</a:t>
            </a:r>
            <a:endParaRPr sz="1350"/>
          </a:p>
          <a:p>
            <a:r>
              <a:rPr lang="en-US" sz="1620">
                <a:solidFill>
                  <a:schemeClr val="dk1"/>
                </a:solidFill>
                <a:latin typeface="Calibri"/>
                <a:ea typeface="Calibri"/>
                <a:cs typeface="Calibri"/>
                <a:sym typeface="Calibri"/>
              </a:rPr>
              <a:t>Antivirus</a:t>
            </a:r>
            <a:endParaRPr sz="1350"/>
          </a:p>
          <a:p>
            <a:r>
              <a:rPr lang="en-US" sz="1620">
                <a:solidFill>
                  <a:schemeClr val="dk1"/>
                </a:solidFill>
                <a:latin typeface="Calibri"/>
                <a:ea typeface="Calibri"/>
                <a:cs typeface="Calibri"/>
                <a:sym typeface="Calibri"/>
              </a:rPr>
              <a:t>Antivirus Software</a:t>
            </a:r>
            <a:endParaRPr sz="1350"/>
          </a:p>
          <a:p>
            <a:r>
              <a:rPr lang="en-US" sz="1620">
                <a:solidFill>
                  <a:schemeClr val="dk1"/>
                </a:solidFill>
                <a:latin typeface="Calibri"/>
                <a:ea typeface="Calibri"/>
                <a:cs typeface="Calibri"/>
                <a:sym typeface="Calibri"/>
              </a:rPr>
              <a:t>Best</a:t>
            </a:r>
            <a:endParaRPr sz="1350"/>
          </a:p>
          <a:p>
            <a:endParaRPr sz="1620">
              <a:solidFill>
                <a:schemeClr val="dk1"/>
              </a:solidFill>
              <a:latin typeface="Calibri"/>
              <a:ea typeface="Calibri"/>
              <a:cs typeface="Calibri"/>
              <a:sym typeface="Calibri"/>
            </a:endParaRPr>
          </a:p>
        </p:txBody>
      </p:sp>
      <p:cxnSp>
        <p:nvCxnSpPr>
          <p:cNvPr id="315" name="Google Shape;315;p14"/>
          <p:cNvCxnSpPr/>
          <p:nvPr/>
        </p:nvCxnSpPr>
        <p:spPr>
          <a:xfrm>
            <a:off x="487048" y="2422530"/>
            <a:ext cx="0" cy="1369106"/>
          </a:xfrm>
          <a:prstGeom prst="straightConnector1">
            <a:avLst/>
          </a:prstGeom>
          <a:noFill/>
          <a:ln w="9525" cap="flat" cmpd="sng">
            <a:solidFill>
              <a:schemeClr val="accent1"/>
            </a:solidFill>
            <a:prstDash val="solid"/>
            <a:miter lim="800000"/>
            <a:headEnd type="none" w="sm" len="sm"/>
            <a:tailEnd type="none" w="sm" len="sm"/>
          </a:ln>
        </p:spPr>
      </p:cxnSp>
      <p:cxnSp>
        <p:nvCxnSpPr>
          <p:cNvPr id="316" name="Google Shape;316;p14"/>
          <p:cNvCxnSpPr/>
          <p:nvPr/>
        </p:nvCxnSpPr>
        <p:spPr>
          <a:xfrm>
            <a:off x="2492077" y="2481314"/>
            <a:ext cx="0" cy="1369106"/>
          </a:xfrm>
          <a:prstGeom prst="straightConnector1">
            <a:avLst/>
          </a:prstGeom>
          <a:noFill/>
          <a:ln w="9525" cap="flat" cmpd="sng">
            <a:solidFill>
              <a:schemeClr val="accent1"/>
            </a:solidFill>
            <a:prstDash val="solid"/>
            <a:miter lim="800000"/>
            <a:headEnd type="none" w="sm" len="sm"/>
            <a:tailEnd type="none" w="sm" len="sm"/>
          </a:ln>
        </p:spPr>
      </p:cxnSp>
      <p:sp>
        <p:nvSpPr>
          <p:cNvPr id="317" name="Google Shape;317;p14"/>
          <p:cNvSpPr/>
          <p:nvPr/>
        </p:nvSpPr>
        <p:spPr>
          <a:xfrm>
            <a:off x="2649188" y="3027459"/>
            <a:ext cx="187037" cy="138407"/>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620">
              <a:solidFill>
                <a:schemeClr val="lt1"/>
              </a:solidFill>
              <a:latin typeface="Calibri"/>
              <a:ea typeface="Calibri"/>
              <a:cs typeface="Calibri"/>
              <a:sym typeface="Calibri"/>
            </a:endParaRPr>
          </a:p>
        </p:txBody>
      </p:sp>
      <p:sp>
        <p:nvSpPr>
          <p:cNvPr id="318" name="Google Shape;318;p14"/>
          <p:cNvSpPr txBox="1"/>
          <p:nvPr/>
        </p:nvSpPr>
        <p:spPr>
          <a:xfrm>
            <a:off x="2836226" y="2930463"/>
            <a:ext cx="3965461" cy="318518"/>
          </a:xfrm>
          <a:prstGeom prst="rect">
            <a:avLst/>
          </a:prstGeom>
          <a:noFill/>
          <a:ln>
            <a:noFill/>
          </a:ln>
        </p:spPr>
        <p:txBody>
          <a:bodyPr spcFirstLastPara="1" wrap="square" lIns="68569" tIns="34275" rIns="68569" bIns="34275" anchor="t" anchorCtr="0">
            <a:spAutoFit/>
          </a:bodyPr>
          <a:lstStyle/>
          <a:p>
            <a:r>
              <a:rPr lang="en-US" sz="1620">
                <a:solidFill>
                  <a:schemeClr val="dk1"/>
                </a:solidFill>
                <a:latin typeface="Calibri"/>
                <a:ea typeface="Calibri"/>
                <a:cs typeface="Calibri"/>
                <a:sym typeface="Calibri"/>
              </a:rPr>
              <a:t>(0,a) (1,n) (2,t) (3,ivirus) (9, Software) (0,Best)</a:t>
            </a:r>
            <a:endParaRPr sz="1350"/>
          </a:p>
        </p:txBody>
      </p:sp>
      <p:sp>
        <p:nvSpPr>
          <p:cNvPr id="319" name="Google Shape;319;p14"/>
          <p:cNvSpPr txBox="1">
            <a:spLocks noGrp="1"/>
          </p:cNvSpPr>
          <p:nvPr>
            <p:ph type="sldNum" idx="12"/>
          </p:nvPr>
        </p:nvSpPr>
        <p:spPr>
          <a:xfrm>
            <a:off x="6529415" y="4226068"/>
            <a:ext cx="2057400"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pPr/>
              <a:t>9</a:t>
            </a:fld>
            <a:endParaRPr/>
          </a:p>
        </p:txBody>
      </p:sp>
      <p:pic>
        <p:nvPicPr>
          <p:cNvPr id="2" name="Picture 1">
            <a:extLst>
              <a:ext uri="{FF2B5EF4-FFF2-40B4-BE49-F238E27FC236}">
                <a16:creationId xmlns:a16="http://schemas.microsoft.com/office/drawing/2014/main" id="{FB50DCB8-E4D2-5242-B1EE-7B856781A12E}"/>
              </a:ext>
            </a:extLst>
          </p:cNvPr>
          <p:cNvPicPr>
            <a:picLocks noChangeAspect="1"/>
          </p:cNvPicPr>
          <p:nvPr/>
        </p:nvPicPr>
        <p:blipFill>
          <a:blip r:embed="rId3"/>
          <a:stretch>
            <a:fillRect/>
          </a:stretch>
        </p:blipFill>
        <p:spPr>
          <a:xfrm>
            <a:off x="4129065" y="3039119"/>
            <a:ext cx="4854011" cy="2810072"/>
          </a:xfrm>
          <a:prstGeom prst="rect">
            <a:avLst/>
          </a:prstGeom>
        </p:spPr>
      </p:pic>
      <p:sp>
        <p:nvSpPr>
          <p:cNvPr id="11" name="Slide Number Placeholder 2">
            <a:extLst>
              <a:ext uri="{FF2B5EF4-FFF2-40B4-BE49-F238E27FC236}">
                <a16:creationId xmlns:a16="http://schemas.microsoft.com/office/drawing/2014/main" id="{E0BDE495-6830-7B48-9083-BE7C0E202793}"/>
              </a:ext>
            </a:extLst>
          </p:cNvPr>
          <p:cNvSpPr txBox="1">
            <a:spLocks/>
          </p:cNvSpPr>
          <p:nvPr/>
        </p:nvSpPr>
        <p:spPr>
          <a:xfrm>
            <a:off x="15411" y="5456530"/>
            <a:ext cx="892150" cy="258085"/>
          </a:xfrm>
          <a:prstGeom prst="rect">
            <a:avLst/>
          </a:prstGeom>
          <a:noFill/>
          <a:ln>
            <a:noFill/>
          </a:ln>
        </p:spPr>
        <p:txBody>
          <a:bodyPr spcFirstLastPara="1" vert="horz" wrap="square" lIns="91425" tIns="45700" rIns="91425" bIns="45700" rtlCol="0" anchor="ctr" anchorCtr="0">
            <a:noAutofit/>
          </a:bodyPr>
          <a:lstStyle>
            <a:defPPr>
              <a:defRPr lang="de-DE"/>
            </a:defPPr>
            <a:lvl1pPr marL="0" lvl="0" indent="0" algn="r" defTabSz="914400" rtl="0" eaLnBrk="1" latinLnBrk="0" hangingPunct="1">
              <a:spcBef>
                <a:spcPts val="0"/>
              </a:spcBef>
              <a:buNone/>
              <a:defRPr sz="800" kern="1200" cap="all" baseline="0">
                <a:solidFill>
                  <a:schemeClr val="tx1">
                    <a:tint val="75000"/>
                  </a:schemeClr>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9</a:t>
            </a:fld>
            <a:endParaRPr lang="en-GB" sz="900" dirty="0">
              <a:solidFill>
                <a:schemeClr val="bg1">
                  <a:lumMod val="65000"/>
                </a:schemeClr>
              </a:solidFill>
            </a:endParaRP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SELECTEDLANGUAGE" val="English UK"/>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Sample Presentation 16x10 V1.1.potx" id="{74DD536C-D372-4256-BA4D-24C734E7AF81}" vid="{99E22345-25BB-45DF-85CE-FC929AE6991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CF651A35DF3154DB01328AF51148DAE" ma:contentTypeVersion="1" ma:contentTypeDescription="Ein neues Dokument erstellen." ma:contentTypeScope="" ma:versionID="458c1b80f8d593bdc96b60ff34dd40b4">
  <xsd:schema xmlns:xsd="http://www.w3.org/2001/XMLSchema" xmlns:xs="http://www.w3.org/2001/XMLSchema" xmlns:p="http://schemas.microsoft.com/office/2006/metadata/properties" xmlns:ns2="1a8d9a65-8471-4209-a900-f8e11db75e0a" xmlns:ns3="08b0a3ee-3d2a-451c-9a1a-7e5d5b0c9c77" xmlns:ns4="dde413db-0745-4f3a-8dca-564dc7ff6f7d" targetNamespace="http://schemas.microsoft.com/office/2006/metadata/properties" ma:root="true" ma:fieldsID="2d31116d1a6b5af1b4a8b1ba7152d57a" ns2:_="" ns3:_="" ns4:_="">
    <xsd:import namespace="1a8d9a65-8471-4209-a900-f8e11db75e0a"/>
    <xsd:import namespace="08b0a3ee-3d2a-451c-9a1a-7e5d5b0c9c77"/>
    <xsd:import namespace="dde413db-0745-4f3a-8dca-564dc7ff6f7d"/>
    <xsd:element name="properties">
      <xsd:complexType>
        <xsd:sequence>
          <xsd:element name="documentManagement">
            <xsd:complexType>
              <xsd:all>
                <xsd:element ref="ns2:WU_x0020_ThemaTaxHTField0" minOccurs="0"/>
                <xsd:element ref="ns3:TaxCatchAll" minOccurs="0"/>
                <xsd:element ref="ns2:DokumentenartTaxHTField0" minOccurs="0"/>
                <xsd:element ref="ns4:Beschreibung" minOccurs="0"/>
                <xsd:element ref="ns4:Format" minOccurs="0"/>
                <xsd:element ref="ns4:Kategori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d9a65-8471-4209-a900-f8e11db75e0a" elementFormDefault="qualified">
    <xsd:import namespace="http://schemas.microsoft.com/office/2006/documentManagement/types"/>
    <xsd:import namespace="http://schemas.microsoft.com/office/infopath/2007/PartnerControls"/>
    <xsd:element name="WU_x0020_ThemaTaxHTField0" ma:index="9" nillable="true" ma:taxonomy="true" ma:internalName="WU_x0020_ThemaTaxHTField0" ma:taxonomyFieldName="WU_x0020_Thema" ma:displayName="Schlagwort" ma:default="" ma:fieldId="{a2eb3201-e251-4055-97e9-466604fc777f}" ma:taxonomyMulti="true" ma:sspId="59da4ae5-1217-4de6-bd64-b7a740f353bb" ma:termSetId="c1edca97-812b-4584-b6b5-1e5cade81cae" ma:anchorId="00000000-0000-0000-0000-000000000000" ma:open="true" ma:isKeyword="false">
      <xsd:complexType>
        <xsd:sequence>
          <xsd:element ref="pc:Terms" minOccurs="0" maxOccurs="1"/>
        </xsd:sequence>
      </xsd:complexType>
    </xsd:element>
    <xsd:element name="DokumentenartTaxHTField0" ma:index="12" nillable="true" ma:taxonomy="true" ma:internalName="DokumentenartTaxHTField0" ma:taxonomyFieldName="Dokumentenart" ma:displayName="Dokumentenart" ma:default="" ma:fieldId="{0f2e647f-32b7-4850-b6be-ae358ed71e70}" ma:taxonomyMulti="true"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e413db-0745-4f3a-8dca-564dc7ff6f7d" elementFormDefault="qualified">
    <xsd:import namespace="http://schemas.microsoft.com/office/2006/documentManagement/types"/>
    <xsd:import namespace="http://schemas.microsoft.com/office/infopath/2007/PartnerControls"/>
    <xsd:element name="Beschreibung" ma:index="13" nillable="true" ma:displayName="Beschreibung" ma:internalName="Beschreibung">
      <xsd:simpleType>
        <xsd:restriction base="dms:Note">
          <xsd:maxLength value="255"/>
        </xsd:restriction>
      </xsd:simpleType>
    </xsd:element>
    <xsd:element name="Format" ma:index="14" nillable="true" ma:displayName="Format" ma:format="Dropdown" ma:internalName="Format">
      <xsd:simpleType>
        <xsd:union memberTypes="dms:Text">
          <xsd:simpleType>
            <xsd:restriction base="dms:Choice">
              <xsd:enumeration value="LaTeX"/>
              <xsd:enumeration value="Microsoft Office 2003"/>
              <xsd:enumeration value="Microsoft Office 2007-2013"/>
              <xsd:enumeration value="Microsoft Office 2013/2016"/>
              <xsd:enumeration value="OpenOffice 3.0"/>
            </xsd:restriction>
          </xsd:simpleType>
        </xsd:union>
      </xsd:simpleType>
    </xsd:element>
    <xsd:element name="Kategorie" ma:index="15" nillable="true" ma:displayName="Kategorie" ma:default="Anleitungen" ma:format="Dropdown" ma:internalName="Kategorie">
      <xsd:simpleType>
        <xsd:union memberTypes="dms:Text">
          <xsd:simpleType>
            <xsd:restriction base="dms:Choice">
              <xsd:enumeration value="Anleitungen"/>
              <xsd:enumeration value="Aushänge für Lift und Tür"/>
              <xsd:enumeration value="Basisvorlagen"/>
              <xsd:enumeration value="Brief-/Faxvorlagen"/>
              <xsd:enumeration value="Einladungen"/>
              <xsd:enumeration value="Etiketten"/>
              <xsd:enumeration value="Musterdateien"/>
              <xsd:enumeration value="Namensschilder"/>
              <xsd:enumeration value="Präsentationen"/>
              <xsd:enumeration value="Skripten-Cov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Kategorie xmlns="dde413db-0745-4f3a-8dca-564dc7ff6f7d">Präsentationen</Kategorie>
    <Beschreibung xmlns="dde413db-0745-4f3a-8dca-564dc7ff6f7d">Sample presenation in format 16:10 (= WU standard)</Beschreibung>
    <TaxCatchAll xmlns="08b0a3ee-3d2a-451c-9a1a-7e5d5b0c9c77">
      <Value>266</Value>
      <Value>403</Value>
    </TaxCatchAll>
    <DokumentenartTaxHTField0 xmlns="1a8d9a65-8471-4209-a900-f8e11db75e0a">
      <Terms xmlns="http://schemas.microsoft.com/office/infopath/2007/PartnerControls">
        <TermInfo xmlns="http://schemas.microsoft.com/office/infopath/2007/PartnerControls">
          <TermName xmlns="http://schemas.microsoft.com/office/infopath/2007/PartnerControls">Vorlagen</TermName>
          <TermId xmlns="http://schemas.microsoft.com/office/infopath/2007/PartnerControls">17fc50ed-8ad1-47be-ab12-04243fd74ddb</TermId>
        </TermInfo>
      </Terms>
    </DokumentenartTaxHTField0>
    <WU_x0020_ThemaTaxHTField0 xmlns="1a8d9a65-8471-4209-a900-f8e11db75e0a">
      <Terms xmlns="http://schemas.microsoft.com/office/infopath/2007/PartnerControls">
        <TermInfo xmlns="http://schemas.microsoft.com/office/infopath/2007/PartnerControls">
          <TermName xmlns="http://schemas.microsoft.com/office/infopath/2007/PartnerControls">Corporate Design</TermName>
          <TermId xmlns="http://schemas.microsoft.com/office/infopath/2007/PartnerControls">19895bcd-b158-45ae-ab7b-f5ca217dfcec</TermId>
        </TermInfo>
      </Terms>
    </WU_x0020_ThemaTaxHTField0>
    <Format xmlns="dde413db-0745-4f3a-8dca-564dc7ff6f7d">Microsoft Office 2013/2016</Format>
  </documentManagement>
</p:properties>
</file>

<file path=customXml/itemProps1.xml><?xml version="1.0" encoding="utf-8"?>
<ds:datastoreItem xmlns:ds="http://schemas.openxmlformats.org/officeDocument/2006/customXml" ds:itemID="{E89857B5-BC10-4782-8A0F-717F20E5E229}">
  <ds:schemaRefs>
    <ds:schemaRef ds:uri="http://schemas.microsoft.com/sharepoint/v3/contenttype/forms"/>
  </ds:schemaRefs>
</ds:datastoreItem>
</file>

<file path=customXml/itemProps2.xml><?xml version="1.0" encoding="utf-8"?>
<ds:datastoreItem xmlns:ds="http://schemas.openxmlformats.org/officeDocument/2006/customXml" ds:itemID="{D81AF645-C4BF-4115-A9DE-6B08726473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d9a65-8471-4209-a900-f8e11db75e0a"/>
    <ds:schemaRef ds:uri="08b0a3ee-3d2a-451c-9a1a-7e5d5b0c9c77"/>
    <ds:schemaRef ds:uri="dde413db-0745-4f3a-8dca-564dc7ff6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929A89-D8E6-4794-A98F-6609FAAECB3B}">
  <ds:schemaRefs>
    <ds:schemaRef ds:uri="http://schemas.microsoft.com/office/2006/metadata/properties"/>
    <ds:schemaRef ds:uri="http://schemas.microsoft.com/office/infopath/2007/PartnerControls"/>
    <ds:schemaRef ds:uri="dde413db-0745-4f3a-8dca-564dc7ff6f7d"/>
    <ds:schemaRef ds:uri="08b0a3ee-3d2a-451c-9a1a-7e5d5b0c9c77"/>
    <ds:schemaRef ds:uri="1a8d9a65-8471-4209-a900-f8e11db75e0a"/>
  </ds:schemaRefs>
</ds:datastoreItem>
</file>

<file path=docProps/app.xml><?xml version="1.0" encoding="utf-8"?>
<Properties xmlns="http://schemas.openxmlformats.org/officeDocument/2006/extended-properties" xmlns:vt="http://schemas.openxmlformats.org/officeDocument/2006/docPropsVTypes">
  <Template>WU Sample Presentation 16x10</Template>
  <TotalTime>0</TotalTime>
  <Words>4608</Words>
  <Application>Microsoft Macintosh PowerPoint</Application>
  <PresentationFormat>On-screen Show (16:10)</PresentationFormat>
  <Paragraphs>727</Paragraphs>
  <Slides>40</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Arial</vt:lpstr>
      <vt:lpstr>Arial Black</vt:lpstr>
      <vt:lpstr>Calibri</vt:lpstr>
      <vt:lpstr>Courier</vt:lpstr>
      <vt:lpstr>Courier New</vt:lpstr>
      <vt:lpstr>Georgia</vt:lpstr>
      <vt:lpstr>Helvetica</vt:lpstr>
      <vt:lpstr>Helvetica Neue</vt:lpstr>
      <vt:lpstr>Noto Sans Symbols</vt:lpstr>
      <vt:lpstr>Times New Roman</vt:lpstr>
      <vt:lpstr>Verdana</vt:lpstr>
      <vt:lpstr>Wingdings</vt:lpstr>
      <vt:lpstr>WU 16:10</vt:lpstr>
      <vt:lpstr>Serving and Querying Large Knowledge Graphs on the Web – Bonus Material</vt:lpstr>
      <vt:lpstr>What I've planned for today:</vt:lpstr>
      <vt:lpstr>HDT - a Linked Data hacker toolkit</vt:lpstr>
      <vt:lpstr>HDT (Header-Dictionary-Triples) Overview</vt:lpstr>
      <vt:lpstr>HDT – Header information:</vt:lpstr>
      <vt:lpstr>Dictionary+Triples partition</vt:lpstr>
      <vt:lpstr>Dictionary+Triples partition</vt:lpstr>
      <vt:lpstr>Dictionary (in practice)</vt:lpstr>
      <vt:lpstr>Dictionary compression: Plain Front Coding (PFC)</vt:lpstr>
      <vt:lpstr>Bitmap Triples Encoding</vt:lpstr>
      <vt:lpstr>Bitmap Triples Encoding</vt:lpstr>
      <vt:lpstr>On-the-fly indexes:  HDT-FoQ (Focus-on-Querying indexes)</vt:lpstr>
      <vt:lpstr>rdfhdt.org community</vt:lpstr>
      <vt:lpstr>https://github.com/rdfhdt   C++ and Java tools</vt:lpstr>
      <vt:lpstr>Results</vt:lpstr>
      <vt:lpstr>Hands-on example: trying out the query that timed out on https://w.wiki/4mTj </vt:lpstr>
      <vt:lpstr>Challenge 3: Scalability of SPARQL endpoints?  - It's often too expensive to host Open KGs</vt:lpstr>
      <vt:lpstr>Querying KGs with SPARQL "abstractly": What happens if you have many clients?</vt:lpstr>
      <vt:lpstr>Server Solution: SPARQL Endpoint</vt:lpstr>
      <vt:lpstr>Server Solution: SPARQL Endpoint</vt:lpstr>
      <vt:lpstr>Alternative Client Solution: Data Dump</vt:lpstr>
      <vt:lpstr>Alternative Client Solution: Data Dump</vt:lpstr>
      <vt:lpstr>Variants in between: What are the current mitigations to the availability problem of the open RDF KGs?</vt:lpstr>
      <vt:lpstr> Triple Pattern Fragments :</vt:lpstr>
      <vt:lpstr>Binding-restricted Triple Pattern Fragments :</vt:lpstr>
      <vt:lpstr>Variants in between: What are the current mitigations to the availability problem of the open RDF KGs?</vt:lpstr>
      <vt:lpstr>Slightly different approach: SaGe </vt:lpstr>
      <vt:lpstr>Variants in between: What are the current mitigations to the availability problem of the open RDF KGs?</vt:lpstr>
      <vt:lpstr>Smart-KG</vt:lpstr>
      <vt:lpstr> smart-KG server: Family Generator </vt:lpstr>
      <vt:lpstr> smart-KG server: Family Generator </vt:lpstr>
      <vt:lpstr>Smart-KG:</vt:lpstr>
      <vt:lpstr>Smart-KG:</vt:lpstr>
      <vt:lpstr>Experiments:</vt:lpstr>
      <vt:lpstr>Overall Query Performance </vt:lpstr>
      <vt:lpstr>Overall Query Performance </vt:lpstr>
      <vt:lpstr>Resources Consumption</vt:lpstr>
      <vt:lpstr>Next Step/Extension: </vt:lpstr>
      <vt:lpstr>Challenge 3: Scalability of SPARQL endpoints?  - It's often too expensive to host Open KGs</vt:lpstr>
      <vt:lpstr>References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2019-12-06T08:09:48Z</cp:lastPrinted>
  <dcterms:created xsi:type="dcterms:W3CDTF">2019-07-03T14:50:04Z</dcterms:created>
  <dcterms:modified xsi:type="dcterms:W3CDTF">2022-07-03T11:14:59Z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U Thema">
    <vt:lpwstr>403;#Corporate Design|19895bcd-b158-45ae-ab7b-f5ca217dfcec</vt:lpwstr>
  </property>
  <property fmtid="{D5CDD505-2E9C-101B-9397-08002B2CF9AE}" pid="3" name="Dokumentenart">
    <vt:lpwstr>266;#Vorlagen|17fc50ed-8ad1-47be-ab12-04243fd74ddb</vt:lpwstr>
  </property>
  <property fmtid="{D5CDD505-2E9C-101B-9397-08002B2CF9AE}" pid="4" name="ContentTypeId">
    <vt:lpwstr>0x010100BCF651A35DF3154DB01328AF51148DAE</vt:lpwstr>
  </property>
</Properties>
</file>