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57" r:id="rId4"/>
    <p:sldId id="264" r:id="rId5"/>
    <p:sldId id="258" r:id="rId6"/>
    <p:sldId id="266" r:id="rId7"/>
    <p:sldId id="267" r:id="rId8"/>
    <p:sldId id="269" r:id="rId9"/>
    <p:sldId id="272" r:id="rId10"/>
    <p:sldId id="273" r:id="rId11"/>
    <p:sldId id="274" r:id="rId12"/>
    <p:sldId id="294" r:id="rId13"/>
    <p:sldId id="270" r:id="rId14"/>
    <p:sldId id="296" r:id="rId15"/>
    <p:sldId id="292" r:id="rId16"/>
    <p:sldId id="297" r:id="rId17"/>
    <p:sldId id="293" r:id="rId18"/>
    <p:sldId id="298" r:id="rId19"/>
    <p:sldId id="299" r:id="rId20"/>
    <p:sldId id="300" r:id="rId21"/>
    <p:sldId id="301" r:id="rId22"/>
    <p:sldId id="302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22"/>
    <p:restoredTop sz="94523"/>
  </p:normalViewPr>
  <p:slideViewPr>
    <p:cSldViewPr snapToGrid="0" snapToObjects="1">
      <p:cViewPr varScale="1">
        <p:scale>
          <a:sx n="78" d="100"/>
          <a:sy n="78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16549-38C9-7E40-9B5E-10E81869C247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A15B-C277-E74B-BE7E-1482072F2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exhaustive, but we have to make a start somewhere.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FA15B-C277-E74B-BE7E-1482072F2E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3859-8688-4A89-898A-1BD9B8E64B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C3859-8688-4A89-898A-1BD9B8E64B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exhaustive, but we have to make a start somewhere.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FA15B-C277-E74B-BE7E-1482072F2E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2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ACC3-6D14-C64A-8E86-574C50899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20335-49FF-3A4B-BEC8-71D323FFC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D05DB-BF61-584A-8133-273D2B48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EB1BF-B3E4-EC4D-A9BB-75233983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22CA6-14F8-A541-9749-E55A9A83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7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426A-8910-4346-9572-062C1F4A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922B2-D583-F94E-982D-B579E287C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479A8-DC98-1548-AA54-48CF92C9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E210-D868-484F-A562-7E642527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07764-644B-4746-B8DC-6105AF10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CCCE46-AEC5-524A-B3C0-E0ABB7CB3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098B0-2C70-994D-A9B7-76BC22F48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7B151-A727-DE43-982B-A0C1E0CC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71F72-005C-E94B-82B2-FE1108D7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EA879-71D4-6242-9FB8-68CBF867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D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79791" y="5276850"/>
            <a:ext cx="1262542" cy="1262542"/>
            <a:chOff x="1180315" y="3497580"/>
            <a:chExt cx="1262542" cy="1262542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14"/>
            <a:stretch/>
          </p:blipFill>
          <p:spPr>
            <a:xfrm>
              <a:off x="1180315" y="3497580"/>
              <a:ext cx="1262542" cy="10439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85"/>
            <a:stretch/>
          </p:blipFill>
          <p:spPr>
            <a:xfrm>
              <a:off x="1180315" y="4541520"/>
              <a:ext cx="1262542" cy="21860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" r="46317" b="22524"/>
          <a:stretch/>
        </p:blipFill>
        <p:spPr>
          <a:xfrm>
            <a:off x="7097487" y="0"/>
            <a:ext cx="50945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62" y="5798820"/>
            <a:ext cx="3366226" cy="5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857756" y="1885950"/>
            <a:ext cx="10496044" cy="47339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7064376" y="-520699"/>
            <a:ext cx="5127624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45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5416"/>
            <a:ext cx="10515600" cy="120877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noProof="0"/>
              <a:t>Mastertitelformat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5199"/>
            <a:ext cx="10515600" cy="41017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Mastertextformat bearbeiten
Zweite Ebene
Dritte Ebene
Vierte Ebene
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4.12.17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35C3AAF-A98B-2145-A9CA-F69621B6AC7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Line 20"/>
          <p:cNvSpPr>
            <a:spLocks noChangeShapeType="1"/>
          </p:cNvSpPr>
          <p:nvPr userDrawn="1"/>
        </p:nvSpPr>
        <p:spPr bwMode="auto">
          <a:xfrm>
            <a:off x="528619" y="1625600"/>
            <a:ext cx="11136000" cy="0"/>
          </a:xfrm>
          <a:prstGeom prst="line">
            <a:avLst/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sz="1800" dirty="0">
              <a:latin typeface="Calibri" panose="020F0502020204030204" pitchFamily="34" charset="0"/>
            </a:endParaRP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8800" y="1681200"/>
            <a:ext cx="10795200" cy="338400"/>
          </a:xfrm>
          <a:prstGeom prst="rect">
            <a:avLst/>
          </a:prstGeom>
        </p:spPr>
        <p:txBody>
          <a:bodyPr rIns="0"/>
          <a:lstStyle>
            <a:lvl1pPr marL="0" indent="0">
              <a:buFontTx/>
              <a:buNone/>
              <a:defRPr sz="1600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Folientitel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370955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D829-9493-3940-96B1-F4B5FF30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199C-DAAC-B148-8EBA-0B987A1C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261CE-8E8E-DF43-8061-95E7AD7B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7F636-2B18-3945-9EA2-1DFA6125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01F6-DD40-A14D-A76D-5EF0A27B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5F84-A8E6-2147-A0D3-10B46F5B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78ACD-EA6A-E447-BF4B-7BB6F683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621E-26A4-6847-9B23-F0397A2B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AF71-32AB-0F47-B47F-4DB1912A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E1CD-084B-5B4E-827D-DD9216DA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2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1D2F-B76B-8943-8C0D-20B0068B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05B6-B169-9142-B08C-D5E76B25E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AFD25-E357-EB48-BDD5-1DF5CF153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10B47-C12C-AE45-87CA-1D4EEC9D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9CA9D-9D18-E74F-945A-9EA80948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26AB0-01BC-F142-A68B-4085AB58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7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6AC9C-9236-8D42-94E7-3D21F681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F7C8D-385B-6145-9F8B-371BBFD30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7023D-8F1F-5245-BC1D-0EFE8B67F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70C763-D9B6-0D4C-A9DD-5D2C1935E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4CD78-1658-9A4B-92A2-2AFCACBF2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F88CF5-AD1D-A949-B29D-B6325F8D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66C0D-A34C-2641-8A91-7556C278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FC450-5BAD-E64F-99CF-1296DC71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D347-9D1E-B94E-88F9-DCE5121E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C9FA3-D708-3F4E-AC0B-7FAE0C8F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B9A2-1969-7742-8CB0-CD2CE128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A5475-2648-4F4E-8B73-1CB224E3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18B9-3A11-E24A-9B1D-29409297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7DBA8-1E6F-EF45-B714-2D2F9613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8B00F-F1FD-794D-9611-4AE6EBF7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0EE7-7351-8D4E-9E58-6BB8052BF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FED7-CCE0-0849-BD76-F2882D19C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E890E-7DA7-3B47-9B7C-5EC718465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5D175-18A4-5441-82BC-B287BCA4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B72CD-F868-664F-8552-FD8B9697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1D28A-CB3D-9345-9117-53AB8318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F53B-1C01-D646-BE44-85A77248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D47C2-1918-2149-A79A-89B0BBC96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48BFC-99C3-B846-AA4B-B30BB1975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BFAB2-11A6-9540-BC3F-65E61DEE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4FF4E-0D33-5D4B-AF72-27B795EA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BE670-3506-C143-A5A6-E891E323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1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AC47C-9C5D-A348-874D-F34DF56D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CC874-A88F-234A-B2AF-5613CB5B7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668B-8D26-EB44-8CF7-9184519B7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97E2-147E-DB46-8C5F-0A9A1C70B4B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8985-9F2B-0F40-A216-AA6FA902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C7840-33AC-1E4D-AAD4-D3052B09F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C928E-724D-F44E-A1C4-95E14B7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community/dpvcg/wiki/Use-Cases,_Requirements,_Vocabularie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community/dpvc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2018/vocabws/report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1253-F9DF-764A-A2FF-06718296EB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Privacy: Standards and Vocabularies </a:t>
            </a:r>
            <a:r>
              <a:rPr lang="en-US" b="1"/>
              <a:t>for Transparency &amp; Interoperability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5FF89-6386-EC46-9B67-7EC88006E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Axel Polleres </a:t>
            </a:r>
            <a:r>
              <a:rPr lang="en-US" dirty="0"/>
              <a:t>Joint work with: Piero Bonatti, Bert Bos, Stefan Decker, Javier D. Fernández, Sabrina </a:t>
            </a:r>
            <a:r>
              <a:rPr lang="en-US" dirty="0" err="1"/>
              <a:t>Kirrane</a:t>
            </a:r>
            <a:r>
              <a:rPr lang="en-US" dirty="0"/>
              <a:t>, Vassilios </a:t>
            </a:r>
            <a:r>
              <a:rPr lang="en-US" dirty="0" err="1"/>
              <a:t>Peristeras</a:t>
            </a:r>
            <a:r>
              <a:rPr lang="en-US" dirty="0"/>
              <a:t>, </a:t>
            </a:r>
            <a:r>
              <a:rPr lang="en-US" dirty="0" err="1"/>
              <a:t>Rigo</a:t>
            </a:r>
            <a:r>
              <a:rPr lang="en-US" dirty="0"/>
              <a:t> </a:t>
            </a:r>
            <a:r>
              <a:rPr lang="en-US" dirty="0" err="1"/>
              <a:t>Wenning</a:t>
            </a:r>
            <a:r>
              <a:rPr lang="en-US" dirty="0"/>
              <a:t>, Martin </a:t>
            </a:r>
            <a:r>
              <a:rPr lang="en-US" dirty="0" err="1"/>
              <a:t>Kurze</a:t>
            </a:r>
            <a:r>
              <a:rPr lang="en-US" dirty="0"/>
              <a:t>, Ben Whittam Smith &amp; the members of the </a:t>
            </a:r>
            <a:r>
              <a:rPr lang="en-US" b="1" dirty="0"/>
              <a:t>W3C Data Privacy Vocabularies and Controls CG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0E3F5-27B6-1548-95D1-51132D057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9" y="5624433"/>
            <a:ext cx="4548851" cy="1009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2D8BD-B039-8641-84B3-137EF1A89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79" y="5887843"/>
            <a:ext cx="2064225" cy="816089"/>
          </a:xfrm>
          <a:prstGeom prst="rect">
            <a:avLst/>
          </a:prstGeom>
        </p:spPr>
      </p:pic>
      <p:pic>
        <p:nvPicPr>
          <p:cNvPr id="1026" name="Picture 2" descr="Bildergebnis für BMVIT logo">
            <a:extLst>
              <a:ext uri="{FF2B5EF4-FFF2-40B4-BE49-F238E27FC236}">
                <a16:creationId xmlns:a16="http://schemas.microsoft.com/office/drawing/2014/main" id="{9763F17C-84E0-EC48-AB45-77FAB777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04" y="5887843"/>
            <a:ext cx="1696640" cy="74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BMDW logo">
            <a:extLst>
              <a:ext uri="{FF2B5EF4-FFF2-40B4-BE49-F238E27FC236}">
                <a16:creationId xmlns:a16="http://schemas.microsoft.com/office/drawing/2014/main" id="{122A8B5C-0ACD-374C-9120-3FB57DA09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509" y="5669037"/>
            <a:ext cx="1683456" cy="123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96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931-F050-A549-9A2E-9721A0F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Interoperability boils down to:</a:t>
            </a:r>
            <a:br>
              <a:rPr lang="en-US" dirty="0"/>
            </a:br>
            <a:r>
              <a:rPr lang="en-US" dirty="0"/>
              <a:t>- What is a common core to address these use cases?</a:t>
            </a:r>
            <a:br>
              <a:rPr lang="en-US" dirty="0"/>
            </a:br>
            <a:r>
              <a:rPr lang="en-US" dirty="0"/>
              <a:t>- How do we benefit them all at the same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2E0E-668B-A047-8F7A-09D86962E4DF}"/>
              </a:ext>
            </a:extLst>
          </p:cNvPr>
          <p:cNvSpPr txBox="1"/>
          <p:nvPr/>
        </p:nvSpPr>
        <p:spPr>
          <a:xfrm>
            <a:off x="229053" y="1808004"/>
            <a:ext cx="102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ym typeface="Wingdings" pitchFamily="2" charset="2"/>
              </a:rPr>
              <a:t> Foundation of a W3C Community Group (25</a:t>
            </a:r>
            <a:r>
              <a:rPr lang="en-US" sz="3200" b="1" baseline="30000" dirty="0">
                <a:sym typeface="Wingdings" pitchFamily="2" charset="2"/>
              </a:rPr>
              <a:t>th</a:t>
            </a:r>
            <a:r>
              <a:rPr lang="en-US" sz="3200" b="1" dirty="0">
                <a:sym typeface="Wingdings" pitchFamily="2" charset="2"/>
              </a:rPr>
              <a:t> May 2018)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ED7B1-F262-604A-B990-DEC77DC6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53" y="2558219"/>
            <a:ext cx="4785778" cy="34174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08E2FA-33BF-1A48-B20A-E1822AC2FEC9}"/>
              </a:ext>
            </a:extLst>
          </p:cNvPr>
          <p:cNvSpPr/>
          <p:nvPr/>
        </p:nvSpPr>
        <p:spPr>
          <a:xfrm>
            <a:off x="5149516" y="2590303"/>
            <a:ext cx="67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Collect concrete</a:t>
            </a:r>
            <a:r>
              <a:rPr lang="en-US" b="1" dirty="0"/>
              <a:t> Use cases</a:t>
            </a:r>
          </a:p>
          <a:p>
            <a:r>
              <a:rPr lang="en-US" dirty="0">
                <a:sym typeface="Wingdings" pitchFamily="2" charset="2"/>
              </a:rPr>
              <a:t> Collect </a:t>
            </a:r>
            <a:r>
              <a:rPr lang="en-US" b="1" dirty="0">
                <a:sym typeface="Wingdings" pitchFamily="2" charset="2"/>
              </a:rPr>
              <a:t>Existing Vocabularies</a:t>
            </a:r>
            <a:endParaRPr lang="en-US" b="1" dirty="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3022B-63D0-1745-822F-492F62AECCBE}"/>
              </a:ext>
            </a:extLst>
          </p:cNvPr>
          <p:cNvSpPr/>
          <p:nvPr/>
        </p:nvSpPr>
        <p:spPr>
          <a:xfrm>
            <a:off x="8534400" y="2696718"/>
            <a:ext cx="271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Align Core Vocabularies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F85BF4-0219-D848-878D-E74607E4F59F}"/>
              </a:ext>
            </a:extLst>
          </p:cNvPr>
          <p:cNvSpPr/>
          <p:nvPr/>
        </p:nvSpPr>
        <p:spPr>
          <a:xfrm>
            <a:off x="6047872" y="2898439"/>
            <a:ext cx="2351843" cy="305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67DBB-CA80-1848-BFFD-487CC1DB6871}"/>
              </a:ext>
            </a:extLst>
          </p:cNvPr>
          <p:cNvSpPr/>
          <p:nvPr/>
        </p:nvSpPr>
        <p:spPr>
          <a:xfrm>
            <a:off x="229053" y="61411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https://www.w3.org/community/dpvcg/wiki/Use-Cases,_Requirements,_Vocabularies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E6B763-0775-3B4A-ADAF-CC98590CD236}"/>
              </a:ext>
            </a:extLst>
          </p:cNvPr>
          <p:cNvSpPr/>
          <p:nvPr/>
        </p:nvSpPr>
        <p:spPr>
          <a:xfrm>
            <a:off x="6898104" y="2602200"/>
            <a:ext cx="1251285" cy="2962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30679F-7A51-2F41-93EB-75AC6CF3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416" y="3304291"/>
            <a:ext cx="4378783" cy="1618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69310C-9032-2A49-B016-0198656EF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903" y="3172465"/>
            <a:ext cx="3096128" cy="35117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70C29B-1099-6C44-8D89-6329279B23B9}"/>
              </a:ext>
            </a:extLst>
          </p:cNvPr>
          <p:cNvSpPr txBox="1"/>
          <p:nvPr/>
        </p:nvSpPr>
        <p:spPr>
          <a:xfrm rot="5400000">
            <a:off x="5510744" y="4808191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975822-1544-B14B-A88E-3D9D0DA97886}"/>
              </a:ext>
            </a:extLst>
          </p:cNvPr>
          <p:cNvSpPr txBox="1"/>
          <p:nvPr/>
        </p:nvSpPr>
        <p:spPr>
          <a:xfrm>
            <a:off x="5262069" y="5383522"/>
            <a:ext cx="2125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We need your input!</a:t>
            </a:r>
          </a:p>
          <a:p>
            <a:r>
              <a:rPr lang="en-US" b="1" i="1" dirty="0">
                <a:sym typeface="Wingdings" pitchFamily="2" charset="2"/>
              </a:rPr>
              <a:t> Join DPVCG!</a:t>
            </a:r>
            <a:endParaRPr lang="en-US" b="1" i="1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E6A50BEF-E217-C74F-ADA3-A9041C20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10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6035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1975" y="141366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Starting Point: </a:t>
            </a:r>
            <a:b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</a:br>
            <a:r>
              <a:rPr lang="en-US" sz="6000" dirty="0">
                <a:solidFill>
                  <a:srgbClr val="20B2E1"/>
                </a:solidFill>
                <a:latin typeface="Myriad Pro" panose="020B0503030403020204" pitchFamily="34" charset="0"/>
              </a:rPr>
              <a:t>Use Cases/Vocabularies from SPECIAL</a:t>
            </a:r>
          </a:p>
        </p:txBody>
      </p:sp>
    </p:spTree>
    <p:extLst>
      <p:ext uri="{BB962C8B-B14F-4D97-AF65-F5344CB8AC3E}">
        <p14:creationId xmlns:p14="http://schemas.microsoft.com/office/powerpoint/2010/main" val="128908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06027" y="77836"/>
            <a:ext cx="11080077" cy="132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GB" sz="3600" dirty="0">
              <a:solidFill>
                <a:srgbClr val="20B2E1"/>
              </a:solidFill>
              <a:latin typeface="Myriad Pro"/>
              <a:ea typeface="+mj-ea"/>
              <a:cs typeface="+mj-cs"/>
            </a:endParaRPr>
          </a:p>
        </p:txBody>
      </p:sp>
      <p:pic>
        <p:nvPicPr>
          <p:cNvPr id="321" name="Picture 320"/>
          <p:cNvPicPr/>
          <p:nvPr/>
        </p:nvPicPr>
        <p:blipFill>
          <a:blip r:embed="rId2"/>
          <a:stretch/>
        </p:blipFill>
        <p:spPr>
          <a:xfrm>
            <a:off x="748342" y="4175903"/>
            <a:ext cx="2167278" cy="791537"/>
          </a:xfrm>
          <a:prstGeom prst="rect">
            <a:avLst/>
          </a:prstGeom>
          <a:ln>
            <a:noFill/>
          </a:ln>
        </p:spPr>
      </p:pic>
      <p:pic>
        <p:nvPicPr>
          <p:cNvPr id="322" name="Picture 321"/>
          <p:cNvPicPr/>
          <p:nvPr/>
        </p:nvPicPr>
        <p:blipFill>
          <a:blip r:embed="rId3"/>
          <a:stretch/>
        </p:blipFill>
        <p:spPr>
          <a:xfrm>
            <a:off x="647915" y="1478774"/>
            <a:ext cx="3823062" cy="897003"/>
          </a:xfrm>
          <a:prstGeom prst="rect">
            <a:avLst/>
          </a:prstGeom>
          <a:ln>
            <a:noFill/>
          </a:ln>
        </p:spPr>
      </p:pic>
      <p:pic>
        <p:nvPicPr>
          <p:cNvPr id="323" name="Picture 322"/>
          <p:cNvPicPr/>
          <p:nvPr/>
        </p:nvPicPr>
        <p:blipFill>
          <a:blip r:embed="rId4"/>
          <a:stretch/>
        </p:blipFill>
        <p:spPr>
          <a:xfrm>
            <a:off x="215972" y="2613706"/>
            <a:ext cx="3656764" cy="1345865"/>
          </a:xfrm>
          <a:prstGeom prst="rect">
            <a:avLst/>
          </a:prstGeom>
          <a:ln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1662983" y="2016184"/>
            <a:ext cx="7912130" cy="820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>
              <a:lnSpc>
                <a:spcPct val="90000"/>
              </a:lnSpc>
            </a:pPr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Know-Your-Customer services for the banking industry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1662983" y="3384366"/>
            <a:ext cx="6832270" cy="820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>
              <a:lnSpc>
                <a:spcPct val="90000"/>
              </a:lnSpc>
            </a:pPr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Recommendation engine for subscribers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4"/>
          <p:cNvSpPr/>
          <p:nvPr/>
        </p:nvSpPr>
        <p:spPr>
          <a:xfrm>
            <a:off x="1770969" y="4644562"/>
            <a:ext cx="6508313" cy="8206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>
              <a:lnSpc>
                <a:spcPct val="90000"/>
              </a:lnSpc>
            </a:pPr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Service quality monitoring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82449-8CDB-8341-8617-FB09B538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Distinct Use Cases:</a:t>
            </a:r>
            <a:endParaRPr lang="en-US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87C3D0B-4129-0941-BBB6-A9CEF24362C9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12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687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2"/>
          <p:cNvSpPr/>
          <p:nvPr/>
        </p:nvSpPr>
        <p:spPr>
          <a:xfrm>
            <a:off x="727105" y="1339112"/>
            <a:ext cx="7912130" cy="4132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Processing requires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PERMISSIONING</a:t>
            </a:r>
            <a:endParaRPr lang="en-GB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Permissions must be compliant with the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GDPR</a:t>
            </a:r>
            <a:endParaRPr lang="en-GB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Permissions must be compliant with </a:t>
            </a:r>
            <a:r>
              <a:rPr lang="en-GB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Consent</a:t>
            </a:r>
            <a:endParaRPr lang="en-GB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i.e., COMPLIANCE is a logical operation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7196542" y="3365288"/>
            <a:ext cx="533451" cy="522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6"/>
          <p:cNvSpPr/>
          <p:nvPr/>
        </p:nvSpPr>
        <p:spPr>
          <a:xfrm>
            <a:off x="7196542" y="3365288"/>
            <a:ext cx="533451" cy="5222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lnSpc>
                <a:spcPct val="100000"/>
              </a:lnSpc>
            </a:pPr>
            <a:r>
              <a:rPr lang="en-GB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5" name="CustomShape 9"/>
          <p:cNvSpPr/>
          <p:nvPr/>
        </p:nvSpPr>
        <p:spPr>
          <a:xfrm>
            <a:off x="7197262" y="2778925"/>
            <a:ext cx="533451" cy="5222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0"/>
          <p:cNvSpPr/>
          <p:nvPr/>
        </p:nvSpPr>
        <p:spPr>
          <a:xfrm>
            <a:off x="7197262" y="2778925"/>
            <a:ext cx="533451" cy="5222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lnSpc>
                <a:spcPct val="100000"/>
              </a:lnSpc>
            </a:pPr>
            <a:r>
              <a:rPr lang="en-GB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02E17-74C0-4C47-972A-1A61BE65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Compliance Solution: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8B0019A-AACE-AE48-ACC0-7E2F4E4D9834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13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Vertical Scroll 12">
            <a:extLst>
              <a:ext uri="{FF2B5EF4-FFF2-40B4-BE49-F238E27FC236}">
                <a16:creationId xmlns:a16="http://schemas.microsoft.com/office/drawing/2014/main" id="{9DEF37B8-C24C-1144-9A67-B03FE6547608}"/>
              </a:ext>
            </a:extLst>
          </p:cNvPr>
          <p:cNvSpPr/>
          <p:nvPr/>
        </p:nvSpPr>
        <p:spPr>
          <a:xfrm rot="10800000" flipV="1">
            <a:off x="6492754" y="2657716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GDPR</a:t>
            </a:r>
          </a:p>
        </p:txBody>
      </p:sp>
      <p:sp>
        <p:nvSpPr>
          <p:cNvPr id="15" name="Vertical Scroll 14">
            <a:extLst>
              <a:ext uri="{FF2B5EF4-FFF2-40B4-BE49-F238E27FC236}">
                <a16:creationId xmlns:a16="http://schemas.microsoft.com/office/drawing/2014/main" id="{F5CA1983-B99D-EC48-9B46-019845EF8F92}"/>
              </a:ext>
            </a:extLst>
          </p:cNvPr>
          <p:cNvSpPr/>
          <p:nvPr/>
        </p:nvSpPr>
        <p:spPr>
          <a:xfrm rot="10800000" flipV="1">
            <a:off x="7609562" y="2694639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16" name="Vertical Scroll 15">
            <a:extLst>
              <a:ext uri="{FF2B5EF4-FFF2-40B4-BE49-F238E27FC236}">
                <a16:creationId xmlns:a16="http://schemas.microsoft.com/office/drawing/2014/main" id="{60701F32-F226-684A-BAFA-C795063CEB01}"/>
              </a:ext>
            </a:extLst>
          </p:cNvPr>
          <p:cNvSpPr/>
          <p:nvPr/>
        </p:nvSpPr>
        <p:spPr>
          <a:xfrm rot="10800000" flipV="1">
            <a:off x="6481864" y="3365288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17" name="Vertical Scroll 16">
            <a:extLst>
              <a:ext uri="{FF2B5EF4-FFF2-40B4-BE49-F238E27FC236}">
                <a16:creationId xmlns:a16="http://schemas.microsoft.com/office/drawing/2014/main" id="{2C7FA8B9-468F-C148-82B8-47520F4FF828}"/>
              </a:ext>
            </a:extLst>
          </p:cNvPr>
          <p:cNvSpPr/>
          <p:nvPr/>
        </p:nvSpPr>
        <p:spPr>
          <a:xfrm rot="10800000" flipV="1">
            <a:off x="7647657" y="3385883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7011213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2"/>
          <p:cNvSpPr/>
          <p:nvPr/>
        </p:nvSpPr>
        <p:spPr>
          <a:xfrm>
            <a:off x="1412907" y="1087376"/>
            <a:ext cx="7912130" cy="2315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Core Logic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Core Vocabularies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Compliance Services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3"/>
          <p:cNvSpPr/>
          <p:nvPr/>
        </p:nvSpPr>
        <p:spPr>
          <a:xfrm>
            <a:off x="1091829" y="3050560"/>
            <a:ext cx="11080077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pPr>
              <a:lnSpc>
                <a:spcPct val="90000"/>
              </a:lnSpc>
            </a:pPr>
            <a:r>
              <a:rPr lang="en-GB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Against What Criteria: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1412907" y="3571053"/>
            <a:ext cx="7912130" cy="2315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 anchor="ctr"/>
          <a:lstStyle/>
          <a:p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Completeness and Correctness: 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GB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Market adoption</a:t>
            </a:r>
            <a:endParaRPr lang="en-GB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5329557" y="4215369"/>
            <a:ext cx="533451" cy="5222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lnSpc>
                <a:spcPct val="100000"/>
              </a:lnSpc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62B783-A15E-614A-BB7B-59C980FD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Standardise:</a:t>
            </a:r>
            <a:br>
              <a:rPr lang="en-GB" dirty="0"/>
            </a:b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DC84BA6-C50B-A444-80BA-B8C889B1D5E5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14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4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4001BFE-B5F0-574F-B77E-EB714CC47830}"/>
              </a:ext>
            </a:extLst>
          </p:cNvPr>
          <p:cNvSpPr txBox="1">
            <a:spLocks/>
          </p:cNvSpPr>
          <p:nvPr/>
        </p:nvSpPr>
        <p:spPr>
          <a:xfrm>
            <a:off x="6090761" y="1623187"/>
            <a:ext cx="5396296" cy="48082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		      Log/Transparency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20B2E1"/>
                </a:solidFill>
                <a:latin typeface="Myriad Pro"/>
              </a:rPr>
              <a:t>    </a:t>
            </a:r>
            <a:r>
              <a:rPr lang="de-DE" sz="2400" b="1" dirty="0">
                <a:solidFill>
                  <a:srgbClr val="20B2E1"/>
                </a:solidFill>
                <a:latin typeface="Myriad Pro"/>
              </a:rPr>
              <a:t>SPECIAL </a:t>
            </a:r>
            <a:r>
              <a:rPr lang="de-DE" sz="2400" b="1" dirty="0" err="1">
                <a:solidFill>
                  <a:srgbClr val="20B2E1"/>
                </a:solidFill>
                <a:latin typeface="Myriad Pro"/>
              </a:rPr>
              <a:t>Policy</a:t>
            </a:r>
            <a:r>
              <a:rPr lang="de-DE" sz="2400" b="1" dirty="0">
                <a:solidFill>
                  <a:srgbClr val="20B2E1"/>
                </a:solidFill>
                <a:latin typeface="Myriad Pro"/>
              </a:rPr>
              <a:t> Log </a:t>
            </a:r>
            <a:r>
              <a:rPr lang="de-DE" sz="2400" b="1" dirty="0" err="1">
                <a:solidFill>
                  <a:srgbClr val="20B2E1"/>
                </a:solidFill>
                <a:latin typeface="Myriad Pro"/>
              </a:rPr>
              <a:t>Vocabulary</a:t>
            </a:r>
            <a:r>
              <a:rPr lang="de-DE" sz="2400" b="1" dirty="0">
                <a:solidFill>
                  <a:srgbClr val="20B2E1"/>
                </a:solidFill>
                <a:latin typeface="Myriad Pro"/>
              </a:rPr>
              <a:t>(SPLOG)</a:t>
            </a:r>
            <a:endParaRPr lang="en-US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SPECIAL‘s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on Core </a:t>
            </a:r>
            <a:r>
              <a:rPr lang="de-DE" dirty="0" err="1"/>
              <a:t>Interoperability</a:t>
            </a:r>
            <a:r>
              <a:rPr lang="de-DE" dirty="0"/>
              <a:t> Components: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B71A9B-C47D-9949-A44B-3ABDB85C1058}"/>
              </a:ext>
            </a:extLst>
          </p:cNvPr>
          <p:cNvSpPr txBox="1">
            <a:spLocks/>
          </p:cNvSpPr>
          <p:nvPr/>
        </p:nvSpPr>
        <p:spPr>
          <a:xfrm>
            <a:off x="876195" y="1658027"/>
            <a:ext cx="10515600" cy="44070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Rules/Policies:</a:t>
            </a:r>
            <a:endParaRPr lang="en-US" sz="2000" dirty="0">
              <a:solidFill>
                <a:schemeClr val="bg2">
                  <a:lumMod val="5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    </a:t>
            </a:r>
            <a:r>
              <a:rPr lang="de-DE" sz="2400" b="1" dirty="0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SPECIAL </a:t>
            </a:r>
            <a:r>
              <a:rPr lang="de-DE" sz="2400" b="1" dirty="0" err="1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Usage</a:t>
            </a:r>
            <a:r>
              <a:rPr lang="de-DE" sz="2400" b="1" dirty="0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Policy</a:t>
            </a:r>
            <a:r>
              <a:rPr lang="de-DE" sz="2400" b="1" dirty="0">
                <a:solidFill>
                  <a:srgbClr val="20B2E1"/>
                </a:solidFill>
                <a:latin typeface="Myriad Pro"/>
                <a:ea typeface="+mj-ea"/>
                <a:cs typeface="+mj-cs"/>
              </a:rPr>
              <a:t> Language (SPL)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Purposes      	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en-US" sz="1100" dirty="0"/>
          </a:p>
          <a:p>
            <a:pPr lvl="1"/>
            <a:r>
              <a:rPr lang="en-US" dirty="0"/>
              <a:t>Processing 	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400" dirty="0"/>
          </a:p>
          <a:p>
            <a:pPr lvl="1"/>
            <a:r>
              <a:rPr lang="en-US" dirty="0"/>
              <a:t>Storage</a:t>
            </a:r>
          </a:p>
          <a:p>
            <a:pPr lvl="1"/>
            <a:endParaRPr lang="en-US" sz="1400" dirty="0"/>
          </a:p>
          <a:p>
            <a:pPr marL="457200" lvl="1" indent="0">
              <a:buNone/>
            </a:pPr>
            <a:r>
              <a:rPr lang="en-US" dirty="0"/>
              <a:t>    Data</a:t>
            </a:r>
          </a:p>
          <a:p>
            <a:pPr lvl="1"/>
            <a:endParaRPr lang="en-US" sz="1400" dirty="0"/>
          </a:p>
          <a:p>
            <a:pPr lvl="1"/>
            <a:r>
              <a:rPr lang="en-US" dirty="0"/>
              <a:t>Recipients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622A460-9C97-734A-B875-407FCB18A6AC}"/>
              </a:ext>
            </a:extLst>
          </p:cNvPr>
          <p:cNvSpPr/>
          <p:nvPr/>
        </p:nvSpPr>
        <p:spPr>
          <a:xfrm rot="10800000" flipV="1">
            <a:off x="310470" y="1538158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46010-CD47-3948-A75F-61745B7C11C2}"/>
              </a:ext>
            </a:extLst>
          </p:cNvPr>
          <p:cNvGrpSpPr/>
          <p:nvPr/>
        </p:nvGrpSpPr>
        <p:grpSpPr>
          <a:xfrm>
            <a:off x="1114168" y="3727925"/>
            <a:ext cx="453327" cy="467618"/>
            <a:chOff x="9757767" y="4771082"/>
            <a:chExt cx="453327" cy="467618"/>
          </a:xfrm>
        </p:grpSpPr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70947C07-14DD-174F-B79D-5CCD5C86952B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11038544-85C2-D147-B6E0-779FB723B2BD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0-Point Star 8">
              <a:extLst>
                <a:ext uri="{FF2B5EF4-FFF2-40B4-BE49-F238E27FC236}">
                  <a16:creationId xmlns:a16="http://schemas.microsoft.com/office/drawing/2014/main" id="{A00123F6-8ABB-BE45-A9FD-3BCEA5DBDEE4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80D18C-ACA7-AD49-AAEA-94C1C35EC0EE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D3AE80-EF4A-3940-B99C-A6335034D2D7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A5A909-507E-724D-9F6E-CD537F75D239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an 12">
            <a:extLst>
              <a:ext uri="{FF2B5EF4-FFF2-40B4-BE49-F238E27FC236}">
                <a16:creationId xmlns:a16="http://schemas.microsoft.com/office/drawing/2014/main" id="{5081B4B3-9703-5849-BEE1-ED4167C90B8E}"/>
              </a:ext>
            </a:extLst>
          </p:cNvPr>
          <p:cNvSpPr/>
          <p:nvPr/>
        </p:nvSpPr>
        <p:spPr>
          <a:xfrm>
            <a:off x="1186633" y="4272612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Document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F84038-8241-6147-9931-7023379369B8}"/>
              </a:ext>
            </a:extLst>
          </p:cNvPr>
          <p:cNvSpPr/>
          <p:nvPr/>
        </p:nvSpPr>
        <p:spPr>
          <a:xfrm>
            <a:off x="1080049" y="4842019"/>
            <a:ext cx="480359" cy="45491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1"/>
              </a:solidFill>
            </a:endParaRPr>
          </a:p>
          <a:p>
            <a:pPr algn="ctr"/>
            <a:endParaRPr lang="en-US" sz="1000" dirty="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140FB9-B13B-FC40-8A37-B727AED0663E}"/>
              </a:ext>
            </a:extLst>
          </p:cNvPr>
          <p:cNvGrpSpPr/>
          <p:nvPr/>
        </p:nvGrpSpPr>
        <p:grpSpPr>
          <a:xfrm>
            <a:off x="870855" y="3050018"/>
            <a:ext cx="674917" cy="560614"/>
            <a:chOff x="8654143" y="2334986"/>
            <a:chExt cx="674917" cy="56061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C2D188-2754-E04C-8D40-510493FDF680}"/>
                </a:ext>
              </a:extLst>
            </p:cNvPr>
            <p:cNvSpPr/>
            <p:nvPr/>
          </p:nvSpPr>
          <p:spPr>
            <a:xfrm>
              <a:off x="8654143" y="2334986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CD1FE1-52E8-6C41-B9C9-92D188DB948B}"/>
                </a:ext>
              </a:extLst>
            </p:cNvPr>
            <p:cNvSpPr/>
            <p:nvPr/>
          </p:nvSpPr>
          <p:spPr>
            <a:xfrm>
              <a:off x="8920846" y="2503715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✆</a:t>
              </a:r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B577C-81CA-1B43-80E9-A6216E64464D}"/>
              </a:ext>
            </a:extLst>
          </p:cNvPr>
          <p:cNvSpPr/>
          <p:nvPr/>
        </p:nvSpPr>
        <p:spPr>
          <a:xfrm>
            <a:off x="6155677" y="1712002"/>
            <a:ext cx="2155772" cy="23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D33514-288B-694B-A9CC-CBB577711918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434086" y="5526215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791352-899F-1E45-A166-34A2A5F31F3D}"/>
              </a:ext>
            </a:extLst>
          </p:cNvPr>
          <p:cNvPicPr/>
          <p:nvPr/>
        </p:nvPicPr>
        <p:blipFill rotWithShape="1">
          <a:blip r:embed="rId2"/>
          <a:srcRect l="3887" t="34213" r="-1293" b="31855"/>
          <a:stretch/>
        </p:blipFill>
        <p:spPr>
          <a:xfrm>
            <a:off x="1044892" y="5439122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7DC0714-F1CC-8A42-B480-F86069FA5946}"/>
              </a:ext>
            </a:extLst>
          </p:cNvPr>
          <p:cNvSpPr/>
          <p:nvPr/>
        </p:nvSpPr>
        <p:spPr>
          <a:xfrm>
            <a:off x="5406936" y="3679452"/>
            <a:ext cx="6577570" cy="267765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NimbusMonL"/>
              </a:rPr>
              <a:t>SPECIAL namespaces:</a:t>
            </a:r>
          </a:p>
          <a:p>
            <a:endParaRPr lang="en-US" dirty="0">
              <a:latin typeface="NimbusMonL"/>
            </a:endParaRP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spl</a:t>
            </a:r>
            <a:r>
              <a:rPr lang="en-US" dirty="0">
                <a:latin typeface="NimbusMonL"/>
              </a:rPr>
              <a:t>:  &lt;</a:t>
            </a:r>
            <a:r>
              <a:rPr lang="en-US" dirty="0"/>
              <a:t>http://</a:t>
            </a:r>
            <a:r>
              <a:rPr lang="en-US" dirty="0" err="1"/>
              <a:t>www.specialprivacy.eu</a:t>
            </a:r>
            <a:r>
              <a:rPr lang="en-US" dirty="0"/>
              <a:t>/</a:t>
            </a:r>
            <a:r>
              <a:rPr lang="en-US" dirty="0" err="1"/>
              <a:t>langs</a:t>
            </a:r>
            <a:r>
              <a:rPr lang="en-US" dirty="0"/>
              <a:t>/usage-policy#</a:t>
            </a:r>
            <a:r>
              <a:rPr lang="en-US" dirty="0">
                <a:latin typeface="NimbusMonL"/>
              </a:rPr>
              <a:t>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svpu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/vocabs/purposes#&gt;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svpr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/vocabs/processing#&gt;</a:t>
            </a:r>
            <a:r>
              <a:rPr lang="en-US" dirty="0">
                <a:latin typeface="NimbusRomNo9L"/>
              </a:rPr>
              <a:t>. 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svd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/vocabs/data#&gt;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svr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/vocabs/recipients#&gt;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MonL"/>
              </a:rPr>
              <a:t>@prefix </a:t>
            </a:r>
            <a:r>
              <a:rPr lang="en-US" dirty="0" err="1">
                <a:latin typeface="NimbusMonL"/>
              </a:rPr>
              <a:t>splog</a:t>
            </a:r>
            <a:r>
              <a:rPr lang="en-US" dirty="0">
                <a:latin typeface="NimbusMonL"/>
              </a:rPr>
              <a:t>:  &lt;http://</a:t>
            </a:r>
            <a:r>
              <a:rPr lang="en-US" dirty="0" err="1">
                <a:latin typeface="NimbusMonL"/>
              </a:rPr>
              <a:t>www.specialprivacy.eu</a:t>
            </a:r>
            <a:r>
              <a:rPr lang="en-US" dirty="0">
                <a:latin typeface="NimbusMonL"/>
              </a:rPr>
              <a:t>/</a:t>
            </a:r>
            <a:r>
              <a:rPr lang="en-US" dirty="0" err="1">
                <a:latin typeface="NimbusMonL"/>
              </a:rPr>
              <a:t>langs</a:t>
            </a:r>
            <a:r>
              <a:rPr lang="en-US" dirty="0">
                <a:latin typeface="NimbusMonL"/>
              </a:rPr>
              <a:t>/</a:t>
            </a:r>
            <a:r>
              <a:rPr lang="en-US" dirty="0" err="1">
                <a:latin typeface="NimbusMonL"/>
              </a:rPr>
              <a:t>splog</a:t>
            </a:r>
            <a:r>
              <a:rPr lang="en-US" dirty="0">
                <a:latin typeface="NimbusMonL"/>
              </a:rPr>
              <a:t>#&gt;</a:t>
            </a:r>
            <a:r>
              <a:rPr lang="en-US" dirty="0">
                <a:latin typeface="NimbusRomNo9L"/>
              </a:rPr>
              <a:t>.</a:t>
            </a:r>
          </a:p>
          <a:p>
            <a:r>
              <a:rPr lang="en-US" dirty="0">
                <a:latin typeface="NimbusRomNo9L"/>
              </a:rPr>
              <a:t>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060AFD-C368-6446-8FD3-2F7999A38A24}"/>
              </a:ext>
            </a:extLst>
          </p:cNvPr>
          <p:cNvSpPr/>
          <p:nvPr/>
        </p:nvSpPr>
        <p:spPr>
          <a:xfrm>
            <a:off x="3021347" y="4842019"/>
            <a:ext cx="1839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 W3C P3P,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     (OASIS COEL?)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16E208-E751-AF4C-82DD-9B2557A1C751}"/>
              </a:ext>
            </a:extLst>
          </p:cNvPr>
          <p:cNvSpPr/>
          <p:nvPr/>
        </p:nvSpPr>
        <p:spPr>
          <a:xfrm>
            <a:off x="3470052" y="3697039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W3C ODRL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5A904F-7A98-564C-9CCF-87821C8ACF61}"/>
              </a:ext>
            </a:extLst>
          </p:cNvPr>
          <p:cNvSpPr/>
          <p:nvPr/>
        </p:nvSpPr>
        <p:spPr>
          <a:xfrm>
            <a:off x="3470052" y="3145951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W3C P3P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EA88C8-DA96-7240-8431-9F67315A057C}"/>
              </a:ext>
            </a:extLst>
          </p:cNvPr>
          <p:cNvSpPr/>
          <p:nvPr/>
        </p:nvSpPr>
        <p:spPr>
          <a:xfrm>
            <a:off x="3867572" y="1635194"/>
            <a:ext cx="195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W3C ODRL/POE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CFE7C2-730A-C249-8B37-28A9E3CB664A}"/>
              </a:ext>
            </a:extLst>
          </p:cNvPr>
          <p:cNvSpPr/>
          <p:nvPr/>
        </p:nvSpPr>
        <p:spPr>
          <a:xfrm>
            <a:off x="3013122" y="5393107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 W3C P3P</a:t>
            </a:r>
            <a:endParaRPr lang="en-US" dirty="0"/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DFA78BDD-4BEF-944E-94A1-8DB761CC7BE3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15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20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8B9F28CD-4008-154E-A987-DE20090DE2B2}"/>
              </a:ext>
            </a:extLst>
          </p:cNvPr>
          <p:cNvSpPr/>
          <p:nvPr/>
        </p:nvSpPr>
        <p:spPr>
          <a:xfrm>
            <a:off x="1353312" y="1886631"/>
            <a:ext cx="9454896" cy="4207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Use Cases/Vocabularies from SPECIAL: Example</a:t>
            </a:r>
            <a:endParaRPr lang="en-GB" dirty="0"/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622A460-9C97-734A-B875-407FCB18A6AC}"/>
              </a:ext>
            </a:extLst>
          </p:cNvPr>
          <p:cNvSpPr/>
          <p:nvPr/>
        </p:nvSpPr>
        <p:spPr>
          <a:xfrm rot="10800000" flipV="1">
            <a:off x="424054" y="1489434"/>
            <a:ext cx="1331593" cy="10888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46010-CD47-3948-A75F-61745B7C11C2}"/>
              </a:ext>
            </a:extLst>
          </p:cNvPr>
          <p:cNvGrpSpPr/>
          <p:nvPr/>
        </p:nvGrpSpPr>
        <p:grpSpPr>
          <a:xfrm>
            <a:off x="6513744" y="2033488"/>
            <a:ext cx="453327" cy="467618"/>
            <a:chOff x="9757767" y="4771082"/>
            <a:chExt cx="453327" cy="467618"/>
          </a:xfrm>
        </p:grpSpPr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70947C07-14DD-174F-B79D-5CCD5C86952B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11038544-85C2-D147-B6E0-779FB723B2BD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0-Point Star 8">
              <a:extLst>
                <a:ext uri="{FF2B5EF4-FFF2-40B4-BE49-F238E27FC236}">
                  <a16:creationId xmlns:a16="http://schemas.microsoft.com/office/drawing/2014/main" id="{A00123F6-8ABB-BE45-A9FD-3BCEA5DBDEE4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80D18C-ACA7-AD49-AAEA-94C1C35EC0EE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D3AE80-EF4A-3940-B99C-A6335034D2D7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A5A909-507E-724D-9F6E-CD537F75D239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an 12">
            <a:extLst>
              <a:ext uri="{FF2B5EF4-FFF2-40B4-BE49-F238E27FC236}">
                <a16:creationId xmlns:a16="http://schemas.microsoft.com/office/drawing/2014/main" id="{5081B4B3-9703-5849-BEE1-ED4167C90B8E}"/>
              </a:ext>
            </a:extLst>
          </p:cNvPr>
          <p:cNvSpPr/>
          <p:nvPr/>
        </p:nvSpPr>
        <p:spPr>
          <a:xfrm>
            <a:off x="8168640" y="5553428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Document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F84038-8241-6147-9931-7023379369B8}"/>
              </a:ext>
            </a:extLst>
          </p:cNvPr>
          <p:cNvSpPr/>
          <p:nvPr/>
        </p:nvSpPr>
        <p:spPr>
          <a:xfrm>
            <a:off x="8473440" y="1975651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CD1FE1-52E8-6C41-B9C9-92D188DB948B}"/>
              </a:ext>
            </a:extLst>
          </p:cNvPr>
          <p:cNvSpPr/>
          <p:nvPr/>
        </p:nvSpPr>
        <p:spPr>
          <a:xfrm>
            <a:off x="2061078" y="377914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D33514-288B-694B-A9CC-CBB577711918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3414142" y="5496488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76B866-FCB9-8F48-BA81-28BCD7DA717D}"/>
              </a:ext>
            </a:extLst>
          </p:cNvPr>
          <p:cNvSpPr/>
          <p:nvPr/>
        </p:nvSpPr>
        <p:spPr>
          <a:xfrm>
            <a:off x="2779777" y="2851702"/>
            <a:ext cx="7827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NimbusRomNo9L"/>
              </a:rPr>
              <a:t>The data controller will collect financial and judicial information from public sources and </a:t>
            </a:r>
            <a:r>
              <a:rPr lang="en-US" sz="2800" i="1" dirty="0" err="1">
                <a:latin typeface="NimbusRomNo9L"/>
              </a:rPr>
              <a:t>analyse</a:t>
            </a:r>
            <a:r>
              <a:rPr lang="en-US" sz="2800" i="1" dirty="0">
                <a:latin typeface="NimbusRomNo9L"/>
              </a:rPr>
              <a:t> it for “know your customer” purposes. This information will be stored on the controller’s servers and  released to specific third parties. </a:t>
            </a:r>
            <a:endParaRPr lang="en-US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863D08-87C9-8645-A116-7F53F13CC538}"/>
              </a:ext>
            </a:extLst>
          </p:cNvPr>
          <p:cNvCxnSpPr>
            <a:cxnSpLocks/>
            <a:stCxn id="14" idx="1"/>
            <a:endCxn id="20" idx="0"/>
          </p:cNvCxnSpPr>
          <p:nvPr/>
        </p:nvCxnSpPr>
        <p:spPr>
          <a:xfrm flipH="1">
            <a:off x="8750808" y="2578250"/>
            <a:ext cx="32876" cy="35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182B7-D935-8243-A4C4-F0017642A089}"/>
              </a:ext>
            </a:extLst>
          </p:cNvPr>
          <p:cNvSpPr/>
          <p:nvPr/>
        </p:nvSpPr>
        <p:spPr>
          <a:xfrm>
            <a:off x="7242048" y="2928846"/>
            <a:ext cx="3017520" cy="417858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1B967E-56E0-8D42-B7CE-6A308A0ABB0C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6719824" y="2559962"/>
            <a:ext cx="2016" cy="371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D4DA912-E8C2-074B-94DB-0C234540069B}"/>
              </a:ext>
            </a:extLst>
          </p:cNvPr>
          <p:cNvSpPr/>
          <p:nvPr/>
        </p:nvSpPr>
        <p:spPr>
          <a:xfrm>
            <a:off x="6231466" y="2931158"/>
            <a:ext cx="976715" cy="415546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927784-3684-0347-83F0-E4AA92D54BFC}"/>
              </a:ext>
            </a:extLst>
          </p:cNvPr>
          <p:cNvSpPr/>
          <p:nvPr/>
        </p:nvSpPr>
        <p:spPr>
          <a:xfrm>
            <a:off x="2832773" y="3779143"/>
            <a:ext cx="4753359" cy="415545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1FD0BBC-36CD-354E-86B0-E9408DDD744A}"/>
              </a:ext>
            </a:extLst>
          </p:cNvPr>
          <p:cNvCxnSpPr>
            <a:cxnSpLocks/>
            <a:stCxn id="17" idx="6"/>
            <a:endCxn id="60" idx="1"/>
          </p:cNvCxnSpPr>
          <p:nvPr/>
        </p:nvCxnSpPr>
        <p:spPr>
          <a:xfrm>
            <a:off x="2469292" y="3975086"/>
            <a:ext cx="363481" cy="11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C6FFD4C-B35F-1B4B-BA0F-C93DF0C15371}"/>
              </a:ext>
            </a:extLst>
          </p:cNvPr>
          <p:cNvSpPr/>
          <p:nvPr/>
        </p:nvSpPr>
        <p:spPr>
          <a:xfrm>
            <a:off x="3793067" y="4231034"/>
            <a:ext cx="4826000" cy="376641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44D70AD-C1C2-1443-BE98-A1FDF77A4618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918704" y="4627128"/>
            <a:ext cx="402336" cy="92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8A65FC9C-46D5-BF40-A1D9-35DB09D372F7}"/>
              </a:ext>
            </a:extLst>
          </p:cNvPr>
          <p:cNvSpPr/>
          <p:nvPr/>
        </p:nvSpPr>
        <p:spPr>
          <a:xfrm>
            <a:off x="2832774" y="4639534"/>
            <a:ext cx="4628729" cy="439484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785BA8-3464-7746-8ABA-E58B3334AB9A}"/>
              </a:ext>
            </a:extLst>
          </p:cNvPr>
          <p:cNvCxnSpPr>
            <a:cxnSpLocks/>
            <a:stCxn id="21" idx="3"/>
            <a:endCxn id="69" idx="2"/>
          </p:cNvCxnSpPr>
          <p:nvPr/>
        </p:nvCxnSpPr>
        <p:spPr>
          <a:xfrm flipV="1">
            <a:off x="4033460" y="5079018"/>
            <a:ext cx="1113679" cy="71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1637656-1A1E-9E4F-880A-1C7A359156DA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16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0" grpId="0" animBg="1"/>
      <p:bldP spid="34" grpId="0" animBg="1"/>
      <p:bldP spid="60" grpId="0" animBg="1"/>
      <p:bldP spid="64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85A2A1-D9E9-3E49-A6AB-AE493128C072}"/>
              </a:ext>
            </a:extLst>
          </p:cNvPr>
          <p:cNvSpPr/>
          <p:nvPr/>
        </p:nvSpPr>
        <p:spPr>
          <a:xfrm>
            <a:off x="1909436" y="1463824"/>
            <a:ext cx="10741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mbusMonL"/>
              </a:rPr>
              <a:t>ObjectIntersectionOf</a:t>
            </a:r>
            <a:r>
              <a:rPr lang="en-US" sz="2000" dirty="0">
                <a:latin typeface="NimbusMonL"/>
              </a:rPr>
              <a:t>( </a:t>
            </a:r>
          </a:p>
          <a:p>
            <a:endParaRPr lang="en-US" sz="2000" dirty="0">
              <a:latin typeface="NimbusMonL"/>
            </a:endParaRPr>
          </a:p>
          <a:p>
            <a:r>
              <a:rPr lang="en-US" sz="2000" dirty="0"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spl:hasData</a:t>
            </a:r>
            <a:r>
              <a:rPr lang="en-US" sz="2000" b="1" dirty="0">
                <a:latin typeface="NimbusMonL"/>
              </a:rPr>
              <a:t> </a:t>
            </a:r>
            <a:endParaRPr lang="en-US" sz="2000" dirty="0"/>
          </a:p>
          <a:p>
            <a:r>
              <a:rPr lang="en-US" sz="2000" dirty="0">
                <a:solidFill>
                  <a:srgbClr val="0000FF"/>
                </a:solidFill>
                <a:latin typeface="NimbusMonL"/>
              </a:rPr>
              <a:t>		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ObjectUnionOf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(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svd:Financial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svd:Judicial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)) </a:t>
            </a:r>
          </a:p>
          <a:p>
            <a:r>
              <a:rPr lang="en-US" sz="2000" dirty="0">
                <a:solidFill>
                  <a:srgbClr val="0000FF"/>
                </a:solidFill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spl:hasProcessing</a:t>
            </a:r>
            <a:r>
              <a:rPr lang="en-US" sz="2000" b="1" dirty="0">
                <a:latin typeface="NimbusMonL"/>
              </a:rPr>
              <a:t> </a:t>
            </a:r>
          </a:p>
          <a:p>
            <a:r>
              <a:rPr lang="en-US" sz="2000" b="1" dirty="0">
                <a:solidFill>
                  <a:srgbClr val="0000FF"/>
                </a:solidFill>
                <a:latin typeface="NimbusMonL"/>
              </a:rPr>
              <a:t>		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ObjectUnionOf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( </a:t>
            </a:r>
            <a:r>
              <a:rPr lang="en-US" sz="2000" dirty="0" err="1">
                <a:solidFill>
                  <a:schemeClr val="accent2"/>
                </a:solidFill>
                <a:latin typeface="NimbusMonL"/>
              </a:rPr>
              <a:t>tr:Collect-public</a:t>
            </a:r>
            <a:r>
              <a:rPr lang="en-US" sz="2000" dirty="0">
                <a:solidFill>
                  <a:schemeClr val="accent2"/>
                </a:solidFill>
                <a:latin typeface="NimbusMonL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svpr:Analyze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)</a:t>
            </a:r>
            <a:r>
              <a:rPr lang="en-US" sz="2000" dirty="0">
                <a:latin typeface="NimbusMonL"/>
              </a:rPr>
              <a:t>)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spl:hasPurpose</a:t>
            </a:r>
            <a:r>
              <a:rPr lang="en-US" sz="2000" b="1" dirty="0">
                <a:latin typeface="NimbusMonL"/>
              </a:rPr>
              <a:t>  </a:t>
            </a:r>
            <a:r>
              <a:rPr lang="en-US" sz="2000" dirty="0" err="1">
                <a:solidFill>
                  <a:schemeClr val="accent2"/>
                </a:solidFill>
                <a:latin typeface="NimbusMonL"/>
              </a:rPr>
              <a:t>tr:KYC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</a:t>
            </a:r>
            <a:r>
              <a:rPr lang="en-US" sz="2000" dirty="0">
                <a:latin typeface="NimbusMonL"/>
              </a:rPr>
              <a:t>) </a:t>
            </a:r>
          </a:p>
          <a:p>
            <a:endParaRPr lang="en-US" sz="2000" dirty="0">
              <a:latin typeface="NimbusMonL"/>
            </a:endParaRPr>
          </a:p>
          <a:p>
            <a:r>
              <a:rPr lang="en-US" sz="2000" dirty="0"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spl:hasStorage</a:t>
            </a:r>
            <a:r>
              <a:rPr lang="en-US" sz="2000" b="1" dirty="0">
                <a:latin typeface="NimbusMonL"/>
              </a:rPr>
              <a:t>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	     </a:t>
            </a:r>
            <a:r>
              <a:rPr lang="en-US" sz="2000" dirty="0" err="1">
                <a:latin typeface="NimbusMonL"/>
              </a:rPr>
              <a:t>ObjectIntersectionOf</a:t>
            </a:r>
            <a:r>
              <a:rPr lang="en-US" sz="2000" dirty="0">
                <a:latin typeface="NimbusMonL"/>
              </a:rPr>
              <a:t>(</a:t>
            </a:r>
            <a:br>
              <a:rPr lang="en-US" sz="2000" dirty="0">
                <a:latin typeface="NimbusMonL"/>
              </a:rPr>
            </a:br>
            <a:r>
              <a:rPr lang="en-US" sz="2000" dirty="0">
                <a:latin typeface="NimbusMonL"/>
              </a:rPr>
              <a:t>	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</a:t>
            </a:r>
            <a:r>
              <a:rPr lang="en-US" sz="2000" b="1" dirty="0" err="1">
                <a:latin typeface="NimbusMonL"/>
              </a:rPr>
              <a:t>spl:hasLocation</a:t>
            </a:r>
            <a:r>
              <a:rPr lang="en-US" sz="2000" b="1" dirty="0">
                <a:latin typeface="NimbusMonL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spl:ControllerServers</a:t>
            </a:r>
            <a:r>
              <a:rPr lang="en-US" sz="2000" dirty="0">
                <a:latin typeface="NimbusMonL"/>
              </a:rPr>
              <a:t>) 				</a:t>
            </a:r>
            <a:r>
              <a:rPr lang="en-US" sz="2000" dirty="0" err="1">
                <a:latin typeface="NimbusMonL"/>
              </a:rPr>
              <a:t>DataSomeValuesFrom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spl:durationInDays</a:t>
            </a:r>
            <a:r>
              <a:rPr lang="en-US" sz="2000" b="1" dirty="0">
                <a:latin typeface="NimbusMonL"/>
              </a:rPr>
              <a:t>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		     </a:t>
            </a:r>
            <a:r>
              <a:rPr lang="en-US" sz="2000" dirty="0" err="1">
                <a:latin typeface="NimbusMonL"/>
              </a:rPr>
              <a:t>DatatypeRestriction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dirty="0" err="1">
                <a:latin typeface="NimbusMonL"/>
              </a:rPr>
              <a:t>xsd:integer</a:t>
            </a:r>
            <a:r>
              <a:rPr lang="en-US" sz="2000" dirty="0">
                <a:latin typeface="NimbusMonL"/>
              </a:rPr>
              <a:t> </a:t>
            </a:r>
            <a:r>
              <a:rPr lang="en-US" sz="2000" b="1" dirty="0" err="1">
                <a:latin typeface="NimbusMonL"/>
              </a:rPr>
              <a:t>xsd:mininclusive</a:t>
            </a:r>
            <a:r>
              <a:rPr lang="en-US" sz="2000" b="1" dirty="0">
                <a:latin typeface="NimbusMonL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"0"</a:t>
            </a:r>
            <a:r>
              <a:rPr lang="en-US" sz="2000" dirty="0">
                <a:latin typeface="NimbusMonL"/>
              </a:rPr>
              <a:t>^^</a:t>
            </a:r>
            <a:r>
              <a:rPr lang="en-US" sz="2000" dirty="0" err="1">
                <a:latin typeface="NimbusMonL"/>
              </a:rPr>
              <a:t>xsd:integer</a:t>
            </a:r>
            <a:r>
              <a:rPr lang="en-US" sz="2000" dirty="0">
                <a:latin typeface="NimbusMonL"/>
              </a:rPr>
              <a:t> ))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                    )) </a:t>
            </a:r>
            <a:endParaRPr lang="en-US" sz="2000" dirty="0"/>
          </a:p>
          <a:p>
            <a:r>
              <a:rPr lang="en-US" sz="2000" dirty="0">
                <a:latin typeface="NimbusMonL"/>
              </a:rPr>
              <a:t>	</a:t>
            </a:r>
            <a:r>
              <a:rPr lang="en-US" sz="2000" dirty="0" err="1">
                <a:latin typeface="NimbusMonL"/>
              </a:rPr>
              <a:t>ObjectSomeValueFrom</a:t>
            </a:r>
            <a:r>
              <a:rPr lang="en-US" sz="2000" dirty="0">
                <a:latin typeface="NimbusMonL"/>
              </a:rPr>
              <a:t>( </a:t>
            </a:r>
            <a:r>
              <a:rPr lang="en-US" sz="2000" b="1" dirty="0" err="1">
                <a:latin typeface="NimbusMonL"/>
              </a:rPr>
              <a:t>spl:hasRecipient</a:t>
            </a:r>
            <a:r>
              <a:rPr lang="en-US" sz="2000" b="1" dirty="0">
                <a:latin typeface="NimbusMonL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NimbusMonL"/>
              </a:rPr>
              <a:t>svr:AnyRecipient</a:t>
            </a:r>
            <a:r>
              <a:rPr lang="en-US" sz="2000" dirty="0">
                <a:solidFill>
                  <a:srgbClr val="0000FF"/>
                </a:solidFill>
                <a:latin typeface="NimbusMonL"/>
              </a:rPr>
              <a:t> </a:t>
            </a:r>
            <a:r>
              <a:rPr lang="en-US" sz="2000" dirty="0">
                <a:latin typeface="NimbusMonL"/>
              </a:rPr>
              <a:t>) </a:t>
            </a:r>
          </a:p>
          <a:p>
            <a:r>
              <a:rPr lang="en-US" sz="2000" dirty="0">
                <a:latin typeface="NimbusMonL"/>
              </a:rPr>
              <a:t>) </a:t>
            </a:r>
            <a:endParaRPr lang="en-US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Cases/Vocabularies from SPECIAL: Example (OWL)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46010-CD47-3948-A75F-61745B7C11C2}"/>
              </a:ext>
            </a:extLst>
          </p:cNvPr>
          <p:cNvGrpSpPr/>
          <p:nvPr/>
        </p:nvGrpSpPr>
        <p:grpSpPr>
          <a:xfrm>
            <a:off x="2206435" y="2719517"/>
            <a:ext cx="453327" cy="467618"/>
            <a:chOff x="9757767" y="4771082"/>
            <a:chExt cx="453327" cy="467618"/>
          </a:xfrm>
        </p:grpSpPr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70947C07-14DD-174F-B79D-5CCD5C86952B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11038544-85C2-D147-B6E0-779FB723B2BD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10-Point Star 8">
              <a:extLst>
                <a:ext uri="{FF2B5EF4-FFF2-40B4-BE49-F238E27FC236}">
                  <a16:creationId xmlns:a16="http://schemas.microsoft.com/office/drawing/2014/main" id="{A00123F6-8ABB-BE45-A9FD-3BCEA5DBDEE4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80D18C-ACA7-AD49-AAEA-94C1C35EC0EE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D3AE80-EF4A-3940-B99C-A6335034D2D7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A5A909-507E-724D-9F6E-CD537F75D239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an 12">
            <a:extLst>
              <a:ext uri="{FF2B5EF4-FFF2-40B4-BE49-F238E27FC236}">
                <a16:creationId xmlns:a16="http://schemas.microsoft.com/office/drawing/2014/main" id="{5081B4B3-9703-5849-BEE1-ED4167C90B8E}"/>
              </a:ext>
            </a:extLst>
          </p:cNvPr>
          <p:cNvSpPr/>
          <p:nvPr/>
        </p:nvSpPr>
        <p:spPr>
          <a:xfrm>
            <a:off x="2313844" y="3870413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Document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F84038-8241-6147-9931-7023379369B8}"/>
              </a:ext>
            </a:extLst>
          </p:cNvPr>
          <p:cNvSpPr/>
          <p:nvPr/>
        </p:nvSpPr>
        <p:spPr>
          <a:xfrm>
            <a:off x="2122856" y="1968837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CD1FE1-52E8-6C41-B9C9-92D188DB948B}"/>
              </a:ext>
            </a:extLst>
          </p:cNvPr>
          <p:cNvSpPr/>
          <p:nvPr/>
        </p:nvSpPr>
        <p:spPr>
          <a:xfrm>
            <a:off x="2277447" y="3309370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D33514-288B-694B-A9CC-CBB577711918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2135319" y="5562200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791352-899F-1E45-A166-34A2A5F31F3D}"/>
              </a:ext>
            </a:extLst>
          </p:cNvPr>
          <p:cNvPicPr/>
          <p:nvPr/>
        </p:nvPicPr>
        <p:blipFill rotWithShape="1">
          <a:blip r:embed="rId2"/>
          <a:srcRect l="3887" t="34213" r="-1293" b="31855"/>
          <a:stretch/>
        </p:blipFill>
        <p:spPr>
          <a:xfrm>
            <a:off x="1546579" y="5516503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4E106D7-7BB9-F84C-9643-0F25FCF085CC}"/>
              </a:ext>
            </a:extLst>
          </p:cNvPr>
          <p:cNvGrpSpPr/>
          <p:nvPr/>
        </p:nvGrpSpPr>
        <p:grpSpPr>
          <a:xfrm>
            <a:off x="8692337" y="1555317"/>
            <a:ext cx="2414721" cy="928637"/>
            <a:chOff x="7564746" y="5873401"/>
            <a:chExt cx="2414721" cy="92863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D33A44-01BE-2B40-B397-5324DAE6D68F}"/>
                </a:ext>
              </a:extLst>
            </p:cNvPr>
            <p:cNvSpPr/>
            <p:nvPr/>
          </p:nvSpPr>
          <p:spPr>
            <a:xfrm>
              <a:off x="7564746" y="5873401"/>
              <a:ext cx="946025" cy="92863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/>
                <a:t>tr:KYC</a:t>
              </a:r>
              <a:r>
                <a:rPr lang="en-US" dirty="0"/>
                <a:t> </a:t>
              </a:r>
            </a:p>
          </p:txBody>
        </p:sp>
        <p:sp>
          <p:nvSpPr>
            <p:cNvPr id="25" name="CustomShape 5">
              <a:extLst>
                <a:ext uri="{FF2B5EF4-FFF2-40B4-BE49-F238E27FC236}">
                  <a16:creationId xmlns:a16="http://schemas.microsoft.com/office/drawing/2014/main" id="{569065B7-054D-1045-AFAC-502980D5FC00}"/>
                </a:ext>
              </a:extLst>
            </p:cNvPr>
            <p:cNvSpPr/>
            <p:nvPr/>
          </p:nvSpPr>
          <p:spPr>
            <a:xfrm>
              <a:off x="8505381" y="6108083"/>
              <a:ext cx="533451" cy="52229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88" tIns="44994" rIns="89988" bIns="44994"/>
            <a:lstStyle/>
            <a:p>
              <a:pPr>
                <a:lnSpc>
                  <a:spcPct val="100000"/>
                </a:lnSpc>
              </a:pPr>
              <a:r>
                <a:rPr lang="en-GB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rPr>
                <a:t> </a:t>
              </a:r>
              <a:endPara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88465E-DE7C-504C-928C-F2AF6E9B1E56}"/>
                </a:ext>
              </a:extLst>
            </p:cNvPr>
            <p:cNvSpPr/>
            <p:nvPr/>
          </p:nvSpPr>
          <p:spPr>
            <a:xfrm>
              <a:off x="9048258" y="5873401"/>
              <a:ext cx="931209" cy="928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 err="1"/>
                <a:t>svpu</a:t>
              </a:r>
              <a:r>
                <a:rPr lang="en-US" sz="2000" dirty="0"/>
                <a:t>: </a:t>
              </a:r>
              <a:r>
                <a:rPr lang="en-US" sz="2000" dirty="0" err="1"/>
                <a:t>finmg</a:t>
              </a:r>
              <a:r>
                <a:rPr lang="en-US" sz="2000" dirty="0"/>
                <a:t> </a:t>
              </a:r>
            </a:p>
          </p:txBody>
        </p:sp>
      </p:grpSp>
      <p:sp>
        <p:nvSpPr>
          <p:cNvPr id="28" name="10-Point Star 27">
            <a:extLst>
              <a:ext uri="{FF2B5EF4-FFF2-40B4-BE49-F238E27FC236}">
                <a16:creationId xmlns:a16="http://schemas.microsoft.com/office/drawing/2014/main" id="{C94DADA3-E064-894B-8014-6E788B85C948}"/>
              </a:ext>
            </a:extLst>
          </p:cNvPr>
          <p:cNvSpPr/>
          <p:nvPr/>
        </p:nvSpPr>
        <p:spPr>
          <a:xfrm>
            <a:off x="8946330" y="2571435"/>
            <a:ext cx="1140512" cy="1129819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tr</a:t>
            </a:r>
            <a:r>
              <a:rPr lang="en-US" dirty="0"/>
              <a:t>: Collect-public</a:t>
            </a:r>
          </a:p>
        </p:txBody>
      </p:sp>
      <p:sp>
        <p:nvSpPr>
          <p:cNvPr id="29" name="CustomShape 5">
            <a:extLst>
              <a:ext uri="{FF2B5EF4-FFF2-40B4-BE49-F238E27FC236}">
                <a16:creationId xmlns:a16="http://schemas.microsoft.com/office/drawing/2014/main" id="{8DE5295B-D4D2-2147-A242-7B163FBC249E}"/>
              </a:ext>
            </a:extLst>
          </p:cNvPr>
          <p:cNvSpPr/>
          <p:nvPr/>
        </p:nvSpPr>
        <p:spPr>
          <a:xfrm>
            <a:off x="10086842" y="2859826"/>
            <a:ext cx="533451" cy="5222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/>
          <a:p>
            <a:pPr>
              <a:lnSpc>
                <a:spcPct val="100000"/>
              </a:lnSpc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10-Point Star 30">
            <a:extLst>
              <a:ext uri="{FF2B5EF4-FFF2-40B4-BE49-F238E27FC236}">
                <a16:creationId xmlns:a16="http://schemas.microsoft.com/office/drawing/2014/main" id="{B10817F4-6A2F-4B43-93B1-FDA20B69DED1}"/>
              </a:ext>
            </a:extLst>
          </p:cNvPr>
          <p:cNvSpPr/>
          <p:nvPr/>
        </p:nvSpPr>
        <p:spPr>
          <a:xfrm>
            <a:off x="10513719" y="2556062"/>
            <a:ext cx="1140512" cy="1129819"/>
          </a:xfrm>
          <a:prstGeom prst="star10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/>
              <a:t>svpr</a:t>
            </a:r>
            <a:r>
              <a:rPr lang="en-US" sz="2400" dirty="0"/>
              <a:t>: collect</a:t>
            </a:r>
          </a:p>
        </p:txBody>
      </p:sp>
      <p:sp>
        <p:nvSpPr>
          <p:cNvPr id="26" name="Vertical Scroll 25">
            <a:extLst>
              <a:ext uri="{FF2B5EF4-FFF2-40B4-BE49-F238E27FC236}">
                <a16:creationId xmlns:a16="http://schemas.microsoft.com/office/drawing/2014/main" id="{FCD75815-4061-7040-8649-6D26B0ACCC60}"/>
              </a:ext>
            </a:extLst>
          </p:cNvPr>
          <p:cNvSpPr/>
          <p:nvPr/>
        </p:nvSpPr>
        <p:spPr>
          <a:xfrm rot="10800000" flipV="1">
            <a:off x="424054" y="1489434"/>
            <a:ext cx="1331593" cy="10888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D281B1-D2E5-9C40-BEEE-04DD75880E31}"/>
              </a:ext>
            </a:extLst>
          </p:cNvPr>
          <p:cNvSpPr/>
          <p:nvPr/>
        </p:nvSpPr>
        <p:spPr>
          <a:xfrm>
            <a:off x="1353311" y="1504518"/>
            <a:ext cx="10414636" cy="4604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6656B92-79DD-EE4B-A1AF-CA92DDEEAC9D}"/>
              </a:ext>
            </a:extLst>
          </p:cNvPr>
          <p:cNvSpPr txBox="1">
            <a:spLocks/>
          </p:cNvSpPr>
          <p:nvPr/>
        </p:nvSpPr>
        <p:spPr>
          <a:xfrm>
            <a:off x="936171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CC928E-724D-F44E-A1C4-95E14B7414D5}" type="slidenum">
              <a:rPr lang="en-US" sz="2000" smtClean="0">
                <a:solidFill>
                  <a:schemeClr val="bg2">
                    <a:lumMod val="25000"/>
                  </a:schemeClr>
                </a:solidFill>
              </a:rPr>
              <a:pPr algn="r"/>
              <a:t>17</a:t>
            </a:fld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7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8" grpId="0" animBg="1"/>
      <p:bldP spid="29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1999" cy="6857999"/>
          </a:xfrm>
          <a:solidFill>
            <a:srgbClr val="18344F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20B2E1"/>
                </a:solidFill>
                <a:latin typeface="Myriad Pro" panose="020B0503030403020204" pitchFamily="34" charset="0"/>
              </a:rPr>
              <a:t>	Discussion… </a:t>
            </a:r>
            <a:br>
              <a:rPr lang="en-US" dirty="0">
                <a:solidFill>
                  <a:srgbClr val="20B2E1"/>
                </a:solidFill>
                <a:latin typeface="Myriad Pro" panose="020B0503030403020204" pitchFamily="34" charset="0"/>
              </a:rPr>
            </a:br>
            <a:r>
              <a:rPr lang="en-US" dirty="0">
                <a:solidFill>
                  <a:srgbClr val="20B2E1"/>
                </a:solidFill>
                <a:latin typeface="Myriad Pro" panose="020B0503030403020204" pitchFamily="34" charset="0"/>
              </a:rPr>
              <a:t>	How to structure those taxonomies? </a:t>
            </a:r>
            <a:br>
              <a:rPr lang="en-US" dirty="0">
                <a:solidFill>
                  <a:srgbClr val="20B2E1"/>
                </a:solidFill>
                <a:latin typeface="Myriad Pro" panose="020B0503030403020204" pitchFamily="34" charset="0"/>
              </a:rPr>
            </a:br>
            <a:r>
              <a:rPr lang="en-US" dirty="0">
                <a:solidFill>
                  <a:srgbClr val="20B2E1"/>
                </a:solidFill>
                <a:latin typeface="Myriad Pro" panose="020B0503030403020204" pitchFamily="34" charset="0"/>
              </a:rPr>
              <a:t>	What are the important use cases to cover?</a:t>
            </a:r>
          </a:p>
        </p:txBody>
      </p:sp>
    </p:spTree>
    <p:extLst>
      <p:ext uri="{BB962C8B-B14F-4D97-AF65-F5344CB8AC3E}">
        <p14:creationId xmlns:p14="http://schemas.microsoft.com/office/powerpoint/2010/main" val="2445062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DFAC-F28D-4A42-B6B5-0EE450AD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Personal Data Processing </a:t>
            </a:r>
            <a:br>
              <a:rPr lang="en-US" b="1" dirty="0"/>
            </a:br>
            <a:r>
              <a:rPr lang="en-US" b="1" dirty="0"/>
              <a:t>(not exhaustive…)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5784-2471-0D49-975E-FC9FA0AE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Rules/Policies</a:t>
            </a:r>
          </a:p>
          <a:p>
            <a:pPr lvl="1"/>
            <a:r>
              <a:rPr lang="en-US" dirty="0"/>
              <a:t>Consent</a:t>
            </a:r>
          </a:p>
          <a:p>
            <a:pPr lvl="1"/>
            <a:r>
              <a:rPr lang="en-US" dirty="0"/>
              <a:t>Regulations</a:t>
            </a:r>
          </a:p>
          <a:p>
            <a:pPr marL="0" indent="0">
              <a:buNone/>
            </a:pPr>
            <a:r>
              <a:rPr lang="en-US" dirty="0"/>
              <a:t>	Purpose</a:t>
            </a:r>
          </a:p>
          <a:p>
            <a:pPr marL="0" indent="0">
              <a:buNone/>
            </a:pPr>
            <a:r>
              <a:rPr lang="en-US" dirty="0"/>
              <a:t>	Processing</a:t>
            </a:r>
          </a:p>
          <a:p>
            <a:pPr marL="0" indent="0">
              <a:buNone/>
            </a:pPr>
            <a:r>
              <a:rPr lang="en-US" dirty="0"/>
              <a:t>	Storage</a:t>
            </a:r>
          </a:p>
          <a:p>
            <a:pPr marL="0" indent="0">
              <a:buNone/>
            </a:pPr>
            <a:r>
              <a:rPr lang="en-US" dirty="0"/>
              <a:t>	Personal Data (categories, formats)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09B4A23A-8293-9243-97F8-1AF9B08C1D56}"/>
              </a:ext>
            </a:extLst>
          </p:cNvPr>
          <p:cNvSpPr/>
          <p:nvPr/>
        </p:nvSpPr>
        <p:spPr>
          <a:xfrm rot="10800000" flipV="1">
            <a:off x="260961" y="1747865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550E6C-4CF2-C84A-AA8E-0E74708E7B0A}"/>
              </a:ext>
            </a:extLst>
          </p:cNvPr>
          <p:cNvGrpSpPr/>
          <p:nvPr/>
        </p:nvGrpSpPr>
        <p:grpSpPr>
          <a:xfrm>
            <a:off x="1124703" y="3615150"/>
            <a:ext cx="453327" cy="467618"/>
            <a:chOff x="9757767" y="4771082"/>
            <a:chExt cx="453327" cy="467618"/>
          </a:xfrm>
        </p:grpSpPr>
        <p:sp>
          <p:nvSpPr>
            <p:cNvPr id="6" name="10-Point Star 5">
              <a:extLst>
                <a:ext uri="{FF2B5EF4-FFF2-40B4-BE49-F238E27FC236}">
                  <a16:creationId xmlns:a16="http://schemas.microsoft.com/office/drawing/2014/main" id="{BD10901D-1C6E-9A45-91E4-D44068F5D2DE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BE6EEBA8-1A7A-054E-944B-C3E943537248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20C43EC2-70AE-654F-B56D-8755A20E7AA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69BA17-CF0A-7345-9105-047BDB790CE0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3FD40E-598E-514D-98C8-E45DEEE91631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23E3BE-1E69-3744-AA79-AED53EEC4352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an 11">
            <a:extLst>
              <a:ext uri="{FF2B5EF4-FFF2-40B4-BE49-F238E27FC236}">
                <a16:creationId xmlns:a16="http://schemas.microsoft.com/office/drawing/2014/main" id="{0722DF83-5984-8A46-B8CF-59A407301A82}"/>
              </a:ext>
            </a:extLst>
          </p:cNvPr>
          <p:cNvSpPr/>
          <p:nvPr/>
        </p:nvSpPr>
        <p:spPr>
          <a:xfrm>
            <a:off x="1166395" y="4157864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Document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B9BCBF-9EAE-4B4A-88B4-2FAFE2BC3AC2}"/>
              </a:ext>
            </a:extLst>
          </p:cNvPr>
          <p:cNvSpPr/>
          <p:nvPr/>
        </p:nvSpPr>
        <p:spPr>
          <a:xfrm>
            <a:off x="1038628" y="4708420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Geo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</a:rPr>
              <a:t>JSON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5A8E57-39C7-9A44-BD8E-5ABCCB5AE55A}"/>
              </a:ext>
            </a:extLst>
          </p:cNvPr>
          <p:cNvGrpSpPr/>
          <p:nvPr/>
        </p:nvGrpSpPr>
        <p:grpSpPr>
          <a:xfrm>
            <a:off x="886227" y="3004117"/>
            <a:ext cx="674917" cy="560614"/>
            <a:chOff x="8654143" y="2334986"/>
            <a:chExt cx="674917" cy="56061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432D86-CC8A-2F4D-84BC-E3E46655323F}"/>
                </a:ext>
              </a:extLst>
            </p:cNvPr>
            <p:cNvSpPr/>
            <p:nvPr/>
          </p:nvSpPr>
          <p:spPr>
            <a:xfrm>
              <a:off x="8654143" y="2334986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5907A4-09DB-0E47-8150-82D407592D7D}"/>
                </a:ext>
              </a:extLst>
            </p:cNvPr>
            <p:cNvSpPr/>
            <p:nvPr/>
          </p:nvSpPr>
          <p:spPr>
            <a:xfrm>
              <a:off x="8920846" y="2503715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✆</a:t>
              </a:r>
              <a:endParaRPr lang="en-US" dirty="0"/>
            </a:p>
          </p:txBody>
        </p:sp>
      </p:grp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52A88035-84BE-D447-987F-37265C00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19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6720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3105-5CAC-C54E-BA25-7237F974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Background…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7A33BF1-497F-8945-BAC1-F1B525B9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0" y="6356350"/>
            <a:ext cx="1295403" cy="501650"/>
          </a:xfrm>
          <a:solidFill>
            <a:schemeClr val="bg1"/>
          </a:solidFill>
        </p:spPr>
        <p:txBody>
          <a:bodyPr/>
          <a:lstStyle/>
          <a:p>
            <a:fld id="{1ACC928E-724D-F44E-A1C4-95E14B7414D5}" type="slidenum">
              <a:rPr lang="en-US" sz="2000" smtClean="0"/>
              <a:t>2</a:t>
            </a:fld>
            <a:endParaRPr lang="en-US" sz="200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8FC026F-A0D4-B247-BAA4-5EFAC4198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340" y="1441909"/>
            <a:ext cx="10184748" cy="22319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D2B0F-C1AD-F244-8B2B-D92BE23A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132">
            <a:off x="5258375" y="3545828"/>
            <a:ext cx="5773879" cy="32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0ACFE-2F2B-BC46-AC21-BC8DD264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MyData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E659D1-2895-114D-B202-842345FD0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784" y="2075199"/>
            <a:ext cx="5523016" cy="41017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</a:t>
            </a:r>
            <a:r>
              <a:rPr lang="en-US" dirty="0" err="1"/>
              <a:t>MyData</a:t>
            </a:r>
            <a:r>
              <a:rPr lang="en-US" dirty="0"/>
              <a:t> model could be integrated on the “high level” it presents data as </a:t>
            </a:r>
          </a:p>
          <a:p>
            <a:pPr>
              <a:lnSpc>
                <a:spcPct val="100000"/>
              </a:lnSpc>
            </a:pPr>
            <a:r>
              <a:rPr lang="en-US" dirty="0"/>
              <a:t>human-centrically grouped into “areas of interest”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as well as how it’s</a:t>
            </a:r>
          </a:p>
          <a:p>
            <a:pPr>
              <a:lnSpc>
                <a:spcPct val="100000"/>
              </a:lnSpc>
            </a:pPr>
            <a:r>
              <a:rPr lang="en-US" dirty="0"/>
              <a:t>processed </a:t>
            </a:r>
          </a:p>
          <a:p>
            <a:pPr>
              <a:lnSpc>
                <a:spcPct val="100000"/>
              </a:lnSpc>
            </a:pPr>
            <a:r>
              <a:rPr lang="en-US" dirty="0"/>
              <a:t>and used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EEC607-C8F8-C345-98F1-CECDFB5A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3AAF-A98B-2145-A9CA-F69621B6AC7D}" type="slidenum">
              <a:rPr lang="de-DE" smtClean="0"/>
              <a:t>20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1B7988-5BC4-B14E-BE65-EA06FF3F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" y="2019599"/>
            <a:ext cx="5118231" cy="4157363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9169DF0-5CAA-1848-A006-4BED0780B493}"/>
              </a:ext>
            </a:extLst>
          </p:cNvPr>
          <p:cNvSpPr txBox="1">
            <a:spLocks/>
          </p:cNvSpPr>
          <p:nvPr/>
        </p:nvSpPr>
        <p:spPr>
          <a:xfrm>
            <a:off x="838199" y="6396572"/>
            <a:ext cx="7772401" cy="324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Quelle: </a:t>
            </a:r>
            <a:r>
              <a:rPr lang="de-DE" dirty="0" err="1"/>
              <a:t>MyData</a:t>
            </a:r>
            <a:endParaRPr lang="de-DE" dirty="0"/>
          </a:p>
        </p:txBody>
      </p:sp>
      <p:sp>
        <p:nvSpPr>
          <p:cNvPr id="10" name="Action Button: Document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9D4553-50EB-AD4F-992A-690118957AE0}"/>
              </a:ext>
            </a:extLst>
          </p:cNvPr>
          <p:cNvSpPr/>
          <p:nvPr/>
        </p:nvSpPr>
        <p:spPr>
          <a:xfrm>
            <a:off x="838199" y="397204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Geo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</a:rPr>
              <a:t>JSON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66BB2-9D6F-0B45-94D9-7D4B0B0B6187}"/>
              </a:ext>
            </a:extLst>
          </p:cNvPr>
          <p:cNvSpPr/>
          <p:nvPr/>
        </p:nvSpPr>
        <p:spPr>
          <a:xfrm>
            <a:off x="531960" y="519672"/>
            <a:ext cx="621073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Personal Data (categories, formats)</a:t>
            </a:r>
          </a:p>
        </p:txBody>
      </p:sp>
    </p:spTree>
    <p:extLst>
      <p:ext uri="{BB962C8B-B14F-4D97-AF65-F5344CB8AC3E}">
        <p14:creationId xmlns:p14="http://schemas.microsoft.com/office/powerpoint/2010/main" val="370826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0ACFE-2F2B-BC46-AC21-BC8DD264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Worls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Forum </a:t>
            </a:r>
            <a:r>
              <a:rPr lang="de-DE" dirty="0" err="1"/>
              <a:t>model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EEC607-C8F8-C345-98F1-CECDFB5A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3AAF-A98B-2145-A9CA-F69621B6AC7D}" type="slidenum">
              <a:rPr lang="de-DE" smtClean="0"/>
              <a:t>21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9169DF0-5CAA-1848-A006-4BED0780B493}"/>
              </a:ext>
            </a:extLst>
          </p:cNvPr>
          <p:cNvSpPr txBox="1">
            <a:spLocks/>
          </p:cNvSpPr>
          <p:nvPr/>
        </p:nvSpPr>
        <p:spPr>
          <a:xfrm>
            <a:off x="838199" y="6396572"/>
            <a:ext cx="7772401" cy="324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dirty="0"/>
              <a:t>Quelle: </a:t>
            </a:r>
            <a:r>
              <a:rPr lang="de-DE" dirty="0" err="1"/>
              <a:t>MyData</a:t>
            </a:r>
            <a:endParaRPr lang="de-DE" dirty="0"/>
          </a:p>
        </p:txBody>
      </p:sp>
      <p:sp>
        <p:nvSpPr>
          <p:cNvPr id="10" name="Action Button: Document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9D4553-50EB-AD4F-992A-690118957AE0}"/>
              </a:ext>
            </a:extLst>
          </p:cNvPr>
          <p:cNvSpPr/>
          <p:nvPr/>
        </p:nvSpPr>
        <p:spPr>
          <a:xfrm>
            <a:off x="838199" y="397204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Geo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</a:rPr>
              <a:t>JSON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66BB2-9D6F-0B45-94D9-7D4B0B0B6187}"/>
              </a:ext>
            </a:extLst>
          </p:cNvPr>
          <p:cNvSpPr/>
          <p:nvPr/>
        </p:nvSpPr>
        <p:spPr>
          <a:xfrm>
            <a:off x="531960" y="519672"/>
            <a:ext cx="621073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Personal Data (categories, formats)</a:t>
            </a:r>
          </a:p>
        </p:txBody>
      </p:sp>
      <p:pic>
        <p:nvPicPr>
          <p:cNvPr id="14" name="Grafik 10">
            <a:extLst>
              <a:ext uri="{FF2B5EF4-FFF2-40B4-BE49-F238E27FC236}">
                <a16:creationId xmlns:a16="http://schemas.microsoft.com/office/drawing/2014/main" id="{9FE4459B-E980-1548-AF74-13777932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45" y="2540136"/>
            <a:ext cx="7790255" cy="3411657"/>
          </a:xfrm>
          <a:prstGeom prst="rect">
            <a:avLst/>
          </a:prstGeom>
        </p:spPr>
      </p:pic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6A125F0E-3DC2-A642-A166-84EBD267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0599" y="6548972"/>
            <a:ext cx="7772401" cy="324905"/>
          </a:xfrm>
        </p:spPr>
        <p:txBody>
          <a:bodyPr/>
          <a:lstStyle/>
          <a:p>
            <a:pPr algn="l"/>
            <a:r>
              <a:rPr lang="de-DE" dirty="0"/>
              <a:t>Quelle: http://</a:t>
            </a:r>
            <a:r>
              <a:rPr lang="de-DE" dirty="0" err="1"/>
              <a:t>reports.weforum.org</a:t>
            </a:r>
            <a:r>
              <a:rPr lang="de-DE" dirty="0"/>
              <a:t>/</a:t>
            </a:r>
            <a:r>
              <a:rPr lang="de-DE" dirty="0" err="1"/>
              <a:t>rethinking</a:t>
            </a:r>
            <a:r>
              <a:rPr lang="de-DE" dirty="0"/>
              <a:t>-personal-</a:t>
            </a:r>
            <a:r>
              <a:rPr lang="de-DE" dirty="0" err="1"/>
              <a:t>data</a:t>
            </a:r>
            <a:r>
              <a:rPr lang="de-DE" dirty="0"/>
              <a:t>/?</a:t>
            </a:r>
            <a:r>
              <a:rPr lang="de-DE" dirty="0" err="1"/>
              <a:t>doing_wp_cron</a:t>
            </a:r>
            <a:r>
              <a:rPr lang="de-DE" dirty="0"/>
              <a:t>=1538384793.1468729972839355468750</a:t>
            </a:r>
          </a:p>
        </p:txBody>
      </p:sp>
    </p:spTree>
    <p:extLst>
      <p:ext uri="{BB962C8B-B14F-4D97-AF65-F5344CB8AC3E}">
        <p14:creationId xmlns:p14="http://schemas.microsoft.com/office/powerpoint/2010/main" val="4069198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58E8-C89E-854D-84C6-6CFFEB81D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Which one is more fit for purpose?</a:t>
            </a:r>
          </a:p>
          <a:p>
            <a:r>
              <a:rPr lang="en-US" sz="2000" dirty="0"/>
              <a:t>Which one covers 80:20 use cases?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8DB72-CE2B-1E4A-A0D1-B403A5EBC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2432" y="3030707"/>
            <a:ext cx="615715" cy="3939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vs.</a:t>
            </a:r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E0D56E63-96E1-DC4F-A52E-7C3C5BCE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61" r="70132"/>
          <a:stretch/>
        </p:blipFill>
        <p:spPr>
          <a:xfrm>
            <a:off x="6775228" y="2019510"/>
            <a:ext cx="2483678" cy="2605218"/>
          </a:xfrm>
          <a:prstGeom prst="rect">
            <a:avLst/>
          </a:prstGeom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6B1035AB-E0BA-104C-BE5A-B4434C705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64" y="1909183"/>
            <a:ext cx="3140974" cy="255130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A1B86B3-FA7E-1449-A915-4BBA2834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5416"/>
            <a:ext cx="10515600" cy="1208774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taxonomy</a:t>
            </a:r>
            <a:r>
              <a:rPr lang="de-DE" dirty="0"/>
              <a:t>?</a:t>
            </a:r>
          </a:p>
        </p:txBody>
      </p:sp>
      <p:sp>
        <p:nvSpPr>
          <p:cNvPr id="8" name="Action Button: Document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20256B-E3E9-504B-97A4-7D10D5DA12CB}"/>
              </a:ext>
            </a:extLst>
          </p:cNvPr>
          <p:cNvSpPr/>
          <p:nvPr/>
        </p:nvSpPr>
        <p:spPr>
          <a:xfrm>
            <a:off x="838199" y="397204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Geo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</a:rPr>
              <a:t>JSON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65A21-D861-9D4D-BCD9-03A64DB3EA7F}"/>
              </a:ext>
            </a:extLst>
          </p:cNvPr>
          <p:cNvSpPr/>
          <p:nvPr/>
        </p:nvSpPr>
        <p:spPr>
          <a:xfrm>
            <a:off x="531960" y="519672"/>
            <a:ext cx="621073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	Personal Data (categories, formats)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E46A9-2FCA-4248-B423-6C55355DE741}"/>
              </a:ext>
            </a:extLst>
          </p:cNvPr>
          <p:cNvSpPr/>
          <p:nvPr/>
        </p:nvSpPr>
        <p:spPr>
          <a:xfrm>
            <a:off x="1467609" y="5738684"/>
            <a:ext cx="72899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How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to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structure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our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 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other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taxonomies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?</a:t>
            </a:r>
          </a:p>
          <a:p>
            <a:endParaRPr lang="de-DE" sz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de-DE" sz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	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What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expressivity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do 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we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need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(</a:t>
            </a:r>
            <a:r>
              <a:rPr lang="de-DE" sz="2400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conditionals</a:t>
            </a:r>
            <a:r>
              <a:rPr lang="de-DE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etc.)?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482D5-0D35-E74C-837E-53F8329F5DCB}"/>
              </a:ext>
            </a:extLst>
          </p:cNvPr>
          <p:cNvGrpSpPr/>
          <p:nvPr/>
        </p:nvGrpSpPr>
        <p:grpSpPr>
          <a:xfrm>
            <a:off x="7971516" y="5679138"/>
            <a:ext cx="453327" cy="467618"/>
            <a:chOff x="9757767" y="4771082"/>
            <a:chExt cx="453327" cy="467618"/>
          </a:xfrm>
        </p:grpSpPr>
        <p:sp>
          <p:nvSpPr>
            <p:cNvPr id="12" name="10-Point Star 11">
              <a:extLst>
                <a:ext uri="{FF2B5EF4-FFF2-40B4-BE49-F238E27FC236}">
                  <a16:creationId xmlns:a16="http://schemas.microsoft.com/office/drawing/2014/main" id="{890E4483-03FC-1948-ACCE-B0EFD12042B3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0-Point Star 12">
              <a:extLst>
                <a:ext uri="{FF2B5EF4-FFF2-40B4-BE49-F238E27FC236}">
                  <a16:creationId xmlns:a16="http://schemas.microsoft.com/office/drawing/2014/main" id="{4A6BC744-F67D-7244-B620-BA74181D54CB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0-Point Star 13">
              <a:extLst>
                <a:ext uri="{FF2B5EF4-FFF2-40B4-BE49-F238E27FC236}">
                  <a16:creationId xmlns:a16="http://schemas.microsoft.com/office/drawing/2014/main" id="{CE16D6D7-43A8-F646-B0AB-4699D084D888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419253-6198-974B-9129-8938267ED2EB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159525-C2D0-3A42-8D77-69A3F9A4AA93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D8DA68-4182-6643-B483-D629779D6CCC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an 17">
            <a:extLst>
              <a:ext uri="{FF2B5EF4-FFF2-40B4-BE49-F238E27FC236}">
                <a16:creationId xmlns:a16="http://schemas.microsoft.com/office/drawing/2014/main" id="{ACEE5058-6AA2-0E41-BBF1-1EF23A46ACF3}"/>
              </a:ext>
            </a:extLst>
          </p:cNvPr>
          <p:cNvSpPr/>
          <p:nvPr/>
        </p:nvSpPr>
        <p:spPr>
          <a:xfrm>
            <a:off x="8951551" y="5681542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499E8E-BDFE-454F-A81B-A2B11EA7C621}"/>
              </a:ext>
            </a:extLst>
          </p:cNvPr>
          <p:cNvGrpSpPr/>
          <p:nvPr/>
        </p:nvGrpSpPr>
        <p:grpSpPr>
          <a:xfrm>
            <a:off x="6842358" y="5715298"/>
            <a:ext cx="674917" cy="560614"/>
            <a:chOff x="8654143" y="2334986"/>
            <a:chExt cx="674917" cy="56061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93381C-FE82-664A-AD12-E9B3ECB513F4}"/>
                </a:ext>
              </a:extLst>
            </p:cNvPr>
            <p:cNvSpPr/>
            <p:nvPr/>
          </p:nvSpPr>
          <p:spPr>
            <a:xfrm>
              <a:off x="8654143" y="2334986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91970C-F636-3542-8E56-150A19B4DBCF}"/>
                </a:ext>
              </a:extLst>
            </p:cNvPr>
            <p:cNvSpPr/>
            <p:nvPr/>
          </p:nvSpPr>
          <p:spPr>
            <a:xfrm>
              <a:off x="8920846" y="2503715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✆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201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8F97-47E3-4642-ACD6-6E52896D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8120"/>
            <a:ext cx="10515600" cy="1325563"/>
          </a:xfrm>
        </p:spPr>
        <p:txBody>
          <a:bodyPr/>
          <a:lstStyle/>
          <a:p>
            <a:r>
              <a:rPr lang="en-US" dirty="0"/>
              <a:t>Call for Action: Join DPVCG!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FE51C-E60E-C042-B2D6-C78BBE06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19" y="6160168"/>
            <a:ext cx="11502191" cy="546184"/>
          </a:xfrm>
        </p:spPr>
        <p:txBody>
          <a:bodyPr/>
          <a:lstStyle/>
          <a:p>
            <a:r>
              <a:rPr lang="en-US" dirty="0"/>
              <a:t>Looking forward to discussions…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4ADCCD-A4A8-4344-B4C6-AF3B46789CAE}"/>
              </a:ext>
            </a:extLst>
          </p:cNvPr>
          <p:cNvSpPr txBox="1">
            <a:spLocks/>
          </p:cNvSpPr>
          <p:nvPr/>
        </p:nvSpPr>
        <p:spPr>
          <a:xfrm>
            <a:off x="465220" y="1403683"/>
            <a:ext cx="10515600" cy="883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use cases matter!</a:t>
            </a:r>
          </a:p>
          <a:p>
            <a:r>
              <a:rPr lang="en-US" dirty="0"/>
              <a:t>Existing efforts for interoperability/vocabularies matter!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77C51-6B1B-BE41-935D-60AA8799E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22" y="2327411"/>
            <a:ext cx="4785778" cy="3417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C392B-5BFC-AA4E-A88F-F6B836DD8F52}"/>
              </a:ext>
            </a:extLst>
          </p:cNvPr>
          <p:cNvSpPr txBox="1"/>
          <p:nvPr/>
        </p:nvSpPr>
        <p:spPr>
          <a:xfrm>
            <a:off x="5723020" y="2521531"/>
            <a:ext cx="4468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Joining is easy!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400" b="1" i="1" dirty="0">
                <a:sym typeface="Wingdings" pitchFamily="2" charset="2"/>
              </a:rPr>
              <a:t>The group is Open to everyone!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sz="2400" b="1" i="1" dirty="0">
                <a:sym typeface="Wingdings" pitchFamily="2" charset="2"/>
              </a:rPr>
              <a:t>Just create a W3C account</a:t>
            </a:r>
          </a:p>
          <a:p>
            <a:pPr marL="285750" indent="-285750">
              <a:buFont typeface="Wingdings" pitchFamily="2" charset="2"/>
              <a:buChar char="à"/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109D2-A7CB-CB47-BCB5-AD38A5216A55}"/>
              </a:ext>
            </a:extLst>
          </p:cNvPr>
          <p:cNvSpPr/>
          <p:nvPr/>
        </p:nvSpPr>
        <p:spPr>
          <a:xfrm>
            <a:off x="5723020" y="5221659"/>
            <a:ext cx="638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hlinkClick r:id="rId3"/>
              </a:rPr>
              <a:t>https://www.w3.org/community/dpvcg/</a:t>
            </a:r>
            <a:r>
              <a:rPr lang="en-US" sz="2800" b="1" dirty="0"/>
              <a:t> </a:t>
            </a:r>
          </a:p>
        </p:txBody>
      </p:sp>
      <p:pic>
        <p:nvPicPr>
          <p:cNvPr id="2050" name="Picture 2" descr="Bildergebnis für Click here:">
            <a:extLst>
              <a:ext uri="{FF2B5EF4-FFF2-40B4-BE49-F238E27FC236}">
                <a16:creationId xmlns:a16="http://schemas.microsoft.com/office/drawing/2014/main" id="{15183475-27AF-FE49-9984-6515519C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821" y="3829579"/>
            <a:ext cx="1246168" cy="13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33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FAFA972-DFBC-EA4A-B035-0DFF4544E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8248" r="4022" b="13537"/>
          <a:stretch/>
        </p:blipFill>
        <p:spPr>
          <a:xfrm>
            <a:off x="3973351" y="4941651"/>
            <a:ext cx="3988548" cy="1852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1C672-4031-DE46-B548-FFC6793C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3" y="378677"/>
            <a:ext cx="11065933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Use Cases for Transparency and Interoperability in Privacy: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3D711-93FE-124E-B916-F49A311D1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Companies: Ensuring Regulatory Compliance for Companies</a:t>
            </a:r>
          </a:p>
          <a:p>
            <a:r>
              <a:rPr lang="en-US" dirty="0"/>
              <a:t>Regulators: Checking and enforcing GDPR</a:t>
            </a:r>
          </a:p>
          <a:p>
            <a:r>
              <a:rPr lang="en-US" i="1" dirty="0"/>
              <a:t>Data Subjects: Personal Data Markets: from “Data Collection” to “Data Donations”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3E435-DDA2-F746-AD99-5AF296970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64" y="3822210"/>
            <a:ext cx="5123896" cy="3035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DDE64-FE5A-4B41-B3F2-DDAA2B1A7763}"/>
              </a:ext>
            </a:extLst>
          </p:cNvPr>
          <p:cNvSpPr txBox="1"/>
          <p:nvPr/>
        </p:nvSpPr>
        <p:spPr>
          <a:xfrm>
            <a:off x="212711" y="4430332"/>
            <a:ext cx="388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roles have different use cases.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93F81-01E9-D241-BB8D-008499661B2B}"/>
              </a:ext>
            </a:extLst>
          </p:cNvPr>
          <p:cNvPicPr/>
          <p:nvPr/>
        </p:nvPicPr>
        <p:blipFill rotWithShape="1">
          <a:blip r:embed="rId4"/>
          <a:srcRect r="515" b="65787"/>
          <a:stretch/>
        </p:blipFill>
        <p:spPr>
          <a:xfrm>
            <a:off x="528540" y="1664352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E42E3-FCC0-D04C-842C-C695EAE520FD}"/>
              </a:ext>
            </a:extLst>
          </p:cNvPr>
          <p:cNvPicPr/>
          <p:nvPr/>
        </p:nvPicPr>
        <p:blipFill rotWithShape="1">
          <a:blip r:embed="rId4"/>
          <a:srcRect l="3887" t="34213" r="-1293" b="31855"/>
          <a:stretch/>
        </p:blipFill>
        <p:spPr>
          <a:xfrm>
            <a:off x="518071" y="2908274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DCBB-447B-8C4B-92CB-891A73DFF9BD}"/>
              </a:ext>
            </a:extLst>
          </p:cNvPr>
          <p:cNvPicPr/>
          <p:nvPr/>
        </p:nvPicPr>
        <p:blipFill rotWithShape="1">
          <a:blip r:embed="rId4"/>
          <a:srcRect l="-16642" t="68071"/>
          <a:stretch/>
        </p:blipFill>
        <p:spPr>
          <a:xfrm>
            <a:off x="407401" y="2236273"/>
            <a:ext cx="726131" cy="557686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9B859980-E991-2C40-BD3B-F441EE00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3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895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DFAC-F28D-4A42-B6B5-0EE450AD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Personal Data Processing </a:t>
            </a:r>
            <a:br>
              <a:rPr lang="en-US" b="1" dirty="0"/>
            </a:br>
            <a:r>
              <a:rPr lang="en-US" b="1" dirty="0"/>
              <a:t>(not exhaustive…)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5784-2471-0D49-975E-FC9FA0AE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Rules/Policies</a:t>
            </a:r>
          </a:p>
          <a:p>
            <a:pPr lvl="1"/>
            <a:r>
              <a:rPr lang="en-US" dirty="0"/>
              <a:t>Consent</a:t>
            </a:r>
          </a:p>
          <a:p>
            <a:pPr lvl="1"/>
            <a:r>
              <a:rPr lang="en-US" dirty="0"/>
              <a:t>Regulations</a:t>
            </a:r>
          </a:p>
          <a:p>
            <a:pPr marL="0" indent="0">
              <a:buNone/>
            </a:pPr>
            <a:r>
              <a:rPr lang="en-US" dirty="0"/>
              <a:t>	Purpose</a:t>
            </a:r>
          </a:p>
          <a:p>
            <a:pPr marL="0" indent="0">
              <a:buNone/>
            </a:pPr>
            <a:r>
              <a:rPr lang="en-US" dirty="0"/>
              <a:t>	Processing</a:t>
            </a:r>
          </a:p>
          <a:p>
            <a:pPr marL="0" indent="0">
              <a:buNone/>
            </a:pPr>
            <a:r>
              <a:rPr lang="en-US" dirty="0"/>
              <a:t>	Storage</a:t>
            </a:r>
          </a:p>
          <a:p>
            <a:pPr marL="0" indent="0">
              <a:buNone/>
            </a:pPr>
            <a:r>
              <a:rPr lang="en-US" dirty="0"/>
              <a:t>	Personal Data (categories, formats)</a:t>
            </a:r>
          </a:p>
        </p:txBody>
      </p:sp>
      <p:sp>
        <p:nvSpPr>
          <p:cNvPr id="4" name="Vertical Scroll 3">
            <a:extLst>
              <a:ext uri="{FF2B5EF4-FFF2-40B4-BE49-F238E27FC236}">
                <a16:creationId xmlns:a16="http://schemas.microsoft.com/office/drawing/2014/main" id="{09B4A23A-8293-9243-97F8-1AF9B08C1D56}"/>
              </a:ext>
            </a:extLst>
          </p:cNvPr>
          <p:cNvSpPr/>
          <p:nvPr/>
        </p:nvSpPr>
        <p:spPr>
          <a:xfrm rot="10800000" flipV="1">
            <a:off x="260961" y="1747865"/>
            <a:ext cx="828289" cy="6236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550E6C-4CF2-C84A-AA8E-0E74708E7B0A}"/>
              </a:ext>
            </a:extLst>
          </p:cNvPr>
          <p:cNvGrpSpPr/>
          <p:nvPr/>
        </p:nvGrpSpPr>
        <p:grpSpPr>
          <a:xfrm>
            <a:off x="1124703" y="3615150"/>
            <a:ext cx="453327" cy="467618"/>
            <a:chOff x="9757767" y="4771082"/>
            <a:chExt cx="453327" cy="467618"/>
          </a:xfrm>
        </p:grpSpPr>
        <p:sp>
          <p:nvSpPr>
            <p:cNvPr id="6" name="10-Point Star 5">
              <a:extLst>
                <a:ext uri="{FF2B5EF4-FFF2-40B4-BE49-F238E27FC236}">
                  <a16:creationId xmlns:a16="http://schemas.microsoft.com/office/drawing/2014/main" id="{BD10901D-1C6E-9A45-91E4-D44068F5D2DE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10-Point Star 6">
              <a:extLst>
                <a:ext uri="{FF2B5EF4-FFF2-40B4-BE49-F238E27FC236}">
                  <a16:creationId xmlns:a16="http://schemas.microsoft.com/office/drawing/2014/main" id="{BE6EEBA8-1A7A-054E-944B-C3E943537248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0-Point Star 7">
              <a:extLst>
                <a:ext uri="{FF2B5EF4-FFF2-40B4-BE49-F238E27FC236}">
                  <a16:creationId xmlns:a16="http://schemas.microsoft.com/office/drawing/2014/main" id="{20C43EC2-70AE-654F-B56D-8755A20E7AA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69BA17-CF0A-7345-9105-047BDB790CE0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3FD40E-598E-514D-98C8-E45DEEE91631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923E3BE-1E69-3744-AA79-AED53EEC4352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an 11">
            <a:extLst>
              <a:ext uri="{FF2B5EF4-FFF2-40B4-BE49-F238E27FC236}">
                <a16:creationId xmlns:a16="http://schemas.microsoft.com/office/drawing/2014/main" id="{0722DF83-5984-8A46-B8CF-59A407301A82}"/>
              </a:ext>
            </a:extLst>
          </p:cNvPr>
          <p:cNvSpPr/>
          <p:nvPr/>
        </p:nvSpPr>
        <p:spPr>
          <a:xfrm>
            <a:off x="1166395" y="4157864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Document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B9BCBF-9EAE-4B4A-88B4-2FAFE2BC3AC2}"/>
              </a:ext>
            </a:extLst>
          </p:cNvPr>
          <p:cNvSpPr/>
          <p:nvPr/>
        </p:nvSpPr>
        <p:spPr>
          <a:xfrm>
            <a:off x="1038628" y="4708420"/>
            <a:ext cx="620487" cy="602599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Geo</a:t>
            </a:r>
          </a:p>
          <a:p>
            <a:pPr algn="ctr"/>
            <a:r>
              <a:rPr lang="en-US" sz="1000" dirty="0">
                <a:solidFill>
                  <a:schemeClr val="accent1"/>
                </a:solidFill>
              </a:rPr>
              <a:t>JSON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5A8E57-39C7-9A44-BD8E-5ABCCB5AE55A}"/>
              </a:ext>
            </a:extLst>
          </p:cNvPr>
          <p:cNvGrpSpPr/>
          <p:nvPr/>
        </p:nvGrpSpPr>
        <p:grpSpPr>
          <a:xfrm>
            <a:off x="886227" y="3004117"/>
            <a:ext cx="674917" cy="560614"/>
            <a:chOff x="8654143" y="2334986"/>
            <a:chExt cx="674917" cy="56061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3432D86-CC8A-2F4D-84BC-E3E46655323F}"/>
                </a:ext>
              </a:extLst>
            </p:cNvPr>
            <p:cNvSpPr/>
            <p:nvPr/>
          </p:nvSpPr>
          <p:spPr>
            <a:xfrm>
              <a:off x="8654143" y="2334986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5907A4-09DB-0E47-8150-82D407592D7D}"/>
                </a:ext>
              </a:extLst>
            </p:cNvPr>
            <p:cNvSpPr/>
            <p:nvPr/>
          </p:nvSpPr>
          <p:spPr>
            <a:xfrm>
              <a:off x="8920846" y="2503715"/>
              <a:ext cx="408214" cy="3918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✆</a:t>
              </a:r>
              <a:endParaRPr lang="en-US" dirty="0"/>
            </a:p>
          </p:txBody>
        </p:sp>
      </p:grpSp>
      <p:sp>
        <p:nvSpPr>
          <p:cNvPr id="21" name="Slide Number Placeholder 8">
            <a:extLst>
              <a:ext uri="{FF2B5EF4-FFF2-40B4-BE49-F238E27FC236}">
                <a16:creationId xmlns:a16="http://schemas.microsoft.com/office/drawing/2014/main" id="{52A88035-84BE-D447-987F-37265C00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4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0383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B1D7-0016-8A44-B55A-C4D2C3FC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36" y="118586"/>
            <a:ext cx="10515600" cy="1325563"/>
          </a:xfrm>
        </p:spPr>
        <p:txBody>
          <a:bodyPr/>
          <a:lstStyle/>
          <a:p>
            <a:r>
              <a:rPr lang="en-US" dirty="0"/>
              <a:t>Regulatory Compliance for Big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76AD-E7FA-9849-AFBF-2EFF5867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690688"/>
            <a:ext cx="808733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Many heterogeneous systems that process personal data</a:t>
            </a:r>
          </a:p>
          <a:p>
            <a:endParaRPr lang="en-US" sz="2000" dirty="0"/>
          </a:p>
          <a:p>
            <a:r>
              <a:rPr lang="en-US" sz="2000" dirty="0"/>
              <a:t>Potentially many different places that store and hold consent</a:t>
            </a:r>
          </a:p>
          <a:p>
            <a:endParaRPr lang="en-US" sz="2000" dirty="0"/>
          </a:p>
          <a:p>
            <a:r>
              <a:rPr lang="en-US" sz="2000" dirty="0"/>
              <a:t>How to deal with GDPR data requests at scale?</a:t>
            </a:r>
          </a:p>
          <a:p>
            <a:endParaRPr lang="en-US" sz="2000" dirty="0"/>
          </a:p>
          <a:p>
            <a:r>
              <a:rPr lang="en-US" sz="2000" dirty="0"/>
              <a:t>How to prove to the regulator and to the customer that personal data has been handled in compliance to consent only?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BC62C-51DB-D149-AA1C-397C0B956155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8539402" y="2654757"/>
            <a:ext cx="619318" cy="597574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896CA942-0B94-2A43-AAD4-B933EB2EB892}"/>
              </a:ext>
            </a:extLst>
          </p:cNvPr>
          <p:cNvSpPr/>
          <p:nvPr/>
        </p:nvSpPr>
        <p:spPr>
          <a:xfrm>
            <a:off x="7681343" y="2650006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5B69EAFD-AFD1-2B4D-8729-11D7C6439947}"/>
              </a:ext>
            </a:extLst>
          </p:cNvPr>
          <p:cNvSpPr/>
          <p:nvPr/>
        </p:nvSpPr>
        <p:spPr>
          <a:xfrm>
            <a:off x="8658713" y="1846495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92A83341-4228-9B42-8208-520910C0E034}"/>
              </a:ext>
            </a:extLst>
          </p:cNvPr>
          <p:cNvSpPr/>
          <p:nvPr/>
        </p:nvSpPr>
        <p:spPr>
          <a:xfrm>
            <a:off x="9510249" y="2335610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76A21B4C-DD7A-494E-B486-42DB6DE54883}"/>
              </a:ext>
            </a:extLst>
          </p:cNvPr>
          <p:cNvSpPr/>
          <p:nvPr/>
        </p:nvSpPr>
        <p:spPr>
          <a:xfrm>
            <a:off x="9450676" y="3423445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C4D271F6-585C-5D41-A863-676B824BA31D}"/>
              </a:ext>
            </a:extLst>
          </p:cNvPr>
          <p:cNvSpPr/>
          <p:nvPr/>
        </p:nvSpPr>
        <p:spPr>
          <a:xfrm>
            <a:off x="8087704" y="3552495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571C0-4C7A-6946-BCDD-5DEDF388BF61}"/>
              </a:ext>
            </a:extLst>
          </p:cNvPr>
          <p:cNvSpPr/>
          <p:nvPr/>
        </p:nvSpPr>
        <p:spPr>
          <a:xfrm>
            <a:off x="10066594" y="2023012"/>
            <a:ext cx="327799" cy="235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F77EC7-A9B0-9540-BF2F-E4C40528C8A1}"/>
              </a:ext>
            </a:extLst>
          </p:cNvPr>
          <p:cNvSpPr/>
          <p:nvPr/>
        </p:nvSpPr>
        <p:spPr>
          <a:xfrm>
            <a:off x="7249885" y="1524763"/>
            <a:ext cx="3642703" cy="33626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AE6DF-9190-E24D-90FF-23111D299927}"/>
              </a:ext>
            </a:extLst>
          </p:cNvPr>
          <p:cNvPicPr/>
          <p:nvPr/>
        </p:nvPicPr>
        <p:blipFill rotWithShape="1">
          <a:blip r:embed="rId2"/>
          <a:srcRect l="3887" t="34213" r="-1293" b="31855"/>
          <a:stretch/>
        </p:blipFill>
        <p:spPr>
          <a:xfrm>
            <a:off x="11585613" y="2575130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1D009-063A-0D49-B844-6FA39E91393A}"/>
              </a:ext>
            </a:extLst>
          </p:cNvPr>
          <p:cNvPicPr/>
          <p:nvPr/>
        </p:nvPicPr>
        <p:blipFill rotWithShape="1">
          <a:blip r:embed="rId2"/>
          <a:srcRect l="-16642" t="68071"/>
          <a:stretch/>
        </p:blipFill>
        <p:spPr>
          <a:xfrm>
            <a:off x="9857277" y="643963"/>
            <a:ext cx="726131" cy="557686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B944021-BA2A-0E46-943E-C94955503DAD}"/>
              </a:ext>
            </a:extLst>
          </p:cNvPr>
          <p:cNvGrpSpPr/>
          <p:nvPr/>
        </p:nvGrpSpPr>
        <p:grpSpPr>
          <a:xfrm>
            <a:off x="8423865" y="3614970"/>
            <a:ext cx="453327" cy="467618"/>
            <a:chOff x="9757767" y="4771082"/>
            <a:chExt cx="453327" cy="467618"/>
          </a:xfrm>
        </p:grpSpPr>
        <p:sp>
          <p:nvSpPr>
            <p:cNvPr id="16" name="10-Point Star 15">
              <a:extLst>
                <a:ext uri="{FF2B5EF4-FFF2-40B4-BE49-F238E27FC236}">
                  <a16:creationId xmlns:a16="http://schemas.microsoft.com/office/drawing/2014/main" id="{6DF51BEF-153D-F24D-B0B5-03158FAABB11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0-Point Star 16">
              <a:extLst>
                <a:ext uri="{FF2B5EF4-FFF2-40B4-BE49-F238E27FC236}">
                  <a16:creationId xmlns:a16="http://schemas.microsoft.com/office/drawing/2014/main" id="{B655036D-CEAF-C74C-961D-EF09C71A4182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0-Point Star 17">
              <a:extLst>
                <a:ext uri="{FF2B5EF4-FFF2-40B4-BE49-F238E27FC236}">
                  <a16:creationId xmlns:a16="http://schemas.microsoft.com/office/drawing/2014/main" id="{5ADB68F4-FE25-6247-97DC-A99B565DB4D3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324A17-4625-AC46-AC6C-AC6D2F38CEDA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11831C-51C5-4545-A595-8157FEBDF98B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7D4BA2-3211-6441-AD60-580B70224592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F226CE-C296-A64F-988E-E0CA2A118CCE}"/>
              </a:ext>
            </a:extLst>
          </p:cNvPr>
          <p:cNvGrpSpPr/>
          <p:nvPr/>
        </p:nvGrpSpPr>
        <p:grpSpPr>
          <a:xfrm>
            <a:off x="8981458" y="3312366"/>
            <a:ext cx="453327" cy="467618"/>
            <a:chOff x="9757767" y="4771082"/>
            <a:chExt cx="453327" cy="467618"/>
          </a:xfrm>
        </p:grpSpPr>
        <p:sp>
          <p:nvSpPr>
            <p:cNvPr id="25" name="10-Point Star 24">
              <a:extLst>
                <a:ext uri="{FF2B5EF4-FFF2-40B4-BE49-F238E27FC236}">
                  <a16:creationId xmlns:a16="http://schemas.microsoft.com/office/drawing/2014/main" id="{CE93FE2A-84FB-F846-834D-94747A98FC8E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10-Point Star 25">
              <a:extLst>
                <a:ext uri="{FF2B5EF4-FFF2-40B4-BE49-F238E27FC236}">
                  <a16:creationId xmlns:a16="http://schemas.microsoft.com/office/drawing/2014/main" id="{68D30D3E-289E-E844-9A0E-A2CA523962B6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0-Point Star 26">
              <a:extLst>
                <a:ext uri="{FF2B5EF4-FFF2-40B4-BE49-F238E27FC236}">
                  <a16:creationId xmlns:a16="http://schemas.microsoft.com/office/drawing/2014/main" id="{E7A26E58-D9DB-7741-ACA3-E12D56B6683A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E02C456-BE22-CF4A-94E2-60B80FEBA1D6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C74F2B-558B-FA44-A4CF-E7AA8C9DE7AF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16E4782-5E59-FF47-A6E5-122F819C643C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6A0871-3728-A04F-A1CF-1DC7D4230AD0}"/>
              </a:ext>
            </a:extLst>
          </p:cNvPr>
          <p:cNvGrpSpPr/>
          <p:nvPr/>
        </p:nvGrpSpPr>
        <p:grpSpPr>
          <a:xfrm>
            <a:off x="8082212" y="2109221"/>
            <a:ext cx="453327" cy="467618"/>
            <a:chOff x="9757767" y="4771082"/>
            <a:chExt cx="453327" cy="467618"/>
          </a:xfrm>
        </p:grpSpPr>
        <p:sp>
          <p:nvSpPr>
            <p:cNvPr id="32" name="10-Point Star 31">
              <a:extLst>
                <a:ext uri="{FF2B5EF4-FFF2-40B4-BE49-F238E27FC236}">
                  <a16:creationId xmlns:a16="http://schemas.microsoft.com/office/drawing/2014/main" id="{A4B96BFE-222F-044D-8E82-CD456442D3D5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10-Point Star 32">
              <a:extLst>
                <a:ext uri="{FF2B5EF4-FFF2-40B4-BE49-F238E27FC236}">
                  <a16:creationId xmlns:a16="http://schemas.microsoft.com/office/drawing/2014/main" id="{E838506B-5F7E-A740-9155-19E5A06FB42F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10-Point Star 33">
              <a:extLst>
                <a:ext uri="{FF2B5EF4-FFF2-40B4-BE49-F238E27FC236}">
                  <a16:creationId xmlns:a16="http://schemas.microsoft.com/office/drawing/2014/main" id="{C9DE8BCB-1D86-A74D-994D-A3A5AD92952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5C9B41-03A6-6C40-A4D0-43FDC954DF9D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47ED463-2860-4A42-88E8-5C86D89F22C2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9E5A02-C077-C540-A17B-7B483076005E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Vertical Scroll 38">
            <a:extLst>
              <a:ext uri="{FF2B5EF4-FFF2-40B4-BE49-F238E27FC236}">
                <a16:creationId xmlns:a16="http://schemas.microsoft.com/office/drawing/2014/main" id="{9423B046-E56A-9B49-A9FD-F8F848BFC6B2}"/>
              </a:ext>
            </a:extLst>
          </p:cNvPr>
          <p:cNvSpPr/>
          <p:nvPr/>
        </p:nvSpPr>
        <p:spPr>
          <a:xfrm rot="10800000" flipV="1">
            <a:off x="10697436" y="2124458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Consent</a:t>
            </a:r>
          </a:p>
        </p:txBody>
      </p:sp>
      <p:sp>
        <p:nvSpPr>
          <p:cNvPr id="40" name="Vertical Scroll 39">
            <a:extLst>
              <a:ext uri="{FF2B5EF4-FFF2-40B4-BE49-F238E27FC236}">
                <a16:creationId xmlns:a16="http://schemas.microsoft.com/office/drawing/2014/main" id="{F617714C-AA10-E344-A591-879582255AB8}"/>
              </a:ext>
            </a:extLst>
          </p:cNvPr>
          <p:cNvSpPr/>
          <p:nvPr/>
        </p:nvSpPr>
        <p:spPr>
          <a:xfrm rot="10800000" flipV="1">
            <a:off x="10697436" y="2676046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Consent</a:t>
            </a:r>
          </a:p>
        </p:txBody>
      </p:sp>
      <p:sp>
        <p:nvSpPr>
          <p:cNvPr id="41" name="Vertical Scroll 40">
            <a:extLst>
              <a:ext uri="{FF2B5EF4-FFF2-40B4-BE49-F238E27FC236}">
                <a16:creationId xmlns:a16="http://schemas.microsoft.com/office/drawing/2014/main" id="{7BD92A7F-B88E-DD4F-8C46-5926D557C40F}"/>
              </a:ext>
            </a:extLst>
          </p:cNvPr>
          <p:cNvSpPr/>
          <p:nvPr/>
        </p:nvSpPr>
        <p:spPr>
          <a:xfrm rot="10800000" flipV="1">
            <a:off x="10721445" y="3235625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Consent</a:t>
            </a:r>
          </a:p>
        </p:txBody>
      </p:sp>
      <p:sp>
        <p:nvSpPr>
          <p:cNvPr id="42" name="Vertical Scroll 41">
            <a:extLst>
              <a:ext uri="{FF2B5EF4-FFF2-40B4-BE49-F238E27FC236}">
                <a16:creationId xmlns:a16="http://schemas.microsoft.com/office/drawing/2014/main" id="{5D7475D1-0646-2D49-84EA-0A1ECC8A286E}"/>
              </a:ext>
            </a:extLst>
          </p:cNvPr>
          <p:cNvSpPr/>
          <p:nvPr/>
        </p:nvSpPr>
        <p:spPr>
          <a:xfrm rot="10800000" flipV="1">
            <a:off x="9857277" y="1282264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GDPR</a:t>
            </a:r>
          </a:p>
        </p:txBody>
      </p:sp>
      <p:sp>
        <p:nvSpPr>
          <p:cNvPr id="43" name="Action Button: Document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83E533-48D9-2B4B-BA62-DE3EF41328E6}"/>
              </a:ext>
            </a:extLst>
          </p:cNvPr>
          <p:cNvSpPr/>
          <p:nvPr/>
        </p:nvSpPr>
        <p:spPr>
          <a:xfrm>
            <a:off x="8049219" y="3123404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4" name="Action Button: Document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C2113B-3C93-4141-8C1A-95DFBB79B408}"/>
              </a:ext>
            </a:extLst>
          </p:cNvPr>
          <p:cNvSpPr/>
          <p:nvPr/>
        </p:nvSpPr>
        <p:spPr>
          <a:xfrm>
            <a:off x="9487895" y="2806943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45" name="Action Button: Document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1303B77-59F0-C548-81D0-562305169476}"/>
              </a:ext>
            </a:extLst>
          </p:cNvPr>
          <p:cNvSpPr/>
          <p:nvPr/>
        </p:nvSpPr>
        <p:spPr>
          <a:xfrm>
            <a:off x="8980284" y="1839274"/>
            <a:ext cx="395812" cy="501954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Z</a:t>
            </a:r>
          </a:p>
        </p:txBody>
      </p:sp>
      <p:sp>
        <p:nvSpPr>
          <p:cNvPr id="46" name="Action Button: Document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261974-B22C-CC4E-B2E9-5F904A56358B}"/>
              </a:ext>
            </a:extLst>
          </p:cNvPr>
          <p:cNvSpPr/>
          <p:nvPr/>
        </p:nvSpPr>
        <p:spPr>
          <a:xfrm>
            <a:off x="7630762" y="2163110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87ECEED-5FD9-FE48-81C8-C603C098D2DC}"/>
              </a:ext>
            </a:extLst>
          </p:cNvPr>
          <p:cNvSpPr/>
          <p:nvPr/>
        </p:nvSpPr>
        <p:spPr>
          <a:xfrm>
            <a:off x="7966601" y="253306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D4AC1E-6CD1-044F-87FC-F87D4092EC08}"/>
              </a:ext>
            </a:extLst>
          </p:cNvPr>
          <p:cNvSpPr/>
          <p:nvPr/>
        </p:nvSpPr>
        <p:spPr>
          <a:xfrm>
            <a:off x="8967882" y="236112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FE8A4D2-F8B2-0443-8E33-E320003D836C}"/>
              </a:ext>
            </a:extLst>
          </p:cNvPr>
          <p:cNvSpPr/>
          <p:nvPr/>
        </p:nvSpPr>
        <p:spPr>
          <a:xfrm>
            <a:off x="9033092" y="3776085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CB2A5B-F92A-054F-B25B-86E6697AB5F2}"/>
              </a:ext>
            </a:extLst>
          </p:cNvPr>
          <p:cNvSpPr/>
          <p:nvPr/>
        </p:nvSpPr>
        <p:spPr>
          <a:xfrm>
            <a:off x="10751872" y="3670414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DADDA90-9FE9-4141-A473-7257B9E609D0}"/>
              </a:ext>
            </a:extLst>
          </p:cNvPr>
          <p:cNvSpPr/>
          <p:nvPr/>
        </p:nvSpPr>
        <p:spPr>
          <a:xfrm>
            <a:off x="5515928" y="4925646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P4</a:t>
            </a:r>
          </a:p>
        </p:txBody>
      </p:sp>
      <p:sp>
        <p:nvSpPr>
          <p:cNvPr id="55" name="Action Button: Document 5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FF23D34-2A2A-1240-B8D4-722503B466C3}"/>
              </a:ext>
            </a:extLst>
          </p:cNvPr>
          <p:cNvSpPr/>
          <p:nvPr/>
        </p:nvSpPr>
        <p:spPr>
          <a:xfrm>
            <a:off x="11160086" y="3678248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781AB66-EB92-A548-8EB8-BFCA6AF6F8BE}"/>
              </a:ext>
            </a:extLst>
          </p:cNvPr>
          <p:cNvSpPr/>
          <p:nvPr/>
        </p:nvSpPr>
        <p:spPr>
          <a:xfrm>
            <a:off x="6319470" y="492006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0BF8A6-A694-A84F-B9F8-3DF8A850E71D}"/>
                  </a:ext>
                </a:extLst>
              </p:cNvPr>
              <p:cNvSpPr txBox="1"/>
              <p:nvPr/>
            </p:nvSpPr>
            <p:spPr>
              <a:xfrm>
                <a:off x="5860279" y="4887405"/>
                <a:ext cx="534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0BF8A6-A694-A84F-B9F8-3DF8A850E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79" y="4887405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8D82B7ED-21A4-BD40-A653-B32D458BB17F}"/>
              </a:ext>
            </a:extLst>
          </p:cNvPr>
          <p:cNvSpPr txBox="1"/>
          <p:nvPr/>
        </p:nvSpPr>
        <p:spPr>
          <a:xfrm>
            <a:off x="5964850" y="4500684"/>
            <a:ext cx="35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?</a:t>
            </a:r>
          </a:p>
        </p:txBody>
      </p:sp>
      <p:sp>
        <p:nvSpPr>
          <p:cNvPr id="57" name="Slide Number Placeholder 8">
            <a:extLst>
              <a:ext uri="{FF2B5EF4-FFF2-40B4-BE49-F238E27FC236}">
                <a16:creationId xmlns:a16="http://schemas.microsoft.com/office/drawing/2014/main" id="{8A94379C-E2D1-644D-BF49-09EC2B05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5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4715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B1D7-0016-8A44-B55A-C4D2C3FC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36" y="118586"/>
            <a:ext cx="10515600" cy="1325563"/>
          </a:xfrm>
        </p:spPr>
        <p:txBody>
          <a:bodyPr/>
          <a:lstStyle/>
          <a:p>
            <a:r>
              <a:rPr lang="en-US" dirty="0"/>
              <a:t>Regulatory Compliance for Small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76AD-E7FA-9849-AFBF-2EFF5867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690688"/>
            <a:ext cx="8087336" cy="4351338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No resources to build their own compliance infrastructure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How to deal with GDPR data requests at scale?</a:t>
            </a:r>
          </a:p>
          <a:p>
            <a:endParaRPr lang="en-US" sz="2000" dirty="0"/>
          </a:p>
          <a:p>
            <a:r>
              <a:rPr lang="en-US" sz="2000" dirty="0"/>
              <a:t>How to prove to the regulator and to the customer that personal data has been handled in compliance to consent only?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BC62C-51DB-D149-AA1C-397C0B956155}"/>
              </a:ext>
            </a:extLst>
          </p:cNvPr>
          <p:cNvPicPr/>
          <p:nvPr/>
        </p:nvPicPr>
        <p:blipFill rotWithShape="1">
          <a:blip r:embed="rId2"/>
          <a:srcRect r="515" b="65787"/>
          <a:stretch/>
        </p:blipFill>
        <p:spPr>
          <a:xfrm>
            <a:off x="7873527" y="1654740"/>
            <a:ext cx="417370" cy="444948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6" name="Can 5">
            <a:extLst>
              <a:ext uri="{FF2B5EF4-FFF2-40B4-BE49-F238E27FC236}">
                <a16:creationId xmlns:a16="http://schemas.microsoft.com/office/drawing/2014/main" id="{896CA942-0B94-2A43-AAD4-B933EB2EB892}"/>
              </a:ext>
            </a:extLst>
          </p:cNvPr>
          <p:cNvSpPr/>
          <p:nvPr/>
        </p:nvSpPr>
        <p:spPr>
          <a:xfrm>
            <a:off x="7793637" y="2650006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92A83341-4228-9B42-8208-520910C0E034}"/>
              </a:ext>
            </a:extLst>
          </p:cNvPr>
          <p:cNvSpPr/>
          <p:nvPr/>
        </p:nvSpPr>
        <p:spPr>
          <a:xfrm>
            <a:off x="9478165" y="2319568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76A21B4C-DD7A-494E-B486-42DB6DE54883}"/>
              </a:ext>
            </a:extLst>
          </p:cNvPr>
          <p:cNvSpPr/>
          <p:nvPr/>
        </p:nvSpPr>
        <p:spPr>
          <a:xfrm>
            <a:off x="9450676" y="3423445"/>
            <a:ext cx="304800" cy="44291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3571C0-4C7A-6946-BCDD-5DEDF388BF61}"/>
              </a:ext>
            </a:extLst>
          </p:cNvPr>
          <p:cNvSpPr/>
          <p:nvPr/>
        </p:nvSpPr>
        <p:spPr>
          <a:xfrm>
            <a:off x="10356425" y="1820846"/>
            <a:ext cx="327799" cy="2353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F77EC7-A9B0-9540-BF2F-E4C40528C8A1}"/>
              </a:ext>
            </a:extLst>
          </p:cNvPr>
          <p:cNvSpPr/>
          <p:nvPr/>
        </p:nvSpPr>
        <p:spPr>
          <a:xfrm>
            <a:off x="7459578" y="1501666"/>
            <a:ext cx="1431910" cy="1741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DAE6DF-9190-E24D-90FF-23111D299927}"/>
              </a:ext>
            </a:extLst>
          </p:cNvPr>
          <p:cNvPicPr/>
          <p:nvPr/>
        </p:nvPicPr>
        <p:blipFill rotWithShape="1">
          <a:blip r:embed="rId2"/>
          <a:srcRect l="3887" t="34213" r="-1293" b="31855"/>
          <a:stretch/>
        </p:blipFill>
        <p:spPr>
          <a:xfrm>
            <a:off x="11585613" y="2575130"/>
            <a:ext cx="606387" cy="592665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1D009-063A-0D49-B844-6FA39E91393A}"/>
              </a:ext>
            </a:extLst>
          </p:cNvPr>
          <p:cNvPicPr/>
          <p:nvPr/>
        </p:nvPicPr>
        <p:blipFill rotWithShape="1">
          <a:blip r:embed="rId2"/>
          <a:srcRect l="-16642" t="68071"/>
          <a:stretch/>
        </p:blipFill>
        <p:spPr>
          <a:xfrm>
            <a:off x="10097283" y="660603"/>
            <a:ext cx="726131" cy="557686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1F226CE-C296-A64F-988E-E0CA2A118CCE}"/>
              </a:ext>
            </a:extLst>
          </p:cNvPr>
          <p:cNvGrpSpPr/>
          <p:nvPr/>
        </p:nvGrpSpPr>
        <p:grpSpPr>
          <a:xfrm>
            <a:off x="8981458" y="3312366"/>
            <a:ext cx="453327" cy="467618"/>
            <a:chOff x="9757767" y="4771082"/>
            <a:chExt cx="453327" cy="467618"/>
          </a:xfrm>
        </p:grpSpPr>
        <p:sp>
          <p:nvSpPr>
            <p:cNvPr id="25" name="10-Point Star 24">
              <a:extLst>
                <a:ext uri="{FF2B5EF4-FFF2-40B4-BE49-F238E27FC236}">
                  <a16:creationId xmlns:a16="http://schemas.microsoft.com/office/drawing/2014/main" id="{CE93FE2A-84FB-F846-834D-94747A98FC8E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10-Point Star 25">
              <a:extLst>
                <a:ext uri="{FF2B5EF4-FFF2-40B4-BE49-F238E27FC236}">
                  <a16:creationId xmlns:a16="http://schemas.microsoft.com/office/drawing/2014/main" id="{68D30D3E-289E-E844-9A0E-A2CA523962B6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0-Point Star 26">
              <a:extLst>
                <a:ext uri="{FF2B5EF4-FFF2-40B4-BE49-F238E27FC236}">
                  <a16:creationId xmlns:a16="http://schemas.microsoft.com/office/drawing/2014/main" id="{E7A26E58-D9DB-7741-ACA3-E12D56B6683A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E02C456-BE22-CF4A-94E2-60B80FEBA1D6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C74F2B-558B-FA44-A4CF-E7AA8C9DE7AF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16E4782-5E59-FF47-A6E5-122F819C643C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6A0871-3728-A04F-A1CF-1DC7D4230AD0}"/>
              </a:ext>
            </a:extLst>
          </p:cNvPr>
          <p:cNvGrpSpPr/>
          <p:nvPr/>
        </p:nvGrpSpPr>
        <p:grpSpPr>
          <a:xfrm>
            <a:off x="8082212" y="2109221"/>
            <a:ext cx="453327" cy="467618"/>
            <a:chOff x="9757767" y="4771082"/>
            <a:chExt cx="453327" cy="467618"/>
          </a:xfrm>
        </p:grpSpPr>
        <p:sp>
          <p:nvSpPr>
            <p:cNvPr id="32" name="10-Point Star 31">
              <a:extLst>
                <a:ext uri="{FF2B5EF4-FFF2-40B4-BE49-F238E27FC236}">
                  <a16:creationId xmlns:a16="http://schemas.microsoft.com/office/drawing/2014/main" id="{A4B96BFE-222F-044D-8E82-CD456442D3D5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10-Point Star 32">
              <a:extLst>
                <a:ext uri="{FF2B5EF4-FFF2-40B4-BE49-F238E27FC236}">
                  <a16:creationId xmlns:a16="http://schemas.microsoft.com/office/drawing/2014/main" id="{E838506B-5F7E-A740-9155-19E5A06FB42F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10-Point Star 33">
              <a:extLst>
                <a:ext uri="{FF2B5EF4-FFF2-40B4-BE49-F238E27FC236}">
                  <a16:creationId xmlns:a16="http://schemas.microsoft.com/office/drawing/2014/main" id="{C9DE8BCB-1D86-A74D-994D-A3A5AD92952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5C9B41-03A6-6C40-A4D0-43FDC954DF9D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47ED463-2860-4A42-88E8-5C86D89F22C2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E9E5A02-C077-C540-A17B-7B483076005E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Vertical Scroll 39">
            <a:extLst>
              <a:ext uri="{FF2B5EF4-FFF2-40B4-BE49-F238E27FC236}">
                <a16:creationId xmlns:a16="http://schemas.microsoft.com/office/drawing/2014/main" id="{F617714C-AA10-E344-A591-879582255AB8}"/>
              </a:ext>
            </a:extLst>
          </p:cNvPr>
          <p:cNvSpPr/>
          <p:nvPr/>
        </p:nvSpPr>
        <p:spPr>
          <a:xfrm rot="10800000" flipV="1">
            <a:off x="10697436" y="2676046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Consent</a:t>
            </a:r>
          </a:p>
        </p:txBody>
      </p:sp>
      <p:sp>
        <p:nvSpPr>
          <p:cNvPr id="42" name="Vertical Scroll 41">
            <a:extLst>
              <a:ext uri="{FF2B5EF4-FFF2-40B4-BE49-F238E27FC236}">
                <a16:creationId xmlns:a16="http://schemas.microsoft.com/office/drawing/2014/main" id="{5D7475D1-0646-2D49-84EA-0A1ECC8A286E}"/>
              </a:ext>
            </a:extLst>
          </p:cNvPr>
          <p:cNvSpPr/>
          <p:nvPr/>
        </p:nvSpPr>
        <p:spPr>
          <a:xfrm rot="10800000" flipV="1">
            <a:off x="10095762" y="1266177"/>
            <a:ext cx="864168" cy="4168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GDPR</a:t>
            </a:r>
          </a:p>
        </p:txBody>
      </p:sp>
      <p:sp>
        <p:nvSpPr>
          <p:cNvPr id="43" name="Action Button: Document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783E533-48D9-2B4B-BA62-DE3EF41328E6}"/>
              </a:ext>
            </a:extLst>
          </p:cNvPr>
          <p:cNvSpPr/>
          <p:nvPr/>
        </p:nvSpPr>
        <p:spPr>
          <a:xfrm>
            <a:off x="9639651" y="3811118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44" name="Action Button: Document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5C2113B-3C93-4141-8C1A-95DFBB79B408}"/>
              </a:ext>
            </a:extLst>
          </p:cNvPr>
          <p:cNvSpPr/>
          <p:nvPr/>
        </p:nvSpPr>
        <p:spPr>
          <a:xfrm>
            <a:off x="9811027" y="2293102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46" name="Action Button: Document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261974-B22C-CC4E-B2E9-5F904A56358B}"/>
              </a:ext>
            </a:extLst>
          </p:cNvPr>
          <p:cNvSpPr/>
          <p:nvPr/>
        </p:nvSpPr>
        <p:spPr>
          <a:xfrm>
            <a:off x="7630762" y="2163110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87ECEED-5FD9-FE48-81C8-C603C098D2DC}"/>
              </a:ext>
            </a:extLst>
          </p:cNvPr>
          <p:cNvSpPr/>
          <p:nvPr/>
        </p:nvSpPr>
        <p:spPr>
          <a:xfrm>
            <a:off x="8160748" y="261290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D4AC1E-6CD1-044F-87FC-F87D4092EC08}"/>
              </a:ext>
            </a:extLst>
          </p:cNvPr>
          <p:cNvSpPr/>
          <p:nvPr/>
        </p:nvSpPr>
        <p:spPr>
          <a:xfrm>
            <a:off x="8999966" y="2248829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FE8A4D2-F8B2-0443-8E33-E320003D836C}"/>
              </a:ext>
            </a:extLst>
          </p:cNvPr>
          <p:cNvSpPr/>
          <p:nvPr/>
        </p:nvSpPr>
        <p:spPr>
          <a:xfrm>
            <a:off x="9033092" y="3776085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ECB2A5B-F92A-054F-B25B-86E6697AB5F2}"/>
              </a:ext>
            </a:extLst>
          </p:cNvPr>
          <p:cNvSpPr/>
          <p:nvPr/>
        </p:nvSpPr>
        <p:spPr>
          <a:xfrm>
            <a:off x="10751872" y="3157070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P4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DADDA90-9FE9-4141-A473-7257B9E609D0}"/>
              </a:ext>
            </a:extLst>
          </p:cNvPr>
          <p:cNvSpPr/>
          <p:nvPr/>
        </p:nvSpPr>
        <p:spPr>
          <a:xfrm>
            <a:off x="5515928" y="4925646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P4</a:t>
            </a:r>
          </a:p>
        </p:txBody>
      </p:sp>
      <p:sp>
        <p:nvSpPr>
          <p:cNvPr id="55" name="Action Button: Document 5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FF23D34-2A2A-1240-B8D4-722503B466C3}"/>
              </a:ext>
            </a:extLst>
          </p:cNvPr>
          <p:cNvSpPr/>
          <p:nvPr/>
        </p:nvSpPr>
        <p:spPr>
          <a:xfrm>
            <a:off x="11160086" y="3164904"/>
            <a:ext cx="395812" cy="436236"/>
          </a:xfrm>
          <a:prstGeom prst="actionButton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781AB66-EB92-A548-8EB8-BFCA6AF6F8BE}"/>
              </a:ext>
            </a:extLst>
          </p:cNvPr>
          <p:cNvSpPr/>
          <p:nvPr/>
        </p:nvSpPr>
        <p:spPr>
          <a:xfrm>
            <a:off x="6319470" y="4920063"/>
            <a:ext cx="408214" cy="3918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0BF8A6-A694-A84F-B9F8-3DF8A850E71D}"/>
                  </a:ext>
                </a:extLst>
              </p:cNvPr>
              <p:cNvSpPr txBox="1"/>
              <p:nvPr/>
            </p:nvSpPr>
            <p:spPr>
              <a:xfrm>
                <a:off x="5860279" y="4887405"/>
                <a:ext cx="5341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10BF8A6-A694-A84F-B9F8-3DF8A850E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79" y="4887405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8D82B7ED-21A4-BD40-A653-B32D458BB17F}"/>
              </a:ext>
            </a:extLst>
          </p:cNvPr>
          <p:cNvSpPr txBox="1"/>
          <p:nvPr/>
        </p:nvSpPr>
        <p:spPr>
          <a:xfrm>
            <a:off x="5964850" y="4500684"/>
            <a:ext cx="35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?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C2F3C8F-8659-174C-AB5A-2F3685812772}"/>
              </a:ext>
            </a:extLst>
          </p:cNvPr>
          <p:cNvPicPr/>
          <p:nvPr/>
        </p:nvPicPr>
        <p:blipFill rotWithShape="1">
          <a:blip r:embed="rId4"/>
          <a:srcRect r="515" b="65787"/>
          <a:stretch/>
        </p:blipFill>
        <p:spPr>
          <a:xfrm>
            <a:off x="9696936" y="1815348"/>
            <a:ext cx="447953" cy="481935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C7A80AF5-9D2F-CA4C-ADB5-6D338D8439E2}"/>
              </a:ext>
            </a:extLst>
          </p:cNvPr>
          <p:cNvSpPr/>
          <p:nvPr/>
        </p:nvSpPr>
        <p:spPr>
          <a:xfrm>
            <a:off x="8862525" y="1560360"/>
            <a:ext cx="1431910" cy="1532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B9898CB-93D9-E141-9CCD-7E9B93D74F27}"/>
              </a:ext>
            </a:extLst>
          </p:cNvPr>
          <p:cNvSpPr/>
          <p:nvPr/>
        </p:nvSpPr>
        <p:spPr>
          <a:xfrm>
            <a:off x="8698984" y="3074194"/>
            <a:ext cx="1444414" cy="15993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B52287B-D331-2748-AC12-98DEAEC09BA3}"/>
              </a:ext>
            </a:extLst>
          </p:cNvPr>
          <p:cNvGrpSpPr/>
          <p:nvPr/>
        </p:nvGrpSpPr>
        <p:grpSpPr>
          <a:xfrm>
            <a:off x="9144367" y="1824587"/>
            <a:ext cx="453327" cy="467618"/>
            <a:chOff x="9757767" y="4771082"/>
            <a:chExt cx="453327" cy="467618"/>
          </a:xfrm>
        </p:grpSpPr>
        <p:sp>
          <p:nvSpPr>
            <p:cNvPr id="63" name="10-Point Star 62">
              <a:extLst>
                <a:ext uri="{FF2B5EF4-FFF2-40B4-BE49-F238E27FC236}">
                  <a16:creationId xmlns:a16="http://schemas.microsoft.com/office/drawing/2014/main" id="{B77E5FDB-837A-164A-9BA9-822271A911A0}"/>
                </a:ext>
              </a:extLst>
            </p:cNvPr>
            <p:cNvSpPr/>
            <p:nvPr/>
          </p:nvSpPr>
          <p:spPr>
            <a:xfrm>
              <a:off x="9757767" y="48506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10-Point Star 63">
              <a:extLst>
                <a:ext uri="{FF2B5EF4-FFF2-40B4-BE49-F238E27FC236}">
                  <a16:creationId xmlns:a16="http://schemas.microsoft.com/office/drawing/2014/main" id="{F3CCE225-E047-6D4E-AF82-5527C3486D7F}"/>
                </a:ext>
              </a:extLst>
            </p:cNvPr>
            <p:cNvSpPr/>
            <p:nvPr/>
          </p:nvSpPr>
          <p:spPr>
            <a:xfrm>
              <a:off x="9950333" y="5003089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10-Point Star 64">
              <a:extLst>
                <a:ext uri="{FF2B5EF4-FFF2-40B4-BE49-F238E27FC236}">
                  <a16:creationId xmlns:a16="http://schemas.microsoft.com/office/drawing/2014/main" id="{6B8FBDFE-10C6-694D-A9E9-0AE08A66F3A0}"/>
                </a:ext>
              </a:extLst>
            </p:cNvPr>
            <p:cNvSpPr/>
            <p:nvPr/>
          </p:nvSpPr>
          <p:spPr>
            <a:xfrm>
              <a:off x="9986925" y="4771082"/>
              <a:ext cx="224169" cy="235611"/>
            </a:xfrm>
            <a:prstGeom prst="star10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0B25329-4A45-F846-8CCC-2EBB821B76A4}"/>
                </a:ext>
              </a:extLst>
            </p:cNvPr>
            <p:cNvSpPr/>
            <p:nvPr/>
          </p:nvSpPr>
          <p:spPr>
            <a:xfrm>
              <a:off x="9803318" y="49082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D82D290-D211-BD4E-80CD-8B8A61CA9B4E}"/>
                </a:ext>
              </a:extLst>
            </p:cNvPr>
            <p:cNvSpPr/>
            <p:nvPr/>
          </p:nvSpPr>
          <p:spPr>
            <a:xfrm>
              <a:off x="9999728" y="5060606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B1FCF86-08B3-0240-9507-BDD4BE6341AE}"/>
                </a:ext>
              </a:extLst>
            </p:cNvPr>
            <p:cNvSpPr/>
            <p:nvPr/>
          </p:nvSpPr>
          <p:spPr>
            <a:xfrm>
              <a:off x="10032886" y="4830628"/>
              <a:ext cx="132246" cy="12343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CE166D14-ABC1-BF46-9959-8B86995C02D3}"/>
              </a:ext>
            </a:extLst>
          </p:cNvPr>
          <p:cNvPicPr/>
          <p:nvPr/>
        </p:nvPicPr>
        <p:blipFill rotWithShape="1">
          <a:blip r:embed="rId4"/>
          <a:srcRect r="515" b="65787"/>
          <a:stretch/>
        </p:blipFill>
        <p:spPr>
          <a:xfrm>
            <a:off x="9231783" y="4198270"/>
            <a:ext cx="417370" cy="444948"/>
          </a:xfrm>
          <a:prstGeom prst="rect">
            <a:avLst/>
          </a:prstGeom>
          <a:ln/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026" name="Picture 2" descr="Bildergebnis für sync symbol powerpoint">
            <a:extLst>
              <a:ext uri="{FF2B5EF4-FFF2-40B4-BE49-F238E27FC236}">
                <a16:creationId xmlns:a16="http://schemas.microsoft.com/office/drawing/2014/main" id="{770F33B0-2A53-E544-B44D-03822D11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779" y="3908578"/>
            <a:ext cx="795451" cy="7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Slide Number Placeholder 8">
            <a:extLst>
              <a:ext uri="{FF2B5EF4-FFF2-40B4-BE49-F238E27FC236}">
                <a16:creationId xmlns:a16="http://schemas.microsoft.com/office/drawing/2014/main" id="{3FB30FD0-590F-B241-9C27-A45153CD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6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239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931-F050-A549-9A2E-9721A0F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Interoperability boils down to:</a:t>
            </a:r>
            <a:br>
              <a:rPr lang="en-US" dirty="0"/>
            </a:br>
            <a:r>
              <a:rPr lang="en-US" dirty="0"/>
              <a:t>- What is a common core to address these use cases?</a:t>
            </a:r>
            <a:br>
              <a:rPr lang="en-US" dirty="0"/>
            </a:br>
            <a:r>
              <a:rPr lang="en-US" dirty="0"/>
              <a:t>- How do we benefit them all at the same time?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680FB6-F021-E44D-92FF-0F02C3FB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10" y="1918724"/>
            <a:ext cx="8710863" cy="471051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2C27ED-9C6D-1F42-A97E-97CC6DFADF8C}"/>
              </a:ext>
            </a:extLst>
          </p:cNvPr>
          <p:cNvSpPr/>
          <p:nvPr/>
        </p:nvSpPr>
        <p:spPr>
          <a:xfrm>
            <a:off x="6686780" y="4041191"/>
            <a:ext cx="477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https://www.w3.org/2018/vocabws/report.html</a:t>
            </a:r>
            <a:r>
              <a:rPr lang="en-US" dirty="0"/>
              <a:t> 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A7A736E-E6A4-CE49-9C85-9DF314E9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7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806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931-F050-A549-9A2E-9721A0F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Interoperability boils down to:</a:t>
            </a:r>
            <a:br>
              <a:rPr lang="en-US" dirty="0"/>
            </a:br>
            <a:r>
              <a:rPr lang="en-US" dirty="0"/>
              <a:t>- What is a common core to address these use cases?</a:t>
            </a:r>
            <a:br>
              <a:rPr lang="en-US" dirty="0"/>
            </a:br>
            <a:r>
              <a:rPr lang="en-US" dirty="0"/>
              <a:t>- How do we benefit them all at the same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2E0E-668B-A047-8F7A-09D86962E4DF}"/>
              </a:ext>
            </a:extLst>
          </p:cNvPr>
          <p:cNvSpPr txBox="1"/>
          <p:nvPr/>
        </p:nvSpPr>
        <p:spPr>
          <a:xfrm>
            <a:off x="229053" y="1840088"/>
            <a:ext cx="635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Rough workshop outcome / scoping: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70BB63-6B04-6044-AC61-E858432A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64" y="2554400"/>
            <a:ext cx="4630229" cy="33651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547466-8C47-314B-AC56-8C2DF986E6E3}"/>
              </a:ext>
            </a:extLst>
          </p:cNvPr>
          <p:cNvSpPr/>
          <p:nvPr/>
        </p:nvSpPr>
        <p:spPr>
          <a:xfrm>
            <a:off x="5149516" y="3686411"/>
            <a:ext cx="6769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 Taxonomy of regulatory privacy terms (including all GDPR terms).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Taxonomy for personal data.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Taxonomy of purposes.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Taxonomy of disclosure/processing. </a:t>
            </a:r>
          </a:p>
          <a:p>
            <a:pPr>
              <a:buFont typeface="+mj-lt"/>
              <a:buAutoNum type="arabicPeriod"/>
            </a:pPr>
            <a:r>
              <a:rPr lang="en-US" dirty="0"/>
              <a:t> Metadata (e.g. related to processing details of anonymization) </a:t>
            </a:r>
          </a:p>
          <a:p>
            <a:pPr>
              <a:buFont typeface="+mj-lt"/>
              <a:buAutoNum type="arabicPeriod"/>
            </a:pPr>
            <a:r>
              <a:rPr lang="en-US" dirty="0"/>
              <a:t>  Log vocabulary.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Taxonomy of linkage operations. </a:t>
            </a:r>
          </a:p>
          <a:p>
            <a:pPr>
              <a:buFont typeface="+mj-lt"/>
              <a:buAutoNum type="arabicPeriod"/>
            </a:pPr>
            <a:r>
              <a:rPr lang="en-US" dirty="0"/>
              <a:t> Taxonomies of human behavior. </a:t>
            </a:r>
            <a:endParaRPr lang="en-US" dirty="0">
              <a:effectLst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802798DD-457C-694D-A6FB-7BAB3389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72679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8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3304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C931-F050-A549-9A2E-9721A0F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08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Semantic Interoperability boils down to:</a:t>
            </a:r>
            <a:br>
              <a:rPr lang="en-US" dirty="0"/>
            </a:br>
            <a:r>
              <a:rPr lang="en-US" dirty="0"/>
              <a:t>- What is a common core to address these use cases?</a:t>
            </a:r>
            <a:br>
              <a:rPr lang="en-US" dirty="0"/>
            </a:br>
            <a:r>
              <a:rPr lang="en-US" dirty="0"/>
              <a:t>- How do we benefit them all at the same time?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92E0E-668B-A047-8F7A-09D86962E4DF}"/>
              </a:ext>
            </a:extLst>
          </p:cNvPr>
          <p:cNvSpPr txBox="1"/>
          <p:nvPr/>
        </p:nvSpPr>
        <p:spPr>
          <a:xfrm>
            <a:off x="229053" y="1824046"/>
            <a:ext cx="102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ym typeface="Wingdings" pitchFamily="2" charset="2"/>
              </a:rPr>
              <a:t> Foundation of a W3C Community Group (25</a:t>
            </a:r>
            <a:r>
              <a:rPr lang="en-US" sz="3200" b="1" baseline="30000" dirty="0">
                <a:sym typeface="Wingdings" pitchFamily="2" charset="2"/>
              </a:rPr>
              <a:t>th</a:t>
            </a:r>
            <a:r>
              <a:rPr lang="en-US" sz="3200" b="1" dirty="0">
                <a:sym typeface="Wingdings" pitchFamily="2" charset="2"/>
              </a:rPr>
              <a:t> May 2018)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ED7B1-F262-604A-B990-DEC77DC63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53" y="2574261"/>
            <a:ext cx="4785778" cy="34174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08E2FA-33BF-1A48-B20A-E1822AC2FEC9}"/>
              </a:ext>
            </a:extLst>
          </p:cNvPr>
          <p:cNvSpPr/>
          <p:nvPr/>
        </p:nvSpPr>
        <p:spPr>
          <a:xfrm>
            <a:off x="5149516" y="2574261"/>
            <a:ext cx="67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Collect concrete</a:t>
            </a:r>
            <a:r>
              <a:rPr lang="en-US" b="1" dirty="0"/>
              <a:t> Use cases</a:t>
            </a:r>
          </a:p>
          <a:p>
            <a:r>
              <a:rPr lang="en-US" dirty="0">
                <a:sym typeface="Wingdings" pitchFamily="2" charset="2"/>
              </a:rPr>
              <a:t> Collect </a:t>
            </a:r>
            <a:r>
              <a:rPr lang="en-US" b="1" dirty="0">
                <a:sym typeface="Wingdings" pitchFamily="2" charset="2"/>
              </a:rPr>
              <a:t>Existing Vocabularies</a:t>
            </a:r>
            <a:endParaRPr lang="en-US" b="1" dirty="0"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3022B-63D0-1745-822F-492F62AECCBE}"/>
              </a:ext>
            </a:extLst>
          </p:cNvPr>
          <p:cNvSpPr/>
          <p:nvPr/>
        </p:nvSpPr>
        <p:spPr>
          <a:xfrm>
            <a:off x="8534400" y="2712760"/>
            <a:ext cx="2712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/>
              <a:t>Align Core Vocabularies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904EF1-24BC-C343-9000-380F27568F08}"/>
              </a:ext>
            </a:extLst>
          </p:cNvPr>
          <p:cNvSpPr/>
          <p:nvPr/>
        </p:nvSpPr>
        <p:spPr>
          <a:xfrm>
            <a:off x="5149516" y="3683405"/>
            <a:ext cx="6769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of regulatory privacy terms (including all GDPR terms).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for personal data.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of purposes.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of disclosure/processing.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Metadata (e.g. related to processing details of anonymization)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Log vocabulary.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Taxonomy of linkage operations.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Taxonomies of human behavior. </a:t>
            </a:r>
            <a:endParaRPr lang="en-US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082DDFD-7FEB-3E43-A667-161CC81D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1716" y="6356350"/>
            <a:ext cx="2743200" cy="365125"/>
          </a:xfrm>
        </p:spPr>
        <p:txBody>
          <a:bodyPr/>
          <a:lstStyle/>
          <a:p>
            <a:fld id="{1ACC928E-724D-F44E-A1C4-95E14B7414D5}" type="slidenum">
              <a:rPr lang="en-US" sz="2000" smtClean="0"/>
              <a:t>9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8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8834</TotalTime>
  <Words>981</Words>
  <Application>Microsoft Macintosh PowerPoint</Application>
  <PresentationFormat>Widescreen</PresentationFormat>
  <Paragraphs>271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DejaVu Sans</vt:lpstr>
      <vt:lpstr>Myriad Pro</vt:lpstr>
      <vt:lpstr>NimbusMonL</vt:lpstr>
      <vt:lpstr>NimbusRomNo9L</vt:lpstr>
      <vt:lpstr>Wingdings</vt:lpstr>
      <vt:lpstr>Office Theme</vt:lpstr>
      <vt:lpstr>Privacy: Standards and Vocabularies for Transparency &amp; Interoperability </vt:lpstr>
      <vt:lpstr>Background…</vt:lpstr>
      <vt:lpstr>Use Cases for Transparency and Interoperability in Privacy:</vt:lpstr>
      <vt:lpstr>Components of Personal Data Processing  (not exhaustive…)</vt:lpstr>
      <vt:lpstr>Regulatory Compliance for Big Companies</vt:lpstr>
      <vt:lpstr>Regulatory Compliance for Small Companies</vt:lpstr>
      <vt:lpstr>Semantic Interoperability boils down to: - What is a common core to address these use cases? - How do we benefit them all at the same time?</vt:lpstr>
      <vt:lpstr>Semantic Interoperability boils down to: - What is a common core to address these use cases? - How do we benefit them all at the same time?</vt:lpstr>
      <vt:lpstr>Semantic Interoperability boils down to: - What is a common core to address these use cases? - How do we benefit them all at the same time?</vt:lpstr>
      <vt:lpstr>Semantic Interoperability boils down to: - What is a common core to address these use cases? - How do we benefit them all at the same time?</vt:lpstr>
      <vt:lpstr>Starting Point:  Use Cases/Vocabularies from SPECIAL</vt:lpstr>
      <vt:lpstr>Three Distinct Use Cases:</vt:lpstr>
      <vt:lpstr>One Compliance Solution:</vt:lpstr>
      <vt:lpstr>What to Standardise: </vt:lpstr>
      <vt:lpstr>SPECIAL‘s view on Core Interoperability Components:</vt:lpstr>
      <vt:lpstr>Use Cases/Vocabularies from SPECIAL: Example</vt:lpstr>
      <vt:lpstr>Use Cases/Vocabularies from SPECIAL: Example (OWL)</vt:lpstr>
      <vt:lpstr> Discussion…   How to structure those taxonomies?   What are the important use cases to cover?</vt:lpstr>
      <vt:lpstr>Components of Personal Data Processing  (not exhaustive…)</vt:lpstr>
      <vt:lpstr>the MyData model</vt:lpstr>
      <vt:lpstr>the Worls Economic Forum model</vt:lpstr>
      <vt:lpstr>How should we structure our taxonomy?</vt:lpstr>
      <vt:lpstr>Call for Action: Join DPVCG!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and Transparency interoperability, standards and vocabularies</dc:title>
  <dc:creator>Microsoft Office User</dc:creator>
  <cp:lastModifiedBy>Microsoft Office User</cp:lastModifiedBy>
  <cp:revision>173</cp:revision>
  <cp:lastPrinted>2018-10-09T22:23:05Z</cp:lastPrinted>
  <dcterms:created xsi:type="dcterms:W3CDTF">2018-08-20T11:37:25Z</dcterms:created>
  <dcterms:modified xsi:type="dcterms:W3CDTF">2018-10-09T22:24:31Z</dcterms:modified>
</cp:coreProperties>
</file>