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8" r:id="rId2"/>
    <p:sldMasterId id="2147483680" r:id="rId3"/>
  </p:sldMasterIdLst>
  <p:notesMasterIdLst>
    <p:notesMasterId r:id="rId60"/>
  </p:notesMasterIdLst>
  <p:handoutMasterIdLst>
    <p:handoutMasterId r:id="rId61"/>
  </p:handoutMasterIdLst>
  <p:sldIdLst>
    <p:sldId id="256" r:id="rId4"/>
    <p:sldId id="610" r:id="rId5"/>
    <p:sldId id="509" r:id="rId6"/>
    <p:sldId id="512" r:id="rId7"/>
    <p:sldId id="539" r:id="rId8"/>
    <p:sldId id="545" r:id="rId9"/>
    <p:sldId id="568" r:id="rId10"/>
    <p:sldId id="569" r:id="rId11"/>
    <p:sldId id="572" r:id="rId12"/>
    <p:sldId id="570" r:id="rId13"/>
    <p:sldId id="571" r:id="rId14"/>
    <p:sldId id="573" r:id="rId15"/>
    <p:sldId id="574" r:id="rId16"/>
    <p:sldId id="576" r:id="rId17"/>
    <p:sldId id="575" r:id="rId18"/>
    <p:sldId id="586" r:id="rId19"/>
    <p:sldId id="578" r:id="rId20"/>
    <p:sldId id="579" r:id="rId21"/>
    <p:sldId id="580" r:id="rId22"/>
    <p:sldId id="581" r:id="rId23"/>
    <p:sldId id="582" r:id="rId24"/>
    <p:sldId id="583" r:id="rId25"/>
    <p:sldId id="585" r:id="rId26"/>
    <p:sldId id="589" r:id="rId27"/>
    <p:sldId id="601" r:id="rId28"/>
    <p:sldId id="602" r:id="rId29"/>
    <p:sldId id="600" r:id="rId30"/>
    <p:sldId id="588" r:id="rId31"/>
    <p:sldId id="561" r:id="rId32"/>
    <p:sldId id="562" r:id="rId33"/>
    <p:sldId id="563" r:id="rId34"/>
    <p:sldId id="564" r:id="rId35"/>
    <p:sldId id="559" r:id="rId36"/>
    <p:sldId id="567" r:id="rId37"/>
    <p:sldId id="591" r:id="rId38"/>
    <p:sldId id="594" r:id="rId39"/>
    <p:sldId id="597" r:id="rId40"/>
    <p:sldId id="595" r:id="rId41"/>
    <p:sldId id="598" r:id="rId42"/>
    <p:sldId id="599" r:id="rId43"/>
    <p:sldId id="603" r:id="rId44"/>
    <p:sldId id="514" r:id="rId45"/>
    <p:sldId id="547" r:id="rId46"/>
    <p:sldId id="549" r:id="rId47"/>
    <p:sldId id="548" r:id="rId48"/>
    <p:sldId id="550" r:id="rId49"/>
    <p:sldId id="552" r:id="rId50"/>
    <p:sldId id="553" r:id="rId51"/>
    <p:sldId id="554" r:id="rId52"/>
    <p:sldId id="555" r:id="rId53"/>
    <p:sldId id="604" r:id="rId54"/>
    <p:sldId id="606" r:id="rId55"/>
    <p:sldId id="566" r:id="rId56"/>
    <p:sldId id="605" r:id="rId57"/>
    <p:sldId id="607" r:id="rId58"/>
    <p:sldId id="608" r:id="rId59"/>
  </p:sldIdLst>
  <p:sldSz cx="9144000" cy="6858000" type="screen4x3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00B050"/>
    <a:srgbClr val="CC0099"/>
    <a:srgbClr val="FF0066"/>
    <a:srgbClr val="9933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4" autoAdjust="0"/>
    <p:restoredTop sz="77431" autoAdjust="0"/>
  </p:normalViewPr>
  <p:slideViewPr>
    <p:cSldViewPr>
      <p:cViewPr>
        <p:scale>
          <a:sx n="100" d="100"/>
          <a:sy n="100" d="100"/>
        </p:scale>
        <p:origin x="-616" y="13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8" y="984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60" Type="http://schemas.openxmlformats.org/officeDocument/2006/relationships/notesMaster" Target="notesMasters/notesMaster1.xml"/><Relationship Id="rId61" Type="http://schemas.openxmlformats.org/officeDocument/2006/relationships/handoutMaster" Target="handoutMasters/handout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D0F951-13DB-4C5A-85D6-12D1C2F8F5B0}" type="datetimeFigureOut">
              <a:rPr lang="de-AT" smtClean="0"/>
              <a:pPr/>
              <a:t>26/08/15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4F9C7-0FFE-4E72-AF6A-1657BD8F0EAC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834777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DD00C6-9325-456A-9050-A3DFBE2350C6}" type="datetimeFigureOut">
              <a:rPr lang="de-AT" smtClean="0"/>
              <a:pPr/>
              <a:t>26/08/15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4AA2B0-3FF2-4AD7-B641-4608F5682954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54672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Relationship Id="rId3" Type="http://schemas.openxmlformats.org/officeDocument/2006/relationships/hyperlink" Target="http://www.b-kaempgen.de/index.php/Integration_and_Analysis_of_Distributed_Multidimensional_Datasets" TargetMode="Externa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9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820B40-B725-48E7-BF6B-33443ECAB128}" type="slidenum">
              <a:rPr lang="en-US" smtClean="0">
                <a:ea typeface="Lucida Sans Unicode" pitchFamily="34" charset="0"/>
                <a:cs typeface="Lucida Sans Unicode" pitchFamily="34" charset="0"/>
              </a:rPr>
              <a:pPr>
                <a:defRPr/>
              </a:pPr>
              <a:t>2</a:t>
            </a:fld>
            <a:endParaRPr lang="en-US" smtClean="0"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35843" name="Text Box 1"/>
          <p:cNvSpPr txBox="1">
            <a:spLocks noChangeArrowheads="1"/>
          </p:cNvSpPr>
          <p:nvPr/>
        </p:nvSpPr>
        <p:spPr bwMode="auto">
          <a:xfrm>
            <a:off x="1132947" y="744499"/>
            <a:ext cx="4530210" cy="3722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8197" tIns="44099" rIns="88197" bIns="44099" anchor="ctr"/>
          <a:lstStyle/>
          <a:p>
            <a:endParaRPr lang="de-DE"/>
          </a:p>
        </p:txBody>
      </p:sp>
      <p:sp>
        <p:nvSpPr>
          <p:cNvPr id="35844" name="Text Box 2"/>
          <p:cNvSpPr>
            <a:spLocks noGrp="1" noChangeArrowheads="1"/>
          </p:cNvSpPr>
          <p:nvPr>
            <p:ph type="body"/>
          </p:nvPr>
        </p:nvSpPr>
        <p:spPr bwMode="auto">
          <a:noFill/>
        </p:spPr>
        <p:txBody>
          <a:bodyPr wrap="square" lIns="86808" tIns="45140" rIns="86808" bIns="4514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32"/>
              </a:spcBef>
              <a:tabLst>
                <a:tab pos="0" algn="l"/>
                <a:tab pos="431276" algn="l"/>
                <a:tab pos="864215" algn="l"/>
                <a:tab pos="1297149" algn="l"/>
                <a:tab pos="1731746" algn="l"/>
                <a:tab pos="2164682" algn="l"/>
                <a:tab pos="2597619" algn="l"/>
                <a:tab pos="3030555" algn="l"/>
                <a:tab pos="3463491" algn="l"/>
                <a:tab pos="3898085" algn="l"/>
                <a:tab pos="4331022" algn="l"/>
                <a:tab pos="4763959" algn="l"/>
                <a:tab pos="5196895" algn="l"/>
                <a:tab pos="5631490" algn="l"/>
                <a:tab pos="6064426" algn="l"/>
                <a:tab pos="6497364" algn="l"/>
                <a:tab pos="6930299" algn="l"/>
                <a:tab pos="7364893" algn="l"/>
                <a:tab pos="7797830" algn="l"/>
                <a:tab pos="8230766" algn="l"/>
                <a:tab pos="8663703" algn="l"/>
              </a:tabLst>
            </a:pPr>
            <a:r>
              <a:rPr lang="de-DE" dirty="0" smtClean="0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1:37</a:t>
            </a:r>
          </a:p>
          <a:p>
            <a:pPr>
              <a:spcBef>
                <a:spcPts val="432"/>
              </a:spcBef>
              <a:tabLst>
                <a:tab pos="0" algn="l"/>
                <a:tab pos="431276" algn="l"/>
                <a:tab pos="864215" algn="l"/>
                <a:tab pos="1297149" algn="l"/>
                <a:tab pos="1731746" algn="l"/>
                <a:tab pos="2164682" algn="l"/>
                <a:tab pos="2597619" algn="l"/>
                <a:tab pos="3030555" algn="l"/>
                <a:tab pos="3463491" algn="l"/>
                <a:tab pos="3898085" algn="l"/>
                <a:tab pos="4331022" algn="l"/>
                <a:tab pos="4763959" algn="l"/>
                <a:tab pos="5196895" algn="l"/>
                <a:tab pos="5631490" algn="l"/>
                <a:tab pos="6064426" algn="l"/>
                <a:tab pos="6497364" algn="l"/>
                <a:tab pos="6930299" algn="l"/>
                <a:tab pos="7364893" algn="l"/>
                <a:tab pos="7797830" algn="l"/>
                <a:tab pos="8230766" algn="l"/>
                <a:tab pos="8663703" algn="l"/>
              </a:tabLst>
            </a:pPr>
            <a:r>
              <a:rPr lang="de-DE" dirty="0" smtClean="0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(1:15)</a:t>
            </a:r>
            <a:r>
              <a:rPr lang="x-none" dirty="0" smtClean="0">
                <a:latin typeface="Times New Roman" pitchFamily="18" charset="0"/>
              </a:rPr>
              <a:t>‏</a:t>
            </a:r>
            <a:endParaRPr lang="de-DE" dirty="0" smtClean="0"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previous</a:t>
            </a:r>
            <a:r>
              <a:rPr lang="de-DE" dirty="0" smtClean="0"/>
              <a:t> </a:t>
            </a:r>
            <a:r>
              <a:rPr lang="de-DE" dirty="0" err="1" smtClean="0"/>
              <a:t>challenge</a:t>
            </a:r>
            <a:r>
              <a:rPr lang="de-DE" dirty="0" smtClean="0"/>
              <a:t>,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"</a:t>
            </a:r>
            <a:r>
              <a:rPr lang="de-DE" dirty="0" err="1" smtClean="0"/>
              <a:t>solved</a:t>
            </a:r>
            <a:r>
              <a:rPr lang="de-DE" dirty="0" smtClean="0"/>
              <a:t>"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pretty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much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manually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integrating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carefully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chosen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sources</a:t>
            </a:r>
            <a:r>
              <a:rPr lang="de-DE" baseline="0" dirty="0" smtClean="0"/>
              <a:t>, but not </a:t>
            </a:r>
            <a:r>
              <a:rPr lang="de-DE" baseline="0" dirty="0" err="1" smtClean="0"/>
              <a:t>used</a:t>
            </a:r>
            <a:r>
              <a:rPr lang="de-DE" baseline="0" dirty="0" smtClean="0"/>
              <a:t> Open Data </a:t>
            </a:r>
            <a:r>
              <a:rPr lang="de-DE" baseline="0" dirty="0" err="1" smtClean="0"/>
              <a:t>portals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automatically</a:t>
            </a:r>
            <a:r>
              <a:rPr lang="de-DE" baseline="0" dirty="0" smtClean="0"/>
              <a:t> find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right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sources</a:t>
            </a:r>
            <a:r>
              <a:rPr lang="de-DE" baseline="0" dirty="0" smtClean="0"/>
              <a:t>...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A2B0-3FF2-4AD7-B641-4608F5682954}" type="slidenum">
              <a:rPr lang="de-AT" smtClean="0"/>
              <a:pPr/>
              <a:t>41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92078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Let</a:t>
            </a:r>
            <a:r>
              <a:rPr lang="de-DE" dirty="0" smtClean="0"/>
              <a:t> </a:t>
            </a:r>
            <a:r>
              <a:rPr lang="de-DE" dirty="0" err="1" smtClean="0"/>
              <a:t>me</a:t>
            </a:r>
            <a:r>
              <a:rPr lang="de-DE" dirty="0" smtClean="0"/>
              <a:t> </a:t>
            </a:r>
            <a:r>
              <a:rPr lang="de-DE" dirty="0" err="1" smtClean="0"/>
              <a:t>start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talking</a:t>
            </a:r>
            <a:r>
              <a:rPr lang="de-DE" dirty="0" smtClean="0"/>
              <a:t> </a:t>
            </a:r>
            <a:r>
              <a:rPr lang="de-DE" dirty="0" err="1" smtClean="0"/>
              <a:t>about</a:t>
            </a:r>
            <a:r>
              <a:rPr lang="de-DE" dirty="0" smtClean="0"/>
              <a:t> </a:t>
            </a:r>
            <a:r>
              <a:rPr lang="de-DE" dirty="0" err="1" smtClean="0"/>
              <a:t>what</a:t>
            </a:r>
            <a:r>
              <a:rPr lang="de-DE" dirty="0" smtClean="0"/>
              <a:t> open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me</a:t>
            </a:r>
            <a:r>
              <a:rPr lang="de-DE" dirty="0" smtClean="0"/>
              <a:t>...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maybe</a:t>
            </a:r>
            <a:r>
              <a:rPr lang="de-DE" baseline="0" dirty="0" smtClean="0"/>
              <a:t> not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me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actually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definition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opendefinition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OFKN, </a:t>
            </a:r>
            <a:r>
              <a:rPr lang="de-DE" baseline="0" dirty="0" err="1" smtClean="0"/>
              <a:t>which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gives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some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framework</a:t>
            </a:r>
            <a:r>
              <a:rPr lang="de-DE" baseline="0" dirty="0" smtClean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A2B0-3FF2-4AD7-B641-4608F5682954}" type="slidenum">
              <a:rPr lang="de-AT" smtClean="0"/>
              <a:pPr/>
              <a:t>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29185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3288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3288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3288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3288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545575E-9C37-D542-BDE9-B7F3AB4A06DB}" type="slidenum">
              <a:rPr lang="en-US">
                <a:latin typeface="Siemens Sans" charset="0"/>
              </a:rPr>
              <a:pPr eaLnBrk="1" hangingPunct="1"/>
              <a:t>4</a:t>
            </a:fld>
            <a:endParaRPr lang="en-US">
              <a:latin typeface="Siemens Sans" charset="0"/>
            </a:endParaRPr>
          </a:p>
        </p:txBody>
      </p:sp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1100"/>
          </a:xfrm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3540" tIns="46770" rIns="93540" bIns="46770"/>
          <a:lstStyle/>
          <a:p>
            <a:pPr eaLnBrk="1" hangingPunct="1">
              <a:spcBef>
                <a:spcPct val="0"/>
              </a:spcBef>
            </a:pPr>
            <a:endParaRPr lang="en-US">
              <a:latin typeface="Siemens Sans" charset="0"/>
            </a:endParaRPr>
          </a:p>
        </p:txBody>
      </p:sp>
      <p:sp>
        <p:nvSpPr>
          <p:cNvPr id="26628" name="Slide Number Placehold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540" tIns="46770" rIns="93540" bIns="46770" anchor="b"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3191D74-57C7-C24B-B5C4-0E60AEA2DBEC}" type="slidenum">
              <a:rPr lang="en-US">
                <a:latin typeface="Calibri" charset="0"/>
              </a:rPr>
              <a:pPr algn="r" eaLnBrk="1" hangingPunct="1">
                <a:spcBef>
                  <a:spcPct val="0"/>
                </a:spcBef>
              </a:pPr>
              <a:t>4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In </a:t>
            </a:r>
            <a:r>
              <a:rPr lang="de-DE" dirty="0" err="1" smtClean="0"/>
              <a:t>other</a:t>
            </a:r>
            <a:r>
              <a:rPr lang="de-DE" dirty="0" smtClean="0"/>
              <a:t> </a:t>
            </a:r>
            <a:r>
              <a:rPr lang="de-DE" dirty="0" err="1" smtClean="0"/>
              <a:t>words</a:t>
            </a:r>
            <a:r>
              <a:rPr lang="de-DE" dirty="0" smtClean="0"/>
              <a:t>,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quite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some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obstacles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talk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I'd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rather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like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talk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about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obstacles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probably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only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give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starting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points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how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overcome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from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our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own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experience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tather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answering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fully</a:t>
            </a:r>
            <a:r>
              <a:rPr lang="de-DE" baseline="0" dirty="0" smtClean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A2B0-3FF2-4AD7-B641-4608F5682954}" type="slidenum">
              <a:rPr lang="de-AT" smtClean="0"/>
              <a:pPr/>
              <a:t>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17257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pPr lvl="1"/>
            <a:r>
              <a:rPr lang="de-DE" dirty="0" smtClean="0"/>
              <a:t>Not </a:t>
            </a:r>
            <a:r>
              <a:rPr lang="de-DE" dirty="0" err="1" smtClean="0"/>
              <a:t>available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structured</a:t>
            </a:r>
            <a:r>
              <a:rPr lang="de-DE" dirty="0" smtClean="0"/>
              <a:t> form,</a:t>
            </a:r>
            <a:r>
              <a:rPr lang="de-DE" baseline="0" dirty="0" smtClean="0"/>
              <a:t> but ok,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let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bachelor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student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write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these</a:t>
            </a:r>
            <a:r>
              <a:rPr lang="de-DE" baseline="0" dirty="0" smtClean="0"/>
              <a:t> down...</a:t>
            </a:r>
          </a:p>
          <a:p>
            <a:pPr lvl="1"/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A2B0-3FF2-4AD7-B641-4608F5682954}" type="slidenum">
              <a:rPr lang="de-AT" smtClean="0"/>
              <a:pPr/>
              <a:t>25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10374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pPr lvl="1"/>
            <a:r>
              <a:rPr lang="de-DE" dirty="0" smtClean="0"/>
              <a:t>Not </a:t>
            </a:r>
            <a:r>
              <a:rPr lang="de-DE" dirty="0" err="1" smtClean="0"/>
              <a:t>available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structured</a:t>
            </a:r>
            <a:r>
              <a:rPr lang="de-DE" dirty="0" smtClean="0"/>
              <a:t> form,</a:t>
            </a:r>
            <a:r>
              <a:rPr lang="de-DE" baseline="0" dirty="0" smtClean="0"/>
              <a:t> but ok,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let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bachelor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student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write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these</a:t>
            </a:r>
            <a:r>
              <a:rPr lang="de-DE" baseline="0" dirty="0" smtClean="0"/>
              <a:t> down...</a:t>
            </a:r>
          </a:p>
          <a:p>
            <a:pPr lvl="1"/>
            <a:endParaRPr lang="de-DE" baseline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A2B0-3FF2-4AD7-B641-4608F5682954}" type="slidenum">
              <a:rPr lang="de-AT" smtClean="0"/>
              <a:pPr/>
              <a:t>26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103746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>
                <a:hlinkClick r:id="rId3" tooltip="Integration and Analysis of Distributed Multidimensional Datasets"/>
              </a:rPr>
              <a:t>Integration and Analysis of Distributed Multidimensional Datasets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A2B0-3FF2-4AD7-B641-4608F5682954}" type="slidenum">
              <a:rPr lang="de-AT" smtClean="0"/>
              <a:pPr/>
              <a:t>28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573919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A2B0-3FF2-4AD7-B641-4608F5682954}" type="slidenum">
              <a:rPr lang="de-AT" smtClean="0"/>
              <a:pPr/>
              <a:t>30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141127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Ontology</a:t>
            </a:r>
            <a:r>
              <a:rPr lang="de-DE" dirty="0" smtClean="0"/>
              <a:t> </a:t>
            </a:r>
            <a:r>
              <a:rPr lang="de-DE" dirty="0" err="1" smtClean="0"/>
              <a:t>learning</a:t>
            </a:r>
            <a:r>
              <a:rPr lang="de-DE" dirty="0" smtClean="0"/>
              <a:t>, </a:t>
            </a:r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started</a:t>
            </a:r>
            <a:r>
              <a:rPr lang="de-DE" dirty="0" smtClean="0"/>
              <a:t> </a:t>
            </a:r>
            <a:r>
              <a:rPr lang="de-DE" dirty="0" err="1" smtClean="0"/>
              <a:t>looking</a:t>
            </a:r>
            <a:r>
              <a:rPr lang="de-DE" dirty="0" smtClean="0"/>
              <a:t> </a:t>
            </a:r>
            <a:r>
              <a:rPr lang="de-DE" dirty="0" err="1" smtClean="0"/>
              <a:t>into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now</a:t>
            </a:r>
            <a:r>
              <a:rPr lang="de-DE" baseline="0" dirty="0" smtClean="0"/>
              <a:t> was </a:t>
            </a:r>
            <a:r>
              <a:rPr lang="de-DE" baseline="0" dirty="0" err="1" smtClean="0"/>
              <a:t>learning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correlations</a:t>
            </a:r>
            <a:r>
              <a:rPr lang="de-DE" baseline="0" dirty="0" smtClean="0"/>
              <a:t> ... Linear </a:t>
            </a:r>
            <a:r>
              <a:rPr lang="de-DE" baseline="0" dirty="0" err="1" smtClean="0"/>
              <a:t>equations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come</a:t>
            </a:r>
            <a:r>
              <a:rPr lang="de-DE" baseline="0" dirty="0" smtClean="0"/>
              <a:t> "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free</a:t>
            </a:r>
            <a:r>
              <a:rPr lang="de-DE" baseline="0" dirty="0" smtClean="0"/>
              <a:t>"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our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completion</a:t>
            </a:r>
            <a:r>
              <a:rPr lang="de-DE" baseline="0" dirty="0" smtClean="0"/>
              <a:t>/</a:t>
            </a:r>
            <a:r>
              <a:rPr lang="de-DE" baseline="0" dirty="0" err="1" smtClean="0"/>
              <a:t>prediction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method</a:t>
            </a:r>
            <a:r>
              <a:rPr lang="de-DE" baseline="0" dirty="0" smtClean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A2B0-3FF2-4AD7-B641-4608F5682954}" type="slidenum">
              <a:rPr lang="de-AT" smtClean="0"/>
              <a:pPr/>
              <a:t>38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06477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white">
          <a:xfrm>
            <a:off x="462406" y="3654044"/>
            <a:ext cx="7073457" cy="1141422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lnSpc>
                <a:spcPct val="100000"/>
              </a:lnSpc>
              <a:defRPr sz="3600" b="1" baseline="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Hier Titel der Präsentation eingeben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462406" y="4804610"/>
            <a:ext cx="7073457" cy="114120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3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Hier Untertitel der Präsentation eingeben</a:t>
            </a:r>
            <a:endParaRPr lang="de-AT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468312" y="2357430"/>
            <a:ext cx="5103820" cy="3260345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7" name="Grafik 6" descr="Logo-für-VK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88975" y="2552695"/>
            <a:ext cx="488281" cy="2233627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928818" y="3071811"/>
            <a:ext cx="3260322" cy="2173549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582"/>
              </a:buClr>
              <a:buSzTx/>
              <a:buFont typeface="Wingdings" pitchFamily="2" charset="2"/>
              <a:buNone/>
              <a:tabLst/>
              <a:defRPr sz="1100" baseline="0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58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Hier Adressdaten eingeben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62406" y="430318"/>
            <a:ext cx="6281339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1354557" y="6341555"/>
            <a:ext cx="2895600" cy="365125"/>
          </a:xfrm>
        </p:spPr>
        <p:txBody>
          <a:bodyPr/>
          <a:lstStyle/>
          <a:p>
            <a:r>
              <a:rPr lang="de-AT" smtClean="0"/>
              <a:t>/ name of department</a:t>
            </a:r>
            <a:endParaRPr lang="de-AT"/>
          </a:p>
        </p:txBody>
      </p:sp>
      <p:sp>
        <p:nvSpPr>
          <p:cNvPr id="9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462407" y="6341555"/>
            <a:ext cx="892150" cy="365125"/>
          </a:xfrm>
        </p:spPr>
        <p:txBody>
          <a:bodyPr/>
          <a:lstStyle/>
          <a:p>
            <a:r>
              <a:rPr lang="de-AT" dirty="0" smtClean="0"/>
              <a:t>Seite </a:t>
            </a:r>
            <a:fld id="{680737D9-CC42-4855-ABAC-B759A1A9D624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10" name="Datumsplatzhalter 6"/>
          <p:cNvSpPr>
            <a:spLocks noGrp="1"/>
          </p:cNvSpPr>
          <p:nvPr>
            <p:ph type="dt" sz="half" idx="2"/>
          </p:nvPr>
        </p:nvSpPr>
        <p:spPr>
          <a:xfrm>
            <a:off x="7215205" y="6348413"/>
            <a:ext cx="987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900" kern="1200" cap="all" baseline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de-AT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58763"/>
            <a:ext cx="6140450" cy="8096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9750" y="1590675"/>
            <a:ext cx="4027488" cy="46815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638" y="1590675"/>
            <a:ext cx="4029075" cy="46815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6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Seite </a:t>
            </a:r>
            <a:fld id="{E263FBF5-8BA2-BC4C-A885-F0730F6AC04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8645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264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66A64"/>
                </a:solidFill>
                <a:latin typeface="cmss8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mss8" pitchFamily="34" charset="0"/>
              </a:defRPr>
            </a:lvl1pPr>
            <a:lvl2pPr>
              <a:defRPr>
                <a:latin typeface="cmss8" pitchFamily="34" charset="0"/>
              </a:defRPr>
            </a:lvl2pPr>
            <a:lvl3pPr>
              <a:defRPr>
                <a:latin typeface="cmss8" pitchFamily="34" charset="0"/>
              </a:defRPr>
            </a:lvl3pPr>
            <a:lvl4pPr>
              <a:defRPr>
                <a:latin typeface="cmss8" pitchFamily="34" charset="0"/>
              </a:defRPr>
            </a:lvl4pPr>
            <a:lvl5pPr>
              <a:defRPr>
                <a:latin typeface="cmss8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12474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466A64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420028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66A64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2113" y="1198563"/>
            <a:ext cx="4102100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198563"/>
            <a:ext cx="4102100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65597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solidFill>
                  <a:srgbClr val="466A64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8293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66A64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61503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3009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>
                <a:solidFill>
                  <a:srgbClr val="466A64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9"/>
          <p:cNvSpPr>
            <a:spLocks noGrp="1"/>
          </p:cNvSpPr>
          <p:nvPr>
            <p:ph type="dt" sz="half" idx="10"/>
          </p:nvPr>
        </p:nvSpPr>
        <p:spPr>
          <a:xfrm>
            <a:off x="612775" y="6443663"/>
            <a:ext cx="1042988" cy="3603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F0C204-C563-44AF-B6CC-10102FC548AD}" type="datetime1">
              <a:rPr lang="de-DE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26/08/15</a:t>
            </a:fld>
            <a:endParaRPr lang="de-DE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381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mit kurzem Titel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white">
          <a:xfrm>
            <a:off x="465547" y="3661602"/>
            <a:ext cx="8210141" cy="828000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lnSpc>
                <a:spcPct val="100000"/>
              </a:lnSpc>
              <a:defRPr sz="4800" b="1" baseline="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Titelfolie kurzer Titel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465547" y="4517126"/>
            <a:ext cx="8210141" cy="82800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Untertitel</a:t>
            </a:r>
            <a:endParaRPr lang="de-AT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>
                <a:solidFill>
                  <a:srgbClr val="466A64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554529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66A64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3976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59563" y="333375"/>
            <a:ext cx="2089150" cy="5759450"/>
          </a:xfrm>
        </p:spPr>
        <p:txBody>
          <a:bodyPr vert="eaVert"/>
          <a:lstStyle>
            <a:lvl1pPr>
              <a:defRPr>
                <a:solidFill>
                  <a:srgbClr val="466A64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90525" y="333375"/>
            <a:ext cx="6116638" cy="575945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239146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white">
          <a:xfrm>
            <a:off x="462406" y="3654044"/>
            <a:ext cx="7073457" cy="1141422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lnSpc>
                <a:spcPct val="100000"/>
              </a:lnSpc>
              <a:defRPr sz="3600" b="1" baseline="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Hier Titel der Präsentation eingeben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462406" y="4804610"/>
            <a:ext cx="7073457" cy="114120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3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Hier Untertitel der Präsentation eingeben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59476984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mit kurzem Titel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white">
          <a:xfrm>
            <a:off x="465547" y="3661602"/>
            <a:ext cx="8210141" cy="828000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lnSpc>
                <a:spcPct val="100000"/>
              </a:lnSpc>
              <a:defRPr sz="4800" b="1" baseline="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Titelfolie kurzer Titel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465547" y="4517126"/>
            <a:ext cx="8210141" cy="82800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Untertitel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7305780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2019" y="430318"/>
            <a:ext cx="6270227" cy="1143000"/>
          </a:xfrm>
          <a:prstGeom prst="rect">
            <a:avLst/>
          </a:prstGeom>
        </p:spPr>
        <p:txBody>
          <a:bodyPr lIns="0" rIns="0"/>
          <a:lstStyle/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2019" y="1839258"/>
            <a:ext cx="7740594" cy="4387988"/>
          </a:xfrm>
        </p:spPr>
        <p:txBody>
          <a:bodyPr lIns="0" rIns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 dirty="0" smtClean="0">
                <a:solidFill>
                  <a:srgbClr val="000000">
                    <a:tint val="75000"/>
                  </a:srgbClr>
                </a:solidFill>
                <a:latin typeface="Verdana"/>
              </a:rPr>
              <a:t>Seite </a:t>
            </a:r>
            <a:fld id="{680737D9-CC42-4855-ABAC-B759A1A9D624}" type="slidenum">
              <a:rPr lang="de-AT" smtClean="0">
                <a:solidFill>
                  <a:srgbClr val="000000">
                    <a:tint val="75000"/>
                  </a:srgbClr>
                </a:solidFill>
                <a:latin typeface="Verdana"/>
              </a:rPr>
              <a:pPr/>
              <a:t>‹Nr.›</a:t>
            </a:fld>
            <a:endParaRPr lang="de-AT" dirty="0">
              <a:solidFill>
                <a:srgbClr val="000000">
                  <a:tint val="75000"/>
                </a:srgbClr>
              </a:solidFill>
              <a:latin typeface="Verdana"/>
            </a:endParaRP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>
          <a:xfrm>
            <a:off x="7215205" y="6348413"/>
            <a:ext cx="987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900" kern="1200" cap="all" baseline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de-AT" dirty="0">
              <a:solidFill>
                <a:srgbClr val="000000">
                  <a:tint val="75000"/>
                </a:srgbClr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79901259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72" y="430318"/>
            <a:ext cx="6280165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0" hasCustomPrompt="1"/>
          </p:nvPr>
        </p:nvSpPr>
        <p:spPr>
          <a:xfrm>
            <a:off x="468313" y="1857375"/>
            <a:ext cx="8485187" cy="4797425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de-AT" dirty="0" smtClean="0"/>
              <a:t>Platzhalter für Objekte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6871350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elüberschrift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62406" y="2009384"/>
            <a:ext cx="7073457" cy="1132150"/>
          </a:xfrm>
          <a:prstGeom prst="rect">
            <a:avLst/>
          </a:prstGeom>
        </p:spPr>
        <p:txBody>
          <a:bodyPr tIns="0" anchor="t" anchorCtr="0">
            <a:normAutofit/>
          </a:bodyPr>
          <a:lstStyle>
            <a:lvl1pPr algn="l">
              <a:lnSpc>
                <a:spcPct val="100000"/>
              </a:lnSpc>
              <a:defRPr sz="3600" b="1" cap="none" baseline="0">
                <a:solidFill>
                  <a:schemeClr val="bg1"/>
                </a:solidFill>
              </a:defRPr>
            </a:lvl1pPr>
          </a:lstStyle>
          <a:p>
            <a:r>
              <a:rPr lang="de-DE" cap="none" baseline="0" dirty="0" smtClean="0"/>
              <a:t>Hier Kapitelüberschrift eingeben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462406" y="3161536"/>
            <a:ext cx="7073457" cy="1000132"/>
          </a:xfrm>
        </p:spPr>
        <p:txBody>
          <a:bodyPr tIns="0" bIns="0" anchor="t" anchorCtr="0">
            <a:noAutofit/>
          </a:bodyPr>
          <a:lstStyle>
            <a:lvl1pPr marL="0" indent="0">
              <a:lnSpc>
                <a:spcPct val="110000"/>
              </a:lnSpc>
              <a:buNone/>
              <a:defRPr sz="32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Hier optional Untertitel für Kapitel eingeben </a:t>
            </a:r>
          </a:p>
        </p:txBody>
      </p:sp>
    </p:spTree>
    <p:extLst>
      <p:ext uri="{BB962C8B-B14F-4D97-AF65-F5344CB8AC3E}">
        <p14:creationId xmlns:p14="http://schemas.microsoft.com/office/powerpoint/2010/main" val="341533300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elfolie mit kurzem Text">
    <p:bg bwMode="lt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62407" y="1956234"/>
            <a:ext cx="8213282" cy="828000"/>
          </a:xfrm>
          <a:prstGeom prst="rect">
            <a:avLst/>
          </a:prstGeom>
        </p:spPr>
        <p:txBody>
          <a:bodyPr tIns="0" anchor="t" anchorCtr="0">
            <a:normAutofit/>
          </a:bodyPr>
          <a:lstStyle>
            <a:lvl1pPr algn="l">
              <a:lnSpc>
                <a:spcPct val="110000"/>
              </a:lnSpc>
              <a:defRPr sz="4800" b="1" cap="none" baseline="0">
                <a:solidFill>
                  <a:schemeClr val="bg1"/>
                </a:solidFill>
              </a:defRPr>
            </a:lvl1pPr>
          </a:lstStyle>
          <a:p>
            <a:r>
              <a:rPr lang="de-DE" cap="none" baseline="0" dirty="0" smtClean="0"/>
              <a:t>Kapitel kurzer Titel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462407" y="2786058"/>
            <a:ext cx="8213282" cy="828000"/>
          </a:xfrm>
        </p:spPr>
        <p:txBody>
          <a:bodyPr tIns="0" bIns="0" anchor="t" anchorCtr="0">
            <a:noAutofit/>
          </a:bodyPr>
          <a:lstStyle>
            <a:lvl1pPr marL="0" indent="0">
              <a:lnSpc>
                <a:spcPct val="110000"/>
              </a:lnSpc>
              <a:buNone/>
              <a:defRPr sz="4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191968903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2406" y="430318"/>
            <a:ext cx="6281339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2405" y="1846262"/>
            <a:ext cx="3960000" cy="4391026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15688" y="1846262"/>
            <a:ext cx="3960000" cy="4391026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>
                <a:solidFill>
                  <a:srgbClr val="000000">
                    <a:tint val="75000"/>
                  </a:srgbClr>
                </a:solidFill>
                <a:latin typeface="Verdana"/>
              </a:rPr>
              <a:t>/ name of department</a:t>
            </a:r>
            <a:endParaRPr lang="de-AT">
              <a:solidFill>
                <a:srgbClr val="000000">
                  <a:tint val="75000"/>
                </a:srgbClr>
              </a:solidFill>
              <a:latin typeface="Verdana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 dirty="0" smtClean="0">
                <a:solidFill>
                  <a:srgbClr val="000000">
                    <a:tint val="75000"/>
                  </a:srgbClr>
                </a:solidFill>
                <a:latin typeface="Verdana"/>
              </a:rPr>
              <a:t>Seite </a:t>
            </a:r>
            <a:fld id="{680737D9-CC42-4855-ABAC-B759A1A9D624}" type="slidenum">
              <a:rPr lang="de-AT" smtClean="0">
                <a:solidFill>
                  <a:srgbClr val="000000">
                    <a:tint val="75000"/>
                  </a:srgbClr>
                </a:solidFill>
                <a:latin typeface="Verdana"/>
              </a:rPr>
              <a:pPr/>
              <a:t>‹Nr.›</a:t>
            </a:fld>
            <a:endParaRPr lang="de-AT" dirty="0">
              <a:solidFill>
                <a:srgbClr val="000000">
                  <a:tint val="75000"/>
                </a:srgbClr>
              </a:solidFill>
              <a:latin typeface="Verdana"/>
            </a:endParaRPr>
          </a:p>
        </p:txBody>
      </p:sp>
      <p:sp>
        <p:nvSpPr>
          <p:cNvPr id="8" name="Datumsplatzhalter 6"/>
          <p:cNvSpPr>
            <a:spLocks noGrp="1"/>
          </p:cNvSpPr>
          <p:nvPr>
            <p:ph type="dt" sz="half" idx="13"/>
          </p:nvPr>
        </p:nvSpPr>
        <p:spPr>
          <a:xfrm>
            <a:off x="7215205" y="6348413"/>
            <a:ext cx="987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900" kern="1200" cap="all" baseline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de-AT" dirty="0">
              <a:solidFill>
                <a:srgbClr val="000000">
                  <a:tint val="75000"/>
                </a:srgbClr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94945921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2019" y="430318"/>
            <a:ext cx="6270227" cy="1143000"/>
          </a:xfrm>
          <a:prstGeom prst="rect">
            <a:avLst/>
          </a:prstGeom>
        </p:spPr>
        <p:txBody>
          <a:bodyPr lIns="0" rIns="0"/>
          <a:lstStyle/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2019" y="1839258"/>
            <a:ext cx="7740594" cy="4387988"/>
          </a:xfrm>
        </p:spPr>
        <p:txBody>
          <a:bodyPr lIns="0" rIns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 dirty="0" smtClean="0"/>
              <a:t>Seite </a:t>
            </a:r>
            <a:fld id="{680737D9-CC42-4855-ABAC-B759A1A9D624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>
          <a:xfrm>
            <a:off x="7215205" y="6348413"/>
            <a:ext cx="987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900" kern="1200" cap="all" baseline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de-AT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2406" y="430318"/>
            <a:ext cx="6281339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2405" y="2571745"/>
            <a:ext cx="3960000" cy="368618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15688" y="2571745"/>
            <a:ext cx="3960000" cy="368618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>
                <a:solidFill>
                  <a:srgbClr val="000000">
                    <a:tint val="75000"/>
                  </a:srgbClr>
                </a:solidFill>
                <a:latin typeface="Verdana"/>
              </a:rPr>
              <a:t>/ name of department</a:t>
            </a:r>
            <a:endParaRPr lang="de-AT">
              <a:solidFill>
                <a:srgbClr val="000000">
                  <a:tint val="75000"/>
                </a:srgbClr>
              </a:solidFill>
              <a:latin typeface="Verdana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 dirty="0" smtClean="0">
                <a:solidFill>
                  <a:srgbClr val="000000">
                    <a:tint val="75000"/>
                  </a:srgbClr>
                </a:solidFill>
                <a:latin typeface="Verdana"/>
              </a:rPr>
              <a:t>Seite </a:t>
            </a:r>
            <a:fld id="{680737D9-CC42-4855-ABAC-B759A1A9D624}" type="slidenum">
              <a:rPr lang="de-AT" smtClean="0">
                <a:solidFill>
                  <a:srgbClr val="000000">
                    <a:tint val="75000"/>
                  </a:srgbClr>
                </a:solidFill>
                <a:latin typeface="Verdana"/>
              </a:rPr>
              <a:pPr/>
              <a:t>‹Nr.›</a:t>
            </a:fld>
            <a:endParaRPr lang="de-AT" dirty="0">
              <a:solidFill>
                <a:srgbClr val="000000">
                  <a:tint val="75000"/>
                </a:srgbClr>
              </a:solidFill>
              <a:latin typeface="Verdana"/>
            </a:endParaRPr>
          </a:p>
        </p:txBody>
      </p:sp>
      <p:sp>
        <p:nvSpPr>
          <p:cNvPr id="8" name="Textplatzhalter 2"/>
          <p:cNvSpPr>
            <a:spLocks noGrp="1"/>
          </p:cNvSpPr>
          <p:nvPr>
            <p:ph type="body" idx="13" hasCustomPrompt="1"/>
          </p:nvPr>
        </p:nvSpPr>
        <p:spPr>
          <a:xfrm>
            <a:off x="468313" y="1844675"/>
            <a:ext cx="3960811" cy="639762"/>
          </a:xfr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none"/>
        </p:style>
        <p:txBody>
          <a:bodyPr anchor="ctr" anchorCtr="0">
            <a:noAutofit/>
          </a:bodyPr>
          <a:lstStyle>
            <a:lvl1pPr marL="92075" indent="0">
              <a:buNone/>
              <a:tabLst/>
              <a:defRPr sz="2400" b="1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 hier einfügen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4712284" y="1844675"/>
            <a:ext cx="3960000" cy="639762"/>
          </a:xfr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none"/>
        </p:style>
        <p:txBody>
          <a:bodyPr anchor="ctr" anchorCtr="0">
            <a:noAutofit/>
          </a:bodyPr>
          <a:lstStyle>
            <a:lvl1pPr marL="92075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 hier einfügen</a:t>
            </a:r>
          </a:p>
        </p:txBody>
      </p:sp>
      <p:sp>
        <p:nvSpPr>
          <p:cNvPr id="10" name="Datumsplatzhalter 6"/>
          <p:cNvSpPr>
            <a:spLocks noGrp="1"/>
          </p:cNvSpPr>
          <p:nvPr>
            <p:ph type="dt" sz="half" idx="14"/>
          </p:nvPr>
        </p:nvSpPr>
        <p:spPr>
          <a:xfrm>
            <a:off x="7215205" y="6348413"/>
            <a:ext cx="987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900" kern="1200" cap="all" baseline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de-AT" dirty="0">
              <a:solidFill>
                <a:srgbClr val="000000">
                  <a:tint val="75000"/>
                </a:srgbClr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83099078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e 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500243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468312" y="2357430"/>
            <a:ext cx="5103820" cy="3260345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7" name="Grafik 6" descr="Logo-für-VK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88975" y="2552695"/>
            <a:ext cx="488281" cy="2233627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928818" y="3071811"/>
            <a:ext cx="3260322" cy="2173549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582"/>
              </a:buClr>
              <a:buSzTx/>
              <a:buFont typeface="Wingdings" pitchFamily="2" charset="2"/>
              <a:buNone/>
              <a:tabLst/>
              <a:defRPr sz="1100" baseline="0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58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Hier Adressdaten eingeben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62406" y="430318"/>
            <a:ext cx="6281339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1354557" y="6341555"/>
            <a:ext cx="2895600" cy="365125"/>
          </a:xfrm>
        </p:spPr>
        <p:txBody>
          <a:bodyPr/>
          <a:lstStyle/>
          <a:p>
            <a:r>
              <a:rPr lang="de-AT" smtClean="0">
                <a:solidFill>
                  <a:srgbClr val="000000">
                    <a:tint val="75000"/>
                  </a:srgbClr>
                </a:solidFill>
                <a:latin typeface="Verdana"/>
              </a:rPr>
              <a:t>/ name of department</a:t>
            </a:r>
            <a:endParaRPr lang="de-AT">
              <a:solidFill>
                <a:srgbClr val="000000">
                  <a:tint val="75000"/>
                </a:srgbClr>
              </a:solidFill>
              <a:latin typeface="Verdana"/>
            </a:endParaRPr>
          </a:p>
        </p:txBody>
      </p:sp>
      <p:sp>
        <p:nvSpPr>
          <p:cNvPr id="9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462407" y="6341555"/>
            <a:ext cx="892150" cy="365125"/>
          </a:xfrm>
        </p:spPr>
        <p:txBody>
          <a:bodyPr/>
          <a:lstStyle/>
          <a:p>
            <a:r>
              <a:rPr lang="de-AT" dirty="0" smtClean="0">
                <a:solidFill>
                  <a:srgbClr val="000000">
                    <a:tint val="75000"/>
                  </a:srgbClr>
                </a:solidFill>
                <a:latin typeface="Verdana"/>
              </a:rPr>
              <a:t>Seite </a:t>
            </a:r>
            <a:fld id="{680737D9-CC42-4855-ABAC-B759A1A9D624}" type="slidenum">
              <a:rPr lang="de-AT" smtClean="0">
                <a:solidFill>
                  <a:srgbClr val="000000">
                    <a:tint val="75000"/>
                  </a:srgbClr>
                </a:solidFill>
                <a:latin typeface="Verdana"/>
              </a:rPr>
              <a:pPr/>
              <a:t>‹Nr.›</a:t>
            </a:fld>
            <a:endParaRPr lang="de-AT" dirty="0">
              <a:solidFill>
                <a:srgbClr val="000000">
                  <a:tint val="75000"/>
                </a:srgbClr>
              </a:solidFill>
              <a:latin typeface="Verdana"/>
            </a:endParaRPr>
          </a:p>
        </p:txBody>
      </p:sp>
      <p:sp>
        <p:nvSpPr>
          <p:cNvPr id="10" name="Datumsplatzhalter 6"/>
          <p:cNvSpPr>
            <a:spLocks noGrp="1"/>
          </p:cNvSpPr>
          <p:nvPr>
            <p:ph type="dt" sz="half" idx="2"/>
          </p:nvPr>
        </p:nvSpPr>
        <p:spPr>
          <a:xfrm>
            <a:off x="7215205" y="6348413"/>
            <a:ext cx="987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900" kern="1200" cap="all" baseline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de-AT" dirty="0">
              <a:solidFill>
                <a:srgbClr val="000000">
                  <a:tint val="75000"/>
                </a:srgbClr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53077425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58763"/>
            <a:ext cx="6140450" cy="8096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9750" y="1590675"/>
            <a:ext cx="4027488" cy="46815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638" y="1590675"/>
            <a:ext cx="4029075" cy="46815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6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>
                    <a:tint val="75000"/>
                  </a:srgbClr>
                </a:solidFill>
                <a:latin typeface="Verdana"/>
              </a:rPr>
              <a:t>Seite </a:t>
            </a:r>
            <a:fld id="{E263FBF5-8BA2-BC4C-A885-F0730F6AC04E}" type="slidenum">
              <a:rPr lang="de-DE">
                <a:solidFill>
                  <a:srgbClr val="000000">
                    <a:tint val="75000"/>
                  </a:srgbClr>
                </a:solidFill>
                <a:latin typeface="Verdana"/>
              </a:rPr>
              <a:pPr>
                <a:defRPr/>
              </a:pPr>
              <a:t>‹Nr.›</a:t>
            </a:fld>
            <a:endParaRPr lang="de-DE">
              <a:solidFill>
                <a:srgbClr val="000000">
                  <a:tint val="75000"/>
                </a:srgbClr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7721659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4689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72" y="430318"/>
            <a:ext cx="6280165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0" hasCustomPrompt="1"/>
          </p:nvPr>
        </p:nvSpPr>
        <p:spPr>
          <a:xfrm>
            <a:off x="468313" y="1857375"/>
            <a:ext cx="8485187" cy="4797425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de-AT" dirty="0" smtClean="0"/>
              <a:t>Platzhalter für Objekte</a:t>
            </a:r>
            <a:endParaRPr lang="de-AT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elüberschrift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62406" y="2009384"/>
            <a:ext cx="7073457" cy="1132150"/>
          </a:xfrm>
          <a:prstGeom prst="rect">
            <a:avLst/>
          </a:prstGeom>
        </p:spPr>
        <p:txBody>
          <a:bodyPr tIns="0" anchor="t" anchorCtr="0">
            <a:normAutofit/>
          </a:bodyPr>
          <a:lstStyle>
            <a:lvl1pPr algn="l">
              <a:lnSpc>
                <a:spcPct val="100000"/>
              </a:lnSpc>
              <a:defRPr sz="3600" b="1" cap="none" baseline="0">
                <a:solidFill>
                  <a:schemeClr val="bg1"/>
                </a:solidFill>
              </a:defRPr>
            </a:lvl1pPr>
          </a:lstStyle>
          <a:p>
            <a:r>
              <a:rPr lang="de-DE" cap="none" baseline="0" dirty="0" smtClean="0"/>
              <a:t>Hier Kapitelüberschrift eingeben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462406" y="3161536"/>
            <a:ext cx="7073457" cy="1000132"/>
          </a:xfrm>
        </p:spPr>
        <p:txBody>
          <a:bodyPr tIns="0" bIns="0" anchor="t" anchorCtr="0">
            <a:noAutofit/>
          </a:bodyPr>
          <a:lstStyle>
            <a:lvl1pPr marL="0" indent="0">
              <a:lnSpc>
                <a:spcPct val="110000"/>
              </a:lnSpc>
              <a:buNone/>
              <a:defRPr sz="32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Hier optional Untertitel für Kapitel eingeben 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elfolie mit kurzem Text">
    <p:bg bwMode="lt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62407" y="1956234"/>
            <a:ext cx="8213282" cy="828000"/>
          </a:xfrm>
          <a:prstGeom prst="rect">
            <a:avLst/>
          </a:prstGeom>
        </p:spPr>
        <p:txBody>
          <a:bodyPr tIns="0" anchor="t" anchorCtr="0">
            <a:normAutofit/>
          </a:bodyPr>
          <a:lstStyle>
            <a:lvl1pPr algn="l">
              <a:lnSpc>
                <a:spcPct val="110000"/>
              </a:lnSpc>
              <a:defRPr sz="4800" b="1" cap="none" baseline="0">
                <a:solidFill>
                  <a:schemeClr val="bg1"/>
                </a:solidFill>
              </a:defRPr>
            </a:lvl1pPr>
          </a:lstStyle>
          <a:p>
            <a:r>
              <a:rPr lang="de-DE" cap="none" baseline="0" dirty="0" smtClean="0"/>
              <a:t>Kapitel kurzer Titel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462407" y="2786058"/>
            <a:ext cx="8213282" cy="828000"/>
          </a:xfrm>
        </p:spPr>
        <p:txBody>
          <a:bodyPr tIns="0" bIns="0" anchor="t" anchorCtr="0">
            <a:noAutofit/>
          </a:bodyPr>
          <a:lstStyle>
            <a:lvl1pPr marL="0" indent="0">
              <a:lnSpc>
                <a:spcPct val="110000"/>
              </a:lnSpc>
              <a:buNone/>
              <a:defRPr sz="4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Untertitel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2406" y="430318"/>
            <a:ext cx="6281339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2405" y="1846262"/>
            <a:ext cx="3960000" cy="4391026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15688" y="1846262"/>
            <a:ext cx="3960000" cy="4391026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/ name of department</a:t>
            </a:r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 dirty="0" smtClean="0"/>
              <a:t>Seite </a:t>
            </a:r>
            <a:fld id="{680737D9-CC42-4855-ABAC-B759A1A9D624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8" name="Datumsplatzhalter 6"/>
          <p:cNvSpPr>
            <a:spLocks noGrp="1"/>
          </p:cNvSpPr>
          <p:nvPr>
            <p:ph type="dt" sz="half" idx="13"/>
          </p:nvPr>
        </p:nvSpPr>
        <p:spPr>
          <a:xfrm>
            <a:off x="7215205" y="6348413"/>
            <a:ext cx="987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900" kern="1200" cap="all" baseline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de-AT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2406" y="430318"/>
            <a:ext cx="6281339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2405" y="2571745"/>
            <a:ext cx="3960000" cy="368618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15688" y="2571745"/>
            <a:ext cx="3960000" cy="368618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/ name of department</a:t>
            </a:r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 dirty="0" smtClean="0"/>
              <a:t>Seite </a:t>
            </a:r>
            <a:fld id="{680737D9-CC42-4855-ABAC-B759A1A9D624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3" hasCustomPrompt="1"/>
          </p:nvPr>
        </p:nvSpPr>
        <p:spPr>
          <a:xfrm>
            <a:off x="468313" y="1844675"/>
            <a:ext cx="3960811" cy="639762"/>
          </a:xfr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none"/>
        </p:style>
        <p:txBody>
          <a:bodyPr anchor="ctr" anchorCtr="0">
            <a:noAutofit/>
          </a:bodyPr>
          <a:lstStyle>
            <a:lvl1pPr marL="92075" indent="0">
              <a:buNone/>
              <a:tabLst/>
              <a:defRPr sz="2400" b="1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 hier einfügen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4712284" y="1844675"/>
            <a:ext cx="3960000" cy="639762"/>
          </a:xfr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none"/>
        </p:style>
        <p:txBody>
          <a:bodyPr anchor="ctr" anchorCtr="0">
            <a:noAutofit/>
          </a:bodyPr>
          <a:lstStyle>
            <a:lvl1pPr marL="92075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 hier einfügen</a:t>
            </a:r>
          </a:p>
        </p:txBody>
      </p:sp>
      <p:sp>
        <p:nvSpPr>
          <p:cNvPr id="10" name="Datumsplatzhalter 6"/>
          <p:cNvSpPr>
            <a:spLocks noGrp="1"/>
          </p:cNvSpPr>
          <p:nvPr>
            <p:ph type="dt" sz="half" idx="14"/>
          </p:nvPr>
        </p:nvSpPr>
        <p:spPr>
          <a:xfrm>
            <a:off x="7215205" y="6348413"/>
            <a:ext cx="987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900" kern="1200" cap="all" baseline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de-AT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e 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theme" Target="../theme/theme2.xml"/><Relationship Id="rId12" Type="http://schemas.openxmlformats.org/officeDocument/2006/relationships/image" Target="../media/image6.png"/><Relationship Id="rId13" Type="http://schemas.openxmlformats.org/officeDocument/2006/relationships/image" Target="../media/image7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2406" y="1857365"/>
            <a:ext cx="7740207" cy="437884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354556" y="6341555"/>
            <a:ext cx="32174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AT" smtClean="0"/>
              <a:t>/ name of department</a:t>
            </a:r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462407" y="6341555"/>
            <a:ext cx="892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AT" dirty="0" smtClean="0"/>
              <a:t>Seite </a:t>
            </a:r>
            <a:fld id="{680737D9-CC42-4855-ABAC-B759A1A9D624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15" name="Titelplatzhalter 14"/>
          <p:cNvSpPr>
            <a:spLocks noGrp="1"/>
          </p:cNvSpPr>
          <p:nvPr>
            <p:ph type="title"/>
          </p:nvPr>
        </p:nvSpPr>
        <p:spPr bwMode="gray">
          <a:xfrm>
            <a:off x="462406" y="432000"/>
            <a:ext cx="6280165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>
          <a:xfrm>
            <a:off x="7215205" y="6348413"/>
            <a:ext cx="987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900" kern="1200" cap="all" baseline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de-A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4" r:id="rId4"/>
    <p:sldLayoutId id="2147483662" r:id="rId5"/>
    <p:sldLayoutId id="2147483651" r:id="rId6"/>
    <p:sldLayoutId id="2147483652" r:id="rId7"/>
    <p:sldLayoutId id="2147483664" r:id="rId8"/>
    <p:sldLayoutId id="2147483665" r:id="rId9"/>
    <p:sldLayoutId id="2147483663" r:id="rId10"/>
    <p:sldLayoutId id="2147483666" r:id="rId11"/>
    <p:sldLayoutId id="2147483667" r:id="rId12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65113" indent="-2651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1338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863" indent="-27463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4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9500" indent="-27463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5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44613" indent="-2651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AutoShape 18"/>
          <p:cNvSpPr>
            <a:spLocks noChangeArrowheads="1"/>
          </p:cNvSpPr>
          <p:nvPr userDrawn="1"/>
        </p:nvSpPr>
        <p:spPr bwMode="auto">
          <a:xfrm>
            <a:off x="107950" y="117475"/>
            <a:ext cx="8928100" cy="6263853"/>
          </a:xfrm>
          <a:prstGeom prst="roundRect">
            <a:avLst>
              <a:gd name="adj" fmla="val 2685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525" y="203200"/>
            <a:ext cx="832485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add title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2113" y="982663"/>
            <a:ext cx="8356600" cy="511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250825" y="6445250"/>
            <a:ext cx="3254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fld id="{268BDCB1-D2A1-4E09-A432-8A9FB83902BF}" type="slidenum">
              <a:rPr lang="de-DE" sz="1200" b="1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‹Nr.›</a:t>
            </a:fld>
            <a:endParaRPr lang="de-DE" sz="12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40" name="Rectangle 16"/>
          <p:cNvSpPr>
            <a:spLocks noChangeArrowheads="1"/>
          </p:cNvSpPr>
          <p:nvPr userDrawn="1"/>
        </p:nvSpPr>
        <p:spPr bwMode="auto">
          <a:xfrm>
            <a:off x="7092280" y="6418536"/>
            <a:ext cx="1945358" cy="39484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430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466A64"/>
          </a:solidFill>
          <a:latin typeface="cmss8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14325" indent="-314325" algn="l" rtl="0" eaLnBrk="0" fontAlgn="base" hangingPunct="0">
        <a:spcBef>
          <a:spcPct val="20000"/>
        </a:spcBef>
        <a:spcAft>
          <a:spcPct val="0"/>
        </a:spcAft>
        <a:buBlip>
          <a:blip r:embed="rId12"/>
        </a:buBlip>
        <a:defRPr sz="2000">
          <a:solidFill>
            <a:schemeClr val="tx1"/>
          </a:solidFill>
          <a:latin typeface="cmss8" pitchFamily="34" charset="0"/>
          <a:ea typeface="+mn-ea"/>
          <a:cs typeface="+mn-cs"/>
        </a:defRPr>
      </a:lvl1pPr>
      <a:lvl2pPr marL="790575" indent="-314325" algn="l" rtl="0" eaLnBrk="0" fontAlgn="base" hangingPunct="0">
        <a:spcBef>
          <a:spcPct val="20000"/>
        </a:spcBef>
        <a:spcAft>
          <a:spcPct val="0"/>
        </a:spcAft>
        <a:buBlip>
          <a:blip r:embed="rId13"/>
        </a:buBlip>
        <a:defRPr>
          <a:solidFill>
            <a:schemeClr val="tx1"/>
          </a:solidFill>
          <a:latin typeface="cmss8" pitchFamily="34" charset="0"/>
        </a:defRPr>
      </a:lvl2pPr>
      <a:lvl3pPr marL="1209675" indent="-276225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1600">
          <a:solidFill>
            <a:schemeClr val="tx1"/>
          </a:solidFill>
          <a:latin typeface="cmss8" pitchFamily="34" charset="0"/>
        </a:defRPr>
      </a:lvl3pPr>
      <a:lvl4pPr marL="1657350" indent="-276225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1600">
          <a:solidFill>
            <a:schemeClr val="tx1"/>
          </a:solidFill>
          <a:latin typeface="cmss8" pitchFamily="34" charset="0"/>
        </a:defRPr>
      </a:lvl4pPr>
      <a:lvl5pPr marL="2095500" indent="-276225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1600">
          <a:solidFill>
            <a:schemeClr val="tx1"/>
          </a:solidFill>
          <a:latin typeface="cmss8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5"/>
        </a:buBlip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5"/>
        </a:buBlip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5"/>
        </a:buBlip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5"/>
        </a:buBlip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2406" y="1857365"/>
            <a:ext cx="7740207" cy="437884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354556" y="6341555"/>
            <a:ext cx="32174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AT" smtClean="0">
                <a:solidFill>
                  <a:srgbClr val="000000">
                    <a:tint val="75000"/>
                  </a:srgbClr>
                </a:solidFill>
                <a:latin typeface="Verdana"/>
              </a:rPr>
              <a:t>/ name of department</a:t>
            </a:r>
            <a:endParaRPr lang="de-AT" dirty="0">
              <a:solidFill>
                <a:srgbClr val="000000">
                  <a:tint val="75000"/>
                </a:srgbClr>
              </a:solidFill>
              <a:latin typeface="Verdana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462407" y="6341555"/>
            <a:ext cx="892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AT" dirty="0" smtClean="0">
                <a:solidFill>
                  <a:srgbClr val="000000">
                    <a:tint val="75000"/>
                  </a:srgbClr>
                </a:solidFill>
                <a:latin typeface="Verdana"/>
              </a:rPr>
              <a:t>Seite </a:t>
            </a:r>
            <a:fld id="{680737D9-CC42-4855-ABAC-B759A1A9D624}" type="slidenum">
              <a:rPr lang="de-AT" smtClean="0">
                <a:solidFill>
                  <a:srgbClr val="000000">
                    <a:tint val="75000"/>
                  </a:srgbClr>
                </a:solidFill>
                <a:latin typeface="Verdana"/>
              </a:rPr>
              <a:pPr/>
              <a:t>‹Nr.›</a:t>
            </a:fld>
            <a:endParaRPr lang="de-AT" dirty="0">
              <a:solidFill>
                <a:srgbClr val="000000">
                  <a:tint val="75000"/>
                </a:srgbClr>
              </a:solidFill>
              <a:latin typeface="Verdana"/>
            </a:endParaRPr>
          </a:p>
        </p:txBody>
      </p:sp>
      <p:sp>
        <p:nvSpPr>
          <p:cNvPr id="15" name="Titelplatzhalter 14"/>
          <p:cNvSpPr>
            <a:spLocks noGrp="1"/>
          </p:cNvSpPr>
          <p:nvPr>
            <p:ph type="title"/>
          </p:nvPr>
        </p:nvSpPr>
        <p:spPr bwMode="gray">
          <a:xfrm>
            <a:off x="462406" y="432000"/>
            <a:ext cx="6280165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>
          <a:xfrm>
            <a:off x="7215205" y="6348413"/>
            <a:ext cx="987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900" kern="1200" cap="all" baseline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de-AT" dirty="0">
              <a:solidFill>
                <a:srgbClr val="000000">
                  <a:tint val="75000"/>
                </a:srgbClr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893697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65113" indent="-2651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1338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863" indent="-27463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4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9500" indent="-27463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5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44613" indent="-2651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0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0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7.png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jpeg"/><Relationship Id="rId12" Type="http://schemas.microsoft.com/office/2007/relationships/hdphoto" Target="../media/hdphoto5.wdp"/><Relationship Id="rId13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eg"/><Relationship Id="rId4" Type="http://schemas.microsoft.com/office/2007/relationships/hdphoto" Target="../media/hdphoto1.wdp"/><Relationship Id="rId5" Type="http://schemas.openxmlformats.org/officeDocument/2006/relationships/image" Target="../media/image11.jpeg"/><Relationship Id="rId6" Type="http://schemas.microsoft.com/office/2007/relationships/hdphoto" Target="../media/hdphoto2.wdp"/><Relationship Id="rId7" Type="http://schemas.openxmlformats.org/officeDocument/2006/relationships/image" Target="../media/image12.jpeg"/><Relationship Id="rId8" Type="http://schemas.microsoft.com/office/2007/relationships/hdphoto" Target="../media/hdphoto3.wdp"/><Relationship Id="rId9" Type="http://schemas.openxmlformats.org/officeDocument/2006/relationships/image" Target="../media/image13.jpeg"/><Relationship Id="rId10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49.emf"/><Relationship Id="rId5" Type="http://schemas.openxmlformats.org/officeDocument/2006/relationships/image" Target="../media/image50.gif"/><Relationship Id="rId6" Type="http://schemas.openxmlformats.org/officeDocument/2006/relationships/image" Target="../media/image51.png"/><Relationship Id="rId1" Type="http://schemas.microsoft.com/office/2007/relationships/media" Target="file://localhost/Users/axepol/Documents/projects/papers/rw2013/slides/eswc13/RDFSEquations.ppt_media/Wait-161.mov" TargetMode="External"/><Relationship Id="rId2" Type="http://schemas.openxmlformats.org/officeDocument/2006/relationships/video" Target="file://localhost/Users/axepol/Documents/projects/papers/rw2013/slides/eswc13/RDFSEquations.ppt_media/Wait-161.mov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52.emf"/><Relationship Id="rId5" Type="http://schemas.openxmlformats.org/officeDocument/2006/relationships/image" Target="../media/image49.emf"/><Relationship Id="rId6" Type="http://schemas.openxmlformats.org/officeDocument/2006/relationships/image" Target="../media/image50.gif"/><Relationship Id="rId7" Type="http://schemas.openxmlformats.org/officeDocument/2006/relationships/image" Target="../media/image53.emf"/><Relationship Id="rId8" Type="http://schemas.openxmlformats.org/officeDocument/2006/relationships/image" Target="../media/image54.emf"/><Relationship Id="rId9" Type="http://schemas.openxmlformats.org/officeDocument/2006/relationships/image" Target="../media/image51.png"/><Relationship Id="rId1" Type="http://schemas.microsoft.com/office/2007/relationships/media" Target="file://localhost/Users/axepol/Documents/projects/papers/rw2013/slides/eswc13/RDFSEquations.ppt_media/Wait-161.mov" TargetMode="External"/><Relationship Id="rId2" Type="http://schemas.openxmlformats.org/officeDocument/2006/relationships/video" Target="file://localhost/Users/axepol/Documents/projects/papers/rw2013/slides/eswc13/RDFSEquations.ppt_media/Wait-161.mov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49.emf"/><Relationship Id="rId5" Type="http://schemas.openxmlformats.org/officeDocument/2006/relationships/image" Target="../media/image50.gif"/><Relationship Id="rId1" Type="http://schemas.microsoft.com/office/2007/relationships/media" Target="file://localhost/Users/axepol/Documents/projects/papers/rw2013/slides/eswc13/RDFSEquations.ppt_media/Wait-161.mov" TargetMode="External"/><Relationship Id="rId2" Type="http://schemas.openxmlformats.org/officeDocument/2006/relationships/video" Target="file://localhost/Users/axepol/Documents/projects/papers/rw2013/slides/eswc13/RDFSEquations.ppt_media/Wait-161.mov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0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ec.europa.eu/regional_policy/archive/urban2/urban/audit/ftp/vol3.pdf" TargetMode="External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urvoc.org/vocabularies/om-1.8/" TargetMode="External"/><Relationship Id="rId4" Type="http://schemas.openxmlformats.org/officeDocument/2006/relationships/image" Target="../media/image57.png"/><Relationship Id="rId5" Type="http://schemas.openxmlformats.org/officeDocument/2006/relationships/hyperlink" Target="http://qudt.org/" TargetMode="External"/><Relationship Id="rId6" Type="http://schemas.openxmlformats.org/officeDocument/2006/relationships/image" Target="../media/image58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0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okfn.org/opendata/glossary/" TargetMode="External"/><Relationship Id="rId4" Type="http://schemas.openxmlformats.org/officeDocument/2006/relationships/hyperlink" Target="http://opendefinition.org/okd/" TargetMode="External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1" Type="http://schemas.openxmlformats.org/officeDocument/2006/relationships/slideLayout" Target="../slideLayouts/slideLayout11.xml"/><Relationship Id="rId2" Type="http://schemas.openxmlformats.org/officeDocument/2006/relationships/hyperlink" Target="http://citydata.wu.ac.at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8.png"/><Relationship Id="rId3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image" Target="../media/image27.png"/><Relationship Id="rId14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datahub.io/" TargetMode="External"/><Relationship Id="rId4" Type="http://schemas.openxmlformats.org/officeDocument/2006/relationships/hyperlink" Target="http://data.gv.at/" TargetMode="External"/><Relationship Id="rId5" Type="http://schemas.openxmlformats.org/officeDocument/2006/relationships/image" Target="../media/image77.png"/><Relationship Id="rId1" Type="http://schemas.openxmlformats.org/officeDocument/2006/relationships/slideLayout" Target="../slideLayouts/slideLayout4.xml"/><Relationship Id="rId2" Type="http://schemas.openxmlformats.org/officeDocument/2006/relationships/hyperlink" Target="http://ckan.org/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8.png"/><Relationship Id="rId3" Type="http://schemas.openxmlformats.org/officeDocument/2006/relationships/hyperlink" Target="http://data.wu.ac.at/portalwatch/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Relationship Id="rId3" Type="http://schemas.openxmlformats.org/officeDocument/2006/relationships/hyperlink" Target="http://www.opendatanow.com/2013/11/new-big-data-vs-open-data-mapping-it-out/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1" Type="http://schemas.openxmlformats.org/officeDocument/2006/relationships/slideLayout" Target="../slideLayouts/slideLayout3.xml"/><Relationship Id="rId2" Type="http://schemas.openxmlformats.org/officeDocument/2006/relationships/hyperlink" Target="http://data.wu.ac.at/portalwatch/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6" Type="http://schemas.openxmlformats.org/officeDocument/2006/relationships/image" Target="../media/image91.png"/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youtube.com/watch?v=kCAymmbYIvc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hyperlink" Target="https://www.data.gv.at/wp-content/uploads/2012/03/Mission-Statement-AG-Qualitaetssicherung-OpenData-Portale.pdf" TargetMode="External"/><Relationship Id="rId5" Type="http://schemas.openxmlformats.org/officeDocument/2006/relationships/image" Target="../media/image94.png"/><Relationship Id="rId6" Type="http://schemas.openxmlformats.org/officeDocument/2006/relationships/image" Target="../media/image95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6.png"/><Relationship Id="rId3" Type="http://schemas.openxmlformats.org/officeDocument/2006/relationships/image" Target="../media/image97.png"/></Relationships>
</file>

<file path=ppt/slides/_rels/slide55.xml.rels><?xml version="1.0" encoding="UTF-8" standalone="yes"?>
<Relationships xmlns="http://schemas.openxmlformats.org/package/2006/relationships"><Relationship Id="rId11" Type="http://schemas.openxmlformats.org/officeDocument/2006/relationships/hyperlink" Target="http://ceur-ws.org/Vol-1350/paper-09.pdf" TargetMode="External"/><Relationship Id="rId12" Type="http://schemas.openxmlformats.org/officeDocument/2006/relationships/hyperlink" Target="http://ceur-ws.org/Vol-1193/paper_54.pdf" TargetMode="External"/><Relationship Id="rId13" Type="http://schemas.openxmlformats.org/officeDocument/2006/relationships/hyperlink" Target="http://ceur-ws.org/Vol-1193/paper_13.pdf" TargetMode="External"/><Relationship Id="rId14" Type="http://schemas.openxmlformats.org/officeDocument/2006/relationships/hyperlink" Target="http://ceur-ws.org/Vol-1193/paper_5.pdf" TargetMode="External"/><Relationship Id="rId15" Type="http://schemas.openxmlformats.org/officeDocument/2006/relationships/hyperlink" Target="http://ceur-ws.org/Vol-1193/paper_67.pdf" TargetMode="External"/><Relationship Id="rId16" Type="http://schemas.openxmlformats.org/officeDocument/2006/relationships/hyperlink" Target="http://ceur-ws.org/Vol-1014/paper_6.pdf" TargetMode="External"/><Relationship Id="rId17" Type="http://schemas.openxmlformats.org/officeDocument/2006/relationships/hyperlink" Target="http://ceur-ws.org/Vol-1015/paper_3.pdf" TargetMode="External"/><Relationship Id="rId18" Type="http://schemas.openxmlformats.org/officeDocument/2006/relationships/hyperlink" Target="http://dblp.uni-trier.de/pers/hd/l/Lutz:Carsten" TargetMode="External"/><Relationship Id="rId1" Type="http://schemas.openxmlformats.org/officeDocument/2006/relationships/slideLayout" Target="../slideLayouts/slideLayout11.xml"/><Relationship Id="rId2" Type="http://schemas.openxmlformats.org/officeDocument/2006/relationships/hyperlink" Target="http://ceur-ws.org/Vol-1350/paper-63.pdf" TargetMode="External"/><Relationship Id="rId3" Type="http://schemas.openxmlformats.org/officeDocument/2006/relationships/hyperlink" Target="http://ceur-ws.org/Vol-1350/paper-23.pdf" TargetMode="External"/><Relationship Id="rId4" Type="http://schemas.openxmlformats.org/officeDocument/2006/relationships/hyperlink" Target="http://ceur-ws.org/Vol-1350/paper-14.pdf" TargetMode="External"/><Relationship Id="rId5" Type="http://schemas.openxmlformats.org/officeDocument/2006/relationships/hyperlink" Target="http://ceur-ws.org/Vol-1350/paper-06.pdf" TargetMode="External"/><Relationship Id="rId6" Type="http://schemas.openxmlformats.org/officeDocument/2006/relationships/hyperlink" Target="http://ceur-ws.org/Vol-1193/paper_60.pdf" TargetMode="External"/><Relationship Id="rId7" Type="http://schemas.openxmlformats.org/officeDocument/2006/relationships/hyperlink" Target="http://ceur-ws.org/Vol-1193/paper_45.pdf" TargetMode="External"/><Relationship Id="rId8" Type="http://schemas.openxmlformats.org/officeDocument/2006/relationships/hyperlink" Target="http://ceur-ws.org/Vol-1193/paper_81.pdf" TargetMode="External"/><Relationship Id="rId9" Type="http://schemas.openxmlformats.org/officeDocument/2006/relationships/hyperlink" Target="http://ceur-ws.org/Vol-1014/paper_22.pdf" TargetMode="External"/><Relationship Id="rId10" Type="http://schemas.openxmlformats.org/officeDocument/2006/relationships/hyperlink" Target="http://ceur-ws.org/Vol-1350/paper-26.pdf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citydata.wu.ac.at" TargetMode="External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1" Type="http://schemas.openxmlformats.org/officeDocument/2006/relationships/slideLayout" Target="../slideLayouts/slideLayout11.xml"/><Relationship Id="rId2" Type="http://schemas.openxmlformats.org/officeDocument/2006/relationships/hyperlink" Target="http://data.wu.ac.at/portalwatch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jpg"/><Relationship Id="rId3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5536" y="3366012"/>
            <a:ext cx="8352928" cy="783068"/>
          </a:xfrm>
        </p:spPr>
        <p:txBody>
          <a:bodyPr/>
          <a:lstStyle/>
          <a:p>
            <a:r>
              <a:rPr lang="en-GB" sz="2400" noProof="0" dirty="0" smtClean="0"/>
              <a:t/>
            </a:r>
            <a:br>
              <a:rPr lang="en-GB" sz="2400" noProof="0" dirty="0" smtClean="0"/>
            </a:br>
            <a:r>
              <a:rPr lang="en-GB" sz="2400" dirty="0"/>
              <a:t>Integrating Open Data:</a:t>
            </a:r>
            <a:br>
              <a:rPr lang="en-GB" sz="2400" dirty="0"/>
            </a:br>
            <a:r>
              <a:rPr lang="en-GB" sz="2400" dirty="0"/>
              <a:t>(How) Can </a:t>
            </a:r>
            <a:r>
              <a:rPr lang="en-GB" sz="2400" dirty="0" smtClean="0"/>
              <a:t>Description </a:t>
            </a:r>
            <a:r>
              <a:rPr lang="en-GB" sz="2400" dirty="0"/>
              <a:t>Logics </a:t>
            </a:r>
            <a:r>
              <a:rPr lang="de-DE" sz="2400" dirty="0"/>
              <a:t>&amp; </a:t>
            </a:r>
            <a:r>
              <a:rPr lang="de-DE" sz="2400" dirty="0" err="1"/>
              <a:t>Ontological</a:t>
            </a:r>
            <a:r>
              <a:rPr lang="de-DE" sz="2400" dirty="0"/>
              <a:t> </a:t>
            </a:r>
            <a:r>
              <a:rPr lang="de-DE" sz="2400" dirty="0" err="1" smtClean="0"/>
              <a:t>Reasoning</a:t>
            </a:r>
            <a:r>
              <a:rPr lang="de-DE" sz="2400" dirty="0" smtClean="0"/>
              <a:t> </a:t>
            </a:r>
            <a:r>
              <a:rPr lang="en-GB" sz="2400" dirty="0" smtClean="0"/>
              <a:t>Help </a:t>
            </a:r>
            <a:r>
              <a:rPr lang="en-GB" sz="2400" dirty="0"/>
              <a:t>me? </a:t>
            </a:r>
            <a:br>
              <a:rPr lang="en-GB" sz="2400" dirty="0"/>
            </a:br>
            <a:r>
              <a:rPr lang="en-GB" sz="2400" noProof="0" dirty="0" smtClean="0"/>
              <a:t/>
            </a:r>
            <a:br>
              <a:rPr lang="en-GB" sz="2400" noProof="0" dirty="0" smtClean="0"/>
            </a:br>
            <a:r>
              <a:rPr lang="en-GB" sz="2400" noProof="0" dirty="0" smtClean="0"/>
              <a:t/>
            </a:r>
            <a:br>
              <a:rPr lang="en-GB" sz="2400" noProof="0" dirty="0" smtClean="0"/>
            </a:br>
            <a:endParaRPr lang="en-GB" sz="2400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62406" y="4804610"/>
            <a:ext cx="8502082" cy="1141200"/>
          </a:xfrm>
        </p:spPr>
        <p:txBody>
          <a:bodyPr/>
          <a:lstStyle/>
          <a:p>
            <a:r>
              <a:rPr lang="en-GB" sz="2400" noProof="0" smtClean="0"/>
              <a:t>Axel Polleres</a:t>
            </a:r>
          </a:p>
          <a:p>
            <a:endParaRPr lang="en-GB" sz="2400" noProof="0" smtClean="0"/>
          </a:p>
          <a:p>
            <a:r>
              <a:rPr lang="en-GB" sz="1400" b="1" noProof="0" smtClean="0"/>
              <a:t>web: http://polleres.net    				twitter: @AxelPolleres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430318"/>
            <a:ext cx="7920880" cy="1143000"/>
          </a:xfrm>
        </p:spPr>
        <p:txBody>
          <a:bodyPr>
            <a:normAutofit fontScale="90000"/>
          </a:bodyPr>
          <a:lstStyle/>
          <a:p>
            <a:r>
              <a:rPr lang="de-DE" dirty="0" err="1" smtClean="0"/>
              <a:t>Is</a:t>
            </a:r>
            <a:r>
              <a:rPr lang="de-DE" dirty="0" smtClean="0"/>
              <a:t> Open Data </a:t>
            </a:r>
            <a:r>
              <a:rPr lang="de-DE" dirty="0" err="1" smtClean="0"/>
              <a:t>useful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all?</a:t>
            </a:r>
            <a:br>
              <a:rPr lang="de-DE" dirty="0" smtClean="0"/>
            </a:br>
            <a:r>
              <a:rPr lang="de-DE" dirty="0" smtClean="0"/>
              <a:t>A </a:t>
            </a:r>
            <a:r>
              <a:rPr lang="de-DE" dirty="0" err="1" smtClean="0"/>
              <a:t>concrete</a:t>
            </a:r>
            <a:r>
              <a:rPr lang="de-DE" dirty="0" smtClean="0"/>
              <a:t> </a:t>
            </a:r>
            <a:r>
              <a:rPr lang="de-DE" u="sng" dirty="0" smtClean="0"/>
              <a:t>Open Data Integration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case</a:t>
            </a:r>
            <a:r>
              <a:rPr lang="de-DE" dirty="0" smtClean="0"/>
              <a:t>:</a:t>
            </a:r>
            <a:endParaRPr lang="de-DE" dirty="0"/>
          </a:p>
        </p:txBody>
      </p:sp>
      <p:pic>
        <p:nvPicPr>
          <p:cNvPr id="4" name="Bild 3" descr="Screen Shot 2015-06-05 at 13.38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00808"/>
            <a:ext cx="8064896" cy="517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18866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1828800"/>
            <a:ext cx="3366012" cy="4451551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65172" y="430318"/>
            <a:ext cx="6280165" cy="1143000"/>
          </a:xfrm>
        </p:spPr>
        <p:txBody>
          <a:bodyPr>
            <a:normAutofit/>
          </a:bodyPr>
          <a:lstStyle/>
          <a:p>
            <a:r>
              <a:rPr lang="de-DE" dirty="0" smtClean="0"/>
              <a:t>A </a:t>
            </a:r>
            <a:r>
              <a:rPr lang="de-DE" dirty="0" err="1" smtClean="0"/>
              <a:t>concrete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case</a:t>
            </a:r>
            <a:r>
              <a:rPr lang="de-DE" dirty="0" smtClean="0"/>
              <a:t>:</a:t>
            </a:r>
            <a:br>
              <a:rPr lang="de-DE" dirty="0" smtClean="0"/>
            </a:br>
            <a:r>
              <a:rPr lang="de-DE" dirty="0" smtClean="0"/>
              <a:t>The "City Data Pipeline"</a:t>
            </a:r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0" y="1844824"/>
            <a:ext cx="5580112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lvl="0" indent="-265113">
              <a:spcAft>
                <a:spcPts val="600"/>
              </a:spcAft>
              <a:buClr>
                <a:srgbClr val="532481"/>
              </a:buClr>
            </a:pPr>
            <a:r>
              <a:rPr lang="de-DE" dirty="0" err="1" smtClean="0">
                <a:solidFill>
                  <a:srgbClr val="000000"/>
                </a:solidFill>
              </a:rPr>
              <a:t>Idea</a:t>
            </a:r>
            <a:r>
              <a:rPr lang="de-DE" dirty="0" smtClean="0">
                <a:solidFill>
                  <a:srgbClr val="000000"/>
                </a:solidFill>
              </a:rPr>
              <a:t> – a "classic" </a:t>
            </a:r>
            <a:r>
              <a:rPr lang="de-DE" dirty="0" err="1" smtClean="0">
                <a:solidFill>
                  <a:srgbClr val="000000"/>
                </a:solidFill>
              </a:rPr>
              <a:t>Semantic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b="1" dirty="0" smtClean="0">
                <a:solidFill>
                  <a:srgbClr val="000000"/>
                </a:solidFill>
              </a:rPr>
              <a:t>Web </a:t>
            </a:r>
            <a:r>
              <a:rPr lang="de-DE" dirty="0" err="1" smtClean="0">
                <a:solidFill>
                  <a:srgbClr val="000000"/>
                </a:solidFill>
              </a:rPr>
              <a:t>use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case</a:t>
            </a:r>
            <a:r>
              <a:rPr lang="de-DE" dirty="0" smtClean="0">
                <a:solidFill>
                  <a:srgbClr val="000000"/>
                </a:solidFill>
              </a:rPr>
              <a:t>!</a:t>
            </a:r>
          </a:p>
          <a:p>
            <a:pPr marL="342900" lvl="0" indent="-342900">
              <a:spcAft>
                <a:spcPts val="600"/>
              </a:spcAft>
              <a:buClr>
                <a:srgbClr val="532481"/>
              </a:buClr>
              <a:buFont typeface="Arial"/>
              <a:buChar char="•"/>
            </a:pPr>
            <a:r>
              <a:rPr lang="de-DE" sz="1600" dirty="0" err="1" smtClean="0">
                <a:solidFill>
                  <a:srgbClr val="000000"/>
                </a:solidFill>
              </a:rPr>
              <a:t>Regularly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integrate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various</a:t>
            </a:r>
            <a:r>
              <a:rPr lang="de-DE" sz="1600" b="1" dirty="0" smtClean="0">
                <a:solidFill>
                  <a:srgbClr val="000000"/>
                </a:solidFill>
              </a:rPr>
              <a:t> </a:t>
            </a:r>
            <a:r>
              <a:rPr lang="de-DE" sz="1600" dirty="0" smtClean="0">
                <a:solidFill>
                  <a:srgbClr val="000000"/>
                </a:solidFill>
              </a:rPr>
              <a:t>relevant </a:t>
            </a:r>
            <a:r>
              <a:rPr lang="de-DE" sz="1600" dirty="0">
                <a:solidFill>
                  <a:srgbClr val="000000"/>
                </a:solidFill>
              </a:rPr>
              <a:t>Open Data </a:t>
            </a:r>
            <a:r>
              <a:rPr lang="de-DE" sz="1600" dirty="0" err="1" smtClean="0">
                <a:solidFill>
                  <a:srgbClr val="000000"/>
                </a:solidFill>
              </a:rPr>
              <a:t>sources</a:t>
            </a:r>
            <a:r>
              <a:rPr lang="de-DE" sz="1600" dirty="0" smtClean="0">
                <a:solidFill>
                  <a:srgbClr val="000000"/>
                </a:solidFill>
              </a:rPr>
              <a:t> (e.g. </a:t>
            </a:r>
            <a:r>
              <a:rPr lang="de-DE" sz="1600" dirty="0" err="1" smtClean="0">
                <a:solidFill>
                  <a:srgbClr val="000000"/>
                </a:solidFill>
              </a:rPr>
              <a:t>eurostat</a:t>
            </a:r>
            <a:r>
              <a:rPr lang="de-DE" sz="1600" dirty="0" smtClean="0">
                <a:solidFill>
                  <a:srgbClr val="000000"/>
                </a:solidFill>
              </a:rPr>
              <a:t>, </a:t>
            </a:r>
            <a:r>
              <a:rPr lang="de-DE" sz="1600" dirty="0" err="1" smtClean="0">
                <a:solidFill>
                  <a:srgbClr val="000000"/>
                </a:solidFill>
              </a:rPr>
              <a:t>UNData</a:t>
            </a:r>
            <a:r>
              <a:rPr lang="de-DE" sz="1600" dirty="0" smtClean="0">
                <a:solidFill>
                  <a:srgbClr val="000000"/>
                </a:solidFill>
              </a:rPr>
              <a:t>, ...)</a:t>
            </a:r>
          </a:p>
          <a:p>
            <a:pPr marL="342900" lvl="0" indent="-342900">
              <a:spcAft>
                <a:spcPts val="600"/>
              </a:spcAft>
              <a:buClr>
                <a:srgbClr val="532481"/>
              </a:buClr>
              <a:buFont typeface="Arial"/>
              <a:buChar char="•"/>
            </a:pPr>
            <a:r>
              <a:rPr lang="de-DE" sz="1600" dirty="0" err="1" smtClean="0">
                <a:solidFill>
                  <a:srgbClr val="000000"/>
                </a:solidFill>
              </a:rPr>
              <a:t>Make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integrated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data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available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for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re-use</a:t>
            </a:r>
            <a:endParaRPr lang="de-DE" sz="1600" dirty="0">
              <a:solidFill>
                <a:srgbClr val="000000"/>
              </a:solidFill>
            </a:endParaRPr>
          </a:p>
          <a:p>
            <a:pPr marL="265113" lvl="0" indent="-265113">
              <a:spcAft>
                <a:spcPts val="600"/>
              </a:spcAft>
              <a:buClr>
                <a:srgbClr val="532481"/>
              </a:buClr>
            </a:pPr>
            <a:endParaRPr lang="de-DE" sz="2000" dirty="0" smtClean="0">
              <a:solidFill>
                <a:srgbClr val="000000"/>
              </a:solidFill>
            </a:endParaRPr>
          </a:p>
          <a:p>
            <a:pPr marL="265113" lvl="0" indent="-265113">
              <a:spcAft>
                <a:spcPts val="600"/>
              </a:spcAft>
              <a:buClr>
                <a:srgbClr val="532481"/>
              </a:buClr>
            </a:pPr>
            <a:endParaRPr lang="de-DE" sz="2000" dirty="0" smtClean="0">
              <a:solidFill>
                <a:srgbClr val="000000"/>
              </a:solidFill>
            </a:endParaRPr>
          </a:p>
          <a:p>
            <a:pPr marL="265113" lvl="0" indent="-265113">
              <a:spcAft>
                <a:spcPts val="600"/>
              </a:spcAft>
              <a:buClr>
                <a:srgbClr val="532481"/>
              </a:buClr>
            </a:pPr>
            <a:r>
              <a:rPr lang="de-DE" sz="2000" dirty="0" smtClean="0">
                <a:solidFill>
                  <a:srgbClr val="0060C8"/>
                </a:solidFill>
              </a:rPr>
              <a:t>(</a:t>
            </a:r>
            <a:r>
              <a:rPr lang="de-DE" sz="2000" dirty="0" err="1" smtClean="0">
                <a:solidFill>
                  <a:srgbClr val="0060C8"/>
                </a:solidFill>
              </a:rPr>
              <a:t>How</a:t>
            </a:r>
            <a:r>
              <a:rPr lang="de-DE" sz="2000" dirty="0" smtClean="0">
                <a:solidFill>
                  <a:srgbClr val="0060C8"/>
                </a:solidFill>
              </a:rPr>
              <a:t>) </a:t>
            </a:r>
            <a:r>
              <a:rPr lang="de-DE" sz="2000" dirty="0" err="1" smtClean="0">
                <a:solidFill>
                  <a:srgbClr val="0060C8"/>
                </a:solidFill>
              </a:rPr>
              <a:t>can</a:t>
            </a:r>
            <a:r>
              <a:rPr lang="de-DE" sz="2000" dirty="0" smtClean="0">
                <a:solidFill>
                  <a:srgbClr val="0060C8"/>
                </a:solidFill>
              </a:rPr>
              <a:t> </a:t>
            </a:r>
            <a:r>
              <a:rPr lang="de-DE" sz="2000" dirty="0" err="1" smtClean="0">
                <a:solidFill>
                  <a:srgbClr val="0060C8"/>
                </a:solidFill>
              </a:rPr>
              <a:t>ontologies</a:t>
            </a:r>
            <a:r>
              <a:rPr lang="de-DE" sz="2000" dirty="0" smtClean="0">
                <a:solidFill>
                  <a:srgbClr val="0060C8"/>
                </a:solidFill>
              </a:rPr>
              <a:t> </a:t>
            </a:r>
            <a:r>
              <a:rPr lang="de-DE" sz="2000" dirty="0" err="1" smtClean="0">
                <a:solidFill>
                  <a:srgbClr val="0060C8"/>
                </a:solidFill>
              </a:rPr>
              <a:t>help</a:t>
            </a:r>
            <a:r>
              <a:rPr lang="de-DE" sz="2000" dirty="0" smtClean="0">
                <a:solidFill>
                  <a:srgbClr val="0060C8"/>
                </a:solidFill>
              </a:rPr>
              <a:t> </a:t>
            </a:r>
            <a:r>
              <a:rPr lang="de-DE" sz="2000" dirty="0" err="1" smtClean="0">
                <a:solidFill>
                  <a:srgbClr val="0060C8"/>
                </a:solidFill>
              </a:rPr>
              <a:t>me</a:t>
            </a:r>
            <a:r>
              <a:rPr lang="de-DE" dirty="0" smtClean="0">
                <a:solidFill>
                  <a:srgbClr val="0060C8"/>
                </a:solidFill>
              </a:rPr>
              <a:t>?</a:t>
            </a: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dirty="0" smtClean="0">
                <a:solidFill>
                  <a:srgbClr val="0060C8"/>
                </a:solidFill>
              </a:rPr>
              <a:t>Are </a:t>
            </a:r>
            <a:r>
              <a:rPr lang="de-DE" dirty="0" err="1">
                <a:solidFill>
                  <a:srgbClr val="0060C8"/>
                </a:solidFill>
              </a:rPr>
              <a:t>ontology</a:t>
            </a:r>
            <a:r>
              <a:rPr lang="de-DE" dirty="0">
                <a:solidFill>
                  <a:srgbClr val="0060C8"/>
                </a:solidFill>
              </a:rPr>
              <a:t> </a:t>
            </a:r>
            <a:r>
              <a:rPr lang="de-DE" dirty="0" err="1">
                <a:solidFill>
                  <a:srgbClr val="0060C8"/>
                </a:solidFill>
              </a:rPr>
              <a:t>languages</a:t>
            </a:r>
            <a:r>
              <a:rPr lang="de-DE" dirty="0">
                <a:solidFill>
                  <a:srgbClr val="0060C8"/>
                </a:solidFill>
              </a:rPr>
              <a:t> expressive </a:t>
            </a:r>
            <a:r>
              <a:rPr lang="de-DE" dirty="0" err="1" smtClean="0">
                <a:solidFill>
                  <a:srgbClr val="0060C8"/>
                </a:solidFill>
              </a:rPr>
              <a:t>enough</a:t>
            </a:r>
            <a:r>
              <a:rPr lang="de-DE" dirty="0">
                <a:solidFill>
                  <a:srgbClr val="0060C8"/>
                </a:solidFill>
              </a:rPr>
              <a:t>?</a:t>
            </a: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dirty="0" err="1">
                <a:solidFill>
                  <a:srgbClr val="0060C8"/>
                </a:solidFill>
              </a:rPr>
              <a:t>Which</a:t>
            </a:r>
            <a:r>
              <a:rPr lang="de-DE" dirty="0">
                <a:solidFill>
                  <a:srgbClr val="0060C8"/>
                </a:solidFill>
              </a:rPr>
              <a:t> </a:t>
            </a:r>
            <a:r>
              <a:rPr lang="de-DE" dirty="0" err="1">
                <a:solidFill>
                  <a:srgbClr val="0060C8"/>
                </a:solidFill>
              </a:rPr>
              <a:t>ontologies</a:t>
            </a:r>
            <a:r>
              <a:rPr lang="de-DE" dirty="0">
                <a:solidFill>
                  <a:srgbClr val="0060C8"/>
                </a:solidFill>
              </a:rPr>
              <a:t> </a:t>
            </a:r>
            <a:r>
              <a:rPr lang="de-DE" dirty="0" err="1">
                <a:solidFill>
                  <a:srgbClr val="0060C8"/>
                </a:solidFill>
              </a:rPr>
              <a:t>could</a:t>
            </a:r>
            <a:r>
              <a:rPr lang="de-DE" dirty="0">
                <a:solidFill>
                  <a:srgbClr val="0060C8"/>
                </a:solidFill>
              </a:rPr>
              <a:t> I </a:t>
            </a:r>
            <a:r>
              <a:rPr lang="de-DE" dirty="0" smtClean="0">
                <a:solidFill>
                  <a:srgbClr val="0060C8"/>
                </a:solidFill>
              </a:rPr>
              <a:t>(</a:t>
            </a:r>
            <a:r>
              <a:rPr lang="de-DE" dirty="0" err="1" smtClean="0">
                <a:solidFill>
                  <a:srgbClr val="0060C8"/>
                </a:solidFill>
              </a:rPr>
              <a:t>re</a:t>
            </a:r>
            <a:r>
              <a:rPr lang="de-DE" dirty="0" smtClean="0">
                <a:solidFill>
                  <a:srgbClr val="0060C8"/>
                </a:solidFill>
              </a:rPr>
              <a:t>-)</a:t>
            </a:r>
            <a:r>
              <a:rPr lang="de-DE" dirty="0" err="1" smtClean="0">
                <a:solidFill>
                  <a:srgbClr val="0060C8"/>
                </a:solidFill>
              </a:rPr>
              <a:t>use</a:t>
            </a:r>
            <a:r>
              <a:rPr lang="de-DE" dirty="0">
                <a:solidFill>
                  <a:srgbClr val="0060C8"/>
                </a:solidFill>
              </a:rPr>
              <a:t>?</a:t>
            </a: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dirty="0" err="1" smtClean="0">
                <a:solidFill>
                  <a:srgbClr val="0060C8"/>
                </a:solidFill>
              </a:rPr>
              <a:t>Is</a:t>
            </a:r>
            <a:r>
              <a:rPr lang="de-DE" dirty="0" smtClean="0">
                <a:solidFill>
                  <a:srgbClr val="0060C8"/>
                </a:solidFill>
              </a:rPr>
              <a:t> </a:t>
            </a:r>
            <a:r>
              <a:rPr lang="de-DE" dirty="0" err="1">
                <a:solidFill>
                  <a:srgbClr val="0060C8"/>
                </a:solidFill>
              </a:rPr>
              <a:t>there</a:t>
            </a:r>
            <a:r>
              <a:rPr lang="de-DE" dirty="0">
                <a:solidFill>
                  <a:srgbClr val="0060C8"/>
                </a:solidFill>
              </a:rPr>
              <a:t> </a:t>
            </a:r>
            <a:r>
              <a:rPr lang="de-DE" dirty="0" err="1">
                <a:solidFill>
                  <a:srgbClr val="0060C8"/>
                </a:solidFill>
              </a:rPr>
              <a:t>enough</a:t>
            </a:r>
            <a:r>
              <a:rPr lang="de-DE" dirty="0">
                <a:solidFill>
                  <a:srgbClr val="0060C8"/>
                </a:solidFill>
              </a:rPr>
              <a:t> </a:t>
            </a:r>
            <a:r>
              <a:rPr lang="de-DE" dirty="0" err="1">
                <a:solidFill>
                  <a:srgbClr val="0060C8"/>
                </a:solidFill>
              </a:rPr>
              <a:t>data</a:t>
            </a:r>
            <a:r>
              <a:rPr lang="de-DE" dirty="0">
                <a:solidFill>
                  <a:srgbClr val="0060C8"/>
                </a:solidFill>
              </a:rPr>
              <a:t> </a:t>
            </a:r>
            <a:r>
              <a:rPr lang="de-DE" dirty="0" err="1">
                <a:solidFill>
                  <a:srgbClr val="0060C8"/>
                </a:solidFill>
              </a:rPr>
              <a:t>at</a:t>
            </a:r>
            <a:r>
              <a:rPr lang="de-DE" dirty="0">
                <a:solidFill>
                  <a:srgbClr val="0060C8"/>
                </a:solidFill>
              </a:rPr>
              <a:t> all</a:t>
            </a:r>
            <a:r>
              <a:rPr lang="de-DE" dirty="0" smtClean="0">
                <a:solidFill>
                  <a:srgbClr val="0060C8"/>
                </a:solidFill>
              </a:rPr>
              <a:t>?</a:t>
            </a: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dirty="0" err="1" smtClean="0">
                <a:solidFill>
                  <a:srgbClr val="0060C8"/>
                </a:solidFill>
              </a:rPr>
              <a:t>Where</a:t>
            </a:r>
            <a:r>
              <a:rPr lang="de-DE" dirty="0" smtClean="0">
                <a:solidFill>
                  <a:srgbClr val="0060C8"/>
                </a:solidFill>
              </a:rPr>
              <a:t> </a:t>
            </a:r>
            <a:r>
              <a:rPr lang="de-DE" dirty="0" err="1">
                <a:solidFill>
                  <a:srgbClr val="0060C8"/>
                </a:solidFill>
              </a:rPr>
              <a:t>to</a:t>
            </a:r>
            <a:r>
              <a:rPr lang="de-DE" dirty="0">
                <a:solidFill>
                  <a:srgbClr val="0060C8"/>
                </a:solidFill>
              </a:rPr>
              <a:t> find </a:t>
            </a:r>
            <a:r>
              <a:rPr lang="de-DE" dirty="0" err="1">
                <a:solidFill>
                  <a:srgbClr val="0060C8"/>
                </a:solidFill>
              </a:rPr>
              <a:t>the</a:t>
            </a:r>
            <a:r>
              <a:rPr lang="de-DE" dirty="0">
                <a:solidFill>
                  <a:srgbClr val="0060C8"/>
                </a:solidFill>
              </a:rPr>
              <a:t> </a:t>
            </a:r>
            <a:r>
              <a:rPr lang="de-DE" dirty="0" err="1">
                <a:solidFill>
                  <a:srgbClr val="0060C8"/>
                </a:solidFill>
              </a:rPr>
              <a:t>right</a:t>
            </a:r>
            <a:r>
              <a:rPr lang="de-DE" dirty="0">
                <a:solidFill>
                  <a:srgbClr val="0060C8"/>
                </a:solidFill>
              </a:rPr>
              <a:t> </a:t>
            </a:r>
            <a:r>
              <a:rPr lang="de-DE" dirty="0" err="1">
                <a:solidFill>
                  <a:srgbClr val="0060C8"/>
                </a:solidFill>
              </a:rPr>
              <a:t>data</a:t>
            </a:r>
            <a:r>
              <a:rPr lang="de-DE" dirty="0">
                <a:solidFill>
                  <a:srgbClr val="0060C8"/>
                </a:solidFill>
              </a:rPr>
              <a:t>?</a:t>
            </a: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dirty="0" err="1">
                <a:solidFill>
                  <a:srgbClr val="0060C8"/>
                </a:solidFill>
              </a:rPr>
              <a:t>How</a:t>
            </a:r>
            <a:r>
              <a:rPr lang="de-DE" dirty="0">
                <a:solidFill>
                  <a:srgbClr val="0060C8"/>
                </a:solidFill>
              </a:rPr>
              <a:t> </a:t>
            </a:r>
            <a:r>
              <a:rPr lang="de-DE" dirty="0" err="1">
                <a:solidFill>
                  <a:srgbClr val="0060C8"/>
                </a:solidFill>
              </a:rPr>
              <a:t>to</a:t>
            </a:r>
            <a:r>
              <a:rPr lang="de-DE" dirty="0">
                <a:solidFill>
                  <a:srgbClr val="0060C8"/>
                </a:solidFill>
              </a:rPr>
              <a:t> </a:t>
            </a:r>
            <a:r>
              <a:rPr lang="de-DE" dirty="0" err="1">
                <a:solidFill>
                  <a:srgbClr val="0060C8"/>
                </a:solidFill>
              </a:rPr>
              <a:t>tackle</a:t>
            </a:r>
            <a:r>
              <a:rPr lang="de-DE" dirty="0">
                <a:solidFill>
                  <a:srgbClr val="0060C8"/>
                </a:solidFill>
              </a:rPr>
              <a:t> </a:t>
            </a:r>
            <a:r>
              <a:rPr lang="de-DE" dirty="0" err="1">
                <a:solidFill>
                  <a:srgbClr val="0060C8"/>
                </a:solidFill>
              </a:rPr>
              <a:t>inconsistencies</a:t>
            </a:r>
            <a:r>
              <a:rPr lang="de-DE" dirty="0" smtClean="0">
                <a:solidFill>
                  <a:srgbClr val="0060C8"/>
                </a:solidFill>
              </a:rPr>
              <a:t>?</a:t>
            </a:r>
            <a:endParaRPr lang="de-DE" dirty="0">
              <a:solidFill>
                <a:srgbClr val="0060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65507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Screen Shot 2015-06-05 at 13.47.1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5" b="13625"/>
          <a:stretch>
            <a:fillRect/>
          </a:stretch>
        </p:blipFill>
        <p:spPr>
          <a:xfrm>
            <a:off x="1461104" y="1628800"/>
            <a:ext cx="6351256" cy="3600400"/>
          </a:xfr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3" y="5202648"/>
            <a:ext cx="1308307" cy="1635384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8813" y="5157192"/>
            <a:ext cx="1235187" cy="1700808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A </a:t>
            </a:r>
            <a:r>
              <a:rPr lang="de-DE" dirty="0" err="1" smtClean="0"/>
              <a:t>concrete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case</a:t>
            </a:r>
            <a:r>
              <a:rPr lang="de-DE" dirty="0" smtClean="0"/>
              <a:t>:</a:t>
            </a:r>
            <a:br>
              <a:rPr lang="de-DE" dirty="0" smtClean="0"/>
            </a:br>
            <a:r>
              <a:rPr lang="de-DE" dirty="0" smtClean="0"/>
              <a:t>The "City Data Pipeline"</a:t>
            </a:r>
            <a:endParaRPr lang="de-DE" dirty="0"/>
          </a:p>
        </p:txBody>
      </p:sp>
      <p:sp>
        <p:nvSpPr>
          <p:cNvPr id="8" name="Abgerundete rechteckige Legende 7"/>
          <p:cNvSpPr/>
          <p:nvPr/>
        </p:nvSpPr>
        <p:spPr>
          <a:xfrm>
            <a:off x="683568" y="2996952"/>
            <a:ext cx="2448272" cy="1656184"/>
          </a:xfrm>
          <a:prstGeom prst="wedgeRoundRectCallout">
            <a:avLst>
              <a:gd name="adj1" fmla="val -49799"/>
              <a:gd name="adj2" fmla="val 95218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/>
              <a:t>That's</a:t>
            </a:r>
            <a:r>
              <a:rPr lang="de-DE" dirty="0" smtClean="0"/>
              <a:t> a </a:t>
            </a:r>
            <a:r>
              <a:rPr lang="de-DE" dirty="0" err="1" smtClean="0"/>
              <a:t>standard</a:t>
            </a:r>
            <a:r>
              <a:rPr lang="de-DE" dirty="0" smtClean="0"/>
              <a:t> ETL </a:t>
            </a:r>
            <a:r>
              <a:rPr lang="de-DE" dirty="0" err="1" smtClean="0"/>
              <a:t>pipeline</a:t>
            </a:r>
            <a:r>
              <a:rPr lang="de-DE" dirty="0" smtClean="0"/>
              <a:t>, </a:t>
            </a:r>
            <a:r>
              <a:rPr lang="de-DE" dirty="0" err="1" smtClean="0"/>
              <a:t>isn't</a:t>
            </a:r>
            <a:r>
              <a:rPr lang="de-DE" dirty="0" smtClean="0"/>
              <a:t> </a:t>
            </a:r>
            <a:r>
              <a:rPr lang="de-DE" dirty="0" err="1" smtClean="0"/>
              <a:t>it</a:t>
            </a:r>
            <a:r>
              <a:rPr lang="de-DE" dirty="0" smtClean="0"/>
              <a:t>?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8165782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813" y="5157192"/>
            <a:ext cx="1235187" cy="1700808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A </a:t>
            </a:r>
            <a:r>
              <a:rPr lang="de-DE" dirty="0" err="1" smtClean="0"/>
              <a:t>concrete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case</a:t>
            </a:r>
            <a:r>
              <a:rPr lang="de-DE" dirty="0" smtClean="0"/>
              <a:t>:</a:t>
            </a:r>
            <a:br>
              <a:rPr lang="de-DE" dirty="0" smtClean="0"/>
            </a:br>
            <a:r>
              <a:rPr lang="de-DE" dirty="0" smtClean="0"/>
              <a:t>The "City Data Pipeline"</a:t>
            </a:r>
            <a:endParaRPr lang="de-DE" dirty="0"/>
          </a:p>
        </p:txBody>
      </p:sp>
      <p:pic>
        <p:nvPicPr>
          <p:cNvPr id="3" name="Bild 2" descr="Screen Shot 2015-06-05 at 14.46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2420888"/>
            <a:ext cx="5770281" cy="3024336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33" y="5202648"/>
            <a:ext cx="1308307" cy="1635384"/>
          </a:xfrm>
          <a:prstGeom prst="rect">
            <a:avLst/>
          </a:prstGeom>
        </p:spPr>
      </p:pic>
      <p:sp>
        <p:nvSpPr>
          <p:cNvPr id="8" name="Abgerundete rechteckige Legende 7"/>
          <p:cNvSpPr/>
          <p:nvPr/>
        </p:nvSpPr>
        <p:spPr>
          <a:xfrm>
            <a:off x="5796136" y="2852936"/>
            <a:ext cx="2880320" cy="1656184"/>
          </a:xfrm>
          <a:prstGeom prst="wedgeRoundRectCallout">
            <a:avLst>
              <a:gd name="adj1" fmla="val 37348"/>
              <a:gd name="adj2" fmla="val 103397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But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flexible </a:t>
            </a:r>
            <a:r>
              <a:rPr lang="de-DE" dirty="0" err="1" smtClean="0"/>
              <a:t>Semantic</a:t>
            </a:r>
            <a:r>
              <a:rPr lang="de-DE" dirty="0" smtClean="0"/>
              <a:t> </a:t>
            </a:r>
            <a:r>
              <a:rPr lang="de-DE" dirty="0" err="1" smtClean="0"/>
              <a:t>integration</a:t>
            </a:r>
            <a:r>
              <a:rPr lang="de-DE" dirty="0" smtClean="0"/>
              <a:t> </a:t>
            </a:r>
            <a:r>
              <a:rPr lang="de-DE" dirty="0" err="1" smtClean="0"/>
              <a:t>using</a:t>
            </a:r>
            <a:r>
              <a:rPr lang="de-DE" dirty="0" smtClean="0"/>
              <a:t> </a:t>
            </a:r>
            <a:r>
              <a:rPr lang="de-DE" dirty="0" err="1" smtClean="0"/>
              <a:t>ontologies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reasoning</a:t>
            </a:r>
            <a:r>
              <a:rPr lang="de-DE" dirty="0" smtClean="0"/>
              <a:t>!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0" y="1700808"/>
            <a:ext cx="3779912" cy="64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City Data Model: extensible </a:t>
            </a:r>
            <a:r>
              <a:rPr lang="de-DE" dirty="0" smtClean="0">
                <a:latin typeface="Apple Chancery"/>
                <a:cs typeface="Apple Chancery"/>
              </a:rPr>
              <a:t>ALH</a:t>
            </a:r>
            <a:r>
              <a:rPr lang="de-DE" dirty="0" smtClean="0"/>
              <a:t>(</a:t>
            </a:r>
            <a:r>
              <a:rPr lang="de-DE" b="1" dirty="0" smtClean="0"/>
              <a:t>D</a:t>
            </a:r>
            <a:r>
              <a:rPr lang="de-DE" dirty="0" smtClean="0"/>
              <a:t>) </a:t>
            </a:r>
            <a:r>
              <a:rPr lang="de-DE" dirty="0" err="1" smtClean="0"/>
              <a:t>ontology</a:t>
            </a:r>
            <a:r>
              <a:rPr lang="de-DE" dirty="0"/>
              <a:t>:</a:t>
            </a:r>
          </a:p>
        </p:txBody>
      </p:sp>
      <p:sp>
        <p:nvSpPr>
          <p:cNvPr id="13" name="Oval 12"/>
          <p:cNvSpPr/>
          <p:nvPr/>
        </p:nvSpPr>
        <p:spPr>
          <a:xfrm>
            <a:off x="611560" y="2780928"/>
            <a:ext cx="2520280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>
                <a:solidFill>
                  <a:srgbClr val="FF0000"/>
                </a:solidFill>
              </a:rPr>
              <a:t>Provenance</a:t>
            </a:r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95536" y="4077072"/>
            <a:ext cx="2520280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r>
              <a:rPr lang="de-DE" dirty="0" smtClean="0">
                <a:solidFill>
                  <a:srgbClr val="FF0000"/>
                </a:solidFill>
              </a:rPr>
              <a:t>Temporal </a:t>
            </a:r>
            <a:r>
              <a:rPr lang="de-DE" dirty="0" err="1" smtClean="0">
                <a:solidFill>
                  <a:srgbClr val="FF0000"/>
                </a:solidFill>
              </a:rPr>
              <a:t>information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915816" y="4221088"/>
            <a:ext cx="3024336" cy="13681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r>
              <a:rPr lang="de-DE" dirty="0" err="1" smtClean="0">
                <a:solidFill>
                  <a:srgbClr val="FF0000"/>
                </a:solidFill>
              </a:rPr>
              <a:t>Spatial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context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923928" y="2564904"/>
            <a:ext cx="2016224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dirty="0" err="1">
                <a:solidFill>
                  <a:srgbClr val="FF0000"/>
                </a:solidFill>
              </a:rPr>
              <a:t>Indicators</a:t>
            </a:r>
            <a:r>
              <a:rPr lang="de-DE" dirty="0">
                <a:solidFill>
                  <a:srgbClr val="FF0000"/>
                </a:solidFill>
              </a:rPr>
              <a:t>, </a:t>
            </a:r>
            <a:r>
              <a:rPr lang="de-DE" sz="1100" dirty="0">
                <a:solidFill>
                  <a:srgbClr val="FF0000"/>
                </a:solidFill>
              </a:rPr>
              <a:t>e.g. </a:t>
            </a:r>
            <a:r>
              <a:rPr lang="de-DE" sz="1100" dirty="0" err="1">
                <a:solidFill>
                  <a:srgbClr val="FF0000"/>
                </a:solidFill>
              </a:rPr>
              <a:t>area</a:t>
            </a:r>
            <a:r>
              <a:rPr lang="de-DE" sz="1100" dirty="0">
                <a:solidFill>
                  <a:srgbClr val="FF0000"/>
                </a:solidFill>
              </a:rPr>
              <a:t> in km2, </a:t>
            </a:r>
            <a:r>
              <a:rPr lang="de-DE" sz="1100" dirty="0" err="1">
                <a:solidFill>
                  <a:srgbClr val="FF0000"/>
                </a:solidFill>
              </a:rPr>
              <a:t>tons</a:t>
            </a:r>
            <a:r>
              <a:rPr lang="de-DE" sz="1100" dirty="0">
                <a:solidFill>
                  <a:srgbClr val="FF0000"/>
                </a:solidFill>
              </a:rPr>
              <a:t> CO2/</a:t>
            </a:r>
            <a:r>
              <a:rPr lang="de-DE" sz="1100" dirty="0" err="1" smtClean="0">
                <a:solidFill>
                  <a:srgbClr val="FF0000"/>
                </a:solidFill>
              </a:rPr>
              <a:t>capita</a:t>
            </a:r>
            <a:endParaRPr lang="de-DE" sz="1100" dirty="0" smtClean="0">
              <a:solidFill>
                <a:srgbClr val="FF0000"/>
              </a:solidFill>
            </a:endParaRPr>
          </a:p>
          <a:p>
            <a:pPr lvl="0"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08696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813" y="5157192"/>
            <a:ext cx="1235187" cy="1700808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A </a:t>
            </a:r>
            <a:r>
              <a:rPr lang="de-DE" dirty="0" err="1" smtClean="0"/>
              <a:t>concrete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case</a:t>
            </a:r>
            <a:r>
              <a:rPr lang="de-DE" dirty="0" smtClean="0"/>
              <a:t>:</a:t>
            </a:r>
            <a:br>
              <a:rPr lang="de-DE" dirty="0" smtClean="0"/>
            </a:br>
            <a:r>
              <a:rPr lang="de-DE" dirty="0" smtClean="0"/>
              <a:t>The "City Data Pipeline"</a:t>
            </a:r>
            <a:endParaRPr lang="de-DE" dirty="0"/>
          </a:p>
        </p:txBody>
      </p:sp>
      <p:pic>
        <p:nvPicPr>
          <p:cNvPr id="3" name="Bild 2" descr="Screen Shot 2015-06-05 at 14.46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2420888"/>
            <a:ext cx="5770281" cy="3024336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33" y="5202648"/>
            <a:ext cx="1308307" cy="1635384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0" y="1700808"/>
            <a:ext cx="3779912" cy="64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City Data Model: extensible </a:t>
            </a:r>
            <a:r>
              <a:rPr lang="de-DE" dirty="0" smtClean="0">
                <a:latin typeface="Apple Chancery"/>
                <a:cs typeface="Apple Chancery"/>
              </a:rPr>
              <a:t>AL</a:t>
            </a:r>
            <a:r>
              <a:rPr lang="de-DE" dirty="0" smtClean="0">
                <a:solidFill>
                  <a:srgbClr val="FF0000"/>
                </a:solidFill>
                <a:latin typeface="Apple Chancery"/>
                <a:cs typeface="Apple Chancery"/>
              </a:rPr>
              <a:t>H</a:t>
            </a:r>
            <a:r>
              <a:rPr lang="de-DE" dirty="0" smtClean="0"/>
              <a:t>(</a:t>
            </a:r>
            <a:r>
              <a:rPr lang="de-DE" b="1" dirty="0" smtClean="0"/>
              <a:t>D</a:t>
            </a:r>
            <a:r>
              <a:rPr lang="de-DE" dirty="0" smtClean="0"/>
              <a:t>) </a:t>
            </a:r>
            <a:r>
              <a:rPr lang="de-DE" dirty="0" err="1" smtClean="0"/>
              <a:t>ontology</a:t>
            </a:r>
            <a:r>
              <a:rPr lang="de-DE" dirty="0"/>
              <a:t>:</a:t>
            </a:r>
          </a:p>
        </p:txBody>
      </p:sp>
      <p:sp>
        <p:nvSpPr>
          <p:cNvPr id="13" name="Oval 12"/>
          <p:cNvSpPr/>
          <p:nvPr/>
        </p:nvSpPr>
        <p:spPr>
          <a:xfrm>
            <a:off x="611560" y="2780928"/>
            <a:ext cx="2520280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>
                <a:solidFill>
                  <a:srgbClr val="FF0000"/>
                </a:solidFill>
              </a:rPr>
              <a:t>Provenance</a:t>
            </a:r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95536" y="4077072"/>
            <a:ext cx="2520280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r>
              <a:rPr lang="de-DE" dirty="0" smtClean="0">
                <a:solidFill>
                  <a:srgbClr val="FF0000"/>
                </a:solidFill>
              </a:rPr>
              <a:t>Temporal </a:t>
            </a:r>
            <a:r>
              <a:rPr lang="de-DE" dirty="0" err="1" smtClean="0">
                <a:solidFill>
                  <a:srgbClr val="FF0000"/>
                </a:solidFill>
              </a:rPr>
              <a:t>information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915816" y="4221088"/>
            <a:ext cx="3024336" cy="13681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r>
              <a:rPr lang="de-DE" dirty="0" err="1" smtClean="0">
                <a:solidFill>
                  <a:srgbClr val="FF0000"/>
                </a:solidFill>
              </a:rPr>
              <a:t>Spatial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context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923928" y="2564904"/>
            <a:ext cx="2016224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dirty="0" err="1">
                <a:solidFill>
                  <a:srgbClr val="FF0000"/>
                </a:solidFill>
              </a:rPr>
              <a:t>Indicators</a:t>
            </a:r>
            <a:r>
              <a:rPr lang="de-DE" dirty="0">
                <a:solidFill>
                  <a:srgbClr val="FF0000"/>
                </a:solidFill>
              </a:rPr>
              <a:t>, </a:t>
            </a:r>
            <a:r>
              <a:rPr lang="de-DE" sz="1100" dirty="0">
                <a:solidFill>
                  <a:srgbClr val="FF0000"/>
                </a:solidFill>
              </a:rPr>
              <a:t>e.g. </a:t>
            </a:r>
            <a:r>
              <a:rPr lang="de-DE" sz="1100" dirty="0" err="1">
                <a:solidFill>
                  <a:srgbClr val="FF0000"/>
                </a:solidFill>
              </a:rPr>
              <a:t>area</a:t>
            </a:r>
            <a:r>
              <a:rPr lang="de-DE" sz="1100" dirty="0">
                <a:solidFill>
                  <a:srgbClr val="FF0000"/>
                </a:solidFill>
              </a:rPr>
              <a:t> in km2, </a:t>
            </a:r>
            <a:r>
              <a:rPr lang="de-DE" sz="1100" dirty="0" err="1">
                <a:solidFill>
                  <a:srgbClr val="FF0000"/>
                </a:solidFill>
              </a:rPr>
              <a:t>tons</a:t>
            </a:r>
            <a:r>
              <a:rPr lang="de-DE" sz="1100" dirty="0">
                <a:solidFill>
                  <a:srgbClr val="FF0000"/>
                </a:solidFill>
              </a:rPr>
              <a:t> CO2/</a:t>
            </a:r>
            <a:r>
              <a:rPr lang="de-DE" sz="1100" dirty="0" err="1" smtClean="0">
                <a:solidFill>
                  <a:srgbClr val="FF0000"/>
                </a:solidFill>
              </a:rPr>
              <a:t>capita</a:t>
            </a:r>
            <a:endParaRPr lang="de-DE" sz="1100" dirty="0" smtClean="0">
              <a:solidFill>
                <a:srgbClr val="FF0000"/>
              </a:solidFill>
            </a:endParaRPr>
          </a:p>
          <a:p>
            <a:pPr lvl="0"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6" name="Abgerundete rechteckige Legende 15"/>
          <p:cNvSpPr/>
          <p:nvPr/>
        </p:nvSpPr>
        <p:spPr>
          <a:xfrm>
            <a:off x="323528" y="2996952"/>
            <a:ext cx="3096344" cy="1656184"/>
          </a:xfrm>
          <a:prstGeom prst="wedgeRoundRectCallout">
            <a:avLst>
              <a:gd name="adj1" fmla="val -44467"/>
              <a:gd name="adj2" fmla="val 95218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Ok,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only</a:t>
            </a:r>
            <a:r>
              <a:rPr lang="de-DE" dirty="0" smtClean="0"/>
              <a:t> </a:t>
            </a:r>
            <a:r>
              <a:rPr lang="de-DE" dirty="0" err="1" smtClean="0"/>
              <a:t>need</a:t>
            </a:r>
            <a:r>
              <a:rPr lang="de-DE" dirty="0" smtClean="0"/>
              <a:t> </a:t>
            </a:r>
            <a:r>
              <a:rPr lang="de-DE" dirty="0" err="1" smtClean="0"/>
              <a:t>role</a:t>
            </a:r>
            <a:r>
              <a:rPr lang="de-DE" dirty="0" smtClean="0"/>
              <a:t> </a:t>
            </a:r>
            <a:r>
              <a:rPr lang="de-DE" dirty="0" err="1" smtClean="0"/>
              <a:t>hierarchies</a:t>
            </a:r>
            <a:r>
              <a:rPr lang="de-DE" dirty="0" smtClean="0"/>
              <a:t> (</a:t>
            </a:r>
            <a:r>
              <a:rPr lang="de-DE" dirty="0" err="1" smtClean="0"/>
              <a:t>rdfs:subPropertyOf</a:t>
            </a:r>
            <a:r>
              <a:rPr lang="de-DE" dirty="0" smtClean="0"/>
              <a:t>) </a:t>
            </a:r>
            <a:r>
              <a:rPr lang="de-DE" dirty="0" err="1" smtClean="0"/>
              <a:t>here</a:t>
            </a:r>
            <a:r>
              <a:rPr lang="de-DE" dirty="0" smtClean="0"/>
              <a:t>? Are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done</a:t>
            </a:r>
            <a:r>
              <a:rPr lang="de-DE" dirty="0" smtClean="0"/>
              <a:t>?</a:t>
            </a:r>
            <a:endParaRPr lang="de-DE" dirty="0"/>
          </a:p>
        </p:txBody>
      </p:sp>
      <p:grpSp>
        <p:nvGrpSpPr>
          <p:cNvPr id="10" name="Gruppierung 9"/>
          <p:cNvGrpSpPr/>
          <p:nvPr/>
        </p:nvGrpSpPr>
        <p:grpSpPr>
          <a:xfrm>
            <a:off x="5940152" y="2276872"/>
            <a:ext cx="3203848" cy="369332"/>
            <a:chOff x="5627310" y="3491716"/>
            <a:chExt cx="3203848" cy="369332"/>
          </a:xfrm>
        </p:grpSpPr>
        <p:sp>
          <p:nvSpPr>
            <p:cNvPr id="2" name="Textfeld 1"/>
            <p:cNvSpPr txBox="1"/>
            <p:nvPr/>
          </p:nvSpPr>
          <p:spPr>
            <a:xfrm>
              <a:off x="5627310" y="3491716"/>
              <a:ext cx="22254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dbpedia:areakm2 </a:t>
              </a:r>
              <a:endParaRPr lang="de-DE" dirty="0"/>
            </a:p>
          </p:txBody>
        </p:sp>
        <p:pic>
          <p:nvPicPr>
            <p:cNvPr id="4" name="Bild 3" descr="Screen Shot 2015-06-05 at 15.08.45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2975" y="3491716"/>
              <a:ext cx="297417" cy="362073"/>
            </a:xfrm>
            <a:prstGeom prst="rect">
              <a:avLst/>
            </a:prstGeom>
          </p:spPr>
        </p:pic>
        <p:sp>
          <p:nvSpPr>
            <p:cNvPr id="17" name="Textfeld 16"/>
            <p:cNvSpPr txBox="1"/>
            <p:nvPr/>
          </p:nvSpPr>
          <p:spPr>
            <a:xfrm>
              <a:off x="8028384" y="3491716"/>
              <a:ext cx="8027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:</a:t>
              </a:r>
              <a:r>
                <a:rPr lang="de-DE" dirty="0" err="1" smtClean="0"/>
                <a:t>area</a:t>
              </a:r>
              <a:endParaRPr lang="de-DE" dirty="0"/>
            </a:p>
          </p:txBody>
        </p:sp>
      </p:grpSp>
      <p:grpSp>
        <p:nvGrpSpPr>
          <p:cNvPr id="9" name="Gruppierung 8"/>
          <p:cNvGrpSpPr/>
          <p:nvPr/>
        </p:nvGrpSpPr>
        <p:grpSpPr>
          <a:xfrm>
            <a:off x="6200069" y="2780928"/>
            <a:ext cx="2963014" cy="369332"/>
            <a:chOff x="5868144" y="4077072"/>
            <a:chExt cx="2963014" cy="369332"/>
          </a:xfrm>
        </p:grpSpPr>
        <p:sp>
          <p:nvSpPr>
            <p:cNvPr id="19" name="Textfeld 18"/>
            <p:cNvSpPr txBox="1"/>
            <p:nvPr/>
          </p:nvSpPr>
          <p:spPr>
            <a:xfrm>
              <a:off x="5868144" y="4077072"/>
              <a:ext cx="17657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/>
                <a:t>e</a:t>
              </a:r>
              <a:r>
                <a:rPr lang="de-DE" dirty="0" err="1" smtClean="0"/>
                <a:t>urostat:area</a:t>
              </a:r>
              <a:r>
                <a:rPr lang="de-DE" dirty="0" smtClean="0"/>
                <a:t> </a:t>
              </a:r>
              <a:endParaRPr lang="de-DE" dirty="0"/>
            </a:p>
          </p:txBody>
        </p:sp>
        <p:pic>
          <p:nvPicPr>
            <p:cNvPr id="20" name="Bild 19" descr="Screen Shot 2015-06-05 at 15.08.45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0352" y="4077072"/>
              <a:ext cx="297417" cy="362073"/>
            </a:xfrm>
            <a:prstGeom prst="rect">
              <a:avLst/>
            </a:prstGeom>
          </p:spPr>
        </p:pic>
        <p:sp>
          <p:nvSpPr>
            <p:cNvPr id="21" name="Textfeld 20"/>
            <p:cNvSpPr txBox="1"/>
            <p:nvPr/>
          </p:nvSpPr>
          <p:spPr>
            <a:xfrm>
              <a:off x="8028384" y="4077072"/>
              <a:ext cx="8027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:</a:t>
              </a:r>
              <a:r>
                <a:rPr lang="de-DE" dirty="0" err="1" smtClean="0"/>
                <a:t>area</a:t>
              </a:r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252328534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813" y="5157192"/>
            <a:ext cx="1235187" cy="1700808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A </a:t>
            </a:r>
            <a:r>
              <a:rPr lang="de-DE" dirty="0" err="1" smtClean="0"/>
              <a:t>concrete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case</a:t>
            </a:r>
            <a:r>
              <a:rPr lang="de-DE" dirty="0" smtClean="0"/>
              <a:t>:</a:t>
            </a:r>
            <a:br>
              <a:rPr lang="de-DE" dirty="0" smtClean="0"/>
            </a:br>
            <a:r>
              <a:rPr lang="de-DE" dirty="0" smtClean="0"/>
              <a:t>The "City Data Pipeline"</a:t>
            </a:r>
            <a:endParaRPr lang="de-DE" dirty="0"/>
          </a:p>
        </p:txBody>
      </p:sp>
      <p:pic>
        <p:nvPicPr>
          <p:cNvPr id="3" name="Bild 2" descr="Screen Shot 2015-06-05 at 14.46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420888"/>
            <a:ext cx="5770281" cy="3024336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33" y="5202648"/>
            <a:ext cx="1308307" cy="1635384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0" y="1700808"/>
            <a:ext cx="3779912" cy="64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City Data Model: extensible </a:t>
            </a:r>
            <a:r>
              <a:rPr lang="de-DE" dirty="0" smtClean="0">
                <a:latin typeface="Apple Chancery"/>
                <a:cs typeface="Apple Chancery"/>
              </a:rPr>
              <a:t>AL</a:t>
            </a:r>
            <a:r>
              <a:rPr lang="de-DE" dirty="0" smtClean="0">
                <a:solidFill>
                  <a:srgbClr val="FF0000"/>
                </a:solidFill>
                <a:latin typeface="Apple Chancery"/>
                <a:cs typeface="Apple Chancery"/>
              </a:rPr>
              <a:t>H</a:t>
            </a:r>
            <a:r>
              <a:rPr lang="de-DE" dirty="0" smtClean="0"/>
              <a:t>(</a:t>
            </a:r>
            <a:r>
              <a:rPr lang="de-DE" b="1" dirty="0" smtClean="0"/>
              <a:t>D</a:t>
            </a:r>
            <a:r>
              <a:rPr lang="de-DE" dirty="0" smtClean="0"/>
              <a:t>) </a:t>
            </a:r>
            <a:r>
              <a:rPr lang="de-DE" dirty="0" err="1" smtClean="0"/>
              <a:t>ontology</a:t>
            </a:r>
            <a:r>
              <a:rPr lang="de-DE" dirty="0"/>
              <a:t>:</a:t>
            </a:r>
          </a:p>
        </p:txBody>
      </p:sp>
      <p:sp>
        <p:nvSpPr>
          <p:cNvPr id="13" name="Oval 12"/>
          <p:cNvSpPr/>
          <p:nvPr/>
        </p:nvSpPr>
        <p:spPr>
          <a:xfrm>
            <a:off x="611560" y="2780928"/>
            <a:ext cx="2520280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>
                <a:solidFill>
                  <a:srgbClr val="FF0000"/>
                </a:solidFill>
              </a:rPr>
              <a:t>Provenance</a:t>
            </a:r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95536" y="4077072"/>
            <a:ext cx="2520280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r>
              <a:rPr lang="de-DE" dirty="0" smtClean="0">
                <a:solidFill>
                  <a:srgbClr val="FF0000"/>
                </a:solidFill>
              </a:rPr>
              <a:t>Temporal </a:t>
            </a:r>
            <a:r>
              <a:rPr lang="de-DE" dirty="0" err="1" smtClean="0">
                <a:solidFill>
                  <a:srgbClr val="FF0000"/>
                </a:solidFill>
              </a:rPr>
              <a:t>information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915816" y="4221088"/>
            <a:ext cx="3024336" cy="13681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r>
              <a:rPr lang="de-DE" dirty="0" err="1" smtClean="0">
                <a:solidFill>
                  <a:srgbClr val="FF0000"/>
                </a:solidFill>
              </a:rPr>
              <a:t>Spatial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context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923928" y="2564904"/>
            <a:ext cx="2016224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dirty="0" err="1">
                <a:solidFill>
                  <a:srgbClr val="FF0000"/>
                </a:solidFill>
              </a:rPr>
              <a:t>Indicators</a:t>
            </a:r>
            <a:r>
              <a:rPr lang="de-DE" dirty="0">
                <a:solidFill>
                  <a:srgbClr val="FF0000"/>
                </a:solidFill>
              </a:rPr>
              <a:t>, </a:t>
            </a:r>
            <a:r>
              <a:rPr lang="de-DE" sz="1100" dirty="0">
                <a:solidFill>
                  <a:srgbClr val="FF0000"/>
                </a:solidFill>
              </a:rPr>
              <a:t>e.g. </a:t>
            </a:r>
            <a:r>
              <a:rPr lang="de-DE" sz="1100" dirty="0" err="1">
                <a:solidFill>
                  <a:srgbClr val="FF0000"/>
                </a:solidFill>
              </a:rPr>
              <a:t>area</a:t>
            </a:r>
            <a:r>
              <a:rPr lang="de-DE" sz="1100" dirty="0">
                <a:solidFill>
                  <a:srgbClr val="FF0000"/>
                </a:solidFill>
              </a:rPr>
              <a:t> in km2, </a:t>
            </a:r>
            <a:r>
              <a:rPr lang="de-DE" sz="1100" dirty="0" err="1">
                <a:solidFill>
                  <a:srgbClr val="FF0000"/>
                </a:solidFill>
              </a:rPr>
              <a:t>tons</a:t>
            </a:r>
            <a:r>
              <a:rPr lang="de-DE" sz="1100" dirty="0">
                <a:solidFill>
                  <a:srgbClr val="FF0000"/>
                </a:solidFill>
              </a:rPr>
              <a:t> CO2/</a:t>
            </a:r>
            <a:r>
              <a:rPr lang="de-DE" sz="1100" dirty="0" err="1" smtClean="0">
                <a:solidFill>
                  <a:srgbClr val="FF0000"/>
                </a:solidFill>
              </a:rPr>
              <a:t>capita</a:t>
            </a:r>
            <a:endParaRPr lang="de-DE" sz="1100" dirty="0" smtClean="0">
              <a:solidFill>
                <a:srgbClr val="FF0000"/>
              </a:solidFill>
            </a:endParaRPr>
          </a:p>
          <a:p>
            <a:pPr lvl="0"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6" name="Abgerundete rechteckige Legende 15"/>
          <p:cNvSpPr/>
          <p:nvPr/>
        </p:nvSpPr>
        <p:spPr>
          <a:xfrm>
            <a:off x="5004048" y="4869160"/>
            <a:ext cx="2448272" cy="1656184"/>
          </a:xfrm>
          <a:prstGeom prst="wedgeRoundRectCallout">
            <a:avLst>
              <a:gd name="adj1" fmla="val 69855"/>
              <a:gd name="adj2" fmla="val 11379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/>
              <a:t>Hmmm</a:t>
            </a:r>
            <a:r>
              <a:rPr lang="de-DE" dirty="0" smtClean="0"/>
              <a:t>, not </a:t>
            </a:r>
            <a:r>
              <a:rPr lang="de-DE" dirty="0" err="1" smtClean="0"/>
              <a:t>quite</a:t>
            </a:r>
            <a:r>
              <a:rPr lang="de-DE" dirty="0" smtClean="0"/>
              <a:t>... </a:t>
            </a:r>
            <a:r>
              <a:rPr lang="de-DE" dirty="0" err="1" smtClean="0"/>
              <a:t>Let</a:t>
            </a:r>
            <a:r>
              <a:rPr lang="de-DE" dirty="0" smtClean="0"/>
              <a:t> </a:t>
            </a:r>
            <a:r>
              <a:rPr lang="de-DE" dirty="0" err="1" smtClean="0"/>
              <a:t>me</a:t>
            </a:r>
            <a:r>
              <a:rPr lang="de-DE" dirty="0" smtClean="0"/>
              <a:t> </a:t>
            </a:r>
            <a:r>
              <a:rPr lang="de-DE" dirty="0" err="1" smtClean="0"/>
              <a:t>come</a:t>
            </a:r>
            <a:r>
              <a:rPr lang="de-DE" dirty="0" smtClean="0"/>
              <a:t> </a:t>
            </a:r>
            <a:r>
              <a:rPr lang="de-DE" dirty="0" err="1" smtClean="0"/>
              <a:t>up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a </a:t>
            </a:r>
            <a:r>
              <a:rPr lang="de-DE" dirty="0" err="1" smtClean="0"/>
              <a:t>solution</a:t>
            </a:r>
            <a:r>
              <a:rPr lang="de-DE" dirty="0" smtClean="0"/>
              <a:t>...</a:t>
            </a:r>
            <a:endParaRPr lang="de-DE" dirty="0"/>
          </a:p>
        </p:txBody>
      </p:sp>
      <p:grpSp>
        <p:nvGrpSpPr>
          <p:cNvPr id="24" name="Gruppierung 23"/>
          <p:cNvGrpSpPr/>
          <p:nvPr/>
        </p:nvGrpSpPr>
        <p:grpSpPr>
          <a:xfrm>
            <a:off x="5868144" y="2267580"/>
            <a:ext cx="3256773" cy="369332"/>
            <a:chOff x="5574385" y="3491716"/>
            <a:chExt cx="3256773" cy="369332"/>
          </a:xfrm>
        </p:grpSpPr>
        <p:sp>
          <p:nvSpPr>
            <p:cNvPr id="25" name="Textfeld 24"/>
            <p:cNvSpPr txBox="1"/>
            <p:nvPr/>
          </p:nvSpPr>
          <p:spPr>
            <a:xfrm>
              <a:off x="5574385" y="3491716"/>
              <a:ext cx="22254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d</a:t>
              </a:r>
              <a:r>
                <a:rPr lang="de-DE" dirty="0" smtClean="0"/>
                <a:t>bpedia:areakm2 </a:t>
              </a:r>
              <a:endParaRPr lang="de-DE" dirty="0"/>
            </a:p>
          </p:txBody>
        </p:sp>
        <p:pic>
          <p:nvPicPr>
            <p:cNvPr id="26" name="Bild 25" descr="Screen Shot 2015-06-05 at 15.08.45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2975" y="3491716"/>
              <a:ext cx="297417" cy="362073"/>
            </a:xfrm>
            <a:prstGeom prst="rect">
              <a:avLst/>
            </a:prstGeom>
          </p:spPr>
        </p:pic>
        <p:sp>
          <p:nvSpPr>
            <p:cNvPr id="27" name="Textfeld 26"/>
            <p:cNvSpPr txBox="1"/>
            <p:nvPr/>
          </p:nvSpPr>
          <p:spPr>
            <a:xfrm>
              <a:off x="8028384" y="3491716"/>
              <a:ext cx="8027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:</a:t>
              </a:r>
              <a:r>
                <a:rPr lang="de-DE" dirty="0" err="1" smtClean="0"/>
                <a:t>area</a:t>
              </a:r>
              <a:endParaRPr lang="de-DE" dirty="0"/>
            </a:p>
          </p:txBody>
        </p:sp>
      </p:grpSp>
      <p:grpSp>
        <p:nvGrpSpPr>
          <p:cNvPr id="28" name="Gruppierung 27"/>
          <p:cNvGrpSpPr/>
          <p:nvPr/>
        </p:nvGrpSpPr>
        <p:grpSpPr>
          <a:xfrm>
            <a:off x="6180986" y="2771636"/>
            <a:ext cx="2963014" cy="369332"/>
            <a:chOff x="5868144" y="4077072"/>
            <a:chExt cx="2963014" cy="369332"/>
          </a:xfrm>
        </p:grpSpPr>
        <p:sp>
          <p:nvSpPr>
            <p:cNvPr id="29" name="Textfeld 28"/>
            <p:cNvSpPr txBox="1"/>
            <p:nvPr/>
          </p:nvSpPr>
          <p:spPr>
            <a:xfrm>
              <a:off x="5868144" y="4077072"/>
              <a:ext cx="17657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/>
                <a:t>e</a:t>
              </a:r>
              <a:r>
                <a:rPr lang="de-DE" dirty="0" err="1" smtClean="0"/>
                <a:t>urostat:area</a:t>
              </a:r>
              <a:r>
                <a:rPr lang="de-DE" dirty="0" smtClean="0"/>
                <a:t> </a:t>
              </a:r>
              <a:endParaRPr lang="de-DE" dirty="0"/>
            </a:p>
          </p:txBody>
        </p:sp>
        <p:pic>
          <p:nvPicPr>
            <p:cNvPr id="30" name="Bild 29" descr="Screen Shot 2015-06-05 at 15.08.45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0352" y="4077072"/>
              <a:ext cx="297417" cy="362073"/>
            </a:xfrm>
            <a:prstGeom prst="rect">
              <a:avLst/>
            </a:prstGeom>
          </p:spPr>
        </p:pic>
        <p:sp>
          <p:nvSpPr>
            <p:cNvPr id="31" name="Textfeld 30"/>
            <p:cNvSpPr txBox="1"/>
            <p:nvPr/>
          </p:nvSpPr>
          <p:spPr>
            <a:xfrm>
              <a:off x="8028384" y="4077072"/>
              <a:ext cx="8027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:</a:t>
              </a:r>
              <a:r>
                <a:rPr lang="de-DE" dirty="0" err="1" smtClean="0"/>
                <a:t>area</a:t>
              </a:r>
              <a:endParaRPr lang="de-DE" dirty="0"/>
            </a:p>
          </p:txBody>
        </p:sp>
      </p:grpSp>
      <p:grpSp>
        <p:nvGrpSpPr>
          <p:cNvPr id="11" name="Gruppierung 10"/>
          <p:cNvGrpSpPr/>
          <p:nvPr/>
        </p:nvGrpSpPr>
        <p:grpSpPr>
          <a:xfrm>
            <a:off x="3923928" y="3429000"/>
            <a:ext cx="5276516" cy="1008112"/>
            <a:chOff x="3923928" y="3429000"/>
            <a:chExt cx="5276516" cy="1008112"/>
          </a:xfrm>
        </p:grpSpPr>
        <p:sp>
          <p:nvSpPr>
            <p:cNvPr id="10" name="Abgerundetes Rechteck 9"/>
            <p:cNvSpPr/>
            <p:nvPr/>
          </p:nvSpPr>
          <p:spPr>
            <a:xfrm>
              <a:off x="3923928" y="3429000"/>
              <a:ext cx="5256584" cy="1008112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4400" b="1" dirty="0" smtClean="0">
                  <a:solidFill>
                    <a:srgbClr val="FF0000"/>
                  </a:solidFill>
                </a:rPr>
                <a:t>?</a:t>
              </a:r>
              <a:endParaRPr lang="de-DE" sz="4400" b="1" dirty="0">
                <a:solidFill>
                  <a:srgbClr val="FF0000"/>
                </a:solidFill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4427984" y="3573016"/>
              <a:ext cx="47724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:</a:t>
              </a:r>
              <a:r>
                <a:rPr lang="de-DE" dirty="0" err="1" smtClean="0"/>
                <a:t>populationDensity</a:t>
              </a:r>
              <a:r>
                <a:rPr lang="de-DE" dirty="0" smtClean="0"/>
                <a:t> = :</a:t>
              </a:r>
              <a:r>
                <a:rPr lang="de-DE" dirty="0" err="1" smtClean="0"/>
                <a:t>population</a:t>
              </a:r>
              <a:r>
                <a:rPr lang="de-DE" dirty="0" smtClean="0"/>
                <a:t>/:</a:t>
              </a:r>
              <a:r>
                <a:rPr lang="de-DE" dirty="0" err="1" smtClean="0"/>
                <a:t>area</a:t>
              </a:r>
              <a:endParaRPr lang="de-DE" dirty="0"/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4449995" y="3861048"/>
              <a:ext cx="46483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:</a:t>
              </a:r>
              <a:r>
                <a:rPr lang="de-DE" dirty="0" err="1" smtClean="0"/>
                <a:t>area</a:t>
              </a:r>
              <a:r>
                <a:rPr lang="de-DE" dirty="0" smtClean="0"/>
                <a:t> </a:t>
              </a:r>
              <a:r>
                <a:rPr lang="de-DE" dirty="0"/>
                <a:t>= </a:t>
              </a:r>
              <a:r>
                <a:rPr lang="de-DE" dirty="0" smtClean="0"/>
                <a:t>0,386102 * dbpedia:areaMi2</a:t>
              </a:r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215039674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2800" i="1" dirty="0" smtClean="0">
                <a:solidFill>
                  <a:prstClr val="black"/>
                </a:solidFill>
              </a:rPr>
              <a:t>Can </a:t>
            </a:r>
            <a:r>
              <a:rPr lang="en-US" sz="2800" i="1" dirty="0" err="1" smtClean="0">
                <a:solidFill>
                  <a:prstClr val="black"/>
                </a:solidFill>
              </a:rPr>
              <a:t>equational</a:t>
            </a:r>
            <a:r>
              <a:rPr lang="en-US" sz="2800" i="1" dirty="0" smtClean="0">
                <a:solidFill>
                  <a:prstClr val="black"/>
                </a:solidFill>
              </a:rPr>
              <a:t> knowledge co-exist with OWL?</a:t>
            </a:r>
            <a:endParaRPr lang="en-US" sz="2800" dirty="0"/>
          </a:p>
        </p:txBody>
      </p:sp>
      <p:pic>
        <p:nvPicPr>
          <p:cNvPr id="11" name="Picture 3" descr="Screen Shot 2013-07-29 at 17.29.59.png"/>
          <p:cNvPicPr>
            <a:picLocks noChangeAspect="1"/>
          </p:cNvPicPr>
          <p:nvPr/>
        </p:nvPicPr>
        <p:blipFill>
          <a:blip r:embed="rId2"/>
          <a:srcRect b="12408"/>
          <a:stretch>
            <a:fillRect/>
          </a:stretch>
        </p:blipFill>
        <p:spPr>
          <a:xfrm>
            <a:off x="1835696" y="1556792"/>
            <a:ext cx="5482665" cy="4545843"/>
          </a:xfrm>
          <a:prstGeom prst="rect">
            <a:avLst/>
          </a:prstGeom>
        </p:spPr>
      </p:pic>
      <p:sp>
        <p:nvSpPr>
          <p:cNvPr id="12" name="Rectangle 4"/>
          <p:cNvSpPr/>
          <p:nvPr/>
        </p:nvSpPr>
        <p:spPr>
          <a:xfrm>
            <a:off x="2079848" y="6217567"/>
            <a:ext cx="4724400" cy="30777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 smtClean="0"/>
              <a:t>Stefan </a:t>
            </a:r>
            <a:r>
              <a:rPr lang="en-US" sz="1400" dirty="0" err="1" smtClean="0"/>
              <a:t>Bischof</a:t>
            </a:r>
            <a:r>
              <a:rPr lang="en-US" sz="1400" dirty="0" smtClean="0"/>
              <a:t>, Axel Polleres. ESWC2013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79038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2800" i="1" dirty="0" smtClean="0">
                <a:solidFill>
                  <a:prstClr val="black"/>
                </a:solidFill>
              </a:rPr>
              <a:t>Can </a:t>
            </a:r>
            <a:r>
              <a:rPr lang="en-US" sz="2800" i="1" dirty="0" err="1" smtClean="0">
                <a:solidFill>
                  <a:prstClr val="black"/>
                </a:solidFill>
              </a:rPr>
              <a:t>equational</a:t>
            </a:r>
            <a:r>
              <a:rPr lang="en-US" sz="2800" i="1" dirty="0" smtClean="0">
                <a:solidFill>
                  <a:prstClr val="black"/>
                </a:solidFill>
              </a:rPr>
              <a:t> knowledge co-exist with OWL?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i="1" dirty="0" smtClean="0">
                <a:solidFill>
                  <a:prstClr val="black"/>
                </a:solidFill>
              </a:rPr>
              <a:t>Can </a:t>
            </a:r>
            <a:r>
              <a:rPr lang="en-US" i="1" dirty="0" err="1" smtClean="0">
                <a:solidFill>
                  <a:prstClr val="black"/>
                </a:solidFill>
              </a:rPr>
              <a:t>equational</a:t>
            </a:r>
            <a:r>
              <a:rPr lang="en-US" i="1" dirty="0" smtClean="0">
                <a:solidFill>
                  <a:prstClr val="black"/>
                </a:solidFill>
              </a:rPr>
              <a:t> knowledge co-exist with OWL?</a:t>
            </a:r>
          </a:p>
          <a:p>
            <a:pPr lvl="1"/>
            <a:r>
              <a:rPr lang="en-US" i="1" dirty="0" smtClean="0">
                <a:solidFill>
                  <a:prstClr val="black"/>
                </a:solidFill>
              </a:rPr>
              <a:t>We need a syntax &amp; define a formal semantics</a:t>
            </a:r>
          </a:p>
          <a:p>
            <a:pPr lvl="1"/>
            <a:endParaRPr lang="en-US" i="1" dirty="0" smtClean="0">
              <a:solidFill>
                <a:prstClr val="black"/>
              </a:solidFill>
            </a:endParaRPr>
          </a:p>
          <a:p>
            <a:r>
              <a:rPr lang="en-US" i="1" dirty="0" smtClean="0">
                <a:solidFill>
                  <a:prstClr val="black"/>
                </a:solidFill>
              </a:rPr>
              <a:t>Syntax: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Semantics:</a:t>
            </a:r>
          </a:p>
          <a:p>
            <a:pPr lvl="1"/>
            <a:r>
              <a:rPr lang="en-US" dirty="0" smtClean="0"/>
              <a:t>Requirements:</a:t>
            </a:r>
          </a:p>
          <a:p>
            <a:pPr lvl="2"/>
            <a:r>
              <a:rPr lang="en-US" dirty="0" smtClean="0"/>
              <a:t>“Fit” with common model-theoretic semantics for OWL and RDFS</a:t>
            </a:r>
          </a:p>
          <a:p>
            <a:pPr lvl="2"/>
            <a:r>
              <a:rPr lang="en-US" dirty="0" smtClean="0"/>
              <a:t>Treat equivalent equations equivalently:</a:t>
            </a:r>
          </a:p>
          <a:p>
            <a:pPr lvl="2"/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685800" y="3124200"/>
            <a:ext cx="8077200" cy="1066800"/>
          </a:xfrm>
          <a:prstGeom prst="roundRect">
            <a:avLst/>
          </a:prstGeom>
          <a:solidFill>
            <a:schemeClr val="accent1">
              <a:alpha val="20000"/>
            </a:schemeClr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cmss8"/>
                <a:cs typeface="cmss8"/>
              </a:rPr>
              <a:t>:</a:t>
            </a:r>
            <a:r>
              <a:rPr lang="en-US" sz="1600" dirty="0" err="1">
                <a:solidFill>
                  <a:prstClr val="black"/>
                </a:solidFill>
                <a:latin typeface="cmss8"/>
                <a:cs typeface="cmss8"/>
              </a:rPr>
              <a:t>populationDensity</a:t>
            </a:r>
            <a:r>
              <a:rPr lang="en-US" sz="1600" dirty="0">
                <a:solidFill>
                  <a:prstClr val="black"/>
                </a:solidFill>
                <a:latin typeface="cmss8"/>
                <a:cs typeface="cmss8"/>
              </a:rPr>
              <a:t> </a:t>
            </a:r>
            <a:r>
              <a:rPr lang="en-US" sz="1600" b="1" dirty="0">
                <a:solidFill>
                  <a:prstClr val="black"/>
                </a:solidFill>
                <a:latin typeface="cmss8"/>
                <a:cs typeface="cmss8"/>
              </a:rPr>
              <a:t>:</a:t>
            </a:r>
            <a:r>
              <a:rPr lang="en-US" sz="1600" b="1" dirty="0" err="1">
                <a:solidFill>
                  <a:prstClr val="black"/>
                </a:solidFill>
                <a:latin typeface="cmss8"/>
                <a:cs typeface="cmss8"/>
              </a:rPr>
              <a:t>defineByEquation</a:t>
            </a:r>
            <a:r>
              <a:rPr lang="en-US" sz="1600" b="1" dirty="0">
                <a:solidFill>
                  <a:prstClr val="black"/>
                </a:solidFill>
                <a:latin typeface="cmss8"/>
                <a:cs typeface="cmss8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cmss8"/>
                <a:cs typeface="cmss8"/>
              </a:rPr>
              <a:t>“:population/</a:t>
            </a:r>
            <a:r>
              <a:rPr lang="en-US" sz="1600" dirty="0">
                <a:solidFill>
                  <a:prstClr val="black"/>
                </a:solidFill>
                <a:latin typeface="cmss8"/>
                <a:cs typeface="cmss8"/>
              </a:rPr>
              <a:t>:area” 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mss8"/>
                <a:cs typeface="cmss8"/>
              </a:rPr>
              <a:t>:area  </a:t>
            </a:r>
            <a:r>
              <a:rPr lang="en-US" sz="1600" b="1" dirty="0" smtClean="0">
                <a:solidFill>
                  <a:prstClr val="black"/>
                </a:solidFill>
                <a:latin typeface="cmss8"/>
                <a:cs typeface="cmss8"/>
              </a:rPr>
              <a:t>:</a:t>
            </a:r>
            <a:r>
              <a:rPr lang="en-US" sz="1600" b="1" dirty="0" err="1" smtClean="0">
                <a:solidFill>
                  <a:prstClr val="black"/>
                </a:solidFill>
                <a:latin typeface="cmss8"/>
                <a:cs typeface="cmss8"/>
              </a:rPr>
              <a:t>defineByEquation</a:t>
            </a:r>
            <a:r>
              <a:rPr lang="en-US" sz="1600" b="1" dirty="0" smtClean="0">
                <a:solidFill>
                  <a:prstClr val="black"/>
                </a:solidFill>
                <a:latin typeface="cmss8"/>
                <a:cs typeface="cmss8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cmss8"/>
                <a:cs typeface="cmss8"/>
              </a:rPr>
              <a:t>“:areaMi2 * 0,386102 ” 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 smtClean="0">
                <a:solidFill>
                  <a:prstClr val="black"/>
                </a:solidFill>
                <a:latin typeface="cmss8"/>
                <a:cs typeface="cmss8"/>
              </a:rPr>
              <a:t>dbPedia:populationTotal</a:t>
            </a:r>
            <a:r>
              <a:rPr lang="en-US" sz="1600" dirty="0" smtClean="0">
                <a:solidFill>
                  <a:prstClr val="black"/>
                </a:solidFill>
                <a:latin typeface="cmss8"/>
                <a:cs typeface="cmss8"/>
              </a:rPr>
              <a:t> </a:t>
            </a:r>
            <a:r>
              <a:rPr lang="en-US" sz="1600" b="1" dirty="0" smtClean="0">
                <a:solidFill>
                  <a:prstClr val="black"/>
                </a:solidFill>
                <a:latin typeface="cmss8"/>
                <a:cs typeface="cmss8"/>
              </a:rPr>
              <a:t>:</a:t>
            </a:r>
            <a:r>
              <a:rPr lang="en-US" sz="1600" b="1" dirty="0" err="1" smtClean="0">
                <a:solidFill>
                  <a:prstClr val="black"/>
                </a:solidFill>
                <a:latin typeface="cmss8"/>
                <a:cs typeface="cmss8"/>
              </a:rPr>
              <a:t>rdfs:subPropertyOf</a:t>
            </a:r>
            <a:r>
              <a:rPr lang="en-US" sz="1600" b="1" dirty="0" smtClean="0">
                <a:solidFill>
                  <a:prstClr val="black"/>
                </a:solidFill>
                <a:latin typeface="cmss8"/>
                <a:cs typeface="cmss8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cmss8"/>
                <a:cs typeface="cmss8"/>
              </a:rPr>
              <a:t>:population.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957701" y="2420888"/>
            <a:ext cx="4772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:</a:t>
            </a:r>
            <a:r>
              <a:rPr lang="de-DE" dirty="0" err="1" smtClean="0"/>
              <a:t>populationDensity</a:t>
            </a:r>
            <a:r>
              <a:rPr lang="de-DE" dirty="0" smtClean="0"/>
              <a:t> = :</a:t>
            </a:r>
            <a:r>
              <a:rPr lang="de-DE" dirty="0" err="1" smtClean="0"/>
              <a:t>population</a:t>
            </a:r>
            <a:r>
              <a:rPr lang="de-DE" dirty="0" smtClean="0"/>
              <a:t>/:</a:t>
            </a:r>
            <a:r>
              <a:rPr lang="de-DE" dirty="0" err="1" smtClean="0"/>
              <a:t>area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1979712" y="2708920"/>
            <a:ext cx="4658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:</a:t>
            </a:r>
            <a:r>
              <a:rPr lang="de-DE" dirty="0" err="1" smtClean="0"/>
              <a:t>area</a:t>
            </a:r>
            <a:r>
              <a:rPr lang="de-DE" dirty="0" smtClean="0"/>
              <a:t> </a:t>
            </a:r>
            <a:r>
              <a:rPr lang="de-DE" dirty="0"/>
              <a:t>= </a:t>
            </a:r>
            <a:r>
              <a:rPr lang="de-DE" dirty="0" smtClean="0"/>
              <a:t>0,386102 * dbpedia:areaMi2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1835696" y="5661248"/>
            <a:ext cx="4658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:</a:t>
            </a:r>
            <a:r>
              <a:rPr lang="de-DE" dirty="0" err="1" smtClean="0"/>
              <a:t>area</a:t>
            </a:r>
            <a:r>
              <a:rPr lang="de-DE" dirty="0" smtClean="0"/>
              <a:t> </a:t>
            </a:r>
            <a:r>
              <a:rPr lang="de-DE" dirty="0"/>
              <a:t>= </a:t>
            </a:r>
            <a:r>
              <a:rPr lang="de-DE" dirty="0" smtClean="0"/>
              <a:t>0,386102 * dbpedia:areaMi2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1835696" y="6021288"/>
            <a:ext cx="3052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:areaMi2 </a:t>
            </a:r>
            <a:r>
              <a:rPr lang="de-DE" dirty="0"/>
              <a:t>= </a:t>
            </a:r>
            <a:r>
              <a:rPr lang="de-DE" dirty="0" smtClean="0"/>
              <a:t>2,589988 * :</a:t>
            </a:r>
            <a:r>
              <a:rPr lang="de-DE" dirty="0" err="1" smtClean="0"/>
              <a:t>area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1378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0" y="1295400"/>
            <a:ext cx="9144000" cy="556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3810000" y="1828800"/>
            <a:ext cx="5334000" cy="270000"/>
          </a:xfrm>
          <a:prstGeom prst="wedgeRoundRectCallout">
            <a:avLst>
              <a:gd name="adj1" fmla="val -54244"/>
              <a:gd name="adj2" fmla="val 225924"/>
              <a:gd name="adj3" fmla="val 16667"/>
            </a:avLst>
          </a:prstGeom>
          <a:solidFill>
            <a:srgbClr val="00009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 smtClean="0">
                <a:solidFill>
                  <a:srgbClr val="FFFFFF"/>
                </a:solidFill>
                <a:latin typeface="Arial"/>
                <a:ea typeface="Gill Sans" pitchFamily="16" charset="0"/>
                <a:cs typeface="Gill Sans" pitchFamily="16" charset="0"/>
              </a:rPr>
              <a:t>dbo:populationToal</a:t>
            </a:r>
            <a:r>
              <a:rPr lang="en-US" sz="1600" dirty="0" smtClean="0">
                <a:solidFill>
                  <a:srgbClr val="FFFFFF"/>
                </a:solidFill>
                <a:latin typeface="Arial"/>
                <a:ea typeface="Gill Sans" pitchFamily="16" charset="0"/>
                <a:cs typeface="Gill Sans" pitchFamily="16" charset="0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Arial"/>
                <a:ea typeface="Gill Sans" pitchFamily="16" charset="0"/>
                <a:cs typeface="Gill Sans" pitchFamily="16" charset="0"/>
              </a:rPr>
              <a:t>rdfs:subPropertyOf</a:t>
            </a:r>
            <a:r>
              <a:rPr lang="en-US" sz="1600" dirty="0" smtClean="0">
                <a:solidFill>
                  <a:srgbClr val="FFFFFF"/>
                </a:solidFill>
                <a:latin typeface="Arial"/>
                <a:ea typeface="Gill Sans" pitchFamily="16" charset="0"/>
                <a:cs typeface="Gill Sans" pitchFamily="16" charset="0"/>
              </a:rPr>
              <a:t> :population .</a:t>
            </a:r>
          </a:p>
        </p:txBody>
      </p:sp>
      <p:pic>
        <p:nvPicPr>
          <p:cNvPr id="26" name="Picture 25" descr="Screen Shot 2013-07-29 at 18.28.0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752600"/>
            <a:ext cx="1524000" cy="3257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2800" i="1" dirty="0" smtClean="0">
                <a:solidFill>
                  <a:prstClr val="black"/>
                </a:solidFill>
              </a:rPr>
              <a:t>Can </a:t>
            </a:r>
            <a:r>
              <a:rPr lang="en-US" sz="2800" i="1" dirty="0" err="1" smtClean="0">
                <a:solidFill>
                  <a:prstClr val="black"/>
                </a:solidFill>
              </a:rPr>
              <a:t>equational</a:t>
            </a:r>
            <a:r>
              <a:rPr lang="en-US" sz="2800" i="1" dirty="0" smtClean="0">
                <a:solidFill>
                  <a:prstClr val="black"/>
                </a:solidFill>
              </a:rPr>
              <a:t> knowledge co-exist with OWL?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356600" cy="2827337"/>
          </a:xfrm>
        </p:spPr>
        <p:txBody>
          <a:bodyPr/>
          <a:lstStyle/>
          <a:p>
            <a:pPr lvl="1"/>
            <a:endParaRPr lang="en-US" dirty="0" smtClean="0"/>
          </a:p>
          <a:p>
            <a:pPr lvl="1"/>
            <a:endParaRPr lang="en-US" sz="2100" dirty="0" smtClean="0"/>
          </a:p>
          <a:p>
            <a:pPr lvl="1"/>
            <a:r>
              <a:rPr lang="en-US" dirty="0" smtClean="0"/>
              <a:t>Interpretations of inclusion axioms are as usual, e.g.</a:t>
            </a:r>
          </a:p>
          <a:p>
            <a:pPr lvl="2"/>
            <a:r>
              <a:rPr lang="en-US" dirty="0" smtClean="0"/>
              <a:t>A sub-property axiom</a:t>
            </a:r>
            <a:r>
              <a:rPr lang="en-US" b="1" dirty="0" smtClean="0"/>
              <a:t> sp</a:t>
            </a:r>
          </a:p>
          <a:p>
            <a:pPr lvl="2">
              <a:buNone/>
            </a:pPr>
            <a:r>
              <a:rPr lang="en-US" dirty="0" smtClean="0">
                <a:cs typeface="Times New Roman"/>
              </a:rPr>
              <a:t>	</a:t>
            </a:r>
            <a:r>
              <a:rPr lang="en-US" i="1" dirty="0" smtClean="0">
                <a:latin typeface="Times New Roman"/>
                <a:cs typeface="Times New Roman"/>
              </a:rPr>
              <a:t>U</a:t>
            </a:r>
            <a:r>
              <a:rPr lang="en-US" i="1" baseline="-25000" dirty="0" smtClean="0">
                <a:latin typeface="Times New Roman"/>
                <a:cs typeface="Times New Roman"/>
              </a:rPr>
              <a:t>1</a:t>
            </a:r>
            <a:r>
              <a:rPr lang="en-US" dirty="0" smtClean="0"/>
              <a:t> </a:t>
            </a:r>
            <a:r>
              <a:rPr lang="en-US" b="1" dirty="0" err="1" smtClean="0"/>
              <a:t>rdfs:subPropertyOf</a:t>
            </a:r>
            <a:r>
              <a:rPr lang="en-US" b="1" dirty="0" smtClean="0"/>
              <a:t> </a:t>
            </a:r>
            <a:r>
              <a:rPr lang="en-US" i="1" dirty="0" smtClean="0">
                <a:latin typeface="Times New Roman"/>
                <a:cs typeface="Times New Roman"/>
              </a:rPr>
              <a:t>U</a:t>
            </a:r>
            <a:r>
              <a:rPr lang="en-US" i="1" baseline="-25000" dirty="0" smtClean="0">
                <a:latin typeface="Times New Roman"/>
                <a:cs typeface="Times New Roman"/>
              </a:rPr>
              <a:t>2</a:t>
            </a:r>
          </a:p>
          <a:p>
            <a:pPr lvl="2">
              <a:buNone/>
            </a:pPr>
            <a:r>
              <a:rPr lang="en-US" baseline="-25000" dirty="0" smtClean="0"/>
              <a:t>  </a:t>
            </a:r>
            <a:r>
              <a:rPr lang="en-US" dirty="0" smtClean="0"/>
              <a:t>is satisfied in </a:t>
            </a:r>
          </a:p>
          <a:p>
            <a:pPr lvl="1">
              <a:buNone/>
            </a:pPr>
            <a:endParaRPr lang="en-US" b="1" dirty="0" smtClean="0">
              <a:solidFill>
                <a:prstClr val="black"/>
              </a:solidFill>
              <a:latin typeface="cmss8"/>
              <a:cs typeface="cmss8"/>
            </a:endParaRPr>
          </a:p>
          <a:p>
            <a:pPr lvl="1"/>
            <a:r>
              <a:rPr lang="en-US" b="1" dirty="0" smtClean="0">
                <a:solidFill>
                  <a:prstClr val="black"/>
                </a:solidFill>
                <a:latin typeface="cmss8"/>
                <a:cs typeface="cmss8"/>
              </a:rPr>
              <a:t>NEW: </a:t>
            </a:r>
            <a:r>
              <a:rPr lang="en-US" dirty="0" smtClean="0">
                <a:solidFill>
                  <a:prstClr val="black"/>
                </a:solidFill>
                <a:latin typeface="cmss8"/>
                <a:cs typeface="cmss8"/>
              </a:rPr>
              <a:t>A </a:t>
            </a:r>
            <a:r>
              <a:rPr lang="en-US" dirty="0" smtClean="0">
                <a:latin typeface="cmss8"/>
                <a:cs typeface="cmss8"/>
              </a:rPr>
              <a:t> property equation axiom </a:t>
            </a:r>
            <a:r>
              <a:rPr lang="en-US" b="1" i="1" dirty="0" err="1" smtClean="0">
                <a:latin typeface="cmss8"/>
                <a:cs typeface="cmss8"/>
              </a:rPr>
              <a:t>e</a:t>
            </a:r>
            <a:endParaRPr lang="en-US" b="1" i="1" dirty="0" smtClean="0">
              <a:latin typeface="cmss8"/>
              <a:cs typeface="cmss8"/>
            </a:endParaRPr>
          </a:p>
          <a:p>
            <a:pPr lvl="2">
              <a:buNone/>
            </a:pPr>
            <a:r>
              <a:rPr lang="en-US" b="1" i="1" dirty="0" smtClean="0">
                <a:solidFill>
                  <a:prstClr val="black"/>
                </a:solidFill>
                <a:latin typeface="cmss8"/>
                <a:cs typeface="cmss8"/>
              </a:rPr>
              <a:t>	</a:t>
            </a:r>
            <a:r>
              <a:rPr lang="en-US" dirty="0" smtClean="0">
                <a:solidFill>
                  <a:prstClr val="black"/>
                </a:solidFill>
                <a:latin typeface="cmss8"/>
                <a:cs typeface="cmss8"/>
              </a:rPr>
              <a:t> </a:t>
            </a:r>
            <a:r>
              <a:rPr lang="en-US" i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U</a:t>
            </a:r>
            <a:r>
              <a:rPr lang="en-US" i="1" baseline="-25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0</a:t>
            </a:r>
            <a:r>
              <a:rPr lang="en-US" dirty="0" smtClean="0">
                <a:solidFill>
                  <a:prstClr val="black"/>
                </a:solidFill>
                <a:latin typeface="cmss8"/>
                <a:cs typeface="cmss8"/>
              </a:rPr>
              <a:t>  </a:t>
            </a:r>
            <a:r>
              <a:rPr lang="en-US" b="1" dirty="0" smtClean="0">
                <a:solidFill>
                  <a:prstClr val="black"/>
                </a:solidFill>
                <a:latin typeface="cmss8"/>
                <a:cs typeface="cmss8"/>
              </a:rPr>
              <a:t>:</a:t>
            </a:r>
            <a:r>
              <a:rPr lang="en-US" b="1" dirty="0" err="1" smtClean="0">
                <a:solidFill>
                  <a:prstClr val="black"/>
                </a:solidFill>
                <a:latin typeface="cmss8"/>
                <a:cs typeface="cmss8"/>
              </a:rPr>
              <a:t>defineByEquat</a:t>
            </a:r>
            <a:r>
              <a:rPr lang="en-US" b="1" dirty="0" err="1" smtClean="0">
                <a:latin typeface="cmss8"/>
                <a:cs typeface="cmss8"/>
              </a:rPr>
              <a:t>ion</a:t>
            </a:r>
            <a:r>
              <a:rPr lang="en-US" b="1" dirty="0" smtClean="0">
                <a:latin typeface="cmss8"/>
                <a:cs typeface="cmss8"/>
              </a:rPr>
              <a:t> </a:t>
            </a:r>
            <a:r>
              <a:rPr lang="en-US" dirty="0" smtClean="0">
                <a:latin typeface="cmss8"/>
                <a:cs typeface="cmss8"/>
              </a:rPr>
              <a:t>“</a:t>
            </a:r>
            <a:r>
              <a:rPr lang="en-US" i="1" dirty="0" smtClean="0">
                <a:latin typeface="Times New Roman"/>
                <a:cs typeface="Times New Roman"/>
              </a:rPr>
              <a:t>f(U</a:t>
            </a:r>
            <a:r>
              <a:rPr lang="en-US" i="1" baseline="-25000" dirty="0" smtClean="0">
                <a:latin typeface="Times New Roman"/>
                <a:cs typeface="Times New Roman"/>
              </a:rPr>
              <a:t>1</a:t>
            </a:r>
            <a:r>
              <a:rPr lang="en-US" i="1" dirty="0" smtClean="0">
                <a:latin typeface="Times New Roman"/>
                <a:cs typeface="Times New Roman"/>
              </a:rPr>
              <a:t>,…U</a:t>
            </a:r>
            <a:r>
              <a:rPr lang="en-US" i="1" baseline="-25000" dirty="0" smtClean="0">
                <a:latin typeface="Times New Roman"/>
                <a:cs typeface="Times New Roman"/>
              </a:rPr>
              <a:t>n</a:t>
            </a:r>
            <a:r>
              <a:rPr lang="en-US" i="1" dirty="0" smtClean="0">
                <a:latin typeface="Times New Roman"/>
                <a:cs typeface="Times New Roman"/>
              </a:rPr>
              <a:t>)</a:t>
            </a:r>
            <a:r>
              <a:rPr lang="en-US" dirty="0" smtClean="0">
                <a:latin typeface="cmss8"/>
                <a:cs typeface="cmss8"/>
              </a:rPr>
              <a:t>” . </a:t>
            </a:r>
          </a:p>
          <a:p>
            <a:pPr lvl="2">
              <a:buNone/>
            </a:pPr>
            <a:r>
              <a:rPr lang="en-US" dirty="0" smtClean="0"/>
              <a:t>is satisfied in</a:t>
            </a:r>
          </a:p>
          <a:p>
            <a:pPr lvl="2">
              <a:buNone/>
            </a:pPr>
            <a:endParaRPr lang="en-US" dirty="0" smtClean="0"/>
          </a:p>
          <a:p>
            <a:pPr lvl="2">
              <a:buNone/>
            </a:pPr>
            <a:endParaRPr lang="en-US" dirty="0" smtClean="0"/>
          </a:p>
          <a:p>
            <a:pPr lvl="2">
              <a:buNone/>
            </a:pPr>
            <a:endParaRPr lang="en-US" dirty="0" smtClean="0"/>
          </a:p>
          <a:p>
            <a:pPr lvl="2">
              <a:buNone/>
            </a:pPr>
            <a:endParaRPr lang="en-US" dirty="0" smtClean="0"/>
          </a:p>
          <a:p>
            <a:pPr lvl="1"/>
            <a:r>
              <a:rPr lang="en-US" dirty="0" smtClean="0"/>
              <a:t> An interpretation     is a model it satisfies </a:t>
            </a:r>
          </a:p>
          <a:p>
            <a:pPr lvl="2"/>
            <a:r>
              <a:rPr lang="en-US" dirty="0" smtClean="0"/>
              <a:t>all inclusion axioms</a:t>
            </a:r>
          </a:p>
          <a:p>
            <a:pPr lvl="2"/>
            <a:r>
              <a:rPr lang="en-US" b="1" i="1" dirty="0" smtClean="0"/>
              <a:t>all variants of </a:t>
            </a:r>
            <a:r>
              <a:rPr lang="en-US" dirty="0" smtClean="0"/>
              <a:t>all equation axioms</a:t>
            </a:r>
            <a:endParaRPr lang="en-US" b="1" i="1" dirty="0" smtClean="0">
              <a:solidFill>
                <a:prstClr val="black"/>
              </a:solidFill>
              <a:latin typeface="cmss8"/>
              <a:cs typeface="cmss8"/>
            </a:endParaRPr>
          </a:p>
          <a:p>
            <a:pPr lvl="2">
              <a:buNone/>
            </a:pPr>
            <a:endParaRPr lang="en-US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9067800" y="127000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aseline="-25000" dirty="0" smtClean="0">
                <a:solidFill>
                  <a:prstClr val="black"/>
                </a:solidFill>
                <a:latin typeface="Arial" charset="0"/>
              </a:rPr>
              <a:t>0</a:t>
            </a:r>
            <a:endParaRPr lang="en-US" baseline="-25000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21" name="Picture 20" descr="Screen Shot 2013-07-29 at 18.09.31.png"/>
          <p:cNvPicPr>
            <a:picLocks noChangeAspect="1"/>
          </p:cNvPicPr>
          <p:nvPr/>
        </p:nvPicPr>
        <p:blipFill>
          <a:blip r:embed="rId3"/>
          <a:srcRect l="44966"/>
          <a:stretch>
            <a:fillRect/>
          </a:stretch>
        </p:blipFill>
        <p:spPr>
          <a:xfrm>
            <a:off x="2767993" y="3048000"/>
            <a:ext cx="1218018" cy="2921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471411" y="2804400"/>
            <a:ext cx="2590800" cy="2412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i="1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pic>
        <p:nvPicPr>
          <p:cNvPr id="17" name="Picture 16" descr="Screen Shot 2013-07-29 at 18.09.31.png"/>
          <p:cNvPicPr>
            <a:picLocks noChangeAspect="1"/>
          </p:cNvPicPr>
          <p:nvPr/>
        </p:nvPicPr>
        <p:blipFill>
          <a:blip r:embed="rId3"/>
          <a:srcRect r="57556"/>
          <a:stretch>
            <a:fillRect/>
          </a:stretch>
        </p:blipFill>
        <p:spPr>
          <a:xfrm>
            <a:off x="4290811" y="2743200"/>
            <a:ext cx="939385" cy="292100"/>
          </a:xfrm>
          <a:prstGeom prst="rect">
            <a:avLst/>
          </a:prstGeom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38211" y="3098800"/>
            <a:ext cx="177800" cy="1778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grpSp>
        <p:nvGrpSpPr>
          <p:cNvPr id="4" name="Group 29"/>
          <p:cNvGrpSpPr/>
          <p:nvPr/>
        </p:nvGrpSpPr>
        <p:grpSpPr>
          <a:xfrm>
            <a:off x="979487" y="4046400"/>
            <a:ext cx="7513346" cy="1516200"/>
            <a:chOff x="1066800" y="4427400"/>
            <a:chExt cx="7513346" cy="1516200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5"/>
            <a:srcRect t="25309"/>
            <a:stretch>
              <a:fillRect/>
            </a:stretch>
          </p:blipFill>
          <p:spPr bwMode="auto">
            <a:xfrm>
              <a:off x="1066800" y="4800496"/>
              <a:ext cx="7315200" cy="1143104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8305800" y="4917000"/>
              <a:ext cx="274346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100" dirty="0" smtClean="0">
                  <a:solidFill>
                    <a:prstClr val="black"/>
                  </a:solidFill>
                  <a:latin typeface="cmss8"/>
                  <a:cs typeface="cmss8"/>
                </a:rPr>
                <a:t>)</a:t>
              </a:r>
              <a:endParaRPr lang="en-US" sz="2100" dirty="0">
                <a:solidFill>
                  <a:prstClr val="black"/>
                </a:solidFill>
                <a:latin typeface="cmss8"/>
                <a:cs typeface="cmss8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1558724" y="4427400"/>
              <a:ext cx="3505200" cy="241200"/>
            </a:xfrm>
            <a:prstGeom prst="roundRect">
              <a:avLst/>
            </a:prstGeom>
            <a:solidFill>
              <a:schemeClr val="accent1">
                <a:alpha val="2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600" i="1">
                <a:solidFill>
                  <a:prstClr val="white"/>
                </a:solidFill>
                <a:latin typeface="Times New Roman"/>
                <a:cs typeface="Times New Roman"/>
              </a:endParaRPr>
            </a:p>
          </p:txBody>
        </p:sp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76513" y="4724400"/>
              <a:ext cx="177800" cy="177800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</p:grpSp>
      <p:sp>
        <p:nvSpPr>
          <p:cNvPr id="24" name="Content Placeholder 2"/>
          <p:cNvSpPr txBox="1">
            <a:spLocks/>
          </p:cNvSpPr>
          <p:nvPr/>
        </p:nvSpPr>
        <p:spPr bwMode="auto">
          <a:xfrm>
            <a:off x="381000" y="609600"/>
            <a:ext cx="8356600" cy="282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90575" lvl="1" indent="-314325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6"/>
              </a:buBlip>
              <a:defRPr/>
            </a:pPr>
            <a:endParaRPr lang="en-US" kern="0" dirty="0" smtClean="0">
              <a:solidFill>
                <a:prstClr val="black"/>
              </a:solidFill>
              <a:latin typeface="cmss8" pitchFamily="34" charset="0"/>
            </a:endParaRPr>
          </a:p>
          <a:p>
            <a:pPr marL="790575" lvl="1" indent="-314325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6"/>
              </a:buBlip>
              <a:defRPr/>
            </a:pPr>
            <a:endParaRPr lang="en-US" sz="2100" kern="0" dirty="0" smtClean="0">
              <a:solidFill>
                <a:prstClr val="black"/>
              </a:solidFill>
              <a:latin typeface="cmss8" pitchFamily="34" charset="0"/>
            </a:endParaRPr>
          </a:p>
          <a:p>
            <a:pPr marL="790575" lvl="1" indent="-314325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6"/>
              </a:buBlip>
              <a:defRPr/>
            </a:pPr>
            <a:r>
              <a:rPr lang="en-US" sz="1600" kern="0" dirty="0" smtClean="0">
                <a:solidFill>
                  <a:prstClr val="black"/>
                </a:solidFill>
                <a:latin typeface="cmss8" pitchFamily="34" charset="0"/>
              </a:rPr>
              <a:t>An Interpretation    interprets </a:t>
            </a:r>
            <a:r>
              <a:rPr lang="en-US" sz="1600" kern="0" dirty="0" err="1" smtClean="0">
                <a:solidFill>
                  <a:prstClr val="black"/>
                </a:solidFill>
                <a:latin typeface="cmss8" pitchFamily="34" charset="0"/>
              </a:rPr>
              <a:t>datatype</a:t>
            </a:r>
            <a:r>
              <a:rPr lang="en-US" sz="1600" kern="0" dirty="0" smtClean="0">
                <a:solidFill>
                  <a:prstClr val="black"/>
                </a:solidFill>
                <a:latin typeface="cmss8" pitchFamily="34" charset="0"/>
              </a:rPr>
              <a:t> properties </a:t>
            </a:r>
            <a:r>
              <a:rPr lang="en-US" sz="1600" i="1" kern="0" dirty="0" smtClean="0">
                <a:solidFill>
                  <a:prstClr val="black"/>
                </a:solidFill>
                <a:latin typeface="Times New Roman"/>
                <a:cs typeface="Times New Roman"/>
              </a:rPr>
              <a:t>U </a:t>
            </a:r>
            <a:r>
              <a:rPr lang="en-US" sz="1600" kern="0" dirty="0" smtClean="0">
                <a:solidFill>
                  <a:prstClr val="black"/>
                </a:solidFill>
                <a:latin typeface="cmss8" pitchFamily="34" charset="0"/>
              </a:rPr>
              <a:t>as binary relations between domain elements and Data-Values </a:t>
            </a:r>
            <a:r>
              <a:rPr lang="en-US" sz="1200" i="1" kern="0" dirty="0" smtClean="0">
                <a:solidFill>
                  <a:prstClr val="black"/>
                </a:solidFill>
                <a:latin typeface="cmss8" pitchFamily="34" charset="0"/>
              </a:rPr>
              <a:t>(for simple equations rational numbers are sufficient)</a:t>
            </a:r>
            <a:r>
              <a:rPr lang="en-US" sz="1600" i="1" kern="0" dirty="0" smtClean="0">
                <a:solidFill>
                  <a:prstClr val="black"/>
                </a:solidFill>
                <a:latin typeface="cmss8" pitchFamily="34" charset="0"/>
              </a:rPr>
              <a:t>:</a:t>
            </a:r>
            <a:r>
              <a:rPr lang="en-US" sz="1600" kern="0" dirty="0" smtClean="0">
                <a:solidFill>
                  <a:prstClr val="black"/>
                </a:solidFill>
                <a:latin typeface="cmss8" pitchFamily="34" charset="0"/>
              </a:rPr>
              <a:t> </a:t>
            </a:r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7800" y="1346200"/>
            <a:ext cx="177800" cy="1778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70200" y="5842000"/>
            <a:ext cx="177800" cy="1778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39" name="Rounded Rectangular Callout 38"/>
          <p:cNvSpPr/>
          <p:nvPr/>
        </p:nvSpPr>
        <p:spPr>
          <a:xfrm>
            <a:off x="5004048" y="3068960"/>
            <a:ext cx="3419872" cy="288032"/>
          </a:xfrm>
          <a:prstGeom prst="wedgeRoundRectCallout">
            <a:avLst>
              <a:gd name="adj1" fmla="val -45079"/>
              <a:gd name="adj2" fmla="val -80754"/>
              <a:gd name="adj3" fmla="val 16667"/>
            </a:avLst>
          </a:prstGeom>
          <a:solidFill>
            <a:srgbClr val="00009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 smtClean="0">
                <a:solidFill>
                  <a:srgbClr val="FFFFFF"/>
                </a:solidFill>
                <a:latin typeface="Arial"/>
                <a:ea typeface="Gill Sans" pitchFamily="16" charset="0"/>
                <a:cs typeface="Gill Sans" pitchFamily="16" charset="0"/>
              </a:rPr>
              <a:t>dbr:Athens</a:t>
            </a:r>
            <a:r>
              <a:rPr lang="en-US" sz="1600" dirty="0" smtClean="0">
                <a:solidFill>
                  <a:srgbClr val="FFFFFF"/>
                </a:solidFill>
                <a:latin typeface="Arial"/>
                <a:ea typeface="Gill Sans" pitchFamily="16" charset="0"/>
                <a:cs typeface="Gill Sans" pitchFamily="16" charset="0"/>
              </a:rPr>
              <a:t> :population </a:t>
            </a:r>
            <a:r>
              <a:rPr lang="en-US" sz="1600" dirty="0" smtClean="0"/>
              <a:t>664046</a:t>
            </a:r>
            <a:r>
              <a:rPr lang="en-US" sz="1600" dirty="0" smtClean="0">
                <a:solidFill>
                  <a:prstClr val="white"/>
                </a:solidFill>
                <a:latin typeface="Arial"/>
              </a:rPr>
              <a:t>.</a:t>
            </a:r>
            <a:endParaRPr lang="en-US" sz="1600" dirty="0" smtClean="0">
              <a:solidFill>
                <a:srgbClr val="FFFFFF"/>
              </a:solidFill>
              <a:latin typeface="Arial"/>
              <a:ea typeface="Gill Sans" pitchFamily="16" charset="0"/>
              <a:cs typeface="Gill Sans" pitchFamily="16" charset="0"/>
            </a:endParaRPr>
          </a:p>
        </p:txBody>
      </p:sp>
      <p:sp>
        <p:nvSpPr>
          <p:cNvPr id="40" name="Rounded Rectangular Callout 39"/>
          <p:cNvSpPr/>
          <p:nvPr/>
        </p:nvSpPr>
        <p:spPr>
          <a:xfrm>
            <a:off x="304800" y="3429000"/>
            <a:ext cx="7848600" cy="270000"/>
          </a:xfrm>
          <a:prstGeom prst="wedgeRoundRectCallout">
            <a:avLst>
              <a:gd name="adj1" fmla="val 6504"/>
              <a:gd name="adj2" fmla="val 83183"/>
              <a:gd name="adj3" fmla="val 16667"/>
            </a:avLst>
          </a:prstGeom>
          <a:solidFill>
            <a:srgbClr val="00009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FFFFF"/>
                </a:solidFill>
                <a:latin typeface="Arial"/>
                <a:ea typeface="Gill Sans" pitchFamily="16" charset="0"/>
                <a:cs typeface="Gill Sans" pitchFamily="16" charset="0"/>
              </a:rPr>
              <a:t>:</a:t>
            </a:r>
            <a:r>
              <a:rPr lang="en-US" sz="1600" dirty="0" err="1" smtClean="0">
                <a:solidFill>
                  <a:srgbClr val="FFFFFF"/>
                </a:solidFill>
                <a:latin typeface="Arial"/>
                <a:ea typeface="Gill Sans" pitchFamily="16" charset="0"/>
                <a:cs typeface="Gill Sans" pitchFamily="16" charset="0"/>
              </a:rPr>
              <a:t>populationDensity</a:t>
            </a:r>
            <a:r>
              <a:rPr lang="en-US" sz="1600" dirty="0" smtClean="0">
                <a:solidFill>
                  <a:srgbClr val="FFFFFF"/>
                </a:solidFill>
                <a:latin typeface="Arial"/>
                <a:ea typeface="Gill Sans" pitchFamily="16" charset="0"/>
                <a:cs typeface="Gill Sans" pitchFamily="16" charset="0"/>
              </a:rPr>
              <a:t> :</a:t>
            </a:r>
            <a:r>
              <a:rPr lang="en-US" sz="1600" dirty="0" err="1" smtClean="0">
                <a:solidFill>
                  <a:srgbClr val="FFFFFF"/>
                </a:solidFill>
                <a:latin typeface="Arial"/>
                <a:ea typeface="Gill Sans" pitchFamily="16" charset="0"/>
                <a:cs typeface="Gill Sans" pitchFamily="16" charset="0"/>
              </a:rPr>
              <a:t>definedByEquation</a:t>
            </a:r>
            <a:r>
              <a:rPr lang="en-US" sz="1600" dirty="0" smtClean="0">
                <a:solidFill>
                  <a:srgbClr val="FFFFFF"/>
                </a:solidFill>
                <a:latin typeface="Arial"/>
                <a:ea typeface="Gill Sans" pitchFamily="16" charset="0"/>
                <a:cs typeface="Gill Sans" pitchFamily="16" charset="0"/>
              </a:rPr>
              <a:t> “:population / :area” .</a:t>
            </a:r>
          </a:p>
        </p:txBody>
      </p:sp>
      <p:sp>
        <p:nvSpPr>
          <p:cNvPr id="41" name="Rounded Rectangular Callout 40"/>
          <p:cNvSpPr/>
          <p:nvPr/>
        </p:nvSpPr>
        <p:spPr>
          <a:xfrm>
            <a:off x="4427984" y="4953000"/>
            <a:ext cx="4680520" cy="276200"/>
          </a:xfrm>
          <a:prstGeom prst="wedgeRoundRectCallout">
            <a:avLst>
              <a:gd name="adj1" fmla="val -42597"/>
              <a:gd name="adj2" fmla="val 105768"/>
              <a:gd name="adj3" fmla="val 16667"/>
            </a:avLst>
          </a:prstGeom>
          <a:solidFill>
            <a:srgbClr val="00009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 smtClean="0">
                <a:solidFill>
                  <a:srgbClr val="FFFFFF"/>
                </a:solidFill>
                <a:latin typeface="Arial"/>
                <a:ea typeface="Gill Sans" pitchFamily="16" charset="0"/>
                <a:cs typeface="Gill Sans" pitchFamily="16" charset="0"/>
              </a:rPr>
              <a:t>dbr:Athens</a:t>
            </a:r>
            <a:r>
              <a:rPr lang="en-US" sz="1600" dirty="0" smtClean="0">
                <a:solidFill>
                  <a:srgbClr val="FFFFFF"/>
                </a:solidFill>
                <a:latin typeface="Arial"/>
                <a:ea typeface="Gill Sans" pitchFamily="16" charset="0"/>
                <a:cs typeface="Gill Sans" pitchFamily="16" charset="0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Arial"/>
                <a:ea typeface="Gill Sans" pitchFamily="16" charset="0"/>
                <a:cs typeface="Gill Sans" pitchFamily="16" charset="0"/>
              </a:rPr>
              <a:t>dbo:populationDensity</a:t>
            </a:r>
            <a:r>
              <a:rPr lang="en-US" sz="1600" dirty="0" smtClean="0">
                <a:solidFill>
                  <a:srgbClr val="FFFFFF"/>
                </a:solidFill>
                <a:latin typeface="Arial"/>
                <a:ea typeface="Gill Sans" pitchFamily="16" charset="0"/>
                <a:cs typeface="Gill Sans" pitchFamily="16" charset="0"/>
              </a:rPr>
              <a:t> 17042.55 </a:t>
            </a:r>
            <a:r>
              <a:rPr lang="en-US" sz="1600" dirty="0" smtClean="0">
                <a:solidFill>
                  <a:prstClr val="white"/>
                </a:solidFill>
                <a:latin typeface="Arial"/>
              </a:rPr>
              <a:t>.</a:t>
            </a:r>
            <a:endParaRPr lang="en-US" sz="1600" dirty="0" smtClean="0">
              <a:solidFill>
                <a:srgbClr val="FFFFFF"/>
              </a:solidFill>
              <a:latin typeface="Arial"/>
              <a:ea typeface="Gill Sans" pitchFamily="16" charset="0"/>
              <a:cs typeface="Gill Sans" pitchFamily="16" charset="0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257800" y="2286000"/>
            <a:ext cx="3886200" cy="270000"/>
          </a:xfrm>
          <a:prstGeom prst="wedgeRoundRectCallout">
            <a:avLst>
              <a:gd name="adj1" fmla="val -71398"/>
              <a:gd name="adj2" fmla="val 108239"/>
              <a:gd name="adj3" fmla="val 16667"/>
            </a:avLst>
          </a:prstGeom>
          <a:solidFill>
            <a:srgbClr val="00009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 smtClean="0">
                <a:solidFill>
                  <a:srgbClr val="FFFFFF"/>
                </a:solidFill>
                <a:latin typeface="Arial"/>
                <a:ea typeface="Gill Sans" pitchFamily="16" charset="0"/>
                <a:cs typeface="Gill Sans" pitchFamily="16" charset="0"/>
              </a:rPr>
              <a:t>dbr:Athens</a:t>
            </a:r>
            <a:r>
              <a:rPr lang="en-US" sz="1600" dirty="0" smtClean="0">
                <a:solidFill>
                  <a:srgbClr val="FFFFFF"/>
                </a:solidFill>
                <a:latin typeface="Arial"/>
                <a:ea typeface="Gill Sans" pitchFamily="16" charset="0"/>
                <a:cs typeface="Gill Sans" pitchFamily="16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ea typeface="Gill Sans" pitchFamily="16" charset="0"/>
                <a:cs typeface="Gill Sans" pitchFamily="16" charset="0"/>
              </a:rPr>
              <a:t>dbo:populationTotal</a:t>
            </a:r>
            <a:r>
              <a:rPr lang="en-US" sz="1600" dirty="0">
                <a:solidFill>
                  <a:srgbClr val="FFFFFF"/>
                </a:solidFill>
                <a:ea typeface="Gill Sans" pitchFamily="16" charset="0"/>
                <a:cs typeface="Gill Sans" pitchFamily="16" charset="0"/>
              </a:rPr>
              <a:t> </a:t>
            </a:r>
            <a:r>
              <a:rPr lang="en-US" sz="1600" dirty="0"/>
              <a:t>664046</a:t>
            </a:r>
            <a:r>
              <a:rPr lang="en-US" sz="1600" dirty="0">
                <a:solidFill>
                  <a:prstClr val="white"/>
                </a:solidFill>
              </a:rPr>
              <a:t>.</a:t>
            </a:r>
            <a:endParaRPr lang="en-US" sz="1600" dirty="0" smtClean="0">
              <a:solidFill>
                <a:prstClr val="white"/>
              </a:solidFill>
              <a:latin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FFFFFF"/>
              </a:solidFill>
              <a:latin typeface="Arial"/>
              <a:ea typeface="Gill Sans" pitchFamily="16" charset="0"/>
              <a:cs typeface="Gill Sans" pitchFamily="16" charset="0"/>
            </a:endParaRPr>
          </a:p>
        </p:txBody>
      </p:sp>
      <p:sp>
        <p:nvSpPr>
          <p:cNvPr id="27" name="Rounded Rectangular Callout 26"/>
          <p:cNvSpPr/>
          <p:nvPr/>
        </p:nvSpPr>
        <p:spPr>
          <a:xfrm>
            <a:off x="5029200" y="3886200"/>
            <a:ext cx="4191000" cy="609600"/>
          </a:xfrm>
          <a:prstGeom prst="wedgeRoundRectCallout">
            <a:avLst>
              <a:gd name="adj1" fmla="val -49703"/>
              <a:gd name="adj2" fmla="val 66572"/>
              <a:gd name="adj3" fmla="val 16667"/>
            </a:avLst>
          </a:prstGeom>
          <a:solidFill>
            <a:srgbClr val="00009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 smtClean="0">
                <a:solidFill>
                  <a:srgbClr val="FFFFFF"/>
                </a:solidFill>
                <a:latin typeface="Arial"/>
                <a:ea typeface="Gill Sans" pitchFamily="16" charset="0"/>
                <a:cs typeface="Gill Sans" pitchFamily="16" charset="0"/>
              </a:rPr>
              <a:t>dbr:</a:t>
            </a:r>
            <a:r>
              <a:rPr lang="en-US" sz="1600" dirty="0" err="1">
                <a:solidFill>
                  <a:srgbClr val="FFFFFF"/>
                </a:solidFill>
                <a:ea typeface="Gill Sans" pitchFamily="16" charset="0"/>
                <a:cs typeface="Gill Sans" pitchFamily="16" charset="0"/>
              </a:rPr>
              <a:t>Athens</a:t>
            </a:r>
            <a:r>
              <a:rPr lang="en-US" sz="1600" dirty="0" smtClean="0">
                <a:solidFill>
                  <a:srgbClr val="FFFFFF"/>
                </a:solidFill>
                <a:latin typeface="Arial"/>
                <a:ea typeface="Gill Sans" pitchFamily="16" charset="0"/>
                <a:cs typeface="Gill Sans" pitchFamily="16" charset="0"/>
              </a:rPr>
              <a:t> :population </a:t>
            </a:r>
            <a:r>
              <a:rPr lang="en-US" sz="1600" dirty="0"/>
              <a:t>664046</a:t>
            </a:r>
            <a:r>
              <a:rPr lang="en-US" sz="1600" dirty="0" smtClean="0">
                <a:solidFill>
                  <a:prstClr val="white"/>
                </a:solidFill>
                <a:latin typeface="Arial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 smtClean="0">
                <a:solidFill>
                  <a:srgbClr val="FFFFFF"/>
                </a:solidFill>
                <a:latin typeface="Arial"/>
                <a:ea typeface="Gill Sans" pitchFamily="16" charset="0"/>
                <a:cs typeface="Gill Sans" pitchFamily="16" charset="0"/>
              </a:rPr>
              <a:t>dbr:</a:t>
            </a:r>
            <a:r>
              <a:rPr lang="en-US" sz="1600" dirty="0" err="1">
                <a:solidFill>
                  <a:srgbClr val="FFFFFF"/>
                </a:solidFill>
                <a:ea typeface="Gill Sans" pitchFamily="16" charset="0"/>
                <a:cs typeface="Gill Sans" pitchFamily="16" charset="0"/>
              </a:rPr>
              <a:t>Athens</a:t>
            </a:r>
            <a:r>
              <a:rPr lang="en-US" sz="1600" dirty="0" smtClean="0">
                <a:solidFill>
                  <a:srgbClr val="FFFFFF"/>
                </a:solidFill>
                <a:latin typeface="Arial"/>
                <a:ea typeface="Gill Sans" pitchFamily="16" charset="0"/>
                <a:cs typeface="Gill Sans" pitchFamily="16" charset="0"/>
              </a:rPr>
              <a:t> :area </a:t>
            </a:r>
            <a:r>
              <a:rPr lang="en-US" sz="1600" dirty="0" smtClean="0"/>
              <a:t>38.964</a:t>
            </a:r>
            <a:r>
              <a:rPr lang="en-US" sz="1600" dirty="0" smtClean="0">
                <a:solidFill>
                  <a:srgbClr val="FFFFFF"/>
                </a:solidFill>
                <a:latin typeface="Arial"/>
                <a:ea typeface="Gill Sans" pitchFamily="16" charset="0"/>
                <a:cs typeface="Gill Sans" pitchFamily="16" charset="0"/>
              </a:rPr>
              <a:t> 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FFFFFF"/>
              </a:solidFill>
              <a:latin typeface="Arial"/>
              <a:ea typeface="Gill Sans" pitchFamily="16" charset="0"/>
              <a:cs typeface="Gill Sans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181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9" grpId="0" animBg="1"/>
      <p:bldP spid="40" grpId="0" animBg="1"/>
      <p:bldP spid="41" grpId="0" animBg="1"/>
      <p:bldP spid="25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0" y="1295400"/>
            <a:ext cx="9144000" cy="556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2800" i="1" dirty="0" smtClean="0">
                <a:solidFill>
                  <a:prstClr val="black"/>
                </a:solidFill>
              </a:rPr>
              <a:t>Can </a:t>
            </a:r>
            <a:r>
              <a:rPr lang="en-US" sz="2800" i="1" dirty="0" err="1" smtClean="0">
                <a:solidFill>
                  <a:prstClr val="black"/>
                </a:solidFill>
              </a:rPr>
              <a:t>equational</a:t>
            </a:r>
            <a:r>
              <a:rPr lang="en-US" sz="2800" i="1" dirty="0" smtClean="0">
                <a:solidFill>
                  <a:prstClr val="black"/>
                </a:solidFill>
              </a:rPr>
              <a:t> knowledge co-exist with OWL?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356600" cy="2827337"/>
          </a:xfrm>
        </p:spPr>
        <p:txBody>
          <a:bodyPr/>
          <a:lstStyle/>
          <a:p>
            <a:pPr lvl="1"/>
            <a:endParaRPr lang="en-US" dirty="0" smtClean="0"/>
          </a:p>
          <a:p>
            <a:pPr lvl="1"/>
            <a:endParaRPr lang="en-US" sz="2100" dirty="0" smtClean="0"/>
          </a:p>
          <a:p>
            <a:pPr lvl="1"/>
            <a:r>
              <a:rPr lang="en-US" dirty="0" smtClean="0"/>
              <a:t>Interpretations of inclusion axioms are as usual, e.g.</a:t>
            </a:r>
          </a:p>
          <a:p>
            <a:pPr lvl="2"/>
            <a:r>
              <a:rPr lang="en-US" dirty="0" smtClean="0"/>
              <a:t>A sub-property axiom</a:t>
            </a:r>
            <a:r>
              <a:rPr lang="en-US" b="1" dirty="0" smtClean="0"/>
              <a:t> sp</a:t>
            </a:r>
          </a:p>
          <a:p>
            <a:pPr lvl="2">
              <a:buNone/>
            </a:pPr>
            <a:r>
              <a:rPr lang="en-US" dirty="0" smtClean="0">
                <a:cs typeface="Times New Roman"/>
              </a:rPr>
              <a:t>	</a:t>
            </a:r>
            <a:r>
              <a:rPr lang="en-US" i="1" dirty="0" smtClean="0">
                <a:latin typeface="Times New Roman"/>
                <a:cs typeface="Times New Roman"/>
              </a:rPr>
              <a:t>U</a:t>
            </a:r>
            <a:r>
              <a:rPr lang="en-US" i="1" baseline="-25000" dirty="0" smtClean="0">
                <a:latin typeface="Times New Roman"/>
                <a:cs typeface="Times New Roman"/>
              </a:rPr>
              <a:t>1</a:t>
            </a:r>
            <a:r>
              <a:rPr lang="en-US" dirty="0" smtClean="0"/>
              <a:t> </a:t>
            </a:r>
            <a:r>
              <a:rPr lang="en-US" b="1" dirty="0" err="1" smtClean="0"/>
              <a:t>rdfs:subPropertyOf</a:t>
            </a:r>
            <a:r>
              <a:rPr lang="en-US" b="1" dirty="0" smtClean="0"/>
              <a:t> </a:t>
            </a:r>
            <a:r>
              <a:rPr lang="en-US" i="1" dirty="0" smtClean="0">
                <a:latin typeface="Times New Roman"/>
                <a:cs typeface="Times New Roman"/>
              </a:rPr>
              <a:t>U</a:t>
            </a:r>
            <a:r>
              <a:rPr lang="en-US" i="1" baseline="-25000" dirty="0" smtClean="0">
                <a:latin typeface="Times New Roman"/>
                <a:cs typeface="Times New Roman"/>
              </a:rPr>
              <a:t>2</a:t>
            </a:r>
          </a:p>
          <a:p>
            <a:pPr lvl="2">
              <a:buNone/>
            </a:pPr>
            <a:r>
              <a:rPr lang="en-US" baseline="-25000" dirty="0" smtClean="0"/>
              <a:t>  </a:t>
            </a:r>
            <a:r>
              <a:rPr lang="en-US" dirty="0" smtClean="0"/>
              <a:t>is satisfied in </a:t>
            </a:r>
          </a:p>
          <a:p>
            <a:pPr lvl="1">
              <a:buNone/>
            </a:pPr>
            <a:endParaRPr lang="en-US" b="1" dirty="0" smtClean="0">
              <a:solidFill>
                <a:prstClr val="black"/>
              </a:solidFill>
              <a:latin typeface="cmss8"/>
              <a:cs typeface="cmss8"/>
            </a:endParaRPr>
          </a:p>
          <a:p>
            <a:pPr lvl="1"/>
            <a:r>
              <a:rPr lang="en-US" b="1" dirty="0" smtClean="0">
                <a:solidFill>
                  <a:prstClr val="black"/>
                </a:solidFill>
                <a:latin typeface="cmss8"/>
                <a:cs typeface="cmss8"/>
              </a:rPr>
              <a:t>NEW: </a:t>
            </a:r>
            <a:r>
              <a:rPr lang="en-US" dirty="0" smtClean="0">
                <a:solidFill>
                  <a:prstClr val="black"/>
                </a:solidFill>
                <a:latin typeface="cmss8"/>
                <a:cs typeface="cmss8"/>
              </a:rPr>
              <a:t>A </a:t>
            </a:r>
            <a:r>
              <a:rPr lang="en-US" dirty="0" smtClean="0">
                <a:latin typeface="cmss8"/>
                <a:cs typeface="cmss8"/>
              </a:rPr>
              <a:t> property equation axiom </a:t>
            </a:r>
            <a:r>
              <a:rPr lang="en-US" b="1" i="1" dirty="0" err="1" smtClean="0">
                <a:latin typeface="cmss8"/>
                <a:cs typeface="cmss8"/>
              </a:rPr>
              <a:t>e</a:t>
            </a:r>
            <a:endParaRPr lang="en-US" b="1" i="1" dirty="0" smtClean="0">
              <a:latin typeface="cmss8"/>
              <a:cs typeface="cmss8"/>
            </a:endParaRPr>
          </a:p>
          <a:p>
            <a:pPr lvl="2">
              <a:buNone/>
            </a:pPr>
            <a:r>
              <a:rPr lang="en-US" b="1" i="1" dirty="0" smtClean="0">
                <a:solidFill>
                  <a:prstClr val="black"/>
                </a:solidFill>
                <a:latin typeface="cmss8"/>
                <a:cs typeface="cmss8"/>
              </a:rPr>
              <a:t>	</a:t>
            </a:r>
            <a:r>
              <a:rPr lang="en-US" dirty="0" smtClean="0">
                <a:solidFill>
                  <a:prstClr val="black"/>
                </a:solidFill>
                <a:latin typeface="cmss8"/>
                <a:cs typeface="cmss8"/>
              </a:rPr>
              <a:t> </a:t>
            </a:r>
            <a:r>
              <a:rPr lang="en-US" i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U</a:t>
            </a:r>
            <a:r>
              <a:rPr lang="en-US" i="1" baseline="-25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0</a:t>
            </a:r>
            <a:r>
              <a:rPr lang="en-US" dirty="0" smtClean="0">
                <a:solidFill>
                  <a:prstClr val="black"/>
                </a:solidFill>
                <a:latin typeface="cmss8"/>
                <a:cs typeface="cmss8"/>
              </a:rPr>
              <a:t>  </a:t>
            </a:r>
            <a:r>
              <a:rPr lang="en-US" b="1" dirty="0" smtClean="0">
                <a:solidFill>
                  <a:prstClr val="black"/>
                </a:solidFill>
                <a:latin typeface="cmss8"/>
                <a:cs typeface="cmss8"/>
              </a:rPr>
              <a:t>:</a:t>
            </a:r>
            <a:r>
              <a:rPr lang="en-US" b="1" dirty="0" err="1" smtClean="0">
                <a:solidFill>
                  <a:prstClr val="black"/>
                </a:solidFill>
                <a:latin typeface="cmss8"/>
                <a:cs typeface="cmss8"/>
              </a:rPr>
              <a:t>defineByEquat</a:t>
            </a:r>
            <a:r>
              <a:rPr lang="en-US" b="1" dirty="0" err="1" smtClean="0">
                <a:latin typeface="cmss8"/>
                <a:cs typeface="cmss8"/>
              </a:rPr>
              <a:t>ion</a:t>
            </a:r>
            <a:r>
              <a:rPr lang="en-US" b="1" dirty="0" smtClean="0">
                <a:latin typeface="cmss8"/>
                <a:cs typeface="cmss8"/>
              </a:rPr>
              <a:t> </a:t>
            </a:r>
            <a:r>
              <a:rPr lang="en-US" dirty="0" smtClean="0">
                <a:latin typeface="cmss8"/>
                <a:cs typeface="cmss8"/>
              </a:rPr>
              <a:t>“</a:t>
            </a:r>
            <a:r>
              <a:rPr lang="en-US" i="1" dirty="0" smtClean="0">
                <a:latin typeface="Times New Roman"/>
                <a:cs typeface="Times New Roman"/>
              </a:rPr>
              <a:t>f(U1,…U</a:t>
            </a:r>
            <a:r>
              <a:rPr lang="en-US" i="1" baseline="-25000" dirty="0" smtClean="0">
                <a:latin typeface="Times New Roman"/>
                <a:cs typeface="Times New Roman"/>
              </a:rPr>
              <a:t>n</a:t>
            </a:r>
            <a:r>
              <a:rPr lang="en-US" i="1" dirty="0" smtClean="0">
                <a:latin typeface="Times New Roman"/>
                <a:cs typeface="Times New Roman"/>
              </a:rPr>
              <a:t>)</a:t>
            </a:r>
            <a:r>
              <a:rPr lang="en-US" dirty="0" smtClean="0">
                <a:latin typeface="cmss8"/>
                <a:cs typeface="cmss8"/>
              </a:rPr>
              <a:t>” . </a:t>
            </a:r>
          </a:p>
          <a:p>
            <a:pPr lvl="2">
              <a:buNone/>
            </a:pPr>
            <a:r>
              <a:rPr lang="en-US" dirty="0" smtClean="0"/>
              <a:t>is satisfied in</a:t>
            </a:r>
          </a:p>
          <a:p>
            <a:pPr lvl="2">
              <a:buNone/>
            </a:pPr>
            <a:endParaRPr lang="en-US" dirty="0" smtClean="0"/>
          </a:p>
          <a:p>
            <a:pPr lvl="2">
              <a:buNone/>
            </a:pPr>
            <a:endParaRPr lang="en-US" dirty="0" smtClean="0"/>
          </a:p>
          <a:p>
            <a:pPr lvl="2">
              <a:buNone/>
            </a:pPr>
            <a:endParaRPr lang="en-US" dirty="0" smtClean="0"/>
          </a:p>
          <a:p>
            <a:pPr lvl="2">
              <a:buNone/>
            </a:pPr>
            <a:endParaRPr lang="en-US" dirty="0" smtClean="0"/>
          </a:p>
          <a:p>
            <a:pPr lvl="1"/>
            <a:r>
              <a:rPr lang="en-US" dirty="0" smtClean="0"/>
              <a:t> An interpretation     is a </a:t>
            </a:r>
            <a:r>
              <a:rPr lang="en-US" smtClean="0"/>
              <a:t>model if it </a:t>
            </a:r>
            <a:r>
              <a:rPr lang="en-US" dirty="0" smtClean="0"/>
              <a:t>satisfies </a:t>
            </a:r>
          </a:p>
          <a:p>
            <a:pPr lvl="2"/>
            <a:r>
              <a:rPr lang="en-US" dirty="0" smtClean="0"/>
              <a:t>all inclusion axioms</a:t>
            </a:r>
          </a:p>
          <a:p>
            <a:pPr lvl="2"/>
            <a:r>
              <a:rPr lang="en-US" b="1" i="1" dirty="0" smtClean="0"/>
              <a:t>all variants of </a:t>
            </a:r>
            <a:r>
              <a:rPr lang="en-US" dirty="0" smtClean="0"/>
              <a:t>all equation axioms</a:t>
            </a:r>
            <a:endParaRPr lang="en-US" b="1" i="1" dirty="0" smtClean="0">
              <a:solidFill>
                <a:prstClr val="black"/>
              </a:solidFill>
              <a:latin typeface="cmss8"/>
              <a:cs typeface="cmss8"/>
            </a:endParaRPr>
          </a:p>
          <a:p>
            <a:pPr lvl="2">
              <a:buNone/>
            </a:pPr>
            <a:endParaRPr lang="en-US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9067800" y="127000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aseline="-25000" dirty="0" smtClean="0">
                <a:solidFill>
                  <a:prstClr val="black"/>
                </a:solidFill>
                <a:latin typeface="Arial" charset="0"/>
              </a:rPr>
              <a:t>0</a:t>
            </a:r>
            <a:endParaRPr lang="en-US" baseline="-25000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21" name="Picture 20" descr="Screen Shot 2013-07-29 at 18.09.31.png"/>
          <p:cNvPicPr>
            <a:picLocks noChangeAspect="1"/>
          </p:cNvPicPr>
          <p:nvPr/>
        </p:nvPicPr>
        <p:blipFill>
          <a:blip r:embed="rId2"/>
          <a:srcRect l="44966"/>
          <a:stretch>
            <a:fillRect/>
          </a:stretch>
        </p:blipFill>
        <p:spPr>
          <a:xfrm>
            <a:off x="2767993" y="3048000"/>
            <a:ext cx="1218018" cy="2921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471411" y="2804400"/>
            <a:ext cx="2590800" cy="2412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i="1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pic>
        <p:nvPicPr>
          <p:cNvPr id="17" name="Picture 16" descr="Screen Shot 2013-07-29 at 18.09.31.png"/>
          <p:cNvPicPr>
            <a:picLocks noChangeAspect="1"/>
          </p:cNvPicPr>
          <p:nvPr/>
        </p:nvPicPr>
        <p:blipFill>
          <a:blip r:embed="rId2"/>
          <a:srcRect r="57556"/>
          <a:stretch>
            <a:fillRect/>
          </a:stretch>
        </p:blipFill>
        <p:spPr>
          <a:xfrm>
            <a:off x="4290811" y="2743200"/>
            <a:ext cx="939385" cy="292100"/>
          </a:xfrm>
          <a:prstGeom prst="rect">
            <a:avLst/>
          </a:prstGeom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38211" y="3098800"/>
            <a:ext cx="177800" cy="1778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grpSp>
        <p:nvGrpSpPr>
          <p:cNvPr id="30" name="Group 29"/>
          <p:cNvGrpSpPr/>
          <p:nvPr/>
        </p:nvGrpSpPr>
        <p:grpSpPr>
          <a:xfrm>
            <a:off x="979487" y="4046400"/>
            <a:ext cx="7513346" cy="1516200"/>
            <a:chOff x="1066800" y="4427400"/>
            <a:chExt cx="7513346" cy="1516200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4"/>
            <a:srcRect t="25309"/>
            <a:stretch>
              <a:fillRect/>
            </a:stretch>
          </p:blipFill>
          <p:spPr bwMode="auto">
            <a:xfrm>
              <a:off x="1066800" y="4800496"/>
              <a:ext cx="7315200" cy="1143104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8305800" y="4917000"/>
              <a:ext cx="274346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100" dirty="0" smtClean="0">
                  <a:solidFill>
                    <a:prstClr val="black"/>
                  </a:solidFill>
                  <a:latin typeface="cmss8"/>
                  <a:cs typeface="cmss8"/>
                </a:rPr>
                <a:t>)</a:t>
              </a:r>
              <a:endParaRPr lang="en-US" sz="2100" dirty="0">
                <a:solidFill>
                  <a:prstClr val="black"/>
                </a:solidFill>
                <a:latin typeface="cmss8"/>
                <a:cs typeface="cmss8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1558724" y="4427400"/>
              <a:ext cx="3505200" cy="241200"/>
            </a:xfrm>
            <a:prstGeom prst="roundRect">
              <a:avLst/>
            </a:prstGeom>
            <a:solidFill>
              <a:schemeClr val="accent1">
                <a:alpha val="2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600" i="1">
                <a:solidFill>
                  <a:prstClr val="white"/>
                </a:solidFill>
                <a:latin typeface="Times New Roman"/>
                <a:cs typeface="Times New Roman"/>
              </a:endParaRPr>
            </a:p>
          </p:txBody>
        </p:sp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76513" y="4724400"/>
              <a:ext cx="177800" cy="177800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</p:grpSp>
      <p:sp>
        <p:nvSpPr>
          <p:cNvPr id="24" name="Content Placeholder 2"/>
          <p:cNvSpPr txBox="1">
            <a:spLocks/>
          </p:cNvSpPr>
          <p:nvPr/>
        </p:nvSpPr>
        <p:spPr bwMode="auto">
          <a:xfrm>
            <a:off x="381000" y="609600"/>
            <a:ext cx="8356600" cy="282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90575" lvl="1" indent="-314325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5"/>
              </a:buBlip>
              <a:defRPr/>
            </a:pPr>
            <a:endParaRPr lang="en-US" kern="0" dirty="0" smtClean="0">
              <a:solidFill>
                <a:prstClr val="black"/>
              </a:solidFill>
              <a:latin typeface="cmss8" pitchFamily="34" charset="0"/>
            </a:endParaRPr>
          </a:p>
          <a:p>
            <a:pPr marL="790575" lvl="1" indent="-314325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5"/>
              </a:buBlip>
              <a:defRPr/>
            </a:pPr>
            <a:endParaRPr lang="en-US" sz="2100" kern="0" dirty="0" smtClean="0">
              <a:solidFill>
                <a:prstClr val="black"/>
              </a:solidFill>
              <a:latin typeface="cmss8" pitchFamily="34" charset="0"/>
            </a:endParaRPr>
          </a:p>
          <a:p>
            <a:pPr marL="790575" lvl="1" indent="-314325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5"/>
              </a:buBlip>
              <a:defRPr/>
            </a:pPr>
            <a:r>
              <a:rPr lang="en-US" sz="1600" kern="0" dirty="0" smtClean="0">
                <a:solidFill>
                  <a:prstClr val="black"/>
                </a:solidFill>
                <a:latin typeface="cmss8" pitchFamily="34" charset="0"/>
              </a:rPr>
              <a:t>An Interpretation    interpret </a:t>
            </a:r>
            <a:r>
              <a:rPr lang="en-US" sz="1600" kern="0" dirty="0" err="1" smtClean="0">
                <a:solidFill>
                  <a:prstClr val="black"/>
                </a:solidFill>
                <a:latin typeface="cmss8" pitchFamily="34" charset="0"/>
              </a:rPr>
              <a:t>datatype</a:t>
            </a:r>
            <a:r>
              <a:rPr lang="en-US" sz="1600" kern="0" dirty="0" smtClean="0">
                <a:solidFill>
                  <a:prstClr val="black"/>
                </a:solidFill>
                <a:latin typeface="cmss8" pitchFamily="34" charset="0"/>
              </a:rPr>
              <a:t> properties </a:t>
            </a:r>
            <a:r>
              <a:rPr lang="en-US" sz="1600" i="1" kern="0" dirty="0" smtClean="0">
                <a:solidFill>
                  <a:prstClr val="black"/>
                </a:solidFill>
                <a:latin typeface="Times New Roman"/>
                <a:cs typeface="Times New Roman"/>
              </a:rPr>
              <a:t>U </a:t>
            </a:r>
            <a:r>
              <a:rPr lang="en-US" sz="1600" kern="0" dirty="0" smtClean="0">
                <a:solidFill>
                  <a:prstClr val="black"/>
                </a:solidFill>
                <a:latin typeface="cmss8" pitchFamily="34" charset="0"/>
              </a:rPr>
              <a:t>as binary relations between domain elements and Data-Values (for our simple equations rational numbers are sufficient): </a:t>
            </a:r>
          </a:p>
        </p:txBody>
      </p:sp>
      <p:pic>
        <p:nvPicPr>
          <p:cNvPr id="26" name="Picture 25" descr="Screen Shot 2013-07-29 at 18.28.0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3600" y="1752600"/>
            <a:ext cx="1524000" cy="325783"/>
          </a:xfrm>
          <a:prstGeom prst="rect">
            <a:avLst/>
          </a:prstGeom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7800" y="1346200"/>
            <a:ext cx="177800" cy="1778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70200" y="5842000"/>
            <a:ext cx="177800" cy="1778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42" name="Oval 41"/>
          <p:cNvSpPr/>
          <p:nvPr/>
        </p:nvSpPr>
        <p:spPr>
          <a:xfrm>
            <a:off x="4876800" y="4495800"/>
            <a:ext cx="3886200" cy="518160"/>
          </a:xfrm>
          <a:prstGeom prst="ellipse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Rounded Rectangular Callout 42"/>
          <p:cNvSpPr/>
          <p:nvPr/>
        </p:nvSpPr>
        <p:spPr>
          <a:xfrm>
            <a:off x="304800" y="3429000"/>
            <a:ext cx="7848600" cy="270000"/>
          </a:xfrm>
          <a:prstGeom prst="wedgeRoundRectCallout">
            <a:avLst>
              <a:gd name="adj1" fmla="val 6504"/>
              <a:gd name="adj2" fmla="val 83183"/>
              <a:gd name="adj3" fmla="val 16667"/>
            </a:avLst>
          </a:prstGeom>
          <a:solidFill>
            <a:srgbClr val="00009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  <a:ea typeface="Gill Sans" pitchFamily="16" charset="0"/>
                <a:cs typeface="Gill Sans" pitchFamily="16" charset="0"/>
              </a:rPr>
              <a:t>:</a:t>
            </a:r>
            <a:r>
              <a:rPr lang="en-US" sz="1600" dirty="0" err="1">
                <a:solidFill>
                  <a:srgbClr val="FFFFFF"/>
                </a:solidFill>
                <a:ea typeface="Gill Sans" pitchFamily="16" charset="0"/>
                <a:cs typeface="Gill Sans" pitchFamily="16" charset="0"/>
              </a:rPr>
              <a:t>populationDensity</a:t>
            </a:r>
            <a:r>
              <a:rPr lang="en-US" sz="1600" dirty="0">
                <a:solidFill>
                  <a:srgbClr val="FFFFFF"/>
                </a:solidFill>
                <a:ea typeface="Gill Sans" pitchFamily="16" charset="0"/>
                <a:cs typeface="Gill Sans" pitchFamily="16" charset="0"/>
              </a:rPr>
              <a:t> :</a:t>
            </a:r>
            <a:r>
              <a:rPr lang="en-US" sz="1600" dirty="0" err="1">
                <a:solidFill>
                  <a:srgbClr val="FFFFFF"/>
                </a:solidFill>
                <a:ea typeface="Gill Sans" pitchFamily="16" charset="0"/>
                <a:cs typeface="Gill Sans" pitchFamily="16" charset="0"/>
              </a:rPr>
              <a:t>definedByEquation</a:t>
            </a:r>
            <a:r>
              <a:rPr lang="en-US" sz="1600" dirty="0">
                <a:solidFill>
                  <a:srgbClr val="FFFFFF"/>
                </a:solidFill>
                <a:ea typeface="Gill Sans" pitchFamily="16" charset="0"/>
                <a:cs typeface="Gill Sans" pitchFamily="16" charset="0"/>
              </a:rPr>
              <a:t> “:population / </a:t>
            </a:r>
            <a:r>
              <a:rPr lang="en-US" sz="1600" dirty="0" smtClean="0">
                <a:solidFill>
                  <a:srgbClr val="FFFFFF"/>
                </a:solidFill>
                <a:ea typeface="Gill Sans" pitchFamily="16" charset="0"/>
                <a:cs typeface="Gill Sans" pitchFamily="16" charset="0"/>
              </a:rPr>
              <a:t>:area</a:t>
            </a:r>
            <a:r>
              <a:rPr lang="en-US" sz="1600" dirty="0">
                <a:solidFill>
                  <a:srgbClr val="FFFFFF"/>
                </a:solidFill>
                <a:ea typeface="Gill Sans" pitchFamily="16" charset="0"/>
                <a:cs typeface="Gill Sans" pitchFamily="16" charset="0"/>
              </a:rPr>
              <a:t>” .</a:t>
            </a:r>
          </a:p>
        </p:txBody>
      </p:sp>
      <p:sp>
        <p:nvSpPr>
          <p:cNvPr id="44" name="Rounded Rectangular Callout 43"/>
          <p:cNvSpPr/>
          <p:nvPr/>
        </p:nvSpPr>
        <p:spPr>
          <a:xfrm>
            <a:off x="5029200" y="3886200"/>
            <a:ext cx="4191000" cy="609600"/>
          </a:xfrm>
          <a:prstGeom prst="wedgeRoundRectCallout">
            <a:avLst>
              <a:gd name="adj1" fmla="val -50005"/>
              <a:gd name="adj2" fmla="val 66572"/>
              <a:gd name="adj3" fmla="val 16667"/>
            </a:avLst>
          </a:prstGeom>
          <a:solidFill>
            <a:srgbClr val="00009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>
                <a:solidFill>
                  <a:srgbClr val="FFFFFF"/>
                </a:solidFill>
                <a:ea typeface="Gill Sans" pitchFamily="16" charset="0"/>
                <a:cs typeface="Gill Sans" pitchFamily="16" charset="0"/>
              </a:rPr>
              <a:t>dbr:Athens</a:t>
            </a:r>
            <a:r>
              <a:rPr lang="en-US" sz="1600" dirty="0">
                <a:solidFill>
                  <a:srgbClr val="FFFFFF"/>
                </a:solidFill>
                <a:ea typeface="Gill Sans" pitchFamily="16" charset="0"/>
                <a:cs typeface="Gill Sans" pitchFamily="16" charset="0"/>
              </a:rPr>
              <a:t> :population </a:t>
            </a:r>
            <a:r>
              <a:rPr lang="en-US" sz="1600" dirty="0"/>
              <a:t>664046</a:t>
            </a:r>
            <a:r>
              <a:rPr lang="en-US" sz="1600" dirty="0">
                <a:solidFill>
                  <a:prstClr val="white"/>
                </a:solidFill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>
                <a:solidFill>
                  <a:srgbClr val="FFFFFF"/>
                </a:solidFill>
                <a:ea typeface="Gill Sans" pitchFamily="16" charset="0"/>
                <a:cs typeface="Gill Sans" pitchFamily="16" charset="0"/>
              </a:rPr>
              <a:t>dbr:Athens</a:t>
            </a:r>
            <a:r>
              <a:rPr lang="en-US" sz="1600" dirty="0">
                <a:solidFill>
                  <a:srgbClr val="FFFFFF"/>
                </a:solidFill>
                <a:ea typeface="Gill Sans" pitchFamily="16" charset="0"/>
                <a:cs typeface="Gill Sans" pitchFamily="16" charset="0"/>
              </a:rPr>
              <a:t> :area </a:t>
            </a:r>
            <a:r>
              <a:rPr lang="en-US" sz="1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0</a:t>
            </a:r>
            <a:r>
              <a:rPr lang="en-US" sz="1600" dirty="0" smtClean="0">
                <a:solidFill>
                  <a:srgbClr val="FFFFFF"/>
                </a:solidFill>
                <a:ea typeface="Gill Sans" pitchFamily="16" charset="0"/>
                <a:cs typeface="Gill Sans" pitchFamily="16" charset="0"/>
              </a:rPr>
              <a:t> </a:t>
            </a:r>
            <a:r>
              <a:rPr lang="en-US" sz="1600" dirty="0">
                <a:solidFill>
                  <a:srgbClr val="FFFFFF"/>
                </a:solidFill>
                <a:ea typeface="Gill Sans" pitchFamily="16" charset="0"/>
                <a:cs typeface="Gill Sans" pitchFamily="16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FFFFFF"/>
              </a:solidFill>
              <a:latin typeface="Arial"/>
              <a:ea typeface="Gill Sans" pitchFamily="16" charset="0"/>
              <a:cs typeface="Gill Sans" pitchFamily="16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066800" y="5257800"/>
            <a:ext cx="8077200" cy="1524000"/>
            <a:chOff x="1066800" y="5334000"/>
            <a:chExt cx="8077200" cy="1524000"/>
          </a:xfrm>
        </p:grpSpPr>
        <p:sp>
          <p:nvSpPr>
            <p:cNvPr id="49" name="Rounded Rectangular Callout 48"/>
            <p:cNvSpPr/>
            <p:nvPr/>
          </p:nvSpPr>
          <p:spPr>
            <a:xfrm>
              <a:off x="5562600" y="5334000"/>
              <a:ext cx="3581400" cy="457200"/>
            </a:xfrm>
            <a:prstGeom prst="wedgeRoundRectCallout">
              <a:avLst>
                <a:gd name="adj1" fmla="val -74678"/>
                <a:gd name="adj2" fmla="val 205406"/>
                <a:gd name="adj3" fmla="val 16667"/>
              </a:avLst>
            </a:prstGeom>
            <a:solidFill>
              <a:srgbClr val="000090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 smtClean="0">
                <a:solidFill>
                  <a:srgbClr val="FFFFFF"/>
                </a:solidFill>
                <a:latin typeface="Arial"/>
                <a:ea typeface="Gill Sans" pitchFamily="16" charset="0"/>
                <a:cs typeface="Gill Sans" pitchFamily="16" charset="0"/>
              </a:endParaRPr>
            </a:p>
          </p:txBody>
        </p:sp>
        <p:sp>
          <p:nvSpPr>
            <p:cNvPr id="48" name="Rounded Rectangular Callout 47"/>
            <p:cNvSpPr/>
            <p:nvPr/>
          </p:nvSpPr>
          <p:spPr>
            <a:xfrm>
              <a:off x="1295400" y="5334000"/>
              <a:ext cx="7848600" cy="457200"/>
            </a:xfrm>
            <a:prstGeom prst="wedgeRoundRectCallout">
              <a:avLst>
                <a:gd name="adj1" fmla="val -30875"/>
                <a:gd name="adj2" fmla="val 52628"/>
                <a:gd name="adj3" fmla="val 16667"/>
              </a:avLst>
            </a:prstGeom>
            <a:solidFill>
              <a:srgbClr val="000090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srgbClr val="FFFFFF"/>
                  </a:solidFill>
                  <a:latin typeface="Arial"/>
                  <a:ea typeface="Gill Sans" pitchFamily="16" charset="0"/>
                  <a:cs typeface="Gill Sans" pitchFamily="16" charset="0"/>
                </a:rPr>
                <a:t>:population :</a:t>
              </a:r>
              <a:r>
                <a:rPr lang="en-US" sz="1600" dirty="0" err="1" smtClean="0">
                  <a:solidFill>
                    <a:srgbClr val="FFFFFF"/>
                  </a:solidFill>
                  <a:latin typeface="Arial"/>
                  <a:ea typeface="Gill Sans" pitchFamily="16" charset="0"/>
                  <a:cs typeface="Gill Sans" pitchFamily="16" charset="0"/>
                </a:rPr>
                <a:t>definedByEquation</a:t>
              </a:r>
              <a:r>
                <a:rPr lang="en-US" sz="1600" dirty="0" smtClean="0">
                  <a:solidFill>
                    <a:srgbClr val="FFFFFF"/>
                  </a:solidFill>
                  <a:latin typeface="Arial"/>
                  <a:ea typeface="Gill Sans" pitchFamily="16" charset="0"/>
                  <a:cs typeface="Gill Sans" pitchFamily="16" charset="0"/>
                </a:rPr>
                <a:t> “:</a:t>
              </a:r>
              <a:r>
                <a:rPr lang="en-US" sz="1600" dirty="0" err="1" smtClean="0">
                  <a:solidFill>
                    <a:srgbClr val="FFFFFF"/>
                  </a:solidFill>
                  <a:latin typeface="Arial"/>
                  <a:ea typeface="Gill Sans" pitchFamily="16" charset="0"/>
                  <a:cs typeface="Gill Sans" pitchFamily="16" charset="0"/>
                </a:rPr>
                <a:t>populationDensity</a:t>
              </a:r>
              <a:r>
                <a:rPr lang="en-US" sz="1600" dirty="0" smtClean="0">
                  <a:solidFill>
                    <a:srgbClr val="FFFFFF"/>
                  </a:solidFill>
                  <a:latin typeface="Arial"/>
                  <a:ea typeface="Gill Sans" pitchFamily="16" charset="0"/>
                  <a:cs typeface="Gill Sans" pitchFamily="16" charset="0"/>
                </a:rPr>
                <a:t> * :area”.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srgbClr val="FFFFFF"/>
                  </a:solidFill>
                  <a:latin typeface="Arial"/>
                  <a:ea typeface="Gill Sans" pitchFamily="16" charset="0"/>
                  <a:cs typeface="Gill Sans" pitchFamily="16" charset="0"/>
                </a:rPr>
                <a:t>:</a:t>
              </a:r>
              <a:r>
                <a:rPr lang="en-US" sz="1600" dirty="0" err="1" smtClean="0">
                  <a:solidFill>
                    <a:srgbClr val="FFFFFF"/>
                  </a:solidFill>
                  <a:latin typeface="Arial"/>
                  <a:ea typeface="Gill Sans" pitchFamily="16" charset="0"/>
                  <a:cs typeface="Gill Sans" pitchFamily="16" charset="0"/>
                </a:rPr>
                <a:t>area:definedByEquation</a:t>
              </a:r>
              <a:r>
                <a:rPr lang="en-US" sz="1600" dirty="0" smtClean="0">
                  <a:solidFill>
                    <a:srgbClr val="FFFFFF"/>
                  </a:solidFill>
                  <a:latin typeface="Arial"/>
                  <a:ea typeface="Gill Sans" pitchFamily="16" charset="0"/>
                  <a:cs typeface="Gill Sans" pitchFamily="16" charset="0"/>
                </a:rPr>
                <a:t> “:population / :</a:t>
              </a:r>
              <a:r>
                <a:rPr lang="en-US" sz="1600" dirty="0" err="1" smtClean="0">
                  <a:solidFill>
                    <a:srgbClr val="FFFFFF"/>
                  </a:solidFill>
                  <a:latin typeface="Arial"/>
                  <a:ea typeface="Gill Sans" pitchFamily="16" charset="0"/>
                  <a:cs typeface="Gill Sans" pitchFamily="16" charset="0"/>
                </a:rPr>
                <a:t>populationDensity</a:t>
              </a:r>
              <a:r>
                <a:rPr lang="en-US" sz="1600" dirty="0" smtClean="0">
                  <a:solidFill>
                    <a:srgbClr val="FFFFFF"/>
                  </a:solidFill>
                  <a:latin typeface="Arial"/>
                  <a:ea typeface="Gill Sans" pitchFamily="16" charset="0"/>
                  <a:cs typeface="Gill Sans" pitchFamily="16" charset="0"/>
                </a:rPr>
                <a:t>” .</a:t>
              </a:r>
            </a:p>
          </p:txBody>
        </p:sp>
        <p:sp>
          <p:nvSpPr>
            <p:cNvPr id="50" name="Oval 49"/>
            <p:cNvSpPr/>
            <p:nvPr/>
          </p:nvSpPr>
          <p:spPr>
            <a:xfrm>
              <a:off x="1066800" y="6400800"/>
              <a:ext cx="3886200" cy="457200"/>
            </a:xfrm>
            <a:prstGeom prst="ellipse">
              <a:avLst/>
            </a:prstGeom>
            <a:noFill/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2307999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5940152" y="3140968"/>
            <a:ext cx="2016125" cy="586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AU" sz="1600" dirty="0" smtClean="0">
                <a:solidFill>
                  <a:srgbClr val="000000"/>
                </a:solidFill>
              </a:rPr>
              <a:t>Univ. Rey Juan Carlos Madrid</a:t>
            </a:r>
            <a:endParaRPr lang="en-AU" sz="1600" dirty="0">
              <a:solidFill>
                <a:srgbClr val="000000"/>
              </a:solidFill>
            </a:endParaRPr>
          </a:p>
        </p:txBody>
      </p:sp>
      <p:sp>
        <p:nvSpPr>
          <p:cNvPr id="10246" name="Text Box 5"/>
          <p:cNvSpPr txBox="1">
            <a:spLocks noChangeArrowheads="1"/>
          </p:cNvSpPr>
          <p:nvPr/>
        </p:nvSpPr>
        <p:spPr bwMode="auto">
          <a:xfrm>
            <a:off x="611560" y="3068960"/>
            <a:ext cx="2016125" cy="340735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AU" sz="1600" dirty="0" smtClean="0">
                <a:solidFill>
                  <a:srgbClr val="000000"/>
                </a:solidFill>
              </a:rPr>
              <a:t>TU Vienna</a:t>
            </a:r>
            <a:endParaRPr lang="en-AU" sz="1600" dirty="0">
              <a:solidFill>
                <a:srgbClr val="000000"/>
              </a:solidFill>
            </a:endParaRPr>
          </a:p>
        </p:txBody>
      </p:sp>
      <p:sp>
        <p:nvSpPr>
          <p:cNvPr id="10248" name="Text Box 7"/>
          <p:cNvSpPr txBox="1">
            <a:spLocks noChangeArrowheads="1"/>
          </p:cNvSpPr>
          <p:nvPr/>
        </p:nvSpPr>
        <p:spPr bwMode="auto">
          <a:xfrm>
            <a:off x="3059832" y="3284984"/>
            <a:ext cx="2303463" cy="3407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AU" sz="1600" dirty="0" smtClean="0">
                <a:solidFill>
                  <a:srgbClr val="000000"/>
                </a:solidFill>
              </a:rPr>
              <a:t>Univ. Innsbruck</a:t>
            </a:r>
            <a:endParaRPr lang="en-AU" sz="1600" dirty="0">
              <a:solidFill>
                <a:srgbClr val="000000"/>
              </a:solidFill>
            </a:endParaRPr>
          </a:p>
        </p:txBody>
      </p:sp>
      <p:sp>
        <p:nvSpPr>
          <p:cNvPr id="10250" name="Text Box 13"/>
          <p:cNvSpPr txBox="1">
            <a:spLocks noChangeArrowheads="1"/>
          </p:cNvSpPr>
          <p:nvPr/>
        </p:nvSpPr>
        <p:spPr bwMode="auto">
          <a:xfrm>
            <a:off x="3491880" y="5074291"/>
            <a:ext cx="2016224" cy="586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AU" sz="1600" dirty="0" smtClean="0">
                <a:solidFill>
                  <a:srgbClr val="000000"/>
                </a:solidFill>
              </a:rPr>
              <a:t>Siemens AG </a:t>
            </a:r>
            <a:r>
              <a:rPr lang="en-AU" sz="1600" dirty="0" err="1" smtClean="0">
                <a:solidFill>
                  <a:srgbClr val="000000"/>
                </a:solidFill>
              </a:rPr>
              <a:t>Österreich</a:t>
            </a:r>
            <a:endParaRPr lang="en-AU" sz="1600" dirty="0">
              <a:solidFill>
                <a:srgbClr val="000000"/>
              </a:solidFill>
            </a:endParaRPr>
          </a:p>
        </p:txBody>
      </p:sp>
      <p:sp>
        <p:nvSpPr>
          <p:cNvPr id="10252" name="Text Box 19"/>
          <p:cNvSpPr txBox="1">
            <a:spLocks noChangeArrowheads="1"/>
          </p:cNvSpPr>
          <p:nvPr/>
        </p:nvSpPr>
        <p:spPr bwMode="auto">
          <a:xfrm>
            <a:off x="683568" y="5157192"/>
            <a:ext cx="2160240" cy="3407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1600" dirty="0" smtClean="0">
                <a:solidFill>
                  <a:srgbClr val="000000"/>
                </a:solidFill>
              </a:rPr>
              <a:t>DERI, </a:t>
            </a:r>
            <a:r>
              <a:rPr lang="de-DE" sz="1600" dirty="0" err="1" smtClean="0">
                <a:solidFill>
                  <a:srgbClr val="000000"/>
                </a:solidFill>
              </a:rPr>
              <a:t>NUIGalway</a:t>
            </a:r>
            <a:endParaRPr lang="de-DE" sz="1600" dirty="0" smtClean="0">
              <a:solidFill>
                <a:srgbClr val="000000"/>
              </a:solidFill>
            </a:endParaRP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552" y="1772816"/>
            <a:ext cx="1999126" cy="1341636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2160" y="1772816"/>
            <a:ext cx="2016224" cy="135087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5856" y="1772816"/>
            <a:ext cx="1944216" cy="1458162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5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5576" y="3861048"/>
            <a:ext cx="2008561" cy="1336948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07904" y="3861048"/>
            <a:ext cx="1555532" cy="1224136"/>
          </a:xfrm>
          <a:prstGeom prst="rect">
            <a:avLst/>
          </a:prstGeom>
        </p:spPr>
      </p:pic>
      <p:sp>
        <p:nvSpPr>
          <p:cNvPr id="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About</a:t>
            </a:r>
            <a:r>
              <a:rPr lang="de-DE" dirty="0" smtClean="0"/>
              <a:t> </a:t>
            </a:r>
            <a:r>
              <a:rPr lang="de-DE" dirty="0" err="1" smtClean="0"/>
              <a:t>me</a:t>
            </a:r>
            <a:r>
              <a:rPr lang="de-DE" dirty="0" smtClean="0"/>
              <a:t>...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79512" y="5949280"/>
            <a:ext cx="8568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Query </a:t>
            </a:r>
            <a:r>
              <a:rPr lang="de-DE" dirty="0" err="1" smtClean="0"/>
              <a:t>Languages</a:t>
            </a:r>
            <a:r>
              <a:rPr lang="de-DE" dirty="0" smtClean="0"/>
              <a:t>, </a:t>
            </a:r>
            <a:r>
              <a:rPr lang="de-DE" dirty="0" err="1" smtClean="0"/>
              <a:t>Reasoning</a:t>
            </a:r>
            <a:r>
              <a:rPr lang="de-DE" dirty="0" smtClean="0"/>
              <a:t>, </a:t>
            </a:r>
            <a:r>
              <a:rPr lang="de-DE" dirty="0" err="1" smtClean="0"/>
              <a:t>Semantic</a:t>
            </a:r>
            <a:r>
              <a:rPr lang="de-DE" dirty="0" smtClean="0"/>
              <a:t> Web, SPARQL, W3C, </a:t>
            </a:r>
            <a:r>
              <a:rPr lang="de-DE" dirty="0" err="1" smtClean="0"/>
              <a:t>Answer</a:t>
            </a:r>
            <a:r>
              <a:rPr lang="de-DE" dirty="0" smtClean="0"/>
              <a:t> Set </a:t>
            </a:r>
            <a:r>
              <a:rPr lang="de-DE" dirty="0" err="1" smtClean="0"/>
              <a:t>Programming</a:t>
            </a:r>
            <a:r>
              <a:rPr lang="de-DE" dirty="0" smtClean="0"/>
              <a:t>, </a:t>
            </a:r>
            <a:r>
              <a:rPr lang="de-DE" dirty="0" err="1" smtClean="0"/>
              <a:t>Logic</a:t>
            </a:r>
            <a:r>
              <a:rPr lang="de-DE" dirty="0" smtClean="0"/>
              <a:t> </a:t>
            </a:r>
            <a:r>
              <a:rPr lang="de-DE" dirty="0" err="1" smtClean="0"/>
              <a:t>Programming</a:t>
            </a:r>
            <a:r>
              <a:rPr lang="de-DE" dirty="0" smtClean="0"/>
              <a:t>, KR, AI </a:t>
            </a:r>
            <a:r>
              <a:rPr lang="de-DE" smtClean="0"/>
              <a:t>Planning</a:t>
            </a:r>
            <a:r>
              <a:rPr lang="de-DE" dirty="0" smtClean="0"/>
              <a:t>, </a:t>
            </a:r>
            <a:r>
              <a:rPr lang="de-DE" dirty="0" err="1" smtClean="0"/>
              <a:t>Semantic</a:t>
            </a:r>
            <a:r>
              <a:rPr lang="de-DE" dirty="0" smtClean="0"/>
              <a:t> Web Services, Databases, </a:t>
            </a:r>
            <a:r>
              <a:rPr lang="de-DE" dirty="0" err="1" smtClean="0"/>
              <a:t>Linked</a:t>
            </a:r>
            <a:r>
              <a:rPr lang="de-DE" dirty="0" smtClean="0"/>
              <a:t> Data... </a:t>
            </a:r>
            <a:r>
              <a:rPr lang="de-DE" b="1" dirty="0" smtClean="0"/>
              <a:t>Open Data</a:t>
            </a:r>
            <a:endParaRPr lang="de-DE" b="1" dirty="0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44209" y="3861048"/>
            <a:ext cx="2448954" cy="1377128"/>
          </a:xfrm>
          <a:prstGeom prst="rect">
            <a:avLst/>
          </a:prstGeom>
        </p:spPr>
      </p:pic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6012160" y="5301208"/>
            <a:ext cx="3131840" cy="586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AU" sz="1600" dirty="0" smtClean="0">
                <a:solidFill>
                  <a:srgbClr val="000000"/>
                </a:solidFill>
              </a:rPr>
              <a:t>Vienna University of Economics &amp; Business (WU)</a:t>
            </a:r>
            <a:endParaRPr lang="en-AU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8145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Rule-based Materialization:</a:t>
            </a:r>
          </a:p>
        </p:txBody>
      </p:sp>
      <p:sp>
        <p:nvSpPr>
          <p:cNvPr id="21" name="Rounded Rectangular Callout 20"/>
          <p:cNvSpPr/>
          <p:nvPr/>
        </p:nvSpPr>
        <p:spPr>
          <a:xfrm>
            <a:off x="381000" y="2514600"/>
            <a:ext cx="4572000" cy="609600"/>
          </a:xfrm>
          <a:prstGeom prst="wedgeRoundRectCallout">
            <a:avLst>
              <a:gd name="adj1" fmla="val -48187"/>
              <a:gd name="adj2" fmla="val 49905"/>
              <a:gd name="adj3" fmla="val 16667"/>
            </a:avLst>
          </a:prstGeom>
          <a:solidFill>
            <a:srgbClr val="BCD0BA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dbr:Athens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dbo:population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664046.</a:t>
            </a:r>
            <a:endParaRPr lang="en-US" sz="1600" dirty="0" smtClean="0">
              <a:solidFill>
                <a:srgbClr val="000000"/>
              </a:solidFill>
              <a:latin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dbr:Athens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dbo:area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ea typeface="Gill Sans" pitchFamily="16" charset="0"/>
                <a:cs typeface="Gill Sans" pitchFamily="16" charset="0"/>
              </a:rPr>
              <a:t>38.964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000000"/>
              </a:solidFill>
              <a:latin typeface="Arial"/>
              <a:ea typeface="Gill Sans" pitchFamily="16" charset="0"/>
              <a:cs typeface="Gill Sans" pitchFamily="16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381000" y="3581400"/>
            <a:ext cx="4572000" cy="381000"/>
          </a:xfrm>
          <a:prstGeom prst="wedgeRoundRectCallout">
            <a:avLst>
              <a:gd name="adj1" fmla="val -48187"/>
              <a:gd name="adj2" fmla="val 49905"/>
              <a:gd name="adj3" fmla="val 16667"/>
            </a:avLst>
          </a:prstGeom>
          <a:solidFill>
            <a:srgbClr val="BCD0BA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dbr:Athens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dbo:area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Arial"/>
              </a:rPr>
              <a:t>3.00000000003.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381000" y="3124200"/>
            <a:ext cx="4572000" cy="457200"/>
          </a:xfrm>
          <a:prstGeom prst="wedgeRoundRectCallout">
            <a:avLst>
              <a:gd name="adj1" fmla="val -48187"/>
              <a:gd name="adj2" fmla="val 49905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dbr:Athens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dbo:popDensity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Arial"/>
              </a:rPr>
              <a:t>0.66666666.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1" y="203200"/>
            <a:ext cx="8686799" cy="561975"/>
          </a:xfrm>
        </p:spPr>
        <p:txBody>
          <a:bodyPr/>
          <a:lstStyle/>
          <a:p>
            <a:pPr marL="314325" lvl="0" indent="-314325">
              <a:spcBef>
                <a:spcPct val="20000"/>
              </a:spcBef>
            </a:pPr>
            <a:r>
              <a:rPr lang="en-US" sz="2400" i="1" dirty="0" smtClean="0">
                <a:solidFill>
                  <a:prstClr val="black"/>
                </a:solidFill>
              </a:rPr>
              <a:t>Can materialization and/or query rewriting be used?</a:t>
            </a: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447800"/>
            <a:ext cx="8382000" cy="838200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395536" y="2492896"/>
            <a:ext cx="4572000" cy="609600"/>
          </a:xfrm>
          <a:prstGeom prst="wedgeRoundRectCallout">
            <a:avLst>
              <a:gd name="adj1" fmla="val -48187"/>
              <a:gd name="adj2" fmla="val 49905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dbr:Athens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dbo:population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Arial"/>
              </a:rPr>
              <a:t>2</a:t>
            </a:r>
            <a:r>
              <a:rPr lang="en-US" sz="1600" dirty="0" smtClean="0">
                <a:solidFill>
                  <a:srgbClr val="000000"/>
                </a:solidFill>
                <a:latin typeface="Arial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dbr:Athens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dbo:area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3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000000"/>
              </a:solidFill>
              <a:latin typeface="Arial"/>
              <a:ea typeface="Gill Sans" pitchFamily="16" charset="0"/>
              <a:cs typeface="Gill Sans" pitchFamily="16" charset="0"/>
            </a:endParaRPr>
          </a:p>
        </p:txBody>
      </p:sp>
      <p:pic>
        <p:nvPicPr>
          <p:cNvPr id="10" name="Picture 4" descr="/Users/axepol/Documents/projects/papers/rw2013/slides/eswc13/RDFSEquations.ppt_media/Wait-161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752600" y="8242300"/>
            <a:ext cx="508000" cy="508000"/>
          </a:xfrm>
          <a:prstGeom prst="rect">
            <a:avLst/>
          </a:prstGeom>
          <a:noFill/>
        </p:spPr>
      </p:pic>
      <p:pic>
        <p:nvPicPr>
          <p:cNvPr id="11" name="Picture 4" descr="/Users/axepol/Documents/projects/papers/rw2013/slides/eswc13/RDFSEquations.ppt_media/Wait-161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905000" y="8394700"/>
            <a:ext cx="508000" cy="508000"/>
          </a:xfrm>
          <a:prstGeom prst="rect">
            <a:avLst/>
          </a:prstGeom>
          <a:noFill/>
        </p:spPr>
      </p:pic>
      <p:pic>
        <p:nvPicPr>
          <p:cNvPr id="12" name="Picture 4" descr="/Users/axepol/Documents/projects/papers/rw2013/slides/eswc13/RDFSEquations.ppt_media/Wait-161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2057400" y="8547100"/>
            <a:ext cx="508000" cy="5080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609600" y="4495800"/>
            <a:ext cx="498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… potentially infinite values by rounding errors.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74888" y="4953000"/>
            <a:ext cx="7545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Similarly, for ambiguous values (assume 2 population values for Athens)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81000" y="1447800"/>
            <a:ext cx="8458200" cy="288000"/>
          </a:xfrm>
          <a:prstGeom prst="roundRect">
            <a:avLst/>
          </a:prstGeom>
          <a:solidFill>
            <a:srgbClr val="0000FF">
              <a:alpha val="1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381000" y="3962400"/>
            <a:ext cx="4572000" cy="381000"/>
          </a:xfrm>
          <a:prstGeom prst="wedgeRoundRectCallout">
            <a:avLst>
              <a:gd name="adj1" fmla="val -48187"/>
              <a:gd name="adj2" fmla="val 49905"/>
              <a:gd name="adj3" fmla="val 16667"/>
            </a:avLst>
          </a:prstGeom>
          <a:solidFill>
            <a:srgbClr val="BCD0BA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dbr:Athens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dbo:population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/>
              </a:rPr>
              <a:t>1.99999998002.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81000" y="1752600"/>
            <a:ext cx="8458200" cy="304800"/>
          </a:xfrm>
          <a:prstGeom prst="roundRect">
            <a:avLst/>
          </a:prstGeom>
          <a:solidFill>
            <a:srgbClr val="0000FF">
              <a:alpha val="1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81000" y="2057400"/>
            <a:ext cx="8458200" cy="304800"/>
          </a:xfrm>
          <a:prstGeom prst="roundRect">
            <a:avLst/>
          </a:prstGeom>
          <a:solidFill>
            <a:srgbClr val="0000FF">
              <a:alpha val="1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401283" flipH="1">
            <a:off x="5419726" y="4407483"/>
            <a:ext cx="478349" cy="58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09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5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58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64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21" grpId="0" animBg="1"/>
      <p:bldP spid="9" grpId="0" animBg="1"/>
      <p:bldP spid="8" grpId="0" animBg="1"/>
      <p:bldP spid="7" grpId="0" animBg="1"/>
      <p:bldP spid="13" grpId="0"/>
      <p:bldP spid="14" grpId="0"/>
      <p:bldP spid="15" grpId="0" animBg="1"/>
      <p:bldP spid="15" grpId="1" animBg="1"/>
      <p:bldP spid="16" grpId="0" animBg="1"/>
      <p:bldP spid="18" grpId="0" animBg="1"/>
      <p:bldP spid="18" grpId="1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998" y="4343400"/>
            <a:ext cx="7397402" cy="228600"/>
          </a:xfrm>
          <a:prstGeom prst="rect">
            <a:avLst/>
          </a:prstGeom>
        </p:spPr>
      </p:pic>
      <p:pic>
        <p:nvPicPr>
          <p:cNvPr id="31" name="Picture 30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447800"/>
            <a:ext cx="8382000" cy="8382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Rewriting? Again consider clausal form of all variants of equations: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1" y="203200"/>
            <a:ext cx="8686799" cy="561975"/>
          </a:xfrm>
        </p:spPr>
        <p:txBody>
          <a:bodyPr/>
          <a:lstStyle/>
          <a:p>
            <a:pPr marL="314325" lvl="0" indent="-314325">
              <a:spcBef>
                <a:spcPct val="20000"/>
              </a:spcBef>
            </a:pPr>
            <a:r>
              <a:rPr lang="en-US" sz="2400" i="1" dirty="0" smtClean="0">
                <a:solidFill>
                  <a:prstClr val="black"/>
                </a:solidFill>
              </a:rPr>
              <a:t>Can materialization and/or query rewriting be used?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381000" y="2514600"/>
            <a:ext cx="4191000" cy="609600"/>
          </a:xfrm>
          <a:prstGeom prst="wedgeRoundRectCallout">
            <a:avLst>
              <a:gd name="adj1" fmla="val -48187"/>
              <a:gd name="adj2" fmla="val 49905"/>
              <a:gd name="adj3" fmla="val 16667"/>
            </a:avLst>
          </a:prstGeom>
          <a:solidFill>
            <a:srgbClr val="BCD0BA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dbr:Athens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dbo:Athens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664046.</a:t>
            </a:r>
            <a:endParaRPr lang="en-US" sz="1600" dirty="0" smtClean="0">
              <a:solidFill>
                <a:srgbClr val="000000"/>
              </a:solidFill>
              <a:latin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dbr:Athens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dbo:area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ea typeface="Gill Sans" pitchFamily="16" charset="0"/>
                <a:cs typeface="Gill Sans" pitchFamily="16" charset="0"/>
              </a:rPr>
              <a:t>38.964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000000"/>
              </a:solidFill>
              <a:latin typeface="Arial"/>
              <a:ea typeface="Gill Sans" pitchFamily="16" charset="0"/>
              <a:cs typeface="Gill Sans" pitchFamily="16" charset="0"/>
            </a:endParaRPr>
          </a:p>
        </p:txBody>
      </p:sp>
      <p:pic>
        <p:nvPicPr>
          <p:cNvPr id="10" name="Picture 4" descr="/Users/axepol/Documents/projects/papers/rw2013/slides/eswc13/RDFSEquations.ppt_media/Wait-161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752600" y="8242300"/>
            <a:ext cx="508000" cy="508000"/>
          </a:xfrm>
          <a:prstGeom prst="rect">
            <a:avLst/>
          </a:prstGeom>
          <a:noFill/>
        </p:spPr>
      </p:pic>
      <p:pic>
        <p:nvPicPr>
          <p:cNvPr id="11" name="Picture 4" descr="/Users/axepol/Documents/projects/papers/rw2013/slides/eswc13/RDFSEquations.ppt_media/Wait-161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905000" y="8394700"/>
            <a:ext cx="508000" cy="508000"/>
          </a:xfrm>
          <a:prstGeom prst="rect">
            <a:avLst/>
          </a:prstGeom>
          <a:noFill/>
        </p:spPr>
      </p:pic>
      <p:pic>
        <p:nvPicPr>
          <p:cNvPr id="12" name="Picture 4" descr="/Users/axepol/Documents/projects/papers/rw2013/slides/eswc13/RDFSEquations.ppt_media/Wait-161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2057400" y="8547100"/>
            <a:ext cx="508000" cy="508000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/>
        </p:nvSpPr>
        <p:spPr>
          <a:xfrm>
            <a:off x="381000" y="3429000"/>
            <a:ext cx="8458200" cy="338554"/>
          </a:xfrm>
          <a:prstGeom prst="rect">
            <a:avLst/>
          </a:prstGeom>
          <a:solidFill>
            <a:srgbClr val="A7CCDF"/>
          </a:solidFill>
          <a:ln>
            <a:solidFill>
              <a:srgbClr val="1F497D">
                <a:lumMod val="60000"/>
                <a:lumOff val="40000"/>
              </a:srgbClr>
            </a:solidFill>
          </a:ln>
        </p:spPr>
        <p:txBody>
          <a:bodyPr wrap="square">
            <a:spAutoFit/>
          </a:bodyPr>
          <a:lstStyle/>
          <a:p>
            <a:pPr marL="0" lvl="1" defTabSz="457200">
              <a:defRPr/>
            </a:pPr>
            <a:r>
              <a:rPr lang="en-US" sz="1600" kern="0" dirty="0" smtClean="0">
                <a:solidFill>
                  <a:prstClr val="black"/>
                </a:solidFill>
                <a:latin typeface="Courier"/>
                <a:cs typeface="Courier"/>
              </a:rPr>
              <a:t>SELECT ?PD WHERE { :Athens </a:t>
            </a:r>
            <a:r>
              <a:rPr lang="en-US" sz="1600" kern="0" dirty="0" err="1" smtClean="0">
                <a:solidFill>
                  <a:prstClr val="black"/>
                </a:solidFill>
                <a:latin typeface="Courier"/>
                <a:cs typeface="Courier"/>
              </a:rPr>
              <a:t>dbo:popDensity</a:t>
            </a:r>
            <a:r>
              <a:rPr lang="en-US" sz="1600" kern="0" dirty="0" smtClean="0">
                <a:solidFill>
                  <a:prstClr val="black"/>
                </a:solidFill>
                <a:latin typeface="Courier"/>
                <a:cs typeface="Courier"/>
              </a:rPr>
              <a:t> ?PD}</a:t>
            </a:r>
          </a:p>
        </p:txBody>
      </p:sp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3886200"/>
            <a:ext cx="2628900" cy="215900"/>
          </a:xfrm>
          <a:prstGeom prst="rect">
            <a:avLst/>
          </a:prstGeom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0" y="4114800"/>
            <a:ext cx="4610100" cy="21590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7543800" y="1371600"/>
            <a:ext cx="10668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848600" y="1676400"/>
            <a:ext cx="990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772400" y="1981200"/>
            <a:ext cx="990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381000" y="1447800"/>
            <a:ext cx="8458200" cy="288000"/>
          </a:xfrm>
          <a:prstGeom prst="roundRect">
            <a:avLst/>
          </a:prstGeom>
          <a:solidFill>
            <a:srgbClr val="0000FF">
              <a:alpha val="1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381000" y="1981200"/>
            <a:ext cx="8458200" cy="304800"/>
          </a:xfrm>
          <a:prstGeom prst="roundRect">
            <a:avLst/>
          </a:prstGeom>
          <a:solidFill>
            <a:srgbClr val="0000FF">
              <a:alpha val="1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81000" y="4659868"/>
            <a:ext cx="6190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… infinite expansion even if only 1 equation is considered.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81000" y="5029200"/>
            <a:ext cx="8447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Solution: “</a:t>
            </a:r>
            <a:r>
              <a:rPr lang="en-US" dirty="0" smtClean="0">
                <a:solidFill>
                  <a:srgbClr val="FF0000"/>
                </a:solidFill>
                <a:latin typeface="Arial" charset="0"/>
              </a:rPr>
              <a:t>blocking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” recursive expansion of the same equation for the same value.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>
            <a:off x="304800" y="4456800"/>
            <a:ext cx="8153400" cy="158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381000" y="3886200"/>
            <a:ext cx="8458200" cy="2847439"/>
            <a:chOff x="381000" y="3886200"/>
            <a:chExt cx="8458200" cy="2847439"/>
          </a:xfrm>
        </p:grpSpPr>
        <p:sp>
          <p:nvSpPr>
            <p:cNvPr id="47" name="Rectangle 46"/>
            <p:cNvSpPr/>
            <p:nvPr/>
          </p:nvSpPr>
          <p:spPr>
            <a:xfrm>
              <a:off x="381000" y="5410200"/>
              <a:ext cx="8458200" cy="1323439"/>
            </a:xfrm>
            <a:prstGeom prst="rect">
              <a:avLst/>
            </a:prstGeom>
            <a:solidFill>
              <a:srgbClr val="A7CCDF"/>
            </a:solidFill>
            <a:ln>
              <a:solidFill>
                <a:srgbClr val="1F497D">
                  <a:lumMod val="60000"/>
                  <a:lumOff val="40000"/>
                </a:srgbClr>
              </a:solidFill>
            </a:ln>
          </p:spPr>
          <p:txBody>
            <a:bodyPr wrap="square">
              <a:spAutoFit/>
            </a:bodyPr>
            <a:lstStyle/>
            <a:p>
              <a:pPr marL="0" lvl="1" defTabSz="457200">
                <a:defRPr/>
              </a:pPr>
              <a:r>
                <a:rPr lang="en-US" sz="1600" kern="0" dirty="0" smtClean="0">
                  <a:solidFill>
                    <a:prstClr val="black"/>
                  </a:solidFill>
                  <a:latin typeface="Courier"/>
                  <a:cs typeface="Courier"/>
                </a:rPr>
                <a:t>SELECT ?PD WHERE { {:Athens </a:t>
              </a:r>
              <a:r>
                <a:rPr lang="en-US" sz="1600" kern="0" dirty="0" err="1" smtClean="0">
                  <a:solidFill>
                    <a:prstClr val="black"/>
                  </a:solidFill>
                  <a:latin typeface="Courier"/>
                  <a:cs typeface="Courier"/>
                </a:rPr>
                <a:t>dbo:popDensity</a:t>
              </a:r>
              <a:r>
                <a:rPr lang="en-US" sz="1600" kern="0" dirty="0" smtClean="0">
                  <a:solidFill>
                    <a:prstClr val="black"/>
                  </a:solidFill>
                  <a:latin typeface="Courier"/>
                  <a:cs typeface="Courier"/>
                </a:rPr>
                <a:t> ?PD }</a:t>
              </a:r>
            </a:p>
            <a:p>
              <a:pPr marL="0" lvl="1" defTabSz="457200">
                <a:defRPr/>
              </a:pPr>
              <a:r>
                <a:rPr lang="en-US" sz="1600" kern="0" dirty="0" smtClean="0">
                  <a:solidFill>
                    <a:prstClr val="black"/>
                  </a:solidFill>
                  <a:latin typeface="Courier"/>
                  <a:cs typeface="Courier"/>
                </a:rPr>
                <a:t>                   UNION</a:t>
              </a:r>
            </a:p>
            <a:p>
              <a:pPr marL="0" lvl="1" defTabSz="457200">
                <a:defRPr/>
              </a:pPr>
              <a:r>
                <a:rPr lang="en-US" sz="1600" kern="0" dirty="0" smtClean="0">
                  <a:solidFill>
                    <a:prstClr val="black"/>
                  </a:solidFill>
                  <a:latin typeface="Courier"/>
                  <a:cs typeface="Courier"/>
                </a:rPr>
                <a:t>                   { :Athens </a:t>
              </a:r>
              <a:r>
                <a:rPr lang="en-US" sz="1600" kern="0" dirty="0" err="1" smtClean="0">
                  <a:solidFill>
                    <a:prstClr val="black"/>
                  </a:solidFill>
                  <a:latin typeface="Courier"/>
                  <a:cs typeface="Courier"/>
                </a:rPr>
                <a:t>dbo:population</a:t>
              </a:r>
              <a:r>
                <a:rPr lang="en-US" sz="1600" kern="0" dirty="0" smtClean="0">
                  <a:solidFill>
                    <a:prstClr val="black"/>
                  </a:solidFill>
                  <a:latin typeface="Courier"/>
                  <a:cs typeface="Courier"/>
                </a:rPr>
                <a:t> ?P ; </a:t>
              </a:r>
              <a:r>
                <a:rPr lang="en-US" sz="1600" kern="0" dirty="0" err="1" smtClean="0">
                  <a:solidFill>
                    <a:prstClr val="black"/>
                  </a:solidFill>
                  <a:latin typeface="Courier"/>
                  <a:cs typeface="Courier"/>
                </a:rPr>
                <a:t>dbo:area</a:t>
              </a:r>
              <a:r>
                <a:rPr lang="en-US" sz="1600" kern="0" dirty="0" smtClean="0">
                  <a:solidFill>
                    <a:prstClr val="black"/>
                  </a:solidFill>
                  <a:latin typeface="Courier"/>
                  <a:cs typeface="Courier"/>
                </a:rPr>
                <a:t> ?A .</a:t>
              </a:r>
            </a:p>
            <a:p>
              <a:pPr marL="0" lvl="1" defTabSz="457200">
                <a:defRPr/>
              </a:pPr>
              <a:r>
                <a:rPr lang="en-US" sz="1600" kern="0" dirty="0" smtClean="0">
                  <a:solidFill>
                    <a:prstClr val="black"/>
                  </a:solidFill>
                  <a:latin typeface="Courier"/>
                  <a:cs typeface="Courier"/>
                </a:rPr>
                <a:t>                     BIND (?P/?A AS ?PD )}</a:t>
              </a:r>
            </a:p>
            <a:p>
              <a:pPr marL="0" lvl="1" defTabSz="457200">
                <a:defRPr/>
              </a:pPr>
              <a:r>
                <a:rPr lang="en-US" sz="1600" kern="0" dirty="0" smtClean="0">
                  <a:solidFill>
                    <a:prstClr val="black"/>
                  </a:solidFill>
                  <a:latin typeface="Courier"/>
                  <a:cs typeface="Courier"/>
                </a:rPr>
                <a:t>                 }</a:t>
              </a:r>
            </a:p>
          </p:txBody>
        </p:sp>
        <p:sp>
          <p:nvSpPr>
            <p:cNvPr id="48" name="Oval 47"/>
            <p:cNvSpPr/>
            <p:nvPr/>
          </p:nvSpPr>
          <p:spPr>
            <a:xfrm>
              <a:off x="2514600" y="6019800"/>
              <a:ext cx="3276600" cy="621568"/>
            </a:xfrm>
            <a:prstGeom prst="ellipse">
              <a:avLst/>
            </a:prstGeom>
            <a:solidFill>
              <a:schemeClr val="accent2">
                <a:alpha val="20000"/>
              </a:schemeClr>
            </a:solidFill>
            <a:ln/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524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Oval 48"/>
            <p:cNvSpPr/>
            <p:nvPr/>
          </p:nvSpPr>
          <p:spPr>
            <a:xfrm>
              <a:off x="3733800" y="3886200"/>
              <a:ext cx="1524000" cy="621568"/>
            </a:xfrm>
            <a:prstGeom prst="ellipse">
              <a:avLst/>
            </a:prstGeom>
            <a:solidFill>
              <a:schemeClr val="accent2">
                <a:alpha val="20000"/>
              </a:schemeClr>
            </a:solidFill>
            <a:ln/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524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4" name="Rounded Rectangle 53"/>
          <p:cNvSpPr/>
          <p:nvPr/>
        </p:nvSpPr>
        <p:spPr>
          <a:xfrm>
            <a:off x="1295400" y="3886200"/>
            <a:ext cx="1752600" cy="228600"/>
          </a:xfrm>
          <a:prstGeom prst="roundRect">
            <a:avLst/>
          </a:prstGeom>
          <a:solidFill>
            <a:srgbClr val="0000FF">
              <a:alpha val="1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1295400" y="4114800"/>
            <a:ext cx="1524000" cy="228600"/>
          </a:xfrm>
          <a:prstGeom prst="roundRect">
            <a:avLst/>
          </a:prstGeom>
          <a:solidFill>
            <a:srgbClr val="0000FF">
              <a:alpha val="1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1295400" y="4343400"/>
            <a:ext cx="1828800" cy="228600"/>
          </a:xfrm>
          <a:prstGeom prst="roundRect">
            <a:avLst/>
          </a:prstGeom>
          <a:solidFill>
            <a:srgbClr val="0000FF">
              <a:alpha val="1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401283" flipH="1">
            <a:off x="207916" y="4684371"/>
            <a:ext cx="309772" cy="379529"/>
          </a:xfrm>
          <a:prstGeom prst="rect">
            <a:avLst/>
          </a:prstGeom>
        </p:spPr>
      </p:pic>
      <p:sp>
        <p:nvSpPr>
          <p:cNvPr id="59" name="Rounded Rectangle 58"/>
          <p:cNvSpPr/>
          <p:nvPr/>
        </p:nvSpPr>
        <p:spPr>
          <a:xfrm>
            <a:off x="350520" y="3810000"/>
            <a:ext cx="5059680" cy="533400"/>
          </a:xfrm>
          <a:prstGeom prst="roundRect">
            <a:avLst/>
          </a:prstGeom>
          <a:noFill/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1" name="Rounded Rectangular Callout 60"/>
          <p:cNvSpPr/>
          <p:nvPr/>
        </p:nvSpPr>
        <p:spPr>
          <a:xfrm>
            <a:off x="8458200" y="2895600"/>
            <a:ext cx="457200" cy="457200"/>
          </a:xfrm>
          <a:prstGeom prst="wedgeRoundRectCallout">
            <a:avLst>
              <a:gd name="adj1" fmla="val -743136"/>
              <a:gd name="adj2" fmla="val 695268"/>
              <a:gd name="adj3" fmla="val 16667"/>
            </a:avLst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80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i="1" dirty="0">
              <a:solidFill>
                <a:srgbClr val="8CADAE">
                  <a:lumMod val="50000"/>
                </a:srgbClr>
              </a:solidFill>
              <a:latin typeface="Arial"/>
            </a:endParaRPr>
          </a:p>
        </p:txBody>
      </p:sp>
      <p:sp>
        <p:nvSpPr>
          <p:cNvPr id="51" name="Rounded Rectangular Callout 50"/>
          <p:cNvSpPr/>
          <p:nvPr/>
        </p:nvSpPr>
        <p:spPr>
          <a:xfrm>
            <a:off x="5791200" y="2514600"/>
            <a:ext cx="3276600" cy="838200"/>
          </a:xfrm>
          <a:prstGeom prst="wedgeRoundRectCallout">
            <a:avLst>
              <a:gd name="adj1" fmla="val -22838"/>
              <a:gd name="adj2" fmla="val 50065"/>
              <a:gd name="adj3" fmla="val 16667"/>
            </a:avLst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80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0" dirty="0" smtClean="0">
                <a:solidFill>
                  <a:prstClr val="black"/>
                </a:solidFill>
                <a:latin typeface="cmss8" pitchFamily="34" charset="0"/>
              </a:rPr>
              <a:t>Finally, the resulting </a:t>
            </a:r>
            <a:r>
              <a:rPr lang="en-US" sz="1600" kern="0" dirty="0" err="1" smtClean="0">
                <a:solidFill>
                  <a:prstClr val="black"/>
                </a:solidFill>
                <a:latin typeface="cmss8" pitchFamily="34" charset="0"/>
              </a:rPr>
              <a:t>UCQs</a:t>
            </a:r>
            <a:r>
              <a:rPr lang="en-US" sz="1600" kern="0" dirty="0" smtClean="0">
                <a:solidFill>
                  <a:prstClr val="black"/>
                </a:solidFill>
                <a:latin typeface="cmss8" pitchFamily="34" charset="0"/>
              </a:rPr>
              <a:t> with assignments can be rewritten back to SPARQL using BIND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i="1" dirty="0">
              <a:solidFill>
                <a:srgbClr val="8CADAE">
                  <a:lumMod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9767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74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8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86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37" grpId="0" animBg="1"/>
      <p:bldP spid="37" grpId="1" animBg="1"/>
      <p:bldP spid="37" grpId="2" animBg="1"/>
      <p:bldP spid="40" grpId="0"/>
      <p:bldP spid="41" grpId="0"/>
      <p:bldP spid="54" grpId="0" animBg="1"/>
      <p:bldP spid="54" grpId="1" animBg="1"/>
      <p:bldP spid="55" grpId="0" animBg="1"/>
      <p:bldP spid="56" grpId="0" animBg="1"/>
      <p:bldP spid="56" grpId="1" animBg="1"/>
      <p:bldP spid="61" grpId="0" animBg="1"/>
      <p:bldP spid="5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“Down-stripped” version of </a:t>
            </a:r>
            <a:r>
              <a:rPr lang="en-US" dirty="0" err="1" smtClean="0"/>
              <a:t>PerfectRef</a:t>
            </a:r>
            <a:r>
              <a:rPr lang="en-US" dirty="0" smtClean="0"/>
              <a:t> [</a:t>
            </a:r>
            <a:r>
              <a:rPr lang="en-US" dirty="0" err="1" smtClean="0"/>
              <a:t>Calvanese</a:t>
            </a:r>
            <a:r>
              <a:rPr lang="en-US" dirty="0" smtClean="0"/>
              <a:t>, 2007] which handles equations by keeping “adornments” of attributes during rewriting:</a:t>
            </a:r>
            <a:endParaRPr lang="en-US" dirty="0"/>
          </a:p>
        </p:txBody>
      </p:sp>
      <p:pic>
        <p:nvPicPr>
          <p:cNvPr id="5" name="Picture 4" descr="Screen Shot 2013-07-29 at 22.53.0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209800"/>
            <a:ext cx="6680200" cy="3874516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209800" y="4648200"/>
            <a:ext cx="4343400" cy="914400"/>
          </a:xfrm>
          <a:prstGeom prst="roundRect">
            <a:avLst/>
          </a:prstGeom>
          <a:noFill/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7413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Rule-based Materialization: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1" y="203200"/>
            <a:ext cx="8686799" cy="561975"/>
          </a:xfrm>
        </p:spPr>
        <p:txBody>
          <a:bodyPr/>
          <a:lstStyle/>
          <a:p>
            <a:pPr marL="314325" lvl="0" indent="-314325">
              <a:spcBef>
                <a:spcPct val="20000"/>
              </a:spcBef>
            </a:pPr>
            <a:r>
              <a:rPr lang="en-US" sz="2400" i="1" dirty="0" smtClean="0">
                <a:solidFill>
                  <a:prstClr val="black"/>
                </a:solidFill>
              </a:rPr>
              <a:t>Can materialization and/or query rewriting be used?</a:t>
            </a: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447800"/>
            <a:ext cx="8382000" cy="838200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381000" y="2514600"/>
            <a:ext cx="4191000" cy="609600"/>
          </a:xfrm>
          <a:prstGeom prst="wedgeRoundRectCallout">
            <a:avLst>
              <a:gd name="adj1" fmla="val -48187"/>
              <a:gd name="adj2" fmla="val 49905"/>
              <a:gd name="adj3" fmla="val 16667"/>
            </a:avLst>
          </a:prstGeom>
          <a:solidFill>
            <a:srgbClr val="00009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 smtClean="0">
                <a:solidFill>
                  <a:prstClr val="white"/>
                </a:solidFill>
                <a:latin typeface="Arial"/>
                <a:ea typeface="Gill Sans" pitchFamily="16" charset="0"/>
                <a:cs typeface="Gill Sans" pitchFamily="16" charset="0"/>
              </a:rPr>
              <a:t>dbr:Athens</a:t>
            </a:r>
            <a:r>
              <a:rPr lang="en-US" sz="1600" dirty="0" smtClean="0">
                <a:solidFill>
                  <a:prstClr val="white"/>
                </a:solidFill>
                <a:latin typeface="Arial"/>
                <a:ea typeface="Gill Sans" pitchFamily="16" charset="0"/>
                <a:cs typeface="Gill Sans" pitchFamily="16" charset="0"/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  <a:latin typeface="Arial"/>
                <a:ea typeface="Gill Sans" pitchFamily="16" charset="0"/>
                <a:cs typeface="Gill Sans" pitchFamily="16" charset="0"/>
              </a:rPr>
              <a:t>dbo:population</a:t>
            </a:r>
            <a:r>
              <a:rPr lang="en-US" sz="1600" dirty="0" smtClean="0">
                <a:solidFill>
                  <a:prstClr val="white"/>
                </a:solidFill>
                <a:latin typeface="Arial"/>
                <a:ea typeface="Gill Sans" pitchFamily="16" charset="0"/>
                <a:cs typeface="Gill Sans" pitchFamily="16" charset="0"/>
              </a:rPr>
              <a:t> </a:t>
            </a:r>
            <a:r>
              <a:rPr lang="en-US" sz="1600" dirty="0" smtClean="0">
                <a:solidFill>
                  <a:prstClr val="white"/>
                </a:solidFill>
                <a:latin typeface="Arial"/>
              </a:rPr>
              <a:t>2.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 smtClean="0">
                <a:solidFill>
                  <a:prstClr val="white"/>
                </a:solidFill>
                <a:latin typeface="Arial"/>
                <a:ea typeface="Gill Sans" pitchFamily="16" charset="0"/>
                <a:cs typeface="Gill Sans" pitchFamily="16" charset="0"/>
              </a:rPr>
              <a:t>dbr:Athens</a:t>
            </a:r>
            <a:r>
              <a:rPr lang="en-US" sz="1600" dirty="0" smtClean="0">
                <a:solidFill>
                  <a:prstClr val="white"/>
                </a:solidFill>
                <a:latin typeface="Arial"/>
                <a:ea typeface="Gill Sans" pitchFamily="16" charset="0"/>
                <a:cs typeface="Gill Sans" pitchFamily="16" charset="0"/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  <a:latin typeface="Arial"/>
                <a:ea typeface="Gill Sans" pitchFamily="16" charset="0"/>
                <a:cs typeface="Gill Sans" pitchFamily="16" charset="0"/>
              </a:rPr>
              <a:t>dbo:area</a:t>
            </a:r>
            <a:r>
              <a:rPr lang="en-US" sz="1600" dirty="0" smtClean="0">
                <a:solidFill>
                  <a:prstClr val="white"/>
                </a:solidFill>
                <a:latin typeface="Arial"/>
                <a:ea typeface="Gill Sans" pitchFamily="16" charset="0"/>
                <a:cs typeface="Gill Sans" pitchFamily="16" charset="0"/>
              </a:rPr>
              <a:t> 3.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prstClr val="white"/>
              </a:solidFill>
              <a:latin typeface="Arial"/>
              <a:ea typeface="Gill Sans" pitchFamily="16" charset="0"/>
              <a:cs typeface="Gill Sans" pitchFamily="16" charset="0"/>
            </a:endParaRPr>
          </a:p>
        </p:txBody>
      </p:sp>
      <p:pic>
        <p:nvPicPr>
          <p:cNvPr id="10" name="Picture 4" descr="/Users/axepol/Documents/projects/papers/rw2013/slides/eswc13/RDFSEquations.ppt_media/Wait-161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752600" y="8242300"/>
            <a:ext cx="508000" cy="508000"/>
          </a:xfrm>
          <a:prstGeom prst="rect">
            <a:avLst/>
          </a:prstGeom>
          <a:noFill/>
        </p:spPr>
      </p:pic>
      <p:pic>
        <p:nvPicPr>
          <p:cNvPr id="11" name="Picture 4" descr="/Users/axepol/Documents/projects/papers/rw2013/slides/eswc13/RDFSEquations.ppt_media/Wait-161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905000" y="8394700"/>
            <a:ext cx="508000" cy="508000"/>
          </a:xfrm>
          <a:prstGeom prst="rect">
            <a:avLst/>
          </a:prstGeom>
          <a:noFill/>
        </p:spPr>
      </p:pic>
      <p:pic>
        <p:nvPicPr>
          <p:cNvPr id="12" name="Picture 4" descr="/Users/axepol/Documents/projects/papers/rw2013/slides/eswc13/RDFSEquations.ppt_media/Wait-161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2057400" y="8547100"/>
            <a:ext cx="508000" cy="508000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533400" y="3276600"/>
            <a:ext cx="6934200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 Similar blocking possible in some rule systems, e.g. Jena Rules: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prstClr val="black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prstClr val="black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prstClr val="black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prstClr val="black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prstClr val="black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prstClr val="black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prstClr val="black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prstClr val="black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09600" y="3657600"/>
            <a:ext cx="8382000" cy="224676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ourier"/>
              </a:rPr>
              <a:t>[ (?C :area ?A) (?C :population ?P)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ourier"/>
              </a:rPr>
              <a:t>  </a:t>
            </a:r>
            <a:r>
              <a:rPr lang="en-US" sz="1400" dirty="0" err="1" smtClean="0">
                <a:solidFill>
                  <a:prstClr val="black"/>
                </a:solidFill>
                <a:latin typeface="Courier"/>
              </a:rPr>
              <a:t>notEqual(?A</a:t>
            </a:r>
            <a:r>
              <a:rPr lang="en-US" sz="1400" dirty="0" smtClean="0">
                <a:solidFill>
                  <a:prstClr val="black"/>
                </a:solidFill>
                <a:latin typeface="Courier"/>
              </a:rPr>
              <a:t>, 0) </a:t>
            </a:r>
            <a:r>
              <a:rPr lang="en-US" sz="1400" dirty="0" err="1" smtClean="0">
                <a:solidFill>
                  <a:prstClr val="black"/>
                </a:solidFill>
                <a:latin typeface="Courier"/>
              </a:rPr>
              <a:t>quotient(?P</a:t>
            </a:r>
            <a:r>
              <a:rPr lang="en-US" sz="1400" dirty="0" smtClean="0">
                <a:solidFill>
                  <a:prstClr val="black"/>
                </a:solidFill>
                <a:latin typeface="Courier"/>
              </a:rPr>
              <a:t>, ?A, ?PD)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ourier"/>
              </a:rPr>
              <a:t>  </a:t>
            </a:r>
            <a:r>
              <a:rPr lang="en-US" sz="1400" b="1" dirty="0" err="1" smtClean="0">
                <a:solidFill>
                  <a:srgbClr val="FF0000"/>
                </a:solidFill>
                <a:latin typeface="Courier"/>
              </a:rPr>
              <a:t>noValue(?C</a:t>
            </a:r>
            <a:r>
              <a:rPr lang="en-US" sz="1400" b="1" dirty="0" smtClean="0">
                <a:solidFill>
                  <a:srgbClr val="FF0000"/>
                </a:solidFill>
                <a:latin typeface="Courier"/>
              </a:rPr>
              <a:t>, :</a:t>
            </a:r>
            <a:r>
              <a:rPr lang="en-US" sz="1400" b="1" dirty="0" err="1" smtClean="0">
                <a:solidFill>
                  <a:srgbClr val="FF0000"/>
                </a:solidFill>
                <a:latin typeface="Courier"/>
              </a:rPr>
              <a:t>populationDensity</a:t>
            </a:r>
            <a:r>
              <a:rPr lang="en-US" sz="1400" b="1" dirty="0" smtClean="0">
                <a:solidFill>
                  <a:srgbClr val="FF0000"/>
                </a:solidFill>
                <a:latin typeface="Courier"/>
              </a:rPr>
              <a:t>)</a:t>
            </a:r>
            <a:r>
              <a:rPr lang="en-US" sz="1400" dirty="0" smtClean="0">
                <a:solidFill>
                  <a:prstClr val="black"/>
                </a:solidFill>
                <a:latin typeface="Courier"/>
              </a:rPr>
              <a:t>  -&gt; (?C :</a:t>
            </a:r>
            <a:r>
              <a:rPr lang="en-US" sz="1400" dirty="0" err="1" smtClean="0">
                <a:solidFill>
                  <a:prstClr val="black"/>
                </a:solidFill>
                <a:latin typeface="Courier"/>
              </a:rPr>
              <a:t>populationDensity</a:t>
            </a:r>
            <a:r>
              <a:rPr lang="en-US" sz="1400" dirty="0" smtClean="0">
                <a:solidFill>
                  <a:prstClr val="black"/>
                </a:solidFill>
                <a:latin typeface="Courier"/>
              </a:rPr>
              <a:t> ?D)]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dirty="0" smtClean="0">
              <a:solidFill>
                <a:prstClr val="black"/>
              </a:solidFill>
              <a:latin typeface="Courier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ourier"/>
              </a:rPr>
              <a:t>[ (?C :</a:t>
            </a:r>
            <a:r>
              <a:rPr lang="en-US" sz="1400" dirty="0" err="1" smtClean="0">
                <a:solidFill>
                  <a:prstClr val="black"/>
                </a:solidFill>
                <a:latin typeface="Courier"/>
              </a:rPr>
              <a:t>populationDensity</a:t>
            </a:r>
            <a:r>
              <a:rPr lang="en-US" sz="1400" dirty="0" smtClean="0">
                <a:solidFill>
                  <a:prstClr val="black"/>
                </a:solidFill>
                <a:latin typeface="Courier"/>
              </a:rPr>
              <a:t> ?PD) (?city :population ?P)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ourier"/>
              </a:rPr>
              <a:t>  </a:t>
            </a:r>
            <a:r>
              <a:rPr lang="en-US" sz="1400" dirty="0" err="1" smtClean="0">
                <a:solidFill>
                  <a:prstClr val="black"/>
                </a:solidFill>
                <a:latin typeface="Courier"/>
              </a:rPr>
              <a:t>notEqual(?PD</a:t>
            </a:r>
            <a:r>
              <a:rPr lang="en-US" sz="1400" dirty="0" smtClean="0">
                <a:solidFill>
                  <a:prstClr val="black"/>
                </a:solidFill>
                <a:latin typeface="Courier"/>
              </a:rPr>
              <a:t>, 0) </a:t>
            </a:r>
            <a:r>
              <a:rPr lang="en-US" sz="1400" dirty="0" err="1" smtClean="0">
                <a:solidFill>
                  <a:prstClr val="black"/>
                </a:solidFill>
                <a:latin typeface="Courier"/>
              </a:rPr>
              <a:t>quotient(?P</a:t>
            </a:r>
            <a:r>
              <a:rPr lang="en-US" sz="1400" dirty="0" smtClean="0">
                <a:solidFill>
                  <a:prstClr val="black"/>
                </a:solidFill>
                <a:latin typeface="Courier"/>
              </a:rPr>
              <a:t>, ?PD, ?A)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ourier"/>
              </a:rPr>
              <a:t>  </a:t>
            </a:r>
            <a:r>
              <a:rPr lang="en-US" sz="1400" b="1" dirty="0" err="1" smtClean="0">
                <a:solidFill>
                  <a:srgbClr val="FF0000"/>
                </a:solidFill>
                <a:latin typeface="Courier"/>
              </a:rPr>
              <a:t>noValue(?C</a:t>
            </a:r>
            <a:r>
              <a:rPr lang="en-US" sz="1400" b="1" dirty="0" smtClean="0">
                <a:solidFill>
                  <a:srgbClr val="FF0000"/>
                </a:solidFill>
                <a:latin typeface="Courier"/>
              </a:rPr>
              <a:t>, :area)</a:t>
            </a:r>
            <a:r>
              <a:rPr lang="en-US" sz="1400" dirty="0" smtClean="0">
                <a:solidFill>
                  <a:prstClr val="black"/>
                </a:solidFill>
                <a:latin typeface="Courier"/>
              </a:rPr>
              <a:t>  -&gt; (?city :area ?A)]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dirty="0" smtClean="0">
              <a:solidFill>
                <a:prstClr val="black"/>
              </a:solidFill>
              <a:latin typeface="Courier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ourier"/>
              </a:rPr>
              <a:t>[ (?C :area ?A) (?C :</a:t>
            </a:r>
            <a:r>
              <a:rPr lang="en-US" sz="1400" dirty="0" err="1" smtClean="0">
                <a:solidFill>
                  <a:prstClr val="black"/>
                </a:solidFill>
                <a:latin typeface="Courier"/>
              </a:rPr>
              <a:t>populationDensity</a:t>
            </a:r>
            <a:r>
              <a:rPr lang="en-US" sz="1400" dirty="0" smtClean="0">
                <a:solidFill>
                  <a:prstClr val="black"/>
                </a:solidFill>
                <a:latin typeface="Courier"/>
              </a:rPr>
              <a:t> ?P)  </a:t>
            </a:r>
            <a:r>
              <a:rPr lang="en-US" sz="1400" dirty="0" err="1" smtClean="0">
                <a:solidFill>
                  <a:prstClr val="black"/>
                </a:solidFill>
                <a:latin typeface="Courier"/>
              </a:rPr>
              <a:t>product(?A</a:t>
            </a:r>
            <a:r>
              <a:rPr lang="en-US" sz="1400" dirty="0" smtClean="0">
                <a:solidFill>
                  <a:prstClr val="black"/>
                </a:solidFill>
                <a:latin typeface="Courier"/>
              </a:rPr>
              <a:t>, ?PD, ?P) 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ourier"/>
              </a:rPr>
              <a:t>  </a:t>
            </a:r>
            <a:r>
              <a:rPr lang="en-US" sz="1400" b="1" dirty="0" err="1" smtClean="0">
                <a:solidFill>
                  <a:srgbClr val="FF0000"/>
                </a:solidFill>
                <a:latin typeface="Courier"/>
              </a:rPr>
              <a:t>noValue(?city</a:t>
            </a:r>
            <a:r>
              <a:rPr lang="en-US" sz="1400" b="1" dirty="0" smtClean="0">
                <a:solidFill>
                  <a:srgbClr val="FF0000"/>
                </a:solidFill>
                <a:latin typeface="Courier"/>
              </a:rPr>
              <a:t>, :population)  </a:t>
            </a:r>
            <a:r>
              <a:rPr lang="en-US" sz="1400" dirty="0" smtClean="0">
                <a:solidFill>
                  <a:prstClr val="black"/>
                </a:solidFill>
                <a:latin typeface="Courier"/>
              </a:rPr>
              <a:t>-&gt; (?city :population ?P)]</a:t>
            </a:r>
            <a:endParaRPr lang="en-US" sz="1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33400" y="6019800"/>
            <a:ext cx="838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Side remark: Experiments in our ESWC2013 paper favor rewriting approach.</a:t>
            </a:r>
          </a:p>
        </p:txBody>
      </p:sp>
    </p:spTree>
    <p:extLst>
      <p:ext uri="{BB962C8B-B14F-4D97-AF65-F5344CB8AC3E}">
        <p14:creationId xmlns:p14="http://schemas.microsoft.com/office/powerpoint/2010/main" val="421184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18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24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813" y="5157192"/>
            <a:ext cx="1235187" cy="1700808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A </a:t>
            </a:r>
            <a:r>
              <a:rPr lang="de-DE" dirty="0" err="1" smtClean="0"/>
              <a:t>concrete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case</a:t>
            </a:r>
            <a:r>
              <a:rPr lang="de-DE" dirty="0" smtClean="0"/>
              <a:t>:</a:t>
            </a:r>
            <a:br>
              <a:rPr lang="de-DE" dirty="0" smtClean="0"/>
            </a:br>
            <a:r>
              <a:rPr lang="de-DE" dirty="0" smtClean="0"/>
              <a:t>The "City Data Pipeline"</a:t>
            </a:r>
            <a:endParaRPr lang="de-DE" dirty="0"/>
          </a:p>
        </p:txBody>
      </p:sp>
      <p:pic>
        <p:nvPicPr>
          <p:cNvPr id="3" name="Bild 2" descr="Screen Shot 2015-06-05 at 14.46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2420888"/>
            <a:ext cx="5770281" cy="3024336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33" y="5202648"/>
            <a:ext cx="1308307" cy="1635384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0" y="1700808"/>
            <a:ext cx="3779912" cy="64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000000"/>
                </a:solidFill>
                <a:latin typeface="Verdana"/>
              </a:rPr>
              <a:t>City Data Model: extensible </a:t>
            </a:r>
            <a:r>
              <a:rPr lang="de-DE" dirty="0" smtClean="0">
                <a:solidFill>
                  <a:srgbClr val="000000"/>
                </a:solidFill>
                <a:latin typeface="Apple Chancery"/>
                <a:cs typeface="Apple Chancery"/>
              </a:rPr>
              <a:t>AL</a:t>
            </a:r>
            <a:r>
              <a:rPr lang="de-DE" dirty="0" smtClean="0">
                <a:solidFill>
                  <a:srgbClr val="FF0000"/>
                </a:solidFill>
                <a:latin typeface="Apple Chancery"/>
                <a:cs typeface="Apple Chancery"/>
              </a:rPr>
              <a:t>H</a:t>
            </a:r>
            <a:r>
              <a:rPr lang="de-DE" dirty="0" smtClean="0">
                <a:solidFill>
                  <a:srgbClr val="000000"/>
                </a:solidFill>
                <a:latin typeface="Verdana"/>
              </a:rPr>
              <a:t>(</a:t>
            </a:r>
            <a:r>
              <a:rPr lang="de-DE" b="1" dirty="0" smtClean="0">
                <a:solidFill>
                  <a:srgbClr val="000000"/>
                </a:solidFill>
                <a:latin typeface="Verdana"/>
              </a:rPr>
              <a:t>D</a:t>
            </a:r>
            <a:r>
              <a:rPr lang="de-DE" dirty="0" smtClean="0">
                <a:solidFill>
                  <a:srgbClr val="000000"/>
                </a:solidFill>
                <a:latin typeface="Verdana"/>
              </a:rPr>
              <a:t>) </a:t>
            </a:r>
            <a:r>
              <a:rPr lang="de-DE" dirty="0" err="1" smtClean="0">
                <a:solidFill>
                  <a:srgbClr val="000000"/>
                </a:solidFill>
                <a:latin typeface="Verdana"/>
              </a:rPr>
              <a:t>ontology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:</a:t>
            </a:r>
          </a:p>
        </p:txBody>
      </p:sp>
      <p:sp>
        <p:nvSpPr>
          <p:cNvPr id="13" name="Oval 12"/>
          <p:cNvSpPr/>
          <p:nvPr/>
        </p:nvSpPr>
        <p:spPr>
          <a:xfrm>
            <a:off x="611560" y="2780928"/>
            <a:ext cx="2520280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>
                <a:solidFill>
                  <a:srgbClr val="FF0000"/>
                </a:solidFill>
                <a:latin typeface="Verdana"/>
              </a:rPr>
              <a:t>Provenance</a:t>
            </a:r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95536" y="4077072"/>
            <a:ext cx="2520280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r>
              <a:rPr lang="de-DE" dirty="0" smtClean="0">
                <a:solidFill>
                  <a:srgbClr val="FF0000"/>
                </a:solidFill>
                <a:latin typeface="Verdana"/>
              </a:rPr>
              <a:t>Temporal </a:t>
            </a:r>
            <a:r>
              <a:rPr lang="de-DE" dirty="0" err="1" smtClean="0">
                <a:solidFill>
                  <a:srgbClr val="FF0000"/>
                </a:solidFill>
                <a:latin typeface="Verdana"/>
              </a:rPr>
              <a:t>information</a:t>
            </a:r>
            <a:endParaRPr lang="de-DE" dirty="0">
              <a:solidFill>
                <a:srgbClr val="FF0000"/>
              </a:solidFill>
              <a:latin typeface="Verdana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915816" y="4221088"/>
            <a:ext cx="3024336" cy="13681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r>
              <a:rPr lang="de-DE" dirty="0" err="1" smtClean="0">
                <a:solidFill>
                  <a:srgbClr val="FF0000"/>
                </a:solidFill>
                <a:latin typeface="Verdana"/>
              </a:rPr>
              <a:t>Spatial</a:t>
            </a:r>
            <a:r>
              <a:rPr lang="de-DE" dirty="0" smtClean="0">
                <a:solidFill>
                  <a:srgbClr val="FF0000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Verdana"/>
              </a:rPr>
              <a:t>context</a:t>
            </a:r>
            <a:endParaRPr lang="de-DE" dirty="0">
              <a:solidFill>
                <a:srgbClr val="FF0000"/>
              </a:solidFill>
              <a:latin typeface="Verdana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923928" y="2564904"/>
            <a:ext cx="2016224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>
                <a:solidFill>
                  <a:srgbClr val="FF0000"/>
                </a:solidFill>
                <a:latin typeface="Verdana"/>
              </a:rPr>
              <a:t>Indicators</a:t>
            </a:r>
            <a:r>
              <a:rPr lang="de-DE" dirty="0">
                <a:solidFill>
                  <a:srgbClr val="FF0000"/>
                </a:solidFill>
                <a:latin typeface="Verdana"/>
              </a:rPr>
              <a:t>, </a:t>
            </a:r>
            <a:r>
              <a:rPr lang="de-DE" sz="1100" dirty="0">
                <a:solidFill>
                  <a:srgbClr val="FF0000"/>
                </a:solidFill>
                <a:latin typeface="Verdana"/>
              </a:rPr>
              <a:t>e.g. </a:t>
            </a:r>
            <a:r>
              <a:rPr lang="de-DE" sz="1100" dirty="0" err="1">
                <a:solidFill>
                  <a:srgbClr val="FF0000"/>
                </a:solidFill>
                <a:latin typeface="Verdana"/>
              </a:rPr>
              <a:t>area</a:t>
            </a:r>
            <a:r>
              <a:rPr lang="de-DE" sz="1100" dirty="0">
                <a:solidFill>
                  <a:srgbClr val="FF0000"/>
                </a:solidFill>
                <a:latin typeface="Verdana"/>
              </a:rPr>
              <a:t> in km2, </a:t>
            </a:r>
            <a:r>
              <a:rPr lang="de-DE" sz="1100" dirty="0" err="1">
                <a:solidFill>
                  <a:srgbClr val="FF0000"/>
                </a:solidFill>
                <a:latin typeface="Verdana"/>
              </a:rPr>
              <a:t>tons</a:t>
            </a:r>
            <a:r>
              <a:rPr lang="de-DE" sz="1100" dirty="0">
                <a:solidFill>
                  <a:srgbClr val="FF0000"/>
                </a:solidFill>
                <a:latin typeface="Verdana"/>
              </a:rPr>
              <a:t> CO2/</a:t>
            </a:r>
            <a:r>
              <a:rPr lang="de-DE" sz="1100" dirty="0" err="1" smtClean="0">
                <a:solidFill>
                  <a:srgbClr val="FF0000"/>
                </a:solidFill>
                <a:latin typeface="Verdana"/>
              </a:rPr>
              <a:t>capita</a:t>
            </a:r>
            <a:endParaRPr lang="de-DE" sz="1100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</p:txBody>
      </p:sp>
      <p:sp>
        <p:nvSpPr>
          <p:cNvPr id="16" name="Abgerundete rechteckige Legende 15"/>
          <p:cNvSpPr/>
          <p:nvPr/>
        </p:nvSpPr>
        <p:spPr>
          <a:xfrm>
            <a:off x="611560" y="3933056"/>
            <a:ext cx="3312368" cy="792088"/>
          </a:xfrm>
          <a:prstGeom prst="wedgeRoundRectCallout">
            <a:avLst>
              <a:gd name="adj1" fmla="val -45589"/>
              <a:gd name="adj2" fmla="val 130510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prstClr val="white"/>
                </a:solidFill>
                <a:latin typeface="Verdana"/>
              </a:rPr>
              <a:t>Ok, so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where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do I find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these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equations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?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Is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there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an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ontology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?</a:t>
            </a:r>
            <a:endParaRPr lang="de-DE" dirty="0">
              <a:solidFill>
                <a:prstClr val="white"/>
              </a:solidFill>
              <a:latin typeface="Verdana"/>
            </a:endParaRPr>
          </a:p>
        </p:txBody>
      </p:sp>
      <p:grpSp>
        <p:nvGrpSpPr>
          <p:cNvPr id="24" name="Gruppierung 23"/>
          <p:cNvGrpSpPr/>
          <p:nvPr/>
        </p:nvGrpSpPr>
        <p:grpSpPr>
          <a:xfrm>
            <a:off x="5868144" y="1844824"/>
            <a:ext cx="3256773" cy="369332"/>
            <a:chOff x="5574385" y="3491716"/>
            <a:chExt cx="3256773" cy="369332"/>
          </a:xfrm>
        </p:grpSpPr>
        <p:sp>
          <p:nvSpPr>
            <p:cNvPr id="25" name="Textfeld 24"/>
            <p:cNvSpPr txBox="1"/>
            <p:nvPr/>
          </p:nvSpPr>
          <p:spPr>
            <a:xfrm>
              <a:off x="5574385" y="3491716"/>
              <a:ext cx="22594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000000"/>
                  </a:solidFill>
                  <a:latin typeface="Verdana"/>
                </a:rPr>
                <a:t>Dbpedia:areakm2 </a:t>
              </a:r>
              <a:endParaRPr lang="de-DE" dirty="0">
                <a:solidFill>
                  <a:srgbClr val="000000"/>
                </a:solidFill>
                <a:latin typeface="Verdana"/>
              </a:endParaRPr>
            </a:p>
          </p:txBody>
        </p:sp>
        <p:pic>
          <p:nvPicPr>
            <p:cNvPr id="26" name="Bild 25" descr="Screen Shot 2015-06-05 at 15.08.45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2975" y="3491716"/>
              <a:ext cx="297417" cy="362073"/>
            </a:xfrm>
            <a:prstGeom prst="rect">
              <a:avLst/>
            </a:prstGeom>
          </p:spPr>
        </p:pic>
        <p:sp>
          <p:nvSpPr>
            <p:cNvPr id="27" name="Textfeld 26"/>
            <p:cNvSpPr txBox="1"/>
            <p:nvPr/>
          </p:nvSpPr>
          <p:spPr>
            <a:xfrm>
              <a:off x="8028384" y="3491716"/>
              <a:ext cx="8027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000000"/>
                  </a:solidFill>
                  <a:latin typeface="Verdana"/>
                </a:rPr>
                <a:t>:</a:t>
              </a:r>
              <a:r>
                <a:rPr lang="de-DE" dirty="0" err="1" smtClean="0">
                  <a:solidFill>
                    <a:srgbClr val="000000"/>
                  </a:solidFill>
                  <a:latin typeface="Verdana"/>
                </a:rPr>
                <a:t>area</a:t>
              </a:r>
              <a:endParaRPr lang="de-DE" dirty="0">
                <a:solidFill>
                  <a:srgbClr val="000000"/>
                </a:solidFill>
                <a:latin typeface="Verdana"/>
              </a:endParaRPr>
            </a:p>
          </p:txBody>
        </p:sp>
      </p:grpSp>
      <p:grpSp>
        <p:nvGrpSpPr>
          <p:cNvPr id="28" name="Gruppierung 27"/>
          <p:cNvGrpSpPr/>
          <p:nvPr/>
        </p:nvGrpSpPr>
        <p:grpSpPr>
          <a:xfrm>
            <a:off x="6180986" y="2348880"/>
            <a:ext cx="2963014" cy="369332"/>
            <a:chOff x="5868144" y="4077072"/>
            <a:chExt cx="2963014" cy="369332"/>
          </a:xfrm>
        </p:grpSpPr>
        <p:sp>
          <p:nvSpPr>
            <p:cNvPr id="29" name="Textfeld 28"/>
            <p:cNvSpPr txBox="1"/>
            <p:nvPr/>
          </p:nvSpPr>
          <p:spPr>
            <a:xfrm>
              <a:off x="5868144" y="4077072"/>
              <a:ext cx="17657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>
                  <a:solidFill>
                    <a:srgbClr val="000000"/>
                  </a:solidFill>
                  <a:latin typeface="Verdana"/>
                </a:rPr>
                <a:t>e</a:t>
              </a:r>
              <a:r>
                <a:rPr lang="de-DE" dirty="0" err="1" smtClean="0">
                  <a:solidFill>
                    <a:srgbClr val="000000"/>
                  </a:solidFill>
                  <a:latin typeface="Verdana"/>
                </a:rPr>
                <a:t>urostat:area</a:t>
              </a:r>
              <a:r>
                <a:rPr lang="de-DE" dirty="0" smtClean="0">
                  <a:solidFill>
                    <a:srgbClr val="000000"/>
                  </a:solidFill>
                  <a:latin typeface="Verdana"/>
                </a:rPr>
                <a:t> </a:t>
              </a:r>
              <a:endParaRPr lang="de-DE" dirty="0">
                <a:solidFill>
                  <a:srgbClr val="000000"/>
                </a:solidFill>
                <a:latin typeface="Verdana"/>
              </a:endParaRPr>
            </a:p>
          </p:txBody>
        </p:sp>
        <p:pic>
          <p:nvPicPr>
            <p:cNvPr id="30" name="Bild 29" descr="Screen Shot 2015-06-05 at 15.08.45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0352" y="4077072"/>
              <a:ext cx="297417" cy="362073"/>
            </a:xfrm>
            <a:prstGeom prst="rect">
              <a:avLst/>
            </a:prstGeom>
          </p:spPr>
        </p:pic>
        <p:sp>
          <p:nvSpPr>
            <p:cNvPr id="31" name="Textfeld 30"/>
            <p:cNvSpPr txBox="1"/>
            <p:nvPr/>
          </p:nvSpPr>
          <p:spPr>
            <a:xfrm>
              <a:off x="8028384" y="4077072"/>
              <a:ext cx="8027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000000"/>
                  </a:solidFill>
                  <a:latin typeface="Verdana"/>
                </a:rPr>
                <a:t>:</a:t>
              </a:r>
              <a:r>
                <a:rPr lang="de-DE" dirty="0" err="1" smtClean="0">
                  <a:solidFill>
                    <a:srgbClr val="000000"/>
                  </a:solidFill>
                  <a:latin typeface="Verdana"/>
                </a:rPr>
                <a:t>area</a:t>
              </a:r>
              <a:endParaRPr lang="de-DE" dirty="0">
                <a:solidFill>
                  <a:srgbClr val="000000"/>
                </a:solidFill>
                <a:latin typeface="Verdana"/>
              </a:endParaRPr>
            </a:p>
          </p:txBody>
        </p:sp>
      </p:grpSp>
      <p:grpSp>
        <p:nvGrpSpPr>
          <p:cNvPr id="11" name="Gruppierung 10"/>
          <p:cNvGrpSpPr/>
          <p:nvPr/>
        </p:nvGrpSpPr>
        <p:grpSpPr>
          <a:xfrm>
            <a:off x="3923928" y="3429000"/>
            <a:ext cx="5276516" cy="1008112"/>
            <a:chOff x="3923928" y="3429000"/>
            <a:chExt cx="5276516" cy="1008112"/>
          </a:xfrm>
        </p:grpSpPr>
        <p:sp>
          <p:nvSpPr>
            <p:cNvPr id="10" name="Abgerundetes Rechteck 9"/>
            <p:cNvSpPr/>
            <p:nvPr/>
          </p:nvSpPr>
          <p:spPr>
            <a:xfrm>
              <a:off x="3923928" y="3429000"/>
              <a:ext cx="5256584" cy="1008112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4400" b="1" dirty="0">
                <a:solidFill>
                  <a:srgbClr val="FF0000"/>
                </a:solidFill>
                <a:latin typeface="Verdana"/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4427984" y="3573016"/>
              <a:ext cx="47724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000000"/>
                  </a:solidFill>
                  <a:latin typeface="Verdana"/>
                </a:rPr>
                <a:t>:</a:t>
              </a:r>
              <a:r>
                <a:rPr lang="de-DE" dirty="0" err="1" smtClean="0">
                  <a:solidFill>
                    <a:srgbClr val="000000"/>
                  </a:solidFill>
                  <a:latin typeface="Verdana"/>
                </a:rPr>
                <a:t>populationDensity</a:t>
              </a:r>
              <a:r>
                <a:rPr lang="de-DE" dirty="0" smtClean="0">
                  <a:solidFill>
                    <a:srgbClr val="000000"/>
                  </a:solidFill>
                  <a:latin typeface="Verdana"/>
                </a:rPr>
                <a:t> = :</a:t>
              </a:r>
              <a:r>
                <a:rPr lang="de-DE" dirty="0" err="1" smtClean="0">
                  <a:solidFill>
                    <a:srgbClr val="000000"/>
                  </a:solidFill>
                  <a:latin typeface="Verdana"/>
                </a:rPr>
                <a:t>population</a:t>
              </a:r>
              <a:r>
                <a:rPr lang="de-DE" dirty="0" smtClean="0">
                  <a:solidFill>
                    <a:srgbClr val="000000"/>
                  </a:solidFill>
                  <a:latin typeface="Verdana"/>
                </a:rPr>
                <a:t>/:</a:t>
              </a:r>
              <a:r>
                <a:rPr lang="de-DE" dirty="0" err="1" smtClean="0">
                  <a:solidFill>
                    <a:srgbClr val="000000"/>
                  </a:solidFill>
                  <a:latin typeface="Verdana"/>
                </a:rPr>
                <a:t>area</a:t>
              </a:r>
              <a:endParaRPr lang="de-DE" dirty="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4449995" y="3861048"/>
              <a:ext cx="46585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000000"/>
                  </a:solidFill>
                  <a:latin typeface="Verdana"/>
                </a:rPr>
                <a:t>:</a:t>
              </a:r>
              <a:r>
                <a:rPr lang="de-DE" dirty="0" err="1" smtClean="0">
                  <a:solidFill>
                    <a:srgbClr val="000000"/>
                  </a:solidFill>
                  <a:latin typeface="Verdana"/>
                </a:rPr>
                <a:t>area</a:t>
              </a:r>
              <a:r>
                <a:rPr lang="de-DE" dirty="0" smtClean="0">
                  <a:solidFill>
                    <a:srgbClr val="000000"/>
                  </a:solidFill>
                  <a:latin typeface="Verdana"/>
                </a:rPr>
                <a:t> </a:t>
              </a:r>
              <a:r>
                <a:rPr lang="de-DE" dirty="0">
                  <a:solidFill>
                    <a:srgbClr val="000000"/>
                  </a:solidFill>
                  <a:latin typeface="Verdana"/>
                </a:rPr>
                <a:t>= </a:t>
              </a:r>
              <a:r>
                <a:rPr lang="de-DE" dirty="0" smtClean="0">
                  <a:solidFill>
                    <a:srgbClr val="000000"/>
                  </a:solidFill>
                  <a:latin typeface="Verdana"/>
                </a:rPr>
                <a:t>0,386102 * dbpedia:areaMi2</a:t>
              </a:r>
              <a:endParaRPr lang="de-DE" dirty="0">
                <a:solidFill>
                  <a:srgbClr val="000000"/>
                </a:solidFill>
                <a:latin typeface="Verdana"/>
              </a:endParaRPr>
            </a:p>
          </p:txBody>
        </p:sp>
      </p:grpSp>
      <p:sp>
        <p:nvSpPr>
          <p:cNvPr id="33" name="Rechteck 32"/>
          <p:cNvSpPr/>
          <p:nvPr/>
        </p:nvSpPr>
        <p:spPr>
          <a:xfrm>
            <a:off x="3942184" y="1633150"/>
            <a:ext cx="5201816" cy="352404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265113" lvl="0" indent="-265113">
              <a:spcAft>
                <a:spcPts val="600"/>
              </a:spcAft>
              <a:buClr>
                <a:srgbClr val="532481"/>
              </a:buClr>
            </a:pPr>
            <a:endParaRPr lang="de-DE" sz="2400" dirty="0">
              <a:solidFill>
                <a:srgbClr val="000000"/>
              </a:solidFill>
            </a:endParaRPr>
          </a:p>
          <a:p>
            <a:pPr marL="265113" lvl="0" indent="-265113">
              <a:spcAft>
                <a:spcPts val="600"/>
              </a:spcAft>
              <a:buClr>
                <a:srgbClr val="532481"/>
              </a:buClr>
            </a:pP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In </a:t>
            </a:r>
            <a:r>
              <a:rPr lang="de-DE" sz="24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more</a:t>
            </a:r>
            <a:r>
              <a:rPr lang="de-DE" sz="24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detail</a:t>
            </a:r>
            <a:r>
              <a:rPr lang="de-DE" sz="24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:   </a:t>
            </a: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Is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Open Data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useful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at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all?</a:t>
            </a: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sz="2000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Are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ontology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languages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expressive </a:t>
            </a:r>
            <a:r>
              <a:rPr lang="de-DE" sz="2000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enough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?</a:t>
            </a: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sz="2000" b="1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Which</a:t>
            </a:r>
            <a:r>
              <a:rPr lang="de-DE" sz="2000" b="1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b="1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ontologies</a:t>
            </a:r>
            <a:r>
              <a:rPr lang="de-DE" sz="2000" b="1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b="1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could</a:t>
            </a:r>
            <a:r>
              <a:rPr lang="de-DE" sz="2000" b="1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I </a:t>
            </a:r>
            <a:r>
              <a:rPr lang="de-DE" sz="2000" b="1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use</a:t>
            </a:r>
            <a:r>
              <a:rPr lang="de-DE" sz="2000" b="1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?</a:t>
            </a: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sz="2000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Is</a:t>
            </a:r>
            <a:r>
              <a:rPr lang="de-DE" sz="2000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there</a:t>
            </a:r>
            <a:r>
              <a:rPr lang="de-DE" sz="2000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enough</a:t>
            </a:r>
            <a:r>
              <a:rPr lang="de-DE" sz="2000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data</a:t>
            </a:r>
            <a:r>
              <a:rPr lang="de-DE" sz="2000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at</a:t>
            </a:r>
            <a:r>
              <a:rPr lang="de-DE" sz="2000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 all?</a:t>
            </a: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sz="2000" dirty="0" err="1" smtClean="0">
                <a:solidFill>
                  <a:srgbClr val="0060C8"/>
                </a:solidFill>
              </a:rPr>
              <a:t>How</a:t>
            </a:r>
            <a:r>
              <a:rPr lang="de-DE" sz="2000" dirty="0" smtClean="0">
                <a:solidFill>
                  <a:srgbClr val="0060C8"/>
                </a:solidFill>
              </a:rPr>
              <a:t> </a:t>
            </a:r>
            <a:r>
              <a:rPr lang="de-DE" sz="2000" dirty="0" err="1">
                <a:solidFill>
                  <a:srgbClr val="0060C8"/>
                </a:solidFill>
              </a:rPr>
              <a:t>to</a:t>
            </a:r>
            <a:r>
              <a:rPr lang="de-DE" sz="2000" dirty="0">
                <a:solidFill>
                  <a:srgbClr val="0060C8"/>
                </a:solidFill>
              </a:rPr>
              <a:t> </a:t>
            </a:r>
            <a:r>
              <a:rPr lang="de-DE" sz="2000" dirty="0" err="1">
                <a:solidFill>
                  <a:srgbClr val="0060C8"/>
                </a:solidFill>
              </a:rPr>
              <a:t>tackle</a:t>
            </a:r>
            <a:r>
              <a:rPr lang="de-DE" sz="2000" dirty="0">
                <a:solidFill>
                  <a:srgbClr val="0060C8"/>
                </a:solidFill>
              </a:rPr>
              <a:t> </a:t>
            </a:r>
            <a:r>
              <a:rPr lang="de-DE" sz="2000" dirty="0" err="1">
                <a:solidFill>
                  <a:srgbClr val="0060C8"/>
                </a:solidFill>
              </a:rPr>
              <a:t>inconsistencies</a:t>
            </a:r>
            <a:r>
              <a:rPr lang="de-DE" sz="2000" dirty="0" smtClean="0">
                <a:solidFill>
                  <a:srgbClr val="0060C8"/>
                </a:solidFill>
              </a:rPr>
              <a:t>?</a:t>
            </a:r>
            <a:endParaRPr lang="de-DE" sz="2000" dirty="0" smtClean="0">
              <a:solidFill>
                <a:schemeClr val="accent2">
                  <a:lumMod val="75000"/>
                  <a:lumOff val="25000"/>
                </a:schemeClr>
              </a:solidFill>
            </a:endParaRP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sz="2000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Where</a:t>
            </a:r>
            <a:r>
              <a:rPr lang="de-DE" sz="2000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to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find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the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right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data</a:t>
            </a:r>
            <a:r>
              <a:rPr lang="de-DE" sz="2000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?</a:t>
            </a:r>
            <a:endParaRPr lang="de-DE" sz="2000" dirty="0">
              <a:solidFill>
                <a:schemeClr val="accent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21726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3" grpId="0" animBg="1"/>
      <p:bldP spid="33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Equational</a:t>
            </a:r>
            <a:r>
              <a:rPr lang="de-DE" dirty="0" smtClean="0"/>
              <a:t> </a:t>
            </a:r>
            <a:r>
              <a:rPr lang="de-DE" dirty="0" err="1" smtClean="0"/>
              <a:t>knowledge</a:t>
            </a:r>
            <a:r>
              <a:rPr lang="de-DE" dirty="0" smtClean="0"/>
              <a:t>: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Eurostat</a:t>
            </a:r>
            <a:r>
              <a:rPr lang="de-DE" dirty="0" smtClean="0"/>
              <a:t>/Urbanaudit:</a:t>
            </a:r>
          </a:p>
          <a:p>
            <a:pPr lvl="1"/>
            <a:r>
              <a:rPr lang="de-DE" dirty="0">
                <a:hlinkClick r:id="rId3"/>
              </a:rPr>
              <a:t>http://ec.europa.eu/regional_policy/archive/urban2/urban/audit/ftp/vol3.</a:t>
            </a:r>
            <a:r>
              <a:rPr lang="de-DE" dirty="0" smtClean="0">
                <a:hlinkClick r:id="rId3"/>
              </a:rPr>
              <a:t>pdf</a:t>
            </a:r>
            <a:r>
              <a:rPr lang="de-DE" dirty="0" smtClean="0"/>
              <a:t> </a:t>
            </a:r>
          </a:p>
          <a:p>
            <a:pPr lvl="1"/>
            <a:endParaRPr lang="de-DE" dirty="0"/>
          </a:p>
          <a:p>
            <a:pPr lvl="1"/>
            <a:endParaRPr lang="de-DE" dirty="0" smtClean="0"/>
          </a:p>
          <a:p>
            <a:pPr lvl="1"/>
            <a:endParaRPr lang="de-DE" dirty="0"/>
          </a:p>
        </p:txBody>
      </p:sp>
      <p:pic>
        <p:nvPicPr>
          <p:cNvPr id="4" name="Bild 3" descr="Screen Shot 2015-06-07 at 22.39.4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8960"/>
            <a:ext cx="9144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1317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Equational</a:t>
            </a:r>
            <a:r>
              <a:rPr lang="de-DE" dirty="0" smtClean="0"/>
              <a:t> </a:t>
            </a:r>
            <a:r>
              <a:rPr lang="de-DE" dirty="0" err="1" smtClean="0"/>
              <a:t>knowledge</a:t>
            </a:r>
            <a:r>
              <a:rPr lang="de-DE" dirty="0" smtClean="0"/>
              <a:t>:</a:t>
            </a:r>
            <a:br>
              <a:rPr lang="de-DE" dirty="0" smtClean="0"/>
            </a:br>
            <a:r>
              <a:rPr lang="de-DE" dirty="0" smtClean="0"/>
              <a:t>Unit </a:t>
            </a:r>
            <a:r>
              <a:rPr lang="de-DE" dirty="0" err="1" smtClean="0"/>
              <a:t>conversion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4067944" y="2420888"/>
            <a:ext cx="49320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>
                <a:hlinkClick r:id="rId3"/>
              </a:rPr>
              <a:t>http://www.wurvoc.org/vocabularies/om-1.8</a:t>
            </a:r>
            <a:r>
              <a:rPr lang="de-DE" sz="1600" dirty="0" smtClean="0">
                <a:hlinkClick r:id="rId3"/>
              </a:rPr>
              <a:t>/</a:t>
            </a:r>
            <a:r>
              <a:rPr lang="de-DE" sz="1600" dirty="0" smtClean="0"/>
              <a:t> </a:t>
            </a:r>
            <a:endParaRPr lang="de-DE" sz="1600" dirty="0"/>
          </a:p>
        </p:txBody>
      </p:sp>
      <p:pic>
        <p:nvPicPr>
          <p:cNvPr id="7" name="Bild 6" descr="Screen Shot 2015-06-07 at 22.46.1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556" y="3068960"/>
            <a:ext cx="4855444" cy="3247628"/>
          </a:xfrm>
          <a:prstGeom prst="rect">
            <a:avLst/>
          </a:prstGeom>
          <a:ln>
            <a:solidFill>
              <a:srgbClr val="0096D3"/>
            </a:solidFill>
          </a:ln>
        </p:spPr>
      </p:pic>
      <p:sp>
        <p:nvSpPr>
          <p:cNvPr id="8" name="Rechteck 7"/>
          <p:cNvSpPr/>
          <p:nvPr/>
        </p:nvSpPr>
        <p:spPr>
          <a:xfrm>
            <a:off x="467544" y="2420888"/>
            <a:ext cx="2069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hlinkClick r:id="rId5"/>
              </a:rPr>
              <a:t>http://qudt.org</a:t>
            </a:r>
            <a:r>
              <a:rPr lang="de-DE" dirty="0" smtClean="0">
                <a:hlinkClick r:id="rId5"/>
              </a:rPr>
              <a:t>/</a:t>
            </a:r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9" name="Bild 8" descr="Screen Shot 2015-06-07 at 22.47.4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4944"/>
            <a:ext cx="4024768" cy="3861048"/>
          </a:xfrm>
          <a:prstGeom prst="rect">
            <a:avLst/>
          </a:prstGeom>
          <a:ln>
            <a:solidFill>
              <a:srgbClr val="0096D3"/>
            </a:solidFill>
          </a:ln>
        </p:spPr>
      </p:pic>
    </p:spTree>
    <p:extLst>
      <p:ext uri="{BB962C8B-B14F-4D97-AF65-F5344CB8AC3E}">
        <p14:creationId xmlns:p14="http://schemas.microsoft.com/office/powerpoint/2010/main" val="128971246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813" y="5157192"/>
            <a:ext cx="1235187" cy="1700808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A </a:t>
            </a:r>
            <a:r>
              <a:rPr lang="de-DE" dirty="0" err="1" smtClean="0"/>
              <a:t>concrete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case</a:t>
            </a:r>
            <a:r>
              <a:rPr lang="de-DE" dirty="0" smtClean="0"/>
              <a:t>:</a:t>
            </a:r>
            <a:br>
              <a:rPr lang="de-DE" dirty="0" smtClean="0"/>
            </a:br>
            <a:r>
              <a:rPr lang="de-DE" dirty="0" smtClean="0"/>
              <a:t>The "City Data Pipeline"</a:t>
            </a:r>
            <a:endParaRPr lang="de-DE" dirty="0"/>
          </a:p>
        </p:txBody>
      </p:sp>
      <p:pic>
        <p:nvPicPr>
          <p:cNvPr id="3" name="Bild 2" descr="Screen Shot 2015-06-05 at 14.46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2420888"/>
            <a:ext cx="5770281" cy="3024336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33" y="5202648"/>
            <a:ext cx="1308307" cy="1635384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0" y="1700808"/>
            <a:ext cx="3779912" cy="64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000000"/>
                </a:solidFill>
                <a:latin typeface="Verdana"/>
              </a:rPr>
              <a:t>City Data Model: extensible </a:t>
            </a:r>
            <a:r>
              <a:rPr lang="de-DE" dirty="0" smtClean="0">
                <a:solidFill>
                  <a:srgbClr val="000000"/>
                </a:solidFill>
                <a:latin typeface="Apple Chancery"/>
                <a:cs typeface="Apple Chancery"/>
              </a:rPr>
              <a:t>AL</a:t>
            </a:r>
            <a:r>
              <a:rPr lang="de-DE" dirty="0" smtClean="0">
                <a:solidFill>
                  <a:srgbClr val="FF0000"/>
                </a:solidFill>
                <a:latin typeface="Apple Chancery"/>
                <a:cs typeface="Apple Chancery"/>
              </a:rPr>
              <a:t>H</a:t>
            </a:r>
            <a:r>
              <a:rPr lang="de-DE" dirty="0" smtClean="0">
                <a:solidFill>
                  <a:srgbClr val="000000"/>
                </a:solidFill>
                <a:latin typeface="Verdana"/>
              </a:rPr>
              <a:t>(</a:t>
            </a:r>
            <a:r>
              <a:rPr lang="de-DE" b="1" dirty="0" smtClean="0">
                <a:solidFill>
                  <a:srgbClr val="000000"/>
                </a:solidFill>
                <a:latin typeface="Verdana"/>
              </a:rPr>
              <a:t>D</a:t>
            </a:r>
            <a:r>
              <a:rPr lang="de-DE" dirty="0" smtClean="0">
                <a:solidFill>
                  <a:srgbClr val="000000"/>
                </a:solidFill>
                <a:latin typeface="Verdana"/>
              </a:rPr>
              <a:t>) </a:t>
            </a:r>
            <a:r>
              <a:rPr lang="de-DE" dirty="0" err="1" smtClean="0">
                <a:solidFill>
                  <a:srgbClr val="000000"/>
                </a:solidFill>
                <a:latin typeface="Verdana"/>
              </a:rPr>
              <a:t>ontology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:</a:t>
            </a:r>
          </a:p>
        </p:txBody>
      </p:sp>
      <p:sp>
        <p:nvSpPr>
          <p:cNvPr id="13" name="Oval 12"/>
          <p:cNvSpPr/>
          <p:nvPr/>
        </p:nvSpPr>
        <p:spPr>
          <a:xfrm>
            <a:off x="611560" y="2780928"/>
            <a:ext cx="2520280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>
                <a:solidFill>
                  <a:srgbClr val="FF0000"/>
                </a:solidFill>
                <a:latin typeface="Verdana"/>
              </a:rPr>
              <a:t>Provenance</a:t>
            </a:r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95536" y="4077072"/>
            <a:ext cx="2520280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r>
              <a:rPr lang="de-DE" dirty="0" smtClean="0">
                <a:solidFill>
                  <a:srgbClr val="FF0000"/>
                </a:solidFill>
                <a:latin typeface="Verdana"/>
              </a:rPr>
              <a:t>Temporal </a:t>
            </a:r>
            <a:r>
              <a:rPr lang="de-DE" dirty="0" err="1" smtClean="0">
                <a:solidFill>
                  <a:srgbClr val="FF0000"/>
                </a:solidFill>
                <a:latin typeface="Verdana"/>
              </a:rPr>
              <a:t>information</a:t>
            </a:r>
            <a:endParaRPr lang="de-DE" dirty="0">
              <a:solidFill>
                <a:srgbClr val="FF0000"/>
              </a:solidFill>
              <a:latin typeface="Verdana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915816" y="4221088"/>
            <a:ext cx="3024336" cy="13681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r>
              <a:rPr lang="de-DE" dirty="0" err="1" smtClean="0">
                <a:solidFill>
                  <a:srgbClr val="FF0000"/>
                </a:solidFill>
                <a:latin typeface="Verdana"/>
              </a:rPr>
              <a:t>Spatial</a:t>
            </a:r>
            <a:r>
              <a:rPr lang="de-DE" dirty="0" smtClean="0">
                <a:solidFill>
                  <a:srgbClr val="FF0000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Verdana"/>
              </a:rPr>
              <a:t>context</a:t>
            </a:r>
            <a:endParaRPr lang="de-DE" dirty="0">
              <a:solidFill>
                <a:srgbClr val="FF0000"/>
              </a:solidFill>
              <a:latin typeface="Verdana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923928" y="2564904"/>
            <a:ext cx="2016224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>
                <a:solidFill>
                  <a:srgbClr val="FF0000"/>
                </a:solidFill>
                <a:latin typeface="Verdana"/>
              </a:rPr>
              <a:t>Indicators</a:t>
            </a:r>
            <a:r>
              <a:rPr lang="de-DE" dirty="0">
                <a:solidFill>
                  <a:srgbClr val="FF0000"/>
                </a:solidFill>
                <a:latin typeface="Verdana"/>
              </a:rPr>
              <a:t>, </a:t>
            </a:r>
            <a:r>
              <a:rPr lang="de-DE" sz="1100" dirty="0">
                <a:solidFill>
                  <a:srgbClr val="FF0000"/>
                </a:solidFill>
                <a:latin typeface="Verdana"/>
              </a:rPr>
              <a:t>e.g. </a:t>
            </a:r>
            <a:r>
              <a:rPr lang="de-DE" sz="1100" dirty="0" err="1">
                <a:solidFill>
                  <a:srgbClr val="FF0000"/>
                </a:solidFill>
                <a:latin typeface="Verdana"/>
              </a:rPr>
              <a:t>area</a:t>
            </a:r>
            <a:r>
              <a:rPr lang="de-DE" sz="1100" dirty="0">
                <a:solidFill>
                  <a:srgbClr val="FF0000"/>
                </a:solidFill>
                <a:latin typeface="Verdana"/>
              </a:rPr>
              <a:t> in km2, </a:t>
            </a:r>
            <a:r>
              <a:rPr lang="de-DE" sz="1100" dirty="0" err="1">
                <a:solidFill>
                  <a:srgbClr val="FF0000"/>
                </a:solidFill>
                <a:latin typeface="Verdana"/>
              </a:rPr>
              <a:t>tons</a:t>
            </a:r>
            <a:r>
              <a:rPr lang="de-DE" sz="1100" dirty="0">
                <a:solidFill>
                  <a:srgbClr val="FF0000"/>
                </a:solidFill>
                <a:latin typeface="Verdana"/>
              </a:rPr>
              <a:t> CO2/</a:t>
            </a:r>
            <a:r>
              <a:rPr lang="de-DE" sz="1100" dirty="0" err="1" smtClean="0">
                <a:solidFill>
                  <a:srgbClr val="FF0000"/>
                </a:solidFill>
                <a:latin typeface="Verdana"/>
              </a:rPr>
              <a:t>capita</a:t>
            </a:r>
            <a:endParaRPr lang="de-DE" sz="1100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</p:txBody>
      </p:sp>
      <p:sp>
        <p:nvSpPr>
          <p:cNvPr id="16" name="Abgerundete rechteckige Legende 15"/>
          <p:cNvSpPr/>
          <p:nvPr/>
        </p:nvSpPr>
        <p:spPr>
          <a:xfrm>
            <a:off x="611560" y="3933056"/>
            <a:ext cx="3312368" cy="792088"/>
          </a:xfrm>
          <a:prstGeom prst="wedgeRoundRectCallout">
            <a:avLst>
              <a:gd name="adj1" fmla="val -45589"/>
              <a:gd name="adj2" fmla="val 130510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prstClr val="white"/>
                </a:solidFill>
                <a:latin typeface="Verdana"/>
              </a:rPr>
              <a:t>So,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are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we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done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?</a:t>
            </a:r>
            <a:endParaRPr lang="de-DE" dirty="0">
              <a:solidFill>
                <a:prstClr val="white"/>
              </a:solidFill>
              <a:latin typeface="Verdana"/>
            </a:endParaRPr>
          </a:p>
        </p:txBody>
      </p:sp>
      <p:grpSp>
        <p:nvGrpSpPr>
          <p:cNvPr id="24" name="Gruppierung 23"/>
          <p:cNvGrpSpPr/>
          <p:nvPr/>
        </p:nvGrpSpPr>
        <p:grpSpPr>
          <a:xfrm>
            <a:off x="5868144" y="1844824"/>
            <a:ext cx="3256773" cy="369332"/>
            <a:chOff x="5574385" y="3491716"/>
            <a:chExt cx="3256773" cy="369332"/>
          </a:xfrm>
        </p:grpSpPr>
        <p:sp>
          <p:nvSpPr>
            <p:cNvPr id="25" name="Textfeld 24"/>
            <p:cNvSpPr txBox="1"/>
            <p:nvPr/>
          </p:nvSpPr>
          <p:spPr>
            <a:xfrm>
              <a:off x="5574385" y="3491716"/>
              <a:ext cx="22594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000000"/>
                  </a:solidFill>
                  <a:latin typeface="Verdana"/>
                </a:rPr>
                <a:t>Dbpedia:areakm2 </a:t>
              </a:r>
              <a:endParaRPr lang="de-DE" dirty="0">
                <a:solidFill>
                  <a:srgbClr val="000000"/>
                </a:solidFill>
                <a:latin typeface="Verdana"/>
              </a:endParaRPr>
            </a:p>
          </p:txBody>
        </p:sp>
        <p:pic>
          <p:nvPicPr>
            <p:cNvPr id="26" name="Bild 25" descr="Screen Shot 2015-06-05 at 15.08.45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2975" y="3491716"/>
              <a:ext cx="297417" cy="362073"/>
            </a:xfrm>
            <a:prstGeom prst="rect">
              <a:avLst/>
            </a:prstGeom>
          </p:spPr>
        </p:pic>
        <p:sp>
          <p:nvSpPr>
            <p:cNvPr id="27" name="Textfeld 26"/>
            <p:cNvSpPr txBox="1"/>
            <p:nvPr/>
          </p:nvSpPr>
          <p:spPr>
            <a:xfrm>
              <a:off x="8028384" y="3491716"/>
              <a:ext cx="8027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000000"/>
                  </a:solidFill>
                  <a:latin typeface="Verdana"/>
                </a:rPr>
                <a:t>:</a:t>
              </a:r>
              <a:r>
                <a:rPr lang="de-DE" dirty="0" err="1" smtClean="0">
                  <a:solidFill>
                    <a:srgbClr val="000000"/>
                  </a:solidFill>
                  <a:latin typeface="Verdana"/>
                </a:rPr>
                <a:t>area</a:t>
              </a:r>
              <a:endParaRPr lang="de-DE" dirty="0">
                <a:solidFill>
                  <a:srgbClr val="000000"/>
                </a:solidFill>
                <a:latin typeface="Verdana"/>
              </a:endParaRPr>
            </a:p>
          </p:txBody>
        </p:sp>
      </p:grpSp>
      <p:grpSp>
        <p:nvGrpSpPr>
          <p:cNvPr id="28" name="Gruppierung 27"/>
          <p:cNvGrpSpPr/>
          <p:nvPr/>
        </p:nvGrpSpPr>
        <p:grpSpPr>
          <a:xfrm>
            <a:off x="6180986" y="2348880"/>
            <a:ext cx="2963014" cy="369332"/>
            <a:chOff x="5868144" y="4077072"/>
            <a:chExt cx="2963014" cy="369332"/>
          </a:xfrm>
        </p:grpSpPr>
        <p:sp>
          <p:nvSpPr>
            <p:cNvPr id="29" name="Textfeld 28"/>
            <p:cNvSpPr txBox="1"/>
            <p:nvPr/>
          </p:nvSpPr>
          <p:spPr>
            <a:xfrm>
              <a:off x="5868144" y="4077072"/>
              <a:ext cx="17657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>
                  <a:solidFill>
                    <a:srgbClr val="000000"/>
                  </a:solidFill>
                  <a:latin typeface="Verdana"/>
                </a:rPr>
                <a:t>e</a:t>
              </a:r>
              <a:r>
                <a:rPr lang="de-DE" dirty="0" err="1" smtClean="0">
                  <a:solidFill>
                    <a:srgbClr val="000000"/>
                  </a:solidFill>
                  <a:latin typeface="Verdana"/>
                </a:rPr>
                <a:t>urostat:area</a:t>
              </a:r>
              <a:r>
                <a:rPr lang="de-DE" dirty="0" smtClean="0">
                  <a:solidFill>
                    <a:srgbClr val="000000"/>
                  </a:solidFill>
                  <a:latin typeface="Verdana"/>
                </a:rPr>
                <a:t> </a:t>
              </a:r>
              <a:endParaRPr lang="de-DE" dirty="0">
                <a:solidFill>
                  <a:srgbClr val="000000"/>
                </a:solidFill>
                <a:latin typeface="Verdana"/>
              </a:endParaRPr>
            </a:p>
          </p:txBody>
        </p:sp>
        <p:pic>
          <p:nvPicPr>
            <p:cNvPr id="30" name="Bild 29" descr="Screen Shot 2015-06-05 at 15.08.45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0352" y="4077072"/>
              <a:ext cx="297417" cy="362073"/>
            </a:xfrm>
            <a:prstGeom prst="rect">
              <a:avLst/>
            </a:prstGeom>
          </p:spPr>
        </p:pic>
        <p:sp>
          <p:nvSpPr>
            <p:cNvPr id="31" name="Textfeld 30"/>
            <p:cNvSpPr txBox="1"/>
            <p:nvPr/>
          </p:nvSpPr>
          <p:spPr>
            <a:xfrm>
              <a:off x="8028384" y="4077072"/>
              <a:ext cx="8027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000000"/>
                  </a:solidFill>
                  <a:latin typeface="Verdana"/>
                </a:rPr>
                <a:t>:</a:t>
              </a:r>
              <a:r>
                <a:rPr lang="de-DE" dirty="0" err="1" smtClean="0">
                  <a:solidFill>
                    <a:srgbClr val="000000"/>
                  </a:solidFill>
                  <a:latin typeface="Verdana"/>
                </a:rPr>
                <a:t>area</a:t>
              </a:r>
              <a:endParaRPr lang="de-DE" dirty="0">
                <a:solidFill>
                  <a:srgbClr val="000000"/>
                </a:solidFill>
                <a:latin typeface="Verdana"/>
              </a:endParaRPr>
            </a:p>
          </p:txBody>
        </p:sp>
      </p:grpSp>
      <p:grpSp>
        <p:nvGrpSpPr>
          <p:cNvPr id="11" name="Gruppierung 10"/>
          <p:cNvGrpSpPr/>
          <p:nvPr/>
        </p:nvGrpSpPr>
        <p:grpSpPr>
          <a:xfrm>
            <a:off x="3923928" y="3429000"/>
            <a:ext cx="5276516" cy="1008112"/>
            <a:chOff x="3923928" y="3429000"/>
            <a:chExt cx="5276516" cy="1008112"/>
          </a:xfrm>
        </p:grpSpPr>
        <p:sp>
          <p:nvSpPr>
            <p:cNvPr id="10" name="Abgerundetes Rechteck 9"/>
            <p:cNvSpPr/>
            <p:nvPr/>
          </p:nvSpPr>
          <p:spPr>
            <a:xfrm>
              <a:off x="3923928" y="3429000"/>
              <a:ext cx="5256584" cy="1008112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4400" b="1" dirty="0">
                <a:solidFill>
                  <a:srgbClr val="FF0000"/>
                </a:solidFill>
                <a:latin typeface="Verdana"/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4427984" y="3573016"/>
              <a:ext cx="47724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000000"/>
                  </a:solidFill>
                  <a:latin typeface="Verdana"/>
                </a:rPr>
                <a:t>:</a:t>
              </a:r>
              <a:r>
                <a:rPr lang="de-DE" dirty="0" err="1" smtClean="0">
                  <a:solidFill>
                    <a:srgbClr val="000000"/>
                  </a:solidFill>
                  <a:latin typeface="Verdana"/>
                </a:rPr>
                <a:t>populationDensity</a:t>
              </a:r>
              <a:r>
                <a:rPr lang="de-DE" dirty="0" smtClean="0">
                  <a:solidFill>
                    <a:srgbClr val="000000"/>
                  </a:solidFill>
                  <a:latin typeface="Verdana"/>
                </a:rPr>
                <a:t> = :</a:t>
              </a:r>
              <a:r>
                <a:rPr lang="de-DE" dirty="0" err="1" smtClean="0">
                  <a:solidFill>
                    <a:srgbClr val="000000"/>
                  </a:solidFill>
                  <a:latin typeface="Verdana"/>
                </a:rPr>
                <a:t>population</a:t>
              </a:r>
              <a:r>
                <a:rPr lang="de-DE" dirty="0" smtClean="0">
                  <a:solidFill>
                    <a:srgbClr val="000000"/>
                  </a:solidFill>
                  <a:latin typeface="Verdana"/>
                </a:rPr>
                <a:t>/:</a:t>
              </a:r>
              <a:r>
                <a:rPr lang="de-DE" dirty="0" err="1" smtClean="0">
                  <a:solidFill>
                    <a:srgbClr val="000000"/>
                  </a:solidFill>
                  <a:latin typeface="Verdana"/>
                </a:rPr>
                <a:t>area</a:t>
              </a:r>
              <a:endParaRPr lang="de-DE" dirty="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4449995" y="3861048"/>
              <a:ext cx="46585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000000"/>
                  </a:solidFill>
                  <a:latin typeface="Verdana"/>
                </a:rPr>
                <a:t>:</a:t>
              </a:r>
              <a:r>
                <a:rPr lang="de-DE" dirty="0" err="1" smtClean="0">
                  <a:solidFill>
                    <a:srgbClr val="000000"/>
                  </a:solidFill>
                  <a:latin typeface="Verdana"/>
                </a:rPr>
                <a:t>area</a:t>
              </a:r>
              <a:r>
                <a:rPr lang="de-DE" dirty="0" smtClean="0">
                  <a:solidFill>
                    <a:srgbClr val="000000"/>
                  </a:solidFill>
                  <a:latin typeface="Verdana"/>
                </a:rPr>
                <a:t> </a:t>
              </a:r>
              <a:r>
                <a:rPr lang="de-DE" dirty="0">
                  <a:solidFill>
                    <a:srgbClr val="000000"/>
                  </a:solidFill>
                  <a:latin typeface="Verdana"/>
                </a:rPr>
                <a:t>= </a:t>
              </a:r>
              <a:r>
                <a:rPr lang="de-DE" dirty="0" smtClean="0">
                  <a:solidFill>
                    <a:srgbClr val="000000"/>
                  </a:solidFill>
                  <a:latin typeface="Verdana"/>
                </a:rPr>
                <a:t>0,386102 * dbpedia:areaMi2</a:t>
              </a:r>
              <a:endParaRPr lang="de-DE" dirty="0">
                <a:solidFill>
                  <a:srgbClr val="000000"/>
                </a:solidFill>
                <a:latin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025846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8813" y="5157192"/>
            <a:ext cx="1235187" cy="1700808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A </a:t>
            </a:r>
            <a:r>
              <a:rPr lang="de-DE" dirty="0" err="1" smtClean="0"/>
              <a:t>concrete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case</a:t>
            </a:r>
            <a:r>
              <a:rPr lang="de-DE" dirty="0" smtClean="0"/>
              <a:t>:</a:t>
            </a:r>
            <a:br>
              <a:rPr lang="de-DE" dirty="0" smtClean="0"/>
            </a:br>
            <a:r>
              <a:rPr lang="de-DE" dirty="0" smtClean="0"/>
              <a:t>The "City Data Pipeline"</a:t>
            </a:r>
            <a:endParaRPr lang="de-DE" dirty="0"/>
          </a:p>
        </p:txBody>
      </p:sp>
      <p:pic>
        <p:nvPicPr>
          <p:cNvPr id="3" name="Bild 2" descr="Screen Shot 2015-06-05 at 14.46.2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2420888"/>
            <a:ext cx="5770281" cy="3024336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33" y="5202648"/>
            <a:ext cx="1308307" cy="1635384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0" y="1700808"/>
            <a:ext cx="3779912" cy="64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000000"/>
                </a:solidFill>
                <a:latin typeface="Verdana"/>
              </a:rPr>
              <a:t>City Data Model: extensible </a:t>
            </a:r>
            <a:r>
              <a:rPr lang="de-DE" dirty="0" smtClean="0">
                <a:solidFill>
                  <a:srgbClr val="000000"/>
                </a:solidFill>
                <a:latin typeface="Apple Chancery"/>
                <a:cs typeface="Apple Chancery"/>
              </a:rPr>
              <a:t>AL</a:t>
            </a:r>
            <a:r>
              <a:rPr lang="de-DE" dirty="0" smtClean="0">
                <a:solidFill>
                  <a:srgbClr val="FF0000"/>
                </a:solidFill>
                <a:latin typeface="Apple Chancery"/>
                <a:cs typeface="Apple Chancery"/>
              </a:rPr>
              <a:t>H</a:t>
            </a:r>
            <a:r>
              <a:rPr lang="de-DE" dirty="0" smtClean="0">
                <a:solidFill>
                  <a:srgbClr val="000000"/>
                </a:solidFill>
                <a:latin typeface="Verdana"/>
              </a:rPr>
              <a:t>(</a:t>
            </a:r>
            <a:r>
              <a:rPr lang="de-DE" b="1" dirty="0" smtClean="0">
                <a:solidFill>
                  <a:srgbClr val="000000"/>
                </a:solidFill>
                <a:latin typeface="Verdana"/>
              </a:rPr>
              <a:t>D</a:t>
            </a:r>
            <a:r>
              <a:rPr lang="de-DE" dirty="0" smtClean="0">
                <a:solidFill>
                  <a:srgbClr val="000000"/>
                </a:solidFill>
                <a:latin typeface="Verdana"/>
              </a:rPr>
              <a:t>) </a:t>
            </a:r>
            <a:r>
              <a:rPr lang="de-DE" dirty="0" err="1" smtClean="0">
                <a:solidFill>
                  <a:srgbClr val="000000"/>
                </a:solidFill>
                <a:latin typeface="Verdana"/>
              </a:rPr>
              <a:t>ontology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:</a:t>
            </a:r>
          </a:p>
        </p:txBody>
      </p:sp>
      <p:sp>
        <p:nvSpPr>
          <p:cNvPr id="13" name="Oval 12"/>
          <p:cNvSpPr/>
          <p:nvPr/>
        </p:nvSpPr>
        <p:spPr>
          <a:xfrm>
            <a:off x="611560" y="2780928"/>
            <a:ext cx="2520280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>
                <a:solidFill>
                  <a:srgbClr val="FF0000"/>
                </a:solidFill>
                <a:latin typeface="Verdana"/>
              </a:rPr>
              <a:t>Provenance</a:t>
            </a:r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95536" y="4077072"/>
            <a:ext cx="2520280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r>
              <a:rPr lang="de-DE" dirty="0" smtClean="0">
                <a:solidFill>
                  <a:srgbClr val="FF0000"/>
                </a:solidFill>
                <a:latin typeface="Verdana"/>
              </a:rPr>
              <a:t>Temporal </a:t>
            </a:r>
            <a:r>
              <a:rPr lang="de-DE" dirty="0" err="1" smtClean="0">
                <a:solidFill>
                  <a:srgbClr val="FF0000"/>
                </a:solidFill>
                <a:latin typeface="Verdana"/>
              </a:rPr>
              <a:t>information</a:t>
            </a:r>
            <a:endParaRPr lang="de-DE" dirty="0">
              <a:solidFill>
                <a:srgbClr val="FF0000"/>
              </a:solidFill>
              <a:latin typeface="Verdana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915816" y="4221088"/>
            <a:ext cx="3024336" cy="13681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r>
              <a:rPr lang="de-DE" dirty="0" err="1" smtClean="0">
                <a:solidFill>
                  <a:srgbClr val="FF0000"/>
                </a:solidFill>
                <a:latin typeface="Verdana"/>
              </a:rPr>
              <a:t>Spatial</a:t>
            </a:r>
            <a:r>
              <a:rPr lang="de-DE" dirty="0" smtClean="0">
                <a:solidFill>
                  <a:srgbClr val="FF0000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Verdana"/>
              </a:rPr>
              <a:t>context</a:t>
            </a:r>
            <a:endParaRPr lang="de-DE" dirty="0">
              <a:solidFill>
                <a:srgbClr val="FF0000"/>
              </a:solidFill>
              <a:latin typeface="Verdana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923928" y="2564904"/>
            <a:ext cx="2016224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>
                <a:solidFill>
                  <a:srgbClr val="FF0000"/>
                </a:solidFill>
                <a:latin typeface="Verdana"/>
              </a:rPr>
              <a:t>Indicators</a:t>
            </a:r>
            <a:r>
              <a:rPr lang="de-DE" dirty="0">
                <a:solidFill>
                  <a:srgbClr val="FF0000"/>
                </a:solidFill>
                <a:latin typeface="Verdana"/>
              </a:rPr>
              <a:t>, </a:t>
            </a:r>
            <a:r>
              <a:rPr lang="de-DE" sz="1100" dirty="0">
                <a:solidFill>
                  <a:srgbClr val="FF0000"/>
                </a:solidFill>
                <a:latin typeface="Verdana"/>
              </a:rPr>
              <a:t>e.g. </a:t>
            </a:r>
            <a:r>
              <a:rPr lang="de-DE" sz="1100" dirty="0" err="1">
                <a:solidFill>
                  <a:srgbClr val="FF0000"/>
                </a:solidFill>
                <a:latin typeface="Verdana"/>
              </a:rPr>
              <a:t>area</a:t>
            </a:r>
            <a:r>
              <a:rPr lang="de-DE" sz="1100" dirty="0">
                <a:solidFill>
                  <a:srgbClr val="FF0000"/>
                </a:solidFill>
                <a:latin typeface="Verdana"/>
              </a:rPr>
              <a:t> in km2, </a:t>
            </a:r>
            <a:r>
              <a:rPr lang="de-DE" sz="1100" dirty="0" err="1">
                <a:solidFill>
                  <a:srgbClr val="FF0000"/>
                </a:solidFill>
                <a:latin typeface="Verdana"/>
              </a:rPr>
              <a:t>tons</a:t>
            </a:r>
            <a:r>
              <a:rPr lang="de-DE" sz="1100" dirty="0">
                <a:solidFill>
                  <a:srgbClr val="FF0000"/>
                </a:solidFill>
                <a:latin typeface="Verdana"/>
              </a:rPr>
              <a:t> CO2/</a:t>
            </a:r>
            <a:r>
              <a:rPr lang="de-DE" sz="1100" dirty="0" err="1" smtClean="0">
                <a:solidFill>
                  <a:srgbClr val="FF0000"/>
                </a:solidFill>
                <a:latin typeface="Verdana"/>
              </a:rPr>
              <a:t>capita</a:t>
            </a:r>
            <a:endParaRPr lang="de-DE" sz="1100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</p:txBody>
      </p:sp>
      <p:sp>
        <p:nvSpPr>
          <p:cNvPr id="16" name="Abgerundete rechteckige Legende 15"/>
          <p:cNvSpPr/>
          <p:nvPr/>
        </p:nvSpPr>
        <p:spPr>
          <a:xfrm>
            <a:off x="5004048" y="1700808"/>
            <a:ext cx="4139952" cy="2520280"/>
          </a:xfrm>
          <a:prstGeom prst="wedgeRoundRectCallout">
            <a:avLst>
              <a:gd name="adj1" fmla="val 26873"/>
              <a:gd name="adj2" fmla="val 87360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>
                <a:solidFill>
                  <a:prstClr val="white"/>
                </a:solidFill>
                <a:latin typeface="Verdana"/>
              </a:rPr>
              <a:t>Hmmm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... Still a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lot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of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work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to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do, e.g.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adding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aggregates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for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statistical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data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(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Eurostat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, RDF Data Cube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Vocabulary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) ... cf. [Kämpgen, 2014,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PhD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Thesis]</a:t>
            </a:r>
          </a:p>
        </p:txBody>
      </p:sp>
      <p:grpSp>
        <p:nvGrpSpPr>
          <p:cNvPr id="33" name="Gruppierung 32"/>
          <p:cNvGrpSpPr/>
          <p:nvPr/>
        </p:nvGrpSpPr>
        <p:grpSpPr>
          <a:xfrm>
            <a:off x="0" y="2492896"/>
            <a:ext cx="4554729" cy="1800200"/>
            <a:chOff x="3923928" y="3429000"/>
            <a:chExt cx="5256584" cy="1008112"/>
          </a:xfrm>
        </p:grpSpPr>
        <p:sp>
          <p:nvSpPr>
            <p:cNvPr id="34" name="Abgerundetes Rechteck 33"/>
            <p:cNvSpPr/>
            <p:nvPr/>
          </p:nvSpPr>
          <p:spPr>
            <a:xfrm>
              <a:off x="3923928" y="3429000"/>
              <a:ext cx="5256584" cy="1008112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4400" b="1" dirty="0">
                <a:solidFill>
                  <a:srgbClr val="FF0000"/>
                </a:solidFill>
                <a:latin typeface="Verdana"/>
              </a:endParaRPr>
            </a:p>
          </p:txBody>
        </p:sp>
        <p:sp>
          <p:nvSpPr>
            <p:cNvPr id="35" name="Textfeld 34"/>
            <p:cNvSpPr txBox="1"/>
            <p:nvPr/>
          </p:nvSpPr>
          <p:spPr>
            <a:xfrm>
              <a:off x="4427984" y="3573015"/>
              <a:ext cx="4440044" cy="672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rgbClr val="000000"/>
                  </a:solidFill>
                  <a:latin typeface="Verdana"/>
                </a:rPr>
                <a:t>:</a:t>
              </a:r>
              <a:r>
                <a:rPr lang="de-DE" dirty="0" err="1" smtClean="0">
                  <a:solidFill>
                    <a:srgbClr val="000000"/>
                  </a:solidFill>
                  <a:latin typeface="Verdana"/>
                </a:rPr>
                <a:t>avgIncome</a:t>
              </a:r>
              <a:r>
                <a:rPr lang="de-DE" dirty="0" smtClean="0">
                  <a:solidFill>
                    <a:srgbClr val="000000"/>
                  </a:solidFill>
                  <a:latin typeface="Verdana"/>
                </a:rPr>
                <a:t> per </a:t>
              </a:r>
              <a:r>
                <a:rPr lang="de-DE" dirty="0" err="1" smtClean="0">
                  <a:solidFill>
                    <a:srgbClr val="000000"/>
                  </a:solidFill>
                  <a:latin typeface="Verdana"/>
                </a:rPr>
                <a:t>country</a:t>
              </a:r>
              <a:r>
                <a:rPr lang="de-DE" dirty="0" smtClean="0">
                  <a:solidFill>
                    <a:srgbClr val="000000"/>
                  </a:solidFill>
                  <a:latin typeface="Verdana"/>
                </a:rPr>
                <a:t> </a:t>
              </a:r>
              <a:r>
                <a:rPr lang="de-DE" dirty="0" err="1" smtClean="0">
                  <a:solidFill>
                    <a:srgbClr val="000000"/>
                  </a:solidFill>
                  <a:latin typeface="Verdana"/>
                </a:rPr>
                <a:t>is</a:t>
              </a:r>
              <a:r>
                <a:rPr lang="de-DE" dirty="0" smtClean="0">
                  <a:solidFill>
                    <a:srgbClr val="000000"/>
                  </a:solidFill>
                  <a:latin typeface="Verdana"/>
                </a:rPr>
                <a:t> </a:t>
              </a:r>
              <a:r>
                <a:rPr lang="de-DE" dirty="0" err="1" smtClean="0">
                  <a:solidFill>
                    <a:srgbClr val="000000"/>
                  </a:solidFill>
                  <a:latin typeface="Verdana"/>
                </a:rPr>
                <a:t>the</a:t>
              </a:r>
              <a:r>
                <a:rPr lang="de-DE" dirty="0" smtClean="0">
                  <a:solidFill>
                    <a:srgbClr val="000000"/>
                  </a:solidFill>
                  <a:latin typeface="Verdana"/>
                </a:rPr>
                <a:t> </a:t>
              </a:r>
            </a:p>
            <a:p>
              <a:r>
                <a:rPr lang="de-DE" b="1" dirty="0" err="1" smtClean="0">
                  <a:solidFill>
                    <a:srgbClr val="000000"/>
                  </a:solidFill>
                  <a:latin typeface="Verdana"/>
                </a:rPr>
                <a:t>population-weighted</a:t>
              </a:r>
              <a:r>
                <a:rPr lang="de-DE" b="1" dirty="0" smtClean="0">
                  <a:solidFill>
                    <a:srgbClr val="000000"/>
                  </a:solidFill>
                  <a:latin typeface="Verdana"/>
                </a:rPr>
                <a:t> </a:t>
              </a:r>
              <a:r>
                <a:rPr lang="de-DE" b="1" dirty="0" err="1" smtClean="0">
                  <a:solidFill>
                    <a:srgbClr val="000000"/>
                  </a:solidFill>
                  <a:latin typeface="Verdana"/>
                </a:rPr>
                <a:t>average</a:t>
              </a:r>
              <a:r>
                <a:rPr lang="de-DE" b="1" dirty="0" smtClean="0">
                  <a:solidFill>
                    <a:srgbClr val="000000"/>
                  </a:solidFill>
                  <a:latin typeface="Verdana"/>
                </a:rPr>
                <a:t> </a:t>
              </a:r>
              <a:r>
                <a:rPr lang="de-DE" b="1" dirty="0" err="1" smtClean="0">
                  <a:solidFill>
                    <a:srgbClr val="000000"/>
                  </a:solidFill>
                  <a:latin typeface="Verdana"/>
                </a:rPr>
                <a:t>income</a:t>
              </a:r>
              <a:r>
                <a:rPr lang="de-DE" b="1" dirty="0" smtClean="0">
                  <a:solidFill>
                    <a:srgbClr val="000000"/>
                  </a:solidFill>
                  <a:latin typeface="Verdana"/>
                </a:rPr>
                <a:t> </a:t>
              </a:r>
              <a:r>
                <a:rPr lang="de-DE" dirty="0" err="1" smtClean="0">
                  <a:solidFill>
                    <a:srgbClr val="000000"/>
                  </a:solidFill>
                  <a:latin typeface="Verdana"/>
                </a:rPr>
                <a:t>of</a:t>
              </a:r>
              <a:r>
                <a:rPr lang="de-DE" dirty="0" smtClean="0">
                  <a:solidFill>
                    <a:srgbClr val="000000"/>
                  </a:solidFill>
                  <a:latin typeface="Verdana"/>
                </a:rPr>
                <a:t> all </a:t>
              </a:r>
              <a:r>
                <a:rPr lang="de-DE" dirty="0" err="1" smtClean="0">
                  <a:solidFill>
                    <a:srgbClr val="000000"/>
                  </a:solidFill>
                  <a:latin typeface="Verdana"/>
                </a:rPr>
                <a:t>its</a:t>
              </a:r>
              <a:r>
                <a:rPr lang="de-DE" dirty="0" smtClean="0">
                  <a:solidFill>
                    <a:srgbClr val="000000"/>
                  </a:solidFill>
                  <a:latin typeface="Verdana"/>
                </a:rPr>
                <a:t> </a:t>
              </a:r>
              <a:r>
                <a:rPr lang="de-DE" dirty="0" err="1" smtClean="0">
                  <a:solidFill>
                    <a:srgbClr val="000000"/>
                  </a:solidFill>
                  <a:latin typeface="Verdana"/>
                </a:rPr>
                <a:t>provinces</a:t>
              </a:r>
              <a:r>
                <a:rPr lang="de-DE" dirty="0" smtClean="0">
                  <a:solidFill>
                    <a:srgbClr val="000000"/>
                  </a:solidFill>
                  <a:latin typeface="Verdana"/>
                </a:rPr>
                <a:t>.</a:t>
              </a:r>
              <a:endParaRPr lang="de-DE" dirty="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4449995" y="3861048"/>
              <a:ext cx="213122" cy="2068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de-DE" dirty="0">
                <a:solidFill>
                  <a:srgbClr val="000000"/>
                </a:solidFill>
                <a:latin typeface="Verdana"/>
              </a:endParaRPr>
            </a:p>
          </p:txBody>
        </p:sp>
      </p:grpSp>
      <p:sp>
        <p:nvSpPr>
          <p:cNvPr id="17" name="Abgerundete rechteckige Legende 16"/>
          <p:cNvSpPr/>
          <p:nvPr/>
        </p:nvSpPr>
        <p:spPr>
          <a:xfrm>
            <a:off x="5220072" y="4725144"/>
            <a:ext cx="2195736" cy="720080"/>
          </a:xfrm>
          <a:prstGeom prst="wedgeRoundRectCallout">
            <a:avLst>
              <a:gd name="adj1" fmla="val 71602"/>
              <a:gd name="adj2" fmla="val 59141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>
                <a:solidFill>
                  <a:prstClr val="white"/>
                </a:solidFill>
                <a:latin typeface="Verdana"/>
              </a:rPr>
              <a:t>Hmmm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... </a:t>
            </a:r>
          </a:p>
        </p:txBody>
      </p:sp>
      <p:sp>
        <p:nvSpPr>
          <p:cNvPr id="19" name="Abgerundete rechteckige Legende 18"/>
          <p:cNvSpPr/>
          <p:nvPr/>
        </p:nvSpPr>
        <p:spPr>
          <a:xfrm>
            <a:off x="1547664" y="4149080"/>
            <a:ext cx="2880320" cy="1512168"/>
          </a:xfrm>
          <a:prstGeom prst="wedgeRoundRectCallout">
            <a:avLst>
              <a:gd name="adj1" fmla="val -78214"/>
              <a:gd name="adj2" fmla="val 53821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prstClr val="white"/>
                </a:solidFill>
                <a:latin typeface="Verdana"/>
              </a:rPr>
              <a:t>But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Eurostat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data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is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incomplete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... I 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don't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have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the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avg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.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income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for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all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provinces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or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countries in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the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EU!</a:t>
            </a:r>
          </a:p>
        </p:txBody>
      </p:sp>
      <p:sp>
        <p:nvSpPr>
          <p:cNvPr id="20" name="Rechteck 19"/>
          <p:cNvSpPr/>
          <p:nvPr/>
        </p:nvSpPr>
        <p:spPr>
          <a:xfrm>
            <a:off x="4572000" y="1484784"/>
            <a:ext cx="4752528" cy="318548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265113" lvl="0" indent="-265113">
              <a:spcAft>
                <a:spcPts val="600"/>
              </a:spcAft>
              <a:buClr>
                <a:srgbClr val="532481"/>
              </a:buClr>
            </a:pPr>
            <a:endParaRPr lang="de-DE" sz="2000" dirty="0">
              <a:solidFill>
                <a:srgbClr val="000000"/>
              </a:solidFill>
            </a:endParaRPr>
          </a:p>
          <a:p>
            <a:pPr marL="265113" lvl="0" indent="-265113">
              <a:spcAft>
                <a:spcPts val="600"/>
              </a:spcAft>
              <a:buClr>
                <a:srgbClr val="532481"/>
              </a:buClr>
            </a:pPr>
            <a:r>
              <a:rPr lang="de-DE" sz="2000" dirty="0">
                <a:solidFill>
                  <a:srgbClr val="000000"/>
                </a:solidFill>
              </a:rPr>
              <a:t> 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In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more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detail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:   </a:t>
            </a: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Is</a:t>
            </a:r>
            <a:r>
              <a:rPr lang="de-DE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Open Data </a:t>
            </a:r>
            <a:r>
              <a:rPr lang="de-DE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useful</a:t>
            </a:r>
            <a:r>
              <a:rPr lang="de-DE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at</a:t>
            </a:r>
            <a:r>
              <a:rPr lang="de-DE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all?</a:t>
            </a: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Are </a:t>
            </a:r>
            <a:r>
              <a:rPr lang="de-DE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ontology</a:t>
            </a:r>
            <a:r>
              <a:rPr lang="de-DE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languages</a:t>
            </a:r>
            <a:r>
              <a:rPr lang="de-DE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expressive </a:t>
            </a:r>
            <a:r>
              <a:rPr lang="de-DE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enough</a:t>
            </a:r>
            <a:r>
              <a:rPr lang="de-DE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?</a:t>
            </a: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Which</a:t>
            </a:r>
            <a:r>
              <a:rPr lang="de-DE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ontologies</a:t>
            </a:r>
            <a:r>
              <a:rPr lang="de-DE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could</a:t>
            </a:r>
            <a:r>
              <a:rPr lang="de-DE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I </a:t>
            </a:r>
            <a:r>
              <a:rPr lang="de-DE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use</a:t>
            </a:r>
            <a:r>
              <a:rPr lang="de-DE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?</a:t>
            </a: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b="1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Is</a:t>
            </a:r>
            <a:r>
              <a:rPr lang="de-DE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there</a:t>
            </a:r>
            <a:r>
              <a:rPr lang="de-DE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enough</a:t>
            </a:r>
            <a:r>
              <a:rPr lang="de-DE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data</a:t>
            </a:r>
            <a:r>
              <a:rPr lang="de-DE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at</a:t>
            </a:r>
            <a:r>
              <a:rPr lang="de-DE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 all?</a:t>
            </a: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dirty="0" err="1" smtClean="0">
                <a:solidFill>
                  <a:srgbClr val="0060C8"/>
                </a:solidFill>
              </a:rPr>
              <a:t>How</a:t>
            </a:r>
            <a:r>
              <a:rPr lang="de-DE" dirty="0" smtClean="0">
                <a:solidFill>
                  <a:srgbClr val="0060C8"/>
                </a:solidFill>
              </a:rPr>
              <a:t> </a:t>
            </a:r>
            <a:r>
              <a:rPr lang="de-DE" dirty="0" err="1">
                <a:solidFill>
                  <a:srgbClr val="0060C8"/>
                </a:solidFill>
              </a:rPr>
              <a:t>to</a:t>
            </a:r>
            <a:r>
              <a:rPr lang="de-DE" dirty="0">
                <a:solidFill>
                  <a:srgbClr val="0060C8"/>
                </a:solidFill>
              </a:rPr>
              <a:t> </a:t>
            </a:r>
            <a:r>
              <a:rPr lang="de-DE" dirty="0" err="1">
                <a:solidFill>
                  <a:srgbClr val="0060C8"/>
                </a:solidFill>
              </a:rPr>
              <a:t>tackle</a:t>
            </a:r>
            <a:r>
              <a:rPr lang="de-DE" dirty="0">
                <a:solidFill>
                  <a:srgbClr val="0060C8"/>
                </a:solidFill>
              </a:rPr>
              <a:t> </a:t>
            </a:r>
            <a:r>
              <a:rPr lang="de-DE" dirty="0" err="1">
                <a:solidFill>
                  <a:srgbClr val="0060C8"/>
                </a:solidFill>
              </a:rPr>
              <a:t>inconsistencies</a:t>
            </a:r>
            <a:r>
              <a:rPr lang="de-DE" dirty="0" smtClean="0">
                <a:solidFill>
                  <a:srgbClr val="0060C8"/>
                </a:solidFill>
              </a:rPr>
              <a:t>?</a:t>
            </a:r>
            <a:endParaRPr lang="de-DE" dirty="0" smtClean="0">
              <a:solidFill>
                <a:schemeClr val="accent2">
                  <a:lumMod val="75000"/>
                  <a:lumOff val="25000"/>
                </a:schemeClr>
              </a:solidFill>
            </a:endParaRP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Where</a:t>
            </a:r>
            <a:r>
              <a:rPr lang="de-DE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to</a:t>
            </a:r>
            <a:r>
              <a:rPr lang="de-DE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find </a:t>
            </a:r>
            <a:r>
              <a:rPr lang="de-DE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the</a:t>
            </a:r>
            <a:r>
              <a:rPr lang="de-DE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right</a:t>
            </a:r>
            <a:r>
              <a:rPr lang="de-DE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data</a:t>
            </a:r>
            <a:r>
              <a:rPr lang="de-DE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?</a:t>
            </a:r>
            <a:endParaRPr lang="de-DE" dirty="0">
              <a:solidFill>
                <a:schemeClr val="accent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05126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  <p:bldP spid="20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Shape 1"/>
          <p:cNvSpPr txBox="1"/>
          <p:nvPr/>
        </p:nvSpPr>
        <p:spPr>
          <a:xfrm>
            <a:off x="461743" y="430113"/>
            <a:ext cx="6269456" cy="1142723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de-DE" sz="2200" b="1" dirty="0" smtClean="0">
                <a:solidFill>
                  <a:srgbClr val="FFFFFF"/>
                </a:solidFill>
                <a:latin typeface="Verdana"/>
              </a:rPr>
              <a:t>Challenge </a:t>
            </a:r>
            <a:r>
              <a:rPr lang="de-DE" sz="2200" b="1" dirty="0">
                <a:solidFill>
                  <a:srgbClr val="FFFFFF"/>
                </a:solidFill>
                <a:latin typeface="Verdana"/>
              </a:rPr>
              <a:t>– </a:t>
            </a:r>
            <a:r>
              <a:rPr lang="de-DE" sz="2200" b="1" dirty="0" err="1">
                <a:solidFill>
                  <a:srgbClr val="FFFFFF"/>
                </a:solidFill>
                <a:latin typeface="Verdana"/>
              </a:rPr>
              <a:t>Missing</a:t>
            </a:r>
            <a:r>
              <a:rPr lang="de-DE" sz="2200" b="1" dirty="0">
                <a:solidFill>
                  <a:srgbClr val="FFFFFF"/>
                </a:solidFill>
                <a:latin typeface="Verdana"/>
              </a:rPr>
              <a:t> </a:t>
            </a:r>
            <a:r>
              <a:rPr lang="de-DE" sz="2200" b="1" dirty="0" err="1">
                <a:solidFill>
                  <a:srgbClr val="FFFFFF"/>
                </a:solidFill>
                <a:latin typeface="Verdana"/>
              </a:rPr>
              <a:t>values</a:t>
            </a:r>
            <a:r>
              <a:rPr lang="de-DE" sz="2200" b="1" dirty="0">
                <a:solidFill>
                  <a:srgbClr val="FFFFFF"/>
                </a:solidFill>
                <a:latin typeface="Verdana"/>
              </a:rPr>
              <a:t> </a:t>
            </a:r>
            <a:endParaRPr sz="1500" dirty="0"/>
          </a:p>
        </p:txBody>
      </p:sp>
      <p:sp>
        <p:nvSpPr>
          <p:cNvPr id="147" name="TextShape 2"/>
          <p:cNvSpPr txBox="1"/>
          <p:nvPr/>
        </p:nvSpPr>
        <p:spPr>
          <a:xfrm>
            <a:off x="65275" y="1711812"/>
            <a:ext cx="9003919" cy="4541824"/>
          </a:xfrm>
          <a:prstGeom prst="rect">
            <a:avLst/>
          </a:prstGeom>
        </p:spPr>
        <p:txBody>
          <a:bodyPr lIns="0" tIns="41473" rIns="0" bIns="41473"/>
          <a:lstStyle/>
          <a:p>
            <a:pPr>
              <a:lnSpc>
                <a:spcPct val="100000"/>
              </a:lnSpc>
              <a:buFont typeface="Wingdings" charset="2"/>
              <a:buChar char=""/>
            </a:pPr>
            <a:r>
              <a:rPr lang="de-DE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Verdana"/>
              </a:rPr>
              <a:t>Found</a:t>
            </a:r>
            <a:r>
              <a:rPr lang="de-DE" sz="1600" dirty="0">
                <a:solidFill>
                  <a:srgbClr val="000000"/>
                </a:solidFill>
                <a:latin typeface="Verdana"/>
              </a:rPr>
              <a:t> a </a:t>
            </a:r>
            <a:r>
              <a:rPr lang="de-DE" sz="1600" dirty="0" err="1" smtClean="0">
                <a:solidFill>
                  <a:srgbClr val="000000"/>
                </a:solidFill>
                <a:latin typeface="Verdana"/>
              </a:rPr>
              <a:t>huge</a:t>
            </a:r>
            <a:r>
              <a:rPr lang="de-DE" sz="16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Verdana"/>
              </a:rPr>
              <a:t>amount</a:t>
            </a:r>
            <a:r>
              <a:rPr lang="de-DE" sz="16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Verdana"/>
              </a:rPr>
              <a:t>of</a:t>
            </a:r>
            <a:r>
              <a:rPr lang="de-DE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1600" dirty="0" err="1">
                <a:solidFill>
                  <a:srgbClr val="FF0000"/>
                </a:solidFill>
                <a:latin typeface="Verdana"/>
              </a:rPr>
              <a:t>missing</a:t>
            </a:r>
            <a:r>
              <a:rPr lang="de-DE" sz="1600" dirty="0">
                <a:solidFill>
                  <a:srgbClr val="FF0000"/>
                </a:solidFill>
                <a:latin typeface="Verdana"/>
              </a:rPr>
              <a:t> </a:t>
            </a:r>
            <a:r>
              <a:rPr lang="de-DE" sz="1600" dirty="0" err="1">
                <a:solidFill>
                  <a:srgbClr val="FF0000"/>
                </a:solidFill>
                <a:latin typeface="Verdana"/>
              </a:rPr>
              <a:t>values</a:t>
            </a:r>
            <a:endParaRPr lang="de-DE" sz="1600" dirty="0">
              <a:solidFill>
                <a:srgbClr val="FF0000"/>
              </a:solidFill>
              <a:latin typeface="Verdana"/>
            </a:endParaRPr>
          </a:p>
          <a:p>
            <a:pPr>
              <a:lnSpc>
                <a:spcPct val="100000"/>
              </a:lnSpc>
              <a:buFont typeface="Wingdings" charset="2"/>
              <a:buChar char=""/>
            </a:pPr>
            <a:endParaRPr sz="1400" dirty="0"/>
          </a:p>
          <a:p>
            <a:pPr>
              <a:lnSpc>
                <a:spcPct val="100000"/>
              </a:lnSpc>
              <a:buFont typeface="Wingdings" charset="2"/>
              <a:buChar char=""/>
            </a:pPr>
            <a:r>
              <a:rPr lang="de-DE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Verdana"/>
              </a:rPr>
              <a:t>Two</a:t>
            </a:r>
            <a:r>
              <a:rPr lang="de-DE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Verdana"/>
              </a:rPr>
              <a:t>main</a:t>
            </a:r>
            <a:r>
              <a:rPr lang="de-DE" sz="16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Verdana"/>
              </a:rPr>
              <a:t>r</a:t>
            </a:r>
            <a:r>
              <a:rPr lang="de-DE" sz="1600" dirty="0" err="1" smtClean="0">
                <a:solidFill>
                  <a:srgbClr val="000000"/>
                </a:solidFill>
                <a:latin typeface="Verdana"/>
              </a:rPr>
              <a:t>easons</a:t>
            </a:r>
            <a:r>
              <a:rPr lang="de-DE" sz="1600" dirty="0">
                <a:solidFill>
                  <a:srgbClr val="000000"/>
                </a:solidFill>
                <a:latin typeface="Verdana"/>
              </a:rPr>
              <a:t>:</a:t>
            </a:r>
            <a:endParaRPr lang="de-DE" sz="1400" dirty="0"/>
          </a:p>
          <a:p>
            <a:pPr lvl="1">
              <a:lnSpc>
                <a:spcPct val="140000"/>
              </a:lnSpc>
              <a:buFont typeface="Wingdings" charset="2"/>
              <a:buChar char=""/>
            </a:pPr>
            <a:r>
              <a:rPr lang="de-DE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Verdana"/>
              </a:rPr>
              <a:t>Incomplete</a:t>
            </a:r>
            <a:r>
              <a:rPr lang="de-DE" sz="16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Verdana"/>
              </a:rPr>
              <a:t>data</a:t>
            </a:r>
            <a:r>
              <a:rPr lang="de-DE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Verdana"/>
              </a:rPr>
              <a:t>published</a:t>
            </a:r>
            <a:r>
              <a:rPr lang="de-DE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Verdana"/>
              </a:rPr>
              <a:t>by</a:t>
            </a:r>
            <a:r>
              <a:rPr lang="de-DE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Verdana"/>
              </a:rPr>
              <a:t>providers</a:t>
            </a:r>
            <a:r>
              <a:rPr lang="de-DE" sz="1600" dirty="0">
                <a:solidFill>
                  <a:srgbClr val="000000"/>
                </a:solidFill>
                <a:latin typeface="Verdana"/>
              </a:rPr>
              <a:t> (</a:t>
            </a:r>
            <a:r>
              <a:rPr lang="de-DE" sz="1600" dirty="0" err="1" smtClean="0">
                <a:solidFill>
                  <a:srgbClr val="000000"/>
                </a:solidFill>
                <a:latin typeface="Verdana"/>
              </a:rPr>
              <a:t>Tables</a:t>
            </a:r>
            <a:r>
              <a:rPr lang="de-DE" sz="1600" dirty="0" smtClean="0">
                <a:solidFill>
                  <a:srgbClr val="000000"/>
                </a:solidFill>
                <a:latin typeface="Verdana"/>
              </a:rPr>
              <a:t> 1+2)</a:t>
            </a:r>
            <a:endParaRPr lang="de-DE" sz="1400" dirty="0"/>
          </a:p>
          <a:p>
            <a:pPr lvl="1">
              <a:lnSpc>
                <a:spcPct val="140000"/>
              </a:lnSpc>
              <a:buFont typeface="Wingdings" charset="2"/>
              <a:buChar char=""/>
            </a:pPr>
            <a:r>
              <a:rPr lang="de-DE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1600" dirty="0" smtClean="0">
                <a:solidFill>
                  <a:srgbClr val="000000"/>
                </a:solidFill>
                <a:latin typeface="Verdana"/>
              </a:rPr>
              <a:t>The </a:t>
            </a:r>
            <a:r>
              <a:rPr lang="de-DE" sz="1600" dirty="0" err="1">
                <a:solidFill>
                  <a:srgbClr val="000000"/>
                </a:solidFill>
                <a:latin typeface="Verdana"/>
              </a:rPr>
              <a:t>combination</a:t>
            </a:r>
            <a:r>
              <a:rPr lang="de-DE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Verdana"/>
              </a:rPr>
              <a:t>of</a:t>
            </a:r>
            <a:r>
              <a:rPr lang="de-DE" sz="1600" dirty="0">
                <a:solidFill>
                  <a:srgbClr val="000000"/>
                </a:solidFill>
                <a:latin typeface="Verdana"/>
              </a:rPr>
              <a:t> different </a:t>
            </a:r>
            <a:r>
              <a:rPr lang="de-DE" sz="1600" dirty="0" err="1">
                <a:solidFill>
                  <a:srgbClr val="000000"/>
                </a:solidFill>
                <a:latin typeface="Verdana"/>
              </a:rPr>
              <a:t>data</a:t>
            </a:r>
            <a:r>
              <a:rPr lang="de-DE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Verdana"/>
              </a:rPr>
              <a:t>sets</a:t>
            </a:r>
            <a:r>
              <a:rPr lang="de-DE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Verdana"/>
              </a:rPr>
              <a:t>with</a:t>
            </a:r>
            <a:r>
              <a:rPr lang="de-DE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Verdana"/>
              </a:rPr>
              <a:t>disjoint</a:t>
            </a:r>
            <a:r>
              <a:rPr lang="de-DE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Verdana"/>
              </a:rPr>
              <a:t>cities</a:t>
            </a:r>
            <a:r>
              <a:rPr lang="de-DE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Verdana"/>
              </a:rPr>
              <a:t>and</a:t>
            </a:r>
            <a:r>
              <a:rPr lang="de-DE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Verdana"/>
              </a:rPr>
              <a:t>indicators</a:t>
            </a:r>
            <a:r>
              <a:rPr lang="de-DE" sz="16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1600" dirty="0">
                <a:solidFill>
                  <a:srgbClr val="000000"/>
                </a:solidFill>
                <a:latin typeface="Verdana"/>
              </a:rPr>
              <a:t>(</a:t>
            </a:r>
            <a:r>
              <a:rPr lang="de-DE" sz="1600" dirty="0" err="1">
                <a:solidFill>
                  <a:srgbClr val="000000"/>
                </a:solidFill>
                <a:latin typeface="Verdana"/>
              </a:rPr>
              <a:t>later</a:t>
            </a:r>
            <a:r>
              <a:rPr lang="de-DE" sz="1600" dirty="0">
                <a:solidFill>
                  <a:srgbClr val="000000"/>
                </a:solidFill>
                <a:latin typeface="Verdana"/>
              </a:rPr>
              <a:t>)
</a:t>
            </a:r>
            <a:endParaRPr sz="1400" dirty="0"/>
          </a:p>
          <a:p>
            <a:endParaRPr sz="1400" dirty="0"/>
          </a:p>
          <a:p>
            <a:pPr>
              <a:lnSpc>
                <a:spcPct val="100000"/>
              </a:lnSpc>
            </a:pPr>
            <a:endParaRPr sz="1400" dirty="0"/>
          </a:p>
        </p:txBody>
      </p:sp>
      <p:pic>
        <p:nvPicPr>
          <p:cNvPr id="2" name="Bild 1" descr="Screen Shot 2015-04-28 at 18.46.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572" y="3250003"/>
            <a:ext cx="5313974" cy="360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25605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What is </a:t>
            </a:r>
            <a:r>
              <a:rPr lang="en-GB" noProof="0" dirty="0" smtClean="0"/>
              <a:t>Open Data?</a:t>
            </a:r>
            <a:endParaRPr lang="en-GB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>
          <a:xfrm>
            <a:off x="179512" y="1772816"/>
            <a:ext cx="8784976" cy="4797425"/>
          </a:xfrm>
        </p:spPr>
        <p:txBody>
          <a:bodyPr>
            <a:normAutofit fontScale="92500" lnSpcReduction="20000"/>
          </a:bodyPr>
          <a:lstStyle/>
          <a:p>
            <a:r>
              <a:rPr lang="en-GB" sz="2000" b="1" noProof="0" dirty="0" smtClean="0"/>
              <a:t>Availability and Access</a:t>
            </a:r>
            <a:r>
              <a:rPr lang="en-GB" sz="2000" noProof="0" dirty="0" smtClean="0"/>
              <a:t>: the data must be available as a whole and at no more than a reasonable reproduction cost, preferably by down-loading over the internet, […] in a convenient and modifiable form.</a:t>
            </a:r>
          </a:p>
          <a:p>
            <a:endParaRPr lang="en-GB" sz="5200" noProof="0" dirty="0" smtClean="0"/>
          </a:p>
          <a:p>
            <a:r>
              <a:rPr lang="en-GB" sz="2000" b="1" noProof="0" dirty="0" smtClean="0"/>
              <a:t>Reuse and Redistribution</a:t>
            </a:r>
            <a:r>
              <a:rPr lang="en-GB" sz="2000" noProof="0" dirty="0" smtClean="0"/>
              <a:t>: the data must be provided under terms that permit reuse and redistribution including the </a:t>
            </a:r>
            <a:r>
              <a:rPr lang="en-GB" sz="2000" b="1" i="1" noProof="0" dirty="0" smtClean="0"/>
              <a:t>intermixing with other datasets</a:t>
            </a:r>
            <a:r>
              <a:rPr lang="en-GB" sz="2000" noProof="0" dirty="0" smtClean="0"/>
              <a:t>. The data must be </a:t>
            </a:r>
            <a:r>
              <a:rPr lang="en-GB" sz="2000" b="1" noProof="0" dirty="0" smtClean="0">
                <a:hlinkClick r:id="rId3"/>
              </a:rPr>
              <a:t>machine-readable</a:t>
            </a:r>
            <a:endParaRPr lang="en-GB" sz="2000" b="1" noProof="0" dirty="0" smtClean="0"/>
          </a:p>
          <a:p>
            <a:endParaRPr lang="en-GB" sz="5800" noProof="0" dirty="0" smtClean="0"/>
          </a:p>
          <a:p>
            <a:r>
              <a:rPr lang="en-GB" sz="2000" b="1" noProof="0" dirty="0" smtClean="0"/>
              <a:t>Universal Participation</a:t>
            </a:r>
            <a:r>
              <a:rPr lang="en-GB" sz="2000" noProof="0" dirty="0" smtClean="0"/>
              <a:t>: everyone must be able to use, reuse and redistribute – […] no discrimination against fields of endeavour, persons or groups. For example, no ‘non-commercial’ […]restrictions.</a:t>
            </a:r>
          </a:p>
          <a:p>
            <a:endParaRPr lang="en-GB" sz="2000" noProof="0" dirty="0" smtClean="0"/>
          </a:p>
          <a:p>
            <a:endParaRPr lang="en-GB" sz="2000" noProof="0" dirty="0" smtClean="0"/>
          </a:p>
          <a:p>
            <a:r>
              <a:rPr lang="en-GB" sz="2000" noProof="0" dirty="0" smtClean="0"/>
              <a:t> See more at: </a:t>
            </a:r>
            <a:r>
              <a:rPr lang="en-GB" sz="2000" noProof="0" dirty="0" smtClean="0">
                <a:hlinkClick r:id="rId4"/>
              </a:rPr>
              <a:t>http://opendefinition.org/okd/</a:t>
            </a:r>
            <a:r>
              <a:rPr lang="en-GB" sz="2000" noProof="0" dirty="0" smtClean="0"/>
              <a:t> </a:t>
            </a:r>
          </a:p>
          <a:p>
            <a:endParaRPr lang="en-GB" sz="2000" noProof="0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6216" y="6317940"/>
            <a:ext cx="504056" cy="54006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020272" y="6334780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Open </a:t>
            </a:r>
            <a:r>
              <a:rPr lang="de-DE" sz="1400" dirty="0" err="1" smtClean="0"/>
              <a:t>Knowledge</a:t>
            </a:r>
            <a:r>
              <a:rPr lang="de-DE" sz="1400" dirty="0" smtClean="0"/>
              <a:t> </a:t>
            </a:r>
            <a:r>
              <a:rPr lang="de-DE" sz="1400" dirty="0" err="1"/>
              <a:t>F</a:t>
            </a:r>
            <a:r>
              <a:rPr lang="de-DE" sz="1400" dirty="0" err="1" smtClean="0"/>
              <a:t>oundation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407258316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462019" y="1839258"/>
            <a:ext cx="8574477" cy="1229702"/>
          </a:xfrm>
          <a:prstGeom prst="rect">
            <a:avLst/>
          </a:prstGeom>
        </p:spPr>
        <p:txBody>
          <a:bodyPr lIns="91430" tIns="45715" rIns="91430" bIns="45715">
            <a:normAutofit/>
          </a:bodyPr>
          <a:lstStyle/>
          <a:p>
            <a:pPr marL="311045" indent="-311045">
              <a:buFont typeface="Arial"/>
              <a:buChar char="•"/>
            </a:pPr>
            <a:r>
              <a:rPr lang="en-GB" sz="1800" noProof="0" smtClean="0"/>
              <a:t>Individual datasets (e.g. from Eurostat) have missing values</a:t>
            </a:r>
          </a:p>
          <a:p>
            <a:pPr marL="311045" indent="-311045">
              <a:buFont typeface="Arial"/>
              <a:buChar char="•"/>
            </a:pPr>
            <a:r>
              <a:rPr lang="en-GB" sz="1800" b="1" noProof="0" smtClean="0"/>
              <a:t>Merging together datasets </a:t>
            </a:r>
            <a:r>
              <a:rPr lang="en-GB" sz="1800" noProof="0" smtClean="0"/>
              <a:t>with different indicators/cities  adds sparsity</a:t>
            </a:r>
            <a:endParaRPr lang="en-GB" sz="1800" noProof="0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2808294"/>
            <a:ext cx="8856984" cy="4047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1"/>
          <p:cNvSpPr txBox="1"/>
          <p:nvPr/>
        </p:nvSpPr>
        <p:spPr>
          <a:xfrm>
            <a:off x="461743" y="430113"/>
            <a:ext cx="6269456" cy="1142723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de-DE" sz="2200" b="1" dirty="0" err="1">
                <a:solidFill>
                  <a:srgbClr val="FFFFFF"/>
                </a:solidFill>
                <a:latin typeface="Verdana"/>
              </a:rPr>
              <a:t>Challenges</a:t>
            </a:r>
            <a:r>
              <a:rPr lang="de-DE" sz="2200" b="1" dirty="0">
                <a:solidFill>
                  <a:srgbClr val="FFFFFF"/>
                </a:solidFill>
                <a:latin typeface="Verdana"/>
              </a:rPr>
              <a:t> – </a:t>
            </a:r>
            <a:r>
              <a:rPr lang="de-DE" sz="2200" b="1" dirty="0" err="1">
                <a:solidFill>
                  <a:srgbClr val="FFFFFF"/>
                </a:solidFill>
                <a:latin typeface="Verdana"/>
              </a:rPr>
              <a:t>Missing</a:t>
            </a:r>
            <a:r>
              <a:rPr lang="de-DE" sz="2200" b="1" dirty="0">
                <a:solidFill>
                  <a:srgbClr val="FFFFFF"/>
                </a:solidFill>
                <a:latin typeface="Verdana"/>
              </a:rPr>
              <a:t> </a:t>
            </a:r>
            <a:r>
              <a:rPr lang="de-DE" sz="2200" b="1" dirty="0" err="1">
                <a:solidFill>
                  <a:srgbClr val="FFFFFF"/>
                </a:solidFill>
                <a:latin typeface="Verdana"/>
              </a:rPr>
              <a:t>values</a:t>
            </a:r>
            <a:r>
              <a:rPr lang="de-DE" sz="2200" b="1" dirty="0">
                <a:solidFill>
                  <a:srgbClr val="FFFFFF"/>
                </a:solidFill>
                <a:latin typeface="Verdana"/>
              </a:rPr>
              <a:t> </a:t>
            </a: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36922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extShape 1"/>
          <p:cNvSpPr txBox="1"/>
          <p:nvPr/>
        </p:nvSpPr>
        <p:spPr>
          <a:xfrm>
            <a:off x="461743" y="430113"/>
            <a:ext cx="6269456" cy="1142723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de-DE" sz="2500" b="1" dirty="0" err="1">
                <a:solidFill>
                  <a:srgbClr val="FFFFFF"/>
                </a:solidFill>
                <a:latin typeface="Verdana"/>
              </a:rPr>
              <a:t>Missing</a:t>
            </a:r>
            <a:r>
              <a:rPr lang="de-DE" sz="2500" b="1" dirty="0">
                <a:solidFill>
                  <a:srgbClr val="FFFFFF"/>
                </a:solidFill>
                <a:latin typeface="Verdana"/>
              </a:rPr>
              <a:t> Values – Hybrid </a:t>
            </a:r>
            <a:r>
              <a:rPr lang="de-DE" sz="2500" b="1" dirty="0" err="1">
                <a:solidFill>
                  <a:srgbClr val="FFFFFF"/>
                </a:solidFill>
                <a:latin typeface="Verdana"/>
              </a:rPr>
              <a:t>approach</a:t>
            </a:r>
            <a:r>
              <a:rPr lang="de-DE" sz="2500" b="1" dirty="0">
                <a:solidFill>
                  <a:srgbClr val="FFFFFF"/>
                </a:solidFill>
                <a:latin typeface="Verdana"/>
              </a:rPr>
              <a:t> </a:t>
            </a:r>
            <a:r>
              <a:rPr lang="de-DE" sz="2500" b="1" dirty="0" err="1">
                <a:solidFill>
                  <a:srgbClr val="FFFFFF"/>
                </a:solidFill>
                <a:latin typeface="Verdana"/>
              </a:rPr>
              <a:t>choose</a:t>
            </a:r>
            <a:r>
              <a:rPr lang="de-DE" sz="2500" b="1" dirty="0">
                <a:solidFill>
                  <a:srgbClr val="FFFFFF"/>
                </a:solidFill>
                <a:latin typeface="Verdana"/>
              </a:rPr>
              <a:t> </a:t>
            </a:r>
            <a:r>
              <a:rPr lang="de-DE" sz="2500" b="1" dirty="0" err="1">
                <a:solidFill>
                  <a:srgbClr val="FFFFFF"/>
                </a:solidFill>
                <a:latin typeface="Verdana"/>
              </a:rPr>
              <a:t>best</a:t>
            </a:r>
            <a:r>
              <a:rPr lang="de-DE" sz="2500" b="1" dirty="0">
                <a:solidFill>
                  <a:srgbClr val="FFFFFF"/>
                </a:solidFill>
                <a:latin typeface="Verdana"/>
              </a:rPr>
              <a:t> </a:t>
            </a:r>
            <a:r>
              <a:rPr lang="de-DE" sz="2500" b="1" dirty="0" err="1">
                <a:solidFill>
                  <a:srgbClr val="FFFFFF"/>
                </a:solidFill>
                <a:latin typeface="Verdana"/>
              </a:rPr>
              <a:t>prediction</a:t>
            </a:r>
            <a:r>
              <a:rPr lang="de-DE" sz="2500" b="1" dirty="0">
                <a:solidFill>
                  <a:srgbClr val="FFFFFF"/>
                </a:solidFill>
                <a:latin typeface="Verdana"/>
              </a:rPr>
              <a:t> </a:t>
            </a:r>
            <a:r>
              <a:rPr lang="de-DE" sz="2500" b="1" dirty="0" err="1">
                <a:solidFill>
                  <a:srgbClr val="FFFFFF"/>
                </a:solidFill>
                <a:latin typeface="Verdana"/>
              </a:rPr>
              <a:t>method</a:t>
            </a:r>
            <a:r>
              <a:rPr lang="de-DE" sz="2500" b="1" dirty="0">
                <a:solidFill>
                  <a:srgbClr val="FFFFFF"/>
                </a:solidFill>
                <a:latin typeface="Verdana"/>
              </a:rPr>
              <a:t> per </a:t>
            </a:r>
            <a:r>
              <a:rPr lang="de-DE" sz="2500" b="1" dirty="0" err="1">
                <a:solidFill>
                  <a:srgbClr val="FFFFFF"/>
                </a:solidFill>
                <a:latin typeface="Verdana"/>
              </a:rPr>
              <a:t>indicator</a:t>
            </a:r>
            <a:r>
              <a:rPr lang="de-DE" sz="2500" b="1" dirty="0">
                <a:solidFill>
                  <a:srgbClr val="FFFFFF"/>
                </a:solidFill>
                <a:latin typeface="Verdana"/>
              </a:rPr>
              <a:t>:</a:t>
            </a:r>
            <a:endParaRPr dirty="0"/>
          </a:p>
        </p:txBody>
      </p:sp>
      <p:sp>
        <p:nvSpPr>
          <p:cNvPr id="158" name="TextShape 2"/>
          <p:cNvSpPr txBox="1"/>
          <p:nvPr/>
        </p:nvSpPr>
        <p:spPr>
          <a:xfrm>
            <a:off x="461743" y="1839003"/>
            <a:ext cx="7739916" cy="4541824"/>
          </a:xfrm>
          <a:prstGeom prst="rect">
            <a:avLst/>
          </a:prstGeom>
        </p:spPr>
        <p:txBody>
          <a:bodyPr lIns="0" tIns="41473" rIns="0" bIns="41473"/>
          <a:lstStyle/>
          <a:p>
            <a:pPr>
              <a:buFont typeface="Wingdings" charset="2"/>
              <a:buChar char=""/>
            </a:pP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Our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FF0000"/>
                </a:solidFill>
                <a:latin typeface="Verdana"/>
              </a:rPr>
              <a:t>assumption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: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every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indicator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has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its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own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</a:p>
          <a:p>
            <a:r>
              <a:rPr lang="de-DE" sz="2200" dirty="0">
                <a:solidFill>
                  <a:srgbClr val="000000"/>
                </a:solidFill>
                <a:latin typeface="Verdana"/>
              </a:rPr>
              <a:t> 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distribution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and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relationship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to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others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.</a:t>
            </a:r>
            <a:endParaRPr dirty="0"/>
          </a:p>
          <a:p>
            <a:pPr>
              <a:lnSpc>
                <a:spcPct val="150000"/>
              </a:lnSpc>
              <a:buFont typeface="Wingdings" charset="2"/>
              <a:buChar char=""/>
            </a:pP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Basket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of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„</a:t>
            </a:r>
            <a:r>
              <a:rPr lang="de-DE" sz="2200" dirty="0" err="1">
                <a:solidFill>
                  <a:srgbClr val="FF0000"/>
                </a:solidFill>
                <a:latin typeface="Verdana"/>
              </a:rPr>
              <a:t>standard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“ </a:t>
            </a:r>
            <a:r>
              <a:rPr lang="de-DE" sz="2200" dirty="0" err="1">
                <a:solidFill>
                  <a:srgbClr val="FF0000"/>
                </a:solidFill>
                <a:latin typeface="Verdana"/>
              </a:rPr>
              <a:t>regression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methods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:</a:t>
            </a:r>
            <a:endParaRPr lang="de-DE" dirty="0"/>
          </a:p>
          <a:p>
            <a:pPr lvl="1">
              <a:lnSpc>
                <a:spcPct val="150000"/>
              </a:lnSpc>
              <a:buFont typeface="Wingdings" charset="2"/>
              <a:buChar char=""/>
            </a:pPr>
            <a:r>
              <a:rPr lang="de-DE" sz="2000" dirty="0">
                <a:solidFill>
                  <a:srgbClr val="000000"/>
                </a:solidFill>
                <a:latin typeface="Verdana"/>
              </a:rPr>
              <a:t> K-</a:t>
            </a:r>
            <a:r>
              <a:rPr lang="de-DE" sz="2000" dirty="0" err="1">
                <a:solidFill>
                  <a:srgbClr val="000000"/>
                </a:solidFill>
                <a:latin typeface="Verdana"/>
              </a:rPr>
              <a:t>Nearest</a:t>
            </a:r>
            <a:r>
              <a:rPr lang="de-DE" sz="20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Verdana"/>
              </a:rPr>
              <a:t>Neighbour</a:t>
            </a:r>
            <a:r>
              <a:rPr lang="de-DE" sz="2000" dirty="0">
                <a:solidFill>
                  <a:srgbClr val="000000"/>
                </a:solidFill>
                <a:latin typeface="Verdana"/>
              </a:rPr>
              <a:t> Regression (KNN)</a:t>
            </a:r>
            <a:endParaRPr lang="de-DE" dirty="0"/>
          </a:p>
          <a:p>
            <a:pPr lvl="1">
              <a:lnSpc>
                <a:spcPct val="150000"/>
              </a:lnSpc>
              <a:buFont typeface="Wingdings" charset="2"/>
              <a:buChar char=""/>
            </a:pPr>
            <a:r>
              <a:rPr lang="de-DE" sz="2000" dirty="0">
                <a:solidFill>
                  <a:srgbClr val="000000"/>
                </a:solidFill>
                <a:latin typeface="Verdana"/>
              </a:rPr>
              <a:t> Multiple Linear Regression (MLR)</a:t>
            </a:r>
            <a:endParaRPr lang="de-DE" dirty="0"/>
          </a:p>
          <a:p>
            <a:pPr lvl="1">
              <a:lnSpc>
                <a:spcPct val="150000"/>
              </a:lnSpc>
              <a:buFont typeface="Wingdings" charset="2"/>
              <a:buChar char=""/>
            </a:pPr>
            <a:r>
              <a:rPr lang="de-DE" sz="2000" dirty="0">
                <a:solidFill>
                  <a:srgbClr val="000000"/>
                </a:solidFill>
                <a:latin typeface="Verdana"/>
              </a:rPr>
              <a:t> Random </a:t>
            </a:r>
            <a:r>
              <a:rPr lang="de-DE" sz="2000" dirty="0" err="1">
                <a:solidFill>
                  <a:srgbClr val="000000"/>
                </a:solidFill>
                <a:latin typeface="Verdana"/>
              </a:rPr>
              <a:t>Forest</a:t>
            </a:r>
            <a:r>
              <a:rPr lang="de-DE" sz="20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Verdana"/>
              </a:rPr>
              <a:t>Decision</a:t>
            </a:r>
            <a:r>
              <a:rPr lang="de-DE" sz="20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Verdana"/>
              </a:rPr>
              <a:t>Trees</a:t>
            </a:r>
            <a:r>
              <a:rPr lang="de-DE" sz="2000" dirty="0">
                <a:solidFill>
                  <a:srgbClr val="000000"/>
                </a:solidFill>
                <a:latin typeface="Verdana"/>
              </a:rPr>
              <a:t> (RFD)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
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
</a:t>
            </a:r>
            <a:endParaRPr dirty="0"/>
          </a:p>
          <a:p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159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240894" y="4940258"/>
            <a:ext cx="5812938" cy="149412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750905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Shape 2"/>
          <p:cNvSpPr txBox="1"/>
          <p:nvPr/>
        </p:nvSpPr>
        <p:spPr>
          <a:xfrm>
            <a:off x="461742" y="1763562"/>
            <a:ext cx="8142705" cy="4617265"/>
          </a:xfrm>
          <a:prstGeom prst="rect">
            <a:avLst/>
          </a:prstGeom>
        </p:spPr>
        <p:txBody>
          <a:bodyPr lIns="0" tIns="41473" rIns="0" bIns="41473"/>
          <a:lstStyle/>
          <a:p>
            <a:pPr>
              <a:lnSpc>
                <a:spcPct val="100000"/>
              </a:lnSpc>
              <a:buFont typeface="Wingdings" charset="2"/>
              <a:buChar char=""/>
            </a:pPr>
            <a:r>
              <a:rPr lang="de-DE" sz="2200" dirty="0" err="1">
                <a:solidFill>
                  <a:srgbClr val="000000"/>
                </a:solidFill>
                <a:latin typeface="Verdana"/>
              </a:rPr>
              <a:t>Instead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of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using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indicators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directly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we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use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 smtClean="0">
                <a:solidFill>
                  <a:srgbClr val="FF0000"/>
                </a:solidFill>
                <a:latin typeface="Verdana"/>
              </a:rPr>
              <a:t>Principle</a:t>
            </a:r>
            <a:r>
              <a:rPr lang="de-DE" sz="2200" dirty="0" smtClean="0">
                <a:solidFill>
                  <a:srgbClr val="FF0000"/>
                </a:solidFill>
                <a:latin typeface="Verdana"/>
              </a:rPr>
              <a:t> Components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,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built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from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the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indicators</a:t>
            </a:r>
            <a:endParaRPr dirty="0"/>
          </a:p>
          <a:p>
            <a:pPr>
              <a:lnSpc>
                <a:spcPct val="100000"/>
              </a:lnSpc>
              <a:buFont typeface="Wingdings" charset="2"/>
              <a:buChar char=""/>
            </a:pPr>
            <a:r>
              <a:rPr lang="de-DE" sz="2200" dirty="0" err="1">
                <a:solidFill>
                  <a:srgbClr val="000000"/>
                </a:solidFill>
                <a:latin typeface="Verdana"/>
              </a:rPr>
              <a:t>For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buidling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the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PCs, </a:t>
            </a:r>
            <a:r>
              <a:rPr lang="de-DE" sz="2200" dirty="0" err="1">
                <a:solidFill>
                  <a:srgbClr val="FF0000"/>
                </a:solidFill>
                <a:latin typeface="Verdana"/>
              </a:rPr>
              <a:t>fill</a:t>
            </a:r>
            <a:r>
              <a:rPr lang="de-DE" sz="2200" dirty="0">
                <a:solidFill>
                  <a:srgbClr val="FF0000"/>
                </a:solidFill>
                <a:latin typeface="Verdana"/>
              </a:rPr>
              <a:t> in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missing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data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points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with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>
                <a:solidFill>
                  <a:srgbClr val="DC2300"/>
                </a:solidFill>
                <a:latin typeface="Verdana"/>
              </a:rPr>
              <a:t>neutral </a:t>
            </a:r>
            <a:r>
              <a:rPr lang="de-DE" sz="2200" dirty="0" err="1">
                <a:solidFill>
                  <a:srgbClr val="DC2300"/>
                </a:solidFill>
                <a:latin typeface="Verdana"/>
              </a:rPr>
              <a:t>values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→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predict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all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rows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
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
</a:t>
            </a:r>
            <a:endParaRPr dirty="0"/>
          </a:p>
          <a:p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165" name="Bild 164"/>
          <p:cNvPicPr/>
          <p:nvPr/>
        </p:nvPicPr>
        <p:blipFill>
          <a:blip r:embed="rId2"/>
          <a:stretch>
            <a:fillRect/>
          </a:stretch>
        </p:blipFill>
        <p:spPr>
          <a:xfrm>
            <a:off x="1215610" y="3291982"/>
            <a:ext cx="6204146" cy="3669841"/>
          </a:xfrm>
          <a:prstGeom prst="rect">
            <a:avLst/>
          </a:prstGeom>
          <a:ln>
            <a:noFill/>
          </a:ln>
        </p:spPr>
      </p:pic>
      <p:sp>
        <p:nvSpPr>
          <p:cNvPr id="5" name="TextShape 1"/>
          <p:cNvSpPr txBox="1"/>
          <p:nvPr/>
        </p:nvSpPr>
        <p:spPr>
          <a:xfrm>
            <a:off x="461743" y="430113"/>
            <a:ext cx="6269456" cy="1142723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de-DE" sz="2500" b="1" dirty="0" err="1">
                <a:solidFill>
                  <a:srgbClr val="FFFFFF"/>
                </a:solidFill>
                <a:latin typeface="Verdana"/>
              </a:rPr>
              <a:t>Missing</a:t>
            </a:r>
            <a:r>
              <a:rPr lang="de-DE" sz="2500" b="1" dirty="0">
                <a:solidFill>
                  <a:srgbClr val="FFFFFF"/>
                </a:solidFill>
                <a:latin typeface="Verdana"/>
              </a:rPr>
              <a:t> Values – Hybrid </a:t>
            </a:r>
            <a:r>
              <a:rPr lang="de-DE" sz="2500" b="1" dirty="0" err="1">
                <a:solidFill>
                  <a:srgbClr val="FFFFFF"/>
                </a:solidFill>
                <a:latin typeface="Verdana"/>
              </a:rPr>
              <a:t>approach</a:t>
            </a:r>
            <a:r>
              <a:rPr lang="de-DE" sz="2500" b="1" dirty="0">
                <a:solidFill>
                  <a:srgbClr val="FFFFFF"/>
                </a:solidFill>
                <a:latin typeface="Verdana"/>
              </a:rPr>
              <a:t> </a:t>
            </a:r>
            <a:r>
              <a:rPr lang="de-DE" sz="2500" b="1" dirty="0" err="1">
                <a:solidFill>
                  <a:srgbClr val="FFFFFF"/>
                </a:solidFill>
                <a:latin typeface="Verdana"/>
              </a:rPr>
              <a:t>choose</a:t>
            </a:r>
            <a:r>
              <a:rPr lang="de-DE" sz="2500" b="1" dirty="0">
                <a:solidFill>
                  <a:srgbClr val="FFFFFF"/>
                </a:solidFill>
                <a:latin typeface="Verdana"/>
              </a:rPr>
              <a:t> </a:t>
            </a:r>
            <a:r>
              <a:rPr lang="de-DE" sz="2500" b="1" dirty="0" err="1">
                <a:solidFill>
                  <a:srgbClr val="FFFFFF"/>
                </a:solidFill>
                <a:latin typeface="Verdana"/>
              </a:rPr>
              <a:t>best</a:t>
            </a:r>
            <a:r>
              <a:rPr lang="de-DE" sz="2500" b="1" dirty="0">
                <a:solidFill>
                  <a:srgbClr val="FFFFFF"/>
                </a:solidFill>
                <a:latin typeface="Verdana"/>
              </a:rPr>
              <a:t> </a:t>
            </a:r>
            <a:r>
              <a:rPr lang="de-DE" sz="2500" b="1" dirty="0" err="1">
                <a:solidFill>
                  <a:srgbClr val="FFFFFF"/>
                </a:solidFill>
                <a:latin typeface="Verdana"/>
              </a:rPr>
              <a:t>prediction</a:t>
            </a:r>
            <a:r>
              <a:rPr lang="de-DE" sz="2500" b="1" dirty="0">
                <a:solidFill>
                  <a:srgbClr val="FFFFFF"/>
                </a:solidFill>
                <a:latin typeface="Verdana"/>
              </a:rPr>
              <a:t> </a:t>
            </a:r>
            <a:r>
              <a:rPr lang="de-DE" sz="2500" b="1" dirty="0" err="1">
                <a:solidFill>
                  <a:srgbClr val="FFFFFF"/>
                </a:solidFill>
                <a:latin typeface="Verdana"/>
              </a:rPr>
              <a:t>method</a:t>
            </a:r>
            <a:r>
              <a:rPr lang="de-DE" sz="2500" b="1" dirty="0">
                <a:solidFill>
                  <a:srgbClr val="FFFFFF"/>
                </a:solidFill>
                <a:latin typeface="Verdana"/>
              </a:rPr>
              <a:t> per </a:t>
            </a:r>
            <a:r>
              <a:rPr lang="de-DE" sz="2500" b="1" dirty="0" err="1">
                <a:solidFill>
                  <a:srgbClr val="FFFFFF"/>
                </a:solidFill>
                <a:latin typeface="Verdana"/>
              </a:rPr>
              <a:t>indicator</a:t>
            </a:r>
            <a:r>
              <a:rPr lang="de-DE" sz="2500" b="1" dirty="0">
                <a:solidFill>
                  <a:srgbClr val="FFFFFF"/>
                </a:solidFill>
                <a:latin typeface="Verdana"/>
              </a:rPr>
              <a:t>: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1934946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6140450" cy="809625"/>
          </a:xfrm>
        </p:spPr>
        <p:txBody>
          <a:bodyPr/>
          <a:lstStyle/>
          <a:p>
            <a:r>
              <a:rPr lang="en-GB" noProof="0" smtClean="0"/>
              <a:t>City Data Pipeline</a:t>
            </a:r>
            <a:endParaRPr lang="en-GB" noProof="0"/>
          </a:p>
        </p:txBody>
      </p:sp>
      <p:sp>
        <p:nvSpPr>
          <p:cNvPr id="5" name="TextShape 2"/>
          <p:cNvSpPr txBox="1"/>
          <p:nvPr/>
        </p:nvSpPr>
        <p:spPr>
          <a:xfrm>
            <a:off x="35495" y="1628800"/>
            <a:ext cx="4032449" cy="4541824"/>
          </a:xfrm>
          <a:prstGeom prst="rect">
            <a:avLst/>
          </a:prstGeom>
        </p:spPr>
        <p:txBody>
          <a:bodyPr lIns="0" tIns="41473" rIns="0" bIns="41473"/>
          <a:lstStyle/>
          <a:p>
            <a:pPr algn="ctr"/>
            <a:r>
              <a:rPr lang="de-DE" sz="2200" b="1" dirty="0" smtClean="0">
                <a:solidFill>
                  <a:srgbClr val="000000"/>
                </a:solidFill>
                <a:hlinkClick r:id="rId2"/>
              </a:rPr>
              <a:t>citydata.wu.ac.at</a:t>
            </a:r>
            <a:endParaRPr lang="de-DE" sz="2200" b="1" dirty="0" smtClean="0">
              <a:solidFill>
                <a:srgbClr val="000000"/>
              </a:solidFill>
            </a:endParaRPr>
          </a:p>
          <a:p>
            <a:pPr algn="ctr"/>
            <a:r>
              <a:rPr lang="de-DE" sz="2200" b="1" dirty="0" smtClean="0">
                <a:solidFill>
                  <a:srgbClr val="000000"/>
                </a:solidFill>
              </a:rPr>
              <a:t>   </a:t>
            </a:r>
            <a:endParaRPr lang="de-DE" sz="2200" b="1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de-DE" sz="1500" dirty="0" smtClean="0">
                <a:solidFill>
                  <a:srgbClr val="000000"/>
                </a:solidFill>
              </a:rPr>
              <a:t>Search </a:t>
            </a:r>
            <a:r>
              <a:rPr lang="de-DE" sz="1500" dirty="0" err="1" smtClean="0">
                <a:solidFill>
                  <a:srgbClr val="000000"/>
                </a:solidFill>
              </a:rPr>
              <a:t>for</a:t>
            </a:r>
            <a:r>
              <a:rPr lang="de-DE" sz="1500" dirty="0" smtClean="0">
                <a:solidFill>
                  <a:srgbClr val="000000"/>
                </a:solidFill>
              </a:rPr>
              <a:t> </a:t>
            </a:r>
            <a:r>
              <a:rPr lang="de-DE" sz="1500" dirty="0" err="1" smtClean="0">
                <a:solidFill>
                  <a:srgbClr val="000000"/>
                </a:solidFill>
              </a:rPr>
              <a:t>indicators</a:t>
            </a:r>
            <a:r>
              <a:rPr lang="de-DE" sz="1500" dirty="0" smtClean="0">
                <a:solidFill>
                  <a:srgbClr val="000000"/>
                </a:solidFill>
              </a:rPr>
              <a:t> &amp; </a:t>
            </a:r>
            <a:r>
              <a:rPr lang="de-DE" sz="1500" dirty="0" err="1" smtClean="0">
                <a:solidFill>
                  <a:srgbClr val="000000"/>
                </a:solidFill>
              </a:rPr>
              <a:t>cities</a:t>
            </a:r>
            <a:endParaRPr lang="de-DE" sz="1500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de-DE" sz="1500" dirty="0" err="1">
                <a:solidFill>
                  <a:srgbClr val="000000"/>
                </a:solidFill>
              </a:rPr>
              <a:t>o</a:t>
            </a:r>
            <a:r>
              <a:rPr lang="de-DE" sz="1500" dirty="0" err="1" smtClean="0">
                <a:solidFill>
                  <a:srgbClr val="000000"/>
                </a:solidFill>
              </a:rPr>
              <a:t>btain</a:t>
            </a:r>
            <a:r>
              <a:rPr lang="de-DE" sz="1500" dirty="0" smtClean="0">
                <a:solidFill>
                  <a:srgbClr val="000000"/>
                </a:solidFill>
              </a:rPr>
              <a:t> </a:t>
            </a:r>
            <a:r>
              <a:rPr lang="de-DE" sz="1500" dirty="0" err="1" smtClean="0">
                <a:solidFill>
                  <a:srgbClr val="000000"/>
                </a:solidFill>
              </a:rPr>
              <a:t>results</a:t>
            </a:r>
            <a:r>
              <a:rPr lang="de-DE" sz="1500" dirty="0" smtClean="0">
                <a:solidFill>
                  <a:srgbClr val="000000"/>
                </a:solidFill>
              </a:rPr>
              <a:t> incl. </a:t>
            </a:r>
            <a:r>
              <a:rPr lang="de-DE" sz="1500" dirty="0" err="1">
                <a:solidFill>
                  <a:srgbClr val="000000"/>
                </a:solidFill>
              </a:rPr>
              <a:t>s</a:t>
            </a:r>
            <a:r>
              <a:rPr lang="de-DE" sz="1500" dirty="0" err="1" smtClean="0">
                <a:solidFill>
                  <a:srgbClr val="000000"/>
                </a:solidFill>
              </a:rPr>
              <a:t>ources</a:t>
            </a:r>
            <a:endParaRPr lang="de-DE" sz="1500" dirty="0" smtClean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de-DE" sz="1500" dirty="0" smtClean="0">
                <a:solidFill>
                  <a:srgbClr val="000000"/>
                </a:solidFill>
              </a:rPr>
              <a:t>Integrated </a:t>
            </a:r>
            <a:r>
              <a:rPr lang="de-DE" sz="1500" dirty="0" err="1" smtClean="0">
                <a:solidFill>
                  <a:srgbClr val="000000"/>
                </a:solidFill>
              </a:rPr>
              <a:t>data</a:t>
            </a:r>
            <a:r>
              <a:rPr lang="de-DE" sz="1500" dirty="0" smtClean="0">
                <a:solidFill>
                  <a:srgbClr val="000000"/>
                </a:solidFill>
              </a:rPr>
              <a:t> </a:t>
            </a:r>
            <a:r>
              <a:rPr lang="de-DE" sz="1500" dirty="0" err="1" smtClean="0">
                <a:solidFill>
                  <a:srgbClr val="000000"/>
                </a:solidFill>
              </a:rPr>
              <a:t>served</a:t>
            </a:r>
            <a:r>
              <a:rPr lang="de-DE" sz="1500" dirty="0" smtClean="0">
                <a:solidFill>
                  <a:srgbClr val="000000"/>
                </a:solidFill>
              </a:rPr>
              <a:t> </a:t>
            </a:r>
            <a:r>
              <a:rPr lang="de-DE" sz="1500" dirty="0" err="1" smtClean="0">
                <a:solidFill>
                  <a:srgbClr val="000000"/>
                </a:solidFill>
              </a:rPr>
              <a:t>as</a:t>
            </a:r>
            <a:r>
              <a:rPr lang="de-DE" sz="1500" dirty="0" smtClean="0">
                <a:solidFill>
                  <a:srgbClr val="000000"/>
                </a:solidFill>
              </a:rPr>
              <a:t> </a:t>
            </a:r>
            <a:r>
              <a:rPr lang="de-DE" sz="1500" dirty="0" err="1" smtClean="0">
                <a:solidFill>
                  <a:srgbClr val="000000"/>
                </a:solidFill>
              </a:rPr>
              <a:t>Linked</a:t>
            </a:r>
            <a:r>
              <a:rPr lang="de-DE" sz="1500" dirty="0" smtClean="0">
                <a:solidFill>
                  <a:srgbClr val="000000"/>
                </a:solidFill>
              </a:rPr>
              <a:t> Data</a:t>
            </a:r>
          </a:p>
          <a:p>
            <a:pPr marL="342900" indent="-342900">
              <a:buFont typeface="Arial"/>
              <a:buChar char="•"/>
            </a:pPr>
            <a:r>
              <a:rPr lang="de-DE" sz="1500" dirty="0" err="1" smtClean="0">
                <a:solidFill>
                  <a:srgbClr val="000000"/>
                </a:solidFill>
              </a:rPr>
              <a:t>Predicted</a:t>
            </a:r>
            <a:r>
              <a:rPr lang="de-DE" sz="1500" dirty="0" smtClean="0">
                <a:solidFill>
                  <a:srgbClr val="000000"/>
                </a:solidFill>
              </a:rPr>
              <a:t> </a:t>
            </a:r>
            <a:r>
              <a:rPr lang="de-DE" sz="1500" dirty="0" err="1" smtClean="0">
                <a:solidFill>
                  <a:srgbClr val="000000"/>
                </a:solidFill>
              </a:rPr>
              <a:t>values</a:t>
            </a:r>
            <a:r>
              <a:rPr lang="de-DE" sz="1500" dirty="0" smtClean="0">
                <a:solidFill>
                  <a:srgbClr val="000000"/>
                </a:solidFill>
              </a:rPr>
              <a:t> AND </a:t>
            </a:r>
            <a:r>
              <a:rPr lang="de-DE" sz="1500" dirty="0" err="1" smtClean="0">
                <a:solidFill>
                  <a:srgbClr val="FF0000"/>
                </a:solidFill>
              </a:rPr>
              <a:t>estimated</a:t>
            </a:r>
            <a:r>
              <a:rPr lang="de-DE" sz="1500" dirty="0" smtClean="0">
                <a:solidFill>
                  <a:srgbClr val="FF0000"/>
                </a:solidFill>
              </a:rPr>
              <a:t> </a:t>
            </a:r>
            <a:r>
              <a:rPr lang="de-DE" sz="1500" dirty="0" err="1" smtClean="0">
                <a:solidFill>
                  <a:srgbClr val="FF0000"/>
                </a:solidFill>
              </a:rPr>
              <a:t>error</a:t>
            </a:r>
            <a:r>
              <a:rPr lang="de-DE" sz="1500" dirty="0" smtClean="0">
                <a:solidFill>
                  <a:srgbClr val="FF0000"/>
                </a:solidFill>
              </a:rPr>
              <a:t> (RMSE)</a:t>
            </a:r>
            <a:r>
              <a:rPr lang="de-DE" sz="1500" dirty="0" smtClean="0">
                <a:solidFill>
                  <a:srgbClr val="000000"/>
                </a:solidFill>
              </a:rPr>
              <a:t> </a:t>
            </a:r>
            <a:r>
              <a:rPr lang="de-DE" sz="1500" dirty="0" err="1" smtClean="0">
                <a:solidFill>
                  <a:srgbClr val="000000"/>
                </a:solidFill>
              </a:rPr>
              <a:t>for</a:t>
            </a:r>
            <a:r>
              <a:rPr lang="de-DE" sz="1500" dirty="0" smtClean="0">
                <a:solidFill>
                  <a:srgbClr val="000000"/>
                </a:solidFill>
              </a:rPr>
              <a:t> </a:t>
            </a:r>
            <a:r>
              <a:rPr lang="de-DE" sz="1500" dirty="0" err="1" smtClean="0">
                <a:solidFill>
                  <a:srgbClr val="000000"/>
                </a:solidFill>
              </a:rPr>
              <a:t>missing</a:t>
            </a:r>
            <a:r>
              <a:rPr lang="de-DE" sz="1500" dirty="0" smtClean="0">
                <a:solidFill>
                  <a:srgbClr val="000000"/>
                </a:solidFill>
              </a:rPr>
              <a:t> </a:t>
            </a:r>
            <a:r>
              <a:rPr lang="de-DE" sz="1500" dirty="0" err="1" smtClean="0">
                <a:solidFill>
                  <a:srgbClr val="000000"/>
                </a:solidFill>
              </a:rPr>
              <a:t>data</a:t>
            </a:r>
            <a:r>
              <a:rPr lang="de-DE" sz="1500" dirty="0" smtClean="0">
                <a:solidFill>
                  <a:srgbClr val="000000"/>
                </a:solidFill>
              </a:rPr>
              <a:t>...</a:t>
            </a:r>
          </a:p>
          <a:p>
            <a:pPr marL="342900" indent="-342900">
              <a:buFont typeface="Arial"/>
              <a:buChar char="•"/>
            </a:pPr>
            <a:endParaRPr lang="de-DE" sz="2200" dirty="0" smtClean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6" name="Bild 5" descr="Screen Shot 2015-05-19 at 20.54.0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85"/>
          <a:stretch/>
        </p:blipFill>
        <p:spPr>
          <a:xfrm>
            <a:off x="4090005" y="0"/>
            <a:ext cx="6458659" cy="3876907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grpSp>
        <p:nvGrpSpPr>
          <p:cNvPr id="10" name="Gruppierung 9"/>
          <p:cNvGrpSpPr/>
          <p:nvPr/>
        </p:nvGrpSpPr>
        <p:grpSpPr>
          <a:xfrm>
            <a:off x="179512" y="3573016"/>
            <a:ext cx="4176464" cy="3561953"/>
            <a:chOff x="1547664" y="4995332"/>
            <a:chExt cx="2973536" cy="2571685"/>
          </a:xfrm>
        </p:grpSpPr>
        <p:pic>
          <p:nvPicPr>
            <p:cNvPr id="7" name="Bild 6" descr="Screen Shot 2015-05-19 at 20.48.42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90" t="9932" r="7441"/>
            <a:stretch/>
          </p:blipFill>
          <p:spPr>
            <a:xfrm>
              <a:off x="1642533" y="4995332"/>
              <a:ext cx="2794000" cy="1144171"/>
            </a:xfrm>
            <a:prstGeom prst="rect">
              <a:avLst/>
            </a:prstGeom>
          </p:spPr>
        </p:pic>
        <p:pic>
          <p:nvPicPr>
            <p:cNvPr id="8" name="Bild 7" descr="Screen Shot 2015-05-19 at 20.59.25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0" t="3631" r="3321"/>
            <a:stretch/>
          </p:blipFill>
          <p:spPr>
            <a:xfrm>
              <a:off x="1557867" y="6146800"/>
              <a:ext cx="2963333" cy="1420217"/>
            </a:xfrm>
            <a:prstGeom prst="rect">
              <a:avLst/>
            </a:prstGeom>
          </p:spPr>
        </p:pic>
        <p:sp>
          <p:nvSpPr>
            <p:cNvPr id="9" name="Rechteck 8"/>
            <p:cNvSpPr/>
            <p:nvPr/>
          </p:nvSpPr>
          <p:spPr>
            <a:xfrm>
              <a:off x="1547664" y="5013176"/>
              <a:ext cx="2952328" cy="2304256"/>
            </a:xfrm>
            <a:prstGeom prst="rect">
              <a:avLst/>
            </a:prstGeom>
            <a:noFill/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4" name="Gruppierung 13"/>
          <p:cNvGrpSpPr/>
          <p:nvPr/>
        </p:nvGrpSpPr>
        <p:grpSpPr>
          <a:xfrm>
            <a:off x="4677544" y="3861048"/>
            <a:ext cx="4791000" cy="3096344"/>
            <a:chOff x="4677544" y="3861048"/>
            <a:chExt cx="4791000" cy="3096344"/>
          </a:xfrm>
        </p:grpSpPr>
        <p:pic>
          <p:nvPicPr>
            <p:cNvPr id="11" name="Bild 10" descr="Screen Shot 2015-05-19 at 21.09.09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8064" y="4430943"/>
              <a:ext cx="3816424" cy="2526449"/>
            </a:xfrm>
            <a:prstGeom prst="rect">
              <a:avLst/>
            </a:prstGeom>
          </p:spPr>
        </p:pic>
        <p:sp>
          <p:nvSpPr>
            <p:cNvPr id="12" name="Rechteck 11"/>
            <p:cNvSpPr/>
            <p:nvPr/>
          </p:nvSpPr>
          <p:spPr>
            <a:xfrm>
              <a:off x="5292080" y="4725144"/>
              <a:ext cx="3528392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Open Data: The more, the merrier!</a:t>
              </a:r>
              <a:endParaRPr lang="en-US" sz="32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13" name="Rechteck 12"/>
            <p:cNvSpPr/>
            <p:nvPr/>
          </p:nvSpPr>
          <p:spPr>
            <a:xfrm>
              <a:off x="4677544" y="3861048"/>
              <a:ext cx="47910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dirty="0" smtClean="0">
                  <a:solidFill>
                    <a:srgbClr val="000000"/>
                  </a:solidFill>
                </a:rPr>
                <a:t>...</a:t>
              </a:r>
              <a:r>
                <a:rPr lang="de-DE" dirty="0" err="1">
                  <a:solidFill>
                    <a:srgbClr val="000000"/>
                  </a:solidFill>
                </a:rPr>
                <a:t>a</a:t>
              </a:r>
              <a:r>
                <a:rPr lang="de-DE" dirty="0" err="1" smtClean="0">
                  <a:solidFill>
                    <a:srgbClr val="000000"/>
                  </a:solidFill>
                </a:rPr>
                <a:t>ssumption</a:t>
              </a:r>
              <a:r>
                <a:rPr lang="de-DE" dirty="0" smtClean="0">
                  <a:solidFill>
                    <a:srgbClr val="000000"/>
                  </a:solidFill>
                </a:rPr>
                <a:t>: </a:t>
              </a:r>
              <a:r>
                <a:rPr lang="de-DE" dirty="0" err="1" smtClean="0">
                  <a:solidFill>
                    <a:srgbClr val="000000"/>
                  </a:solidFill>
                </a:rPr>
                <a:t>Predictions</a:t>
              </a:r>
              <a:r>
                <a:rPr lang="de-DE" dirty="0" smtClean="0">
                  <a:solidFill>
                    <a:srgbClr val="000000"/>
                  </a:solidFill>
                </a:rPr>
                <a:t> </a:t>
              </a:r>
              <a:r>
                <a:rPr lang="de-DE" dirty="0" err="1" smtClean="0">
                  <a:solidFill>
                    <a:srgbClr val="000000"/>
                  </a:solidFill>
                </a:rPr>
                <a:t>get</a:t>
              </a:r>
              <a:r>
                <a:rPr lang="de-DE" dirty="0" smtClean="0">
                  <a:solidFill>
                    <a:srgbClr val="000000"/>
                  </a:solidFill>
                </a:rPr>
                <a:t> </a:t>
              </a:r>
              <a:r>
                <a:rPr lang="de-DE" dirty="0" err="1" smtClean="0">
                  <a:solidFill>
                    <a:srgbClr val="000000"/>
                  </a:solidFill>
                </a:rPr>
                <a:t>better</a:t>
              </a:r>
              <a:r>
                <a:rPr lang="de-DE" dirty="0" smtClean="0">
                  <a:solidFill>
                    <a:srgbClr val="000000"/>
                  </a:solidFill>
                </a:rPr>
                <a:t>, </a:t>
              </a:r>
              <a:r>
                <a:rPr lang="de-DE" dirty="0" err="1" smtClean="0">
                  <a:solidFill>
                    <a:srgbClr val="000000"/>
                  </a:solidFill>
                </a:rPr>
                <a:t>the</a:t>
              </a:r>
              <a:r>
                <a:rPr lang="de-DE" dirty="0" smtClean="0">
                  <a:solidFill>
                    <a:srgbClr val="000000"/>
                  </a:solidFill>
                </a:rPr>
                <a:t> </a:t>
              </a:r>
              <a:r>
                <a:rPr lang="de-DE" dirty="0" err="1" smtClean="0">
                  <a:solidFill>
                    <a:srgbClr val="000000"/>
                  </a:solidFill>
                </a:rPr>
                <a:t>more</a:t>
              </a:r>
              <a:r>
                <a:rPr lang="de-DE" dirty="0" smtClean="0">
                  <a:solidFill>
                    <a:srgbClr val="000000"/>
                  </a:solidFill>
                </a:rPr>
                <a:t> Open </a:t>
              </a:r>
              <a:r>
                <a:rPr lang="de-DE" dirty="0" err="1" smtClean="0">
                  <a:solidFill>
                    <a:srgbClr val="000000"/>
                  </a:solidFill>
                </a:rPr>
                <a:t>data</a:t>
              </a:r>
              <a:r>
                <a:rPr lang="de-DE" dirty="0" smtClean="0">
                  <a:solidFill>
                    <a:srgbClr val="000000"/>
                  </a:solidFill>
                </a:rPr>
                <a:t> </a:t>
              </a:r>
              <a:r>
                <a:rPr lang="de-DE" dirty="0" err="1" smtClean="0">
                  <a:solidFill>
                    <a:srgbClr val="000000"/>
                  </a:solidFill>
                </a:rPr>
                <a:t>we</a:t>
              </a:r>
              <a:r>
                <a:rPr lang="de-DE" dirty="0" smtClean="0">
                  <a:solidFill>
                    <a:srgbClr val="000000"/>
                  </a:solidFill>
                </a:rPr>
                <a:t> </a:t>
              </a:r>
              <a:r>
                <a:rPr lang="de-DE" dirty="0" err="1" smtClean="0">
                  <a:solidFill>
                    <a:srgbClr val="000000"/>
                  </a:solidFill>
                </a:rPr>
                <a:t>integrate</a:t>
              </a:r>
              <a:r>
                <a:rPr lang="de-DE" dirty="0" smtClean="0">
                  <a:solidFill>
                    <a:srgbClr val="000000"/>
                  </a:solidFill>
                </a:rPr>
                <a:t>.</a:t>
              </a:r>
              <a:r>
                <a:rPr lang="de-DE" dirty="0">
                  <a:solidFill>
                    <a:srgbClr val="000000"/>
                  </a:solidFill>
                </a:rPr>
                <a:t>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6794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Screen Shot 2015-08-26 at 13.28.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492896"/>
            <a:ext cx="4654439" cy="4764653"/>
          </a:xfrm>
          <a:prstGeom prst="rect">
            <a:avLst/>
          </a:prstGeom>
          <a:ln>
            <a:solidFill>
              <a:srgbClr val="0096D3"/>
            </a:solidFill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6140450" cy="809625"/>
          </a:xfrm>
        </p:spPr>
        <p:txBody>
          <a:bodyPr/>
          <a:lstStyle/>
          <a:p>
            <a:r>
              <a:rPr lang="de-DE" dirty="0" smtClean="0"/>
              <a:t>More Details: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251520" y="1772816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/>
              <a:t>Stefan Bischof, Christoph Martin, Axel Polleres, </a:t>
            </a:r>
            <a:r>
              <a:rPr lang="de-DE" sz="1200" dirty="0" err="1"/>
              <a:t>and</a:t>
            </a:r>
            <a:r>
              <a:rPr lang="de-DE" sz="1200" dirty="0"/>
              <a:t> Patrik Schneider. </a:t>
            </a:r>
            <a:r>
              <a:rPr lang="de-DE" sz="1200" dirty="0" err="1"/>
              <a:t>Collecting</a:t>
            </a:r>
            <a:r>
              <a:rPr lang="de-DE" sz="1200" dirty="0"/>
              <a:t>, </a:t>
            </a:r>
            <a:r>
              <a:rPr lang="de-DE" sz="1200" dirty="0" err="1"/>
              <a:t>integrating</a:t>
            </a:r>
            <a:r>
              <a:rPr lang="de-DE" sz="1200" dirty="0"/>
              <a:t>, </a:t>
            </a:r>
            <a:r>
              <a:rPr lang="de-DE" sz="1200" dirty="0" err="1"/>
              <a:t>enriching</a:t>
            </a:r>
            <a:r>
              <a:rPr lang="de-DE" sz="1200" dirty="0"/>
              <a:t> </a:t>
            </a:r>
            <a:r>
              <a:rPr lang="de-DE" sz="1200" dirty="0" err="1"/>
              <a:t>and</a:t>
            </a:r>
            <a:r>
              <a:rPr lang="de-DE" sz="1200" dirty="0"/>
              <a:t> </a:t>
            </a:r>
            <a:r>
              <a:rPr lang="de-DE" sz="1200" dirty="0" err="1"/>
              <a:t>republishing</a:t>
            </a:r>
            <a:r>
              <a:rPr lang="de-DE" sz="1200" dirty="0"/>
              <a:t> open </a:t>
            </a:r>
            <a:r>
              <a:rPr lang="de-DE" sz="1200" dirty="0" err="1"/>
              <a:t>city</a:t>
            </a:r>
            <a:r>
              <a:rPr lang="de-DE" sz="1200" dirty="0"/>
              <a:t> </a:t>
            </a:r>
            <a:r>
              <a:rPr lang="de-DE" sz="1200" dirty="0" err="1"/>
              <a:t>data</a:t>
            </a:r>
            <a:r>
              <a:rPr lang="de-DE" sz="1200" dirty="0"/>
              <a:t> </a:t>
            </a:r>
            <a:r>
              <a:rPr lang="de-DE" sz="1200" dirty="0" err="1"/>
              <a:t>as</a:t>
            </a:r>
            <a:r>
              <a:rPr lang="de-DE" sz="1200" dirty="0"/>
              <a:t> </a:t>
            </a:r>
            <a:r>
              <a:rPr lang="de-DE" sz="1200" dirty="0" err="1"/>
              <a:t>linked</a:t>
            </a:r>
            <a:r>
              <a:rPr lang="de-DE" sz="1200" dirty="0"/>
              <a:t> </a:t>
            </a:r>
            <a:r>
              <a:rPr lang="de-DE" sz="1200" dirty="0" err="1"/>
              <a:t>data</a:t>
            </a:r>
            <a:r>
              <a:rPr lang="de-DE" sz="1200" dirty="0"/>
              <a:t>. In </a:t>
            </a:r>
            <a:r>
              <a:rPr lang="de-DE" sz="1200" i="1" dirty="0" err="1"/>
              <a:t>Proceedings</a:t>
            </a:r>
            <a:r>
              <a:rPr lang="de-DE" sz="1200" i="1" dirty="0"/>
              <a:t> </a:t>
            </a:r>
            <a:r>
              <a:rPr lang="de-DE" sz="1200" i="1" dirty="0" err="1"/>
              <a:t>of</a:t>
            </a:r>
            <a:r>
              <a:rPr lang="de-DE" sz="1200" i="1" dirty="0"/>
              <a:t> </a:t>
            </a:r>
            <a:r>
              <a:rPr lang="de-DE" sz="1200" i="1" dirty="0" err="1"/>
              <a:t>the</a:t>
            </a:r>
            <a:r>
              <a:rPr lang="de-DE" sz="1200" i="1" dirty="0"/>
              <a:t> 14th International </a:t>
            </a:r>
            <a:r>
              <a:rPr lang="de-DE" sz="1200" i="1" dirty="0" err="1"/>
              <a:t>Semantic</a:t>
            </a:r>
            <a:r>
              <a:rPr lang="de-DE" sz="1200" i="1" dirty="0"/>
              <a:t> Web Conference (ISWC 2015)</a:t>
            </a:r>
            <a:r>
              <a:rPr lang="de-DE" sz="1200" dirty="0"/>
              <a:t>, Bethlehem, Pennsylvania, </a:t>
            </a:r>
            <a:r>
              <a:rPr lang="de-DE" sz="1200" dirty="0" err="1"/>
              <a:t>October</a:t>
            </a:r>
            <a:r>
              <a:rPr lang="de-DE" sz="1200" dirty="0"/>
              <a:t> 2015. </a:t>
            </a:r>
            <a:r>
              <a:rPr lang="de-DE" sz="1200" dirty="0" err="1"/>
              <a:t>To</a:t>
            </a:r>
            <a:r>
              <a:rPr lang="de-DE" sz="1200" dirty="0"/>
              <a:t> </a:t>
            </a:r>
            <a:r>
              <a:rPr lang="de-DE" sz="1200" dirty="0" err="1"/>
              <a:t>appear</a:t>
            </a:r>
            <a:r>
              <a:rPr lang="de-DE" sz="1200" dirty="0"/>
              <a:t>. </a:t>
            </a:r>
          </a:p>
        </p:txBody>
      </p:sp>
      <p:pic>
        <p:nvPicPr>
          <p:cNvPr id="12" name="Bild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8813" y="5157192"/>
            <a:ext cx="1235187" cy="1700808"/>
          </a:xfrm>
          <a:prstGeom prst="rect">
            <a:avLst/>
          </a:prstGeom>
        </p:spPr>
      </p:pic>
      <p:pic>
        <p:nvPicPr>
          <p:cNvPr id="13" name="Bild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33" y="5202648"/>
            <a:ext cx="1308307" cy="1635384"/>
          </a:xfrm>
          <a:prstGeom prst="rect">
            <a:avLst/>
          </a:prstGeom>
        </p:spPr>
      </p:pic>
      <p:sp>
        <p:nvSpPr>
          <p:cNvPr id="14" name="Abgerundete rechteckige Legende 13"/>
          <p:cNvSpPr/>
          <p:nvPr/>
        </p:nvSpPr>
        <p:spPr>
          <a:xfrm>
            <a:off x="1259632" y="3933056"/>
            <a:ext cx="2448272" cy="720080"/>
          </a:xfrm>
          <a:prstGeom prst="wedgeRoundRectCallout">
            <a:avLst>
              <a:gd name="adj1" fmla="val -65016"/>
              <a:gd name="adj2" fmla="val 155950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prstClr val="white"/>
                </a:solidFill>
                <a:latin typeface="Verdana"/>
              </a:rPr>
              <a:t>So,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are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we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done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?</a:t>
            </a:r>
            <a:endParaRPr lang="de-DE" dirty="0">
              <a:solidFill>
                <a:prstClr val="white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06501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Lesson</a:t>
            </a:r>
            <a:r>
              <a:rPr lang="de-DE" dirty="0" smtClean="0"/>
              <a:t>(s) </a:t>
            </a:r>
            <a:r>
              <a:rPr lang="de-DE" dirty="0" err="1" smtClean="0"/>
              <a:t>learnt</a:t>
            </a:r>
            <a:r>
              <a:rPr lang="de-DE" dirty="0"/>
              <a:t>?</a:t>
            </a: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3" y="5202648"/>
            <a:ext cx="1308307" cy="1635384"/>
          </a:xfrm>
          <a:prstGeom prst="rect">
            <a:avLst/>
          </a:prstGeom>
        </p:spPr>
      </p:pic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467544" y="2204864"/>
            <a:ext cx="7740594" cy="4387988"/>
          </a:xfrm>
        </p:spPr>
        <p:txBody>
          <a:bodyPr/>
          <a:lstStyle/>
          <a:p>
            <a:r>
              <a:rPr lang="en-GB" dirty="0"/>
              <a:t>Time </a:t>
            </a:r>
            <a:r>
              <a:rPr lang="en-GB" dirty="0" smtClean="0"/>
              <a:t>series </a:t>
            </a:r>
            <a:r>
              <a:rPr lang="en-GB" dirty="0"/>
              <a:t>analysis is necessary</a:t>
            </a:r>
          </a:p>
          <a:p>
            <a:r>
              <a:rPr lang="en-GB" noProof="0" dirty="0" smtClean="0"/>
              <a:t>Open Data is incomparable</a:t>
            </a:r>
          </a:p>
          <a:p>
            <a:r>
              <a:rPr lang="en-GB" dirty="0" smtClean="0"/>
              <a:t>Still not great coverage of all available sources</a:t>
            </a:r>
            <a:endParaRPr lang="en-GB" noProof="0" dirty="0" smtClean="0"/>
          </a:p>
          <a:p>
            <a:r>
              <a:rPr lang="en-GB" noProof="0" dirty="0" smtClean="0"/>
              <a:t>Open Data </a:t>
            </a:r>
            <a:r>
              <a:rPr lang="en-GB" b="1" noProof="0" dirty="0" smtClean="0"/>
              <a:t>Quality</a:t>
            </a:r>
            <a:r>
              <a:rPr lang="en-GB" noProof="0" dirty="0" smtClean="0"/>
              <a:t> is an issue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 smtClean="0"/>
              <a:t>Still unanswered:</a:t>
            </a:r>
            <a:r>
              <a:rPr lang="en-GB" noProof="0" dirty="0" smtClean="0"/>
              <a:t> </a:t>
            </a:r>
          </a:p>
        </p:txBody>
      </p:sp>
      <p:sp>
        <p:nvSpPr>
          <p:cNvPr id="7" name="Rechteck 6"/>
          <p:cNvSpPr/>
          <p:nvPr/>
        </p:nvSpPr>
        <p:spPr>
          <a:xfrm>
            <a:off x="3275856" y="3206874"/>
            <a:ext cx="5094312" cy="346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lvl="0" indent="-265113">
              <a:spcAft>
                <a:spcPts val="600"/>
              </a:spcAft>
              <a:buClr>
                <a:srgbClr val="532481"/>
              </a:buClr>
            </a:pPr>
            <a:endParaRPr lang="de-DE" sz="2400" dirty="0">
              <a:solidFill>
                <a:srgbClr val="000000"/>
              </a:solidFill>
            </a:endParaRP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endParaRPr lang="de-DE" sz="2000" dirty="0" smtClean="0">
              <a:solidFill>
                <a:schemeClr val="accent2">
                  <a:lumMod val="75000"/>
                  <a:lumOff val="25000"/>
                </a:schemeClr>
              </a:solidFill>
            </a:endParaRP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sz="2000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Is</a:t>
            </a:r>
            <a:r>
              <a:rPr lang="de-DE" sz="2000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Open Data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useful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at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all?</a:t>
            </a: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sz="2000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Are </a:t>
            </a:r>
            <a:r>
              <a:rPr lang="de-DE" sz="2000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ontology</a:t>
            </a:r>
            <a:r>
              <a:rPr lang="de-DE" sz="2000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languages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expressive </a:t>
            </a:r>
            <a:r>
              <a:rPr lang="de-DE" sz="2000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enough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?</a:t>
            </a: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sz="2000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Is</a:t>
            </a:r>
            <a:r>
              <a:rPr lang="de-DE" sz="2000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there</a:t>
            </a:r>
            <a:r>
              <a:rPr lang="de-DE" sz="2000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enough</a:t>
            </a:r>
            <a:r>
              <a:rPr lang="de-DE" sz="2000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data</a:t>
            </a:r>
            <a:r>
              <a:rPr lang="de-DE" sz="2000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at</a:t>
            </a:r>
            <a:r>
              <a:rPr lang="de-DE" sz="2000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 all?</a:t>
            </a: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Which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ontologies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could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I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use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?</a:t>
            </a: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sz="2000" dirty="0" err="1" smtClean="0">
                <a:solidFill>
                  <a:srgbClr val="0060C8"/>
                </a:solidFill>
              </a:rPr>
              <a:t>How</a:t>
            </a:r>
            <a:r>
              <a:rPr lang="de-DE" sz="2000" dirty="0" smtClean="0">
                <a:solidFill>
                  <a:srgbClr val="0060C8"/>
                </a:solidFill>
              </a:rPr>
              <a:t> </a:t>
            </a:r>
            <a:r>
              <a:rPr lang="de-DE" sz="2000" dirty="0" err="1">
                <a:solidFill>
                  <a:srgbClr val="0060C8"/>
                </a:solidFill>
              </a:rPr>
              <a:t>to</a:t>
            </a:r>
            <a:r>
              <a:rPr lang="de-DE" sz="2000" dirty="0">
                <a:solidFill>
                  <a:srgbClr val="0060C8"/>
                </a:solidFill>
              </a:rPr>
              <a:t> </a:t>
            </a:r>
            <a:r>
              <a:rPr lang="de-DE" sz="2000" dirty="0" err="1">
                <a:solidFill>
                  <a:srgbClr val="0060C8"/>
                </a:solidFill>
              </a:rPr>
              <a:t>tackle</a:t>
            </a:r>
            <a:r>
              <a:rPr lang="de-DE" sz="2000" dirty="0">
                <a:solidFill>
                  <a:srgbClr val="0060C8"/>
                </a:solidFill>
              </a:rPr>
              <a:t> </a:t>
            </a:r>
            <a:r>
              <a:rPr lang="de-DE" sz="2000" dirty="0" err="1">
                <a:solidFill>
                  <a:srgbClr val="0060C8"/>
                </a:solidFill>
              </a:rPr>
              <a:t>inconsistencies</a:t>
            </a:r>
            <a:r>
              <a:rPr lang="de-DE" sz="2000" dirty="0" smtClean="0">
                <a:solidFill>
                  <a:srgbClr val="0060C8"/>
                </a:solidFill>
              </a:rPr>
              <a:t>?</a:t>
            </a:r>
            <a:endParaRPr lang="de-DE" sz="2000" dirty="0" smtClean="0">
              <a:solidFill>
                <a:schemeClr val="accent2">
                  <a:lumMod val="75000"/>
                  <a:lumOff val="25000"/>
                </a:schemeClr>
              </a:solidFill>
            </a:endParaRP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sz="2000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Where</a:t>
            </a:r>
            <a:r>
              <a:rPr lang="de-DE" sz="2000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to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find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the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right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data</a:t>
            </a:r>
            <a:r>
              <a:rPr lang="de-DE" sz="2000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?</a:t>
            </a:r>
            <a:endParaRPr lang="de-DE" sz="2000" dirty="0">
              <a:solidFill>
                <a:schemeClr val="accent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3563888" y="3933056"/>
            <a:ext cx="5040560" cy="194421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Abgerundete rechteckige Legende 10"/>
          <p:cNvSpPr/>
          <p:nvPr/>
        </p:nvSpPr>
        <p:spPr>
          <a:xfrm>
            <a:off x="5868144" y="1916832"/>
            <a:ext cx="3168352" cy="720080"/>
          </a:xfrm>
          <a:prstGeom prst="wedgeRoundRectCallout">
            <a:avLst>
              <a:gd name="adj1" fmla="val 29157"/>
              <a:gd name="adj2" fmla="val 412273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>
                <a:solidFill>
                  <a:prstClr val="white"/>
                </a:solidFill>
                <a:latin typeface="Verdana"/>
              </a:rPr>
              <a:t>Hmmm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, still, lots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of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open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challenges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!</a:t>
            </a:r>
            <a:endParaRPr lang="de-DE" dirty="0">
              <a:solidFill>
                <a:prstClr val="white"/>
              </a:solidFill>
              <a:latin typeface="Verdana"/>
            </a:endParaRP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8813" y="5157192"/>
            <a:ext cx="1235187" cy="170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99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Time </a:t>
            </a:r>
            <a:r>
              <a:rPr lang="en-GB" dirty="0" smtClean="0"/>
              <a:t>series </a:t>
            </a:r>
            <a:r>
              <a:rPr lang="en-GB" dirty="0"/>
              <a:t>analysis is necessary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395536" y="1916832"/>
            <a:ext cx="3384178" cy="4681538"/>
          </a:xfrm>
        </p:spPr>
        <p:txBody>
          <a:bodyPr/>
          <a:lstStyle/>
          <a:p>
            <a:pPr lvl="1"/>
            <a:r>
              <a:rPr lang="de-DE" dirty="0" err="1" smtClean="0"/>
              <a:t>Predictions</a:t>
            </a:r>
            <a:r>
              <a:rPr lang="de-DE" dirty="0" smtClean="0"/>
              <a:t> on </a:t>
            </a:r>
            <a:r>
              <a:rPr lang="de-DE" b="1" dirty="0" smtClean="0"/>
              <a:t>time </a:t>
            </a:r>
            <a:r>
              <a:rPr lang="de-DE" b="1" dirty="0" err="1" smtClean="0"/>
              <a:t>series</a:t>
            </a:r>
            <a:r>
              <a:rPr lang="de-DE" b="1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partially</a:t>
            </a:r>
            <a:r>
              <a:rPr lang="de-DE" dirty="0" smtClean="0"/>
              <a:t> </a:t>
            </a:r>
            <a:r>
              <a:rPr lang="de-DE" dirty="0" err="1" smtClean="0"/>
              <a:t>very</a:t>
            </a:r>
            <a:r>
              <a:rPr lang="de-DE" dirty="0" smtClean="0"/>
              <a:t> </a:t>
            </a:r>
            <a:r>
              <a:rPr lang="de-DE" dirty="0" err="1" smtClean="0"/>
              <a:t>bad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moment</a:t>
            </a:r>
            <a:r>
              <a:rPr lang="de-DE" dirty="0" smtClean="0"/>
              <a:t>:</a:t>
            </a:r>
          </a:p>
          <a:p>
            <a:pPr lvl="1"/>
            <a:endParaRPr lang="de-DE" dirty="0"/>
          </a:p>
          <a:p>
            <a:pPr lvl="1"/>
            <a:r>
              <a:rPr lang="de-DE" dirty="0" smtClean="0"/>
              <a:t>Most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look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time </a:t>
            </a:r>
            <a:r>
              <a:rPr lang="de-DE" dirty="0" err="1" smtClean="0"/>
              <a:t>series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/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changing</a:t>
            </a:r>
            <a:r>
              <a:rPr lang="de-DE" dirty="0" smtClean="0"/>
              <a:t> </a:t>
            </a:r>
            <a:r>
              <a:rPr lang="de-DE" dirty="0" err="1" smtClean="0"/>
              <a:t>over</a:t>
            </a:r>
            <a:r>
              <a:rPr lang="de-DE" dirty="0" smtClean="0"/>
              <a:t> time.</a:t>
            </a:r>
            <a:endParaRPr lang="de-DE" dirty="0"/>
          </a:p>
          <a:p>
            <a:pPr lvl="1"/>
            <a:endParaRPr lang="de-DE" dirty="0"/>
          </a:p>
        </p:txBody>
      </p:sp>
      <p:pic>
        <p:nvPicPr>
          <p:cNvPr id="8" name="Bild 7" descr="Screen Shot 2015-06-07 at 20.43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512168"/>
            <a:ext cx="6294944" cy="6093296"/>
          </a:xfrm>
          <a:prstGeom prst="rect">
            <a:avLst/>
          </a:prstGeom>
        </p:spPr>
      </p:pic>
      <p:pic>
        <p:nvPicPr>
          <p:cNvPr id="4" name="Bild 3" descr="Screen Shot 2015-06-07 at 21.40.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573016"/>
            <a:ext cx="1728192" cy="385266"/>
          </a:xfrm>
          <a:prstGeom prst="rect">
            <a:avLst/>
          </a:prstGeom>
        </p:spPr>
      </p:pic>
      <p:pic>
        <p:nvPicPr>
          <p:cNvPr id="9" name="Bild 8" descr="Screen Shot 2015-06-07 at 21.39.05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00" b="19958"/>
          <a:stretch/>
        </p:blipFill>
        <p:spPr>
          <a:xfrm>
            <a:off x="4355976" y="4132146"/>
            <a:ext cx="4135522" cy="2725854"/>
          </a:xfrm>
          <a:prstGeom prst="rect">
            <a:avLst/>
          </a:prstGeom>
        </p:spPr>
      </p:pic>
      <p:pic>
        <p:nvPicPr>
          <p:cNvPr id="10" name="Bild 9" descr="Screen Shot 2015-06-07 at 21.41.4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933056"/>
            <a:ext cx="2448272" cy="26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516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Open Data is incomparable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395536" y="1916832"/>
            <a:ext cx="3384178" cy="4681538"/>
          </a:xfrm>
        </p:spPr>
        <p:txBody>
          <a:bodyPr>
            <a:normAutofit/>
          </a:bodyPr>
          <a:lstStyle/>
          <a:p>
            <a:r>
              <a:rPr lang="de-DE" sz="2000" dirty="0" smtClean="0"/>
              <a:t>More </a:t>
            </a:r>
            <a:r>
              <a:rPr lang="de-DE" sz="2000" dirty="0" err="1"/>
              <a:t>s</a:t>
            </a:r>
            <a:r>
              <a:rPr lang="de-DE" sz="2000" dirty="0" err="1" smtClean="0"/>
              <a:t>urprising</a:t>
            </a:r>
            <a:r>
              <a:rPr lang="de-DE" sz="2000" dirty="0" smtClean="0"/>
              <a:t> </a:t>
            </a:r>
            <a:r>
              <a:rPr lang="de-DE" sz="2000" dirty="0" err="1" smtClean="0"/>
              <a:t>maybe</a:t>
            </a:r>
            <a:r>
              <a:rPr lang="de-DE" sz="2000" dirty="0" smtClean="0"/>
              <a:t>, </a:t>
            </a:r>
            <a:r>
              <a:rPr lang="de-DE" sz="2000" dirty="0" err="1" smtClean="0"/>
              <a:t>how</a:t>
            </a:r>
            <a:r>
              <a:rPr lang="de-DE" sz="2000" dirty="0" smtClean="0"/>
              <a:t> </a:t>
            </a:r>
            <a:r>
              <a:rPr lang="de-DE" sz="2000" dirty="0" err="1" smtClean="0"/>
              <a:t>much</a:t>
            </a:r>
            <a:r>
              <a:rPr lang="de-DE" sz="2000" dirty="0" smtClean="0"/>
              <a:t> </a:t>
            </a:r>
            <a:r>
              <a:rPr lang="de-DE" sz="2000" dirty="0" err="1" smtClean="0"/>
              <a:t>obviously</a:t>
            </a:r>
            <a:r>
              <a:rPr lang="de-DE" sz="2000" dirty="0" smtClean="0"/>
              <a:t> </a:t>
            </a:r>
            <a:r>
              <a:rPr lang="de-DE" sz="2000" dirty="0" err="1" smtClean="0"/>
              <a:t>weird</a:t>
            </a:r>
            <a:r>
              <a:rPr lang="de-DE" sz="2000" dirty="0" smtClean="0"/>
              <a:t> </a:t>
            </a:r>
            <a:r>
              <a:rPr lang="de-DE" sz="2000" dirty="0" err="1" smtClean="0"/>
              <a:t>data</a:t>
            </a:r>
            <a:r>
              <a:rPr lang="de-DE" sz="2000" dirty="0" smtClean="0"/>
              <a:t> </a:t>
            </a:r>
            <a:r>
              <a:rPr lang="de-DE" sz="2000" dirty="0" err="1" smtClean="0"/>
              <a:t>you</a:t>
            </a:r>
            <a:r>
              <a:rPr lang="de-DE" sz="2000" dirty="0" smtClean="0"/>
              <a:t> </a:t>
            </a:r>
            <a:r>
              <a:rPr lang="de-DE" sz="2000" dirty="0"/>
              <a:t>f</a:t>
            </a:r>
            <a:r>
              <a:rPr lang="de-DE" sz="2000" dirty="0" smtClean="0"/>
              <a:t>ind:</a:t>
            </a:r>
          </a:p>
          <a:p>
            <a:pPr lvl="1"/>
            <a:r>
              <a:rPr lang="de-DE" sz="1800" dirty="0" err="1" smtClean="0"/>
              <a:t>Inconsistencies</a:t>
            </a:r>
            <a:r>
              <a:rPr lang="de-DE" sz="1800" dirty="0" smtClean="0"/>
              <a:t> </a:t>
            </a:r>
            <a:r>
              <a:rPr lang="de-DE" sz="1800" b="1" dirty="0" err="1" smtClean="0"/>
              <a:t>across</a:t>
            </a:r>
            <a:r>
              <a:rPr lang="de-DE" sz="1800" dirty="0" smtClean="0"/>
              <a:t> </a:t>
            </a:r>
            <a:r>
              <a:rPr lang="de-DE" sz="1800" dirty="0" err="1" smtClean="0"/>
              <a:t>and</a:t>
            </a:r>
            <a:r>
              <a:rPr lang="de-DE" sz="1800" dirty="0" smtClean="0"/>
              <a:t> </a:t>
            </a:r>
            <a:r>
              <a:rPr lang="de-DE" sz="1800" b="1" dirty="0" err="1" smtClean="0"/>
              <a:t>within</a:t>
            </a:r>
            <a:r>
              <a:rPr lang="de-DE" sz="1800" dirty="0" smtClean="0"/>
              <a:t> </a:t>
            </a:r>
            <a:r>
              <a:rPr lang="de-DE" sz="1800" dirty="0" err="1" smtClean="0"/>
              <a:t>datasets</a:t>
            </a:r>
            <a:endParaRPr lang="de-DE" sz="1800" dirty="0" smtClean="0"/>
          </a:p>
          <a:p>
            <a:pPr lvl="1"/>
            <a:endParaRPr lang="de-DE" sz="1800" dirty="0"/>
          </a:p>
        </p:txBody>
      </p:sp>
      <p:grpSp>
        <p:nvGrpSpPr>
          <p:cNvPr id="7" name="Gruppierung 6"/>
          <p:cNvGrpSpPr/>
          <p:nvPr/>
        </p:nvGrpSpPr>
        <p:grpSpPr>
          <a:xfrm>
            <a:off x="3491880" y="1512168"/>
            <a:ext cx="6294944" cy="6093296"/>
            <a:chOff x="-396552" y="1944216"/>
            <a:chExt cx="6294944" cy="6093296"/>
          </a:xfrm>
        </p:grpSpPr>
        <p:pic>
          <p:nvPicPr>
            <p:cNvPr id="5" name="Bild 4" descr="Screen Shot 2015-06-07 at 20.43.00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6552" y="1944216"/>
              <a:ext cx="6294944" cy="6093296"/>
            </a:xfrm>
            <a:prstGeom prst="rect">
              <a:avLst/>
            </a:prstGeom>
          </p:spPr>
        </p:pic>
        <p:pic>
          <p:nvPicPr>
            <p:cNvPr id="6" name="Bild 5" descr="Screen Shot 2015-06-07 at 20.42.09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33"/>
            <a:stretch/>
          </p:blipFill>
          <p:spPr>
            <a:xfrm>
              <a:off x="467544" y="4653136"/>
              <a:ext cx="3891638" cy="26758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6806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Open Data is incomparable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395536" y="1916832"/>
            <a:ext cx="3384178" cy="4681538"/>
          </a:xfrm>
        </p:spPr>
        <p:txBody>
          <a:bodyPr>
            <a:normAutofit/>
          </a:bodyPr>
          <a:lstStyle/>
          <a:p>
            <a:r>
              <a:rPr lang="de-DE" sz="2000" dirty="0" smtClean="0"/>
              <a:t>More </a:t>
            </a:r>
            <a:r>
              <a:rPr lang="de-DE" sz="2000" dirty="0" err="1"/>
              <a:t>s</a:t>
            </a:r>
            <a:r>
              <a:rPr lang="de-DE" sz="2000" dirty="0" err="1" smtClean="0"/>
              <a:t>urprising</a:t>
            </a:r>
            <a:r>
              <a:rPr lang="de-DE" sz="2000" dirty="0" smtClean="0"/>
              <a:t> </a:t>
            </a:r>
            <a:r>
              <a:rPr lang="de-DE" sz="2000" dirty="0" err="1" smtClean="0"/>
              <a:t>maybe</a:t>
            </a:r>
            <a:r>
              <a:rPr lang="de-DE" sz="2000" dirty="0" smtClean="0"/>
              <a:t>, </a:t>
            </a:r>
            <a:r>
              <a:rPr lang="de-DE" sz="2000" dirty="0" err="1" smtClean="0"/>
              <a:t>how</a:t>
            </a:r>
            <a:r>
              <a:rPr lang="de-DE" sz="2000" dirty="0" smtClean="0"/>
              <a:t> </a:t>
            </a:r>
            <a:r>
              <a:rPr lang="de-DE" sz="2000" dirty="0" err="1" smtClean="0"/>
              <a:t>much</a:t>
            </a:r>
            <a:r>
              <a:rPr lang="de-DE" sz="2000" dirty="0" smtClean="0"/>
              <a:t> </a:t>
            </a:r>
            <a:r>
              <a:rPr lang="de-DE" sz="2000" dirty="0" err="1" smtClean="0"/>
              <a:t>obviously</a:t>
            </a:r>
            <a:r>
              <a:rPr lang="de-DE" sz="2000" dirty="0" smtClean="0"/>
              <a:t> </a:t>
            </a:r>
            <a:r>
              <a:rPr lang="de-DE" sz="2000" dirty="0" err="1" smtClean="0"/>
              <a:t>weird</a:t>
            </a:r>
            <a:r>
              <a:rPr lang="de-DE" sz="2000" dirty="0" smtClean="0"/>
              <a:t> </a:t>
            </a:r>
            <a:r>
              <a:rPr lang="de-DE" sz="2000" dirty="0" err="1" smtClean="0"/>
              <a:t>data</a:t>
            </a:r>
            <a:r>
              <a:rPr lang="de-DE" sz="2000" dirty="0" smtClean="0"/>
              <a:t> </a:t>
            </a:r>
            <a:r>
              <a:rPr lang="de-DE" sz="2000" dirty="0" err="1" smtClean="0"/>
              <a:t>you</a:t>
            </a:r>
            <a:r>
              <a:rPr lang="de-DE" sz="2000" dirty="0" smtClean="0"/>
              <a:t> </a:t>
            </a:r>
            <a:r>
              <a:rPr lang="de-DE" sz="2000" dirty="0"/>
              <a:t>f</a:t>
            </a:r>
            <a:r>
              <a:rPr lang="de-DE" sz="2000" dirty="0" smtClean="0"/>
              <a:t>ind:</a:t>
            </a:r>
          </a:p>
          <a:p>
            <a:pPr lvl="1"/>
            <a:r>
              <a:rPr lang="de-DE" sz="1800" dirty="0" err="1"/>
              <a:t>Inconsistencies</a:t>
            </a:r>
            <a:r>
              <a:rPr lang="de-DE" sz="1800" dirty="0"/>
              <a:t> </a:t>
            </a:r>
            <a:r>
              <a:rPr lang="de-DE" sz="1800" b="1" dirty="0" err="1"/>
              <a:t>across</a:t>
            </a:r>
            <a:r>
              <a:rPr lang="de-DE" sz="1800" dirty="0"/>
              <a:t> </a:t>
            </a:r>
            <a:r>
              <a:rPr lang="de-DE" sz="1800" dirty="0" err="1"/>
              <a:t>and</a:t>
            </a:r>
            <a:r>
              <a:rPr lang="de-DE" sz="1800" dirty="0"/>
              <a:t> </a:t>
            </a:r>
            <a:r>
              <a:rPr lang="de-DE" sz="1800" b="1" dirty="0" err="1"/>
              <a:t>within</a:t>
            </a:r>
            <a:r>
              <a:rPr lang="de-DE" sz="1800" dirty="0"/>
              <a:t> </a:t>
            </a:r>
            <a:r>
              <a:rPr lang="de-DE" sz="1800" dirty="0" err="1"/>
              <a:t>datasets</a:t>
            </a:r>
            <a:endParaRPr lang="de-DE" sz="1800" dirty="0"/>
          </a:p>
          <a:p>
            <a:pPr lvl="1"/>
            <a:r>
              <a:rPr lang="de-DE" sz="1800" dirty="0" smtClean="0"/>
              <a:t>Still, </a:t>
            </a:r>
            <a:r>
              <a:rPr lang="de-DE" sz="1800" dirty="0" err="1"/>
              <a:t>s</a:t>
            </a:r>
            <a:r>
              <a:rPr lang="de-DE" sz="1800" dirty="0" err="1" smtClean="0"/>
              <a:t>ome</a:t>
            </a:r>
            <a:r>
              <a:rPr lang="de-DE" sz="1800" dirty="0" smtClean="0"/>
              <a:t> </a:t>
            </a:r>
            <a:r>
              <a:rPr lang="de-DE" sz="1800" dirty="0" err="1" smtClean="0"/>
              <a:t>datasets</a:t>
            </a:r>
            <a:r>
              <a:rPr lang="de-DE" sz="1800" dirty="0" smtClean="0"/>
              <a:t> </a:t>
            </a:r>
            <a:r>
              <a:rPr lang="de-DE" sz="1800" dirty="0" err="1" smtClean="0"/>
              <a:t>match</a:t>
            </a:r>
            <a:r>
              <a:rPr lang="de-DE" sz="1800" dirty="0" smtClean="0"/>
              <a:t> </a:t>
            </a:r>
            <a:r>
              <a:rPr lang="de-DE" sz="1800" dirty="0" err="1" smtClean="0"/>
              <a:t>quite</a:t>
            </a:r>
            <a:r>
              <a:rPr lang="de-DE" sz="1800" dirty="0" smtClean="0"/>
              <a:t> </a:t>
            </a:r>
            <a:r>
              <a:rPr lang="de-DE" sz="1800" dirty="0" err="1" smtClean="0"/>
              <a:t>well</a:t>
            </a:r>
            <a:r>
              <a:rPr lang="de-DE" sz="1800" dirty="0" smtClean="0"/>
              <a:t> on </a:t>
            </a:r>
            <a:r>
              <a:rPr lang="de-DE" sz="1800" dirty="0" err="1" smtClean="0"/>
              <a:t>certain</a:t>
            </a:r>
            <a:r>
              <a:rPr lang="de-DE" sz="1800" dirty="0" smtClean="0"/>
              <a:t> </a:t>
            </a:r>
            <a:r>
              <a:rPr lang="de-DE" sz="1800" dirty="0" err="1" smtClean="0"/>
              <a:t>indicators</a:t>
            </a:r>
            <a:endParaRPr lang="de-DE" sz="1800" dirty="0" smtClean="0"/>
          </a:p>
          <a:p>
            <a:pPr lvl="1"/>
            <a:r>
              <a:rPr lang="de-DE" sz="1800" dirty="0" smtClean="0"/>
              <a:t>(</a:t>
            </a:r>
            <a:r>
              <a:rPr lang="de-DE" sz="1800" dirty="0" err="1"/>
              <a:t>How</a:t>
            </a:r>
            <a:r>
              <a:rPr lang="de-DE" sz="1800" dirty="0"/>
              <a:t>) </a:t>
            </a:r>
            <a:r>
              <a:rPr lang="de-DE" sz="1800" dirty="0" err="1"/>
              <a:t>can</a:t>
            </a:r>
            <a:r>
              <a:rPr lang="de-DE" sz="1800" dirty="0"/>
              <a:t> </a:t>
            </a:r>
            <a:r>
              <a:rPr lang="de-DE" sz="1800" dirty="0" err="1"/>
              <a:t>we</a:t>
            </a:r>
            <a:r>
              <a:rPr lang="de-DE" sz="1800" dirty="0"/>
              <a:t> </a:t>
            </a:r>
            <a:r>
              <a:rPr lang="de-DE" sz="1800" dirty="0" err="1"/>
              <a:t>exploit</a:t>
            </a:r>
            <a:r>
              <a:rPr lang="de-DE" sz="1800" dirty="0"/>
              <a:t> </a:t>
            </a:r>
            <a:r>
              <a:rPr lang="de-DE" sz="1800" dirty="0" err="1"/>
              <a:t>this</a:t>
            </a:r>
            <a:r>
              <a:rPr lang="de-DE" sz="1800" dirty="0" smtClean="0"/>
              <a:t>?</a:t>
            </a:r>
          </a:p>
          <a:p>
            <a:pPr marL="255588" lvl="1" indent="0">
              <a:buNone/>
            </a:pPr>
            <a:r>
              <a:rPr lang="de-DE" sz="1800" dirty="0" smtClean="0">
                <a:sym typeface="Wingdings"/>
              </a:rPr>
              <a:t> </a:t>
            </a:r>
            <a:r>
              <a:rPr lang="de-DE" sz="1800" i="1" dirty="0" err="1" smtClean="0">
                <a:sym typeface="Wingdings"/>
              </a:rPr>
              <a:t>Ontology</a:t>
            </a:r>
            <a:r>
              <a:rPr lang="de-DE" sz="1800" i="1" dirty="0" smtClean="0">
                <a:sym typeface="Wingdings"/>
              </a:rPr>
              <a:t> </a:t>
            </a:r>
            <a:r>
              <a:rPr lang="de-DE" sz="1800" i="1" dirty="0" err="1" smtClean="0">
                <a:sym typeface="Wingdings"/>
              </a:rPr>
              <a:t>learning</a:t>
            </a:r>
            <a:r>
              <a:rPr lang="de-DE" sz="1800" i="1" dirty="0" smtClean="0">
                <a:sym typeface="Wingdings"/>
              </a:rPr>
              <a:t> </a:t>
            </a:r>
            <a:r>
              <a:rPr lang="de-DE" sz="1800" i="1" dirty="0" err="1" smtClean="0">
                <a:sym typeface="Wingdings"/>
              </a:rPr>
              <a:t>of</a:t>
            </a:r>
            <a:r>
              <a:rPr lang="de-DE" sz="1800" i="1" dirty="0" smtClean="0">
                <a:sym typeface="Wingdings"/>
              </a:rPr>
              <a:t> </a:t>
            </a:r>
            <a:r>
              <a:rPr lang="de-DE" sz="1800" i="1" dirty="0" err="1" smtClean="0">
                <a:sym typeface="Wingdings"/>
              </a:rPr>
              <a:t>cross</a:t>
            </a:r>
            <a:r>
              <a:rPr lang="de-DE" sz="1800" i="1" dirty="0" smtClean="0">
                <a:sym typeface="Wingdings"/>
              </a:rPr>
              <a:t>-dataset </a:t>
            </a:r>
            <a:r>
              <a:rPr lang="de-DE" sz="1800" i="1" dirty="0" err="1" smtClean="0">
                <a:sym typeface="Wingdings"/>
              </a:rPr>
              <a:t>mappings</a:t>
            </a:r>
            <a:r>
              <a:rPr lang="de-DE" sz="1800" i="1" dirty="0" smtClean="0">
                <a:sym typeface="Wingdings"/>
              </a:rPr>
              <a:t> </a:t>
            </a:r>
            <a:r>
              <a:rPr lang="de-DE" sz="1800" i="1" dirty="0" err="1" smtClean="0">
                <a:sym typeface="Wingdings"/>
              </a:rPr>
              <a:t>and</a:t>
            </a:r>
            <a:r>
              <a:rPr lang="de-DE" sz="1800" i="1" dirty="0" smtClean="0">
                <a:sym typeface="Wingdings"/>
              </a:rPr>
              <a:t> linear </a:t>
            </a:r>
            <a:r>
              <a:rPr lang="de-DE" sz="1800" i="1" dirty="0" err="1" smtClean="0">
                <a:sym typeface="Wingdings"/>
              </a:rPr>
              <a:t>equations</a:t>
            </a:r>
            <a:r>
              <a:rPr lang="de-DE" sz="1800" i="1" dirty="0" smtClean="0">
                <a:sym typeface="Wingdings"/>
              </a:rPr>
              <a:t>!</a:t>
            </a:r>
            <a:endParaRPr lang="de-DE" sz="1800" i="1" dirty="0"/>
          </a:p>
          <a:p>
            <a:pPr lvl="1"/>
            <a:endParaRPr lang="de-DE" sz="1800" dirty="0"/>
          </a:p>
        </p:txBody>
      </p:sp>
      <p:pic>
        <p:nvPicPr>
          <p:cNvPr id="5" name="Bild 4" descr="Screen Shot 2015-06-07 at 20.43.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512168"/>
            <a:ext cx="6294944" cy="6093296"/>
          </a:xfrm>
          <a:prstGeom prst="rect">
            <a:avLst/>
          </a:prstGeom>
        </p:spPr>
      </p:pic>
      <p:pic>
        <p:nvPicPr>
          <p:cNvPr id="4" name="Bild 3" descr="Screen Shot 2015-06-07 at 21.27.5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885051"/>
            <a:ext cx="4464496" cy="3720413"/>
          </a:xfrm>
          <a:prstGeom prst="rect">
            <a:avLst/>
          </a:prstGeom>
        </p:spPr>
      </p:pic>
      <p:pic>
        <p:nvPicPr>
          <p:cNvPr id="8" name="Bild 7" descr="Screen Shot 2015-06-07 at 21.30.2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558571"/>
            <a:ext cx="1478736" cy="37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957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603151"/>
            <a:ext cx="6140450" cy="809625"/>
          </a:xfrm>
        </p:spPr>
        <p:txBody>
          <a:bodyPr>
            <a:normAutofit fontScale="90000"/>
          </a:bodyPr>
          <a:lstStyle/>
          <a:p>
            <a:r>
              <a:rPr lang="de-DE" dirty="0" err="1" smtClean="0"/>
              <a:t>Worthwhile</a:t>
            </a:r>
            <a:r>
              <a:rPr lang="de-DE" dirty="0" smtClean="0"/>
              <a:t> </a:t>
            </a:r>
            <a:r>
              <a:rPr lang="de-DE" dirty="0" err="1" smtClean="0"/>
              <a:t>related</a:t>
            </a:r>
            <a:r>
              <a:rPr lang="de-DE" dirty="0" smtClean="0"/>
              <a:t> </a:t>
            </a:r>
            <a:r>
              <a:rPr lang="de-DE" dirty="0" err="1" smtClean="0"/>
              <a:t>work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look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... </a:t>
            </a:r>
            <a:r>
              <a:rPr lang="de-DE" dirty="0" err="1" smtClean="0"/>
              <a:t>Paulheim</a:t>
            </a:r>
            <a:r>
              <a:rPr lang="de-DE" dirty="0" smtClean="0"/>
              <a:t>, 2012 (ESWC), Nickel et al. 2012 (WWW)</a:t>
            </a:r>
            <a:endParaRPr lang="de-DE" dirty="0"/>
          </a:p>
        </p:txBody>
      </p:sp>
      <p:pic>
        <p:nvPicPr>
          <p:cNvPr id="5" name="Bild 4" descr="Screen Shot 2015-06-07 at 22.21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8"/>
            <a:ext cx="4462913" cy="338437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Bild 5" descr="Screen Shot 2015-06-07 at 23.09.2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02985"/>
            <a:ext cx="4548808" cy="4432401"/>
          </a:xfrm>
          <a:prstGeom prst="rect">
            <a:avLst/>
          </a:prstGeom>
          <a:ln>
            <a:solidFill>
              <a:srgbClr val="0096D3"/>
            </a:solidFill>
          </a:ln>
        </p:spPr>
      </p:pic>
    </p:spTree>
    <p:extLst>
      <p:ext uri="{BB962C8B-B14F-4D97-AF65-F5344CB8AC3E}">
        <p14:creationId xmlns:p14="http://schemas.microsoft.com/office/powerpoint/2010/main" val="594083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37"/>
          <p:cNvSpPr>
            <a:spLocks noGrp="1" noChangeArrowheads="1"/>
          </p:cNvSpPr>
          <p:nvPr>
            <p:ph type="title"/>
          </p:nvPr>
        </p:nvSpPr>
        <p:spPr>
          <a:xfrm>
            <a:off x="35496" y="820186"/>
            <a:ext cx="7920880" cy="880622"/>
          </a:xfrm>
        </p:spPr>
        <p:txBody>
          <a:bodyPr/>
          <a:lstStyle/>
          <a:p>
            <a:pPr eaLnBrk="1" hangingPunct="1"/>
            <a:r>
              <a:rPr lang="en-GB" noProof="0" smtClean="0">
                <a:latin typeface="Arial" charset="0"/>
                <a:cs typeface="Arial" charset="0"/>
              </a:rPr>
              <a:t>Open Data  is a global trend:</a:t>
            </a:r>
            <a:endParaRPr lang="en-GB" noProof="0">
              <a:latin typeface="Arial" charset="0"/>
              <a:cs typeface="Arial" charset="0"/>
            </a:endParaRPr>
          </a:p>
        </p:txBody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772816"/>
            <a:ext cx="8713217" cy="4681537"/>
          </a:xfrm>
        </p:spPr>
        <p:txBody>
          <a:bodyPr>
            <a:normAutofit/>
          </a:bodyPr>
          <a:lstStyle/>
          <a:p>
            <a:pPr marL="573088" lvl="2" indent="-381000" eaLnBrk="1" hangingPunct="1"/>
            <a:r>
              <a:rPr lang="en-GB" sz="1600" noProof="0" dirty="0" smtClean="0">
                <a:latin typeface="Arial" charset="0"/>
              </a:rPr>
              <a:t>Cities, International Organizations, National and European </a:t>
            </a:r>
            <a:r>
              <a:rPr lang="en-GB" sz="1600" b="1" noProof="0" dirty="0" smtClean="0">
                <a:latin typeface="Arial" charset="0"/>
              </a:rPr>
              <a:t>portals</a:t>
            </a:r>
            <a:r>
              <a:rPr lang="en-GB" sz="1600" noProof="0" dirty="0" smtClean="0">
                <a:latin typeface="Arial" charset="0"/>
              </a:rPr>
              <a:t>, etc.:</a:t>
            </a:r>
          </a:p>
          <a:p>
            <a:pPr marL="573088" lvl="2" indent="-381000" eaLnBrk="1" hangingPunct="1"/>
            <a:endParaRPr lang="en-GB" sz="1600" noProof="0" dirty="0" smtClean="0">
              <a:latin typeface="Arial" charset="0"/>
            </a:endParaRPr>
          </a:p>
          <a:p>
            <a:pPr marL="192088" lvl="2" indent="0" eaLnBrk="1" hangingPunct="1">
              <a:buNone/>
            </a:pPr>
            <a:endParaRPr lang="en-GB" sz="1600" noProof="0" dirty="0">
              <a:latin typeface="Arial" charset="0"/>
            </a:endParaRPr>
          </a:p>
        </p:txBody>
      </p:sp>
      <p:pic>
        <p:nvPicPr>
          <p:cNvPr id="2560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276872"/>
            <a:ext cx="792088" cy="465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88"/>
          <a:stretch>
            <a:fillRect/>
          </a:stretch>
        </p:blipFill>
        <p:spPr bwMode="auto">
          <a:xfrm>
            <a:off x="683568" y="2276872"/>
            <a:ext cx="1182688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276872"/>
            <a:ext cx="1103312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18" descr="Wien_at_Veranstaltungen_Ausstellungen_Vernissagen_R2_107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204864"/>
            <a:ext cx="792089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348880"/>
            <a:ext cx="15240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2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348880"/>
            <a:ext cx="1296988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805862" y="6613922"/>
            <a:ext cx="374650" cy="2714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3104AD9-2DEB-E640-8756-C50C8175233E}" type="slidenum">
              <a:rPr lang="de-DE"/>
              <a:pPr eaLnBrk="1" hangingPunct="1"/>
              <a:t>4</a:t>
            </a:fld>
            <a:endParaRPr lang="de-DE"/>
          </a:p>
        </p:txBody>
      </p:sp>
      <p:pic>
        <p:nvPicPr>
          <p:cNvPr id="4" name="Bild 3" descr="Screen Shot 2015-05-19 at 13.06.06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024194"/>
            <a:ext cx="3816424" cy="548822"/>
          </a:xfrm>
          <a:prstGeom prst="rect">
            <a:avLst/>
          </a:prstGeom>
        </p:spPr>
      </p:pic>
      <p:pic>
        <p:nvPicPr>
          <p:cNvPr id="5" name="Bild 4" descr="Screen Shot 2015-05-19 at 13.08.27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924944"/>
            <a:ext cx="2137329" cy="443429"/>
          </a:xfrm>
          <a:prstGeom prst="rect">
            <a:avLst/>
          </a:prstGeom>
        </p:spPr>
      </p:pic>
      <p:pic>
        <p:nvPicPr>
          <p:cNvPr id="6" name="Bild 5" descr="Screen Shot 2015-05-19 at 13.09.21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924944"/>
            <a:ext cx="2133600" cy="469900"/>
          </a:xfrm>
          <a:prstGeom prst="rect">
            <a:avLst/>
          </a:prstGeom>
        </p:spPr>
      </p:pic>
      <p:pic>
        <p:nvPicPr>
          <p:cNvPr id="7" name="Bild 6" descr="Screen Shot 2015-05-19 at 13.09.45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501008"/>
            <a:ext cx="1662088" cy="825108"/>
          </a:xfrm>
          <a:prstGeom prst="rect">
            <a:avLst/>
          </a:prstGeom>
        </p:spPr>
      </p:pic>
      <p:pic>
        <p:nvPicPr>
          <p:cNvPr id="8" name="Bild 7" descr="Screen Shot 2015-05-19 at 13.10.10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501008"/>
            <a:ext cx="1776971" cy="864096"/>
          </a:xfrm>
          <a:prstGeom prst="rect">
            <a:avLst/>
          </a:prstGeom>
        </p:spPr>
      </p:pic>
      <p:pic>
        <p:nvPicPr>
          <p:cNvPr id="2" name="Bild 1" descr="Screen Shot 2015-06-07 at 20.14.55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365104"/>
            <a:ext cx="5190082" cy="343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37928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179512" y="2204864"/>
            <a:ext cx="7740594" cy="4387988"/>
          </a:xfrm>
        </p:spPr>
        <p:txBody>
          <a:bodyPr/>
          <a:lstStyle/>
          <a:p>
            <a:r>
              <a:rPr lang="en-GB" dirty="0"/>
              <a:t>Time Series analysis is necessary</a:t>
            </a:r>
          </a:p>
          <a:p>
            <a:r>
              <a:rPr lang="en-GB" noProof="0" dirty="0" smtClean="0"/>
              <a:t>Open Data is incomparable</a:t>
            </a:r>
          </a:p>
          <a:p>
            <a:r>
              <a:rPr lang="en-GB" b="1" noProof="0" dirty="0" smtClean="0"/>
              <a:t>Open Data Quality is an issue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 smtClean="0"/>
              <a:t>Still unanswered:</a:t>
            </a:r>
            <a:r>
              <a:rPr lang="en-GB" noProof="0" dirty="0" smtClean="0"/>
              <a:t> </a:t>
            </a:r>
          </a:p>
        </p:txBody>
      </p:sp>
      <p:sp>
        <p:nvSpPr>
          <p:cNvPr id="10" name="Rechteck 9"/>
          <p:cNvSpPr/>
          <p:nvPr/>
        </p:nvSpPr>
        <p:spPr>
          <a:xfrm>
            <a:off x="0" y="1700808"/>
            <a:ext cx="6444208" cy="151216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Lesson</a:t>
            </a:r>
            <a:r>
              <a:rPr lang="de-DE" dirty="0" smtClean="0"/>
              <a:t>(s) </a:t>
            </a:r>
            <a:r>
              <a:rPr lang="de-DE" dirty="0" err="1" smtClean="0"/>
              <a:t>learnt</a:t>
            </a:r>
            <a:r>
              <a:rPr lang="de-DE" dirty="0"/>
              <a:t>?</a:t>
            </a: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3" y="5202648"/>
            <a:ext cx="1308307" cy="1635384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2843808" y="3206874"/>
            <a:ext cx="5184576" cy="346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lvl="0" indent="-265113">
              <a:spcAft>
                <a:spcPts val="600"/>
              </a:spcAft>
              <a:buClr>
                <a:srgbClr val="532481"/>
              </a:buClr>
            </a:pPr>
            <a:endParaRPr lang="de-DE" sz="2400" dirty="0">
              <a:solidFill>
                <a:srgbClr val="000000"/>
              </a:solidFill>
            </a:endParaRP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endParaRPr lang="de-DE" sz="2000" dirty="0" smtClean="0">
              <a:solidFill>
                <a:schemeClr val="accent2">
                  <a:lumMod val="75000"/>
                  <a:lumOff val="25000"/>
                </a:schemeClr>
              </a:solidFill>
            </a:endParaRP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sz="2000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Is</a:t>
            </a:r>
            <a:r>
              <a:rPr lang="de-DE" sz="2000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Open Data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useful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at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all?</a:t>
            </a: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sz="2000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Are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ontology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languages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expressive </a:t>
            </a:r>
            <a:r>
              <a:rPr lang="de-DE" sz="2000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enough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?</a:t>
            </a: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sz="2000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Is</a:t>
            </a:r>
            <a:r>
              <a:rPr lang="de-DE" sz="2000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there</a:t>
            </a:r>
            <a:r>
              <a:rPr lang="de-DE" sz="2000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enough</a:t>
            </a:r>
            <a:r>
              <a:rPr lang="de-DE" sz="2000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data</a:t>
            </a:r>
            <a:r>
              <a:rPr lang="de-DE" sz="2000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at</a:t>
            </a:r>
            <a:r>
              <a:rPr lang="de-DE" sz="2000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 all?</a:t>
            </a: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Which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ontologies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could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I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use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?</a:t>
            </a: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sz="2000" b="1" dirty="0" err="1" smtClean="0">
                <a:solidFill>
                  <a:srgbClr val="0060C8"/>
                </a:solidFill>
              </a:rPr>
              <a:t>How</a:t>
            </a:r>
            <a:r>
              <a:rPr lang="de-DE" sz="2000" b="1" dirty="0" smtClean="0">
                <a:solidFill>
                  <a:srgbClr val="0060C8"/>
                </a:solidFill>
              </a:rPr>
              <a:t> </a:t>
            </a:r>
            <a:r>
              <a:rPr lang="de-DE" sz="2000" b="1" dirty="0" err="1">
                <a:solidFill>
                  <a:srgbClr val="0060C8"/>
                </a:solidFill>
              </a:rPr>
              <a:t>to</a:t>
            </a:r>
            <a:r>
              <a:rPr lang="de-DE" sz="2000" b="1" dirty="0">
                <a:solidFill>
                  <a:srgbClr val="0060C8"/>
                </a:solidFill>
              </a:rPr>
              <a:t> </a:t>
            </a:r>
            <a:r>
              <a:rPr lang="de-DE" sz="2000" b="1" dirty="0" err="1">
                <a:solidFill>
                  <a:srgbClr val="0060C8"/>
                </a:solidFill>
              </a:rPr>
              <a:t>tackle</a:t>
            </a:r>
            <a:r>
              <a:rPr lang="de-DE" sz="2000" b="1" dirty="0">
                <a:solidFill>
                  <a:srgbClr val="0060C8"/>
                </a:solidFill>
              </a:rPr>
              <a:t> </a:t>
            </a:r>
            <a:r>
              <a:rPr lang="de-DE" sz="2000" b="1" dirty="0" err="1">
                <a:solidFill>
                  <a:srgbClr val="0060C8"/>
                </a:solidFill>
              </a:rPr>
              <a:t>inconsistencies</a:t>
            </a:r>
            <a:r>
              <a:rPr lang="de-DE" sz="2000" b="1" dirty="0" smtClean="0">
                <a:solidFill>
                  <a:srgbClr val="0060C8"/>
                </a:solidFill>
              </a:rPr>
              <a:t>?</a:t>
            </a:r>
            <a:endParaRPr lang="de-DE" sz="2000" b="1" dirty="0" smtClean="0">
              <a:solidFill>
                <a:schemeClr val="accent2">
                  <a:lumMod val="75000"/>
                  <a:lumOff val="25000"/>
                </a:schemeClr>
              </a:solidFill>
            </a:endParaRP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sz="2000" b="1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Where</a:t>
            </a:r>
            <a:r>
              <a:rPr lang="de-DE" sz="2000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b="1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to</a:t>
            </a:r>
            <a:r>
              <a:rPr lang="de-DE" sz="2000" b="1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find </a:t>
            </a:r>
            <a:r>
              <a:rPr lang="de-DE" sz="2000" b="1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the</a:t>
            </a:r>
            <a:r>
              <a:rPr lang="de-DE" sz="2000" b="1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b="1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right</a:t>
            </a:r>
            <a:r>
              <a:rPr lang="de-DE" sz="2000" b="1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b="1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data</a:t>
            </a:r>
            <a:r>
              <a:rPr lang="de-DE" sz="2000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?</a:t>
            </a:r>
            <a:endParaRPr lang="de-DE" sz="2000" b="1" dirty="0">
              <a:solidFill>
                <a:schemeClr val="accent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3563888" y="3933056"/>
            <a:ext cx="5040560" cy="194421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Abgerundete rechteckige Legende 10"/>
          <p:cNvSpPr/>
          <p:nvPr/>
        </p:nvSpPr>
        <p:spPr>
          <a:xfrm>
            <a:off x="5868144" y="1916832"/>
            <a:ext cx="3168352" cy="720080"/>
          </a:xfrm>
          <a:prstGeom prst="wedgeRoundRectCallout">
            <a:avLst>
              <a:gd name="adj1" fmla="val 29157"/>
              <a:gd name="adj2" fmla="val 412273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>
                <a:solidFill>
                  <a:prstClr val="white"/>
                </a:solidFill>
                <a:latin typeface="Verdana"/>
              </a:rPr>
              <a:t>Hmmm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, still, lots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of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open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challenges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!</a:t>
            </a:r>
            <a:endParaRPr lang="de-DE" dirty="0">
              <a:solidFill>
                <a:prstClr val="white"/>
              </a:solidFill>
              <a:latin typeface="Verdana"/>
            </a:endParaRP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8813" y="5157192"/>
            <a:ext cx="1235187" cy="170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523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Data Quality </a:t>
            </a:r>
            <a:r>
              <a:rPr lang="de-DE" dirty="0" err="1" smtClean="0"/>
              <a:t>issues</a:t>
            </a:r>
            <a:r>
              <a:rPr lang="de-DE" dirty="0" smtClean="0"/>
              <a:t>: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539750" y="1590675"/>
            <a:ext cx="5976466" cy="4681538"/>
          </a:xfrm>
        </p:spPr>
        <p:txBody>
          <a:bodyPr/>
          <a:lstStyle/>
          <a:p>
            <a:endParaRPr lang="de-DE" dirty="0" smtClean="0"/>
          </a:p>
          <a:p>
            <a:r>
              <a:rPr lang="de-DE" dirty="0" err="1" smtClean="0"/>
              <a:t>Missing</a:t>
            </a:r>
            <a:endParaRPr lang="de-DE" dirty="0"/>
          </a:p>
          <a:p>
            <a:r>
              <a:rPr lang="de-DE" dirty="0" err="1" smtClean="0"/>
              <a:t>Outdated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endParaRPr lang="de-DE" dirty="0" smtClean="0"/>
          </a:p>
          <a:p>
            <a:r>
              <a:rPr lang="de-DE" dirty="0" err="1" smtClean="0"/>
              <a:t>Wrong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endParaRPr lang="de-DE" dirty="0" smtClean="0"/>
          </a:p>
          <a:p>
            <a:r>
              <a:rPr lang="de-DE" dirty="0" err="1" smtClean="0"/>
              <a:t>Ambiguous</a:t>
            </a:r>
            <a:r>
              <a:rPr lang="de-DE" dirty="0" smtClean="0"/>
              <a:t> Data</a:t>
            </a:r>
          </a:p>
          <a:p>
            <a:r>
              <a:rPr lang="de-DE" dirty="0" err="1" smtClean="0"/>
              <a:t>Wrong</a:t>
            </a:r>
            <a:r>
              <a:rPr lang="de-DE" dirty="0" smtClean="0"/>
              <a:t> meta-</a:t>
            </a:r>
            <a:r>
              <a:rPr lang="de-DE" dirty="0" err="1" smtClean="0"/>
              <a:t>data</a:t>
            </a:r>
            <a:endParaRPr lang="de-DE" dirty="0" smtClean="0"/>
          </a:p>
          <a:p>
            <a:r>
              <a:rPr lang="de-DE" dirty="0" smtClean="0"/>
              <a:t>Data </a:t>
            </a:r>
            <a:r>
              <a:rPr lang="de-DE" dirty="0" err="1" smtClean="0"/>
              <a:t>source</a:t>
            </a:r>
            <a:r>
              <a:rPr lang="de-DE" dirty="0" smtClean="0"/>
              <a:t> offline/not </a:t>
            </a:r>
            <a:r>
              <a:rPr lang="de-DE" dirty="0" err="1" smtClean="0"/>
              <a:t>reachable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46701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Open Data Portals</a:t>
            </a:r>
            <a:endParaRPr lang="en-GB" noProof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noProof="0" smtClean="0"/>
              <a:t>CKAN ... </a:t>
            </a:r>
            <a:r>
              <a:rPr lang="en-GB" noProof="0" smtClean="0">
                <a:hlinkClick r:id="rId2"/>
              </a:rPr>
              <a:t>http://ckan.org/</a:t>
            </a:r>
            <a:endParaRPr lang="en-GB" noProof="0" smtClean="0"/>
          </a:p>
          <a:p>
            <a:endParaRPr lang="en-GB" noProof="0" smtClean="0"/>
          </a:p>
          <a:p>
            <a:pPr marL="342900" indent="-342900">
              <a:buFont typeface="Arial"/>
              <a:buChar char="•"/>
            </a:pPr>
            <a:r>
              <a:rPr lang="en-GB" noProof="0" smtClean="0"/>
              <a:t>almost „de facto“ standard for Open Data Portals</a:t>
            </a:r>
          </a:p>
          <a:p>
            <a:pPr marL="342900" indent="-342900">
              <a:buFont typeface="Arial"/>
              <a:buChar char="•"/>
            </a:pPr>
            <a:r>
              <a:rPr lang="en-GB" noProof="0" smtClean="0"/>
              <a:t>facilitates search, metadata (publisher, format, publication date, license, etc.) for datasets</a:t>
            </a:r>
          </a:p>
          <a:p>
            <a:pPr marL="342900" indent="-342900">
              <a:buFont typeface="Arial"/>
              <a:buChar char="•"/>
            </a:pPr>
            <a:endParaRPr lang="en-GB" noProof="0" smtClean="0"/>
          </a:p>
          <a:p>
            <a:pPr marL="342900" indent="-342900">
              <a:buFont typeface="Arial"/>
              <a:buChar char="•"/>
            </a:pPr>
            <a:r>
              <a:rPr lang="en-GB" noProof="0" smtClean="0">
                <a:hlinkClick r:id="rId3"/>
              </a:rPr>
              <a:t>http://datahub.io/</a:t>
            </a:r>
            <a:r>
              <a:rPr lang="en-GB" noProof="0" smtClean="0"/>
              <a:t> </a:t>
            </a:r>
          </a:p>
          <a:p>
            <a:pPr marL="342900" indent="-342900">
              <a:buFont typeface="Arial"/>
              <a:buChar char="•"/>
            </a:pPr>
            <a:r>
              <a:rPr lang="en-GB" noProof="0" smtClean="0">
                <a:hlinkClick r:id="rId4"/>
              </a:rPr>
              <a:t>http://data.gv.at/</a:t>
            </a:r>
            <a:endParaRPr lang="en-GB" noProof="0" smtClean="0"/>
          </a:p>
          <a:p>
            <a:pPr marL="342900" indent="-342900">
              <a:buFont typeface="Arial"/>
              <a:buChar char="•"/>
            </a:pPr>
            <a:endParaRPr lang="en-GB" noProof="0" smtClean="0"/>
          </a:p>
          <a:p>
            <a:pPr marL="342900" indent="-342900">
              <a:buFont typeface="Arial"/>
              <a:buChar char="•"/>
            </a:pPr>
            <a:endParaRPr lang="en-GB" noProof="0" smtClean="0"/>
          </a:p>
          <a:p>
            <a:pPr marL="342900" indent="-342900">
              <a:buFont typeface="Arial"/>
              <a:buChar char="•"/>
            </a:pPr>
            <a:r>
              <a:rPr lang="en-GB" noProof="0" smtClean="0"/>
              <a:t>machine-processable? ... </a:t>
            </a:r>
          </a:p>
          <a:p>
            <a:pPr marL="0" indent="0"/>
            <a:r>
              <a:rPr lang="en-GB" noProof="0" smtClean="0"/>
              <a:t>    ... </a:t>
            </a:r>
            <a:r>
              <a:rPr lang="en-GB" b="1" noProof="0" smtClean="0"/>
              <a:t>partially</a:t>
            </a:r>
          </a:p>
          <a:p>
            <a:pPr marL="342900" indent="-342900">
              <a:buFont typeface="Arial"/>
              <a:buChar char="•"/>
            </a:pPr>
            <a:endParaRPr lang="en-GB" noProof="0"/>
          </a:p>
        </p:txBody>
      </p:sp>
      <p:pic>
        <p:nvPicPr>
          <p:cNvPr id="4" name="Bild 3" descr="Screen Shot 2013-12-18 at 10.24.2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645024"/>
            <a:ext cx="5556109" cy="362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3938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2019" y="430318"/>
            <a:ext cx="6918293" cy="1143000"/>
          </a:xfrm>
        </p:spPr>
        <p:txBody>
          <a:bodyPr/>
          <a:lstStyle/>
          <a:p>
            <a:r>
              <a:rPr lang="en-GB" noProof="0" dirty="0" smtClean="0"/>
              <a:t>O</a:t>
            </a:r>
            <a:r>
              <a:rPr lang="en-GB" sz="2400" noProof="0" dirty="0" smtClean="0"/>
              <a:t>PEN</a:t>
            </a:r>
            <a:r>
              <a:rPr lang="en-GB" noProof="0" dirty="0" smtClean="0"/>
              <a:t> D</a:t>
            </a:r>
            <a:r>
              <a:rPr lang="en-GB" sz="2400" noProof="0" dirty="0" smtClean="0"/>
              <a:t>ATA</a:t>
            </a:r>
            <a:r>
              <a:rPr lang="en-GB" noProof="0" dirty="0" smtClean="0"/>
              <a:t> P</a:t>
            </a:r>
            <a:r>
              <a:rPr lang="en-GB" sz="2400" noProof="0" dirty="0" smtClean="0"/>
              <a:t>ORTAL</a:t>
            </a:r>
            <a:r>
              <a:rPr lang="en-GB" noProof="0" dirty="0" smtClean="0"/>
              <a:t> W</a:t>
            </a:r>
            <a:r>
              <a:rPr lang="en-GB" sz="2400" noProof="0" dirty="0" smtClean="0"/>
              <a:t>ATCH</a:t>
            </a:r>
            <a:br>
              <a:rPr lang="en-GB" sz="2400" noProof="0" dirty="0" smtClean="0"/>
            </a:br>
            <a:r>
              <a:rPr lang="en-GB" sz="2400" noProof="0" dirty="0" smtClean="0"/>
              <a:t> … a first step.</a:t>
            </a:r>
            <a:endParaRPr lang="en-GB" sz="2400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2204864"/>
            <a:ext cx="7740594" cy="4387988"/>
          </a:xfrm>
        </p:spPr>
        <p:txBody>
          <a:bodyPr/>
          <a:lstStyle/>
          <a:p>
            <a:r>
              <a:rPr lang="en-GB" noProof="0" dirty="0" smtClean="0"/>
              <a:t>Periodically monitoring a list of Open Data Portals</a:t>
            </a:r>
          </a:p>
          <a:p>
            <a:pPr lvl="1"/>
            <a:r>
              <a:rPr lang="en-GB" noProof="0" dirty="0" smtClean="0"/>
              <a:t>90 CKAN powered Open Data Portals</a:t>
            </a:r>
          </a:p>
          <a:p>
            <a:r>
              <a:rPr lang="en-GB" noProof="0" dirty="0" smtClean="0"/>
              <a:t>Quality assessment</a:t>
            </a:r>
          </a:p>
          <a:p>
            <a:r>
              <a:rPr lang="en-GB" noProof="0" dirty="0" smtClean="0"/>
              <a:t>Evolution tracking</a:t>
            </a:r>
          </a:p>
          <a:p>
            <a:pPr lvl="1"/>
            <a:r>
              <a:rPr lang="en-GB" noProof="0" dirty="0" smtClean="0"/>
              <a:t>Meta data</a:t>
            </a:r>
          </a:p>
          <a:p>
            <a:pPr lvl="1"/>
            <a:r>
              <a:rPr lang="en-GB" noProof="0" dirty="0" smtClean="0"/>
              <a:t>Data</a:t>
            </a:r>
          </a:p>
        </p:txBody>
      </p:sp>
      <p:pic>
        <p:nvPicPr>
          <p:cNvPr id="4" name="Bild 3" descr="Screen Shot 2015-03-26 at 11.04.4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8500" y="4005064"/>
            <a:ext cx="4701932" cy="2225767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907704" y="1763524"/>
            <a:ext cx="4773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hlinkClick r:id="rId3"/>
              </a:rPr>
              <a:t>http://data.wu.ac.at/portalwatch/</a:t>
            </a:r>
            <a:r>
              <a:rPr lang="en-GB" b="1" dirty="0" smtClean="0"/>
              <a:t> 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00877627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Open Data Portal list</a:t>
            </a:r>
            <a:endParaRPr lang="en-GB" noProof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Bild 3" descr="Screen Shot 2015-03-30 at 01.45.1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782" y="1700809"/>
            <a:ext cx="6920641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04831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Q</a:t>
            </a:r>
            <a:r>
              <a:rPr lang="en-GB" sz="2400" noProof="0" smtClean="0"/>
              <a:t>UALITY</a:t>
            </a:r>
            <a:r>
              <a:rPr lang="en-GB" noProof="0" smtClean="0"/>
              <a:t> D</a:t>
            </a:r>
            <a:r>
              <a:rPr lang="en-GB" sz="2400" noProof="0" smtClean="0"/>
              <a:t>IMENSIONS</a:t>
            </a:r>
            <a:endParaRPr lang="en-GB" sz="2400" noProof="0"/>
          </a:p>
        </p:txBody>
      </p:sp>
      <p:graphicFrame>
        <p:nvGraphicFramePr>
          <p:cNvPr id="5" name="Inhaltsplatzhalt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1764378"/>
              </p:ext>
            </p:extLst>
          </p:nvPr>
        </p:nvGraphicFramePr>
        <p:xfrm>
          <a:off x="461962" y="2489304"/>
          <a:ext cx="8430517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5782"/>
                <a:gridCol w="6624735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DIMENSION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DESCRIPTION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Retrievability</a:t>
                      </a:r>
                      <a:endParaRPr lang="en-GB" dirty="0"/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extent to which meta data and resources can be retrieved.</a:t>
                      </a:r>
                      <a:endParaRPr lang="en-GB" dirty="0"/>
                    </a:p>
                  </a:txBody>
                  <a:tcPr anchor="b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Usage</a:t>
                      </a:r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extent to which available meta data keys are used to describe a dataset.</a:t>
                      </a:r>
                      <a:endParaRPr lang="en-GB" dirty="0"/>
                    </a:p>
                  </a:txBody>
                  <a:tcPr anchor="b"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Completeness</a:t>
                      </a:r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extent to which the used meta data keys are non empty.</a:t>
                      </a:r>
                      <a:endParaRPr lang="en-GB" dirty="0"/>
                    </a:p>
                  </a:txBody>
                  <a:tcPr anchor="b"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Accuracy</a:t>
                      </a:r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extent to which certain meta data values accurately describe the resources.</a:t>
                      </a:r>
                      <a:endParaRPr lang="en-GB" dirty="0"/>
                    </a:p>
                  </a:txBody>
                  <a:tcPr anchor="b"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Openness</a:t>
                      </a:r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extent to which licenses and file formats conform to the open definition.</a:t>
                      </a:r>
                      <a:endParaRPr lang="en-GB" dirty="0"/>
                    </a:p>
                  </a:txBody>
                  <a:tcPr anchor="b"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Contactability</a:t>
                      </a:r>
                      <a:endParaRPr lang="en-GB" dirty="0"/>
                    </a:p>
                  </a:txBody>
                  <a:tcPr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extent to which the data publisher provide contact information.</a:t>
                      </a:r>
                      <a:endParaRPr lang="en-GB" dirty="0"/>
                    </a:p>
                  </a:txBody>
                  <a:tcPr anchor="b"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148027" y="5301208"/>
            <a:ext cx="8995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Objective measures which can be automatically computed in a scalable way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444376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Portal Overview</a:t>
            </a:r>
            <a:endParaRPr lang="en-GB" noProof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Bild 3" descr="Screen Shot 2015-03-30 at 01.46.3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1844824"/>
            <a:ext cx="7596336" cy="482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2777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ODP Evolution</a:t>
            </a:r>
            <a:endParaRPr lang="en-GB" noProof="0"/>
          </a:p>
        </p:txBody>
      </p:sp>
      <p:pic>
        <p:nvPicPr>
          <p:cNvPr id="4" name="Bild 3" descr="Screen Shot 2015-03-30 at 01.47.3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1772816"/>
            <a:ext cx="6660232" cy="478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80701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ODP CHANGES</a:t>
            </a:r>
            <a:endParaRPr lang="en-GB" noProof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Bild 3" descr="Screen Shot 2015-03-30 at 01.48.07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1772816"/>
            <a:ext cx="7877030" cy="455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69761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Data Dumps</a:t>
            </a:r>
            <a:endParaRPr lang="en-GB" noProof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839258"/>
            <a:ext cx="8424935" cy="4387988"/>
          </a:xfrm>
        </p:spPr>
        <p:txBody>
          <a:bodyPr/>
          <a:lstStyle/>
          <a:p>
            <a:r>
              <a:rPr lang="en-GB" noProof="0"/>
              <a:t>OPEN DATA PORTAL WATCH provides </a:t>
            </a:r>
            <a:r>
              <a:rPr lang="en-GB" noProof="0" smtClean="0"/>
              <a:t>an archive of Open Data portal crawls (weekly snapshots/dynamic crawling framework):</a:t>
            </a:r>
            <a:endParaRPr lang="en-GB" noProof="0"/>
          </a:p>
        </p:txBody>
      </p:sp>
      <p:pic>
        <p:nvPicPr>
          <p:cNvPr id="4" name="Bild 3" descr="Screen Shot 2015-03-30 at 01.49.14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1869" y="3068960"/>
            <a:ext cx="4274627" cy="3600400"/>
          </a:xfrm>
          <a:prstGeom prst="rect">
            <a:avLst/>
          </a:prstGeom>
        </p:spPr>
      </p:pic>
      <p:pic>
        <p:nvPicPr>
          <p:cNvPr id="5" name="Bild 4" descr="Screen Shot 2015-03-30 at 01.48.5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3147536"/>
            <a:ext cx="4358166" cy="337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51450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 rotWithShape="1">
          <a:blip r:embed="rId2"/>
          <a:srcRect b="3968"/>
          <a:stretch/>
        </p:blipFill>
        <p:spPr>
          <a:xfrm>
            <a:off x="724046" y="1700808"/>
            <a:ext cx="7160322" cy="515719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Buzzword Bingo 1/3:</a:t>
            </a:r>
            <a:br>
              <a:rPr lang="en-GB" noProof="0" dirty="0" smtClean="0"/>
            </a:br>
            <a:r>
              <a:rPr lang="en-GB" noProof="0" dirty="0" smtClean="0"/>
              <a:t>Open Data vs. Big Data</a:t>
            </a:r>
            <a:endParaRPr lang="en-GB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GB" sz="1400" noProof="0" smtClean="0">
                <a:hlinkClick r:id="rId3"/>
              </a:rPr>
              <a:t>http://www.opendatanow.com/2013/11/new-big-data-vs-open-data-mapping-it-out/</a:t>
            </a:r>
            <a:r>
              <a:rPr lang="en-GB" sz="1400" noProof="0" smtClean="0"/>
              <a:t> </a:t>
            </a:r>
            <a:endParaRPr lang="en-GB" sz="1400" noProof="0"/>
          </a:p>
        </p:txBody>
      </p:sp>
    </p:spTree>
    <p:extLst>
      <p:ext uri="{BB962C8B-B14F-4D97-AF65-F5344CB8AC3E}">
        <p14:creationId xmlns:p14="http://schemas.microsoft.com/office/powerpoint/2010/main" val="338731609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Open Data Portal Watch</a:t>
            </a:r>
            <a:endParaRPr lang="en-GB" noProof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4149080"/>
            <a:ext cx="7740594" cy="94167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b="1" noProof="0"/>
          </a:p>
          <a:p>
            <a:pPr marL="0" indent="0">
              <a:buNone/>
            </a:pPr>
            <a:r>
              <a:rPr lang="en-GB" b="1" noProof="0" smtClean="0"/>
              <a:t>	</a:t>
            </a:r>
            <a:r>
              <a:rPr lang="en-GB" b="1" noProof="0" smtClean="0">
                <a:hlinkClick r:id="rId2"/>
              </a:rPr>
              <a:t>http</a:t>
            </a:r>
            <a:r>
              <a:rPr lang="en-GB" b="1" noProof="0" smtClean="0">
                <a:sym typeface="Wingdings"/>
                <a:hlinkClick r:id="rId2"/>
              </a:rPr>
              <a:t>://data.wu.ac.at/portalwatch/</a:t>
            </a:r>
            <a:r>
              <a:rPr lang="en-GB" b="1" noProof="0" smtClean="0">
                <a:sym typeface="Wingdings"/>
              </a:rPr>
              <a:t> </a:t>
            </a:r>
            <a:endParaRPr lang="en-GB" b="1" noProof="0"/>
          </a:p>
        </p:txBody>
      </p:sp>
      <p:pic>
        <p:nvPicPr>
          <p:cNvPr id="5" name="Bild 4" descr="Screen Shot 2015-03-30 at 01.45.14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703" y="1887881"/>
            <a:ext cx="6920641" cy="1469111"/>
          </a:xfrm>
          <a:prstGeom prst="rect">
            <a:avLst/>
          </a:prstGeom>
        </p:spPr>
      </p:pic>
      <p:sp>
        <p:nvSpPr>
          <p:cNvPr id="6" name="Inhaltsplatzhalter 2"/>
          <p:cNvSpPr txBox="1">
            <a:spLocks/>
          </p:cNvSpPr>
          <p:nvPr/>
        </p:nvSpPr>
        <p:spPr>
          <a:xfrm>
            <a:off x="467544" y="5057800"/>
            <a:ext cx="8485187" cy="1800200"/>
          </a:xfrm>
          <a:prstGeom prst="rect">
            <a:avLst/>
          </a:prstGeom>
        </p:spPr>
        <p:txBody>
          <a:bodyPr/>
          <a:lstStyle>
            <a:lvl1pPr marL="265113" indent="-265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74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74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4613" indent="-265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Key </a:t>
            </a:r>
            <a:r>
              <a:rPr lang="de-DE" dirty="0" err="1" smtClean="0"/>
              <a:t>findings</a:t>
            </a:r>
            <a:r>
              <a:rPr lang="de-DE" dirty="0" smtClean="0"/>
              <a:t>: </a:t>
            </a:r>
          </a:p>
          <a:p>
            <a:pPr lvl="1"/>
            <a:r>
              <a:rPr lang="de-DE" sz="1800" dirty="0" err="1" smtClean="0"/>
              <a:t>Significantly</a:t>
            </a:r>
            <a:r>
              <a:rPr lang="de-DE" sz="1800" dirty="0" smtClean="0"/>
              <a:t> </a:t>
            </a:r>
            <a:r>
              <a:rPr lang="de-DE" sz="1800" dirty="0" err="1" smtClean="0"/>
              <a:t>varying</a:t>
            </a:r>
            <a:r>
              <a:rPr lang="de-DE" sz="1800" dirty="0" smtClean="0"/>
              <a:t> </a:t>
            </a:r>
            <a:r>
              <a:rPr lang="de-DE" sz="1800" dirty="0" err="1" smtClean="0"/>
              <a:t>quality</a:t>
            </a:r>
            <a:r>
              <a:rPr lang="de-DE" sz="1800" dirty="0" smtClean="0"/>
              <a:t> </a:t>
            </a:r>
            <a:r>
              <a:rPr lang="de-DE" sz="1800" dirty="0" err="1" smtClean="0"/>
              <a:t>acrosss</a:t>
            </a:r>
            <a:r>
              <a:rPr lang="de-DE" sz="1800" dirty="0" smtClean="0"/>
              <a:t> </a:t>
            </a:r>
            <a:r>
              <a:rPr lang="de-DE" sz="1800" dirty="0" err="1" smtClean="0"/>
              <a:t>portals</a:t>
            </a:r>
            <a:endParaRPr lang="de-DE" sz="1800" dirty="0" smtClean="0"/>
          </a:p>
          <a:p>
            <a:pPr lvl="1"/>
            <a:r>
              <a:rPr lang="de-DE" sz="1800" dirty="0" smtClean="0"/>
              <a:t>Rapid </a:t>
            </a:r>
            <a:r>
              <a:rPr lang="de-DE" sz="1800" dirty="0" err="1" smtClean="0"/>
              <a:t>growth</a:t>
            </a:r>
            <a:r>
              <a:rPr lang="de-DE" sz="1800" dirty="0" smtClean="0"/>
              <a:t> </a:t>
            </a:r>
            <a:r>
              <a:rPr lang="de-DE" sz="1800" dirty="0" err="1" smtClean="0"/>
              <a:t>for</a:t>
            </a:r>
            <a:r>
              <a:rPr lang="de-DE" sz="1800" dirty="0" smtClean="0"/>
              <a:t> </a:t>
            </a:r>
            <a:r>
              <a:rPr lang="de-DE" sz="1800" dirty="0" err="1" smtClean="0"/>
              <a:t>some</a:t>
            </a:r>
            <a:r>
              <a:rPr lang="de-DE" sz="1800" dirty="0" smtClean="0"/>
              <a:t> </a:t>
            </a:r>
            <a:r>
              <a:rPr lang="de-DE" sz="1800" dirty="0" err="1" smtClean="0"/>
              <a:t>portals</a:t>
            </a:r>
            <a:endParaRPr lang="de-DE" sz="1800" dirty="0" smtClean="0"/>
          </a:p>
          <a:p>
            <a:pPr lvl="1"/>
            <a:r>
              <a:rPr lang="de-DE" sz="1800" dirty="0" err="1" smtClean="0"/>
              <a:t>Huge</a:t>
            </a:r>
            <a:r>
              <a:rPr lang="de-DE" sz="1800" dirty="0" smtClean="0"/>
              <a:t> </a:t>
            </a:r>
            <a:r>
              <a:rPr lang="de-DE" sz="1800" dirty="0" err="1" smtClean="0"/>
              <a:t>variety</a:t>
            </a:r>
            <a:r>
              <a:rPr lang="de-DE" sz="1800" dirty="0" smtClean="0"/>
              <a:t> </a:t>
            </a:r>
            <a:r>
              <a:rPr lang="de-DE" sz="1800" dirty="0" err="1" smtClean="0"/>
              <a:t>and</a:t>
            </a:r>
            <a:r>
              <a:rPr lang="de-DE" sz="1800" dirty="0" smtClean="0"/>
              <a:t> </a:t>
            </a:r>
            <a:r>
              <a:rPr lang="de-DE" sz="1800" dirty="0" err="1" smtClean="0"/>
              <a:t>range</a:t>
            </a:r>
            <a:r>
              <a:rPr lang="de-DE" sz="1800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dirty="0" err="1" smtClean="0"/>
              <a:t>datasets</a:t>
            </a:r>
            <a:endParaRPr lang="de-DE" sz="1800" dirty="0"/>
          </a:p>
          <a:p>
            <a:pPr lvl="1"/>
            <a:r>
              <a:rPr lang="de-DE" sz="1800" dirty="0" smtClean="0"/>
              <a:t>Open Data Portal </a:t>
            </a:r>
            <a:r>
              <a:rPr lang="de-DE" sz="1800" b="1" dirty="0" err="1" smtClean="0"/>
              <a:t>search</a:t>
            </a:r>
            <a:r>
              <a:rPr lang="de-DE" sz="1800" b="1" dirty="0" smtClean="0"/>
              <a:t> </a:t>
            </a:r>
            <a:r>
              <a:rPr lang="de-DE" sz="1800" dirty="0" err="1" smtClean="0"/>
              <a:t>is</a:t>
            </a:r>
            <a:r>
              <a:rPr lang="de-DE" sz="1800" dirty="0" smtClean="0"/>
              <a:t> a </a:t>
            </a:r>
            <a:r>
              <a:rPr lang="de-DE" sz="1800" dirty="0" err="1" smtClean="0"/>
              <a:t>big</a:t>
            </a:r>
            <a:r>
              <a:rPr lang="de-DE" sz="1800" dirty="0" smtClean="0"/>
              <a:t> </a:t>
            </a:r>
            <a:r>
              <a:rPr lang="de-DE" sz="1800" dirty="0" err="1" smtClean="0"/>
              <a:t>problem</a:t>
            </a:r>
            <a:r>
              <a:rPr lang="de-DE" sz="1800" dirty="0" smtClean="0"/>
              <a:t>.</a:t>
            </a:r>
          </a:p>
          <a:p>
            <a:pPr marL="0" indent="0">
              <a:buNone/>
            </a:pPr>
            <a:r>
              <a:rPr lang="de-DE" dirty="0" smtClean="0"/>
              <a:t> </a:t>
            </a:r>
          </a:p>
          <a:p>
            <a:endParaRPr lang="de-DE" dirty="0"/>
          </a:p>
        </p:txBody>
      </p:sp>
      <p:grpSp>
        <p:nvGrpSpPr>
          <p:cNvPr id="10" name="Gruppierung 9"/>
          <p:cNvGrpSpPr/>
          <p:nvPr/>
        </p:nvGrpSpPr>
        <p:grpSpPr>
          <a:xfrm>
            <a:off x="539552" y="1855422"/>
            <a:ext cx="8496944" cy="2581690"/>
            <a:chOff x="539552" y="1855422"/>
            <a:chExt cx="8496944" cy="2581690"/>
          </a:xfrm>
        </p:grpSpPr>
        <p:pic>
          <p:nvPicPr>
            <p:cNvPr id="7" name="Bild 6" descr="Screen Shot 2015-08-26 at 13.34.03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1855422"/>
              <a:ext cx="7924515" cy="1501570"/>
            </a:xfrm>
            <a:prstGeom prst="rect">
              <a:avLst/>
            </a:prstGeom>
            <a:ln>
              <a:solidFill>
                <a:srgbClr val="0096D3"/>
              </a:solidFill>
            </a:ln>
          </p:spPr>
        </p:pic>
        <p:sp>
          <p:nvSpPr>
            <p:cNvPr id="9" name="Explosion 2 8"/>
            <p:cNvSpPr/>
            <p:nvPr/>
          </p:nvSpPr>
          <p:spPr>
            <a:xfrm>
              <a:off x="5364088" y="2924944"/>
              <a:ext cx="3672408" cy="1512168"/>
            </a:xfrm>
            <a:prstGeom prst="irregularSeal2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dirty="0" err="1" smtClean="0"/>
                <a:t>Got</a:t>
              </a:r>
              <a:r>
                <a:rPr lang="de-DE" sz="1200" dirty="0" smtClean="0"/>
                <a:t> Best </a:t>
              </a:r>
              <a:r>
                <a:rPr lang="de-DE" sz="1200" dirty="0" err="1" smtClean="0"/>
                <a:t>paper</a:t>
              </a:r>
              <a:r>
                <a:rPr lang="de-DE" sz="1200" dirty="0" smtClean="0"/>
                <a:t> </a:t>
              </a:r>
              <a:r>
                <a:rPr lang="de-DE" sz="1200" dirty="0" err="1" smtClean="0"/>
                <a:t>award</a:t>
              </a:r>
              <a:r>
                <a:rPr lang="de-DE" sz="1200" dirty="0" smtClean="0"/>
                <a:t> </a:t>
              </a:r>
              <a:r>
                <a:rPr lang="de-DE" sz="1200" dirty="0" err="1" smtClean="0"/>
                <a:t>at</a:t>
              </a:r>
              <a:r>
                <a:rPr lang="de-DE" sz="1200" dirty="0" smtClean="0"/>
                <a:t> IEEE OBD-2015, </a:t>
              </a:r>
              <a:r>
                <a:rPr lang="de-DE" sz="1200" dirty="0" err="1" smtClean="0"/>
                <a:t>yesterday</a:t>
              </a:r>
              <a:r>
                <a:rPr lang="de-DE" sz="1200" dirty="0" smtClean="0"/>
                <a:t> </a:t>
              </a:r>
              <a:r>
                <a:rPr lang="de-DE" sz="1200" dirty="0" smtClean="0">
                  <a:sym typeface="Wingdings"/>
                </a:rPr>
                <a:t></a:t>
              </a:r>
              <a:endParaRPr lang="de-DE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732446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Open Data Portal </a:t>
            </a:r>
            <a:r>
              <a:rPr lang="de-DE" dirty="0" err="1"/>
              <a:t>search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a </a:t>
            </a:r>
            <a:r>
              <a:rPr lang="de-DE" dirty="0" err="1"/>
              <a:t>big</a:t>
            </a:r>
            <a:r>
              <a:rPr lang="de-DE" dirty="0"/>
              <a:t> </a:t>
            </a:r>
            <a:r>
              <a:rPr lang="de-DE" dirty="0" err="1" smtClean="0"/>
              <a:t>problem</a:t>
            </a:r>
            <a:r>
              <a:rPr lang="de-DE" dirty="0" smtClean="0"/>
              <a:t>... </a:t>
            </a:r>
            <a:r>
              <a:rPr lang="de-DE" dirty="0" err="1" smtClean="0"/>
              <a:t>Why</a:t>
            </a:r>
            <a:r>
              <a:rPr lang="de-DE" dirty="0" smtClean="0"/>
              <a:t>?</a:t>
            </a:r>
            <a:endParaRPr lang="de-DE" dirty="0"/>
          </a:p>
        </p:txBody>
      </p:sp>
      <p:pic>
        <p:nvPicPr>
          <p:cNvPr id="4" name="Bild 3" descr="Screen Shot 2015-06-07 at 23.24.2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84784"/>
            <a:ext cx="8279182" cy="551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87169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Open Data </a:t>
            </a:r>
            <a:r>
              <a:rPr lang="de-DE" dirty="0" err="1" smtClean="0"/>
              <a:t>integration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Search?</a:t>
            </a:r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0" y="177281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200" dirty="0">
                <a:hlinkClick r:id="rId2"/>
              </a:rPr>
              <a:t>https://www.youtube.com/watch?v=</a:t>
            </a:r>
            <a:r>
              <a:rPr lang="de-DE" sz="1200" dirty="0" smtClean="0">
                <a:hlinkClick r:id="rId2"/>
              </a:rPr>
              <a:t>kCAymmbYIvc</a:t>
            </a:r>
            <a:r>
              <a:rPr lang="de-DE" sz="1200" dirty="0" smtClean="0"/>
              <a:t> </a:t>
            </a:r>
            <a:endParaRPr lang="de-DE" sz="1200" dirty="0"/>
          </a:p>
        </p:txBody>
      </p:sp>
      <p:pic>
        <p:nvPicPr>
          <p:cNvPr id="6" name="Bild 5" descr="Screen Shot 2015-06-08 at 09.11.0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8" b="9695"/>
          <a:stretch/>
        </p:blipFill>
        <p:spPr>
          <a:xfrm>
            <a:off x="0" y="2726267"/>
            <a:ext cx="4336015" cy="2353734"/>
          </a:xfrm>
          <a:prstGeom prst="rect">
            <a:avLst/>
          </a:prstGeom>
        </p:spPr>
      </p:pic>
      <p:pic>
        <p:nvPicPr>
          <p:cNvPr id="7" name="Bild 6" descr="Screen Shot 2015-06-08 at 09.15.2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085184"/>
            <a:ext cx="3892201" cy="2401124"/>
          </a:xfrm>
          <a:prstGeom prst="rect">
            <a:avLst/>
          </a:prstGeom>
        </p:spPr>
      </p:pic>
      <p:pic>
        <p:nvPicPr>
          <p:cNvPr id="8" name="Bild 7" descr="Screen Shot 2015-06-08 at 09.17.3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628800"/>
            <a:ext cx="4384553" cy="429309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4499992" y="3356992"/>
            <a:ext cx="714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/>
              <a:t>vs.</a:t>
            </a:r>
            <a:endParaRPr lang="de-DE" sz="2800" dirty="0"/>
          </a:p>
        </p:txBody>
      </p:sp>
      <p:pic>
        <p:nvPicPr>
          <p:cNvPr id="10" name="Bild 9" descr="Screen Shot 2015-06-08 at 09.21.38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842124"/>
            <a:ext cx="5076056" cy="3015876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4139952" y="5661248"/>
            <a:ext cx="4766077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b="1" i="1" dirty="0" err="1" smtClean="0">
                <a:solidFill>
                  <a:srgbClr val="FF0000"/>
                </a:solidFill>
              </a:rPr>
              <a:t>Disclaimer</a:t>
            </a:r>
            <a:r>
              <a:rPr lang="de-DE" sz="1400" b="1" i="1" dirty="0" smtClean="0">
                <a:solidFill>
                  <a:srgbClr val="FF0000"/>
                </a:solidFill>
              </a:rPr>
              <a:t>: </a:t>
            </a:r>
            <a:r>
              <a:rPr lang="de-DE" sz="1400" b="1" i="1" dirty="0" err="1" smtClean="0">
                <a:solidFill>
                  <a:srgbClr val="FF0000"/>
                </a:solidFill>
              </a:rPr>
              <a:t>Won't</a:t>
            </a:r>
            <a:r>
              <a:rPr lang="de-DE" sz="1400" b="1" i="1" dirty="0" smtClean="0">
                <a:solidFill>
                  <a:srgbClr val="FF0000"/>
                </a:solidFill>
              </a:rPr>
              <a:t> </a:t>
            </a:r>
            <a:r>
              <a:rPr lang="de-DE" sz="1400" b="1" i="1" dirty="0" err="1" smtClean="0">
                <a:solidFill>
                  <a:srgbClr val="FF0000"/>
                </a:solidFill>
              </a:rPr>
              <a:t>attempt</a:t>
            </a:r>
            <a:r>
              <a:rPr lang="de-DE" sz="1400" b="1" i="1" dirty="0" smtClean="0">
                <a:solidFill>
                  <a:srgbClr val="FF0000"/>
                </a:solidFill>
              </a:rPr>
              <a:t> </a:t>
            </a:r>
            <a:r>
              <a:rPr lang="de-DE" sz="1400" b="1" i="1" dirty="0" err="1" smtClean="0">
                <a:solidFill>
                  <a:srgbClr val="FF0000"/>
                </a:solidFill>
              </a:rPr>
              <a:t>to</a:t>
            </a:r>
            <a:r>
              <a:rPr lang="de-DE" sz="1400" b="1" i="1" dirty="0" smtClean="0">
                <a:solidFill>
                  <a:srgbClr val="FF0000"/>
                </a:solidFill>
              </a:rPr>
              <a:t> </a:t>
            </a:r>
            <a:r>
              <a:rPr lang="de-DE" sz="1400" b="1" i="1" dirty="0" err="1" smtClean="0">
                <a:solidFill>
                  <a:srgbClr val="FF0000"/>
                </a:solidFill>
              </a:rPr>
              <a:t>compete</a:t>
            </a:r>
            <a:r>
              <a:rPr lang="de-DE" sz="1400" b="1" i="1" dirty="0" smtClean="0">
                <a:solidFill>
                  <a:srgbClr val="FF0000"/>
                </a:solidFill>
              </a:rPr>
              <a:t>, </a:t>
            </a:r>
            <a:r>
              <a:rPr lang="de-DE" sz="1400" i="1" dirty="0" smtClean="0">
                <a:solidFill>
                  <a:srgbClr val="FF0000"/>
                </a:solidFill>
              </a:rPr>
              <a:t>but ...</a:t>
            </a:r>
          </a:p>
          <a:p>
            <a:pPr marL="342900" indent="-342900">
              <a:buAutoNum type="alphaLcParenR"/>
            </a:pPr>
            <a:r>
              <a:rPr lang="de-DE" sz="1400" i="1" dirty="0" smtClean="0">
                <a:solidFill>
                  <a:srgbClr val="FF0000"/>
                </a:solidFill>
              </a:rPr>
              <a:t>This </a:t>
            </a:r>
            <a:r>
              <a:rPr lang="de-DE" sz="1400" i="1" dirty="0" err="1" smtClean="0">
                <a:solidFill>
                  <a:srgbClr val="FF0000"/>
                </a:solidFill>
              </a:rPr>
              <a:t>looks</a:t>
            </a:r>
            <a:r>
              <a:rPr lang="de-DE" sz="1400" i="1" dirty="0" smtClean="0">
                <a:solidFill>
                  <a:srgbClr val="FF0000"/>
                </a:solidFill>
              </a:rPr>
              <a:t> </a:t>
            </a:r>
            <a:r>
              <a:rPr lang="de-DE" sz="1400" i="1" dirty="0" err="1" smtClean="0">
                <a:solidFill>
                  <a:srgbClr val="FF0000"/>
                </a:solidFill>
              </a:rPr>
              <a:t>like</a:t>
            </a:r>
            <a:r>
              <a:rPr lang="de-DE" sz="1400" i="1" dirty="0" smtClean="0">
                <a:solidFill>
                  <a:srgbClr val="FF0000"/>
                </a:solidFill>
              </a:rPr>
              <a:t> a </a:t>
            </a:r>
            <a:r>
              <a:rPr lang="de-DE" sz="1400" i="1" dirty="0" err="1" smtClean="0">
                <a:solidFill>
                  <a:srgbClr val="FF0000"/>
                </a:solidFill>
              </a:rPr>
              <a:t>slightly</a:t>
            </a:r>
            <a:r>
              <a:rPr lang="de-DE" sz="1400" i="1" dirty="0" smtClean="0">
                <a:solidFill>
                  <a:srgbClr val="FF0000"/>
                </a:solidFill>
              </a:rPr>
              <a:t> different </a:t>
            </a:r>
            <a:r>
              <a:rPr lang="de-DE" sz="1400" i="1" dirty="0" err="1" smtClean="0">
                <a:solidFill>
                  <a:srgbClr val="FF0000"/>
                </a:solidFill>
              </a:rPr>
              <a:t>problem</a:t>
            </a:r>
            <a:r>
              <a:rPr lang="de-DE" sz="1400" i="1" dirty="0" smtClean="0">
                <a:solidFill>
                  <a:srgbClr val="FF0000"/>
                </a:solidFill>
              </a:rPr>
              <a:t>...</a:t>
            </a:r>
          </a:p>
          <a:p>
            <a:pPr marL="342900" indent="-342900">
              <a:buAutoNum type="alphaLcParenR"/>
            </a:pPr>
            <a:r>
              <a:rPr lang="de-DE" sz="1400" i="1" dirty="0" smtClean="0">
                <a:solidFill>
                  <a:srgbClr val="FF0000"/>
                </a:solidFill>
              </a:rPr>
              <a:t>Can </a:t>
            </a:r>
            <a:r>
              <a:rPr lang="de-DE" sz="1400" i="1" dirty="0" err="1" smtClean="0">
                <a:solidFill>
                  <a:srgbClr val="FF0000"/>
                </a:solidFill>
              </a:rPr>
              <a:t>linking</a:t>
            </a:r>
            <a:r>
              <a:rPr lang="de-DE" sz="1400" i="1" dirty="0" smtClean="0">
                <a:solidFill>
                  <a:srgbClr val="FF0000"/>
                </a:solidFill>
              </a:rPr>
              <a:t> </a:t>
            </a:r>
            <a:r>
              <a:rPr lang="de-DE" sz="1400" i="1" dirty="0" err="1" smtClean="0">
                <a:solidFill>
                  <a:srgbClr val="FF0000"/>
                </a:solidFill>
              </a:rPr>
              <a:t>to</a:t>
            </a:r>
            <a:r>
              <a:rPr lang="de-DE" sz="1400" i="1" dirty="0" smtClean="0">
                <a:solidFill>
                  <a:srgbClr val="FF0000"/>
                </a:solidFill>
              </a:rPr>
              <a:t> "Open" </a:t>
            </a:r>
            <a:r>
              <a:rPr lang="de-DE" sz="1400" i="1" dirty="0" err="1" smtClean="0">
                <a:solidFill>
                  <a:srgbClr val="FF0000"/>
                </a:solidFill>
              </a:rPr>
              <a:t>knowledge</a:t>
            </a:r>
            <a:r>
              <a:rPr lang="de-DE" sz="1400" i="1" dirty="0" smtClean="0">
                <a:solidFill>
                  <a:srgbClr val="FF0000"/>
                </a:solidFill>
              </a:rPr>
              <a:t> </a:t>
            </a:r>
            <a:r>
              <a:rPr lang="de-DE" sz="1400" i="1" dirty="0" err="1" smtClean="0">
                <a:solidFill>
                  <a:srgbClr val="FF0000"/>
                </a:solidFill>
              </a:rPr>
              <a:t>graphs</a:t>
            </a:r>
            <a:r>
              <a:rPr lang="de-DE" sz="1400" i="1" dirty="0" smtClean="0">
                <a:solidFill>
                  <a:srgbClr val="FF0000"/>
                </a:solidFill>
              </a:rPr>
              <a:t> </a:t>
            </a:r>
            <a:r>
              <a:rPr lang="de-DE" sz="1400" i="1" dirty="0" err="1" smtClean="0">
                <a:solidFill>
                  <a:srgbClr val="FF0000"/>
                </a:solidFill>
              </a:rPr>
              <a:t>help</a:t>
            </a:r>
            <a:r>
              <a:rPr lang="de-DE" sz="1400" i="1" dirty="0" smtClean="0">
                <a:solidFill>
                  <a:srgbClr val="FF0000"/>
                </a:solidFill>
              </a:rPr>
              <a:t>?</a:t>
            </a:r>
          </a:p>
          <a:p>
            <a:r>
              <a:rPr lang="de-DE" sz="1400" i="1" dirty="0">
                <a:solidFill>
                  <a:srgbClr val="FF0000"/>
                </a:solidFill>
              </a:rPr>
              <a:t> </a:t>
            </a:r>
            <a:r>
              <a:rPr lang="de-DE" sz="1400" i="1" dirty="0" smtClean="0">
                <a:solidFill>
                  <a:srgbClr val="FF0000"/>
                </a:solidFill>
              </a:rPr>
              <a:t>    (</a:t>
            </a:r>
            <a:r>
              <a:rPr lang="de-DE" sz="1400" i="1" dirty="0" err="1" smtClean="0">
                <a:solidFill>
                  <a:srgbClr val="FF0000"/>
                </a:solidFill>
              </a:rPr>
              <a:t>wikidata</a:t>
            </a:r>
            <a:r>
              <a:rPr lang="de-DE" sz="1400" i="1" dirty="0" smtClean="0">
                <a:solidFill>
                  <a:srgbClr val="FF0000"/>
                </a:solidFill>
              </a:rPr>
              <a:t>, </a:t>
            </a:r>
            <a:r>
              <a:rPr lang="de-DE" sz="1400" i="1" dirty="0" err="1" smtClean="0">
                <a:solidFill>
                  <a:srgbClr val="FF0000"/>
                </a:solidFill>
              </a:rPr>
              <a:t>dbpedia</a:t>
            </a:r>
            <a:r>
              <a:rPr lang="de-DE" sz="1400" i="1" dirty="0" smtClean="0">
                <a:solidFill>
                  <a:srgbClr val="FF0000"/>
                </a:solidFill>
              </a:rPr>
              <a:t>?) ... </a:t>
            </a:r>
            <a:r>
              <a:rPr lang="de-DE" sz="1400" i="1" dirty="0" err="1" smtClean="0">
                <a:solidFill>
                  <a:srgbClr val="FF0000"/>
                </a:solidFill>
              </a:rPr>
              <a:t>Probably</a:t>
            </a:r>
            <a:r>
              <a:rPr lang="de-DE" sz="1400" i="1" dirty="0" smtClean="0">
                <a:solidFill>
                  <a:srgbClr val="FF0000"/>
                </a:solidFill>
              </a:rPr>
              <a:t>.</a:t>
            </a:r>
            <a:endParaRPr lang="de-DE" sz="1400" i="1" dirty="0">
              <a:solidFill>
                <a:srgbClr val="FF0000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15115" y="2060848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400" dirty="0"/>
              <a:t>Structured Data in Web Search </a:t>
            </a:r>
            <a:r>
              <a:rPr lang="de-DE" sz="1400" dirty="0" err="1"/>
              <a:t>by</a:t>
            </a:r>
            <a:r>
              <a:rPr lang="de-DE" sz="1400" dirty="0"/>
              <a:t> </a:t>
            </a:r>
            <a:r>
              <a:rPr lang="de-DE" sz="1400" dirty="0" err="1"/>
              <a:t>Alon</a:t>
            </a:r>
            <a:r>
              <a:rPr lang="de-DE" sz="1400" dirty="0"/>
              <a:t> Halevy</a:t>
            </a:r>
          </a:p>
        </p:txBody>
      </p:sp>
    </p:spTree>
    <p:extLst>
      <p:ext uri="{BB962C8B-B14F-4D97-AF65-F5344CB8AC3E}">
        <p14:creationId xmlns:p14="http://schemas.microsoft.com/office/powerpoint/2010/main" val="39359715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603151"/>
            <a:ext cx="6840760" cy="809625"/>
          </a:xfrm>
        </p:spPr>
        <p:txBody>
          <a:bodyPr>
            <a:normAutofit fontScale="90000"/>
          </a:bodyPr>
          <a:lstStyle/>
          <a:p>
            <a:r>
              <a:rPr lang="de-DE" dirty="0" err="1" smtClean="0"/>
              <a:t>What's</a:t>
            </a:r>
            <a:r>
              <a:rPr lang="de-DE" dirty="0" smtClean="0"/>
              <a:t> </a:t>
            </a:r>
            <a:r>
              <a:rPr lang="de-DE" dirty="0" err="1" smtClean="0"/>
              <a:t>next</a:t>
            </a:r>
            <a:r>
              <a:rPr lang="de-DE" dirty="0" smtClean="0"/>
              <a:t>? Research </a:t>
            </a:r>
            <a:r>
              <a:rPr lang="de-DE" dirty="0" err="1" smtClean="0"/>
              <a:t>roadmap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make</a:t>
            </a:r>
            <a:r>
              <a:rPr lang="de-DE" dirty="0" smtClean="0"/>
              <a:t> Open Data </a:t>
            </a:r>
            <a:r>
              <a:rPr lang="de-DE" dirty="0" err="1" smtClean="0"/>
              <a:t>usage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effective</a:t>
            </a:r>
            <a:r>
              <a:rPr lang="de-DE" dirty="0" smtClean="0"/>
              <a:t>:</a:t>
            </a:r>
            <a:endParaRPr lang="de-DE" dirty="0"/>
          </a:p>
        </p:txBody>
      </p:sp>
      <p:pic>
        <p:nvPicPr>
          <p:cNvPr id="10" name="Bild 9" descr="Screen Shot 2015-05-19 at 21.26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807" y="3036664"/>
            <a:ext cx="5461492" cy="3789040"/>
          </a:xfrm>
          <a:prstGeom prst="rect">
            <a:avLst/>
          </a:prstGeom>
        </p:spPr>
      </p:pic>
      <p:pic>
        <p:nvPicPr>
          <p:cNvPr id="9" name="Bild 8" descr="Screen Shot 2015-05-19 at 21.26.1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" r="3479"/>
          <a:stretch/>
        </p:blipFill>
        <p:spPr>
          <a:xfrm>
            <a:off x="-36512" y="2780928"/>
            <a:ext cx="4159696" cy="1944216"/>
          </a:xfrm>
          <a:prstGeom prst="rect">
            <a:avLst/>
          </a:prstGeom>
          <a:ln>
            <a:solidFill>
              <a:srgbClr val="1A749A"/>
            </a:solidFill>
          </a:ln>
        </p:spPr>
      </p:pic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51520" y="1700808"/>
            <a:ext cx="8712968" cy="5157192"/>
          </a:xfrm>
        </p:spPr>
        <p:txBody>
          <a:bodyPr>
            <a:normAutofit fontScale="92500" lnSpcReduction="10000"/>
          </a:bodyPr>
          <a:lstStyle/>
          <a:p>
            <a:r>
              <a:rPr lang="de-DE" sz="2200" dirty="0" err="1" smtClean="0"/>
              <a:t>Improving</a:t>
            </a:r>
            <a:r>
              <a:rPr lang="de-DE" sz="2200" dirty="0" smtClean="0"/>
              <a:t> Open Data Quality, </a:t>
            </a:r>
            <a:r>
              <a:rPr lang="de-DE" sz="2200" dirty="0" err="1" smtClean="0"/>
              <a:t>make</a:t>
            </a:r>
            <a:r>
              <a:rPr lang="de-DE" sz="2200" dirty="0" smtClean="0"/>
              <a:t> OD </a:t>
            </a:r>
            <a:r>
              <a:rPr lang="de-DE" sz="2200" dirty="0" err="1" smtClean="0"/>
              <a:t>better</a:t>
            </a:r>
            <a:r>
              <a:rPr lang="de-DE" sz="2200" dirty="0" smtClean="0"/>
              <a:t> </a:t>
            </a:r>
            <a:r>
              <a:rPr lang="de-DE" sz="2200" dirty="0" err="1" smtClean="0"/>
              <a:t>searchable</a:t>
            </a:r>
            <a:r>
              <a:rPr lang="de-DE" sz="2200" dirty="0" smtClean="0"/>
              <a:t>...</a:t>
            </a:r>
          </a:p>
          <a:p>
            <a:r>
              <a:rPr lang="de-DE" sz="1600" dirty="0">
                <a:hlinkClick r:id="rId4"/>
              </a:rPr>
              <a:t>https://www.data.gv.at/wp-content/uploads/2012/03/Mission-Statement-AG-Qualitaetssicherung-OpenData-</a:t>
            </a:r>
            <a:r>
              <a:rPr lang="de-DE" sz="1600" dirty="0" smtClean="0">
                <a:hlinkClick r:id="rId4"/>
              </a:rPr>
              <a:t>Portale.pdf</a:t>
            </a:r>
            <a:r>
              <a:rPr lang="de-DE" sz="1600" dirty="0" smtClean="0"/>
              <a:t> </a:t>
            </a:r>
          </a:p>
          <a:p>
            <a:endParaRPr lang="de-DE" sz="1600" dirty="0"/>
          </a:p>
          <a:p>
            <a:endParaRPr lang="de-DE" sz="1600" dirty="0" smtClean="0"/>
          </a:p>
          <a:p>
            <a:endParaRPr lang="de-DE" sz="1600" dirty="0"/>
          </a:p>
          <a:p>
            <a:endParaRPr lang="de-DE" sz="1600" dirty="0" smtClean="0"/>
          </a:p>
          <a:p>
            <a:endParaRPr lang="de-DE" sz="1600" dirty="0"/>
          </a:p>
          <a:p>
            <a:endParaRPr lang="de-DE" sz="1600" dirty="0" smtClean="0"/>
          </a:p>
          <a:p>
            <a:endParaRPr lang="de-DE" sz="1600" dirty="0"/>
          </a:p>
          <a:p>
            <a:endParaRPr lang="de-DE" sz="1600" dirty="0" smtClean="0"/>
          </a:p>
          <a:p>
            <a:r>
              <a:rPr lang="de-DE" sz="1600" dirty="0" err="1" smtClean="0"/>
              <a:t>Upcoming</a:t>
            </a:r>
            <a:r>
              <a:rPr lang="de-DE" sz="1600" dirty="0" smtClean="0"/>
              <a:t>:</a:t>
            </a:r>
          </a:p>
          <a:p>
            <a:endParaRPr lang="de-DE" sz="1600" dirty="0" smtClean="0"/>
          </a:p>
          <a:p>
            <a:pPr marL="0" indent="0">
              <a:buNone/>
            </a:pPr>
            <a:r>
              <a:rPr lang="de-DE" sz="1600" b="1" dirty="0" smtClean="0"/>
              <a:t>    </a:t>
            </a:r>
            <a:r>
              <a:rPr lang="de-DE" sz="1600" b="1" dirty="0" err="1" smtClean="0"/>
              <a:t>ADEQUATe</a:t>
            </a:r>
            <a:r>
              <a:rPr lang="de-DE" sz="1600" b="1" dirty="0"/>
              <a:t>: </a:t>
            </a:r>
            <a:r>
              <a:rPr lang="de-DE" sz="1600" b="1" dirty="0" err="1"/>
              <a:t>Analytics</a:t>
            </a:r>
            <a:r>
              <a:rPr lang="de-DE" sz="1600" b="1" dirty="0"/>
              <a:t> &amp; Data </a:t>
            </a:r>
            <a:endParaRPr lang="de-DE" sz="1600" b="1" dirty="0" smtClean="0"/>
          </a:p>
          <a:p>
            <a:pPr marL="0" indent="0">
              <a:buNone/>
            </a:pPr>
            <a:r>
              <a:rPr lang="de-DE" sz="1600" b="1" dirty="0"/>
              <a:t> </a:t>
            </a:r>
            <a:r>
              <a:rPr lang="de-DE" sz="1600" b="1" dirty="0" smtClean="0"/>
              <a:t>   </a:t>
            </a:r>
            <a:r>
              <a:rPr lang="de-DE" sz="1600" b="1" dirty="0" err="1" smtClean="0"/>
              <a:t>Enrichment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to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improve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the</a:t>
            </a:r>
            <a:r>
              <a:rPr lang="de-DE" sz="1600" b="1" dirty="0" smtClean="0"/>
              <a:t> </a:t>
            </a:r>
          </a:p>
          <a:p>
            <a:pPr marL="0" indent="0">
              <a:buNone/>
            </a:pPr>
            <a:r>
              <a:rPr lang="de-DE" sz="1600" b="1" dirty="0" smtClean="0"/>
              <a:t>    </a:t>
            </a:r>
            <a:r>
              <a:rPr lang="de-DE" sz="1600" b="1" dirty="0" err="1" smtClean="0"/>
              <a:t>QUAliTy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of</a:t>
            </a:r>
            <a:r>
              <a:rPr lang="de-DE" sz="1600" b="1" dirty="0" smtClean="0"/>
              <a:t> Open Data</a:t>
            </a:r>
            <a:r>
              <a:rPr lang="de-DE" sz="1600" dirty="0" smtClean="0"/>
              <a:t>	</a:t>
            </a:r>
          </a:p>
          <a:p>
            <a:pPr marL="0" indent="0">
              <a:buNone/>
            </a:pPr>
            <a:r>
              <a:rPr lang="de-DE" sz="1600" dirty="0" smtClean="0"/>
              <a:t>    Project Start: </a:t>
            </a:r>
            <a:r>
              <a:rPr lang="de-DE" sz="1600" dirty="0" err="1" smtClean="0"/>
              <a:t>October</a:t>
            </a:r>
            <a:r>
              <a:rPr lang="de-DE" sz="1600" dirty="0" smtClean="0"/>
              <a:t> 2015		</a:t>
            </a:r>
          </a:p>
          <a:p>
            <a:endParaRPr lang="de-DE" sz="1600" dirty="0"/>
          </a:p>
        </p:txBody>
      </p:sp>
      <p:pic>
        <p:nvPicPr>
          <p:cNvPr id="11" name="Bild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9872" y="6237312"/>
            <a:ext cx="1010726" cy="548680"/>
          </a:xfrm>
          <a:prstGeom prst="rect">
            <a:avLst/>
          </a:prstGeom>
        </p:spPr>
      </p:pic>
      <p:pic>
        <p:nvPicPr>
          <p:cNvPr id="12" name="Bild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8144" y="2420888"/>
            <a:ext cx="3240360" cy="61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648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531143"/>
            <a:ext cx="7056586" cy="809625"/>
          </a:xfrm>
        </p:spPr>
        <p:txBody>
          <a:bodyPr>
            <a:normAutofit fontScale="90000"/>
          </a:bodyPr>
          <a:lstStyle/>
          <a:p>
            <a:r>
              <a:rPr lang="en-GB" sz="2400" dirty="0"/>
              <a:t>Integrating Open Data</a:t>
            </a:r>
            <a:r>
              <a:rPr lang="en-GB" sz="2400" dirty="0" smtClean="0"/>
              <a:t>:</a:t>
            </a:r>
            <a:br>
              <a:rPr lang="en-GB" sz="2400" dirty="0" smtClean="0"/>
            </a:br>
            <a:r>
              <a:rPr lang="en-GB" sz="2400" dirty="0" smtClean="0"/>
              <a:t>(</a:t>
            </a:r>
            <a:r>
              <a:rPr lang="en-GB" sz="2400" dirty="0"/>
              <a:t>How) Can Description Logics Help me? </a:t>
            </a:r>
            <a:br>
              <a:rPr lang="en-GB" sz="2400" dirty="0"/>
            </a:br>
            <a:endParaRPr lang="de-DE" sz="24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716016" y="1916832"/>
            <a:ext cx="4427984" cy="4681538"/>
          </a:xfrm>
        </p:spPr>
        <p:txBody>
          <a:bodyPr>
            <a:normAutofit/>
          </a:bodyPr>
          <a:lstStyle/>
          <a:p>
            <a:r>
              <a:rPr lang="de-DE" sz="2000" dirty="0" smtClean="0"/>
              <a:t>Expressive </a:t>
            </a:r>
            <a:r>
              <a:rPr lang="de-DE" sz="2000" dirty="0" err="1"/>
              <a:t>ontology</a:t>
            </a:r>
            <a:r>
              <a:rPr lang="de-DE" sz="2000" dirty="0"/>
              <a:t> </a:t>
            </a:r>
            <a:r>
              <a:rPr lang="de-DE" sz="2000" dirty="0" err="1"/>
              <a:t>languages</a:t>
            </a:r>
            <a:r>
              <a:rPr lang="de-DE" sz="2000" dirty="0"/>
              <a:t> (plus e.g. </a:t>
            </a:r>
            <a:r>
              <a:rPr lang="de-DE" sz="2000" dirty="0" err="1"/>
              <a:t>equational</a:t>
            </a:r>
            <a:r>
              <a:rPr lang="de-DE" sz="2000" dirty="0"/>
              <a:t> </a:t>
            </a:r>
            <a:r>
              <a:rPr lang="de-DE" sz="2000" dirty="0" err="1"/>
              <a:t>knowledge</a:t>
            </a:r>
            <a:r>
              <a:rPr lang="de-DE" sz="2000" dirty="0"/>
              <a:t>) </a:t>
            </a:r>
            <a:r>
              <a:rPr lang="de-DE" sz="2000" b="1" dirty="0" err="1"/>
              <a:t>needed</a:t>
            </a:r>
            <a:endParaRPr lang="de-DE" sz="2000" b="1" dirty="0"/>
          </a:p>
          <a:p>
            <a:r>
              <a:rPr lang="de-DE" sz="2000" dirty="0" err="1"/>
              <a:t>C</a:t>
            </a:r>
            <a:r>
              <a:rPr lang="de-DE" sz="2000" dirty="0" err="1" smtClean="0"/>
              <a:t>ombination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reasoning</a:t>
            </a:r>
            <a:r>
              <a:rPr lang="de-DE" sz="2000" dirty="0" smtClean="0"/>
              <a:t> </a:t>
            </a:r>
            <a:r>
              <a:rPr lang="de-DE" sz="2000" dirty="0" err="1" smtClean="0"/>
              <a:t>about</a:t>
            </a:r>
            <a:r>
              <a:rPr lang="de-DE" sz="2000" dirty="0" smtClean="0"/>
              <a:t> formal </a:t>
            </a:r>
            <a:r>
              <a:rPr lang="de-DE" sz="2000" dirty="0" err="1" smtClean="0"/>
              <a:t>background</a:t>
            </a:r>
            <a:r>
              <a:rPr lang="de-DE" sz="2000" dirty="0" smtClean="0"/>
              <a:t> </a:t>
            </a:r>
            <a:r>
              <a:rPr lang="de-DE" sz="2000" dirty="0" err="1" smtClean="0"/>
              <a:t>knowledge</a:t>
            </a:r>
            <a:r>
              <a:rPr lang="de-DE" sz="2000" dirty="0" smtClean="0"/>
              <a:t> &amp; </a:t>
            </a:r>
            <a:r>
              <a:rPr lang="de-DE" sz="2000" dirty="0" err="1" smtClean="0"/>
              <a:t>statistical</a:t>
            </a:r>
            <a:r>
              <a:rPr lang="de-DE" sz="2000" dirty="0" smtClean="0"/>
              <a:t> </a:t>
            </a:r>
            <a:r>
              <a:rPr lang="de-DE" sz="2000" dirty="0" err="1" smtClean="0"/>
              <a:t>methods</a:t>
            </a:r>
            <a:r>
              <a:rPr lang="de-DE" sz="2000" dirty="0" smtClean="0"/>
              <a:t> </a:t>
            </a:r>
            <a:r>
              <a:rPr lang="de-DE" sz="2000" b="1" dirty="0" err="1" smtClean="0"/>
              <a:t>needed</a:t>
            </a:r>
            <a:endParaRPr lang="de-DE" sz="2000" b="1" dirty="0" smtClean="0"/>
          </a:p>
          <a:p>
            <a:r>
              <a:rPr lang="de-DE" sz="2000" b="1" dirty="0"/>
              <a:t>t</a:t>
            </a:r>
            <a:r>
              <a:rPr lang="de-DE" sz="2000" b="1" dirty="0" smtClean="0"/>
              <a:t>emporal </a:t>
            </a:r>
            <a:r>
              <a:rPr lang="de-DE" sz="2000" b="1" dirty="0" err="1" smtClean="0"/>
              <a:t>aspects</a:t>
            </a:r>
            <a:r>
              <a:rPr lang="de-DE" sz="2000" b="1" dirty="0" smtClean="0"/>
              <a:t> </a:t>
            </a:r>
            <a:r>
              <a:rPr lang="de-DE" sz="2000" dirty="0" err="1" smtClean="0"/>
              <a:t>need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be</a:t>
            </a:r>
            <a:r>
              <a:rPr lang="de-DE" sz="2000" dirty="0" smtClean="0"/>
              <a:t> </a:t>
            </a:r>
            <a:r>
              <a:rPr lang="de-DE" sz="2000" dirty="0" err="1" smtClean="0"/>
              <a:t>taken</a:t>
            </a:r>
            <a:r>
              <a:rPr lang="de-DE" sz="2000" dirty="0" smtClean="0"/>
              <a:t> </a:t>
            </a:r>
            <a:r>
              <a:rPr lang="de-DE" sz="2000" dirty="0" err="1" smtClean="0"/>
              <a:t>into</a:t>
            </a:r>
            <a:r>
              <a:rPr lang="de-DE" sz="2000" dirty="0" smtClean="0"/>
              <a:t> </a:t>
            </a:r>
            <a:r>
              <a:rPr lang="de-DE" sz="2000" dirty="0" err="1" smtClean="0"/>
              <a:t>account</a:t>
            </a:r>
            <a:r>
              <a:rPr lang="de-DE" sz="2000" dirty="0" smtClean="0"/>
              <a:t>, but also </a:t>
            </a:r>
            <a:r>
              <a:rPr lang="de-DE" sz="2000" b="1" dirty="0" err="1" smtClean="0"/>
              <a:t>provenance</a:t>
            </a:r>
            <a:endParaRPr lang="de-DE" sz="2000" b="1" dirty="0" smtClean="0"/>
          </a:p>
          <a:p>
            <a:r>
              <a:rPr lang="de-DE" sz="2000" dirty="0" err="1" smtClean="0"/>
              <a:t>soundness</a:t>
            </a:r>
            <a:r>
              <a:rPr lang="de-DE" sz="2000" dirty="0"/>
              <a:t>/</a:t>
            </a:r>
            <a:r>
              <a:rPr lang="de-DE" sz="2000" dirty="0" err="1" smtClean="0"/>
              <a:t>completeness</a:t>
            </a:r>
            <a:r>
              <a:rPr lang="de-DE" sz="2000" dirty="0" smtClean="0"/>
              <a:t> (KRR) vs.</a:t>
            </a:r>
            <a:r>
              <a:rPr lang="de-DE" sz="2000" dirty="0"/>
              <a:t> </a:t>
            </a:r>
            <a:r>
              <a:rPr lang="de-DE" sz="2000" dirty="0" err="1" smtClean="0"/>
              <a:t>coverage</a:t>
            </a:r>
            <a:r>
              <a:rPr lang="de-DE" sz="2000" dirty="0" smtClean="0"/>
              <a:t>/</a:t>
            </a:r>
            <a:r>
              <a:rPr lang="de-DE" sz="2000" dirty="0" err="1" smtClean="0"/>
              <a:t>accuracy</a:t>
            </a:r>
            <a:r>
              <a:rPr lang="de-DE" sz="2000" dirty="0" smtClean="0"/>
              <a:t> (ML)</a:t>
            </a:r>
          </a:p>
          <a:p>
            <a:endParaRPr lang="de-DE" sz="2000" dirty="0" smtClean="0"/>
          </a:p>
          <a:p>
            <a:r>
              <a:rPr lang="de-DE" sz="2000" dirty="0" smtClean="0"/>
              <a:t>"</a:t>
            </a:r>
            <a:r>
              <a:rPr lang="de-DE" sz="2000" dirty="0" err="1" smtClean="0"/>
              <a:t>NoLD</a:t>
            </a:r>
            <a:r>
              <a:rPr lang="de-DE" sz="2000" dirty="0" smtClean="0"/>
              <a:t>"... not </a:t>
            </a:r>
            <a:r>
              <a:rPr lang="de-DE" sz="2000" dirty="0" err="1" smtClean="0"/>
              <a:t>only</a:t>
            </a:r>
            <a:r>
              <a:rPr lang="de-DE" sz="2000" dirty="0" smtClean="0"/>
              <a:t> </a:t>
            </a:r>
            <a:r>
              <a:rPr lang="de-DE" sz="2000" dirty="0" err="1" smtClean="0"/>
              <a:t>Linked</a:t>
            </a:r>
            <a:r>
              <a:rPr lang="de-DE" sz="2000" dirty="0" smtClean="0"/>
              <a:t> Data</a:t>
            </a:r>
          </a:p>
          <a:p>
            <a:endParaRPr lang="de-DE" sz="2000" dirty="0" smtClean="0"/>
          </a:p>
          <a:p>
            <a:endParaRPr lang="de-DE" sz="2000" dirty="0" smtClean="0"/>
          </a:p>
        </p:txBody>
      </p:sp>
      <p:pic>
        <p:nvPicPr>
          <p:cNvPr id="5" name="Bild 4" descr="Screen Shot 2015-06-08 at 08.34.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03508"/>
            <a:ext cx="3600400" cy="2529858"/>
          </a:xfrm>
          <a:prstGeom prst="rect">
            <a:avLst/>
          </a:prstGeom>
        </p:spPr>
      </p:pic>
      <p:grpSp>
        <p:nvGrpSpPr>
          <p:cNvPr id="20" name="Gruppierung 19"/>
          <p:cNvGrpSpPr/>
          <p:nvPr/>
        </p:nvGrpSpPr>
        <p:grpSpPr>
          <a:xfrm>
            <a:off x="23995" y="2060848"/>
            <a:ext cx="4331981" cy="4797151"/>
            <a:chOff x="23995" y="2060848"/>
            <a:chExt cx="4331981" cy="4797151"/>
          </a:xfrm>
        </p:grpSpPr>
        <p:pic>
          <p:nvPicPr>
            <p:cNvPr id="4" name="Bild 3" descr="Screen Shot 2015-06-08 at 08.31.4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4797152"/>
              <a:ext cx="3590764" cy="2060847"/>
            </a:xfrm>
            <a:prstGeom prst="rect">
              <a:avLst/>
            </a:prstGeom>
          </p:spPr>
        </p:pic>
        <p:sp>
          <p:nvSpPr>
            <p:cNvPr id="7" name="Textfeld 6"/>
            <p:cNvSpPr txBox="1"/>
            <p:nvPr/>
          </p:nvSpPr>
          <p:spPr>
            <a:xfrm>
              <a:off x="23995" y="4221088"/>
              <a:ext cx="4331981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... </a:t>
              </a:r>
              <a:r>
                <a:rPr lang="de-DE" sz="1600" dirty="0" err="1" smtClean="0"/>
                <a:t>even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the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computational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social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scientists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don't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buy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that</a:t>
              </a:r>
              <a:r>
                <a:rPr lang="de-DE" sz="1600" dirty="0" smtClean="0"/>
                <a:t>:</a:t>
              </a:r>
              <a:endParaRPr lang="de-DE" sz="1600" dirty="0"/>
            </a:p>
          </p:txBody>
        </p:sp>
        <p:cxnSp>
          <p:nvCxnSpPr>
            <p:cNvPr id="9" name="Gerade Verbindung 8"/>
            <p:cNvCxnSpPr/>
            <p:nvPr/>
          </p:nvCxnSpPr>
          <p:spPr>
            <a:xfrm flipH="1">
              <a:off x="467544" y="2348880"/>
              <a:ext cx="36004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feld 18"/>
            <p:cNvSpPr txBox="1"/>
            <p:nvPr/>
          </p:nvSpPr>
          <p:spPr>
            <a:xfrm>
              <a:off x="323528" y="2060848"/>
              <a:ext cx="641176" cy="184666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Beginning</a:t>
              </a:r>
              <a:endParaRPr lang="de-DE" sz="1200" dirty="0">
                <a:solidFill>
                  <a:srgbClr val="FF0000"/>
                </a:solidFill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1859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819175"/>
            <a:ext cx="7200800" cy="809625"/>
          </a:xfrm>
        </p:spPr>
        <p:txBody>
          <a:bodyPr>
            <a:normAutofit fontScale="90000"/>
          </a:bodyPr>
          <a:lstStyle/>
          <a:p>
            <a:r>
              <a:rPr lang="en-GB" dirty="0"/>
              <a:t>Integrating Open Data:</a:t>
            </a:r>
            <a:br>
              <a:rPr lang="en-GB" dirty="0"/>
            </a:br>
            <a:r>
              <a:rPr lang="en-GB" dirty="0"/>
              <a:t>(How) Can Description Logics Help me? </a:t>
            </a:r>
            <a:br>
              <a:rPr lang="en-GB" dirty="0"/>
            </a:b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107504" y="1700808"/>
            <a:ext cx="4027488" cy="4681538"/>
          </a:xfrm>
          <a:ln>
            <a:solidFill>
              <a:srgbClr val="4F81BD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400" b="1" dirty="0"/>
              <a:t>Temporal </a:t>
            </a:r>
            <a:r>
              <a:rPr lang="de-DE" sz="1400" b="1" dirty="0" err="1"/>
              <a:t>aspects</a:t>
            </a:r>
            <a:r>
              <a:rPr lang="de-DE" sz="1400" b="1" dirty="0"/>
              <a:t>:</a:t>
            </a:r>
          </a:p>
          <a:p>
            <a:r>
              <a:rPr lang="de-DE" sz="1000" u="sng" dirty="0" smtClean="0">
                <a:hlinkClick r:id="rId2"/>
              </a:rPr>
              <a:t>On </a:t>
            </a:r>
            <a:r>
              <a:rPr lang="de-DE" sz="1000" u="sng" dirty="0">
                <a:hlinkClick r:id="rId2"/>
              </a:rPr>
              <a:t>Implementing Temporal Query Answering in DL-Lite (extended abstract) Veronika Thost, Jan Holste, Özgür </a:t>
            </a:r>
            <a:r>
              <a:rPr lang="de-DE" sz="1000" u="sng" dirty="0" smtClean="0">
                <a:hlinkClick r:id="rId2"/>
              </a:rPr>
              <a:t>Özcep </a:t>
            </a:r>
            <a:r>
              <a:rPr lang="de-DE" sz="1000" dirty="0"/>
              <a:t>(DL2015)</a:t>
            </a:r>
            <a:endParaRPr lang="de-DE" sz="1000" u="sng" dirty="0">
              <a:hlinkClick r:id="rId2"/>
            </a:endParaRPr>
          </a:p>
          <a:p>
            <a:r>
              <a:rPr lang="de-DE" sz="1000" u="sng" dirty="0" smtClean="0">
                <a:hlinkClick r:id="rId3"/>
              </a:rPr>
              <a:t>The </a:t>
            </a:r>
            <a:r>
              <a:rPr lang="de-DE" sz="1000" u="sng" dirty="0">
                <a:hlinkClick r:id="rId3"/>
              </a:rPr>
              <a:t>Complexity of Temporal Description Logics with Rigid Roles and Restricted TBoxes: In Quest of Saving a Troublesome Marriage Víctor Gutiérrez Basulto, Jean Christoph Jung, Thomas </a:t>
            </a:r>
            <a:r>
              <a:rPr lang="de-DE" sz="1000" u="sng" dirty="0" smtClean="0">
                <a:hlinkClick r:id="rId3"/>
              </a:rPr>
              <a:t>Schneider </a:t>
            </a:r>
            <a:r>
              <a:rPr lang="de-DE" sz="1000" dirty="0"/>
              <a:t>(DL2015)</a:t>
            </a:r>
            <a:endParaRPr lang="de-DE" sz="1000" u="sng" dirty="0">
              <a:hlinkClick r:id="rId3"/>
            </a:endParaRPr>
          </a:p>
          <a:p>
            <a:r>
              <a:rPr lang="de-DE" sz="1000" u="sng" dirty="0" smtClean="0">
                <a:hlinkClick r:id="rId4"/>
              </a:rPr>
              <a:t>Temporal </a:t>
            </a:r>
            <a:r>
              <a:rPr lang="de-DE" sz="1000" u="sng" dirty="0">
                <a:hlinkClick r:id="rId4"/>
              </a:rPr>
              <a:t>Query Answering in </a:t>
            </a:r>
            <a:r>
              <a:rPr lang="de-DE" sz="1000" u="sng" dirty="0" smtClean="0">
                <a:hlinkClick r:id="rId4"/>
              </a:rPr>
              <a:t>EL</a:t>
            </a:r>
            <a:r>
              <a:rPr lang="de-DE" sz="1000" u="sng" dirty="0" smtClean="0"/>
              <a:t>. </a:t>
            </a:r>
            <a:r>
              <a:rPr lang="de-DE" sz="1000" dirty="0" smtClean="0"/>
              <a:t>Stefan </a:t>
            </a:r>
            <a:r>
              <a:rPr lang="de-DE" sz="1000" dirty="0" err="1" smtClean="0"/>
              <a:t>Borgwardt</a:t>
            </a:r>
            <a:r>
              <a:rPr lang="de-DE" sz="1000" dirty="0" smtClean="0"/>
              <a:t>, Veronika </a:t>
            </a:r>
            <a:r>
              <a:rPr lang="de-DE" sz="1000" dirty="0" err="1" smtClean="0"/>
              <a:t>Thost</a:t>
            </a:r>
            <a:r>
              <a:rPr lang="de-DE" sz="1000" dirty="0" smtClean="0"/>
              <a:t> (DL2015)</a:t>
            </a:r>
          </a:p>
          <a:p>
            <a:r>
              <a:rPr lang="de-DE" sz="1000" u="sng" dirty="0" smtClean="0">
                <a:hlinkClick r:id="rId5"/>
              </a:rPr>
              <a:t>Interval </a:t>
            </a:r>
            <a:r>
              <a:rPr lang="de-DE" sz="1000" u="sng" dirty="0">
                <a:hlinkClick r:id="rId5"/>
              </a:rPr>
              <a:t>Temporal Description Logics. Alessandro Artale, Roman Kontchakov, Vladislav Ryzhikov, Michael </a:t>
            </a:r>
            <a:r>
              <a:rPr lang="de-DE" sz="1000" u="sng" dirty="0" smtClean="0">
                <a:hlinkClick r:id="rId5"/>
              </a:rPr>
              <a:t>Zakharyaschev </a:t>
            </a:r>
            <a:r>
              <a:rPr lang="de-DE" sz="1000" dirty="0"/>
              <a:t>(DL2015)</a:t>
            </a:r>
            <a:endParaRPr lang="de-DE" sz="1000" u="sng" dirty="0">
              <a:hlinkClick r:id="rId5"/>
            </a:endParaRPr>
          </a:p>
          <a:p>
            <a:r>
              <a:rPr lang="de-DE" sz="1000" u="sng" dirty="0" smtClean="0">
                <a:hlinkClick r:id="rId6"/>
              </a:rPr>
              <a:t>Temporal </a:t>
            </a:r>
            <a:r>
              <a:rPr lang="de-DE" sz="1000" u="sng" dirty="0">
                <a:hlinkClick r:id="rId6"/>
              </a:rPr>
              <a:t>OBDA with LTL and DL-Lite. Alessandro Artale, Roman Kontchakov, Alisa Kovtunova, Vladislav Ryzhikov, Frank Wolter, Michael </a:t>
            </a:r>
            <a:r>
              <a:rPr lang="de-DE" sz="1000" u="sng" dirty="0" smtClean="0">
                <a:hlinkClick r:id="rId6"/>
              </a:rPr>
              <a:t>Zakharyaschev </a:t>
            </a:r>
            <a:r>
              <a:rPr lang="de-DE" sz="1000" dirty="0"/>
              <a:t>(DL2014)</a:t>
            </a:r>
            <a:endParaRPr lang="de-DE" sz="1000" u="sng" dirty="0">
              <a:hlinkClick r:id="rId6"/>
            </a:endParaRPr>
          </a:p>
          <a:p>
            <a:r>
              <a:rPr lang="de-DE" sz="1000" u="sng" dirty="0" smtClean="0">
                <a:hlinkClick r:id="rId7"/>
              </a:rPr>
              <a:t>Complexity </a:t>
            </a:r>
            <a:r>
              <a:rPr lang="de-DE" sz="1000" u="sng" dirty="0">
                <a:hlinkClick r:id="rId7"/>
              </a:rPr>
              <a:t>of Temporal Query Abduction in DL-Lite 233-244. Szymon Klarman, Thomas </a:t>
            </a:r>
            <a:r>
              <a:rPr lang="de-DE" sz="1000" u="sng" dirty="0" smtClean="0">
                <a:hlinkClick r:id="rId7"/>
              </a:rPr>
              <a:t>Meyer (</a:t>
            </a:r>
            <a:r>
              <a:rPr lang="de-DE" sz="1000" dirty="0" smtClean="0"/>
              <a:t>DL2014)</a:t>
            </a:r>
            <a:endParaRPr lang="de-DE" sz="1000" u="sng" dirty="0">
              <a:hlinkClick r:id="rId7"/>
            </a:endParaRPr>
          </a:p>
          <a:p>
            <a:r>
              <a:rPr lang="de-DE" sz="1000" u="sng" dirty="0" smtClean="0">
                <a:hlinkClick r:id="rId8"/>
              </a:rPr>
              <a:t>Temporalising </a:t>
            </a:r>
            <a:r>
              <a:rPr lang="de-DE" sz="1000" u="sng" dirty="0">
                <a:hlinkClick r:id="rId8"/>
              </a:rPr>
              <a:t>EL Concepts with Time Intervals 620-632. Jared Leo, Ulrike Sattler, Bijan </a:t>
            </a:r>
            <a:r>
              <a:rPr lang="de-DE" sz="1000" u="sng" dirty="0" smtClean="0">
                <a:hlinkClick r:id="rId8"/>
              </a:rPr>
              <a:t>Parsia </a:t>
            </a:r>
            <a:r>
              <a:rPr lang="de-DE" sz="1000" u="sng" dirty="0" smtClean="0"/>
              <a:t>(</a:t>
            </a:r>
            <a:r>
              <a:rPr lang="de-DE" sz="1000" dirty="0" smtClean="0"/>
              <a:t>DL2014)</a:t>
            </a:r>
            <a:endParaRPr lang="de-DE" sz="1000" u="sng" dirty="0">
              <a:hlinkClick r:id="rId8"/>
            </a:endParaRPr>
          </a:p>
          <a:p>
            <a:r>
              <a:rPr lang="de-DE" sz="1000" u="sng" dirty="0" smtClean="0">
                <a:hlinkClick r:id="rId9"/>
              </a:rPr>
              <a:t>Temporalising </a:t>
            </a:r>
            <a:r>
              <a:rPr lang="de-DE" sz="1000" u="sng" dirty="0">
                <a:hlinkClick r:id="rId9"/>
              </a:rPr>
              <a:t>OWL 2 QL 17-28 Alessandro Artale, Roman Kontchakov, Frank Wolter, Michael </a:t>
            </a:r>
            <a:r>
              <a:rPr lang="de-DE" sz="1000" u="sng" dirty="0" smtClean="0">
                <a:hlinkClick r:id="rId9"/>
              </a:rPr>
              <a:t>Zakharyaschev </a:t>
            </a:r>
            <a:r>
              <a:rPr lang="de-DE" sz="1000" dirty="0"/>
              <a:t>(DL2013) </a:t>
            </a:r>
            <a:endParaRPr lang="de-DE" sz="1000" u="sng" dirty="0">
              <a:hlinkClick r:id="rId9"/>
            </a:endParaRPr>
          </a:p>
          <a:p>
            <a:r>
              <a:rPr lang="de-DE" sz="1000" dirty="0"/>
              <a:t>..</a:t>
            </a:r>
            <a:r>
              <a:rPr lang="de-DE" sz="1000" dirty="0" smtClean="0"/>
              <a:t>.</a:t>
            </a:r>
          </a:p>
        </p:txBody>
      </p:sp>
      <p:sp>
        <p:nvSpPr>
          <p:cNvPr id="7" name="Textplatzhalter 2"/>
          <p:cNvSpPr txBox="1">
            <a:spLocks/>
          </p:cNvSpPr>
          <p:nvPr/>
        </p:nvSpPr>
        <p:spPr>
          <a:xfrm>
            <a:off x="4860032" y="1699790"/>
            <a:ext cx="4027488" cy="4681538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vert="horz" lIns="0" tIns="45720" rIns="0" bIns="45720" rtlCol="0">
            <a:noAutofit/>
          </a:bodyPr>
          <a:lstStyle>
            <a:lvl1pPr marL="265113" indent="-265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74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74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4613" indent="-265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de-DE" sz="1200" b="1" dirty="0" err="1" smtClean="0"/>
              <a:t>Inconsistency</a:t>
            </a:r>
            <a:r>
              <a:rPr lang="de-DE" sz="1200" b="1" dirty="0" smtClean="0"/>
              <a:t> </a:t>
            </a:r>
            <a:r>
              <a:rPr lang="de-DE" sz="1200" b="1" dirty="0" err="1" smtClean="0"/>
              <a:t>handling</a:t>
            </a:r>
            <a:r>
              <a:rPr lang="de-DE" sz="1200" b="1" dirty="0" smtClean="0"/>
              <a:t>/</a:t>
            </a:r>
          </a:p>
          <a:p>
            <a:pPr marL="0" indent="0">
              <a:buFont typeface="Wingdings" pitchFamily="2" charset="2"/>
              <a:buNone/>
            </a:pPr>
            <a:r>
              <a:rPr lang="de-DE" sz="1200" b="1" dirty="0" err="1" smtClean="0"/>
              <a:t>paraconsistent</a:t>
            </a:r>
            <a:r>
              <a:rPr lang="de-DE" sz="1200" b="1" dirty="0" smtClean="0"/>
              <a:t> </a:t>
            </a:r>
            <a:r>
              <a:rPr lang="de-DE" sz="1200" b="1" dirty="0" err="1" smtClean="0"/>
              <a:t>reasoning</a:t>
            </a:r>
            <a:r>
              <a:rPr lang="de-DE" sz="1200" b="1" dirty="0" smtClean="0"/>
              <a:t>:</a:t>
            </a:r>
          </a:p>
          <a:p>
            <a:r>
              <a:rPr lang="de-DE" sz="1000" u="sng" dirty="0" smtClean="0">
                <a:hlinkClick r:id="rId10"/>
              </a:rPr>
              <a:t>Reasoning Efficiently with Ontologies and Rules in the Presence of Inconsistencies (Extended Abstract) Tobias Kaminski, Matthias Knorr, Joao Leite </a:t>
            </a:r>
            <a:r>
              <a:rPr lang="de-DE" sz="1000" dirty="0" smtClean="0"/>
              <a:t>(DL2015) </a:t>
            </a:r>
            <a:endParaRPr lang="de-DE" sz="1000" u="sng" dirty="0" smtClean="0">
              <a:hlinkClick r:id="rId10"/>
            </a:endParaRPr>
          </a:p>
          <a:p>
            <a:r>
              <a:rPr lang="de-DE" sz="1000" u="sng" dirty="0" smtClean="0">
                <a:hlinkClick r:id="rId11"/>
              </a:rPr>
              <a:t>Explaining Query Answers under Inconsistency-Tolerant Semantics over Description Logic Knowledge Bases (Extended Abstract)</a:t>
            </a:r>
            <a:r>
              <a:rPr lang="de-DE" sz="1000" u="sng" dirty="0" smtClean="0"/>
              <a:t> </a:t>
            </a:r>
            <a:r>
              <a:rPr lang="de-DE" sz="1000" dirty="0" err="1" smtClean="0"/>
              <a:t>Meghyn</a:t>
            </a:r>
            <a:r>
              <a:rPr lang="de-DE" sz="1000" dirty="0" smtClean="0"/>
              <a:t> </a:t>
            </a:r>
            <a:r>
              <a:rPr lang="de-DE" sz="1000" dirty="0" err="1" smtClean="0"/>
              <a:t>Bienvenu</a:t>
            </a:r>
            <a:r>
              <a:rPr lang="de-DE" sz="1000" dirty="0" smtClean="0"/>
              <a:t>, Camille Bourgaux, François </a:t>
            </a:r>
            <a:r>
              <a:rPr lang="de-DE" sz="1000" dirty="0" err="1" smtClean="0"/>
              <a:t>Goasdoué</a:t>
            </a:r>
            <a:r>
              <a:rPr lang="de-DE" sz="1000" dirty="0" smtClean="0"/>
              <a:t> </a:t>
            </a:r>
            <a:r>
              <a:rPr lang="de-DE" sz="1000" u="sng" dirty="0" smtClean="0"/>
              <a:t> </a:t>
            </a:r>
            <a:r>
              <a:rPr lang="de-DE" sz="1000" dirty="0" smtClean="0"/>
              <a:t>(DL2015) </a:t>
            </a:r>
            <a:endParaRPr lang="de-DE" sz="1000" u="sng" dirty="0" smtClean="0">
              <a:hlinkClick r:id="rId11"/>
            </a:endParaRPr>
          </a:p>
          <a:p>
            <a:r>
              <a:rPr lang="de-DE" sz="1000" u="sng" dirty="0" smtClean="0">
                <a:hlinkClick r:id="rId12"/>
              </a:rPr>
              <a:t>OBDA Using RL Reasoners and Repairing 729-733 Giorgos Stoilos  (</a:t>
            </a:r>
            <a:r>
              <a:rPr lang="de-DE" sz="1000" dirty="0" smtClean="0"/>
              <a:t>DL2014)</a:t>
            </a:r>
            <a:endParaRPr lang="de-DE" sz="1000" u="sng" dirty="0" smtClean="0">
              <a:hlinkClick r:id="rId12"/>
            </a:endParaRPr>
          </a:p>
          <a:p>
            <a:r>
              <a:rPr lang="de-DE" sz="1000" u="sng" dirty="0" smtClean="0">
                <a:hlinkClick r:id="rId13"/>
              </a:rPr>
              <a:t>Querying Inconsistent Description Logic Knowledge Bases under Preferred Repair Semantics 96-99  Camille Bourgaux, Meghyn Bienvenu, François Goasdoué (</a:t>
            </a:r>
            <a:r>
              <a:rPr lang="de-DE" sz="1000" dirty="0" smtClean="0"/>
              <a:t>DL2014</a:t>
            </a:r>
            <a:r>
              <a:rPr lang="de-DE" sz="1000" u="sng" dirty="0" smtClean="0">
                <a:hlinkClick r:id="rId13"/>
              </a:rPr>
              <a:t>)</a:t>
            </a:r>
          </a:p>
          <a:p>
            <a:r>
              <a:rPr lang="de-DE" sz="1000" u="sng" dirty="0" smtClean="0">
                <a:hlinkClick r:id="rId14"/>
              </a:rPr>
              <a:t>Bayesian Description Logics 447-458 Ismail Ilkan Ceylan, Rafael Peñaloza (DL2014)</a:t>
            </a:r>
          </a:p>
          <a:p>
            <a:r>
              <a:rPr lang="de-DE" sz="1000" u="sng" dirty="0" smtClean="0">
                <a:hlinkClick r:id="rId15"/>
              </a:rPr>
              <a:t>Reasoning about Belief Uncertainty in DL Lite N bool 513-525  Ala Djeddai, Hassina Seridi, Tarek Khadir </a:t>
            </a:r>
            <a:r>
              <a:rPr lang="de-DE" sz="1000" u="sng" dirty="0" smtClean="0">
                <a:hlinkClick r:id="rId14"/>
              </a:rPr>
              <a:t>(DL2014)</a:t>
            </a:r>
            <a:endParaRPr lang="de-DE" sz="1000" u="sng" dirty="0" smtClean="0">
              <a:hlinkClick r:id="rId15"/>
            </a:endParaRPr>
          </a:p>
          <a:p>
            <a:r>
              <a:rPr lang="de-DE" sz="1000" u="sng" dirty="0" smtClean="0">
                <a:hlinkClick r:id="rId16"/>
              </a:rPr>
              <a:t>Complexity of Inconsistency-Tolerant Query Answering in Datalog+/- 791-803 Thomas Lukasiewicz, Maria Vanina Martinez, Gerardo Simari (</a:t>
            </a:r>
            <a:r>
              <a:rPr lang="de-DE" sz="1000" u="sng" dirty="0" smtClean="0"/>
              <a:t>DL</a:t>
            </a:r>
            <a:r>
              <a:rPr lang="de-DE" sz="1000" dirty="0" smtClean="0"/>
              <a:t>2013)</a:t>
            </a:r>
            <a:endParaRPr lang="de-DE" sz="1000" u="sng" dirty="0" smtClean="0">
              <a:hlinkClick r:id="rId16"/>
            </a:endParaRPr>
          </a:p>
          <a:p>
            <a:r>
              <a:rPr lang="de-DE" sz="1000" dirty="0" smtClean="0"/>
              <a:t>…</a:t>
            </a:r>
          </a:p>
          <a:p>
            <a:pPr marL="0" indent="0">
              <a:buFont typeface="Wingdings" pitchFamily="2" charset="2"/>
              <a:buNone/>
            </a:pPr>
            <a:endParaRPr lang="de-DE" sz="1000" dirty="0" smtClean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755576" y="4581128"/>
            <a:ext cx="7704856" cy="2304256"/>
          </a:xfrm>
          <a:solidFill>
            <a:schemeClr val="bg1"/>
          </a:solidFill>
          <a:ln>
            <a:solidFill>
              <a:srgbClr val="4F81BD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sz="1200" b="1" dirty="0" err="1"/>
              <a:t>Numerical</a:t>
            </a:r>
            <a:r>
              <a:rPr lang="de-DE" sz="1200" b="1" dirty="0"/>
              <a:t> </a:t>
            </a:r>
            <a:r>
              <a:rPr lang="de-DE" sz="1200" b="1" dirty="0" err="1"/>
              <a:t>Reasoning</a:t>
            </a:r>
            <a:r>
              <a:rPr lang="de-DE" sz="1200" b="1" dirty="0"/>
              <a:t>? </a:t>
            </a:r>
            <a:r>
              <a:rPr lang="de-DE" sz="1200" b="1" dirty="0" err="1"/>
              <a:t>Equations</a:t>
            </a:r>
            <a:r>
              <a:rPr lang="de-DE" sz="1200" b="1" dirty="0"/>
              <a:t>? </a:t>
            </a:r>
          </a:p>
          <a:p>
            <a:pPr marL="0" indent="0">
              <a:buNone/>
            </a:pPr>
            <a:endParaRPr lang="de-DE" sz="1200" dirty="0" smtClean="0"/>
          </a:p>
          <a:p>
            <a:pPr marL="0" indent="0">
              <a:buNone/>
            </a:pPr>
            <a:r>
              <a:rPr lang="de-DE" sz="1200" dirty="0" err="1" smtClean="0"/>
              <a:t>Closest</a:t>
            </a:r>
            <a:r>
              <a:rPr lang="de-DE" sz="1200" dirty="0" smtClean="0"/>
              <a:t> </a:t>
            </a:r>
            <a:r>
              <a:rPr lang="de-DE" sz="1200" dirty="0" err="1"/>
              <a:t>related</a:t>
            </a:r>
            <a:r>
              <a:rPr lang="de-DE" sz="1200" dirty="0"/>
              <a:t> </a:t>
            </a:r>
            <a:r>
              <a:rPr lang="de-DE" sz="1200" dirty="0" err="1" smtClean="0"/>
              <a:t>work</a:t>
            </a:r>
            <a:r>
              <a:rPr lang="de-DE" sz="1200" dirty="0"/>
              <a:t> </a:t>
            </a:r>
            <a:r>
              <a:rPr lang="de-DE" sz="1200" dirty="0" smtClean="0"/>
              <a:t>on</a:t>
            </a:r>
            <a:r>
              <a:rPr lang="de-DE" sz="1200" b="1" dirty="0" smtClean="0"/>
              <a:t> DLs </a:t>
            </a:r>
            <a:r>
              <a:rPr lang="de-DE" sz="1200" b="1" dirty="0" err="1"/>
              <a:t>with</a:t>
            </a:r>
            <a:r>
              <a:rPr lang="de-DE" sz="1200" b="1" dirty="0"/>
              <a:t> </a:t>
            </a:r>
            <a:r>
              <a:rPr lang="de-DE" sz="1200" b="1" dirty="0" err="1"/>
              <a:t>concrete</a:t>
            </a:r>
            <a:r>
              <a:rPr lang="de-DE" sz="1200" b="1" dirty="0"/>
              <a:t> </a:t>
            </a:r>
            <a:r>
              <a:rPr lang="de-DE" sz="1200" b="1" dirty="0" err="1"/>
              <a:t>domains</a:t>
            </a:r>
            <a:r>
              <a:rPr lang="de-DE" sz="1200" b="1" dirty="0"/>
              <a:t>..</a:t>
            </a:r>
            <a:r>
              <a:rPr lang="de-DE" sz="1200" b="1" dirty="0" smtClean="0"/>
              <a:t>.</a:t>
            </a:r>
            <a:endParaRPr lang="de-DE" sz="1200" dirty="0" smtClean="0"/>
          </a:p>
          <a:p>
            <a:endParaRPr lang="de-DE" sz="1200" dirty="0" smtClean="0"/>
          </a:p>
          <a:p>
            <a:r>
              <a:rPr lang="de-DE" sz="1200" dirty="0" err="1" smtClean="0"/>
              <a:t>Snorocket</a:t>
            </a:r>
            <a:r>
              <a:rPr lang="de-DE" sz="1200" dirty="0" smtClean="0"/>
              <a:t> </a:t>
            </a:r>
            <a:r>
              <a:rPr lang="de-DE" sz="1200" dirty="0"/>
              <a:t>2.0: Concrete Domains and Concurrent Classification 32-38. Alejandro Metke-Jimenez, Michael </a:t>
            </a:r>
            <a:r>
              <a:rPr lang="de-DE" sz="1200" dirty="0" smtClean="0"/>
              <a:t>Lawley </a:t>
            </a:r>
            <a:r>
              <a:rPr lang="de-DE" sz="1200" dirty="0"/>
              <a:t>(ORE2013</a:t>
            </a:r>
            <a:r>
              <a:rPr lang="de-DE" sz="1200" dirty="0" smtClean="0"/>
              <a:t>)</a:t>
            </a:r>
          </a:p>
          <a:p>
            <a:pPr marL="0" indent="0">
              <a:buNone/>
            </a:pPr>
            <a:r>
              <a:rPr lang="de-DE" sz="1200" dirty="0" err="1" smtClean="0"/>
              <a:t>Concrete</a:t>
            </a:r>
            <a:r>
              <a:rPr lang="de-DE" sz="1200" dirty="0" smtClean="0"/>
              <a:t> domains also supported in HERMIT, Fact++.</a:t>
            </a:r>
          </a:p>
          <a:p>
            <a:pPr marL="0" indent="0">
              <a:buNone/>
            </a:pPr>
            <a:endParaRPr lang="de-DE" sz="1200" dirty="0">
              <a:hlinkClick r:id="rId17"/>
            </a:endParaRPr>
          </a:p>
          <a:p>
            <a:r>
              <a:rPr lang="de-DE" sz="1200" dirty="0" smtClean="0"/>
              <a:t>Most </a:t>
            </a:r>
            <a:r>
              <a:rPr lang="de-DE" sz="1200" dirty="0" err="1" smtClean="0"/>
              <a:t>foundational</a:t>
            </a:r>
            <a:r>
              <a:rPr lang="de-DE" sz="1200" dirty="0" smtClean="0"/>
              <a:t> </a:t>
            </a:r>
            <a:r>
              <a:rPr lang="de-DE" sz="1200" dirty="0" err="1" smtClean="0"/>
              <a:t>works</a:t>
            </a:r>
            <a:r>
              <a:rPr lang="de-DE" sz="1200" dirty="0" smtClean="0"/>
              <a:t> 2005 </a:t>
            </a:r>
            <a:r>
              <a:rPr lang="de-DE" sz="1200" dirty="0" err="1" smtClean="0"/>
              <a:t>and</a:t>
            </a:r>
            <a:r>
              <a:rPr lang="de-DE" sz="1200" dirty="0" smtClean="0"/>
              <a:t> </a:t>
            </a:r>
            <a:r>
              <a:rPr lang="de-DE" sz="1200" dirty="0" err="1" smtClean="0"/>
              <a:t>before</a:t>
            </a:r>
            <a:r>
              <a:rPr lang="de-DE" sz="1200" dirty="0" smtClean="0"/>
              <a:t>...? E.g.: </a:t>
            </a:r>
            <a:r>
              <a:rPr lang="de-DE" sz="1200" dirty="0"/>
              <a:t>Tableau </a:t>
            </a:r>
            <a:r>
              <a:rPr lang="de-DE" sz="1200" dirty="0" err="1"/>
              <a:t>Algorithm</a:t>
            </a:r>
            <a:r>
              <a:rPr lang="de-DE" sz="1200" dirty="0"/>
              <a:t> </a:t>
            </a:r>
            <a:r>
              <a:rPr lang="de-DE" sz="1200" dirty="0" err="1"/>
              <a:t>for</a:t>
            </a:r>
            <a:r>
              <a:rPr lang="de-DE" sz="1200" dirty="0"/>
              <a:t> DLs </a:t>
            </a:r>
            <a:r>
              <a:rPr lang="de-DE" sz="1200" dirty="0" err="1"/>
              <a:t>with</a:t>
            </a:r>
            <a:r>
              <a:rPr lang="de-DE" sz="1200" dirty="0"/>
              <a:t> </a:t>
            </a:r>
            <a:r>
              <a:rPr lang="de-DE" sz="1200" dirty="0" err="1"/>
              <a:t>Concrete</a:t>
            </a:r>
            <a:r>
              <a:rPr lang="de-DE" sz="1200" dirty="0"/>
              <a:t> Domains </a:t>
            </a:r>
            <a:r>
              <a:rPr lang="de-DE" sz="1200" dirty="0" err="1"/>
              <a:t>and</a:t>
            </a:r>
            <a:r>
              <a:rPr lang="de-DE" sz="1200" dirty="0"/>
              <a:t> </a:t>
            </a:r>
            <a:r>
              <a:rPr lang="de-DE" sz="1200" dirty="0" smtClean="0"/>
              <a:t>GCIs </a:t>
            </a:r>
            <a:r>
              <a:rPr lang="de-DE" sz="1200" dirty="0" smtClean="0">
                <a:hlinkClick r:id="rId18"/>
              </a:rPr>
              <a:t>–</a:t>
            </a:r>
            <a:r>
              <a:rPr lang="de-DE" sz="1200" dirty="0" smtClean="0"/>
              <a:t> DL2005 </a:t>
            </a:r>
            <a:r>
              <a:rPr lang="de-DE" sz="1200" dirty="0" smtClean="0">
                <a:hlinkClick r:id="rId18"/>
              </a:rPr>
              <a:t>Carsten </a:t>
            </a:r>
            <a:r>
              <a:rPr lang="de-DE" sz="1200" dirty="0">
                <a:hlinkClick r:id="rId18"/>
              </a:rPr>
              <a:t>Lutz, </a:t>
            </a:r>
            <a:r>
              <a:rPr lang="de-DE" sz="1200" dirty="0"/>
              <a:t>Maja </a:t>
            </a:r>
            <a:r>
              <a:rPr lang="de-DE" sz="1200" dirty="0" err="1"/>
              <a:t>Milicic</a:t>
            </a:r>
            <a:r>
              <a:rPr lang="de-DE" sz="1200" dirty="0" smtClean="0"/>
              <a:t>: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987661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531143"/>
            <a:ext cx="7056586" cy="809625"/>
          </a:xfrm>
        </p:spPr>
        <p:txBody>
          <a:bodyPr>
            <a:normAutofit fontScale="90000"/>
          </a:bodyPr>
          <a:lstStyle/>
          <a:p>
            <a:r>
              <a:rPr lang="en-GB" sz="2400" dirty="0"/>
              <a:t>Integrating Open Data</a:t>
            </a:r>
            <a:r>
              <a:rPr lang="en-GB" sz="2400" dirty="0" smtClean="0"/>
              <a:t>:</a:t>
            </a:r>
            <a:br>
              <a:rPr lang="en-GB" sz="2400" dirty="0" smtClean="0"/>
            </a:br>
            <a:r>
              <a:rPr lang="en-GB" sz="2400" dirty="0" smtClean="0"/>
              <a:t>(</a:t>
            </a:r>
            <a:r>
              <a:rPr lang="en-GB" sz="2400" dirty="0"/>
              <a:t>How) Can Description Logics Help me? </a:t>
            </a:r>
            <a:br>
              <a:rPr lang="en-GB" sz="2400" dirty="0"/>
            </a:br>
            <a:endParaRPr lang="de-DE" sz="24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499992" y="1916832"/>
            <a:ext cx="4644008" cy="4681538"/>
          </a:xfrm>
        </p:spPr>
        <p:txBody>
          <a:bodyPr>
            <a:normAutofit fontScale="92500" lnSpcReduction="20000"/>
          </a:bodyPr>
          <a:lstStyle/>
          <a:p>
            <a:r>
              <a:rPr lang="de-DE" sz="2000" dirty="0" smtClean="0"/>
              <a:t>Expressive </a:t>
            </a:r>
            <a:r>
              <a:rPr lang="de-DE" sz="2000" dirty="0" err="1"/>
              <a:t>ontology</a:t>
            </a:r>
            <a:r>
              <a:rPr lang="de-DE" sz="2000" dirty="0"/>
              <a:t> </a:t>
            </a:r>
            <a:r>
              <a:rPr lang="de-DE" sz="2000" dirty="0" err="1"/>
              <a:t>languages</a:t>
            </a:r>
            <a:r>
              <a:rPr lang="de-DE" sz="2000" dirty="0"/>
              <a:t> (plus e.g. </a:t>
            </a:r>
            <a:r>
              <a:rPr lang="de-DE" sz="2000" dirty="0" err="1"/>
              <a:t>equational</a:t>
            </a:r>
            <a:r>
              <a:rPr lang="de-DE" sz="2000" dirty="0"/>
              <a:t> </a:t>
            </a:r>
            <a:r>
              <a:rPr lang="de-DE" sz="2000" dirty="0" err="1"/>
              <a:t>knowledge</a:t>
            </a:r>
            <a:r>
              <a:rPr lang="de-DE" sz="2000" dirty="0"/>
              <a:t>) </a:t>
            </a:r>
            <a:r>
              <a:rPr lang="de-DE" sz="2000" dirty="0" err="1"/>
              <a:t>needed</a:t>
            </a:r>
            <a:endParaRPr lang="de-DE" sz="2000" dirty="0"/>
          </a:p>
          <a:p>
            <a:r>
              <a:rPr lang="de-DE" sz="2000" dirty="0" err="1"/>
              <a:t>c</a:t>
            </a:r>
            <a:r>
              <a:rPr lang="de-DE" sz="2000" dirty="0" err="1" smtClean="0"/>
              <a:t>ombination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reasoning</a:t>
            </a:r>
            <a:r>
              <a:rPr lang="de-DE" sz="2000" dirty="0" smtClean="0"/>
              <a:t> </a:t>
            </a:r>
            <a:r>
              <a:rPr lang="de-DE" sz="2000" dirty="0" err="1" smtClean="0"/>
              <a:t>about</a:t>
            </a:r>
            <a:r>
              <a:rPr lang="de-DE" sz="2000" dirty="0" smtClean="0"/>
              <a:t> formal </a:t>
            </a:r>
            <a:r>
              <a:rPr lang="de-DE" sz="2000" dirty="0" err="1" smtClean="0"/>
              <a:t>background</a:t>
            </a:r>
            <a:r>
              <a:rPr lang="de-DE" sz="2000" dirty="0" smtClean="0"/>
              <a:t> </a:t>
            </a:r>
            <a:r>
              <a:rPr lang="de-DE" sz="2000" dirty="0" err="1" smtClean="0"/>
              <a:t>knowledge</a:t>
            </a:r>
            <a:r>
              <a:rPr lang="de-DE" sz="2000" dirty="0" smtClean="0"/>
              <a:t> &amp; </a:t>
            </a:r>
            <a:r>
              <a:rPr lang="de-DE" sz="2000" dirty="0" err="1" smtClean="0"/>
              <a:t>statistical</a:t>
            </a:r>
            <a:r>
              <a:rPr lang="de-DE" sz="2000" dirty="0" smtClean="0"/>
              <a:t> </a:t>
            </a:r>
            <a:r>
              <a:rPr lang="de-DE" sz="2000" dirty="0" err="1" smtClean="0"/>
              <a:t>methods</a:t>
            </a:r>
            <a:r>
              <a:rPr lang="de-DE" sz="2000" dirty="0" smtClean="0"/>
              <a:t> </a:t>
            </a:r>
            <a:r>
              <a:rPr lang="de-DE" sz="2000" dirty="0" err="1" smtClean="0"/>
              <a:t>needed</a:t>
            </a:r>
            <a:endParaRPr lang="de-DE" sz="2000" dirty="0" smtClean="0"/>
          </a:p>
          <a:p>
            <a:r>
              <a:rPr lang="de-DE" sz="2000" b="1" dirty="0"/>
              <a:t>t</a:t>
            </a:r>
            <a:r>
              <a:rPr lang="de-DE" sz="2000" b="1" dirty="0" smtClean="0"/>
              <a:t>emporal </a:t>
            </a:r>
            <a:r>
              <a:rPr lang="de-DE" sz="2000" b="1" dirty="0" err="1" smtClean="0"/>
              <a:t>aspects</a:t>
            </a:r>
            <a:r>
              <a:rPr lang="de-DE" sz="2000" b="1" dirty="0" smtClean="0"/>
              <a:t> </a:t>
            </a:r>
            <a:r>
              <a:rPr lang="de-DE" sz="2000" dirty="0" err="1" smtClean="0"/>
              <a:t>need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be</a:t>
            </a:r>
            <a:r>
              <a:rPr lang="de-DE" sz="2000" dirty="0" smtClean="0"/>
              <a:t> </a:t>
            </a:r>
            <a:r>
              <a:rPr lang="de-DE" sz="2000" dirty="0" err="1" smtClean="0"/>
              <a:t>taken</a:t>
            </a:r>
            <a:r>
              <a:rPr lang="de-DE" sz="2000" dirty="0" smtClean="0"/>
              <a:t> </a:t>
            </a:r>
            <a:r>
              <a:rPr lang="de-DE" sz="2000" dirty="0" err="1" smtClean="0"/>
              <a:t>into</a:t>
            </a:r>
            <a:r>
              <a:rPr lang="de-DE" sz="2000" dirty="0" smtClean="0"/>
              <a:t> </a:t>
            </a:r>
            <a:r>
              <a:rPr lang="de-DE" sz="2000" dirty="0" err="1" smtClean="0"/>
              <a:t>account</a:t>
            </a:r>
            <a:r>
              <a:rPr lang="de-DE" sz="2000" dirty="0" smtClean="0"/>
              <a:t>, but also </a:t>
            </a:r>
            <a:r>
              <a:rPr lang="de-DE" sz="2000" b="1" dirty="0" err="1" smtClean="0"/>
              <a:t>provenance</a:t>
            </a:r>
            <a:endParaRPr lang="de-DE" sz="2000" b="1" dirty="0" smtClean="0"/>
          </a:p>
          <a:p>
            <a:r>
              <a:rPr lang="de-DE" sz="2000" dirty="0" err="1" smtClean="0"/>
              <a:t>soundness</a:t>
            </a:r>
            <a:r>
              <a:rPr lang="de-DE" sz="2000" dirty="0"/>
              <a:t>/</a:t>
            </a:r>
            <a:r>
              <a:rPr lang="de-DE" sz="2000" dirty="0" err="1" smtClean="0"/>
              <a:t>completeness</a:t>
            </a:r>
            <a:r>
              <a:rPr lang="de-DE" sz="2000" dirty="0" smtClean="0"/>
              <a:t> (KRR) vs.</a:t>
            </a:r>
            <a:r>
              <a:rPr lang="de-DE" sz="2000" dirty="0"/>
              <a:t> </a:t>
            </a:r>
            <a:r>
              <a:rPr lang="de-DE" sz="2000" dirty="0" err="1" smtClean="0"/>
              <a:t>coverage</a:t>
            </a:r>
            <a:r>
              <a:rPr lang="de-DE" sz="2000" dirty="0" smtClean="0"/>
              <a:t>/</a:t>
            </a:r>
            <a:r>
              <a:rPr lang="de-DE" sz="2000" dirty="0" err="1" smtClean="0"/>
              <a:t>accuracy</a:t>
            </a:r>
            <a:r>
              <a:rPr lang="de-DE" sz="2000" dirty="0" smtClean="0"/>
              <a:t> (ML)</a:t>
            </a:r>
          </a:p>
          <a:p>
            <a:r>
              <a:rPr lang="de-DE" sz="2000" dirty="0" smtClean="0"/>
              <a:t>"</a:t>
            </a:r>
            <a:r>
              <a:rPr lang="de-DE" sz="2000" dirty="0" err="1" smtClean="0"/>
              <a:t>NoLD</a:t>
            </a:r>
            <a:r>
              <a:rPr lang="de-DE" sz="2000" dirty="0" smtClean="0"/>
              <a:t>"... not </a:t>
            </a:r>
            <a:r>
              <a:rPr lang="de-DE" sz="2000" dirty="0" err="1" smtClean="0"/>
              <a:t>only</a:t>
            </a:r>
            <a:r>
              <a:rPr lang="de-DE" sz="2000" dirty="0" smtClean="0"/>
              <a:t> </a:t>
            </a:r>
            <a:r>
              <a:rPr lang="de-DE" sz="2000" dirty="0" err="1" smtClean="0"/>
              <a:t>Linked</a:t>
            </a:r>
            <a:r>
              <a:rPr lang="de-DE" sz="2000" dirty="0" smtClean="0"/>
              <a:t> Data</a:t>
            </a:r>
          </a:p>
          <a:p>
            <a:endParaRPr lang="de-DE" sz="2000" dirty="0" smtClean="0"/>
          </a:p>
          <a:p>
            <a:r>
              <a:rPr lang="de-DE" sz="2000" dirty="0" err="1" smtClean="0"/>
              <a:t>Maybe</a:t>
            </a:r>
            <a:r>
              <a:rPr lang="de-DE" sz="2000" dirty="0" smtClean="0"/>
              <a:t> </a:t>
            </a:r>
            <a:r>
              <a:rPr lang="de-DE" sz="2000" dirty="0" err="1" smtClean="0"/>
              <a:t>you</a:t>
            </a:r>
            <a:r>
              <a:rPr lang="de-DE" sz="2000" dirty="0" smtClean="0"/>
              <a:t> find </a:t>
            </a:r>
            <a:r>
              <a:rPr lang="de-DE" sz="2000" dirty="0" err="1" smtClean="0"/>
              <a:t>our</a:t>
            </a:r>
            <a:r>
              <a:rPr lang="de-DE" sz="2000" dirty="0" smtClean="0"/>
              <a:t> </a:t>
            </a:r>
            <a:r>
              <a:rPr lang="de-DE" sz="2000" dirty="0" err="1" smtClean="0"/>
              <a:t>datasets</a:t>
            </a:r>
            <a:r>
              <a:rPr lang="de-DE" sz="2000" dirty="0" smtClean="0"/>
              <a:t> </a:t>
            </a:r>
            <a:r>
              <a:rPr lang="de-DE" sz="2000" dirty="0" err="1" smtClean="0"/>
              <a:t>useful</a:t>
            </a:r>
            <a:r>
              <a:rPr lang="de-DE" sz="2000" dirty="0" smtClean="0"/>
              <a:t>:</a:t>
            </a:r>
          </a:p>
          <a:p>
            <a:r>
              <a:rPr lang="de-DE" sz="2000" dirty="0" smtClean="0">
                <a:hlinkClick r:id="rId2"/>
              </a:rPr>
              <a:t>data.wu.ac.at/portalwatch</a:t>
            </a:r>
            <a:endParaRPr lang="de-DE" sz="2000" dirty="0" smtClean="0"/>
          </a:p>
          <a:p>
            <a:r>
              <a:rPr lang="de-DE" sz="2000" dirty="0" smtClean="0">
                <a:hlinkClick r:id="rId3"/>
              </a:rPr>
              <a:t>citydata.wu.ac.at</a:t>
            </a:r>
            <a:endParaRPr lang="de-DE" sz="2000" dirty="0" smtClean="0"/>
          </a:p>
        </p:txBody>
      </p:sp>
      <p:pic>
        <p:nvPicPr>
          <p:cNvPr id="5" name="Bild 4" descr="Screen Shot 2015-06-08 at 08.34.5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03508"/>
            <a:ext cx="3600400" cy="2529858"/>
          </a:xfrm>
          <a:prstGeom prst="rect">
            <a:avLst/>
          </a:prstGeom>
        </p:spPr>
      </p:pic>
      <p:grpSp>
        <p:nvGrpSpPr>
          <p:cNvPr id="20" name="Gruppierung 19"/>
          <p:cNvGrpSpPr/>
          <p:nvPr/>
        </p:nvGrpSpPr>
        <p:grpSpPr>
          <a:xfrm>
            <a:off x="23995" y="2060848"/>
            <a:ext cx="4322345" cy="4797151"/>
            <a:chOff x="23995" y="2060848"/>
            <a:chExt cx="4322345" cy="4797151"/>
          </a:xfrm>
        </p:grpSpPr>
        <p:pic>
          <p:nvPicPr>
            <p:cNvPr id="4" name="Bild 3" descr="Screen Shot 2015-06-08 at 08.31.44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4797152"/>
              <a:ext cx="3590764" cy="2060847"/>
            </a:xfrm>
            <a:prstGeom prst="rect">
              <a:avLst/>
            </a:prstGeom>
          </p:spPr>
        </p:pic>
        <p:sp>
          <p:nvSpPr>
            <p:cNvPr id="7" name="Textfeld 6"/>
            <p:cNvSpPr txBox="1"/>
            <p:nvPr/>
          </p:nvSpPr>
          <p:spPr>
            <a:xfrm>
              <a:off x="23995" y="4221088"/>
              <a:ext cx="4259973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... </a:t>
              </a:r>
              <a:r>
                <a:rPr lang="de-DE" sz="1600" dirty="0" err="1" smtClean="0"/>
                <a:t>even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the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computational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social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scientists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don't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buy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that</a:t>
              </a:r>
              <a:r>
                <a:rPr lang="de-DE" sz="1600" dirty="0" smtClean="0"/>
                <a:t>:</a:t>
              </a:r>
              <a:endParaRPr lang="de-DE" sz="1600" dirty="0"/>
            </a:p>
          </p:txBody>
        </p:sp>
        <p:cxnSp>
          <p:nvCxnSpPr>
            <p:cNvPr id="9" name="Gerade Verbindung 8"/>
            <p:cNvCxnSpPr/>
            <p:nvPr/>
          </p:nvCxnSpPr>
          <p:spPr>
            <a:xfrm flipH="1">
              <a:off x="467544" y="2348880"/>
              <a:ext cx="36004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feld 18"/>
            <p:cNvSpPr txBox="1"/>
            <p:nvPr/>
          </p:nvSpPr>
          <p:spPr>
            <a:xfrm>
              <a:off x="323528" y="2060848"/>
              <a:ext cx="641176" cy="184666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Beginning</a:t>
              </a:r>
              <a:endParaRPr lang="de-DE" sz="1200" dirty="0">
                <a:solidFill>
                  <a:srgbClr val="FF0000"/>
                </a:solidFill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6216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699792" y="1772816"/>
            <a:ext cx="6198213" cy="4387988"/>
          </a:xfrm>
        </p:spPr>
        <p:txBody>
          <a:bodyPr>
            <a:normAutofit fontScale="85000" lnSpcReduction="20000"/>
          </a:bodyPr>
          <a:lstStyle/>
          <a:p>
            <a:r>
              <a:rPr lang="en-GB" b="1" noProof="0" dirty="0" smtClean="0"/>
              <a:t>Volume:</a:t>
            </a:r>
          </a:p>
          <a:p>
            <a:pPr lvl="1"/>
            <a:r>
              <a:rPr lang="en-GB" noProof="0" dirty="0" smtClean="0"/>
              <a:t>It's growing! (we currently monitor 90 CKAN portals, 512543 resources/ 160069 datasets, </a:t>
            </a:r>
            <a:endParaRPr lang="en-GB" b="1" noProof="0" dirty="0" smtClean="0"/>
          </a:p>
          <a:p>
            <a:pPr marL="255588" lvl="1" indent="0">
              <a:buNone/>
            </a:pPr>
            <a:r>
              <a:rPr lang="en-GB" b="1" noProof="0" dirty="0" smtClean="0"/>
              <a:t>   </a:t>
            </a:r>
            <a:r>
              <a:rPr lang="en-GB" noProof="0" dirty="0" smtClean="0"/>
              <a:t>at the moment (statically) ~1TB only CSV files...</a:t>
            </a:r>
          </a:p>
          <a:p>
            <a:endParaRPr lang="en-GB" b="1" noProof="0" dirty="0" smtClean="0"/>
          </a:p>
          <a:p>
            <a:r>
              <a:rPr lang="en-GB" b="1" noProof="0" dirty="0" smtClean="0"/>
              <a:t>Variety: </a:t>
            </a:r>
          </a:p>
          <a:p>
            <a:pPr lvl="1"/>
            <a:r>
              <a:rPr lang="en-GB" noProof="0" dirty="0" smtClean="0"/>
              <a:t>different datasets (from different cities, countries, etc.), only partially comparable, partially not.</a:t>
            </a:r>
          </a:p>
          <a:p>
            <a:pPr lvl="1"/>
            <a:r>
              <a:rPr lang="en-GB" noProof="0" dirty="0" smtClean="0"/>
              <a:t>Different metadata to describe datasets</a:t>
            </a:r>
          </a:p>
          <a:p>
            <a:pPr lvl="1"/>
            <a:r>
              <a:rPr lang="en-GB" noProof="0" dirty="0" smtClean="0"/>
              <a:t>Different data formats</a:t>
            </a:r>
          </a:p>
          <a:p>
            <a:endParaRPr lang="en-GB" b="1" noProof="0" dirty="0" smtClean="0"/>
          </a:p>
          <a:p>
            <a:r>
              <a:rPr lang="en-GB" b="1" noProof="0" dirty="0" smtClean="0"/>
              <a:t>Velocity:</a:t>
            </a:r>
          </a:p>
          <a:p>
            <a:pPr lvl="1"/>
            <a:r>
              <a:rPr lang="en-GB" noProof="0" dirty="0" smtClean="0"/>
              <a:t>Open Data changes regularly (fast and slow)</a:t>
            </a:r>
          </a:p>
          <a:p>
            <a:pPr lvl="1"/>
            <a:r>
              <a:rPr lang="en-GB" noProof="0" dirty="0" smtClean="0"/>
              <a:t>New datasets appear, old ones disappear</a:t>
            </a:r>
          </a:p>
          <a:p>
            <a:pPr marL="255588" lvl="1" indent="0">
              <a:buNone/>
            </a:pPr>
            <a:endParaRPr lang="en-GB" noProof="0" dirty="0"/>
          </a:p>
        </p:txBody>
      </p:sp>
      <p:pic>
        <p:nvPicPr>
          <p:cNvPr id="4" name="Bild 3" descr="Screen Shot 2015-05-19 at 17.47.2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7" t="4942" r="20081" b="57069"/>
          <a:stretch/>
        </p:blipFill>
        <p:spPr>
          <a:xfrm>
            <a:off x="127077" y="3323846"/>
            <a:ext cx="2428699" cy="1185274"/>
          </a:xfrm>
          <a:prstGeom prst="rect">
            <a:avLst/>
          </a:prstGeom>
        </p:spPr>
      </p:pic>
      <p:pic>
        <p:nvPicPr>
          <p:cNvPr id="6" name="Bild 5" descr="Screen Shot 2015-05-19 at 19.41.0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8" t="6204"/>
          <a:stretch/>
        </p:blipFill>
        <p:spPr>
          <a:xfrm>
            <a:off x="611560" y="4869160"/>
            <a:ext cx="1768565" cy="1343413"/>
          </a:xfrm>
          <a:prstGeom prst="rect">
            <a:avLst/>
          </a:prstGeom>
        </p:spPr>
      </p:pic>
      <p:pic>
        <p:nvPicPr>
          <p:cNvPr id="7" name="Bild 6" descr="Screen Shot 2015-05-19 at 19.38.46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0" t="7752" r="5263" b="10464"/>
          <a:stretch/>
        </p:blipFill>
        <p:spPr>
          <a:xfrm>
            <a:off x="179512" y="1772816"/>
            <a:ext cx="2353057" cy="1363998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65172" y="430318"/>
            <a:ext cx="6280165" cy="1143000"/>
          </a:xfrm>
        </p:spPr>
        <p:txBody>
          <a:bodyPr/>
          <a:lstStyle/>
          <a:p>
            <a:r>
              <a:rPr lang="en-GB" noProof="0" dirty="0" smtClean="0"/>
              <a:t>Buzzword Bingo 2/3:</a:t>
            </a:r>
            <a:br>
              <a:rPr lang="en-GB" noProof="0" dirty="0" smtClean="0"/>
            </a:br>
            <a:r>
              <a:rPr lang="en-GB" noProof="0" dirty="0" smtClean="0"/>
              <a:t>Open Data vs. Big Data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098651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Buzzword Bingo 3/3:</a:t>
            </a:r>
            <a:br>
              <a:rPr lang="en-GB" noProof="0" dirty="0" smtClean="0"/>
            </a:br>
            <a:r>
              <a:rPr lang="en-GB" noProof="0" dirty="0" smtClean="0"/>
              <a:t>Open Data vs. Linked Data</a:t>
            </a:r>
            <a:endParaRPr lang="en-GB" noProof="0" dirty="0"/>
          </a:p>
        </p:txBody>
      </p:sp>
      <p:pic>
        <p:nvPicPr>
          <p:cNvPr id="5" name="Bild 4" descr="20130527OWLED2013_Invited_talk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88840"/>
            <a:ext cx="5436096" cy="4077072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1259632" y="2060848"/>
            <a:ext cx="3408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 smtClean="0">
                <a:solidFill>
                  <a:srgbClr val="FF0000"/>
                </a:solidFill>
              </a:rPr>
              <a:t>Status: OWLED2013 </a:t>
            </a:r>
            <a:r>
              <a:rPr lang="en-GB" i="1" dirty="0">
                <a:solidFill>
                  <a:srgbClr val="FF0000"/>
                </a:solidFill>
              </a:rPr>
              <a:t>talk …</a:t>
            </a:r>
          </a:p>
        </p:txBody>
      </p:sp>
      <p:sp>
        <p:nvSpPr>
          <p:cNvPr id="8" name="Rechteck 7"/>
          <p:cNvSpPr/>
          <p:nvPr/>
        </p:nvSpPr>
        <p:spPr>
          <a:xfrm>
            <a:off x="323528" y="6165304"/>
            <a:ext cx="31453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 smtClean="0">
                <a:solidFill>
                  <a:srgbClr val="FF0000"/>
                </a:solidFill>
              </a:rPr>
              <a:t>LD efforts discontinued?!</a:t>
            </a:r>
            <a:endParaRPr lang="en-GB" i="1" dirty="0">
              <a:solidFill>
                <a:srgbClr val="FF0000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3347864" y="6525344"/>
            <a:ext cx="3990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 smtClean="0">
                <a:solidFill>
                  <a:srgbClr val="FF0000"/>
                </a:solidFill>
              </a:rPr>
              <a:t>LOD in OGD growing, but slowly</a:t>
            </a:r>
            <a:endParaRPr lang="en-GB" i="1" dirty="0">
              <a:solidFill>
                <a:srgbClr val="FF0000"/>
              </a:solidFill>
            </a:endParaRPr>
          </a:p>
        </p:txBody>
      </p:sp>
      <p:cxnSp>
        <p:nvCxnSpPr>
          <p:cNvPr id="11" name="Gerade Verbindung mit Pfeil 10"/>
          <p:cNvCxnSpPr/>
          <p:nvPr/>
        </p:nvCxnSpPr>
        <p:spPr>
          <a:xfrm flipH="1" flipV="1">
            <a:off x="1259632" y="5517232"/>
            <a:ext cx="432048" cy="6480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hteck 16"/>
          <p:cNvSpPr/>
          <p:nvPr/>
        </p:nvSpPr>
        <p:spPr>
          <a:xfrm>
            <a:off x="5652121" y="5157192"/>
            <a:ext cx="23042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 smtClean="0">
                <a:solidFill>
                  <a:srgbClr val="FF0000"/>
                </a:solidFill>
              </a:rPr>
              <a:t>Alternatives  in the meantime: (</a:t>
            </a:r>
            <a:r>
              <a:rPr lang="en-GB" i="1" dirty="0" err="1" smtClean="0">
                <a:solidFill>
                  <a:srgbClr val="FF0000"/>
                </a:solidFill>
              </a:rPr>
              <a:t>wikidata</a:t>
            </a:r>
            <a:r>
              <a:rPr lang="en-GB" i="1" dirty="0" smtClean="0">
                <a:solidFill>
                  <a:srgbClr val="FF0000"/>
                </a:solidFill>
              </a:rPr>
              <a:t>...)</a:t>
            </a:r>
            <a:endParaRPr lang="en-GB" i="1" dirty="0">
              <a:solidFill>
                <a:srgbClr val="FF0000"/>
              </a:solidFill>
            </a:endParaRPr>
          </a:p>
        </p:txBody>
      </p:sp>
      <p:cxnSp>
        <p:nvCxnSpPr>
          <p:cNvPr id="18" name="Gerade Verbindung mit Pfeil 17"/>
          <p:cNvCxnSpPr/>
          <p:nvPr/>
        </p:nvCxnSpPr>
        <p:spPr>
          <a:xfrm flipH="1" flipV="1">
            <a:off x="5220072" y="3573016"/>
            <a:ext cx="432048" cy="20162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/>
          <p:nvPr/>
        </p:nvCxnSpPr>
        <p:spPr>
          <a:xfrm flipH="1" flipV="1">
            <a:off x="1475656" y="3284984"/>
            <a:ext cx="2376264" cy="33123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/>
          <p:nvPr/>
        </p:nvCxnSpPr>
        <p:spPr>
          <a:xfrm flipV="1">
            <a:off x="4427984" y="5805264"/>
            <a:ext cx="360040" cy="6480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>
          <a:xfrm>
            <a:off x="5665936" y="3429000"/>
            <a:ext cx="3491880" cy="1584176"/>
          </a:xfrm>
        </p:spPr>
        <p:txBody>
          <a:bodyPr>
            <a:noAutofit/>
          </a:bodyPr>
          <a:lstStyle/>
          <a:p>
            <a:r>
              <a:rPr lang="en-GB" sz="1400" dirty="0" smtClean="0"/>
              <a:t>LOD is till growing, but OD is growing faster and challenges aren't necessarily the exactly same…</a:t>
            </a:r>
          </a:p>
          <a:p>
            <a:endParaRPr lang="en-GB" sz="1400" dirty="0" smtClean="0"/>
          </a:p>
          <a:p>
            <a:r>
              <a:rPr lang="en-GB" sz="1400" dirty="0" err="1" smtClean="0"/>
              <a:t>So.</a:t>
            </a:r>
            <a:r>
              <a:rPr lang="en-GB" sz="1400" dirty="0" smtClean="0"/>
              <a:t> let's focus on Open Data in general…</a:t>
            </a:r>
          </a:p>
          <a:p>
            <a:endParaRPr lang="en-GB" sz="1400" noProof="0" dirty="0"/>
          </a:p>
        </p:txBody>
      </p:sp>
      <p:sp>
        <p:nvSpPr>
          <p:cNvPr id="10" name="Textfeld 9"/>
          <p:cNvSpPr txBox="1"/>
          <p:nvPr/>
        </p:nvSpPr>
        <p:spPr>
          <a:xfrm>
            <a:off x="0" y="1700808"/>
            <a:ext cx="8820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This </a:t>
            </a:r>
            <a:r>
              <a:rPr lang="de-DE" dirty="0" err="1" smtClean="0"/>
              <a:t>talk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NOT </a:t>
            </a:r>
            <a:r>
              <a:rPr lang="de-DE" dirty="0" err="1" smtClean="0"/>
              <a:t>about</a:t>
            </a:r>
            <a:r>
              <a:rPr lang="de-DE" dirty="0" smtClean="0"/>
              <a:t> DL </a:t>
            </a:r>
            <a:r>
              <a:rPr lang="de-DE" dirty="0" err="1" smtClean="0"/>
              <a:t>Reasoning</a:t>
            </a:r>
            <a:r>
              <a:rPr lang="de-DE" dirty="0" smtClean="0"/>
              <a:t> </a:t>
            </a:r>
            <a:r>
              <a:rPr lang="de-DE" dirty="0" err="1" smtClean="0"/>
              <a:t>over</a:t>
            </a:r>
            <a:r>
              <a:rPr lang="de-DE" dirty="0" smtClean="0"/>
              <a:t> </a:t>
            </a:r>
            <a:r>
              <a:rPr lang="de-DE" b="1" dirty="0" err="1" smtClean="0"/>
              <a:t>Linked</a:t>
            </a:r>
            <a:r>
              <a:rPr lang="de-DE" dirty="0" smtClean="0"/>
              <a:t> Data:</a:t>
            </a:r>
            <a:endParaRPr lang="de-DE" dirty="0"/>
          </a:p>
        </p:txBody>
      </p:sp>
      <p:pic>
        <p:nvPicPr>
          <p:cNvPr id="15" name="Bild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224" y="1700808"/>
            <a:ext cx="1261962" cy="1388467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-965200" y="39962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cxnSp>
        <p:nvCxnSpPr>
          <p:cNvPr id="25" name="Gerade Verbindung mit Pfeil 24"/>
          <p:cNvCxnSpPr/>
          <p:nvPr/>
        </p:nvCxnSpPr>
        <p:spPr>
          <a:xfrm flipH="1" flipV="1">
            <a:off x="4355976" y="2996952"/>
            <a:ext cx="1296144" cy="26642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457915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7" grpId="0"/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 smtClean="0"/>
              <a:t>Now</a:t>
            </a:r>
            <a:r>
              <a:rPr lang="de-DE" dirty="0" smtClean="0"/>
              <a:t>: Can </a:t>
            </a:r>
            <a:r>
              <a:rPr lang="de-DE" dirty="0" err="1" smtClean="0"/>
              <a:t>ontological</a:t>
            </a:r>
            <a:r>
              <a:rPr lang="de-DE" dirty="0" smtClean="0"/>
              <a:t> </a:t>
            </a:r>
            <a:r>
              <a:rPr lang="de-DE" dirty="0" err="1" smtClean="0"/>
              <a:t>reasoning</a:t>
            </a:r>
            <a:r>
              <a:rPr lang="de-DE" dirty="0" smtClean="0"/>
              <a:t> </a:t>
            </a:r>
            <a:r>
              <a:rPr lang="de-DE" dirty="0" err="1" smtClean="0"/>
              <a:t>help</a:t>
            </a:r>
            <a:r>
              <a:rPr lang="de-DE" dirty="0" smtClean="0"/>
              <a:t> </a:t>
            </a:r>
            <a:r>
              <a:rPr lang="de-DE" dirty="0" err="1" smtClean="0"/>
              <a:t>me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integrate</a:t>
            </a:r>
            <a:r>
              <a:rPr lang="de-DE" dirty="0" smtClean="0"/>
              <a:t> Open Data?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>
          <a:xfrm>
            <a:off x="251520" y="1700808"/>
            <a:ext cx="8233667" cy="3945880"/>
          </a:xfrm>
        </p:spPr>
        <p:txBody>
          <a:bodyPr/>
          <a:lstStyle/>
          <a:p>
            <a:r>
              <a:rPr lang="de-DE" dirty="0"/>
              <a:t>		</a:t>
            </a:r>
            <a:r>
              <a:rPr lang="de-DE" dirty="0" err="1"/>
              <a:t>short</a:t>
            </a:r>
            <a:r>
              <a:rPr lang="de-DE" dirty="0"/>
              <a:t> </a:t>
            </a:r>
            <a:r>
              <a:rPr lang="de-DE" dirty="0" err="1"/>
              <a:t>answer</a:t>
            </a:r>
            <a:r>
              <a:rPr lang="de-DE" dirty="0"/>
              <a:t>: </a:t>
            </a:r>
            <a:r>
              <a:rPr lang="de-DE" dirty="0" err="1"/>
              <a:t>yes</a:t>
            </a:r>
            <a:r>
              <a:rPr lang="de-DE" dirty="0"/>
              <a:t>, but ...</a:t>
            </a:r>
          </a:p>
          <a:p>
            <a:r>
              <a:rPr lang="de-DE" dirty="0"/>
              <a:t>		</a:t>
            </a:r>
            <a:r>
              <a:rPr lang="de-DE" dirty="0" err="1"/>
              <a:t>long</a:t>
            </a:r>
            <a:r>
              <a:rPr lang="de-DE" dirty="0"/>
              <a:t> </a:t>
            </a:r>
            <a:r>
              <a:rPr lang="de-DE" dirty="0" err="1"/>
              <a:t>answer</a:t>
            </a:r>
            <a:r>
              <a:rPr lang="de-DE" dirty="0"/>
              <a:t>: </a:t>
            </a:r>
            <a:r>
              <a:rPr lang="de-DE" dirty="0" err="1"/>
              <a:t>no</a:t>
            </a:r>
            <a:r>
              <a:rPr lang="de-DE" dirty="0"/>
              <a:t>, but </a:t>
            </a:r>
            <a:r>
              <a:rPr lang="de-DE" dirty="0" smtClean="0"/>
              <a:t>...</a:t>
            </a:r>
          </a:p>
          <a:p>
            <a:pPr marL="276225" lvl="1" indent="0">
              <a:buNone/>
            </a:pPr>
            <a:endParaRPr lang="de-DE" dirty="0" smtClean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1844824"/>
            <a:ext cx="2997200" cy="448310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179512" y="3284984"/>
            <a:ext cx="5094312" cy="3524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lvl="0" indent="-265113">
              <a:spcAft>
                <a:spcPts val="600"/>
              </a:spcAft>
              <a:buClr>
                <a:srgbClr val="532481"/>
              </a:buClr>
            </a:pPr>
            <a:endParaRPr lang="de-DE" sz="2400" dirty="0">
              <a:solidFill>
                <a:srgbClr val="000000"/>
              </a:solidFill>
            </a:endParaRPr>
          </a:p>
          <a:p>
            <a:pPr marL="265113" lvl="0" indent="-265113">
              <a:spcAft>
                <a:spcPts val="600"/>
              </a:spcAft>
              <a:buClr>
                <a:srgbClr val="532481"/>
              </a:buClr>
            </a:pP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In </a:t>
            </a:r>
            <a:r>
              <a:rPr lang="de-DE" sz="24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more</a:t>
            </a:r>
            <a:r>
              <a:rPr lang="de-DE" sz="24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detail</a:t>
            </a:r>
            <a:r>
              <a:rPr lang="de-DE" sz="24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:   </a:t>
            </a: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Is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Open Data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useful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at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all?</a:t>
            </a: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sz="2000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Are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ontology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languages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expressive </a:t>
            </a:r>
            <a:r>
              <a:rPr lang="de-DE" sz="2000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enough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?</a:t>
            </a: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sz="2000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Which</a:t>
            </a:r>
            <a:r>
              <a:rPr lang="de-DE" sz="2000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ontologies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could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I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use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?</a:t>
            </a: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Is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there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enough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data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at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all?</a:t>
            </a: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sz="2000" dirty="0" err="1" smtClean="0">
                <a:solidFill>
                  <a:srgbClr val="0060C8"/>
                </a:solidFill>
              </a:rPr>
              <a:t>How</a:t>
            </a:r>
            <a:r>
              <a:rPr lang="de-DE" sz="2000" dirty="0" smtClean="0">
                <a:solidFill>
                  <a:srgbClr val="0060C8"/>
                </a:solidFill>
              </a:rPr>
              <a:t> </a:t>
            </a:r>
            <a:r>
              <a:rPr lang="de-DE" sz="2000" dirty="0" err="1">
                <a:solidFill>
                  <a:srgbClr val="0060C8"/>
                </a:solidFill>
              </a:rPr>
              <a:t>to</a:t>
            </a:r>
            <a:r>
              <a:rPr lang="de-DE" sz="2000" dirty="0">
                <a:solidFill>
                  <a:srgbClr val="0060C8"/>
                </a:solidFill>
              </a:rPr>
              <a:t> </a:t>
            </a:r>
            <a:r>
              <a:rPr lang="de-DE" sz="2000" dirty="0" err="1">
                <a:solidFill>
                  <a:srgbClr val="0060C8"/>
                </a:solidFill>
              </a:rPr>
              <a:t>tackle</a:t>
            </a:r>
            <a:r>
              <a:rPr lang="de-DE" sz="2000" dirty="0">
                <a:solidFill>
                  <a:srgbClr val="0060C8"/>
                </a:solidFill>
              </a:rPr>
              <a:t> </a:t>
            </a:r>
            <a:r>
              <a:rPr lang="de-DE" sz="2000" dirty="0" err="1">
                <a:solidFill>
                  <a:srgbClr val="0060C8"/>
                </a:solidFill>
              </a:rPr>
              <a:t>inconsistencies</a:t>
            </a:r>
            <a:r>
              <a:rPr lang="de-DE" sz="2000" dirty="0" smtClean="0">
                <a:solidFill>
                  <a:srgbClr val="0060C8"/>
                </a:solidFill>
              </a:rPr>
              <a:t>?</a:t>
            </a:r>
            <a:endParaRPr lang="de-DE" sz="2000" dirty="0" smtClean="0">
              <a:solidFill>
                <a:schemeClr val="accent2">
                  <a:lumMod val="75000"/>
                  <a:lumOff val="25000"/>
                </a:schemeClr>
              </a:solidFill>
            </a:endParaRP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sz="2000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Where</a:t>
            </a:r>
            <a:r>
              <a:rPr lang="de-DE" sz="2000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to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find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the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right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data</a:t>
            </a:r>
            <a:r>
              <a:rPr lang="de-DE" sz="2000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?</a:t>
            </a:r>
            <a:endParaRPr lang="de-DE" sz="2000" dirty="0">
              <a:solidFill>
                <a:schemeClr val="accent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79670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72" y="430318"/>
            <a:ext cx="6771124" cy="1143000"/>
          </a:xfrm>
        </p:spPr>
        <p:txBody>
          <a:bodyPr>
            <a:normAutofit/>
          </a:bodyPr>
          <a:lstStyle/>
          <a:p>
            <a:r>
              <a:rPr lang="de-DE" dirty="0" err="1" smtClean="0"/>
              <a:t>Is</a:t>
            </a:r>
            <a:r>
              <a:rPr lang="de-DE" dirty="0" smtClean="0"/>
              <a:t> Open Data </a:t>
            </a:r>
            <a:r>
              <a:rPr lang="de-DE" dirty="0" err="1" smtClean="0"/>
              <a:t>useful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all?</a:t>
            </a:r>
            <a:br>
              <a:rPr lang="de-DE" dirty="0" smtClean="0"/>
            </a:br>
            <a:r>
              <a:rPr lang="de-DE" dirty="0" err="1" smtClean="0"/>
              <a:t>Beyond</a:t>
            </a:r>
            <a:r>
              <a:rPr lang="de-DE" dirty="0" smtClean="0"/>
              <a:t> "</a:t>
            </a:r>
            <a:r>
              <a:rPr lang="de-DE" dirty="0" err="1" smtClean="0"/>
              <a:t>single</a:t>
            </a:r>
            <a:r>
              <a:rPr lang="de-DE" dirty="0"/>
              <a:t> </a:t>
            </a:r>
            <a:r>
              <a:rPr lang="de-DE" dirty="0" err="1" smtClean="0"/>
              <a:t>dataset</a:t>
            </a:r>
            <a:r>
              <a:rPr lang="de-DE" dirty="0" smtClean="0"/>
              <a:t> Apps"...</a:t>
            </a:r>
            <a:endParaRPr lang="de-DE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060848"/>
            <a:ext cx="2761039" cy="4581128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499992" y="2852936"/>
            <a:ext cx="4177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Great </a:t>
            </a:r>
            <a:r>
              <a:rPr lang="de-DE" dirty="0" err="1" smtClean="0"/>
              <a:t>stuff</a:t>
            </a:r>
            <a:r>
              <a:rPr lang="de-DE" dirty="0" smtClean="0"/>
              <a:t>, but limited potential...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9467484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WU Designvorlage neu">
  <a:themeElements>
    <a:clrScheme name="WU Farbschema neu">
      <a:dk1>
        <a:srgbClr val="000000"/>
      </a:dk1>
      <a:lt1>
        <a:sysClr val="window" lastClr="FFFFFF"/>
      </a:lt1>
      <a:dk2>
        <a:srgbClr val="002E60"/>
      </a:dk2>
      <a:lt2>
        <a:srgbClr val="E5F5FA"/>
      </a:lt2>
      <a:accent1>
        <a:srgbClr val="0096D3"/>
      </a:accent1>
      <a:accent2>
        <a:srgbClr val="002E60"/>
      </a:accent2>
      <a:accent3>
        <a:srgbClr val="532481"/>
      </a:accent3>
      <a:accent4>
        <a:srgbClr val="457AA0"/>
      </a:accent4>
      <a:accent5>
        <a:srgbClr val="A991C0"/>
      </a:accent5>
      <a:accent6>
        <a:srgbClr val="7FCAE9"/>
      </a:accent6>
      <a:hlink>
        <a:srgbClr val="406288"/>
      </a:hlink>
      <a:folHlink>
        <a:srgbClr val="008FAA"/>
      </a:folHlink>
    </a:clrScheme>
    <a:fontScheme name="Ganymed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U Farbschema neu">
        <a:dk1>
          <a:srgbClr val="000000"/>
        </a:dk1>
        <a:lt1>
          <a:sysClr val="window" lastClr="FFFFFF"/>
        </a:lt1>
        <a:dk2>
          <a:srgbClr val="002E60"/>
        </a:dk2>
        <a:lt2>
          <a:srgbClr val="E5F5FA"/>
        </a:lt2>
        <a:accent1>
          <a:srgbClr val="0096D3"/>
        </a:accent1>
        <a:accent2>
          <a:srgbClr val="002E60"/>
        </a:accent2>
        <a:accent3>
          <a:srgbClr val="532481"/>
        </a:accent3>
        <a:accent4>
          <a:srgbClr val="457AA0"/>
        </a:accent4>
        <a:accent5>
          <a:srgbClr val="A991C0"/>
        </a:accent5>
        <a:accent6>
          <a:srgbClr val="7FCAE9"/>
        </a:accent6>
        <a:hlink>
          <a:srgbClr val="406288"/>
        </a:hlink>
        <a:folHlink>
          <a:srgbClr val="008FA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IT_master_ppt2007_en">
  <a:themeElements>
    <a:clrScheme name="Cronus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D9D9D9"/>
        </a:lt2>
        <a:accent1>
          <a:srgbClr val="009682"/>
        </a:accent1>
        <a:accent2>
          <a:srgbClr val="4664AA"/>
        </a:accent2>
        <a:accent3>
          <a:srgbClr val="FFFFFF"/>
        </a:accent3>
        <a:accent4>
          <a:srgbClr val="000000"/>
        </a:accent4>
        <a:accent5>
          <a:srgbClr val="AAC9C1"/>
        </a:accent5>
        <a:accent6>
          <a:srgbClr val="3F5A9A"/>
        </a:accent6>
        <a:hlink>
          <a:srgbClr val="808080"/>
        </a:hlink>
        <a:folHlink>
          <a:srgbClr val="7D92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WU Designvorlage neu">
  <a:themeElements>
    <a:clrScheme name="WU Farbschema neu">
      <a:dk1>
        <a:srgbClr val="000000"/>
      </a:dk1>
      <a:lt1>
        <a:sysClr val="window" lastClr="FFFFFF"/>
      </a:lt1>
      <a:dk2>
        <a:srgbClr val="002E60"/>
      </a:dk2>
      <a:lt2>
        <a:srgbClr val="E5F5FA"/>
      </a:lt2>
      <a:accent1>
        <a:srgbClr val="0096D3"/>
      </a:accent1>
      <a:accent2>
        <a:srgbClr val="002E60"/>
      </a:accent2>
      <a:accent3>
        <a:srgbClr val="532481"/>
      </a:accent3>
      <a:accent4>
        <a:srgbClr val="457AA0"/>
      </a:accent4>
      <a:accent5>
        <a:srgbClr val="A991C0"/>
      </a:accent5>
      <a:accent6>
        <a:srgbClr val="7FCAE9"/>
      </a:accent6>
      <a:hlink>
        <a:srgbClr val="406288"/>
      </a:hlink>
      <a:folHlink>
        <a:srgbClr val="008FAA"/>
      </a:folHlink>
    </a:clrScheme>
    <a:fontScheme name="Ganymed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U Farbschema neu">
        <a:dk1>
          <a:srgbClr val="000000"/>
        </a:dk1>
        <a:lt1>
          <a:sysClr val="window" lastClr="FFFFFF"/>
        </a:lt1>
        <a:dk2>
          <a:srgbClr val="002E60"/>
        </a:dk2>
        <a:lt2>
          <a:srgbClr val="E5F5FA"/>
        </a:lt2>
        <a:accent1>
          <a:srgbClr val="0096D3"/>
        </a:accent1>
        <a:accent2>
          <a:srgbClr val="002E60"/>
        </a:accent2>
        <a:accent3>
          <a:srgbClr val="532481"/>
        </a:accent3>
        <a:accent4>
          <a:srgbClr val="457AA0"/>
        </a:accent4>
        <a:accent5>
          <a:srgbClr val="A991C0"/>
        </a:accent5>
        <a:accent6>
          <a:srgbClr val="7FCAE9"/>
        </a:accent6>
        <a:hlink>
          <a:srgbClr val="406288"/>
        </a:hlink>
        <a:folHlink>
          <a:srgbClr val="008FA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WU Designvorlage neu</Template>
  <TotalTime>0</TotalTime>
  <Words>3231</Words>
  <Application>Microsoft Macintosh PowerPoint</Application>
  <PresentationFormat>Bildschirmpräsentation (4:3)</PresentationFormat>
  <Paragraphs>655</Paragraphs>
  <Slides>56</Slides>
  <Notes>10</Notes>
  <HiddenSlides>0</HiddenSlides>
  <MMClips>9</MMClips>
  <ScaleCrop>false</ScaleCrop>
  <HeadingPairs>
    <vt:vector size="4" baseType="variant">
      <vt:variant>
        <vt:lpstr>Design</vt:lpstr>
      </vt:variant>
      <vt:variant>
        <vt:i4>3</vt:i4>
      </vt:variant>
      <vt:variant>
        <vt:lpstr>Folientitel</vt:lpstr>
      </vt:variant>
      <vt:variant>
        <vt:i4>56</vt:i4>
      </vt:variant>
    </vt:vector>
  </HeadingPairs>
  <TitlesOfParts>
    <vt:vector size="59" baseType="lpstr">
      <vt:lpstr>WU Designvorlage neu</vt:lpstr>
      <vt:lpstr>KIT_master_ppt2007_en</vt:lpstr>
      <vt:lpstr>1_WU Designvorlage neu</vt:lpstr>
      <vt:lpstr> Integrating Open Data: (How) Can Description Logics &amp; Ontological Reasoning Help me?    </vt:lpstr>
      <vt:lpstr>About me...</vt:lpstr>
      <vt:lpstr>What is Open Data?</vt:lpstr>
      <vt:lpstr>Open Data  is a global trend:</vt:lpstr>
      <vt:lpstr>Buzzword Bingo 1/3: Open Data vs. Big Data</vt:lpstr>
      <vt:lpstr>Buzzword Bingo 2/3: Open Data vs. Big Data</vt:lpstr>
      <vt:lpstr>Buzzword Bingo 3/3: Open Data vs. Linked Data</vt:lpstr>
      <vt:lpstr>Now: Can ontological reasoning help me to integrate Open Data?</vt:lpstr>
      <vt:lpstr>Is Open Data useful at all? Beyond "single dataset Apps"...</vt:lpstr>
      <vt:lpstr>Is Open Data useful at all? A concrete Open Data Integration use case:</vt:lpstr>
      <vt:lpstr>A concrete use case: The "City Data Pipeline"</vt:lpstr>
      <vt:lpstr>A concrete use case: The "City Data Pipeline"</vt:lpstr>
      <vt:lpstr>A concrete use case: The "City Data Pipeline"</vt:lpstr>
      <vt:lpstr>A concrete use case: The "City Data Pipeline"</vt:lpstr>
      <vt:lpstr>A concrete use case: The "City Data Pipeline"</vt:lpstr>
      <vt:lpstr>Can equational knowledge co-exist with OWL?</vt:lpstr>
      <vt:lpstr>Can equational knowledge co-exist with OWL?</vt:lpstr>
      <vt:lpstr>Can equational knowledge co-exist with OWL?</vt:lpstr>
      <vt:lpstr>Can equational knowledge co-exist with OWL?</vt:lpstr>
      <vt:lpstr>Can materialization and/or query rewriting be used?</vt:lpstr>
      <vt:lpstr>Can materialization and/or query rewriting be used?</vt:lpstr>
      <vt:lpstr>Algorithm:</vt:lpstr>
      <vt:lpstr>Can materialization and/or query rewriting be used?</vt:lpstr>
      <vt:lpstr>A concrete use case: The "City Data Pipeline"</vt:lpstr>
      <vt:lpstr>Equational knowledge:</vt:lpstr>
      <vt:lpstr>Equational knowledge: Unit conversion</vt:lpstr>
      <vt:lpstr>A concrete use case: The "City Data Pipeline"</vt:lpstr>
      <vt:lpstr>A concrete use case: The "City Data Pipeline"</vt:lpstr>
      <vt:lpstr>PowerPoint-Präsentation</vt:lpstr>
      <vt:lpstr>PowerPoint-Präsentation</vt:lpstr>
      <vt:lpstr>PowerPoint-Präsentation</vt:lpstr>
      <vt:lpstr>PowerPoint-Präsentation</vt:lpstr>
      <vt:lpstr>City Data Pipeline</vt:lpstr>
      <vt:lpstr>More Details:</vt:lpstr>
      <vt:lpstr>Lesson(s) learnt?</vt:lpstr>
      <vt:lpstr>Time series analysis is necessary</vt:lpstr>
      <vt:lpstr>Open Data is incomparable</vt:lpstr>
      <vt:lpstr>Open Data is incomparable</vt:lpstr>
      <vt:lpstr>Worthwhile related work to look at... Paulheim, 2012 (ESWC), Nickel et al. 2012 (WWW)</vt:lpstr>
      <vt:lpstr>Lesson(s) learnt?</vt:lpstr>
      <vt:lpstr>Data Quality issues:</vt:lpstr>
      <vt:lpstr>Open Data Portals</vt:lpstr>
      <vt:lpstr>OPEN DATA PORTAL WATCH  … a first step.</vt:lpstr>
      <vt:lpstr>Open Data Portal list</vt:lpstr>
      <vt:lpstr>QUALITY DIMENSIONS</vt:lpstr>
      <vt:lpstr>Portal Overview</vt:lpstr>
      <vt:lpstr>ODP Evolution</vt:lpstr>
      <vt:lpstr>ODP CHANGES</vt:lpstr>
      <vt:lpstr>Data Dumps</vt:lpstr>
      <vt:lpstr>Open Data Portal Watch</vt:lpstr>
      <vt:lpstr>Open Data Portal search is a big problem... Why?</vt:lpstr>
      <vt:lpstr>Open Data integration as Search?</vt:lpstr>
      <vt:lpstr>What's next? Research roadmap to make Open Data usage more effective:</vt:lpstr>
      <vt:lpstr>Integrating Open Data: (How) Can Description Logics Help me?  </vt:lpstr>
      <vt:lpstr>Integrating Open Data: (How) Can Description Logics Help me?  </vt:lpstr>
      <vt:lpstr>Integrating Open Data: (How) Can Description Logics Help me?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BIS2</dc:title>
  <dc:creator>Niki</dc:creator>
  <cp:lastModifiedBy>Axel Polleres</cp:lastModifiedBy>
  <cp:revision>725</cp:revision>
  <cp:lastPrinted>2015-06-09T06:00:47Z</cp:lastPrinted>
  <dcterms:created xsi:type="dcterms:W3CDTF">2010-04-12T15:33:34Z</dcterms:created>
  <dcterms:modified xsi:type="dcterms:W3CDTF">2015-08-26T13:21:25Z</dcterms:modified>
</cp:coreProperties>
</file>