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6" r:id="rId5"/>
    <p:sldId id="306" r:id="rId6"/>
    <p:sldId id="307" r:id="rId7"/>
    <p:sldId id="310" r:id="rId8"/>
    <p:sldId id="283" r:id="rId9"/>
    <p:sldId id="284" r:id="rId10"/>
    <p:sldId id="285" r:id="rId11"/>
    <p:sldId id="286" r:id="rId12"/>
    <p:sldId id="305" r:id="rId13"/>
    <p:sldId id="308" r:id="rId14"/>
    <p:sldId id="311" r:id="rId15"/>
    <p:sldId id="309" r:id="rId16"/>
    <p:sldId id="312" r:id="rId17"/>
  </p:sldIdLst>
  <p:sldSz cx="9144000" cy="5715000" type="screen16x1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orient="horz" pos="3281">
          <p15:clr>
            <a:srgbClr val="A4A3A4"/>
          </p15:clr>
        </p15:guide>
        <p15:guide id="3" orient="horz" pos="982">
          <p15:clr>
            <a:srgbClr val="A4A3A4"/>
          </p15:clr>
        </p15:guide>
        <p15:guide id="4" pos="2880">
          <p15:clr>
            <a:srgbClr val="A4A3A4"/>
          </p15:clr>
        </p15:guide>
        <p15:guide id="5" pos="5006">
          <p15:clr>
            <a:srgbClr val="A4A3A4"/>
          </p15:clr>
        </p15:guide>
        <p15:guide id="6" pos="5202">
          <p15:clr>
            <a:srgbClr val="A4A3A4"/>
          </p15:clr>
        </p15:guide>
        <p15:guide id="7" pos="29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18" autoAdjust="0"/>
  </p:normalViewPr>
  <p:slideViewPr>
    <p:cSldViewPr showGuides="1">
      <p:cViewPr varScale="1">
        <p:scale>
          <a:sx n="246" d="100"/>
          <a:sy n="246" d="100"/>
        </p:scale>
        <p:origin x="-1464" y="-104"/>
      </p:cViewPr>
      <p:guideLst>
        <p:guide orient="horz" pos="1800"/>
        <p:guide orient="horz" pos="3281"/>
        <p:guide orient="horz" pos="982"/>
        <p:guide pos="2880"/>
        <p:guide pos="5006"/>
        <p:guide pos="5202"/>
        <p:guide pos="2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-32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29/05/15</a:t>
            </a:fld>
            <a:endParaRPr lang="de-AT" sz="10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‹Nr.›</a:t>
            </a:fld>
            <a:endParaRPr lang="de-AT" sz="10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29/05/15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 userDrawn="1"/>
        </p:nvGrpSpPr>
        <p:grpSpPr>
          <a:xfrm>
            <a:off x="0" y="149225"/>
            <a:ext cx="8993188" cy="5416550"/>
            <a:chOff x="0" y="149225"/>
            <a:chExt cx="8993188" cy="5416550"/>
          </a:xfrm>
        </p:grpSpPr>
        <p:grpSp>
          <p:nvGrpSpPr>
            <p:cNvPr id="9" name="Gruppieren 8"/>
            <p:cNvGrpSpPr/>
            <p:nvPr/>
          </p:nvGrpSpPr>
          <p:grpSpPr>
            <a:xfrm>
              <a:off x="0" y="149225"/>
              <a:ext cx="8993188" cy="5416550"/>
              <a:chOff x="0" y="149225"/>
              <a:chExt cx="8993188" cy="5416550"/>
            </a:xfrm>
          </p:grpSpPr>
          <p:sp>
            <p:nvSpPr>
              <p:cNvPr id="4" name="Rechteck 3"/>
              <p:cNvSpPr/>
              <p:nvPr userDrawn="1"/>
            </p:nvSpPr>
            <p:spPr>
              <a:xfrm>
                <a:off x="0" y="149225"/>
                <a:ext cx="8993188" cy="260921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" name="Rechteck 6"/>
              <p:cNvSpPr/>
              <p:nvPr userDrawn="1"/>
            </p:nvSpPr>
            <p:spPr>
              <a:xfrm>
                <a:off x="0" y="2953384"/>
                <a:ext cx="8993188" cy="26123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pic>
            <p:nvPicPr>
              <p:cNvPr id="5" name="Grafik 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3227" y="380682"/>
                <a:ext cx="2311050" cy="1222030"/>
              </a:xfrm>
              <a:prstGeom prst="rect">
                <a:avLst/>
              </a:prstGeom>
            </p:spPr>
          </p:pic>
        </p:grpSp>
        <p:pic>
          <p:nvPicPr>
            <p:cNvPr id="6" name="Grafik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989" y="2182953"/>
              <a:ext cx="653190" cy="46976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2407" y="3045041"/>
            <a:ext cx="7484617" cy="1036595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Hier Titel der Präsentation eingeben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2407" y="4081636"/>
            <a:ext cx="7484617" cy="9510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Untertitel der Präsentation eingeben</a:t>
            </a:r>
            <a:endParaRPr lang="de-A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87624" y="2559843"/>
            <a:ext cx="3260322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2411" y="265212"/>
            <a:ext cx="6281339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Mastertitelformat bearbeiten</a:t>
            </a:r>
            <a:endParaRPr lang="de-AT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4A77D8A-459B-4DE5-AA21-23AC8B19E678}" type="datetime1">
              <a:rPr lang="de-AT" smtClean="0"/>
              <a:pPr/>
              <a:t>29/05/15</a:t>
            </a:fld>
            <a:endParaRPr lang="de-AT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 smtClean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0" y="149225"/>
            <a:ext cx="8993188" cy="5432159"/>
            <a:chOff x="0" y="149225"/>
            <a:chExt cx="8993188" cy="5432159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0" y="149225"/>
              <a:ext cx="8993188" cy="5432159"/>
              <a:chOff x="0" y="149225"/>
              <a:chExt cx="8993188" cy="5432159"/>
            </a:xfrm>
          </p:grpSpPr>
          <p:sp>
            <p:nvSpPr>
              <p:cNvPr id="12" name="Rechteck 11"/>
              <p:cNvSpPr/>
              <p:nvPr userDrawn="1"/>
            </p:nvSpPr>
            <p:spPr>
              <a:xfrm>
                <a:off x="0" y="149225"/>
                <a:ext cx="8993188" cy="260921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6" name="Rechteck 15"/>
              <p:cNvSpPr/>
              <p:nvPr userDrawn="1"/>
            </p:nvSpPr>
            <p:spPr>
              <a:xfrm>
                <a:off x="0" y="2953384"/>
                <a:ext cx="8993188" cy="2628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pic>
            <p:nvPicPr>
              <p:cNvPr id="17" name="Grafik 1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3227" y="380682"/>
                <a:ext cx="2311050" cy="1222030"/>
              </a:xfrm>
              <a:prstGeom prst="rect">
                <a:avLst/>
              </a:prstGeom>
            </p:spPr>
          </p:pic>
        </p:grpSp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989" y="2182953"/>
              <a:ext cx="653190" cy="469760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5550" y="3044945"/>
            <a:ext cx="8210141" cy="690000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Titelfolie kurzer Titel</a:t>
            </a:r>
            <a:endParaRPr lang="de-AT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5550" y="3744450"/>
            <a:ext cx="8210141" cy="6900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99569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22" y="320824"/>
            <a:ext cx="6282000" cy="952500"/>
          </a:xfrm>
          <a:prstGeom prst="rect">
            <a:avLst/>
          </a:prstGeom>
        </p:spPr>
        <p:txBody>
          <a:bodyPr lIns="0" rIns="0"/>
          <a:lstStyle/>
          <a:p>
            <a:r>
              <a:rPr lang="de-DE" smtClean="0"/>
              <a:t>Mastertitelformat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548483"/>
            <a:ext cx="7776048" cy="3656657"/>
          </a:xfrm>
        </p:spPr>
        <p:txBody>
          <a:bodyPr lIns="0" r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73D6-A5C5-4800-93A5-04F362AA252B}" type="datetime1">
              <a:rPr lang="de-AT" smtClean="0"/>
              <a:pPr/>
              <a:t>29/05/15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0" y="149225"/>
            <a:ext cx="8993188" cy="1252538"/>
            <a:chOff x="0" y="149225"/>
            <a:chExt cx="8993188" cy="1252538"/>
          </a:xfrm>
        </p:grpSpPr>
        <p:sp>
          <p:nvSpPr>
            <p:cNvPr id="6" name="Rechteck 5"/>
            <p:cNvSpPr/>
            <p:nvPr userDrawn="1"/>
          </p:nvSpPr>
          <p:spPr>
            <a:xfrm>
              <a:off x="0" y="149225"/>
              <a:ext cx="8993188" cy="12525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384501"/>
              <a:ext cx="1363735" cy="720079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6" y="320824"/>
            <a:ext cx="6280165" cy="9525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547816"/>
            <a:ext cx="8485187" cy="399785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 smtClean="0"/>
              <a:t>Platzhalter für Objekte</a:t>
            </a:r>
            <a:endParaRPr lang="de-A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>
          <a:xfrm>
            <a:off x="0" y="149225"/>
            <a:ext cx="8993188" cy="5416550"/>
            <a:chOff x="0" y="149225"/>
            <a:chExt cx="8993188" cy="5416550"/>
          </a:xfrm>
        </p:grpSpPr>
        <p:grpSp>
          <p:nvGrpSpPr>
            <p:cNvPr id="12" name="Gruppieren 11"/>
            <p:cNvGrpSpPr/>
            <p:nvPr userDrawn="1"/>
          </p:nvGrpSpPr>
          <p:grpSpPr>
            <a:xfrm>
              <a:off x="0" y="149225"/>
              <a:ext cx="8993188" cy="5416550"/>
              <a:chOff x="0" y="149225"/>
              <a:chExt cx="8993188" cy="5416550"/>
            </a:xfrm>
          </p:grpSpPr>
          <p:grpSp>
            <p:nvGrpSpPr>
              <p:cNvPr id="10" name="Gruppieren 9"/>
              <p:cNvGrpSpPr/>
              <p:nvPr userDrawn="1"/>
            </p:nvGrpSpPr>
            <p:grpSpPr>
              <a:xfrm>
                <a:off x="0" y="149225"/>
                <a:ext cx="8993188" cy="1245235"/>
                <a:chOff x="0" y="149225"/>
                <a:chExt cx="8993188" cy="1245235"/>
              </a:xfrm>
            </p:grpSpPr>
            <p:sp>
              <p:nvSpPr>
                <p:cNvPr id="7" name="Rechteck 6"/>
                <p:cNvSpPr/>
                <p:nvPr userDrawn="1"/>
              </p:nvSpPr>
              <p:spPr>
                <a:xfrm>
                  <a:off x="0" y="149225"/>
                  <a:ext cx="8993188" cy="124523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pic>
              <p:nvPicPr>
                <p:cNvPr id="4" name="Grafik 3"/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08304" y="380681"/>
                  <a:ext cx="1356453" cy="715136"/>
                </a:xfrm>
                <a:prstGeom prst="rect">
                  <a:avLst/>
                </a:prstGeom>
              </p:spPr>
            </p:pic>
          </p:grpSp>
          <p:sp>
            <p:nvSpPr>
              <p:cNvPr id="6" name="Rechteck 5"/>
              <p:cNvSpPr/>
              <p:nvPr userDrawn="1"/>
            </p:nvSpPr>
            <p:spPr>
              <a:xfrm>
                <a:off x="0" y="1546861"/>
                <a:ext cx="8993188" cy="40189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pic>
          <p:nvPicPr>
            <p:cNvPr id="14" name="Grafik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623" y="5157371"/>
              <a:ext cx="436616" cy="31400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8" y="1674489"/>
            <a:ext cx="7778305" cy="1038995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00000"/>
              </a:lnSpc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Hier längere Kapitelüberschrift eingeben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2408" y="2713484"/>
            <a:ext cx="7778305" cy="1200133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2400" baseline="0">
                <a:solidFill>
                  <a:schemeClr val="bg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Hier optional Untertitel für Kapitel eingeben 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überschrift kurz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 userDrawn="1"/>
        </p:nvGrpSpPr>
        <p:grpSpPr>
          <a:xfrm>
            <a:off x="0" y="149225"/>
            <a:ext cx="8993188" cy="5416550"/>
            <a:chOff x="0" y="149225"/>
            <a:chExt cx="8993188" cy="5416550"/>
          </a:xfrm>
        </p:grpSpPr>
        <p:grpSp>
          <p:nvGrpSpPr>
            <p:cNvPr id="12" name="Gruppieren 11"/>
            <p:cNvGrpSpPr/>
            <p:nvPr userDrawn="1"/>
          </p:nvGrpSpPr>
          <p:grpSpPr>
            <a:xfrm>
              <a:off x="0" y="149225"/>
              <a:ext cx="8993188" cy="5416550"/>
              <a:chOff x="0" y="149225"/>
              <a:chExt cx="8993188" cy="5416550"/>
            </a:xfrm>
          </p:grpSpPr>
          <p:grpSp>
            <p:nvGrpSpPr>
              <p:cNvPr id="14" name="Gruppieren 13"/>
              <p:cNvGrpSpPr/>
              <p:nvPr userDrawn="1"/>
            </p:nvGrpSpPr>
            <p:grpSpPr>
              <a:xfrm>
                <a:off x="0" y="149225"/>
                <a:ext cx="8993188" cy="1245235"/>
                <a:chOff x="0" y="149225"/>
                <a:chExt cx="8993188" cy="1245235"/>
              </a:xfrm>
            </p:grpSpPr>
            <p:sp>
              <p:nvSpPr>
                <p:cNvPr id="16" name="Rechteck 15"/>
                <p:cNvSpPr/>
                <p:nvPr userDrawn="1"/>
              </p:nvSpPr>
              <p:spPr>
                <a:xfrm>
                  <a:off x="0" y="149225"/>
                  <a:ext cx="8993188" cy="124523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pic>
              <p:nvPicPr>
                <p:cNvPr id="17" name="Grafik 16"/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08304" y="380681"/>
                  <a:ext cx="1356453" cy="715136"/>
                </a:xfrm>
                <a:prstGeom prst="rect">
                  <a:avLst/>
                </a:prstGeom>
              </p:spPr>
            </p:pic>
          </p:grpSp>
          <p:sp>
            <p:nvSpPr>
              <p:cNvPr id="15" name="Rechteck 14"/>
              <p:cNvSpPr/>
              <p:nvPr userDrawn="1"/>
            </p:nvSpPr>
            <p:spPr>
              <a:xfrm>
                <a:off x="0" y="1546861"/>
                <a:ext cx="8993188" cy="40189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pic>
          <p:nvPicPr>
            <p:cNvPr id="18" name="Grafik 1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623" y="5157371"/>
              <a:ext cx="436616" cy="31400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7" y="1684980"/>
            <a:ext cx="8213282" cy="68400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10000"/>
              </a:lnSpc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Kapitel kurzer 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2407" y="2374380"/>
            <a:ext cx="8213282" cy="69000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7414998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11" y="320824"/>
            <a:ext cx="6281339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de-DE" smtClean="0"/>
              <a:t>Mastertitelformat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538551"/>
            <a:ext cx="3960000" cy="35511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538551"/>
            <a:ext cx="3960000" cy="35511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A83-DCBA-4E3D-93FE-130CB5166951}" type="datetime1">
              <a:rPr lang="de-AT" smtClean="0"/>
              <a:pPr/>
              <a:t>29/05/15</a:t>
            </a:fld>
            <a:endParaRPr lang="de-AT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11" y="320824"/>
            <a:ext cx="6281339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de-DE" smtClean="0"/>
              <a:t>Mastertitelformat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143123"/>
            <a:ext cx="3960000" cy="2946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143123"/>
            <a:ext cx="3960000" cy="2946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8314" y="1537231"/>
            <a:ext cx="3960811" cy="533136"/>
          </a:xfr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2284" y="1537231"/>
            <a:ext cx="3960000" cy="533136"/>
          </a:xfr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D05C6D-5573-4BED-87F4-0C722FBD8EF6}" type="datetime1">
              <a:rPr lang="de-AT" smtClean="0"/>
              <a:pPr/>
              <a:t>29/05/15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 smtClean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/>
        </p:nvGrpSpPr>
        <p:grpSpPr>
          <a:xfrm>
            <a:off x="-1" y="149225"/>
            <a:ext cx="8990013" cy="5412510"/>
            <a:chOff x="-1" y="149225"/>
            <a:chExt cx="8990013" cy="5412510"/>
          </a:xfrm>
        </p:grpSpPr>
        <p:grpSp>
          <p:nvGrpSpPr>
            <p:cNvPr id="11" name="Gruppieren 10"/>
            <p:cNvGrpSpPr/>
            <p:nvPr userDrawn="1"/>
          </p:nvGrpSpPr>
          <p:grpSpPr>
            <a:xfrm>
              <a:off x="-1" y="149225"/>
              <a:ext cx="8990013" cy="1252538"/>
              <a:chOff x="-1" y="149225"/>
              <a:chExt cx="8990013" cy="1252538"/>
            </a:xfrm>
          </p:grpSpPr>
          <p:sp>
            <p:nvSpPr>
              <p:cNvPr id="2" name="Rechteck 1"/>
              <p:cNvSpPr/>
              <p:nvPr userDrawn="1"/>
            </p:nvSpPr>
            <p:spPr>
              <a:xfrm>
                <a:off x="-1" y="149225"/>
                <a:ext cx="8990013" cy="125253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pic>
            <p:nvPicPr>
              <p:cNvPr id="9" name="Grafik 8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304" y="384501"/>
                <a:ext cx="1363735" cy="720079"/>
              </a:xfrm>
              <a:prstGeom prst="rect">
                <a:avLst/>
              </a:prstGeom>
            </p:spPr>
          </p:pic>
        </p:grpSp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319" y="5210535"/>
              <a:ext cx="488335" cy="351200"/>
            </a:xfrm>
            <a:prstGeom prst="rect">
              <a:avLst/>
            </a:prstGeom>
          </p:spPr>
        </p:pic>
      </p:grp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2407" y="1547806"/>
            <a:ext cx="7767193" cy="3649037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54561" y="5365873"/>
            <a:ext cx="3217443" cy="304271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07" y="5365873"/>
            <a:ext cx="892150" cy="304271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5" name="Titelplatzhalter 14"/>
          <p:cNvSpPr>
            <a:spLocks noGrp="1"/>
          </p:cNvSpPr>
          <p:nvPr>
            <p:ph type="title"/>
          </p:nvPr>
        </p:nvSpPr>
        <p:spPr bwMode="gray">
          <a:xfrm>
            <a:off x="462408" y="320286"/>
            <a:ext cx="6280165" cy="952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40067" y="5365873"/>
            <a:ext cx="987407" cy="304271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35628C-E510-4985-8534-29B00D69DEEF}" type="datetime1">
              <a:rPr lang="de-AT" smtClean="0"/>
              <a:pPr/>
              <a:t>29/05/15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5086" indent="-265086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1283" indent="-285721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781" indent="-27461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390" indent="-27461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476" indent="-265086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s://www.facebook.com/wu.wirtschaftsuniversitaet.wien/photos/a.151406758221539.26987.147250285303853/1043735715655301/?type=3&amp;theater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 smtClean="0"/>
              <a:t>Warum Data Science Ausbildung an einer Wirtschaftsuniversität?</a:t>
            </a:r>
            <a:br>
              <a:rPr lang="de-DE" sz="2800" dirty="0" smtClean="0"/>
            </a:br>
            <a:r>
              <a:rPr lang="de-DE" sz="1400" b="0" dirty="0"/>
              <a:t/>
            </a:r>
            <a:br>
              <a:rPr lang="de-DE" sz="1400" b="0" dirty="0"/>
            </a:br>
            <a:r>
              <a:rPr lang="de-DE" sz="1400" b="0" dirty="0" smtClean="0"/>
              <a:t>Axel Polleres, Institut für Informationswirtschaft, WU</a:t>
            </a:r>
            <a:endParaRPr lang="de-DE" sz="2800" b="0" dirty="0"/>
          </a:p>
        </p:txBody>
      </p:sp>
    </p:spTree>
    <p:extLst>
      <p:ext uri="{BB962C8B-B14F-4D97-AF65-F5344CB8AC3E}">
        <p14:creationId xmlns:p14="http://schemas.microsoft.com/office/powerpoint/2010/main" val="1292988310"/>
      </p:ext>
    </p:extLst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Existierende Studienprogramme: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Survey zu existierenden Master-</a:t>
            </a:r>
            <a:r>
              <a:rPr lang="de-DE" dirty="0" smtClean="0"/>
              <a:t>Studiengängen </a:t>
            </a:r>
          </a:p>
          <a:p>
            <a:pPr marL="0" indent="0">
              <a:buNone/>
            </a:pPr>
            <a:r>
              <a:rPr lang="de-DE" dirty="0" smtClean="0"/>
              <a:t>   </a:t>
            </a:r>
            <a:r>
              <a:rPr lang="de-DE" i="1" dirty="0" smtClean="0"/>
              <a:t>(kein Anspruch auf Vollst</a:t>
            </a:r>
            <a:r>
              <a:rPr lang="de-DE" i="1" dirty="0" smtClean="0"/>
              <a:t>ändigkeit)</a:t>
            </a:r>
            <a:r>
              <a:rPr lang="de-DE" i="1" dirty="0" smtClean="0"/>
              <a:t>:</a:t>
            </a:r>
            <a:endParaRPr lang="de-DE" i="1" dirty="0" smtClean="0"/>
          </a:p>
          <a:p>
            <a:pPr lvl="1"/>
            <a:r>
              <a:rPr lang="de-DE" dirty="0" smtClean="0"/>
              <a:t>USA (29)</a:t>
            </a:r>
          </a:p>
          <a:p>
            <a:pPr lvl="1"/>
            <a:r>
              <a:rPr lang="de-DE" dirty="0" smtClean="0"/>
              <a:t>UK &amp; </a:t>
            </a:r>
            <a:r>
              <a:rPr lang="de-DE" dirty="0" smtClean="0"/>
              <a:t>Irland </a:t>
            </a:r>
            <a:r>
              <a:rPr lang="de-DE" dirty="0" smtClean="0"/>
              <a:t>(26)</a:t>
            </a:r>
          </a:p>
          <a:p>
            <a:pPr lvl="1"/>
            <a:r>
              <a:rPr lang="de-DE" dirty="0" smtClean="0"/>
              <a:t>Schweden (2)</a:t>
            </a:r>
          </a:p>
          <a:p>
            <a:pPr lvl="1"/>
            <a:r>
              <a:rPr lang="de-DE" dirty="0" smtClean="0"/>
              <a:t>Dänemark</a:t>
            </a:r>
          </a:p>
          <a:p>
            <a:pPr lvl="1"/>
            <a:r>
              <a:rPr lang="de-DE" dirty="0" smtClean="0"/>
              <a:t>Niederlande (2)</a:t>
            </a:r>
          </a:p>
          <a:p>
            <a:pPr lvl="1"/>
            <a:r>
              <a:rPr lang="de-DE" dirty="0" smtClean="0"/>
              <a:t>Deutschland (3)</a:t>
            </a:r>
          </a:p>
          <a:p>
            <a:pPr lvl="1"/>
            <a:r>
              <a:rPr lang="de-DE" dirty="0" smtClean="0"/>
              <a:t>Österreich (1)</a:t>
            </a:r>
          </a:p>
          <a:p>
            <a:pPr lvl="1"/>
            <a:r>
              <a:rPr lang="de-DE" dirty="0" smtClean="0"/>
              <a:t>...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56050948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Screen Shot 2015-05-28 at 07.04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6" b="19196"/>
          <a:stretch>
            <a:fillRect/>
          </a:stretch>
        </p:blipFill>
        <p:spPr>
          <a:xfrm>
            <a:off x="4211960" y="1273324"/>
            <a:ext cx="5145492" cy="2419648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Aktivitäten an der der WU – Forschung &amp; Lehre:</a:t>
            </a:r>
            <a:endParaRPr lang="de-DE" dirty="0"/>
          </a:p>
        </p:txBody>
      </p:sp>
      <p:pic>
        <p:nvPicPr>
          <p:cNvPr id="8" name="Bild 7" descr="Screen Shot 2015-05-28 at 07.05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807162"/>
            <a:ext cx="6336704" cy="1895660"/>
          </a:xfrm>
          <a:prstGeom prst="rect">
            <a:avLst/>
          </a:prstGeom>
        </p:spPr>
      </p:pic>
      <p:pic>
        <p:nvPicPr>
          <p:cNvPr id="10" name="Bild 9" descr="Screen Shot 2015-05-28 at 07.06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73324"/>
            <a:ext cx="2425108" cy="2463299"/>
          </a:xfrm>
          <a:prstGeom prst="rect">
            <a:avLst/>
          </a:prstGeom>
        </p:spPr>
      </p:pic>
      <p:pic>
        <p:nvPicPr>
          <p:cNvPr id="9" name="Bild 8" descr="Screen Shot 2015-05-28 at 07.07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55538"/>
            <a:ext cx="158653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92034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337220"/>
            <a:ext cx="7062306" cy="952500"/>
          </a:xfrm>
        </p:spPr>
        <p:txBody>
          <a:bodyPr/>
          <a:lstStyle/>
          <a:p>
            <a:r>
              <a:rPr lang="de-DE" dirty="0" smtClean="0"/>
              <a:t>Aktivitäten an der der WU – </a:t>
            </a:r>
            <a:br>
              <a:rPr lang="de-DE" dirty="0" smtClean="0"/>
            </a:br>
            <a:r>
              <a:rPr lang="de-DE" dirty="0" smtClean="0"/>
              <a:t>Ausbildungsprogramme: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IS </a:t>
            </a:r>
            <a:r>
              <a:rPr lang="de-DE" b="1" dirty="0" smtClean="0"/>
              <a:t>Master Studiengang </a:t>
            </a:r>
            <a:r>
              <a:rPr lang="de-DE" dirty="0" smtClean="0"/>
              <a:t>(seit </a:t>
            </a:r>
            <a:r>
              <a:rPr lang="de-DE" dirty="0" smtClean="0"/>
              <a:t>2013)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Kompetenzfeld "Data </a:t>
            </a:r>
            <a:r>
              <a:rPr lang="de-DE" dirty="0" err="1" smtClean="0"/>
              <a:t>Analytics</a:t>
            </a:r>
            <a:r>
              <a:rPr lang="de-DE" dirty="0" smtClean="0"/>
              <a:t>"</a:t>
            </a:r>
          </a:p>
          <a:p>
            <a:r>
              <a:rPr lang="de-DE" dirty="0" smtClean="0"/>
              <a:t>Spezialisierung im </a:t>
            </a:r>
            <a:r>
              <a:rPr lang="de-DE" b="1" dirty="0" smtClean="0"/>
              <a:t>Bachelor Programm </a:t>
            </a:r>
            <a:r>
              <a:rPr lang="de-DE" dirty="0" smtClean="0"/>
              <a:t>(geplanter Start WS2016):</a:t>
            </a:r>
          </a:p>
          <a:p>
            <a:pPr lvl="1"/>
            <a:r>
              <a:rPr lang="de-DE" b="1" dirty="0" smtClean="0"/>
              <a:t>Inter-</a:t>
            </a:r>
            <a:r>
              <a:rPr lang="de-DE" b="1" dirty="0" err="1" smtClean="0"/>
              <a:t>departmentär</a:t>
            </a:r>
            <a:r>
              <a:rPr lang="de-DE" dirty="0"/>
              <a:t> </a:t>
            </a:r>
            <a:r>
              <a:rPr lang="de-DE" dirty="0" smtClean="0"/>
              <a:t>(Informationsverarbeitung </a:t>
            </a:r>
            <a:r>
              <a:rPr lang="de-DE" dirty="0"/>
              <a:t>&amp; Prozessmanagement </a:t>
            </a:r>
            <a:r>
              <a:rPr lang="de-DE" dirty="0" smtClean="0"/>
              <a:t>+ </a:t>
            </a:r>
            <a:r>
              <a:rPr lang="de-DE" dirty="0" err="1" smtClean="0"/>
              <a:t>Finance</a:t>
            </a:r>
            <a:r>
              <a:rPr lang="de-DE" dirty="0" smtClean="0"/>
              <a:t>, </a:t>
            </a:r>
            <a:r>
              <a:rPr lang="de-DE" dirty="0" err="1" smtClean="0"/>
              <a:t>Accounting</a:t>
            </a:r>
            <a:r>
              <a:rPr lang="de-DE" dirty="0" smtClean="0"/>
              <a:t> &amp; </a:t>
            </a:r>
            <a:r>
              <a:rPr lang="de-DE" dirty="0" err="1" smtClean="0"/>
              <a:t>Statistics</a:t>
            </a:r>
            <a:r>
              <a:rPr lang="de-DE" dirty="0" smtClean="0"/>
              <a:t> + Marketing + </a:t>
            </a:r>
            <a:r>
              <a:rPr lang="de-DE" dirty="0"/>
              <a:t>Unternehmensrecht, Arbeits- und </a:t>
            </a:r>
            <a:r>
              <a:rPr lang="de-DE" dirty="0" smtClean="0"/>
              <a:t>Sozialrecht)</a:t>
            </a:r>
            <a:endParaRPr lang="de-DE" dirty="0"/>
          </a:p>
          <a:p>
            <a:pPr lvl="1"/>
            <a:r>
              <a:rPr lang="de-DE" dirty="0" smtClean="0"/>
              <a:t>5 Kurse (3 Kurse technische und rechtliche Grundlagen, 1 Kurs Anwendungen in der BW, 1 Kurs "</a:t>
            </a:r>
            <a:r>
              <a:rPr lang="de-DE" b="1" i="1" dirty="0" smtClean="0"/>
              <a:t>Data Science Lab</a:t>
            </a:r>
            <a:r>
              <a:rPr lang="de-DE" dirty="0" smtClean="0"/>
              <a:t>" zusammen mit </a:t>
            </a:r>
            <a:r>
              <a:rPr lang="de-DE" dirty="0" err="1" smtClean="0"/>
              <a:t>Wirschaftspartnern</a:t>
            </a:r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12</a:t>
            </a:fld>
            <a:endParaRPr lang="de-AT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192" y="4513684"/>
            <a:ext cx="29972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93934"/>
      </p:ext>
    </p:extLst>
  </p:cSld>
  <p:clrMapOvr>
    <a:masterClrMapping/>
  </p:clrMapOvr>
  <p:transition xmlns:p14="http://schemas.microsoft.com/office/powerpoint/2010/main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Fragen an unser Podium: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75856" y="1548483"/>
            <a:ext cx="5688631" cy="3757289"/>
          </a:xfrm>
        </p:spPr>
        <p:txBody>
          <a:bodyPr>
            <a:normAutofit fontScale="92500" lnSpcReduction="10000"/>
          </a:bodyPr>
          <a:lstStyle/>
          <a:p>
            <a:r>
              <a:rPr lang="de-DE" sz="1400" dirty="0"/>
              <a:t> </a:t>
            </a:r>
            <a:r>
              <a:rPr lang="de-DE" sz="1400" dirty="0" smtClean="0"/>
              <a:t>1) </a:t>
            </a:r>
            <a:r>
              <a:rPr lang="de-DE" sz="1400" dirty="0"/>
              <a:t>Was ist "Data Science" für Sie und was ist daran neu? Welche Skills </a:t>
            </a:r>
            <a:r>
              <a:rPr lang="de-DE" sz="1400" dirty="0" smtClean="0"/>
              <a:t>machen einen "</a:t>
            </a:r>
            <a:r>
              <a:rPr lang="de-DE" sz="1400" dirty="0"/>
              <a:t>Data Scientist" aus und was unterscheidet sie/ihn vom </a:t>
            </a:r>
            <a:r>
              <a:rPr lang="de-DE" sz="1400" dirty="0" smtClean="0"/>
              <a:t>"</a:t>
            </a:r>
            <a:r>
              <a:rPr lang="de-DE" sz="1400" dirty="0"/>
              <a:t>klassischen" Analysten?</a:t>
            </a:r>
          </a:p>
          <a:p>
            <a:endParaRPr lang="de-DE" sz="1400" dirty="0"/>
          </a:p>
          <a:p>
            <a:r>
              <a:rPr lang="de-DE" sz="1400" dirty="0"/>
              <a:t> </a:t>
            </a:r>
            <a:r>
              <a:rPr lang="de-DE" sz="1400" dirty="0" smtClean="0"/>
              <a:t>2) </a:t>
            </a:r>
            <a:r>
              <a:rPr lang="de-DE" sz="1400" dirty="0"/>
              <a:t>Ist "Data Scientist" tatsächlich "The </a:t>
            </a:r>
            <a:r>
              <a:rPr lang="de-DE" sz="1400" dirty="0" err="1"/>
              <a:t>Sexiest</a:t>
            </a:r>
            <a:r>
              <a:rPr lang="de-DE" sz="1400" dirty="0"/>
              <a:t> Job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21st </a:t>
            </a:r>
            <a:r>
              <a:rPr lang="de-DE" sz="1400" dirty="0" smtClean="0"/>
              <a:t>Century</a:t>
            </a:r>
            <a:r>
              <a:rPr lang="de-DE" sz="1400" dirty="0"/>
              <a:t>" und warum?</a:t>
            </a:r>
          </a:p>
          <a:p>
            <a:endParaRPr lang="de-DE" sz="1400" dirty="0"/>
          </a:p>
          <a:p>
            <a:r>
              <a:rPr lang="de-DE" sz="1400" dirty="0"/>
              <a:t> </a:t>
            </a:r>
            <a:r>
              <a:rPr lang="de-DE" sz="1400" dirty="0" smtClean="0"/>
              <a:t>3) </a:t>
            </a:r>
            <a:r>
              <a:rPr lang="de-DE" sz="1400" dirty="0"/>
              <a:t>Warum und in welchen Bereichen ist "Data Science" in Ihrem </a:t>
            </a:r>
            <a:r>
              <a:rPr lang="de-DE" sz="1400" dirty="0" smtClean="0"/>
              <a:t>Unternehmen </a:t>
            </a:r>
            <a:r>
              <a:rPr lang="de-DE" sz="1400" dirty="0"/>
              <a:t>wichtig und </a:t>
            </a:r>
            <a:r>
              <a:rPr lang="de-DE" sz="1400" dirty="0" smtClean="0"/>
              <a:t>wo kann </a:t>
            </a:r>
            <a:r>
              <a:rPr lang="de-DE" sz="1400" dirty="0"/>
              <a:t>"Data Science" neue wirtschaftliche Impulse setzen?</a:t>
            </a:r>
          </a:p>
          <a:p>
            <a:endParaRPr lang="de-DE" sz="1400" dirty="0"/>
          </a:p>
          <a:p>
            <a:r>
              <a:rPr lang="de-DE" sz="1400" dirty="0"/>
              <a:t> </a:t>
            </a:r>
            <a:r>
              <a:rPr lang="de-DE" sz="1400" dirty="0" smtClean="0"/>
              <a:t>4) </a:t>
            </a:r>
            <a:r>
              <a:rPr lang="de-DE" sz="1400" dirty="0"/>
              <a:t>Woher rekrutieren Sie derzeit Mitarbeiter mit den entsprechenden </a:t>
            </a:r>
            <a:r>
              <a:rPr lang="de-DE" sz="1400" dirty="0" smtClean="0"/>
              <a:t>Skills</a:t>
            </a:r>
            <a:r>
              <a:rPr lang="de-DE" sz="1400" dirty="0"/>
              <a:t>?</a:t>
            </a:r>
          </a:p>
          <a:p>
            <a:endParaRPr lang="de-DE" sz="1400" dirty="0"/>
          </a:p>
          <a:p>
            <a:r>
              <a:rPr lang="de-DE" sz="1400" dirty="0"/>
              <a:t> 5</a:t>
            </a:r>
            <a:r>
              <a:rPr lang="de-DE" sz="1400" dirty="0" smtClean="0"/>
              <a:t>) </a:t>
            </a:r>
            <a:r>
              <a:rPr lang="de-DE" sz="1400" dirty="0"/>
              <a:t>Welche komplementären Skills sind wichtig? Was versprechen Sie sich </a:t>
            </a:r>
            <a:r>
              <a:rPr lang="de-DE" sz="1400" dirty="0" smtClean="0"/>
              <a:t>von einer Anreicherung wirtschaftlichen Kompetenzen und Data Science Skills in der Ausbildung?</a:t>
            </a:r>
            <a:endParaRPr lang="de-DE" sz="1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98412" y="1633364"/>
            <a:ext cx="32494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200" b="1" dirty="0" smtClean="0"/>
              <a:t>Prof</a:t>
            </a:r>
            <a:r>
              <a:rPr lang="de-DE" sz="1200" b="1" dirty="0"/>
              <a:t>. Dr. A Min </a:t>
            </a:r>
            <a:r>
              <a:rPr lang="de-DE" sz="1200" b="1" dirty="0" err="1"/>
              <a:t>Tjoa</a:t>
            </a:r>
            <a:r>
              <a:rPr lang="de-DE" sz="1200" dirty="0"/>
              <a:t>, Information &amp; Software Engineering Group, TU Wien</a:t>
            </a:r>
          </a:p>
          <a:p>
            <a:pPr marL="285750" indent="-285750">
              <a:buFont typeface="Arial"/>
              <a:buChar char="•"/>
            </a:pPr>
            <a:r>
              <a:rPr lang="de-DE" sz="1200" b="1" dirty="0" smtClean="0"/>
              <a:t>Dipl</a:t>
            </a:r>
            <a:r>
              <a:rPr lang="de-DE" sz="1200" b="1" dirty="0"/>
              <a:t>. Ing. Helmut </a:t>
            </a:r>
            <a:r>
              <a:rPr lang="de-DE" sz="1200" b="1" dirty="0" err="1"/>
              <a:t>Ludwar</a:t>
            </a:r>
            <a:r>
              <a:rPr lang="de-DE" sz="1200" dirty="0"/>
              <a:t>, CTO IBM Österreich</a:t>
            </a:r>
          </a:p>
          <a:p>
            <a:pPr marL="285750" indent="-285750">
              <a:buFont typeface="Arial"/>
              <a:buChar char="•"/>
            </a:pPr>
            <a:r>
              <a:rPr lang="de-DE" sz="1200" b="1" dirty="0" smtClean="0"/>
              <a:t>DI </a:t>
            </a:r>
            <a:r>
              <a:rPr lang="de-DE" sz="1200" b="1" dirty="0"/>
              <a:t>Harald Leitenmüller</a:t>
            </a:r>
            <a:r>
              <a:rPr lang="de-DE" sz="1200" dirty="0"/>
              <a:t>, CTO Microsoft Österreich</a:t>
            </a:r>
          </a:p>
          <a:p>
            <a:pPr marL="285750" indent="-285750">
              <a:buFont typeface="Arial"/>
              <a:buChar char="•"/>
            </a:pPr>
            <a:r>
              <a:rPr lang="de-DE" sz="1200" b="1" dirty="0" smtClean="0"/>
              <a:t>Dr</a:t>
            </a:r>
            <a:r>
              <a:rPr lang="de-DE" sz="1200" b="1" dirty="0"/>
              <a:t>. Georg Krause</a:t>
            </a:r>
            <a:r>
              <a:rPr lang="de-DE" sz="1200" dirty="0"/>
              <a:t>, </a:t>
            </a:r>
            <a:r>
              <a:rPr lang="de-DE" sz="1200" dirty="0" err="1"/>
              <a:t>Director</a:t>
            </a:r>
            <a:r>
              <a:rPr lang="de-DE" sz="1200" dirty="0"/>
              <a:t> Consulting SAP Österreich</a:t>
            </a:r>
          </a:p>
          <a:p>
            <a:pPr marL="285750" indent="-285750">
              <a:buFont typeface="Arial"/>
              <a:buChar char="•"/>
            </a:pPr>
            <a:r>
              <a:rPr lang="de-DE" sz="1200" b="1" dirty="0" smtClean="0"/>
              <a:t>DI </a:t>
            </a:r>
            <a:r>
              <a:rPr lang="de-DE" sz="1200" b="1" dirty="0"/>
              <a:t>Jan </a:t>
            </a:r>
            <a:r>
              <a:rPr lang="de-DE" sz="1200" b="1" dirty="0" err="1"/>
              <a:t>Trionow</a:t>
            </a:r>
            <a:r>
              <a:rPr lang="de-DE" sz="1200" dirty="0"/>
              <a:t>, CEO Hutchison Drei Austria GmbH</a:t>
            </a:r>
          </a:p>
        </p:txBody>
      </p:sp>
      <p:sp>
        <p:nvSpPr>
          <p:cNvPr id="10" name="Rechteck 9"/>
          <p:cNvSpPr/>
          <p:nvPr/>
        </p:nvSpPr>
        <p:spPr>
          <a:xfrm>
            <a:off x="35496" y="1633364"/>
            <a:ext cx="360040" cy="2088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77380"/>
            <a:ext cx="288032" cy="288032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3" y="2281436"/>
            <a:ext cx="449631" cy="216024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6" y="3076372"/>
            <a:ext cx="431428" cy="213176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2646164"/>
            <a:ext cx="289967" cy="355352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61556"/>
            <a:ext cx="420926" cy="31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70946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Screen Shot 2015-05-28 at 06.17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" r="707"/>
          <a:stretch>
            <a:fillRect/>
          </a:stretch>
        </p:blipFill>
        <p:spPr>
          <a:xfrm>
            <a:off x="2029273" y="1558521"/>
            <a:ext cx="4602171" cy="2164153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2</a:t>
            </a:fld>
            <a:endParaRPr lang="de-AT" dirty="0"/>
          </a:p>
        </p:txBody>
      </p:sp>
      <p:pic>
        <p:nvPicPr>
          <p:cNvPr id="7" name="Bild 6" descr="Screen Shot 2015-05-28 at 06.17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340"/>
            <a:ext cx="2057400" cy="1587500"/>
          </a:xfrm>
          <a:prstGeom prst="rect">
            <a:avLst/>
          </a:prstGeom>
        </p:spPr>
      </p:pic>
      <p:pic>
        <p:nvPicPr>
          <p:cNvPr id="8" name="Bild 7" descr="Screen Shot 2015-05-28 at 07.14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07163"/>
            <a:ext cx="2810570" cy="2267263"/>
          </a:xfrm>
          <a:prstGeom prst="rect">
            <a:avLst/>
          </a:prstGeom>
        </p:spPr>
      </p:pic>
      <p:pic>
        <p:nvPicPr>
          <p:cNvPr id="9" name="Bild 8" descr="Screen Shot 2015-05-28 at 07.13.5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569468"/>
            <a:ext cx="2255168" cy="34289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164288" y="3073524"/>
            <a:ext cx="7810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/>
              <a:t>22.05.2015</a:t>
            </a:r>
          </a:p>
        </p:txBody>
      </p:sp>
      <p:sp>
        <p:nvSpPr>
          <p:cNvPr id="2" name="Rechteck 1"/>
          <p:cNvSpPr/>
          <p:nvPr/>
        </p:nvSpPr>
        <p:spPr>
          <a:xfrm>
            <a:off x="6300192" y="4585692"/>
            <a:ext cx="284380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900" i="1" dirty="0" smtClean="0"/>
              <a:t>"50 </a:t>
            </a:r>
            <a:r>
              <a:rPr lang="de-DE" sz="900" i="1" dirty="0"/>
              <a:t>Prozent glauben, dass Technologieriesen wie Google mit </a:t>
            </a:r>
            <a:r>
              <a:rPr lang="de-DE" sz="900" i="1" dirty="0" smtClean="0"/>
              <a:t>ihrer </a:t>
            </a:r>
            <a:r>
              <a:rPr lang="de-DE" sz="900" i="1" dirty="0"/>
              <a:t>Big-Data-Kompetenz künftig in direkte Konkurrenz </a:t>
            </a:r>
            <a:r>
              <a:rPr lang="de-DE" sz="900" i="1" dirty="0" smtClean="0"/>
              <a:t>zu </a:t>
            </a:r>
            <a:r>
              <a:rPr lang="de-DE" sz="900" i="1" dirty="0"/>
              <a:t>den angestammten Consultants treten</a:t>
            </a:r>
            <a:r>
              <a:rPr lang="de-DE" sz="900" i="1" dirty="0" smtClean="0"/>
              <a:t>."</a:t>
            </a:r>
            <a:endParaRPr lang="de-DE" sz="900" i="1" dirty="0"/>
          </a:p>
        </p:txBody>
      </p:sp>
    </p:spTree>
    <p:extLst>
      <p:ext uri="{BB962C8B-B14F-4D97-AF65-F5344CB8AC3E}">
        <p14:creationId xmlns:p14="http://schemas.microsoft.com/office/powerpoint/2010/main" val="310422179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denken unsere Studierenden?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3</a:t>
            </a:fld>
            <a:endParaRPr lang="de-AT" dirty="0"/>
          </a:p>
        </p:txBody>
      </p:sp>
      <p:pic>
        <p:nvPicPr>
          <p:cNvPr id="4" name="Inhaltsplatzhalter 3" descr="Screen Shot 2015-05-28 at 06.20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8" b="10748"/>
          <a:stretch>
            <a:fillRect/>
          </a:stretch>
        </p:blipFill>
        <p:spPr>
          <a:xfrm>
            <a:off x="180328" y="1561356"/>
            <a:ext cx="7776048" cy="3656657"/>
          </a:xfrm>
        </p:spPr>
      </p:pic>
      <p:pic>
        <p:nvPicPr>
          <p:cNvPr id="8" name="Bild 7" descr="Screen Shot 2015-05-28 at 06.20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61356"/>
            <a:ext cx="3071417" cy="140099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971600" y="5305772"/>
            <a:ext cx="711053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>
                <a:hlinkClick r:id="rId4"/>
              </a:rPr>
              <a:t>https://www.facebook.com/wu.wirtschaftsuniversitaet.wien/photos/a.151406758221539.26987.147250285303853/1043735715655301/?type=3&amp;</a:t>
            </a:r>
            <a:r>
              <a:rPr lang="de-DE" sz="600" dirty="0" smtClean="0">
                <a:hlinkClick r:id="rId4"/>
              </a:rPr>
              <a:t>theater</a:t>
            </a:r>
            <a:r>
              <a:rPr lang="de-DE" sz="600" dirty="0" smtClean="0"/>
              <a:t> 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3632933313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Big Data Anwendungsbereiche und </a:t>
            </a:r>
            <a:r>
              <a:rPr lang="de-DE" dirty="0" err="1" smtClean="0"/>
              <a:t>skills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6035" y="1505099"/>
            <a:ext cx="8430461" cy="3872681"/>
          </a:xfrm>
        </p:spPr>
        <p:txBody>
          <a:bodyPr>
            <a:noAutofit/>
          </a:bodyPr>
          <a:lstStyle/>
          <a:p>
            <a:r>
              <a:rPr lang="de-DE" sz="1600" dirty="0" smtClean="0"/>
              <a:t>Big Data als Core </a:t>
            </a:r>
            <a:r>
              <a:rPr lang="de-DE" sz="1600" dirty="0" err="1" smtClean="0"/>
              <a:t>business</a:t>
            </a:r>
            <a:r>
              <a:rPr lang="de-DE" sz="1600" dirty="0" smtClean="0"/>
              <a:t>: Google stellt niemanden ohne IT-Kenntnisse ein</a:t>
            </a:r>
          </a:p>
          <a:p>
            <a:endParaRPr lang="de-DE" sz="500" dirty="0" smtClean="0"/>
          </a:p>
          <a:p>
            <a:r>
              <a:rPr lang="de-DE" sz="1600" dirty="0" smtClean="0"/>
              <a:t>Apple</a:t>
            </a:r>
            <a:r>
              <a:rPr lang="de-DE" sz="1600" dirty="0" smtClean="0"/>
              <a:t>: von einer </a:t>
            </a:r>
            <a:r>
              <a:rPr lang="de-DE" sz="1600" dirty="0" smtClean="0"/>
              <a:t>Hardware Company </a:t>
            </a:r>
            <a:r>
              <a:rPr lang="de-DE" sz="1600" dirty="0" smtClean="0"/>
              <a:t>zu einer Data Company</a:t>
            </a:r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 smtClean="0"/>
          </a:p>
          <a:p>
            <a:endParaRPr lang="de-DE" sz="800" dirty="0"/>
          </a:p>
          <a:p>
            <a:r>
              <a:rPr lang="de-DE" sz="1600" dirty="0" err="1" smtClean="0"/>
              <a:t>Red</a:t>
            </a:r>
            <a:r>
              <a:rPr lang="de-DE" sz="1600" dirty="0" smtClean="0"/>
              <a:t> Bull: Marketing hat eine stetig wachsense Data Science </a:t>
            </a:r>
            <a:r>
              <a:rPr lang="de-DE" sz="1600" dirty="0"/>
              <a:t>K</a:t>
            </a:r>
            <a:r>
              <a:rPr lang="de-DE" sz="1600" dirty="0" smtClean="0"/>
              <a:t>omponente!</a:t>
            </a:r>
          </a:p>
          <a:p>
            <a:endParaRPr lang="de-DE" sz="700" dirty="0" smtClean="0"/>
          </a:p>
          <a:p>
            <a:r>
              <a:rPr lang="de-DE" sz="1600" dirty="0" smtClean="0"/>
              <a:t>BMW: </a:t>
            </a:r>
            <a:r>
              <a:rPr lang="de-DE" sz="1600" dirty="0" err="1" smtClean="0"/>
              <a:t>Supply</a:t>
            </a:r>
            <a:r>
              <a:rPr lang="de-DE" sz="1600" dirty="0" smtClean="0"/>
              <a:t>-Chain, Intelligente Produktion, </a:t>
            </a:r>
          </a:p>
          <a:p>
            <a:pPr marL="0" indent="0">
              <a:buNone/>
            </a:pPr>
            <a:r>
              <a:rPr lang="de-DE" sz="1600" dirty="0" smtClean="0"/>
              <a:t>    in-car-Technologie </a:t>
            </a:r>
            <a:r>
              <a:rPr lang="de-DE" sz="1600" dirty="0" smtClean="0"/>
              <a:t>(car</a:t>
            </a:r>
            <a:r>
              <a:rPr lang="de-DE" sz="1600" dirty="0" smtClean="0"/>
              <a:t>-</a:t>
            </a:r>
            <a:r>
              <a:rPr lang="de-DE" sz="1600" dirty="0" err="1" smtClean="0"/>
              <a:t>to</a:t>
            </a:r>
            <a:r>
              <a:rPr lang="de-DE" sz="1600" dirty="0" smtClean="0"/>
              <a:t>-car </a:t>
            </a:r>
            <a:r>
              <a:rPr lang="de-DE" sz="1600" dirty="0" err="1" smtClean="0"/>
              <a:t>communication</a:t>
            </a:r>
            <a:r>
              <a:rPr lang="de-DE" sz="1600" dirty="0" smtClean="0"/>
              <a:t>,...), etc.</a:t>
            </a:r>
          </a:p>
          <a:p>
            <a:pPr marL="0" indent="0">
              <a:buNone/>
            </a:pPr>
            <a:endParaRPr lang="de-DE" sz="600" dirty="0" smtClean="0"/>
          </a:p>
          <a:p>
            <a:r>
              <a:rPr lang="de-DE" sz="1600" dirty="0" smtClean="0"/>
              <a:t>UN: </a:t>
            </a:r>
            <a:r>
              <a:rPr lang="de-DE" sz="1600" dirty="0" err="1" smtClean="0"/>
              <a:t>One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biggest</a:t>
            </a:r>
            <a:r>
              <a:rPr lang="de-DE" sz="1600" dirty="0" smtClean="0"/>
              <a:t> </a:t>
            </a:r>
            <a:r>
              <a:rPr lang="de-DE" sz="1600" dirty="0" err="1" smtClean="0"/>
              <a:t>providers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Open Data, </a:t>
            </a:r>
            <a:r>
              <a:rPr lang="de-DE" sz="1600" dirty="0" err="1" smtClean="0"/>
              <a:t>Disaster</a:t>
            </a:r>
            <a:r>
              <a:rPr lang="de-DE" sz="1600" dirty="0" smtClean="0"/>
              <a:t> &amp; </a:t>
            </a:r>
            <a:r>
              <a:rPr lang="de-DE" sz="1600" dirty="0" err="1" smtClean="0"/>
              <a:t>Crisis</a:t>
            </a:r>
            <a:r>
              <a:rPr lang="de-DE" sz="1600" dirty="0" smtClean="0"/>
              <a:t> Management, etc. </a:t>
            </a:r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2407" y="5221857"/>
            <a:ext cx="892150" cy="304271"/>
          </a:xfrm>
        </p:spPr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4</a:t>
            </a:fld>
            <a:endParaRPr lang="de-AT" dirty="0"/>
          </a:p>
        </p:txBody>
      </p:sp>
      <p:pic>
        <p:nvPicPr>
          <p:cNvPr id="6" name="Bild 5" descr="Screen Shot 2015-05-28 at 06.34.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3" b="9116"/>
          <a:stretch/>
        </p:blipFill>
        <p:spPr>
          <a:xfrm>
            <a:off x="4499992" y="2281436"/>
            <a:ext cx="4128100" cy="9361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Bild 6" descr="Screen Shot 2015-05-28 at 06.35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340"/>
            <a:ext cx="837269" cy="389330"/>
          </a:xfrm>
          <a:prstGeom prst="rect">
            <a:avLst/>
          </a:prstGeom>
        </p:spPr>
      </p:pic>
      <p:pic>
        <p:nvPicPr>
          <p:cNvPr id="8" name="Bild 7" descr="Screen Shot 2015-05-28 at 06.35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9" y="1921396"/>
            <a:ext cx="668845" cy="68008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692" y="5112568"/>
            <a:ext cx="1571292" cy="602432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224" y="3865612"/>
            <a:ext cx="1168966" cy="936104"/>
          </a:xfrm>
          <a:prstGeom prst="rect">
            <a:avLst/>
          </a:prstGeom>
        </p:spPr>
      </p:pic>
      <p:pic>
        <p:nvPicPr>
          <p:cNvPr id="11" name="Bild 10" descr="Screen Shot 2015-05-28 at 06.36.0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32908"/>
            <a:ext cx="828686" cy="498993"/>
          </a:xfrm>
          <a:prstGeom prst="rect">
            <a:avLst/>
          </a:prstGeom>
        </p:spPr>
      </p:pic>
      <p:pic>
        <p:nvPicPr>
          <p:cNvPr id="12" name="Bild 11" descr="Screen Shot 2015-05-28 at 06.36.0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5612"/>
            <a:ext cx="637180" cy="648072"/>
          </a:xfrm>
          <a:prstGeom prst="rect">
            <a:avLst/>
          </a:prstGeom>
        </p:spPr>
      </p:pic>
      <p:pic>
        <p:nvPicPr>
          <p:cNvPr id="13" name="Bild 12" descr="Screen Shot 2015-05-28 at 06.36.1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4" y="4801716"/>
            <a:ext cx="745990" cy="5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42270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Bedarf an Big Data Spezialisten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McKinsey</a:t>
            </a:r>
          </a:p>
          <a:p>
            <a:pPr lvl="1"/>
            <a:r>
              <a:rPr lang="de-DE" dirty="0"/>
              <a:t>Amerikanischer Arbeitsmarkt</a:t>
            </a:r>
          </a:p>
          <a:p>
            <a:pPr lvl="1"/>
            <a:r>
              <a:rPr lang="de-DE" dirty="0"/>
              <a:t>2018: 290.000 – </a:t>
            </a:r>
            <a:r>
              <a:rPr lang="de-DE" dirty="0" smtClean="0"/>
              <a:t>340.000 Bedarf</a:t>
            </a:r>
            <a:endParaRPr lang="de-DE" dirty="0"/>
          </a:p>
          <a:p>
            <a:pPr lvl="1"/>
            <a:r>
              <a:rPr lang="de-DE" dirty="0"/>
              <a:t>50 – 60 % Differenz</a:t>
            </a:r>
          </a:p>
          <a:p>
            <a:r>
              <a:rPr lang="de-DE" dirty="0"/>
              <a:t>Gartner Research</a:t>
            </a:r>
          </a:p>
          <a:p>
            <a:pPr lvl="1"/>
            <a:r>
              <a:rPr lang="de-DE" dirty="0"/>
              <a:t>Globaler Bedarf</a:t>
            </a:r>
          </a:p>
          <a:p>
            <a:pPr lvl="1"/>
            <a:r>
              <a:rPr lang="de-DE" dirty="0"/>
              <a:t>4,4 Millionen neue Jobs Weltweit</a:t>
            </a:r>
          </a:p>
          <a:p>
            <a:r>
              <a:rPr lang="de-DE" dirty="0"/>
              <a:t>E-Skills UK:</a:t>
            </a:r>
          </a:p>
          <a:p>
            <a:pPr lvl="1"/>
            <a:r>
              <a:rPr lang="de-DE" dirty="0"/>
              <a:t>Britischer Arbeitsmarkt</a:t>
            </a:r>
          </a:p>
          <a:p>
            <a:pPr lvl="1"/>
            <a:r>
              <a:rPr lang="de-DE" dirty="0"/>
              <a:t>49.000 Big Data Spezialisten</a:t>
            </a:r>
          </a:p>
          <a:p>
            <a:pPr lvl="1"/>
            <a:r>
              <a:rPr lang="de-DE" dirty="0"/>
              <a:t>260.000 neue Jobs im Big Data Umfeld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96079749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Big Data Berufsgruppen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6</a:t>
            </a:fld>
            <a:endParaRPr lang="de-AT" dirty="0"/>
          </a:p>
        </p:txBody>
      </p:sp>
      <p:pic>
        <p:nvPicPr>
          <p:cNvPr id="6" name="Bild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6"/>
          <a:stretch/>
        </p:blipFill>
        <p:spPr bwMode="auto">
          <a:xfrm>
            <a:off x="827584" y="1705372"/>
            <a:ext cx="7311944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5436096" y="3721596"/>
            <a:ext cx="12961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5436096" y="3145532"/>
            <a:ext cx="172819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5444480" y="2857500"/>
            <a:ext cx="19358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0" y="5089748"/>
            <a:ext cx="94588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aseline="30000" dirty="0" smtClean="0"/>
              <a:t>Quelle</a:t>
            </a:r>
            <a:r>
              <a:rPr lang="de-DE" baseline="30000" dirty="0"/>
              <a:t>: </a:t>
            </a:r>
            <a:r>
              <a:rPr lang="de-DE" baseline="30000" dirty="0" smtClean="0"/>
              <a:t>"Big </a:t>
            </a:r>
            <a:r>
              <a:rPr lang="de-DE" baseline="30000" dirty="0"/>
              <a:t>Data </a:t>
            </a:r>
            <a:r>
              <a:rPr lang="de-DE" baseline="30000" dirty="0" err="1"/>
              <a:t>Analytics</a:t>
            </a:r>
            <a:r>
              <a:rPr lang="de-DE" baseline="30000" dirty="0"/>
              <a:t> </a:t>
            </a:r>
            <a:r>
              <a:rPr lang="de-DE" baseline="30000" dirty="0" smtClean="0"/>
              <a:t>-</a:t>
            </a:r>
            <a:r>
              <a:rPr lang="de-DE" dirty="0" smtClean="0"/>
              <a:t> </a:t>
            </a:r>
            <a:r>
              <a:rPr lang="de-DE" baseline="30000" dirty="0" smtClean="0"/>
              <a:t>An </a:t>
            </a:r>
            <a:r>
              <a:rPr lang="de-DE" baseline="30000" dirty="0" err="1"/>
              <a:t>assessment</a:t>
            </a:r>
            <a:r>
              <a:rPr lang="de-DE" baseline="30000" dirty="0"/>
              <a:t> </a:t>
            </a:r>
            <a:r>
              <a:rPr lang="de-DE" baseline="30000" dirty="0" err="1"/>
              <a:t>of</a:t>
            </a:r>
            <a:r>
              <a:rPr lang="de-DE" baseline="30000" dirty="0"/>
              <a:t> </a:t>
            </a:r>
            <a:r>
              <a:rPr lang="de-DE" baseline="30000" dirty="0" err="1"/>
              <a:t>demand</a:t>
            </a:r>
            <a:r>
              <a:rPr lang="de-DE" baseline="30000" dirty="0"/>
              <a:t> </a:t>
            </a:r>
            <a:r>
              <a:rPr lang="de-DE" baseline="30000" dirty="0" err="1"/>
              <a:t>for</a:t>
            </a:r>
            <a:r>
              <a:rPr lang="de-DE" baseline="30000" dirty="0"/>
              <a:t> </a:t>
            </a:r>
            <a:r>
              <a:rPr lang="de-DE" baseline="30000" dirty="0" err="1"/>
              <a:t>labour</a:t>
            </a:r>
            <a:r>
              <a:rPr lang="de-DE" baseline="30000" dirty="0"/>
              <a:t> </a:t>
            </a:r>
            <a:r>
              <a:rPr lang="de-DE" baseline="30000" dirty="0" err="1"/>
              <a:t>and</a:t>
            </a:r>
            <a:r>
              <a:rPr lang="de-DE" baseline="30000" dirty="0"/>
              <a:t> </a:t>
            </a:r>
            <a:r>
              <a:rPr lang="de-DE" baseline="30000" dirty="0" err="1"/>
              <a:t>skills</a:t>
            </a:r>
            <a:r>
              <a:rPr lang="de-DE" baseline="30000" dirty="0"/>
              <a:t>, 2012-</a:t>
            </a:r>
            <a:r>
              <a:rPr lang="de-DE" baseline="30000" dirty="0" smtClean="0"/>
              <a:t>2017" </a:t>
            </a:r>
            <a:r>
              <a:rPr lang="de-DE" baseline="30000" dirty="0"/>
              <a:t>(</a:t>
            </a:r>
            <a:r>
              <a:rPr lang="de-DE" baseline="30000" dirty="0" err="1"/>
              <a:t>eSkills</a:t>
            </a:r>
            <a:r>
              <a:rPr lang="de-DE" baseline="30000" dirty="0"/>
              <a:t> </a:t>
            </a:r>
            <a:r>
              <a:rPr lang="de-DE" baseline="30000" dirty="0" err="1"/>
              <a:t>uk</a:t>
            </a:r>
            <a:r>
              <a:rPr lang="de-DE" baseline="30000" dirty="0"/>
              <a:t>, 2013) </a:t>
            </a:r>
          </a:p>
          <a:p>
            <a:endParaRPr lang="de-DE" baseline="30000" dirty="0"/>
          </a:p>
        </p:txBody>
      </p:sp>
    </p:spTree>
    <p:extLst>
      <p:ext uri="{BB962C8B-B14F-4D97-AF65-F5344CB8AC3E}">
        <p14:creationId xmlns:p14="http://schemas.microsoft.com/office/powerpoint/2010/main" val="13141548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Berufsgruppen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7</a:t>
            </a:fld>
            <a:endParaRPr lang="de-AT" dirty="0"/>
          </a:p>
        </p:txBody>
      </p:sp>
      <p:graphicFrame>
        <p:nvGraphicFramePr>
          <p:cNvPr id="6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618031"/>
              </p:ext>
            </p:extLst>
          </p:nvPr>
        </p:nvGraphicFramePr>
        <p:xfrm>
          <a:off x="899592" y="1489348"/>
          <a:ext cx="7272808" cy="364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248"/>
                <a:gridCol w="3167021"/>
                <a:gridCol w="3387539"/>
              </a:tblGrid>
              <a:tr h="295403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 marL="56807" marR="56807" marT="28403" marB="28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Data Analyst</a:t>
                      </a:r>
                      <a:endParaRPr lang="de-DE" sz="1600" dirty="0"/>
                    </a:p>
                  </a:txBody>
                  <a:tcPr marL="56807" marR="56807" marT="28403" marB="284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Data</a:t>
                      </a:r>
                      <a:r>
                        <a:rPr lang="de-DE" sz="1600" baseline="0" dirty="0" smtClean="0"/>
                        <a:t> Scientist</a:t>
                      </a:r>
                      <a:endParaRPr lang="de-DE" sz="1600" dirty="0"/>
                    </a:p>
                  </a:txBody>
                  <a:tcPr marL="56807" marR="56807" marT="28403" marB="28403"/>
                </a:tc>
              </a:tr>
              <a:tr h="411990">
                <a:tc rowSpan="5">
                  <a:txBody>
                    <a:bodyPr/>
                    <a:lstStyle/>
                    <a:p>
                      <a:pPr algn="ctr"/>
                      <a:r>
                        <a:rPr lang="de-DE" sz="1100" dirty="0" smtClean="0"/>
                        <a:t>Technische</a:t>
                      </a:r>
                      <a:r>
                        <a:rPr lang="de-DE" sz="1100" baseline="0" dirty="0" smtClean="0"/>
                        <a:t> Fähigkeiten</a:t>
                      </a:r>
                      <a:endParaRPr lang="de-DE" sz="1100" dirty="0"/>
                    </a:p>
                  </a:txBody>
                  <a:tcPr marL="56807" marR="56807" marT="28403" marB="28403" vert="vert270" anchor="ctr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Analytisches</a:t>
                      </a:r>
                      <a:r>
                        <a:rPr lang="de-DE" sz="1100" baseline="0" dirty="0" smtClean="0"/>
                        <a:t> Denken</a:t>
                      </a:r>
                    </a:p>
                  </a:txBody>
                  <a:tcPr marL="56807" marR="56807" marT="28403" marB="28403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Ausgeprägte Mathematik und Statistik Kenntnisse</a:t>
                      </a:r>
                      <a:endParaRPr lang="de-DE" sz="1100" dirty="0"/>
                    </a:p>
                  </a:txBody>
                  <a:tcPr marL="56807" marR="56807" marT="28403" marB="28403"/>
                </a:tc>
              </a:tr>
              <a:tr h="29547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DBMS/Datenmodellierung</a:t>
                      </a:r>
                      <a:endParaRPr lang="de-DE" sz="1100" dirty="0"/>
                    </a:p>
                  </a:txBody>
                  <a:tcPr marL="56807" marR="56807" marT="28403" marB="28403"/>
                </a:tc>
                <a:tc>
                  <a:txBody>
                    <a:bodyPr/>
                    <a:lstStyle/>
                    <a:p>
                      <a:pPr marL="0" marR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/>
                        <a:t>DBMS/Datenmodellierung</a:t>
                      </a:r>
                    </a:p>
                  </a:txBody>
                  <a:tcPr marL="56807" marR="56807" marT="28403" marB="28403"/>
                </a:tc>
              </a:tr>
              <a:tr h="2880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Bedienung von Tools (Marktanalysetools)</a:t>
                      </a:r>
                      <a:endParaRPr lang="de-DE" sz="1100" dirty="0"/>
                    </a:p>
                  </a:txBody>
                  <a:tcPr marL="56807" marR="56807" marT="28403" marB="28403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Data Mining</a:t>
                      </a:r>
                      <a:endParaRPr lang="de-DE" sz="1100" dirty="0"/>
                    </a:p>
                  </a:txBody>
                  <a:tcPr marL="56807" marR="56807" marT="28403" marB="28403"/>
                </a:tc>
              </a:tr>
              <a:tr h="288033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1" dirty="0" smtClean="0"/>
                        <a:t>Erprobte</a:t>
                      </a:r>
                      <a:r>
                        <a:rPr lang="de-DE" sz="1100" baseline="0" dirty="0" smtClean="0"/>
                        <a:t> Analyseprozesse anwenden</a:t>
                      </a:r>
                      <a:endParaRPr lang="de-DE" sz="1100" dirty="0"/>
                    </a:p>
                  </a:txBody>
                  <a:tcPr marL="56807" marR="56807" marT="28403" marB="28403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Visualisierung</a:t>
                      </a:r>
                    </a:p>
                  </a:txBody>
                  <a:tcPr marL="56807" marR="56807" marT="28403" marB="28403"/>
                </a:tc>
              </a:tr>
              <a:tr h="60929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/>
                        <a:t>Programmierkenntnisse vorteilhaft aber nicht notwendig</a:t>
                      </a:r>
                    </a:p>
                  </a:txBody>
                  <a:tcPr marL="56807" marR="56807" marT="28403" marB="28403"/>
                </a:tc>
                <a:tc>
                  <a:txBody>
                    <a:bodyPr/>
                    <a:lstStyle/>
                    <a:p>
                      <a:pPr marL="0" marR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/>
                        <a:t>Entwicklung</a:t>
                      </a:r>
                      <a:r>
                        <a:rPr lang="de-DE" sz="1100" baseline="0" dirty="0" smtClean="0"/>
                        <a:t> von Algorithmen (</a:t>
                      </a:r>
                      <a:r>
                        <a:rPr lang="de-DE" sz="1100" b="1" baseline="0" dirty="0" smtClean="0"/>
                        <a:t>front-</a:t>
                      </a:r>
                      <a:r>
                        <a:rPr lang="de-DE" sz="1100" b="1" baseline="0" dirty="0" err="1" smtClean="0"/>
                        <a:t>to</a:t>
                      </a:r>
                      <a:r>
                        <a:rPr lang="de-DE" sz="1100" b="1" baseline="0" dirty="0" smtClean="0"/>
                        <a:t>-end-solutions</a:t>
                      </a:r>
                      <a:r>
                        <a:rPr lang="de-DE" sz="1100" baseline="0" dirty="0" smtClean="0"/>
                        <a:t>)</a:t>
                      </a:r>
                    </a:p>
                    <a:p>
                      <a:pPr marL="0" marR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baseline="0" dirty="0" smtClean="0"/>
                        <a:t>Methodische Abstraktion </a:t>
                      </a:r>
                      <a:r>
                        <a:rPr lang="de-DE" sz="1100" baseline="0" dirty="0" smtClean="0"/>
                        <a:t>von Algorithmen</a:t>
                      </a:r>
                    </a:p>
                  </a:txBody>
                  <a:tcPr marL="56807" marR="56807" marT="28403" marB="28403"/>
                </a:tc>
              </a:tr>
              <a:tr h="234398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 marL="56807" marR="56807" marT="28403" marB="2840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 marL="56807" marR="56807" marT="28403" marB="2840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 marL="56807" marR="56807" marT="28403" marB="2840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990">
                <a:tc rowSpan="3">
                  <a:txBody>
                    <a:bodyPr/>
                    <a:lstStyle/>
                    <a:p>
                      <a:r>
                        <a:rPr lang="de-DE" sz="1100" dirty="0" err="1" smtClean="0"/>
                        <a:t>Wirtschaftl</a:t>
                      </a:r>
                      <a:r>
                        <a:rPr lang="de-DE" sz="1100" dirty="0" smtClean="0"/>
                        <a:t>.</a:t>
                      </a:r>
                      <a:r>
                        <a:rPr lang="de-DE" sz="1100" baseline="0" dirty="0" smtClean="0"/>
                        <a:t> Fähigkeiten</a:t>
                      </a:r>
                      <a:endParaRPr lang="de-DE" sz="1100" dirty="0"/>
                    </a:p>
                  </a:txBody>
                  <a:tcPr marL="56807" marR="56807" marT="28403" marB="28403" vert="vert270" anchor="ctr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Detailliertes Domänenwissen</a:t>
                      </a:r>
                      <a:endParaRPr lang="de-DE" sz="1100" dirty="0"/>
                    </a:p>
                  </a:txBody>
                  <a:tcPr marL="56807" marR="56807" marT="28403" marB="28403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Fachbezogenes Hintergrundwissen</a:t>
                      </a:r>
                      <a:endParaRPr lang="de-DE" sz="1100" dirty="0"/>
                    </a:p>
                  </a:txBody>
                  <a:tcPr marL="56807" marR="56807" marT="28403" marB="28403"/>
                </a:tc>
              </a:tr>
              <a:tr h="234398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Projektmanagement</a:t>
                      </a:r>
                      <a:endParaRPr lang="de-DE" sz="1100" dirty="0"/>
                    </a:p>
                  </a:txBody>
                  <a:tcPr marL="56807" marR="56807" marT="28403" marB="28403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Kreativität, Ideen: "</a:t>
                      </a:r>
                      <a:r>
                        <a:rPr lang="de-DE" sz="1100" b="1" dirty="0" smtClean="0"/>
                        <a:t>die Nadel im Heuhaufen</a:t>
                      </a:r>
                      <a:r>
                        <a:rPr lang="de-DE" sz="1100" b="1" baseline="0" dirty="0" smtClean="0"/>
                        <a:t> finden</a:t>
                      </a:r>
                      <a:r>
                        <a:rPr lang="de-DE" sz="1100" baseline="0" dirty="0" smtClean="0"/>
                        <a:t>"</a:t>
                      </a:r>
                      <a:endParaRPr lang="de-DE" sz="1100" dirty="0"/>
                    </a:p>
                  </a:txBody>
                  <a:tcPr marL="56807" marR="56807" marT="28403" marB="28403"/>
                </a:tc>
              </a:tr>
              <a:tr h="41199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Ausgeprägte Kommunikative Fähigkeiten</a:t>
                      </a:r>
                      <a:endParaRPr lang="de-DE" sz="1100" dirty="0"/>
                    </a:p>
                  </a:txBody>
                  <a:tcPr marL="56807" marR="56807" marT="28403" marB="2840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/>
                        <a:t>Ausgeprägte Kommunikative Fähigkeiten</a:t>
                      </a:r>
                    </a:p>
                  </a:txBody>
                  <a:tcPr marL="56807" marR="56807" marT="28403" marB="28403"/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107504" y="5161756"/>
            <a:ext cx="885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aseline="30000" dirty="0" smtClean="0"/>
              <a:t>Adaptiert/ergänzt, Quelle: "</a:t>
            </a:r>
            <a:r>
              <a:rPr lang="de-DE" baseline="30000" dirty="0" err="1" smtClean="0"/>
              <a:t>Assessing</a:t>
            </a:r>
            <a:r>
              <a:rPr lang="de-DE" baseline="30000" dirty="0" smtClean="0"/>
              <a:t> </a:t>
            </a:r>
            <a:r>
              <a:rPr lang="de-DE" baseline="30000" dirty="0" err="1"/>
              <a:t>the</a:t>
            </a:r>
            <a:r>
              <a:rPr lang="de-DE" baseline="30000" dirty="0"/>
              <a:t> </a:t>
            </a:r>
            <a:r>
              <a:rPr lang="de-DE" baseline="30000" dirty="0" err="1"/>
              <a:t>demand</a:t>
            </a:r>
            <a:r>
              <a:rPr lang="de-DE" baseline="30000" dirty="0"/>
              <a:t> </a:t>
            </a:r>
            <a:r>
              <a:rPr lang="de-DE" baseline="30000" dirty="0" err="1"/>
              <a:t>for</a:t>
            </a:r>
            <a:r>
              <a:rPr lang="de-DE" baseline="30000" dirty="0"/>
              <a:t> Big Data </a:t>
            </a:r>
            <a:r>
              <a:rPr lang="de-DE" baseline="30000" dirty="0" err="1"/>
              <a:t>and</a:t>
            </a:r>
            <a:r>
              <a:rPr lang="de-DE" baseline="30000" dirty="0"/>
              <a:t> </a:t>
            </a:r>
            <a:r>
              <a:rPr lang="de-DE" baseline="30000" dirty="0" err="1"/>
              <a:t>Analytics</a:t>
            </a:r>
            <a:r>
              <a:rPr lang="de-DE" baseline="30000" dirty="0"/>
              <a:t> Skills 2013 – </a:t>
            </a:r>
            <a:r>
              <a:rPr lang="de-DE" baseline="30000" dirty="0" smtClean="0"/>
              <a:t>2020" (</a:t>
            </a:r>
            <a:r>
              <a:rPr lang="de-DE" baseline="30000" dirty="0" err="1" smtClean="0"/>
              <a:t>Forfás</a:t>
            </a:r>
            <a:r>
              <a:rPr lang="de-DE" baseline="30000" dirty="0" smtClean="0"/>
              <a:t>, 2014)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65513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Handlungsempfehlungen: Ausbildung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 smtClean="0"/>
              <a:t>Ausbildung zum Data Scientist am tertiären Sektor</a:t>
            </a:r>
          </a:p>
          <a:p>
            <a:pPr lvl="1"/>
            <a:r>
              <a:rPr lang="de-DE" dirty="0" smtClean="0"/>
              <a:t>Kompetenzen </a:t>
            </a:r>
            <a:r>
              <a:rPr lang="de-DE" dirty="0" smtClean="0"/>
              <a:t>aus verschiedenen Disziplinen</a:t>
            </a:r>
            <a:endParaRPr lang="de-DE" dirty="0" smtClean="0"/>
          </a:p>
          <a:p>
            <a:pPr lvl="1"/>
            <a:r>
              <a:rPr lang="de-DE" dirty="0" smtClean="0"/>
              <a:t>Zusammensetzung und </a:t>
            </a:r>
            <a:r>
              <a:rPr lang="de-DE" dirty="0" smtClean="0"/>
              <a:t>Ausbildungsschwerpunkte</a:t>
            </a:r>
          </a:p>
          <a:p>
            <a:pPr lvl="1"/>
            <a:r>
              <a:rPr lang="de-DE" dirty="0" smtClean="0"/>
              <a:t>Einbindung von realen </a:t>
            </a:r>
            <a:r>
              <a:rPr lang="de-DE" dirty="0" err="1" smtClean="0"/>
              <a:t>Use</a:t>
            </a:r>
            <a:r>
              <a:rPr lang="de-DE" dirty="0" smtClean="0"/>
              <a:t> Cases aus der Wirtschaft</a:t>
            </a:r>
            <a:endParaRPr lang="de-DE" dirty="0" smtClean="0"/>
          </a:p>
          <a:p>
            <a:r>
              <a:rPr lang="de-DE" b="1" dirty="0" smtClean="0"/>
              <a:t>Weiterbildungen ermöglichen</a:t>
            </a:r>
          </a:p>
          <a:p>
            <a:pPr lvl="1"/>
            <a:r>
              <a:rPr lang="de-DE" dirty="0" smtClean="0"/>
              <a:t>Ausbildung nicht nur auf tertiärer Ebene </a:t>
            </a:r>
          </a:p>
          <a:p>
            <a:pPr lvl="1"/>
            <a:r>
              <a:rPr lang="de-DE" dirty="0" smtClean="0"/>
              <a:t>Life-</a:t>
            </a:r>
            <a:r>
              <a:rPr lang="de-DE" dirty="0" err="1" smtClean="0"/>
              <a:t>long</a:t>
            </a:r>
            <a:r>
              <a:rPr lang="de-DE" dirty="0" smtClean="0"/>
              <a:t>-</a:t>
            </a:r>
            <a:r>
              <a:rPr lang="de-DE" dirty="0" err="1" smtClean="0"/>
              <a:t>learning</a:t>
            </a:r>
            <a:r>
              <a:rPr lang="de-DE" dirty="0" smtClean="0"/>
              <a:t> auch für </a:t>
            </a:r>
            <a:r>
              <a:rPr lang="de-DE" dirty="0" err="1" smtClean="0"/>
              <a:t>Alumni</a:t>
            </a:r>
            <a:r>
              <a:rPr lang="de-DE" dirty="0" smtClean="0"/>
              <a:t>? </a:t>
            </a:r>
          </a:p>
          <a:p>
            <a:r>
              <a:rPr lang="de-DE" b="1" dirty="0" smtClean="0"/>
              <a:t>Open Innovation</a:t>
            </a:r>
          </a:p>
          <a:p>
            <a:pPr lvl="1"/>
            <a:r>
              <a:rPr lang="de-DE" dirty="0" err="1" smtClean="0"/>
              <a:t>Many</a:t>
            </a:r>
            <a:r>
              <a:rPr lang="de-DE" dirty="0" smtClean="0"/>
              <a:t> (</a:t>
            </a:r>
            <a:r>
              <a:rPr lang="de-DE" dirty="0" err="1" smtClean="0"/>
              <a:t>most</a:t>
            </a:r>
            <a:r>
              <a:rPr lang="de-DE" dirty="0" smtClean="0"/>
              <a:t>?) </a:t>
            </a:r>
            <a:r>
              <a:rPr lang="de-DE" dirty="0" err="1" smtClean="0"/>
              <a:t>successful</a:t>
            </a:r>
            <a:r>
              <a:rPr lang="de-DE" dirty="0" smtClean="0"/>
              <a:t> Data-</a:t>
            </a:r>
            <a:r>
              <a:rPr lang="de-DE" dirty="0" err="1" smtClean="0"/>
              <a:t>driven</a:t>
            </a:r>
            <a:r>
              <a:rPr lang="de-DE" dirty="0" smtClean="0"/>
              <a:t> </a:t>
            </a:r>
            <a:r>
              <a:rPr lang="de-DE" dirty="0" err="1" smtClean="0"/>
              <a:t>companies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past</a:t>
            </a:r>
            <a:r>
              <a:rPr lang="de-DE" dirty="0" smtClean="0"/>
              <a:t> 10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base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success</a:t>
            </a:r>
            <a:r>
              <a:rPr lang="de-DE" dirty="0" smtClean="0"/>
              <a:t> on "</a:t>
            </a:r>
            <a:r>
              <a:rPr lang="de-DE" dirty="0" err="1" smtClean="0"/>
              <a:t>disruptive</a:t>
            </a:r>
            <a:r>
              <a:rPr lang="de-DE" dirty="0" smtClean="0"/>
              <a:t>" </a:t>
            </a:r>
            <a:r>
              <a:rPr lang="de-DE" dirty="0" err="1" smtClean="0"/>
              <a:t>ideas</a:t>
            </a:r>
            <a:r>
              <a:rPr lang="de-DE" dirty="0" smtClean="0"/>
              <a:t>! </a:t>
            </a:r>
          </a:p>
          <a:p>
            <a:pPr lvl="1"/>
            <a:r>
              <a:rPr lang="de-DE" dirty="0" smtClean="0"/>
              <a:t>Out-</a:t>
            </a:r>
            <a:r>
              <a:rPr lang="de-DE" dirty="0" err="1" smtClean="0"/>
              <a:t>sourcing</a:t>
            </a:r>
            <a:r>
              <a:rPr lang="de-DE" dirty="0" smtClean="0"/>
              <a:t>  </a:t>
            </a:r>
            <a:r>
              <a:rPr lang="de-DE" dirty="0" smtClean="0"/>
              <a:t>"</a:t>
            </a:r>
            <a:r>
              <a:rPr lang="de-DE" i="1" dirty="0" err="1" smtClean="0"/>
              <a:t>ideation</a:t>
            </a:r>
            <a:r>
              <a:rPr lang="de-DE" dirty="0" smtClean="0"/>
              <a:t>"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education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a </a:t>
            </a:r>
            <a:r>
              <a:rPr lang="de-DE" dirty="0" err="1" smtClean="0"/>
              <a:t>model</a:t>
            </a:r>
            <a:r>
              <a:rPr lang="de-DE" dirty="0" smtClean="0"/>
              <a:t>: </a:t>
            </a:r>
            <a:r>
              <a:rPr lang="de-DE" dirty="0" err="1" smtClean="0"/>
              <a:t>Kaggle</a:t>
            </a:r>
            <a:r>
              <a:rPr lang="de-DE" dirty="0" smtClean="0"/>
              <a:t>, </a:t>
            </a:r>
            <a:r>
              <a:rPr lang="de-DE" dirty="0" err="1" smtClean="0"/>
              <a:t>Dreamchallenge</a:t>
            </a:r>
            <a:r>
              <a:rPr lang="de-DE" dirty="0" smtClean="0"/>
              <a:t>...</a:t>
            </a:r>
            <a:r>
              <a:rPr lang="de-DE" dirty="0"/>
              <a:t> </a:t>
            </a:r>
            <a:r>
              <a:rPr lang="de-DE" dirty="0" smtClean="0"/>
              <a:t>(Data-</a:t>
            </a:r>
            <a:r>
              <a:rPr lang="de-DE" dirty="0" err="1" smtClean="0"/>
              <a:t>to</a:t>
            </a:r>
            <a:r>
              <a:rPr lang="de-DE" dirty="0" smtClean="0"/>
              <a:t>-</a:t>
            </a:r>
            <a:r>
              <a:rPr lang="de-DE" dirty="0" err="1" smtClean="0"/>
              <a:t>Algorithm</a:t>
            </a:r>
            <a:r>
              <a:rPr lang="de-DE" dirty="0" smtClean="0"/>
              <a:t>, </a:t>
            </a:r>
            <a:r>
              <a:rPr lang="de-DE" dirty="0" err="1" smtClean="0"/>
              <a:t>Algorithm</a:t>
            </a:r>
            <a:r>
              <a:rPr lang="de-DE" dirty="0" smtClean="0"/>
              <a:t>-</a:t>
            </a:r>
            <a:r>
              <a:rPr lang="de-DE" dirty="0" err="1" smtClean="0"/>
              <a:t>to</a:t>
            </a:r>
            <a:r>
              <a:rPr lang="de-DE" dirty="0" smtClean="0"/>
              <a:t>-Data)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67174925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Science – </a:t>
            </a:r>
            <a:r>
              <a:rPr lang="de-DE" dirty="0" err="1" smtClean="0"/>
              <a:t>Skill</a:t>
            </a:r>
            <a:r>
              <a:rPr lang="de-DE" dirty="0" smtClean="0"/>
              <a:t> Set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6" name="Gleichschenkliges Dreieck 5"/>
          <p:cNvSpPr/>
          <p:nvPr/>
        </p:nvSpPr>
        <p:spPr>
          <a:xfrm>
            <a:off x="467544" y="1875306"/>
            <a:ext cx="7776864" cy="100811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atin typeface="Arial"/>
                <a:cs typeface="Arial"/>
              </a:rPr>
              <a:t>Forschungsgebiete</a:t>
            </a:r>
            <a:endParaRPr lang="de-DE" dirty="0">
              <a:latin typeface="Arial"/>
              <a:cs typeface="Arial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467544" y="3001516"/>
            <a:ext cx="1872208" cy="86409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Statistik</a:t>
            </a:r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3419872" y="3970751"/>
            <a:ext cx="1872208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Mathematik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2437678" y="3001516"/>
            <a:ext cx="1872208" cy="86409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Maschinelles Lernen</a:t>
            </a:r>
            <a:endParaRPr lang="de-DE" dirty="0"/>
          </a:p>
        </p:txBody>
      </p:sp>
      <p:sp>
        <p:nvSpPr>
          <p:cNvPr id="10" name="Abgerundetes Rechteck 9"/>
          <p:cNvSpPr/>
          <p:nvPr/>
        </p:nvSpPr>
        <p:spPr>
          <a:xfrm>
            <a:off x="4402066" y="3001516"/>
            <a:ext cx="1872208" cy="86409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Data Mining</a:t>
            </a: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971600" y="3970751"/>
            <a:ext cx="2376264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Verteilte Systeme, Parallelisierung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6372200" y="3001516"/>
            <a:ext cx="1872208" cy="86409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Datenbank-systeme</a:t>
            </a:r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5364088" y="3970751"/>
            <a:ext cx="1872208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Visualisierung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467544" y="4945732"/>
            <a:ext cx="7776864" cy="50405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Programmieren</a:t>
            </a:r>
            <a:endParaRPr lang="de-DE" dirty="0"/>
          </a:p>
        </p:txBody>
      </p:sp>
      <p:sp>
        <p:nvSpPr>
          <p:cNvPr id="16" name="Oval 15"/>
          <p:cNvSpPr/>
          <p:nvPr/>
        </p:nvSpPr>
        <p:spPr>
          <a:xfrm>
            <a:off x="251520" y="1129308"/>
            <a:ext cx="8424936" cy="72008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Anwendung in betriebswirtschaftlichen Domänen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72008" y="3937620"/>
            <a:ext cx="8964488" cy="177738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179512" y="913284"/>
            <a:ext cx="8784976" cy="388843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1309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WU Pr%C3%A4sentation 16zu10 blau-gr%C3%BCn">
  <a:themeElements>
    <a:clrScheme name="WU neu">
      <a:dk1>
        <a:srgbClr val="000000"/>
      </a:dk1>
      <a:lt1>
        <a:sysClr val="window" lastClr="FFFFFF"/>
      </a:lt1>
      <a:dk2>
        <a:srgbClr val="002E60"/>
      </a:dk2>
      <a:lt2>
        <a:srgbClr val="E5F5FA"/>
      </a:lt2>
      <a:accent1>
        <a:srgbClr val="002E60"/>
      </a:accent1>
      <a:accent2>
        <a:srgbClr val="0096D3"/>
      </a:accent2>
      <a:accent3>
        <a:srgbClr val="83B43A"/>
      </a:accent3>
      <a:accent4>
        <a:srgbClr val="005F3B"/>
      </a:accent4>
      <a:accent5>
        <a:srgbClr val="406288"/>
      </a:accent5>
      <a:accent6>
        <a:srgbClr val="532481"/>
      </a:accent6>
      <a:hlink>
        <a:srgbClr val="406288"/>
      </a:hlink>
      <a:folHlink>
        <a:srgbClr val="008FAA"/>
      </a:folHlink>
    </a:clrScheme>
    <a:fontScheme name="WU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WU Präsentation 16zu10 blau-grün.potx" id="{CF2E1856-BEB9-4534-A68A-0B4CD1479CAA}" vid="{6677AB26-15AE-4A44-A53A-34CAFF7F33C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Präsentationsvorlage im Format 16 :10 für den neuen WU-Campus im Farbschema Blau-Grün</Beschreibung>
    <TaxCatchAll xmlns="08b0a3ee-3d2a-451c-9a1a-7e5d5b0c9c77">
      <Value>403</Value>
      <Value>1028</Value>
      <Value>266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  <TermInfo xmlns="http://schemas.microsoft.com/office/infopath/2007/PartnerControls">
          <TermName xmlns="http://schemas.microsoft.com/office/infopath/2007/PartnerControls">WU Vorlagen</TermName>
          <TermId xmlns="http://schemas.microsoft.com/office/infopath/2007/PartnerControls">e1b88cb0-f013-4860-af99-230b47ac7aa3</TermId>
        </TermInfo>
      </Terms>
    </WU_x0020_ThemaTaxHTField0>
    <Format xmlns="dde413db-0745-4f3a-8dca-564dc7ff6f7d">Office 2007/2010</Forma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" ma:contentTypeDescription="Ein neues Dokument erstellen." ma:contentTypeScope="" ma:versionID="a90e63e2b91c4c0bb886c36541ac69f1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d9fa4ce349b21dac963f2fd6ee575b08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readOnly="false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default="Office 2007/2010" ma:format="Dropdown" ma:internalName="Format">
      <xsd:simpleType>
        <xsd:restriction base="dms:Choice">
          <xsd:enumeration value="LaTeX"/>
          <xsd:enumeration value="Office 2003"/>
          <xsd:enumeration value="Office 2007/2010"/>
          <xsd:enumeration value="OpenOffice 3.0"/>
        </xsd:restrict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57E797-27D3-4F0C-9DA1-2A91FAD1F830}">
  <ds:schemaRefs>
    <ds:schemaRef ds:uri="http://schemas.microsoft.com/office/2006/metadata/properties"/>
    <ds:schemaRef ds:uri="http://schemas.microsoft.com/office/infopath/2007/PartnerControls"/>
    <ds:schemaRef ds:uri="dde413db-0745-4f3a-8dca-564dc7ff6f7d"/>
    <ds:schemaRef ds:uri="08b0a3ee-3d2a-451c-9a1a-7e5d5b0c9c77"/>
    <ds:schemaRef ds:uri="1a8d9a65-8471-4209-a900-f8e11db75e0a"/>
  </ds:schemaRefs>
</ds:datastoreItem>
</file>

<file path=customXml/itemProps2.xml><?xml version="1.0" encoding="utf-8"?>
<ds:datastoreItem xmlns:ds="http://schemas.openxmlformats.org/officeDocument/2006/customXml" ds:itemID="{71B226A1-D290-4932-A476-EAD865C08B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274B3D-AE3A-4E5C-9551-D746CE23F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Pr%C3%A4sentation 16zu10 blau-gr%C3%BCn.potx</Template>
  <TotalTime>0</TotalTime>
  <Words>801</Words>
  <Application>Microsoft Macintosh PowerPoint</Application>
  <PresentationFormat>Bildschirmpräsentation (16:10)</PresentationFormat>
  <Paragraphs>124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WU Pr%C3%A4sentation 16zu10 blau-gr%C3%BCn</vt:lpstr>
      <vt:lpstr>Warum Data Science Ausbildung an einer Wirtschaftsuniversität?  Axel Polleres, Institut für Informationswirtschaft, WU</vt:lpstr>
      <vt:lpstr>PowerPoint-Präsentation</vt:lpstr>
      <vt:lpstr>Was denken unsere Studierenden?</vt:lpstr>
      <vt:lpstr>Big Data Anwendungsbereiche und skills requirements:</vt:lpstr>
      <vt:lpstr>Bedarf an Big Data Spezialisten</vt:lpstr>
      <vt:lpstr>Big Data Berufsgruppen</vt:lpstr>
      <vt:lpstr>Neue Berufsgruppen</vt:lpstr>
      <vt:lpstr>Handlungsempfehlungen: Ausbildung</vt:lpstr>
      <vt:lpstr>Data Science – Skill Set</vt:lpstr>
      <vt:lpstr>Existierende Studienprogramme:</vt:lpstr>
      <vt:lpstr>Aktivitäten an der der WU – Forschung &amp; Lehre:</vt:lpstr>
      <vt:lpstr>Aktivitäten an der der WU –  Ausbildungsprogramme:</vt:lpstr>
      <vt:lpstr>Fragen an unser Podium:</vt:lpstr>
    </vt:vector>
  </TitlesOfParts>
  <Company>Drimmel-Consulting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Christina Drimmel</dc:creator>
  <cp:lastModifiedBy>Axel Polleres</cp:lastModifiedBy>
  <cp:revision>193</cp:revision>
  <cp:lastPrinted>2015-05-29T11:19:47Z</cp:lastPrinted>
  <dcterms:created xsi:type="dcterms:W3CDTF">2012-11-11T16:24:43Z</dcterms:created>
  <dcterms:modified xsi:type="dcterms:W3CDTF">2015-05-29T11:29:54Z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0x010100BCF651A35DF3154DB01328AF51148DAE</vt:lpwstr>
  </property>
  <property fmtid="{D5CDD505-2E9C-101B-9397-08002B2CF9AE}" pid="3" name="Order">
    <vt:r8>24600</vt:r8>
  </property>
  <property fmtid="{D5CDD505-2E9C-101B-9397-08002B2CF9AE}" pid="4" name="WU Thema">
    <vt:lpwstr>403;#Corporate Design|19895bcd-b158-45ae-ab7b-f5ca217dfcec;#1028;#WU Vorlagen|e1b88cb0-f013-4860-af99-230b47ac7aa3</vt:lpwstr>
  </property>
  <property fmtid="{D5CDD505-2E9C-101B-9397-08002B2CF9AE}" pid="5" name="Dokumentenart">
    <vt:lpwstr>266;#Vorlagen|17fc50ed-8ad1-47be-ab12-04243fd74ddb</vt:lpwstr>
  </property>
</Properties>
</file>