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  <p:sldMasterId id="2147483693" r:id="rId4"/>
    <p:sldMasterId id="2147483705" r:id="rId5"/>
  </p:sldMasterIdLst>
  <p:notesMasterIdLst>
    <p:notesMasterId r:id="rId52"/>
  </p:notesMasterIdLst>
  <p:handoutMasterIdLst>
    <p:handoutMasterId r:id="rId53"/>
  </p:handoutMasterIdLst>
  <p:sldIdLst>
    <p:sldId id="256" r:id="rId6"/>
    <p:sldId id="483" r:id="rId7"/>
    <p:sldId id="534" r:id="rId8"/>
    <p:sldId id="497" r:id="rId9"/>
    <p:sldId id="530" r:id="rId10"/>
    <p:sldId id="531" r:id="rId11"/>
    <p:sldId id="532" r:id="rId12"/>
    <p:sldId id="535" r:id="rId13"/>
    <p:sldId id="570" r:id="rId14"/>
    <p:sldId id="571" r:id="rId15"/>
    <p:sldId id="573" r:id="rId16"/>
    <p:sldId id="572" r:id="rId17"/>
    <p:sldId id="574" r:id="rId18"/>
    <p:sldId id="578" r:id="rId19"/>
    <p:sldId id="575" r:id="rId20"/>
    <p:sldId id="576" r:id="rId21"/>
    <p:sldId id="577" r:id="rId22"/>
    <p:sldId id="536" r:id="rId23"/>
    <p:sldId id="538" r:id="rId24"/>
    <p:sldId id="604" r:id="rId25"/>
    <p:sldId id="579" r:id="rId26"/>
    <p:sldId id="580" r:id="rId27"/>
    <p:sldId id="581" r:id="rId28"/>
    <p:sldId id="582" r:id="rId29"/>
    <p:sldId id="583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600" r:id="rId45"/>
    <p:sldId id="601" r:id="rId46"/>
    <p:sldId id="602" r:id="rId47"/>
    <p:sldId id="569" r:id="rId48"/>
    <p:sldId id="603" r:id="rId49"/>
    <p:sldId id="591" r:id="rId50"/>
    <p:sldId id="592" r:id="rId5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B050"/>
    <a:srgbClr val="CC0099"/>
    <a:srgbClr val="FF0066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48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ahmeti:Desktop:ISWC-e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Update</a:t>
            </a:r>
            <a:r>
              <a:rPr lang="en-US" baseline="0"/>
              <a:t> + 14 LUBM Select queries using LUBM(15) dataset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'Update + 14 queries LUBM(15)'!$A$2</c:f>
              <c:strCache>
                <c:ptCount val="1"/>
                <c:pt idx="0">
                  <c:v>SemMat0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LUBM(15)'!$B$2:$H$2</c:f>
              <c:numCache>
                <c:formatCode>General</c:formatCode>
                <c:ptCount val="6"/>
                <c:pt idx="0">
                  <c:v>80811.0</c:v>
                </c:pt>
                <c:pt idx="1">
                  <c:v>84624.25</c:v>
                </c:pt>
                <c:pt idx="2">
                  <c:v>89785.0</c:v>
                </c:pt>
                <c:pt idx="3">
                  <c:v>82841.0</c:v>
                </c:pt>
                <c:pt idx="4">
                  <c:v>103551.25</c:v>
                </c:pt>
                <c:pt idx="5">
                  <c:v>92655.75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'Update + 14 queries LUBM(15)'!$A$3</c:f>
              <c:strCache>
                <c:ptCount val="1"/>
                <c:pt idx="0">
                  <c:v>SemMat1a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LUBM(15)'!$B$3:$H$3</c:f>
              <c:numCache>
                <c:formatCode>General</c:formatCode>
                <c:ptCount val="6"/>
                <c:pt idx="0">
                  <c:v>113989.0</c:v>
                </c:pt>
                <c:pt idx="1">
                  <c:v>112252.5</c:v>
                </c:pt>
                <c:pt idx="2">
                  <c:v>116777.5</c:v>
                </c:pt>
                <c:pt idx="3">
                  <c:v>179515.0</c:v>
                </c:pt>
                <c:pt idx="4">
                  <c:v>224393.75</c:v>
                </c:pt>
                <c:pt idx="5">
                  <c:v>129523.0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'Update + 14 queries LUBM(15)'!$A$4</c:f>
              <c:strCache>
                <c:ptCount val="1"/>
                <c:pt idx="0">
                  <c:v>SemMat1b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LUBM(15)'!$B$4:$H$4</c:f>
              <c:numCache>
                <c:formatCode>General</c:formatCode>
                <c:ptCount val="6"/>
                <c:pt idx="0">
                  <c:v>83809.5</c:v>
                </c:pt>
                <c:pt idx="1">
                  <c:v>86757.5</c:v>
                </c:pt>
                <c:pt idx="2">
                  <c:v>100006.5</c:v>
                </c:pt>
                <c:pt idx="3">
                  <c:v>81562.6</c:v>
                </c:pt>
                <c:pt idx="4">
                  <c:v>101953.25</c:v>
                </c:pt>
                <c:pt idx="5">
                  <c:v>99022.5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'Update + 14 queries LUBM(15)'!$A$5</c:f>
              <c:strCache>
                <c:ptCount val="1"/>
                <c:pt idx="0">
                  <c:v>SemMat2</c:v>
                </c:pt>
              </c:strCache>
            </c:strRef>
          </c:tx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LUBM(15)'!$B$5:$H$5</c:f>
              <c:numCache>
                <c:formatCode>General</c:formatCode>
                <c:ptCount val="6"/>
                <c:pt idx="0">
                  <c:v>5618.0</c:v>
                </c:pt>
                <c:pt idx="2">
                  <c:v>6520.5</c:v>
                </c:pt>
                <c:pt idx="3">
                  <c:v>7490.6</c:v>
                </c:pt>
                <c:pt idx="4">
                  <c:v>9363.25</c:v>
                </c:pt>
                <c:pt idx="5">
                  <c:v>7867.0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'Update + 14 queries LUBM(15)'!$A$6</c:f>
              <c:strCache>
                <c:ptCount val="1"/>
                <c:pt idx="0">
                  <c:v>SemMat2'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LUBM(15)'!$B$6:$H$6</c:f>
              <c:numCache>
                <c:formatCode>General</c:formatCode>
                <c:ptCount val="6"/>
                <c:pt idx="0">
                  <c:v>6160.0</c:v>
                </c:pt>
                <c:pt idx="1">
                  <c:v>6619.0</c:v>
                </c:pt>
                <c:pt idx="2">
                  <c:v>6853.0</c:v>
                </c:pt>
                <c:pt idx="3">
                  <c:v>6265.2</c:v>
                </c:pt>
                <c:pt idx="4">
                  <c:v>7831.5</c:v>
                </c:pt>
                <c:pt idx="5">
                  <c:v>7121.75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'Update + 14 queries LUBM(15)'!$A$7</c:f>
              <c:strCache>
                <c:ptCount val="1"/>
                <c:pt idx="0">
                  <c:v>SemRed0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LUBM(15)'!$B$7:$H$7</c:f>
              <c:numCache>
                <c:formatCode>General</c:formatCode>
                <c:ptCount val="6"/>
                <c:pt idx="0">
                  <c:v>160813.0</c:v>
                </c:pt>
                <c:pt idx="1">
                  <c:v>156119.0</c:v>
                </c:pt>
                <c:pt idx="2">
                  <c:v>149268.0</c:v>
                </c:pt>
                <c:pt idx="3">
                  <c:v>153796.0</c:v>
                </c:pt>
                <c:pt idx="4">
                  <c:v>151349.0</c:v>
                </c:pt>
                <c:pt idx="5">
                  <c:v>157189.0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'Update + 14 queries LUBM(15)'!$A$8</c:f>
              <c:strCache>
                <c:ptCount val="1"/>
                <c:pt idx="0">
                  <c:v>SemRed1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LUBM(15)'!$B$8:$H$8</c:f>
              <c:numCache>
                <c:formatCode>General</c:formatCode>
                <c:ptCount val="6"/>
                <c:pt idx="0">
                  <c:v>160813.0</c:v>
                </c:pt>
                <c:pt idx="2">
                  <c:v>149268.0</c:v>
                </c:pt>
                <c:pt idx="3">
                  <c:v>153796.0</c:v>
                </c:pt>
                <c:pt idx="4">
                  <c:v>151349.0</c:v>
                </c:pt>
                <c:pt idx="5">
                  <c:v>157189.0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'Update + 14 queries LUBM(15)'!$A$9</c:f>
              <c:strCache>
                <c:ptCount val="1"/>
                <c:pt idx="0">
                  <c:v>SemRed1'</c:v>
                </c:pt>
              </c:strCache>
            </c:strRef>
          </c:tx>
          <c:marker>
            <c:symbol val="none"/>
          </c:marker>
          <c:cat>
            <c:strRef>
              <c:f>'Update + 14 queries LUBM(15)'!$B$1:$H$1</c:f>
              <c:strCache>
                <c:ptCount val="6"/>
                <c:pt idx="0">
                  <c:v>lubm01-update</c:v>
                </c:pt>
                <c:pt idx="1">
                  <c:v> lubm01a-update</c:v>
                </c:pt>
                <c:pt idx="2">
                  <c:v> lubm02-update</c:v>
                </c:pt>
                <c:pt idx="3">
                  <c:v> lubm04-update</c:v>
                </c:pt>
                <c:pt idx="4">
                  <c:v> lubm04a-update</c:v>
                </c:pt>
                <c:pt idx="5">
                  <c:v> lubm05-update</c:v>
                </c:pt>
              </c:strCache>
            </c:strRef>
          </c:cat>
          <c:val>
            <c:numRef>
              <c:f>'Update + 14 queries LUBM(15)'!$B$9:$H$9</c:f>
              <c:numCache>
                <c:formatCode>General</c:formatCode>
                <c:ptCount val="6"/>
                <c:pt idx="0">
                  <c:v>160813.0</c:v>
                </c:pt>
                <c:pt idx="1">
                  <c:v>163435.0</c:v>
                </c:pt>
                <c:pt idx="2">
                  <c:v>149268.0</c:v>
                </c:pt>
                <c:pt idx="3">
                  <c:v>153796.0</c:v>
                </c:pt>
                <c:pt idx="4">
                  <c:v>151349.0</c:v>
                </c:pt>
                <c:pt idx="5">
                  <c:v>157189.0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527544"/>
        <c:axId val="-2142695192"/>
      </c:lineChart>
      <c:catAx>
        <c:axId val="-2145527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2695192"/>
        <c:crosses val="autoZero"/>
        <c:auto val="1"/>
        <c:lblAlgn val="ctr"/>
        <c:lblOffset val="100"/>
        <c:noMultiLvlLbl val="0"/>
      </c:catAx>
      <c:valAx>
        <c:axId val="-2142695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milliseconds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5527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F951-13DB-4C5A-85D6-12D1C2F8F5B0}" type="datetimeFigureOut">
              <a:rPr lang="de-AT" smtClean="0"/>
              <a:pPr/>
              <a:t>26/02/15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F9C7-0FFE-4E72-AF6A-1657BD8F0EA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47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00C6-9325-456A-9050-A3DFBE2350C6}" type="datetimeFigureOut">
              <a:rPr lang="de-AT" smtClean="0"/>
              <a:pPr/>
              <a:t>26/02/15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A2B0-3FF2-4AD7-B641-4608F56829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46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add the </a:t>
            </a:r>
            <a:r>
              <a:rPr lang="en-US" dirty="0" err="1" smtClean="0"/>
              <a:t>Abox</a:t>
            </a:r>
            <a:r>
              <a:rPr lang="en-US" baseline="0" dirty="0" smtClean="0"/>
              <a:t> and reduce operator…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4CE5-1610-BB4B-BBC5-B5918A8613C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18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Say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in RDFS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acyclic</a:t>
            </a:r>
            <a:r>
              <a:rPr lang="de-DE" dirty="0" smtClean="0"/>
              <a:t> </a:t>
            </a:r>
            <a:r>
              <a:rPr lang="de-DE" dirty="0" err="1" smtClean="0"/>
              <a:t>Tbox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uniquely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7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had :</a:t>
            </a:r>
            <a:r>
              <a:rPr lang="en-US" dirty="0" err="1" smtClean="0"/>
              <a:t>jill</a:t>
            </a:r>
            <a:r>
              <a:rPr lang="en-US" baseline="0" dirty="0" smtClean="0"/>
              <a:t> :</a:t>
            </a:r>
            <a:r>
              <a:rPr lang="en-US" baseline="0" dirty="0" err="1" smtClean="0"/>
              <a:t>hasParent</a:t>
            </a:r>
            <a:r>
              <a:rPr lang="en-US" baseline="0" dirty="0" smtClean="0"/>
              <a:t> :</a:t>
            </a:r>
            <a:r>
              <a:rPr lang="en-US" baseline="0" dirty="0" err="1" smtClean="0"/>
              <a:t>maria_t</a:t>
            </a:r>
            <a:r>
              <a:rPr lang="en-US" baseline="0" dirty="0" smtClean="0"/>
              <a:t>, then :</a:t>
            </a:r>
            <a:r>
              <a:rPr lang="en-US" baseline="0" dirty="0" err="1" smtClean="0"/>
              <a:t>maria_t</a:t>
            </a:r>
            <a:r>
              <a:rPr lang="en-US" baseline="0" dirty="0" smtClean="0"/>
              <a:t> a Parent would not be included here, because it is derivable. 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4CE5-1610-BB4B-BBC5-B5918A8613C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66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 explain what I mean here, let me start with a quote, which at the same time is one of</a:t>
            </a:r>
            <a:r>
              <a:rPr lang="en-US" baseline="0" dirty="0" smtClean="0"/>
              <a:t> </a:t>
            </a:r>
            <a:r>
              <a:rPr lang="en-US" dirty="0" smtClean="0"/>
              <a:t>the “big promises” of the Semantic Web</a:t>
            </a:r>
            <a:r>
              <a:rPr lang="en-US" baseline="0" dirty="0" smtClean="0"/>
              <a:t> and what its  technologies shall enable. In 1999 Tim-</a:t>
            </a:r>
            <a:r>
              <a:rPr lang="en-US" baseline="0" dirty="0" err="1" smtClean="0"/>
              <a:t>Berners</a:t>
            </a:r>
            <a:r>
              <a:rPr lang="en-US" baseline="0" dirty="0" smtClean="0"/>
              <a:t> Lee, the creator of the Web wrote: “If HTML … “ Well, it’s almost 15 years from that now and so it should work by now, shouldn’t it? So let’s try that on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!  Unfortunately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doesn’t answer these questions, because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doesn’t allow structured query answering…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instance, take some market research questions such as the following: </a:t>
            </a:r>
          </a:p>
          <a:p>
            <a:r>
              <a:rPr lang="en-US" baseline="0" dirty="0" smtClean="0"/>
              <a:t> What are the latest news on the new York times about companies with a revenue of over 10b EUR?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for my own preparation to this talk, I might have asked myself questions like the following: Who of my peers may have published with colleagues from WU Wien and how do these colleagues look like, such that I recognize them when I stand here in front of you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After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,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Abox</a:t>
            </a:r>
            <a:r>
              <a:rPr lang="de-DE" dirty="0" smtClean="0"/>
              <a:t> RDFS </a:t>
            </a:r>
            <a:r>
              <a:rPr lang="de-DE" dirty="0" err="1" smtClean="0"/>
              <a:t>rules</a:t>
            </a:r>
            <a:r>
              <a:rPr lang="de-DE" dirty="0" smtClean="0"/>
              <a:t>.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Muñoz</a:t>
            </a:r>
            <a:r>
              <a:rPr lang="de-DE" baseline="0" dirty="0" smtClean="0"/>
              <a:t> et al. Paper), i.e. </a:t>
            </a:r>
            <a:r>
              <a:rPr lang="de-DE" baseline="0" dirty="0" err="1" smtClean="0"/>
              <a:t>subclass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subpropertz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domain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inferences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27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delete</a:t>
            </a:r>
            <a:r>
              <a:rPr lang="en-US" dirty="0" smtClean="0"/>
              <a:t> the instantiations 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plus “dangling” effects</a:t>
            </a:r>
            <a:r>
              <a:rPr lang="en-US" dirty="0" smtClean="0"/>
              <a:t>, i.e., effects of deleted triples that after deletion are not implied any longer </a:t>
            </a:r>
            <a:r>
              <a:rPr lang="en-US" i="1" dirty="0" smtClean="0"/>
              <a:t>by any non-deleted triples</a:t>
            </a:r>
            <a:r>
              <a:rPr lang="en-US" dirty="0" smtClean="0"/>
              <a:t>;</a:t>
            </a:r>
          </a:p>
          <a:p>
            <a:pPr lvl="2"/>
            <a:r>
              <a:rPr lang="en-US" b="1" dirty="0" smtClean="0"/>
              <a:t>insert</a:t>
            </a:r>
            <a:r>
              <a:rPr lang="en-US" dirty="0" smtClean="0"/>
              <a:t> the instantiations of </a:t>
            </a:r>
            <a:r>
              <a:rPr lang="en-US" i="1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b="1" dirty="0" smtClean="0"/>
              <a:t>plus all their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04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Say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in RDFS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acyclic</a:t>
            </a:r>
            <a:r>
              <a:rPr lang="de-DE" dirty="0" smtClean="0"/>
              <a:t> </a:t>
            </a:r>
            <a:r>
              <a:rPr lang="de-DE" dirty="0" err="1" smtClean="0"/>
              <a:t>Tbox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uniquely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7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Dangling</a:t>
            </a:r>
            <a:r>
              <a:rPr lang="de-DE" b="1" dirty="0" smtClean="0"/>
              <a:t> </a:t>
            </a:r>
            <a:r>
              <a:rPr lang="de-DE" b="1" dirty="0" err="1" smtClean="0"/>
              <a:t>effects</a:t>
            </a:r>
            <a:r>
              <a:rPr lang="de-DE" b="1" dirty="0" smtClean="0"/>
              <a:t> not easy </a:t>
            </a:r>
            <a:r>
              <a:rPr lang="de-DE" b="1" dirty="0" err="1" smtClean="0"/>
              <a:t>to</a:t>
            </a:r>
            <a:r>
              <a:rPr lang="de-DE" b="1" dirty="0" smtClean="0"/>
              <a:t> deal </a:t>
            </a:r>
            <a:r>
              <a:rPr lang="de-DE" b="1" dirty="0" err="1" smtClean="0"/>
              <a:t>with</a:t>
            </a:r>
            <a:r>
              <a:rPr lang="de-DE" b="1" dirty="0" smtClean="0"/>
              <a:t>, </a:t>
            </a:r>
            <a:r>
              <a:rPr lang="de-DE" b="1" dirty="0" err="1" smtClean="0"/>
              <a:t>some</a:t>
            </a:r>
            <a:r>
              <a:rPr lang="de-DE" b="1" dirty="0" smtClean="0"/>
              <a:t> </a:t>
            </a:r>
            <a:r>
              <a:rPr lang="de-DE" b="1" dirty="0" err="1" smtClean="0"/>
              <a:t>intuition</a:t>
            </a:r>
            <a:r>
              <a:rPr lang="de-DE" b="1" dirty="0" smtClean="0"/>
              <a:t> </a:t>
            </a:r>
            <a:r>
              <a:rPr lang="de-DE" b="1" dirty="0" err="1" smtClean="0"/>
              <a:t>given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paper</a:t>
            </a:r>
            <a:r>
              <a:rPr lang="de-DE" b="1" dirty="0" smtClean="0"/>
              <a:t>, but </a:t>
            </a:r>
            <a:r>
              <a:rPr lang="de-DE" b="1" dirty="0" err="1" smtClean="0"/>
              <a:t>again</a:t>
            </a:r>
            <a:r>
              <a:rPr lang="de-DE" b="1" dirty="0" smtClean="0"/>
              <a:t> </a:t>
            </a:r>
            <a:r>
              <a:rPr lang="de-DE" b="1" dirty="0" err="1" smtClean="0"/>
              <a:t>we</a:t>
            </a:r>
            <a:r>
              <a:rPr lang="de-DE" b="1" dirty="0" smtClean="0"/>
              <a:t> find </a:t>
            </a:r>
            <a:r>
              <a:rPr lang="de-DE" b="1" dirty="0" err="1" smtClean="0"/>
              <a:t>unintuitive</a:t>
            </a:r>
            <a:r>
              <a:rPr lang="de-DE" b="1" dirty="0" smtClean="0"/>
              <a:t> </a:t>
            </a:r>
            <a:r>
              <a:rPr lang="de-DE" b="1" dirty="0" err="1" smtClean="0"/>
              <a:t>examples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end...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AA2B0-3FF2-4AD7-B641-4608F5682954}" type="slidenum">
              <a:rPr lang="de-AT" smtClean="0"/>
              <a:pPr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98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30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6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44624"/>
            <a:ext cx="540000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34413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86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25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014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76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88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0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50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94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363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915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11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2803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84785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26455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2141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  <p:extLst>
      <p:ext uri="{BB962C8B-B14F-4D97-AF65-F5344CB8AC3E}">
        <p14:creationId xmlns:p14="http://schemas.microsoft.com/office/powerpoint/2010/main" val="7537547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373824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321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36364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41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36260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fr-FR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58444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44624"/>
            <a:ext cx="540000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37220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470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7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573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0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252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511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950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087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890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304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572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130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551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38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901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181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45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712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01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460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011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97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57365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/ name of department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62" r:id="rId5"/>
    <p:sldLayoutId id="2147483651" r:id="rId6"/>
    <p:sldLayoutId id="2147483652" r:id="rId7"/>
    <p:sldLayoutId id="2147483664" r:id="rId8"/>
    <p:sldLayoutId id="2147483665" r:id="rId9"/>
    <p:sldLayoutId id="2147483663" r:id="rId10"/>
    <p:sldLayoutId id="2147483666" r:id="rId11"/>
    <p:sldLayoutId id="2147483667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6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57365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16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8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FAAC9D-57ED-4E48-97AA-4579472FC2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26/02/15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201DFF-ED03-724C-A8CA-9AFFDEF368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96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9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50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4.emf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64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hyperlink" Target="http://dbai.tuwien.ac.at/user/ahmeti/sparqlupdate-rewriter/index.html" TargetMode="External"/><Relationship Id="rId3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2.emf"/><Relationship Id="rId5" Type="http://schemas.openxmlformats.org/officeDocument/2006/relationships/image" Target="../media/image61.emf"/><Relationship Id="rId6" Type="http://schemas.openxmlformats.org/officeDocument/2006/relationships/image" Target="../media/image50.emf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654044"/>
            <a:ext cx="8352928" cy="1141422"/>
          </a:xfrm>
        </p:spPr>
        <p:txBody>
          <a:bodyPr/>
          <a:lstStyle/>
          <a:p>
            <a:r>
              <a:rPr lang="de-DE" sz="2400" dirty="0"/>
              <a:t>SPARQL1.1 Updates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Entailment</a:t>
            </a:r>
            <a:r>
              <a:rPr lang="de-DE" sz="2400" dirty="0"/>
              <a:t> - </a:t>
            </a:r>
            <a:r>
              <a:rPr lang="de-DE" sz="2400" dirty="0" err="1"/>
              <a:t>Why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specification</a:t>
            </a:r>
            <a:r>
              <a:rPr lang="de-DE" sz="2400" dirty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/>
              <a:t>silent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interaction</a:t>
            </a:r>
            <a:endParaRPr lang="de-DE" sz="2400" i="1" dirty="0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406" y="4804610"/>
            <a:ext cx="8502082" cy="1141200"/>
          </a:xfrm>
        </p:spPr>
        <p:txBody>
          <a:bodyPr/>
          <a:lstStyle/>
          <a:p>
            <a:r>
              <a:rPr lang="de-AT" sz="2400" dirty="0" smtClean="0"/>
              <a:t>Axel Polleres</a:t>
            </a:r>
          </a:p>
          <a:p>
            <a:endParaRPr lang="de-AT" sz="2400" dirty="0"/>
          </a:p>
          <a:p>
            <a:r>
              <a:rPr lang="de-AT" sz="1400" b="1" dirty="0" smtClean="0"/>
              <a:t>web: http://</a:t>
            </a:r>
            <a:r>
              <a:rPr lang="de-AT" sz="1400" b="1" dirty="0" err="1" smtClean="0"/>
              <a:t>polleres.net</a:t>
            </a:r>
            <a:r>
              <a:rPr lang="de-AT" sz="1400" b="1" dirty="0" smtClean="0"/>
              <a:t>    				</a:t>
            </a:r>
            <a:r>
              <a:rPr lang="de-AT" sz="1400" b="1" dirty="0" err="1" smtClean="0"/>
              <a:t>twitter</a:t>
            </a:r>
            <a:r>
              <a:rPr lang="de-AT" sz="1400" b="1" dirty="0" smtClean="0"/>
              <a:t>: @</a:t>
            </a:r>
            <a:r>
              <a:rPr lang="de-AT" sz="1400" b="1" dirty="0" err="1" smtClean="0"/>
              <a:t>AxelPolleres</a:t>
            </a:r>
            <a:endParaRPr lang="de-AT" sz="1400" b="1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4076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SPARQL: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RDF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39258"/>
            <a:ext cx="8712967" cy="4387988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SPARQL </a:t>
            </a:r>
            <a:r>
              <a:rPr lang="de-DE" dirty="0" err="1" smtClean="0">
                <a:solidFill>
                  <a:srgbClr val="000000"/>
                </a:solidFill>
              </a:rPr>
              <a:t>offers</a:t>
            </a:r>
            <a:r>
              <a:rPr lang="de-DE" dirty="0" smtClean="0">
                <a:solidFill>
                  <a:srgbClr val="000000"/>
                </a:solidFill>
              </a:rPr>
              <a:t> a </a:t>
            </a:r>
            <a:r>
              <a:rPr lang="de-DE" dirty="0" err="1" smtClean="0">
                <a:solidFill>
                  <a:srgbClr val="000000"/>
                </a:solidFill>
              </a:rPr>
              <a:t>standard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protocol</a:t>
            </a:r>
            <a:r>
              <a:rPr lang="de-DE" dirty="0" smtClean="0">
                <a:solidFill>
                  <a:srgbClr val="000000"/>
                </a:solidFill>
              </a:rPr>
              <a:t>/</a:t>
            </a:r>
            <a:r>
              <a:rPr lang="de-DE" dirty="0" err="1" smtClean="0">
                <a:solidFill>
                  <a:srgbClr val="000000"/>
                </a:solidFill>
              </a:rPr>
              <a:t>service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interface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offering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services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SPARQL </a:t>
            </a:r>
            <a:r>
              <a:rPr lang="de-DE" dirty="0" err="1" smtClean="0">
                <a:solidFill>
                  <a:srgbClr val="000000"/>
                </a:solidFill>
              </a:rPr>
              <a:t>endpoint</a:t>
            </a:r>
            <a:endParaRPr lang="de-D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  </a:t>
            </a:r>
            <a:r>
              <a:rPr lang="de-DE" dirty="0" smtClean="0">
                <a:solidFill>
                  <a:srgbClr val="000000"/>
                </a:solidFill>
              </a:rPr>
              <a:t>Query </a:t>
            </a:r>
            <a:r>
              <a:rPr lang="de-DE" dirty="0" err="1" smtClean="0">
                <a:solidFill>
                  <a:srgbClr val="000000"/>
                </a:solidFill>
              </a:rPr>
              <a:t>request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encoded</a:t>
            </a:r>
            <a:r>
              <a:rPr lang="de-DE" dirty="0" smtClean="0">
                <a:solidFill>
                  <a:srgbClr val="000000"/>
                </a:solidFill>
              </a:rPr>
              <a:t> in a HTTP </a:t>
            </a:r>
            <a:r>
              <a:rPr lang="de-DE" dirty="0" err="1" smtClean="0">
                <a:solidFill>
                  <a:srgbClr val="000000"/>
                </a:solidFill>
              </a:rPr>
              <a:t>request</a:t>
            </a:r>
            <a:endParaRPr lang="de-D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  Query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result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various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formats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(CSV, RDF, JSON, ...)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27584" y="2780928"/>
            <a:ext cx="73448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SELECT ?</a:t>
            </a:r>
            <a:r>
              <a:rPr lang="de-DE" dirty="0" smtClean="0"/>
              <a:t>X ?P ?S </a:t>
            </a:r>
            <a:r>
              <a:rPr lang="de-DE" dirty="0"/>
              <a:t>WHERE {</a:t>
            </a:r>
          </a:p>
          <a:p>
            <a:r>
              <a:rPr lang="de-DE" dirty="0"/>
              <a:t>?X  </a:t>
            </a:r>
            <a:r>
              <a:rPr lang="de-DE" dirty="0" smtClean="0"/>
              <a:t>:</a:t>
            </a:r>
            <a:r>
              <a:rPr lang="de-DE" dirty="0" err="1" smtClean="0"/>
              <a:t>hasMother</a:t>
            </a:r>
            <a:r>
              <a:rPr lang="de-DE" dirty="0" smtClean="0"/>
              <a:t> ?</a:t>
            </a:r>
            <a:r>
              <a:rPr lang="de-DE" dirty="0"/>
              <a:t>P . </a:t>
            </a:r>
            <a:r>
              <a:rPr lang="de-DE" dirty="0" smtClean="0"/>
              <a:t>  ?</a:t>
            </a:r>
            <a:r>
              <a:rPr lang="de-DE" dirty="0"/>
              <a:t>X  </a:t>
            </a:r>
            <a:r>
              <a:rPr lang="de-DE" dirty="0" smtClean="0"/>
              <a:t>:</a:t>
            </a:r>
            <a:r>
              <a:rPr lang="de-DE" dirty="0" err="1" smtClean="0"/>
              <a:t>hasSpouse</a:t>
            </a:r>
            <a:r>
              <a:rPr lang="de-DE" dirty="0" smtClean="0"/>
              <a:t> </a:t>
            </a:r>
            <a:r>
              <a:rPr lang="de-DE" dirty="0"/>
              <a:t>?S . </a:t>
            </a:r>
          </a:p>
          <a:p>
            <a:r>
              <a:rPr lang="de-DE" dirty="0"/>
              <a:t>?P </a:t>
            </a:r>
            <a:r>
              <a:rPr lang="de-DE" dirty="0" smtClean="0"/>
              <a:t>a </a:t>
            </a:r>
            <a:r>
              <a:rPr lang="de-DE" dirty="0" err="1" smtClean="0"/>
              <a:t>RulerOfAustria</a:t>
            </a:r>
            <a:r>
              <a:rPr lang="de-DE" dirty="0" smtClean="0"/>
              <a:t> . ?</a:t>
            </a:r>
            <a:r>
              <a:rPr lang="de-DE" dirty="0"/>
              <a:t>S </a:t>
            </a:r>
            <a:r>
              <a:rPr lang="de-DE" dirty="0" smtClean="0"/>
              <a:t>a :</a:t>
            </a:r>
            <a:r>
              <a:rPr lang="de-DE" dirty="0" err="1" smtClean="0"/>
              <a:t>DauphinsOfFrance</a:t>
            </a:r>
            <a:r>
              <a:rPr lang="de-DE" dirty="0" smtClean="0"/>
              <a:t> .</a:t>
            </a:r>
          </a:p>
          <a:p>
            <a:r>
              <a:rPr lang="de-DE" dirty="0" smtClean="0"/>
              <a:t>}</a:t>
            </a:r>
            <a:endParaRPr lang="de-DE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-179512" y="3861048"/>
            <a:ext cx="9144000" cy="3009693"/>
            <a:chOff x="0" y="3861048"/>
            <a:chExt cx="9144000" cy="3009693"/>
          </a:xfrm>
        </p:grpSpPr>
        <p:pic>
          <p:nvPicPr>
            <p:cNvPr id="5" name="Bild 4" descr="Screen Shot 2015-02-25 at 17.14.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90323"/>
              <a:ext cx="9144000" cy="2780418"/>
            </a:xfrm>
            <a:prstGeom prst="rect">
              <a:avLst/>
            </a:prstGeom>
          </p:spPr>
        </p:pic>
        <p:sp>
          <p:nvSpPr>
            <p:cNvPr id="6" name="Pfeil nach unten 5"/>
            <p:cNvSpPr/>
            <p:nvPr/>
          </p:nvSpPr>
          <p:spPr>
            <a:xfrm>
              <a:off x="3779912" y="3861048"/>
              <a:ext cx="936104" cy="5760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51365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 1.1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839258"/>
            <a:ext cx="8681981" cy="4387988"/>
          </a:xfrm>
        </p:spPr>
        <p:txBody>
          <a:bodyPr/>
          <a:lstStyle/>
          <a:p>
            <a:r>
              <a:rPr lang="de-DE" dirty="0" smtClean="0"/>
              <a:t>SPARQL 1.0 (2008): SQL "</a:t>
            </a:r>
            <a:r>
              <a:rPr lang="de-DE" dirty="0" err="1" smtClean="0"/>
              <a:t>look-and-feel</a:t>
            </a:r>
            <a:r>
              <a:rPr lang="de-DE" dirty="0" smtClean="0"/>
              <a:t>" </a:t>
            </a:r>
            <a:r>
              <a:rPr lang="de-DE" dirty="0" err="1" smtClean="0"/>
              <a:t>for</a:t>
            </a:r>
            <a:r>
              <a:rPr lang="de-DE" dirty="0" smtClean="0"/>
              <a:t> RDF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SPARQL 1.1 (2013): </a:t>
            </a:r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demanded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: 	SPARQL 1.1Entailment </a:t>
            </a:r>
            <a:r>
              <a:rPr lang="de-DE" dirty="0" err="1" smtClean="0"/>
              <a:t>regimes</a:t>
            </a:r>
            <a:endParaRPr lang="de-DE" dirty="0" smtClean="0"/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an update </a:t>
            </a:r>
            <a:r>
              <a:rPr lang="de-DE" dirty="0" err="1" smtClean="0"/>
              <a:t>interface</a:t>
            </a:r>
            <a:r>
              <a:rPr lang="de-DE" dirty="0" smtClean="0"/>
              <a:t>: 	SPARQL 1.1 Update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539552" y="4437112"/>
            <a:ext cx="85324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010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702269" cy="1143000"/>
          </a:xfrm>
        </p:spPr>
        <p:txBody>
          <a:bodyPr/>
          <a:lstStyle/>
          <a:p>
            <a:r>
              <a:rPr lang="de-DE" dirty="0" smtClean="0"/>
              <a:t>SPARQL1.1 </a:t>
            </a:r>
            <a:r>
              <a:rPr lang="de-DE" dirty="0" err="1" smtClean="0"/>
              <a:t>Entailment</a:t>
            </a:r>
            <a:r>
              <a:rPr lang="de-DE" dirty="0" smtClean="0"/>
              <a:t> Regimes: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87988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/>
              <a:t>o</a:t>
            </a:r>
            <a:r>
              <a:rPr lang="de-DE" sz="2000" dirty="0" err="1" smtClean="0"/>
              <a:t>ntological</a:t>
            </a:r>
            <a:r>
              <a:rPr lang="de-DE" sz="2000" dirty="0" smtClean="0"/>
              <a:t> meta-information (RDFS </a:t>
            </a:r>
            <a:r>
              <a:rPr lang="de-DE" sz="2000" dirty="0" err="1" smtClean="0"/>
              <a:t>and</a:t>
            </a:r>
            <a:r>
              <a:rPr lang="de-DE" sz="2000" dirty="0" smtClean="0"/>
              <a:t> OWL):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251520" y="2276872"/>
            <a:ext cx="5616624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SELECT ?</a:t>
            </a:r>
            <a:r>
              <a:rPr lang="de-DE" dirty="0" smtClean="0"/>
              <a:t>X ?P ?S </a:t>
            </a:r>
            <a:r>
              <a:rPr lang="de-DE" dirty="0"/>
              <a:t>WHERE {</a:t>
            </a:r>
          </a:p>
          <a:p>
            <a:r>
              <a:rPr lang="de-DE" dirty="0"/>
              <a:t>?X  </a:t>
            </a:r>
            <a:r>
              <a:rPr lang="de-DE" dirty="0" smtClean="0"/>
              <a:t>:</a:t>
            </a:r>
            <a:r>
              <a:rPr lang="de-DE" dirty="0" err="1" smtClean="0"/>
              <a:t>hasMother</a:t>
            </a:r>
            <a:r>
              <a:rPr lang="de-DE" dirty="0" smtClean="0"/>
              <a:t> ?</a:t>
            </a:r>
            <a:r>
              <a:rPr lang="de-DE" dirty="0"/>
              <a:t>P . </a:t>
            </a:r>
            <a:r>
              <a:rPr lang="de-DE" dirty="0" smtClean="0"/>
              <a:t>  ?</a:t>
            </a:r>
            <a:r>
              <a:rPr lang="de-DE" dirty="0"/>
              <a:t>X  </a:t>
            </a:r>
            <a:r>
              <a:rPr lang="de-DE" dirty="0" smtClean="0"/>
              <a:t>:</a:t>
            </a:r>
            <a:r>
              <a:rPr lang="de-DE" dirty="0" err="1" smtClean="0"/>
              <a:t>hasSpouse</a:t>
            </a:r>
            <a:r>
              <a:rPr lang="de-DE" dirty="0" smtClean="0"/>
              <a:t> </a:t>
            </a:r>
            <a:r>
              <a:rPr lang="de-DE" dirty="0"/>
              <a:t>?S . </a:t>
            </a:r>
          </a:p>
          <a:p>
            <a:r>
              <a:rPr lang="de-DE" dirty="0"/>
              <a:t>?P a</a:t>
            </a:r>
            <a:r>
              <a:rPr lang="de-DE" dirty="0" smtClean="0"/>
              <a:t> </a:t>
            </a:r>
            <a:r>
              <a:rPr lang="de-DE" dirty="0" err="1" smtClean="0"/>
              <a:t>RulerOfAustria</a:t>
            </a:r>
            <a:r>
              <a:rPr lang="de-DE" dirty="0" smtClean="0"/>
              <a:t> . ?</a:t>
            </a:r>
            <a:r>
              <a:rPr lang="de-DE" dirty="0"/>
              <a:t>S a </a:t>
            </a:r>
            <a:r>
              <a:rPr lang="de-DE" dirty="0" smtClean="0"/>
              <a:t>:</a:t>
            </a:r>
            <a:r>
              <a:rPr lang="de-DE" dirty="0" err="1" smtClean="0"/>
              <a:t>DauphinsOfFrance</a:t>
            </a:r>
            <a:r>
              <a:rPr lang="de-DE" dirty="0" smtClean="0"/>
              <a:t> </a:t>
            </a:r>
            <a:r>
              <a:rPr lang="de-DE" dirty="0"/>
              <a:t>.</a:t>
            </a:r>
          </a:p>
          <a:p>
            <a:r>
              <a:rPr lang="de-DE" dirty="0"/>
              <a:t>}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-396552" y="3429000"/>
            <a:ext cx="9144000" cy="4004554"/>
            <a:chOff x="-1016" y="3429000"/>
            <a:chExt cx="9144000" cy="4004554"/>
          </a:xfrm>
        </p:grpSpPr>
        <p:pic>
          <p:nvPicPr>
            <p:cNvPr id="6" name="Bild 5" descr="Screen Shot 2015-02-25 at 17.14.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6" y="4653136"/>
              <a:ext cx="9144000" cy="2780418"/>
            </a:xfrm>
            <a:prstGeom prst="rect">
              <a:avLst/>
            </a:prstGeom>
          </p:spPr>
        </p:pic>
        <p:sp>
          <p:nvSpPr>
            <p:cNvPr id="7" name="Pfeil nach unten 6"/>
            <p:cNvSpPr/>
            <p:nvPr/>
          </p:nvSpPr>
          <p:spPr>
            <a:xfrm>
              <a:off x="3779912" y="3429000"/>
              <a:ext cx="936104" cy="1728192"/>
            </a:xfrm>
            <a:prstGeom prst="downArrow">
              <a:avLst>
                <a:gd name="adj1" fmla="val 50000"/>
                <a:gd name="adj2" fmla="val 3010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251520" y="2276872"/>
            <a:ext cx="56886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SELECT ?</a:t>
            </a:r>
            <a:r>
              <a:rPr lang="de-DE" dirty="0" smtClean="0"/>
              <a:t>X ?P ?S </a:t>
            </a:r>
            <a:r>
              <a:rPr lang="de-DE" dirty="0"/>
              <a:t>WHERE {</a:t>
            </a:r>
          </a:p>
          <a:p>
            <a:r>
              <a:rPr lang="de-DE" dirty="0"/>
              <a:t>?X  </a:t>
            </a:r>
            <a:r>
              <a:rPr lang="de-DE" dirty="0" smtClean="0"/>
              <a:t>:</a:t>
            </a:r>
            <a:r>
              <a:rPr lang="de-DE" b="1" dirty="0" err="1" smtClean="0"/>
              <a:t>hasParent</a:t>
            </a:r>
            <a:r>
              <a:rPr lang="de-DE" dirty="0" smtClean="0"/>
              <a:t> ?</a:t>
            </a:r>
            <a:r>
              <a:rPr lang="de-DE" dirty="0"/>
              <a:t>P . </a:t>
            </a:r>
            <a:r>
              <a:rPr lang="de-DE" dirty="0" smtClean="0"/>
              <a:t>  ?</a:t>
            </a:r>
            <a:r>
              <a:rPr lang="de-DE" dirty="0"/>
              <a:t>X  </a:t>
            </a:r>
            <a:r>
              <a:rPr lang="de-DE" dirty="0" smtClean="0"/>
              <a:t>:</a:t>
            </a:r>
            <a:r>
              <a:rPr lang="de-DE" dirty="0" err="1" smtClean="0"/>
              <a:t>hasSpouse</a:t>
            </a:r>
            <a:r>
              <a:rPr lang="de-DE" dirty="0" smtClean="0"/>
              <a:t> </a:t>
            </a:r>
            <a:r>
              <a:rPr lang="de-DE" dirty="0"/>
              <a:t>?S . </a:t>
            </a:r>
          </a:p>
          <a:p>
            <a:r>
              <a:rPr lang="de-DE" dirty="0"/>
              <a:t>?P a </a:t>
            </a:r>
            <a:r>
              <a:rPr lang="de-DE" dirty="0" err="1" smtClean="0"/>
              <a:t>RulerOfAustria</a:t>
            </a:r>
            <a:r>
              <a:rPr lang="de-DE" dirty="0" smtClean="0"/>
              <a:t> . ?</a:t>
            </a:r>
            <a:r>
              <a:rPr lang="de-DE" dirty="0"/>
              <a:t>S a </a:t>
            </a:r>
            <a:r>
              <a:rPr lang="de-DE" dirty="0" smtClean="0"/>
              <a:t>:</a:t>
            </a:r>
            <a:r>
              <a:rPr lang="de-DE" b="1" dirty="0" err="1" smtClean="0"/>
              <a:t>RulerOfFrance</a:t>
            </a:r>
            <a:r>
              <a:rPr lang="de-DE" dirty="0" smtClean="0"/>
              <a:t> </a:t>
            </a:r>
            <a:r>
              <a:rPr lang="de-DE" dirty="0"/>
              <a:t>.</a:t>
            </a:r>
          </a:p>
          <a:p>
            <a:r>
              <a:rPr lang="de-DE" dirty="0"/>
              <a:t>}</a:t>
            </a:r>
          </a:p>
        </p:txBody>
      </p:sp>
      <p:graphicFrame>
        <p:nvGraphicFramePr>
          <p:cNvPr id="9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24158"/>
              </p:ext>
            </p:extLst>
          </p:nvPr>
        </p:nvGraphicFramePr>
        <p:xfrm>
          <a:off x="4572000" y="3501008"/>
          <a:ext cx="439248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138471"/>
                <a:gridCol w="1741850"/>
              </a:tblGrid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marie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hasMother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hasSpouse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louis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rdf:type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RulerOfAustria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louis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rdf:type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DauphinOfFrance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67516"/>
              </p:ext>
            </p:extLst>
          </p:nvPr>
        </p:nvGraphicFramePr>
        <p:xfrm>
          <a:off x="4572000" y="4941168"/>
          <a:ext cx="489654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4216"/>
                <a:gridCol w="1368153"/>
              </a:tblGrid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hasMother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rgbClr val="FF0000"/>
                          </a:solidFill>
                        </a:rPr>
                        <a:t>rdfs:subPropertyOf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DauphinOfFrance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rgbClr val="FF0000"/>
                          </a:solidFill>
                        </a:rPr>
                        <a:t>rdfs:subClassOf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RulerOfFrance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8844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8" y="197768"/>
            <a:ext cx="7020272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Entailment</a:t>
            </a:r>
            <a:r>
              <a:rPr lang="de-DE" dirty="0" smtClean="0"/>
              <a:t> Regimes </a:t>
            </a:r>
            <a:r>
              <a:rPr lang="de-DE" dirty="0" err="1" smtClean="0"/>
              <a:t>typically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in SPARQL </a:t>
            </a:r>
            <a:r>
              <a:rPr lang="de-DE" dirty="0" err="1" smtClean="0"/>
              <a:t>engines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1740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ung 16"/>
          <p:cNvGrpSpPr/>
          <p:nvPr/>
        </p:nvGrpSpPr>
        <p:grpSpPr>
          <a:xfrm>
            <a:off x="3349928" y="3674855"/>
            <a:ext cx="5825428" cy="1543095"/>
            <a:chOff x="3318572" y="1974960"/>
            <a:chExt cx="5825428" cy="1543095"/>
          </a:xfrm>
        </p:grpSpPr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572" y="2440351"/>
              <a:ext cx="5825428" cy="1077704"/>
            </a:xfrm>
            <a:prstGeom prst="rect">
              <a:avLst/>
            </a:prstGeom>
          </p:spPr>
        </p:pic>
        <p:sp>
          <p:nvSpPr>
            <p:cNvPr id="15" name="Rectangle 4"/>
            <p:cNvSpPr/>
            <p:nvPr/>
          </p:nvSpPr>
          <p:spPr>
            <a:xfrm>
              <a:off x="4111046" y="1974960"/>
              <a:ext cx="4575754" cy="41791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/>
              <a:r>
                <a:rPr lang="de-DE" sz="1200" b="1" dirty="0">
                  <a:solidFill>
                    <a:prstClr val="black"/>
                  </a:solidFill>
                  <a:latin typeface="Calibri"/>
                </a:rPr>
                <a:t>[Munoz et al., ESWC2007] </a:t>
              </a:r>
              <a:r>
                <a:rPr lang="de-DE" sz="1200" b="1" i="1" dirty="0">
                  <a:solidFill>
                    <a:prstClr val="black"/>
                  </a:solidFill>
                  <a:latin typeface="Calibri"/>
                </a:rPr>
                <a:t>Minimal </a:t>
              </a:r>
              <a:r>
                <a:rPr lang="de-DE" sz="1200" b="1" i="1" dirty="0" smtClean="0">
                  <a:solidFill>
                    <a:prstClr val="black"/>
                  </a:solidFill>
                  <a:latin typeface="Calibri"/>
                </a:rPr>
                <a:t>RDFS (</a:t>
              </a:r>
              <a:r>
                <a:rPr lang="de-DE" sz="1200" b="1" i="1" dirty="0" err="1" smtClean="0">
                  <a:solidFill>
                    <a:prstClr val="black"/>
                  </a:solidFill>
                  <a:latin typeface="Calibri"/>
                </a:rPr>
                <a:t>ABox</a:t>
              </a:r>
              <a:r>
                <a:rPr lang="de-DE" sz="1200" b="1" i="1" dirty="0" smtClean="0">
                  <a:solidFill>
                    <a:prstClr val="black"/>
                  </a:solidFill>
                  <a:latin typeface="Calibri"/>
                </a:rPr>
                <a:t>-) </a:t>
              </a:r>
              <a:r>
                <a:rPr lang="de-DE" sz="1200" b="1" i="1" dirty="0" err="1">
                  <a:solidFill>
                    <a:prstClr val="black"/>
                  </a:solidFill>
                  <a:latin typeface="Calibri"/>
                </a:rPr>
                <a:t>Inference</a:t>
              </a:r>
              <a:r>
                <a:rPr lang="de-DE" sz="1200" b="1" i="1" dirty="0">
                  <a:solidFill>
                    <a:prstClr val="black"/>
                  </a:solidFill>
                  <a:latin typeface="Calibri"/>
                </a:rPr>
                <a:t> Rules</a:t>
              </a:r>
              <a:endParaRPr lang="en-US" sz="12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1"/>
            <a:ext cx="3333028" cy="354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3317912"/>
            <a:ext cx="1104900" cy="520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41" y="4705350"/>
            <a:ext cx="2717800" cy="520700"/>
          </a:xfrm>
          <a:prstGeom prst="rect">
            <a:avLst/>
          </a:prstGeom>
        </p:spPr>
      </p:pic>
      <p:grpSp>
        <p:nvGrpSpPr>
          <p:cNvPr id="26" name="Gruppierung 25"/>
          <p:cNvGrpSpPr/>
          <p:nvPr/>
        </p:nvGrpSpPr>
        <p:grpSpPr>
          <a:xfrm>
            <a:off x="2816485" y="4577983"/>
            <a:ext cx="2191226" cy="1797291"/>
            <a:chOff x="2884691" y="4215823"/>
            <a:chExt cx="2191226" cy="1797291"/>
          </a:xfrm>
        </p:grpSpPr>
        <p:cxnSp>
          <p:nvCxnSpPr>
            <p:cNvPr id="19" name="Gekrümmte Verbindung 18"/>
            <p:cNvCxnSpPr/>
            <p:nvPr/>
          </p:nvCxnSpPr>
          <p:spPr>
            <a:xfrm>
              <a:off x="2884691" y="4215823"/>
              <a:ext cx="141099" cy="1797291"/>
            </a:xfrm>
            <a:prstGeom prst="curvedConnector3">
              <a:avLst>
                <a:gd name="adj1" fmla="val 417571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3464766" y="5244283"/>
              <a:ext cx="1611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b="1" i="1" dirty="0" err="1" smtClean="0">
                  <a:solidFill>
                    <a:srgbClr val="FF0000"/>
                  </a:solidFill>
                  <a:latin typeface="Calibri"/>
                </a:rPr>
                <a:t>materialize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(G)</a:t>
              </a:r>
              <a:endParaRPr lang="de-DE" b="1" i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6730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8875"/>
              </p:ext>
            </p:extLst>
          </p:nvPr>
        </p:nvGraphicFramePr>
        <p:xfrm>
          <a:off x="257158" y="5190154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57111"/>
              </p:ext>
            </p:extLst>
          </p:nvPr>
        </p:nvGraphicFramePr>
        <p:xfrm>
          <a:off x="363956" y="3804343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" y="-4288"/>
            <a:ext cx="9144000" cy="774860"/>
          </a:xfrm>
        </p:spPr>
        <p:txBody>
          <a:bodyPr>
            <a:noAutofit/>
          </a:bodyPr>
          <a:lstStyle/>
          <a:p>
            <a:r>
              <a:rPr lang="de-DE" sz="3200" dirty="0" smtClean="0"/>
              <a:t>SPARQL Query </a:t>
            </a:r>
            <a:r>
              <a:rPr lang="de-DE" sz="3200" dirty="0" err="1" smtClean="0"/>
              <a:t>answering</a:t>
            </a:r>
            <a:r>
              <a:rPr lang="de-DE" sz="3200" dirty="0" smtClean="0"/>
              <a:t> </a:t>
            </a:r>
            <a:r>
              <a:rPr lang="de-DE" sz="3200" dirty="0" err="1" smtClean="0"/>
              <a:t>under</a:t>
            </a:r>
            <a:r>
              <a:rPr lang="de-DE" sz="3200" dirty="0" smtClean="0"/>
              <a:t> RDFS </a:t>
            </a:r>
            <a:r>
              <a:rPr lang="de-DE" sz="3200" dirty="0" err="1" smtClean="0"/>
              <a:t>Entailment</a:t>
            </a:r>
            <a:r>
              <a:rPr lang="de-DE" sz="3200" dirty="0" smtClean="0"/>
              <a:t>: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3091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-4288"/>
            <a:ext cx="9144000" cy="774860"/>
          </a:xfrm>
        </p:spPr>
        <p:txBody>
          <a:bodyPr>
            <a:noAutofit/>
          </a:bodyPr>
          <a:lstStyle/>
          <a:p>
            <a:r>
              <a:rPr lang="de-DE" sz="3200" dirty="0" smtClean="0"/>
              <a:t>SPARQL Query </a:t>
            </a:r>
            <a:r>
              <a:rPr lang="de-DE" sz="3200" dirty="0" err="1" smtClean="0"/>
              <a:t>answering</a:t>
            </a:r>
            <a:r>
              <a:rPr lang="de-DE" sz="3200" dirty="0" smtClean="0"/>
              <a:t> </a:t>
            </a:r>
            <a:r>
              <a:rPr lang="de-DE" sz="3200" dirty="0" err="1" smtClean="0"/>
              <a:t>under</a:t>
            </a:r>
            <a:r>
              <a:rPr lang="de-DE" sz="3200" dirty="0" smtClean="0"/>
              <a:t> RDFS </a:t>
            </a:r>
            <a:r>
              <a:rPr lang="de-DE" sz="3200" dirty="0" err="1" smtClean="0"/>
              <a:t>Entailment</a:t>
            </a:r>
            <a:r>
              <a:rPr lang="de-DE" sz="3200" dirty="0" smtClean="0"/>
              <a:t>: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1"/>
            <a:ext cx="3333028" cy="354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8" y="3317912"/>
            <a:ext cx="1104900" cy="520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1" y="4705350"/>
            <a:ext cx="2717800" cy="520700"/>
          </a:xfrm>
          <a:prstGeom prst="rect">
            <a:avLst/>
          </a:prstGeom>
        </p:spPr>
      </p:pic>
      <p:grpSp>
        <p:nvGrpSpPr>
          <p:cNvPr id="26" name="Gruppierung 25"/>
          <p:cNvGrpSpPr/>
          <p:nvPr/>
        </p:nvGrpSpPr>
        <p:grpSpPr>
          <a:xfrm>
            <a:off x="2807051" y="4614358"/>
            <a:ext cx="2128514" cy="1797291"/>
            <a:chOff x="2884691" y="4215823"/>
            <a:chExt cx="2128514" cy="1797291"/>
          </a:xfrm>
        </p:grpSpPr>
        <p:cxnSp>
          <p:nvCxnSpPr>
            <p:cNvPr id="19" name="Gekrümmte Verbindung 18"/>
            <p:cNvCxnSpPr/>
            <p:nvPr/>
          </p:nvCxnSpPr>
          <p:spPr>
            <a:xfrm>
              <a:off x="2884691" y="4215823"/>
              <a:ext cx="141099" cy="1797291"/>
            </a:xfrm>
            <a:prstGeom prst="curvedConnector3">
              <a:avLst>
                <a:gd name="adj1" fmla="val 406460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3402054" y="5231566"/>
              <a:ext cx="1611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b="1" i="1" dirty="0" err="1" smtClean="0">
                  <a:solidFill>
                    <a:srgbClr val="FF0000"/>
                  </a:solidFill>
                  <a:latin typeface="Calibri"/>
                </a:rPr>
                <a:t>materialize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(G)</a:t>
              </a:r>
              <a:endParaRPr lang="de-DE" b="1" i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uppierung 19"/>
          <p:cNvGrpSpPr/>
          <p:nvPr/>
        </p:nvGrpSpPr>
        <p:grpSpPr>
          <a:xfrm>
            <a:off x="4628506" y="4983050"/>
            <a:ext cx="5417165" cy="1765300"/>
            <a:chOff x="3701835" y="250733"/>
            <a:chExt cx="5417165" cy="1765300"/>
          </a:xfrm>
        </p:grpSpPr>
        <p:pic>
          <p:nvPicPr>
            <p:cNvPr id="21" name="Bild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4547000" y="655441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SELECT  ?Y 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WHERE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?Y . } </a:t>
              </a:r>
            </a:p>
          </p:txBody>
        </p:sp>
      </p:grp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86171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8" name="Gruppierung 37"/>
          <p:cNvGrpSpPr/>
          <p:nvPr/>
        </p:nvGrpSpPr>
        <p:grpSpPr>
          <a:xfrm>
            <a:off x="3563888" y="436238"/>
            <a:ext cx="6533871" cy="2962833"/>
            <a:chOff x="3480444" y="638998"/>
            <a:chExt cx="6533871" cy="2962833"/>
          </a:xfrm>
        </p:grpSpPr>
        <p:grpSp>
          <p:nvGrpSpPr>
            <p:cNvPr id="27" name="Gruppierung 26"/>
            <p:cNvGrpSpPr/>
            <p:nvPr/>
          </p:nvGrpSpPr>
          <p:grpSpPr>
            <a:xfrm>
              <a:off x="4597150" y="638998"/>
              <a:ext cx="5417165" cy="2962833"/>
              <a:chOff x="3701835" y="93932"/>
              <a:chExt cx="5417165" cy="2962833"/>
            </a:xfrm>
          </p:grpSpPr>
          <p:pic>
            <p:nvPicPr>
              <p:cNvPr id="28" name="Bild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1835" y="93932"/>
                <a:ext cx="4749800" cy="2962833"/>
              </a:xfrm>
              <a:prstGeom prst="rect">
                <a:avLst/>
              </a:prstGeom>
            </p:spPr>
          </p:pic>
          <p:sp>
            <p:nvSpPr>
              <p:cNvPr id="29" name="Rechteck 28"/>
              <p:cNvSpPr/>
              <p:nvPr/>
            </p:nvSpPr>
            <p:spPr>
              <a:xfrm>
                <a:off x="4547000" y="545681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457200"/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SELECT  ?Y </a:t>
                </a:r>
                <a:endParaRPr lang="de-DE" b="1" dirty="0">
                  <a:solidFill>
                    <a:srgbClr val="000000"/>
                  </a:solidFill>
                  <a:latin typeface="Calibri"/>
                </a:endParaRPr>
              </a:p>
              <a:p>
                <a:pPr defTabSz="457200"/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WHERE {</a:t>
                </a:r>
              </a:p>
              <a:p>
                <a:pPr defTabSz="457200"/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{ 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:</a:t>
                </a:r>
                <a:r>
                  <a:rPr lang="de-DE" b="1" dirty="0" err="1" smtClean="0">
                    <a:solidFill>
                      <a:srgbClr val="000000"/>
                    </a:solidFill>
                    <a:latin typeface="Calibri"/>
                  </a:rPr>
                  <a:t>marie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:</a:t>
                </a:r>
                <a:r>
                  <a:rPr lang="de-DE" b="1" dirty="0" err="1" smtClean="0">
                    <a:solidFill>
                      <a:srgbClr val="000000"/>
                    </a:solidFill>
                    <a:latin typeface="Calibri"/>
                  </a:rPr>
                  <a:t>hasParent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?Y . } </a:t>
                </a:r>
                <a:endParaRPr lang="de-DE" b="1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defTabSz="457200"/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UNION</a:t>
                </a:r>
              </a:p>
              <a:p>
                <a:pPr defTabSz="457200"/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{:</a:t>
                </a:r>
                <a:r>
                  <a:rPr lang="de-DE" b="1" dirty="0" err="1" smtClean="0">
                    <a:solidFill>
                      <a:srgbClr val="000000"/>
                    </a:solidFill>
                    <a:latin typeface="Calibri"/>
                  </a:rPr>
                  <a:t>marie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:</a:t>
                </a:r>
                <a:r>
                  <a:rPr lang="de-DE" b="1" dirty="0" err="1" smtClean="0">
                    <a:solidFill>
                      <a:srgbClr val="000000"/>
                    </a:solidFill>
                    <a:latin typeface="Calibri"/>
                  </a:rPr>
                  <a:t>hasMother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?Y . }</a:t>
                </a:r>
              </a:p>
              <a:p>
                <a:pPr defTabSz="457200"/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	UNION</a:t>
                </a:r>
                <a:endParaRPr lang="de-DE" b="1" dirty="0">
                  <a:solidFill>
                    <a:srgbClr val="000000"/>
                  </a:solidFill>
                  <a:latin typeface="Calibri"/>
                </a:endParaRPr>
              </a:p>
              <a:p>
                <a:pPr defTabSz="457200"/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{:</a:t>
                </a:r>
                <a:r>
                  <a:rPr lang="de-DE" b="1" dirty="0" err="1" smtClean="0">
                    <a:solidFill>
                      <a:srgbClr val="000000"/>
                    </a:solidFill>
                    <a:latin typeface="Calibri"/>
                  </a:rPr>
                  <a:t>marie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:</a:t>
                </a:r>
                <a:r>
                  <a:rPr lang="de-DE" b="1" dirty="0" err="1" smtClean="0">
                    <a:solidFill>
                      <a:srgbClr val="000000"/>
                    </a:solidFill>
                    <a:latin typeface="Calibri"/>
                  </a:rPr>
                  <a:t>hasFather</a:t>
                </a:r>
                <a:r>
                  <a:rPr lang="de-DE" b="1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  <a:latin typeface="Calibri"/>
                  </a:rPr>
                  <a:t>?Y . }</a:t>
                </a:r>
              </a:p>
              <a:p>
                <a:pPr defTabSz="457200"/>
                <a:endParaRPr lang="de-DE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cxnSp>
          <p:nvCxnSpPr>
            <p:cNvPr id="35" name="Gekrümmte Verbindung 34"/>
            <p:cNvCxnSpPr>
              <a:stCxn id="30" idx="3"/>
            </p:cNvCxnSpPr>
            <p:nvPr/>
          </p:nvCxnSpPr>
          <p:spPr>
            <a:xfrm flipV="1">
              <a:off x="3480444" y="2226547"/>
              <a:ext cx="1410988" cy="23199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3512804" y="2500092"/>
              <a:ext cx="1378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b="1" i="1" dirty="0" err="1" smtClean="0">
                  <a:solidFill>
                    <a:srgbClr val="FF0000"/>
                  </a:solidFill>
                  <a:latin typeface="Calibri"/>
                </a:rPr>
                <a:t>rewrite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(</a:t>
              </a:r>
              <a:r>
                <a:rPr lang="de-DE" b="1" i="1" dirty="0" err="1" smtClean="0">
                  <a:solidFill>
                    <a:srgbClr val="FF0000"/>
                  </a:solidFill>
                  <a:latin typeface="Calibri"/>
                </a:rPr>
                <a:t>q,T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)</a:t>
              </a:r>
              <a:endParaRPr lang="de-DE" b="1" i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37" name="Gruppierung 36"/>
          <p:cNvGrpSpPr/>
          <p:nvPr/>
        </p:nvGrpSpPr>
        <p:grpSpPr>
          <a:xfrm>
            <a:off x="4349381" y="3840797"/>
            <a:ext cx="4085204" cy="923330"/>
            <a:chOff x="4349381" y="3840797"/>
            <a:chExt cx="4085204" cy="923330"/>
          </a:xfrm>
        </p:grpSpPr>
        <p:sp>
          <p:nvSpPr>
            <p:cNvPr id="16" name="Rechteck 15"/>
            <p:cNvSpPr/>
            <p:nvPr/>
          </p:nvSpPr>
          <p:spPr>
            <a:xfrm>
              <a:off x="5663231" y="3840797"/>
              <a:ext cx="2771354" cy="92333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de-DE" b="1" i="1" dirty="0">
                  <a:solidFill>
                    <a:srgbClr val="FF0000"/>
                  </a:solidFill>
                  <a:latin typeface="Calibri"/>
                </a:rPr>
                <a:t>ans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(</a:t>
              </a:r>
              <a:r>
                <a:rPr lang="de-DE" b="1" i="1" dirty="0" err="1">
                  <a:solidFill>
                    <a:srgbClr val="FF0000"/>
                  </a:solidFill>
                  <a:latin typeface="Calibri"/>
                </a:rPr>
                <a:t>rewrite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(</a:t>
              </a:r>
              <a:r>
                <a:rPr lang="de-DE" b="1" i="1" dirty="0" err="1">
                  <a:solidFill>
                    <a:srgbClr val="FF0000"/>
                  </a:solidFill>
                  <a:latin typeface="Calibri"/>
                </a:rPr>
                <a:t>q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, </a:t>
              </a:r>
              <a:r>
                <a:rPr lang="de-DE" b="1" i="1" dirty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), 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G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) </a:t>
              </a:r>
              <a:endParaRPr lang="de-DE" b="1" dirty="0">
                <a:solidFill>
                  <a:srgbClr val="FF0000"/>
                </a:solidFill>
                <a:latin typeface="Calibri"/>
              </a:endParaRPr>
            </a:p>
            <a:p>
              <a:pPr defTabSz="457200"/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                 =</a:t>
              </a:r>
            </a:p>
            <a:p>
              <a:pPr defTabSz="457200"/>
              <a:r>
                <a:rPr lang="de-DE" b="1" i="1" dirty="0">
                  <a:solidFill>
                    <a:srgbClr val="FF0000"/>
                  </a:solidFill>
                  <a:latin typeface="Calibri"/>
                </a:rPr>
                <a:t>ans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(</a:t>
              </a:r>
              <a:r>
                <a:rPr lang="de-DE" b="1" i="1" dirty="0" err="1">
                  <a:solidFill>
                    <a:srgbClr val="FF0000"/>
                  </a:solidFill>
                  <a:latin typeface="Calibri"/>
                </a:rPr>
                <a:t>q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, </a:t>
              </a:r>
              <a:r>
                <a:rPr lang="de-DE" b="1" i="1" dirty="0" err="1">
                  <a:solidFill>
                    <a:srgbClr val="FF0000"/>
                  </a:solidFill>
                  <a:latin typeface="Calibri"/>
                </a:rPr>
                <a:t>materialize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(</a:t>
              </a:r>
              <a:r>
                <a:rPr lang="de-DE" b="1" i="1" dirty="0">
                  <a:solidFill>
                    <a:srgbClr val="FF0000"/>
                  </a:solidFill>
                  <a:latin typeface="Calibri"/>
                </a:rPr>
                <a:t>G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))</a:t>
              </a:r>
              <a:endParaRPr lang="de-DE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349381" y="3856477"/>
              <a:ext cx="1402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i="1" dirty="0" err="1" smtClean="0">
                  <a:solidFill>
                    <a:prstClr val="black"/>
                  </a:solidFill>
                  <a:latin typeface="Calibri"/>
                </a:rPr>
                <a:t>Well</a:t>
              </a:r>
              <a:r>
                <a:rPr lang="de-DE" i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i="1" dirty="0" err="1" smtClean="0">
                  <a:solidFill>
                    <a:prstClr val="black"/>
                  </a:solidFill>
                  <a:latin typeface="Calibri"/>
                </a:rPr>
                <a:t>known</a:t>
              </a:r>
              <a:r>
                <a:rPr lang="de-DE" i="1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de-DE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1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19959"/>
              </p:ext>
            </p:extLst>
          </p:nvPr>
        </p:nvGraphicFramePr>
        <p:xfrm>
          <a:off x="354522" y="380387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7619"/>
              </p:ext>
            </p:extLst>
          </p:nvPr>
        </p:nvGraphicFramePr>
        <p:xfrm>
          <a:off x="257158" y="5161595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17482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61099"/>
              </p:ext>
            </p:extLst>
          </p:nvPr>
        </p:nvGraphicFramePr>
        <p:xfrm>
          <a:off x="319871" y="3789583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4" name="Gruppierung 25"/>
          <p:cNvGrpSpPr/>
          <p:nvPr/>
        </p:nvGrpSpPr>
        <p:grpSpPr>
          <a:xfrm>
            <a:off x="2807050" y="3867085"/>
            <a:ext cx="1961814" cy="759754"/>
            <a:chOff x="2884691" y="4215823"/>
            <a:chExt cx="1867489" cy="2041889"/>
          </a:xfrm>
        </p:grpSpPr>
        <p:cxnSp>
          <p:nvCxnSpPr>
            <p:cNvPr id="39" name="Gekrümmte Verbindung 18"/>
            <p:cNvCxnSpPr/>
            <p:nvPr/>
          </p:nvCxnSpPr>
          <p:spPr>
            <a:xfrm>
              <a:off x="2884691" y="4215823"/>
              <a:ext cx="141099" cy="1797291"/>
            </a:xfrm>
            <a:prstGeom prst="curvedConnector3">
              <a:avLst>
                <a:gd name="adj1" fmla="val 489040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feld 21"/>
            <p:cNvSpPr txBox="1"/>
            <p:nvPr/>
          </p:nvSpPr>
          <p:spPr>
            <a:xfrm>
              <a:off x="3630173" y="5265108"/>
              <a:ext cx="1122007" cy="99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b="1" i="1" dirty="0" err="1" smtClean="0">
                  <a:solidFill>
                    <a:srgbClr val="FF0000"/>
                  </a:solidFill>
                  <a:latin typeface="Calibri"/>
                </a:rPr>
                <a:t>reduce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(G)</a:t>
              </a:r>
              <a:endParaRPr lang="de-DE" b="1" i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41" name="Rechteck 15"/>
          <p:cNvSpPr/>
          <p:nvPr/>
        </p:nvSpPr>
        <p:spPr>
          <a:xfrm>
            <a:off x="5663232" y="3840797"/>
            <a:ext cx="3134594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de-DE" b="1" i="1" dirty="0">
                <a:solidFill>
                  <a:srgbClr val="FF0000"/>
                </a:solidFill>
                <a:latin typeface="Calibri"/>
              </a:rPr>
              <a:t>ans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i="1" dirty="0" err="1">
                <a:solidFill>
                  <a:srgbClr val="FF0000"/>
                </a:solidFill>
                <a:latin typeface="Calibri"/>
              </a:rPr>
              <a:t>rewrite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i="1" dirty="0" err="1">
                <a:solidFill>
                  <a:srgbClr val="FF0000"/>
                </a:solidFill>
                <a:latin typeface="Calibri"/>
              </a:rPr>
              <a:t>q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de-DE" b="1" i="1" dirty="0">
                <a:solidFill>
                  <a:srgbClr val="FF0000"/>
                </a:solidFill>
                <a:latin typeface="Calibri"/>
              </a:rPr>
              <a:t>T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), 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reduce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(G)) </a:t>
            </a:r>
            <a:endParaRPr lang="de-DE" b="1" dirty="0">
              <a:solidFill>
                <a:srgbClr val="FF0000"/>
              </a:solidFill>
              <a:latin typeface="Calibri"/>
            </a:endParaRP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                 =</a:t>
            </a:r>
          </a:p>
          <a:p>
            <a:pPr defTabSz="457200"/>
            <a:r>
              <a:rPr lang="de-DE" b="1" i="1" dirty="0">
                <a:solidFill>
                  <a:srgbClr val="FF0000"/>
                </a:solidFill>
                <a:latin typeface="Calibri"/>
              </a:rPr>
              <a:t>ans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i="1" dirty="0" err="1">
                <a:solidFill>
                  <a:srgbClr val="FF0000"/>
                </a:solidFill>
                <a:latin typeface="Calibri"/>
              </a:rPr>
              <a:t>q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de-DE" b="1" i="1" dirty="0" err="1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reduce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(G)))</a:t>
            </a:r>
            <a:endParaRPr lang="de-DE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75656" y="1412776"/>
            <a:ext cx="4581003" cy="1975686"/>
            <a:chOff x="660273" y="1507131"/>
            <a:chExt cx="4581003" cy="1975686"/>
          </a:xfrm>
        </p:grpSpPr>
        <p:sp>
          <p:nvSpPr>
            <p:cNvPr id="47" name="Rectangle 4"/>
            <p:cNvSpPr/>
            <p:nvPr/>
          </p:nvSpPr>
          <p:spPr>
            <a:xfrm>
              <a:off x="660273" y="1507131"/>
              <a:ext cx="3501391" cy="41791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/>
              <a:r>
                <a:rPr lang="de-DE" sz="1200" b="1" dirty="0" smtClean="0">
                  <a:solidFill>
                    <a:prstClr val="black"/>
                  </a:solidFill>
                  <a:latin typeface="Calibri"/>
                </a:rPr>
                <a:t>[Bischof et </a:t>
              </a:r>
              <a:r>
                <a:rPr lang="de-DE" sz="1200" b="1" dirty="0">
                  <a:solidFill>
                    <a:prstClr val="black"/>
                  </a:solidFill>
                  <a:latin typeface="Calibri"/>
                </a:rPr>
                <a:t>al., </a:t>
              </a:r>
              <a:r>
                <a:rPr lang="de-DE" sz="1200" b="1" dirty="0" smtClean="0">
                  <a:solidFill>
                    <a:prstClr val="black"/>
                  </a:solidFill>
                  <a:latin typeface="Calibri"/>
                </a:rPr>
                <a:t>ISWC2014</a:t>
              </a:r>
              <a:r>
                <a:rPr lang="de-DE" sz="1200" b="1" i="1" dirty="0" smtClean="0">
                  <a:solidFill>
                    <a:prstClr val="black"/>
                  </a:solidFill>
                  <a:latin typeface="Calibri"/>
                </a:rPr>
                <a:t>] </a:t>
              </a:r>
              <a:r>
                <a:rPr lang="en-US" sz="1200" b="1" i="1" dirty="0">
                  <a:solidFill>
                    <a:prstClr val="black"/>
                  </a:solidFill>
                  <a:latin typeface="Calibri"/>
                </a:rPr>
                <a:t>Schema-Agnostic Query Rewriting in SPARQL 1.1</a:t>
              </a:r>
              <a:r>
                <a:rPr lang="de-DE" sz="1200" b="1" i="1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n-US" sz="1200" b="1" i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0273" y="2023787"/>
              <a:ext cx="4581003" cy="1459030"/>
              <a:chOff x="660273" y="2023787"/>
              <a:chExt cx="4581003" cy="14590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60273" y="2023787"/>
                <a:ext cx="3501391" cy="14590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9276" y="2025686"/>
                <a:ext cx="4572000" cy="14157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457200"/>
                <a:r>
                  <a:rPr lang="pl-PL" sz="1200" b="1" dirty="0">
                    <a:solidFill>
                      <a:prstClr val="black"/>
                    </a:solidFill>
                    <a:latin typeface="Calibri"/>
                  </a:rPr>
                  <a:t>DELETE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 {?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S1 a ?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D1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. ?S2 a ?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C2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. ?S3 ?Q3 ?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O3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. ?O4 a ?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C4.} </a:t>
                </a:r>
                <a:endParaRPr lang="pl-PL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defTabSz="457200"/>
                <a:r>
                  <a:rPr lang="pl-PL" sz="1200" b="1" dirty="0" smtClean="0">
                    <a:solidFill>
                      <a:prstClr val="black"/>
                    </a:solidFill>
                    <a:latin typeface="Calibri"/>
                  </a:rPr>
                  <a:t>WHERE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 {</a:t>
                </a:r>
              </a:p>
              <a:p>
                <a:pPr defTabSz="457200"/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{ 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?C1 </a:t>
                </a:r>
                <a:r>
                  <a:rPr lang="pl-PL" sz="1200" dirty="0" err="1">
                    <a:solidFill>
                      <a:prstClr val="black"/>
                    </a:solidFill>
                    <a:latin typeface="Calibri"/>
                  </a:rPr>
                  <a:t>sc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+ ?D1. ?S1 a ?C1. }</a:t>
                </a:r>
              </a:p>
              <a:p>
                <a:pPr defTabSz="457200"/>
                <a:r>
                  <a:rPr lang="pl-PL" sz="1200" b="1" dirty="0">
                    <a:solidFill>
                      <a:prstClr val="black"/>
                    </a:solidFill>
                    <a:latin typeface="Calibri"/>
                  </a:rPr>
                  <a:t>UNION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 { ?P2 dom/</a:t>
                </a:r>
                <a:r>
                  <a:rPr lang="pl-PL" sz="1200" dirty="0" err="1">
                    <a:solidFill>
                      <a:prstClr val="black"/>
                    </a:solidFill>
                    <a:latin typeface="Calibri"/>
                  </a:rPr>
                  <a:t>sc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* ?C2. ?S2 ?P2 ?O2. } </a:t>
                </a:r>
                <a:endParaRPr lang="pl-PL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defTabSz="457200"/>
                <a:r>
                  <a:rPr lang="pl-PL" sz="1200" b="1" dirty="0" smtClean="0">
                    <a:solidFill>
                      <a:prstClr val="black"/>
                    </a:solidFill>
                    <a:latin typeface="Calibri"/>
                  </a:rPr>
                  <a:t>UNION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{ ?P3 </a:t>
                </a:r>
                <a:r>
                  <a:rPr lang="pl-PL" sz="1200" dirty="0" err="1">
                    <a:solidFill>
                      <a:prstClr val="black"/>
                    </a:solidFill>
                    <a:latin typeface="Calibri"/>
                  </a:rPr>
                  <a:t>sp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+ ?Q3. ?S3 ?P3 ?O3. } </a:t>
                </a:r>
                <a:endParaRPr lang="pl-PL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defTabSz="457200"/>
                <a:r>
                  <a:rPr lang="pl-PL" sz="1200" b="1" dirty="0" smtClean="0">
                    <a:solidFill>
                      <a:prstClr val="black"/>
                    </a:solidFill>
                    <a:latin typeface="Calibri"/>
                  </a:rPr>
                  <a:t>UNION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{ ?P4 </a:t>
                </a:r>
                <a:r>
                  <a:rPr lang="pl-PL" sz="1200" dirty="0" err="1">
                    <a:solidFill>
                      <a:prstClr val="black"/>
                    </a:solidFill>
                    <a:latin typeface="Calibri"/>
                  </a:rPr>
                  <a:t>rng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/</a:t>
                </a:r>
                <a:r>
                  <a:rPr lang="pl-PL" sz="1200" dirty="0" err="1">
                    <a:solidFill>
                      <a:prstClr val="black"/>
                    </a:solidFill>
                    <a:latin typeface="Calibri"/>
                  </a:rPr>
                  <a:t>sc</a:t>
                </a:r>
                <a:r>
                  <a:rPr lang="pl-PL" sz="1200" dirty="0">
                    <a:solidFill>
                      <a:prstClr val="black"/>
                    </a:solidFill>
                    <a:latin typeface="Calibri"/>
                  </a:rPr>
                  <a:t>* ?C4. ?S4 ?P4 ?O4. </a:t>
                </a:r>
                <a:r>
                  <a:rPr lang="pl-PL" sz="1200" dirty="0" smtClean="0">
                    <a:solidFill>
                      <a:prstClr val="black"/>
                    </a:solidFill>
                    <a:latin typeface="Calibri"/>
                  </a:rPr>
                  <a:t>}</a:t>
                </a:r>
              </a:p>
              <a:p>
                <a:pPr defTabSz="457200"/>
                <a:r>
                  <a:rPr lang="pl-PL" sz="1400" dirty="0" smtClean="0">
                    <a:solidFill>
                      <a:prstClr val="black"/>
                    </a:solidFill>
                    <a:latin typeface="Calibri"/>
                  </a:rPr>
                  <a:t>}</a:t>
                </a:r>
                <a:endParaRPr lang="en-US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131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 1.1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839258"/>
            <a:ext cx="8681981" cy="4387988"/>
          </a:xfrm>
        </p:spPr>
        <p:txBody>
          <a:bodyPr/>
          <a:lstStyle/>
          <a:p>
            <a:r>
              <a:rPr lang="de-DE" dirty="0" smtClean="0"/>
              <a:t>SPARQL 1.0 (2008): SQL "</a:t>
            </a:r>
            <a:r>
              <a:rPr lang="de-DE" dirty="0" err="1" smtClean="0"/>
              <a:t>look-and-feel</a:t>
            </a:r>
            <a:r>
              <a:rPr lang="de-DE" dirty="0" smtClean="0"/>
              <a:t>" </a:t>
            </a:r>
            <a:r>
              <a:rPr lang="de-DE" dirty="0" err="1" smtClean="0"/>
              <a:t>for</a:t>
            </a:r>
            <a:r>
              <a:rPr lang="de-DE" dirty="0" smtClean="0"/>
              <a:t> RDF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SPARQL 1.1 (2013):</a:t>
            </a:r>
          </a:p>
          <a:p>
            <a:endParaRPr lang="de-DE" dirty="0" smtClean="0"/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: 	SPARQL 1.1Entailment </a:t>
            </a:r>
            <a:r>
              <a:rPr lang="de-DE" dirty="0" err="1" smtClean="0"/>
              <a:t>regimes</a:t>
            </a:r>
            <a:endParaRPr lang="de-DE" dirty="0" smtClean="0"/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an update </a:t>
            </a:r>
            <a:r>
              <a:rPr lang="de-DE" dirty="0" err="1" smtClean="0"/>
              <a:t>interface</a:t>
            </a:r>
            <a:r>
              <a:rPr lang="de-DE" dirty="0" smtClean="0"/>
              <a:t>: 	SPARQL 1.1 Update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580976" y="4797152"/>
            <a:ext cx="85324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556133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836712"/>
            <a:ext cx="7344816" cy="708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Data Services on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updates</a:t>
            </a:r>
            <a:r>
              <a:rPr lang="de-DE" dirty="0"/>
              <a:t>:</a:t>
            </a:r>
          </a:p>
        </p:txBody>
      </p:sp>
      <p:pic>
        <p:nvPicPr>
          <p:cNvPr id="5" name="Bild 4" descr="Screen Shot 2015-02-25 at 16.4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1916832"/>
            <a:ext cx="5010025" cy="4005064"/>
          </a:xfrm>
          <a:prstGeom prst="rect">
            <a:avLst/>
          </a:prstGeom>
        </p:spPr>
      </p:pic>
      <p:pic>
        <p:nvPicPr>
          <p:cNvPr id="8" name="Bild 7" descr="Screen Shot 2015-02-25 at 16.49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2" t="18098" r="28607" b="75540"/>
          <a:stretch/>
        </p:blipFill>
        <p:spPr>
          <a:xfrm>
            <a:off x="1870059" y="2540000"/>
            <a:ext cx="2413909" cy="846667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2699792" y="2636912"/>
            <a:ext cx="5040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03683" y="3501008"/>
            <a:ext cx="5940317" cy="64633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/>
              <a:t>INSERT { :</a:t>
            </a:r>
            <a:r>
              <a:rPr lang="de-DE" dirty="0" err="1" smtClean="0"/>
              <a:t>marie</a:t>
            </a:r>
            <a:r>
              <a:rPr lang="de-DE" dirty="0" smtClean="0"/>
              <a:t> :</a:t>
            </a:r>
            <a:r>
              <a:rPr lang="de-DE" dirty="0" err="1" smtClean="0"/>
              <a:t>hasChild</a:t>
            </a:r>
            <a:r>
              <a:rPr lang="de-DE" dirty="0" smtClean="0"/>
              <a:t> :</a:t>
            </a:r>
            <a:r>
              <a:rPr lang="de-DE" dirty="0" err="1" smtClean="0"/>
              <a:t>marie_therese_of_France</a:t>
            </a:r>
            <a:r>
              <a:rPr lang="de-DE" dirty="0" smtClean="0"/>
              <a:t> .}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203848" y="4582869"/>
            <a:ext cx="5940317" cy="64633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/>
              <a:t>DELETE { ?X ?P ?O .}</a:t>
            </a:r>
          </a:p>
          <a:p>
            <a:r>
              <a:rPr lang="de-DE" dirty="0" smtClean="0"/>
              <a:t>WHERE { ?X :</a:t>
            </a:r>
            <a:r>
              <a:rPr lang="de-DE" dirty="0" err="1" smtClean="0"/>
              <a:t>hasParent</a:t>
            </a:r>
            <a:r>
              <a:rPr lang="de-DE" dirty="0" smtClean="0"/>
              <a:t> :</a:t>
            </a:r>
            <a:r>
              <a:rPr lang="de-DE" dirty="0" err="1" smtClean="0"/>
              <a:t>maria_t</a:t>
            </a:r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203683" y="5661248"/>
            <a:ext cx="5940317" cy="92333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/>
              <a:t>DELETE {</a:t>
            </a:r>
            <a:r>
              <a:rPr lang="de-DE" dirty="0"/>
              <a:t>?X </a:t>
            </a:r>
            <a:r>
              <a:rPr lang="de-DE" dirty="0" smtClean="0"/>
              <a:t> :</a:t>
            </a:r>
            <a:r>
              <a:rPr lang="de-DE" dirty="0" err="1"/>
              <a:t>hasParent</a:t>
            </a:r>
            <a:r>
              <a:rPr lang="de-DE" dirty="0"/>
              <a:t> </a:t>
            </a:r>
            <a:r>
              <a:rPr lang="de-DE" dirty="0" smtClean="0"/>
              <a:t>:</a:t>
            </a:r>
            <a:r>
              <a:rPr lang="de-DE" dirty="0" err="1" smtClean="0"/>
              <a:t>maria_t</a:t>
            </a:r>
            <a:r>
              <a:rPr lang="de-DE" dirty="0" smtClean="0"/>
              <a:t> .}</a:t>
            </a:r>
          </a:p>
          <a:p>
            <a:r>
              <a:rPr lang="de-DE" dirty="0" smtClean="0"/>
              <a:t>INSERT { ?X :</a:t>
            </a:r>
            <a:r>
              <a:rPr lang="de-DE" dirty="0" err="1" smtClean="0"/>
              <a:t>hasMother</a:t>
            </a:r>
            <a:r>
              <a:rPr lang="de-DE" dirty="0" smtClean="0"/>
              <a:t> :</a:t>
            </a:r>
            <a:r>
              <a:rPr lang="de-DE" dirty="0" err="1" smtClean="0"/>
              <a:t>maria_t</a:t>
            </a:r>
            <a:r>
              <a:rPr lang="de-DE" dirty="0" smtClean="0"/>
              <a:t>. }</a:t>
            </a:r>
          </a:p>
          <a:p>
            <a:r>
              <a:rPr lang="de-DE" dirty="0" smtClean="0"/>
              <a:t>WHERE { ?X :</a:t>
            </a:r>
            <a:r>
              <a:rPr lang="de-DE" dirty="0" err="1" smtClean="0"/>
              <a:t>hasParent</a:t>
            </a:r>
            <a:r>
              <a:rPr lang="de-DE" dirty="0" smtClean="0"/>
              <a:t> :</a:t>
            </a:r>
            <a:r>
              <a:rPr lang="de-DE" dirty="0" err="1" smtClean="0"/>
              <a:t>maria_t</a:t>
            </a:r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499992" y="2996952"/>
            <a:ext cx="158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/>
              <a:t>Examples</a:t>
            </a:r>
            <a:r>
              <a:rPr lang="de-DE" b="1" i="1" dirty="0" smtClean="0"/>
              <a:t>:</a:t>
            </a:r>
            <a:endParaRPr lang="de-DE" b="1" i="1" dirty="0"/>
          </a:p>
        </p:txBody>
      </p:sp>
      <p:sp>
        <p:nvSpPr>
          <p:cNvPr id="4" name="Rechteck 3"/>
          <p:cNvSpPr/>
          <p:nvPr/>
        </p:nvSpPr>
        <p:spPr>
          <a:xfrm rot="19704073">
            <a:off x="3538306" y="4434862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What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do </a:t>
            </a:r>
            <a:r>
              <a:rPr lang="de-DE" b="1" dirty="0" err="1" smtClean="0">
                <a:solidFill>
                  <a:srgbClr val="FF0000"/>
                </a:solidFill>
              </a:rPr>
              <a:t>these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updates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mean</a:t>
            </a:r>
            <a:r>
              <a:rPr lang="de-DE" b="1" dirty="0" smtClean="0">
                <a:solidFill>
                  <a:srgbClr val="FF0000"/>
                </a:solidFill>
              </a:rPr>
              <a:t> in a </a:t>
            </a:r>
            <a:r>
              <a:rPr lang="de-DE" b="1" dirty="0" err="1" smtClean="0">
                <a:solidFill>
                  <a:srgbClr val="FF0000"/>
                </a:solidFill>
              </a:rPr>
              <a:t>materialized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reduced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store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400005" cy="708025"/>
          </a:xfrm>
        </p:spPr>
        <p:txBody>
          <a:bodyPr/>
          <a:lstStyle/>
          <a:p>
            <a:r>
              <a:rPr lang="en-US" smtClean="0"/>
              <a:t>Status: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0068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Standardization of </a:t>
            </a:r>
            <a:r>
              <a:rPr lang="en-US" dirty="0" smtClean="0">
                <a:solidFill>
                  <a:srgbClr val="0000FF"/>
                </a:solidFill>
              </a:rPr>
              <a:t>SPARQL 1.1 Update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0000FF"/>
                </a:solidFill>
              </a:rPr>
              <a:t>SPARQL 1.1 </a:t>
            </a:r>
            <a:r>
              <a:rPr lang="en-US" dirty="0" smtClean="0">
                <a:solidFill>
                  <a:srgbClr val="0000FF"/>
                </a:solidFill>
              </a:rPr>
              <a:t>Entailment Regimes</a:t>
            </a:r>
            <a:r>
              <a:rPr lang="en-US" dirty="0" smtClean="0"/>
              <a:t> with triple stores implementing those standards (</a:t>
            </a:r>
            <a:r>
              <a:rPr lang="en-US" dirty="0">
                <a:solidFill>
                  <a:srgbClr val="0000FF"/>
                </a:solidFill>
              </a:rPr>
              <a:t>rewriting</a:t>
            </a:r>
            <a:r>
              <a:rPr lang="en-US" dirty="0" smtClean="0"/>
              <a:t>- or </a:t>
            </a:r>
            <a:r>
              <a:rPr lang="en-US" dirty="0" smtClean="0">
                <a:solidFill>
                  <a:srgbClr val="0000FF"/>
                </a:solidFill>
              </a:rPr>
              <a:t>materialization-based)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Query rewriting techniques </a:t>
            </a:r>
            <a:r>
              <a:rPr lang="en-US" dirty="0" smtClean="0"/>
              <a:t>already explored in the context of DL-Lite and OBDA… do they help us with updates as well?</a:t>
            </a:r>
          </a:p>
          <a:p>
            <a:endParaRPr lang="en-US" dirty="0" smtClean="0"/>
          </a:p>
          <a:p>
            <a:r>
              <a:rPr lang="en-US" dirty="0" smtClean="0"/>
              <a:t>Emerging need for </a:t>
            </a:r>
            <a:r>
              <a:rPr lang="en-US" dirty="0" smtClean="0">
                <a:solidFill>
                  <a:srgbClr val="0000FF"/>
                </a:solidFill>
              </a:rPr>
              <a:t>a more systematic approach</a:t>
            </a:r>
            <a:r>
              <a:rPr lang="en-US" dirty="0" smtClean="0"/>
              <a:t> of dealing with SPARQL 1.1 Update over </a:t>
            </a:r>
            <a:r>
              <a:rPr lang="en-US" dirty="0" err="1" smtClean="0"/>
              <a:t>ABoxes</a:t>
            </a:r>
            <a:r>
              <a:rPr lang="en-US" dirty="0" smtClean="0"/>
              <a:t> &amp; </a:t>
            </a:r>
            <a:r>
              <a:rPr lang="en-US" dirty="0" err="1" smtClean="0"/>
              <a:t>TBoxes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034" y="635861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Nothing endures but change</a:t>
            </a:r>
            <a:r>
              <a:rPr lang="en-US" dirty="0" smtClean="0"/>
              <a:t>. </a:t>
            </a:r>
            <a:r>
              <a:rPr lang="en-US" i="1" dirty="0" smtClean="0"/>
              <a:t>- Heraclitus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EF96C-582D-4A40-9213-3D30AB2537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7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400005" cy="708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What's been done already?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1268760"/>
            <a:ext cx="8964488" cy="5257800"/>
          </a:xfrm>
        </p:spPr>
        <p:txBody>
          <a:bodyPr>
            <a:normAutofit/>
          </a:bodyPr>
          <a:lstStyle/>
          <a:p>
            <a:endParaRPr lang="en-US" sz="900" dirty="0" smtClean="0"/>
          </a:p>
          <a:p>
            <a:endParaRPr lang="en-US" sz="9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What </a:t>
            </a:r>
            <a:r>
              <a:rPr lang="en-US" sz="1600" dirty="0">
                <a:solidFill>
                  <a:srgbClr val="0000FF"/>
                </a:solidFill>
              </a:rPr>
              <a:t>do </a:t>
            </a:r>
            <a:r>
              <a:rPr lang="en-US" sz="1600" dirty="0" smtClean="0">
                <a:solidFill>
                  <a:srgbClr val="0000FF"/>
                </a:solidFill>
              </a:rPr>
              <a:t>off-the-shelf triple stores do?</a:t>
            </a:r>
            <a:endParaRPr lang="en-US" sz="1600" dirty="0">
              <a:solidFill>
                <a:srgbClr val="0000FF"/>
              </a:solidFill>
            </a:endParaRPr>
          </a:p>
          <a:p>
            <a:pPr lvl="1"/>
            <a:r>
              <a:rPr lang="en-US" sz="1600" b="1" dirty="0"/>
              <a:t>Entailment</a:t>
            </a:r>
            <a:r>
              <a:rPr lang="en-US" sz="1600" dirty="0"/>
              <a:t> typically handled </a:t>
            </a:r>
          </a:p>
          <a:p>
            <a:pPr lvl="2"/>
            <a:r>
              <a:rPr lang="en-US" sz="1400" dirty="0"/>
              <a:t>at (bulk) loading </a:t>
            </a:r>
            <a:r>
              <a:rPr lang="en-US" sz="1400" i="1" dirty="0"/>
              <a:t>by </a:t>
            </a:r>
            <a:r>
              <a:rPr lang="en-US" sz="1400" b="1" i="1" dirty="0">
                <a:solidFill>
                  <a:srgbClr val="FF0000"/>
                </a:solidFill>
              </a:rPr>
              <a:t>materialization </a:t>
            </a:r>
            <a:r>
              <a:rPr lang="en-US" sz="1400" b="1" i="1" dirty="0">
                <a:solidFill>
                  <a:srgbClr val="000000"/>
                </a:solidFill>
              </a:rPr>
              <a:t>, or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</a:rPr>
              <a:t>at</a:t>
            </a:r>
            <a:r>
              <a:rPr lang="en-US" sz="1400" i="1" dirty="0">
                <a:solidFill>
                  <a:srgbClr val="000000"/>
                </a:solidFill>
              </a:rPr>
              <a:t> query time by </a:t>
            </a:r>
            <a:r>
              <a:rPr lang="en-US" sz="1400" b="1" i="1" dirty="0">
                <a:solidFill>
                  <a:srgbClr val="FF0000"/>
                </a:solidFill>
              </a:rPr>
              <a:t>rewriting</a:t>
            </a:r>
          </a:p>
          <a:p>
            <a:pPr marL="457200" lvl="1" indent="0">
              <a:buNone/>
            </a:pPr>
            <a:r>
              <a:rPr lang="en-US" sz="1600" b="1" i="1" dirty="0">
                <a:solidFill>
                  <a:srgbClr val="FF0000"/>
                </a:solidFill>
              </a:rPr>
              <a:t>      </a:t>
            </a:r>
            <a:r>
              <a:rPr lang="en-US" sz="1400" dirty="0"/>
              <a:t>but</a:t>
            </a:r>
            <a:r>
              <a:rPr lang="en-US" sz="1600" dirty="0"/>
              <a:t> </a:t>
            </a:r>
            <a:r>
              <a:rPr lang="en-US" sz="1600" b="1" dirty="0"/>
              <a:t>not in the context of Updates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no “standard” behavior for  </a:t>
            </a:r>
            <a:r>
              <a:rPr lang="en-US" sz="1600" b="1" dirty="0" smtClean="0"/>
              <a:t>Delete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b="1" dirty="0" smtClean="0"/>
              <a:t>Insert</a:t>
            </a:r>
            <a:r>
              <a:rPr lang="en-US" sz="1600" dirty="0" smtClean="0"/>
              <a:t> upon materialized stores.</a:t>
            </a:r>
            <a:endParaRPr lang="en-US" sz="1600" dirty="0"/>
          </a:p>
          <a:p>
            <a:pPr lvl="1"/>
            <a:r>
              <a:rPr lang="en-US" sz="1600" dirty="0" smtClean="0"/>
              <a:t>interplay of Entailments and Update left out in the SPARQL 1.1 spec.</a:t>
            </a:r>
            <a:endParaRPr lang="en-US" sz="800" dirty="0" smtClean="0"/>
          </a:p>
          <a:p>
            <a:r>
              <a:rPr lang="en-US" sz="1600" dirty="0" smtClean="0">
                <a:solidFill>
                  <a:srgbClr val="0000FF"/>
                </a:solidFill>
              </a:rPr>
              <a:t>What does the literature say? </a:t>
            </a:r>
            <a:endParaRPr lang="en-US" sz="9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Approaches </a:t>
            </a:r>
            <a:r>
              <a:rPr lang="en-US" sz="1200" i="1" dirty="0" smtClean="0"/>
              <a:t>in the literature on updates and RDFS </a:t>
            </a:r>
            <a:r>
              <a:rPr lang="en-US" sz="1200" dirty="0" smtClean="0"/>
              <a:t>(or also DLs) limited to </a:t>
            </a:r>
            <a:r>
              <a:rPr lang="en-US" sz="1200" b="1" i="1" dirty="0" smtClean="0"/>
              <a:t>atomic update </a:t>
            </a:r>
            <a:r>
              <a:rPr lang="en-US" sz="1200" dirty="0" smtClean="0"/>
              <a:t>operations…</a:t>
            </a:r>
          </a:p>
          <a:p>
            <a:pPr lvl="1"/>
            <a:r>
              <a:rPr lang="en-US" sz="1200" dirty="0" smtClean="0"/>
              <a:t>[Gutierrez et al., ESWC2011] </a:t>
            </a:r>
            <a:r>
              <a:rPr lang="en-US" sz="1200" dirty="0" err="1" smtClean="0"/>
              <a:t>ABox</a:t>
            </a:r>
            <a:r>
              <a:rPr lang="en-US" sz="1200" dirty="0" smtClean="0"/>
              <a:t> deletions in the context of RDFS</a:t>
            </a:r>
          </a:p>
          <a:p>
            <a:pPr lvl="1"/>
            <a:r>
              <a:rPr lang="en-US" sz="1200" dirty="0" smtClean="0"/>
              <a:t>[</a:t>
            </a:r>
            <a:r>
              <a:rPr lang="en-US" sz="1200" dirty="0" err="1" smtClean="0"/>
              <a:t>Calvanese</a:t>
            </a:r>
            <a:r>
              <a:rPr lang="en-US" sz="1200" dirty="0" smtClean="0"/>
              <a:t> et al., ISWC2010] </a:t>
            </a:r>
            <a:r>
              <a:rPr lang="en-US" sz="1200" dirty="0" err="1" smtClean="0"/>
              <a:t>ABox</a:t>
            </a:r>
            <a:r>
              <a:rPr lang="en-US" sz="1200" dirty="0" smtClean="0"/>
              <a:t>  &amp; </a:t>
            </a:r>
            <a:r>
              <a:rPr lang="en-US" sz="1200" dirty="0" err="1" smtClean="0"/>
              <a:t>T</a:t>
            </a:r>
            <a:r>
              <a:rPr lang="en-US" sz="1200" dirty="0" err="1"/>
              <a:t>B</a:t>
            </a:r>
            <a:r>
              <a:rPr lang="en-US" sz="1200" dirty="0" err="1" smtClean="0"/>
              <a:t>ox</a:t>
            </a:r>
            <a:r>
              <a:rPr lang="en-US" sz="1200" dirty="0" smtClean="0"/>
              <a:t> insertions in the context of DL-Lite (incl. inconsistency repair)</a:t>
            </a:r>
            <a:endParaRPr lang="en-US" sz="900" dirty="0" smtClean="0"/>
          </a:p>
          <a:p>
            <a:pPr marL="0" indent="0">
              <a:buNone/>
            </a:pPr>
            <a:r>
              <a:rPr lang="en-US" sz="1200" dirty="0" smtClean="0"/>
              <a:t>     Also related:</a:t>
            </a:r>
          </a:p>
          <a:p>
            <a:pPr lvl="1"/>
            <a:r>
              <a:rPr lang="en-US" sz="1200" dirty="0" smtClean="0"/>
              <a:t>Deductive DBs: [Gupta et al., SIGMOD93]</a:t>
            </a:r>
            <a:r>
              <a:rPr lang="en-US" sz="1200" dirty="0"/>
              <a:t>:</a:t>
            </a:r>
            <a:r>
              <a:rPr lang="en-US" sz="1200" dirty="0" smtClean="0"/>
              <a:t> </a:t>
            </a:r>
            <a:r>
              <a:rPr lang="en-US" sz="1400" dirty="0" err="1" smtClean="0"/>
              <a:t>DRed</a:t>
            </a:r>
            <a:r>
              <a:rPr lang="en-US" sz="1400" dirty="0" smtClean="0"/>
              <a:t> (delete </a:t>
            </a:r>
            <a:r>
              <a:rPr lang="en-US" sz="1400" dirty="0"/>
              <a:t>and re-</a:t>
            </a:r>
            <a:r>
              <a:rPr lang="en-US" sz="1400" dirty="0" smtClean="0"/>
              <a:t>derive</a:t>
            </a:r>
            <a:r>
              <a:rPr lang="en-US" sz="1400" dirty="0"/>
              <a:t>)</a:t>
            </a:r>
            <a:r>
              <a:rPr lang="en-US" sz="1400" dirty="0" smtClean="0"/>
              <a:t>, applied by [</a:t>
            </a:r>
            <a:r>
              <a:rPr lang="en-US" sz="1200" dirty="0" err="1" smtClean="0"/>
              <a:t>Kotowski</a:t>
            </a:r>
            <a:r>
              <a:rPr lang="en-US" sz="1200" dirty="0"/>
              <a:t> </a:t>
            </a:r>
            <a:r>
              <a:rPr lang="en-US" sz="1200" dirty="0" smtClean="0"/>
              <a:t>et al.2011] and [</a:t>
            </a:r>
            <a:r>
              <a:rPr lang="en-US" sz="1200" dirty="0" err="1" smtClean="0"/>
              <a:t>Urbani</a:t>
            </a:r>
            <a:r>
              <a:rPr lang="en-US" sz="1200" dirty="0" smtClean="0"/>
              <a:t> et al. 2013] in the </a:t>
            </a:r>
            <a:r>
              <a:rPr lang="en-US" sz="1200" dirty="0" err="1" smtClean="0"/>
              <a:t>contet</a:t>
            </a:r>
            <a:r>
              <a:rPr lang="en-US" sz="1200" dirty="0" smtClean="0"/>
              <a:t> of RDF/RDFS…</a:t>
            </a:r>
          </a:p>
          <a:p>
            <a:pPr lvl="1"/>
            <a:r>
              <a:rPr lang="en-US" sz="1200" dirty="0" smtClean="0"/>
              <a:t>KB evolution, Belief revision, etc.: Various works in classical AI and philosophy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900" dirty="0"/>
          </a:p>
        </p:txBody>
      </p:sp>
      <p:sp>
        <p:nvSpPr>
          <p:cNvPr id="4" name="Textfeld 3"/>
          <p:cNvSpPr txBox="1"/>
          <p:nvPr/>
        </p:nvSpPr>
        <p:spPr>
          <a:xfrm>
            <a:off x="143000" y="6165304"/>
            <a:ext cx="8893496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Particularly</a:t>
            </a:r>
            <a:r>
              <a:rPr lang="de-DE" dirty="0" smtClean="0"/>
              <a:t>, </a:t>
            </a:r>
            <a:r>
              <a:rPr lang="de-DE" dirty="0" err="1" smtClean="0"/>
              <a:t>none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considers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interplay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DELETE, INSERT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joint</a:t>
            </a:r>
            <a:r>
              <a:rPr lang="de-DE" dirty="0" smtClean="0"/>
              <a:t> WHERE </a:t>
            </a:r>
            <a:r>
              <a:rPr lang="de-DE" dirty="0" err="1" smtClean="0"/>
              <a:t>clause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SPARQL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84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RDF &amp; </a:t>
            </a:r>
            <a:r>
              <a:rPr lang="de-DE" dirty="0" err="1" smtClean="0"/>
              <a:t>Linked</a:t>
            </a:r>
            <a:r>
              <a:rPr lang="de-DE" dirty="0" smtClean="0"/>
              <a:t> Data – </a:t>
            </a:r>
            <a:r>
              <a:rPr lang="de-DE" dirty="0" err="1" smtClean="0"/>
              <a:t>as</a:t>
            </a:r>
            <a:r>
              <a:rPr lang="de-DE" dirty="0" smtClean="0"/>
              <a:t> a Data </a:t>
            </a:r>
            <a:r>
              <a:rPr lang="de-DE" dirty="0" err="1" smtClean="0"/>
              <a:t>abstraction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Databases </a:t>
            </a:r>
            <a:r>
              <a:rPr lang="de-DE" dirty="0" err="1" smtClean="0"/>
              <a:t>published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Web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SPARQL - Data –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abstraction</a:t>
            </a:r>
            <a:r>
              <a:rPr lang="de-DE" dirty="0" smtClean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Data </a:t>
            </a:r>
            <a:r>
              <a:rPr lang="de-DE" dirty="0" err="1" smtClean="0"/>
              <a:t>services</a:t>
            </a:r>
            <a:r>
              <a:rPr lang="de-DE" dirty="0" smtClean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Web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in SPARQL 1.1:</a:t>
            </a:r>
          </a:p>
          <a:p>
            <a:pPr marL="733425" lvl="1" indent="-457200"/>
            <a:r>
              <a:rPr lang="de-DE" dirty="0" err="1" smtClean="0"/>
              <a:t>Entailment</a:t>
            </a:r>
            <a:r>
              <a:rPr lang="de-DE" dirty="0" smtClean="0"/>
              <a:t> </a:t>
            </a:r>
            <a:r>
              <a:rPr lang="de-DE" dirty="0" err="1" smtClean="0"/>
              <a:t>regimes</a:t>
            </a:r>
            <a:endParaRPr lang="de-DE" dirty="0" smtClean="0"/>
          </a:p>
          <a:p>
            <a:pPr marL="733425" lvl="1" indent="-457200"/>
            <a:r>
              <a:rPr lang="de-DE" dirty="0" smtClean="0"/>
              <a:t>SPARQL </a:t>
            </a:r>
            <a:r>
              <a:rPr lang="de-DE" dirty="0" smtClean="0"/>
              <a:t>Update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interact</a:t>
            </a:r>
            <a:r>
              <a:rPr lang="de-DE" dirty="0" smtClean="0"/>
              <a:t>? </a:t>
            </a:r>
          </a:p>
          <a:p>
            <a:pPr marL="733425" lvl="1" indent="-457200"/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&amp; </a:t>
            </a:r>
            <a:r>
              <a:rPr lang="de-DE" dirty="0" err="1" smtClean="0"/>
              <a:t>Examples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Discussion</a:t>
            </a:r>
            <a:endParaRPr lang="de-DE" dirty="0" smtClean="0"/>
          </a:p>
          <a:p>
            <a:pPr marL="457200" indent="-4572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974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6912768" cy="708025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thoughts</a:t>
            </a:r>
            <a:r>
              <a:rPr lang="de-DE" dirty="0" smtClean="0"/>
              <a:t> 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...</a:t>
            </a:r>
            <a:endParaRPr lang="de-DE" dirty="0"/>
          </a:p>
        </p:txBody>
      </p:sp>
      <p:pic>
        <p:nvPicPr>
          <p:cNvPr id="4" name="Bild 3" descr="Screen Shot 2015-02-25 at 23.0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32248"/>
            <a:ext cx="5952535" cy="479715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3"/>
          <a:srcRect r="65664"/>
          <a:stretch/>
        </p:blipFill>
        <p:spPr>
          <a:xfrm>
            <a:off x="8053" y="1700808"/>
            <a:ext cx="2511731" cy="6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3" y="117838"/>
            <a:ext cx="84781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Let's start with a minimalistic setting: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43" y="1344472"/>
            <a:ext cx="8826499" cy="551352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Discuss possible update semantics in the context of </a:t>
            </a:r>
            <a:r>
              <a:rPr lang="en-US" sz="2800" b="1" dirty="0" smtClean="0"/>
              <a:t>materialized</a:t>
            </a:r>
            <a:r>
              <a:rPr lang="en-US" sz="2800" dirty="0" smtClean="0"/>
              <a:t> and </a:t>
            </a:r>
            <a:r>
              <a:rPr lang="en-US" sz="2800" b="1" dirty="0" smtClean="0"/>
              <a:t>reduced </a:t>
            </a:r>
            <a:r>
              <a:rPr lang="en-US" sz="2800" dirty="0" smtClean="0"/>
              <a:t>stores &amp; </a:t>
            </a:r>
            <a:r>
              <a:rPr lang="en-US" sz="2800" b="1" dirty="0" smtClean="0"/>
              <a:t>RDFS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/>
              <a:t>Only </a:t>
            </a:r>
            <a:r>
              <a:rPr lang="en-US" sz="2000" dirty="0" err="1" smtClean="0"/>
              <a:t>ABox</a:t>
            </a:r>
            <a:r>
              <a:rPr lang="en-US" sz="2000" dirty="0" smtClean="0"/>
              <a:t> updates, </a:t>
            </a:r>
            <a:r>
              <a:rPr lang="en-US" sz="2000" dirty="0" err="1" smtClean="0"/>
              <a:t>TBox</a:t>
            </a:r>
            <a:r>
              <a:rPr lang="en-US" sz="2000" dirty="0" smtClean="0"/>
              <a:t> fixed</a:t>
            </a:r>
          </a:p>
          <a:p>
            <a:pPr lvl="1"/>
            <a:r>
              <a:rPr lang="en-US" sz="2000" dirty="0" smtClean="0"/>
              <a:t>Use "minimal" RDFS  as </a:t>
            </a:r>
            <a:r>
              <a:rPr lang="en-US" sz="2000" dirty="0" err="1" smtClean="0"/>
              <a:t>TBox</a:t>
            </a:r>
            <a:r>
              <a:rPr lang="en-US" sz="2000" dirty="0" smtClean="0"/>
              <a:t> language (without axiomatic triples, blank nodes) … i.e., DL-</a:t>
            </a:r>
            <a:r>
              <a:rPr lang="en-US" sz="2000" dirty="0" err="1" smtClean="0"/>
              <a:t>Lite</a:t>
            </a:r>
            <a:r>
              <a:rPr lang="en-US" sz="2000" baseline="-25000" dirty="0" err="1" smtClean="0"/>
              <a:t>RDFS</a:t>
            </a:r>
            <a:endParaRPr lang="en-US" sz="2000" baseline="-25000" dirty="0" smtClean="0"/>
          </a:p>
          <a:p>
            <a:pPr lvl="1"/>
            <a:r>
              <a:rPr lang="en-US" sz="2000" dirty="0" smtClean="0"/>
              <a:t>Restrict on BGPs to only allow </a:t>
            </a:r>
            <a:r>
              <a:rPr lang="en-US" sz="2000" dirty="0" err="1" smtClean="0"/>
              <a:t>ABox</a:t>
            </a:r>
            <a:r>
              <a:rPr lang="en-US" sz="2000" dirty="0" smtClean="0"/>
              <a:t> Insert/Deletes</a:t>
            </a:r>
          </a:p>
          <a:p>
            <a:pPr lvl="1"/>
            <a:endParaRPr lang="en-US" sz="2000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endParaRPr lang="en-US" sz="2800" i="1" dirty="0"/>
          </a:p>
          <a:p>
            <a:r>
              <a:rPr lang="en-US" sz="2800" i="1" dirty="0" smtClean="0"/>
              <a:t>Even in this restricted setting (RDFS) defining a reasonable update semantics under entailments turns out to be challenging!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67544" y="3717032"/>
            <a:ext cx="3960440" cy="100976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INSERT 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marie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hasMother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</a:t>
            </a:r>
          </a:p>
          <a:p>
            <a:pPr defTabSz="457200"/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WHERE</a:t>
            </a:r>
          </a:p>
          <a:p>
            <a:pPr defTabSz="457200"/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marie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hasParent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 </a:t>
            </a:r>
            <a:endParaRPr lang="de-DE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4932040" y="3717032"/>
            <a:ext cx="3089276" cy="1009767"/>
            <a:chOff x="4810125" y="5621279"/>
            <a:chExt cx="3089276" cy="1009767"/>
          </a:xfrm>
        </p:grpSpPr>
        <p:sp>
          <p:nvSpPr>
            <p:cNvPr id="5" name="Abgerundetes Rechteck 4"/>
            <p:cNvSpPr/>
            <p:nvPr/>
          </p:nvSpPr>
          <p:spPr>
            <a:xfrm>
              <a:off x="4810125" y="5621279"/>
              <a:ext cx="3089276" cy="1009767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INSERT {: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?Y 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foo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}</a:t>
              </a:r>
            </a:p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WHERE</a:t>
              </a:r>
            </a:p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{: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rdf:type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?Y } </a:t>
              </a:r>
              <a:endParaRPr lang="de-DE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" name="Gerade Verbindung 6"/>
            <p:cNvCxnSpPr/>
            <p:nvPr/>
          </p:nvCxnSpPr>
          <p:spPr>
            <a:xfrm flipH="1">
              <a:off x="4810125" y="5621279"/>
              <a:ext cx="3089276" cy="1009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 flipV="1">
              <a:off x="4810125" y="5621280"/>
              <a:ext cx="3089276" cy="10097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44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6574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smtClean="0"/>
              <a:t>Sem</a:t>
            </a:r>
            <a:r>
              <a:rPr lang="en-US" b="1" baseline="-25000" dirty="0" smtClean="0"/>
              <a:t>0</a:t>
            </a:r>
            <a:r>
              <a:rPr lang="en-US" b="1" i="1" baseline="30000" dirty="0"/>
              <a:t>mat</a:t>
            </a:r>
            <a:endParaRPr lang="en-US" b="1" baseline="-25000" dirty="0" smtClean="0"/>
          </a:p>
          <a:p>
            <a:pPr lvl="1"/>
            <a:r>
              <a:rPr lang="en-US" dirty="0" smtClean="0"/>
              <a:t>Naïve Update followed by re-materialization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6" y="3566696"/>
            <a:ext cx="4682104" cy="4497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1136791"/>
            <a:ext cx="2705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Exploring possible </a:t>
            </a:r>
            <a:r>
              <a:rPr lang="en-US" dirty="0" err="1" smtClean="0"/>
              <a:t>ABox</a:t>
            </a:r>
            <a:r>
              <a:rPr lang="en-US" dirty="0" smtClean="0"/>
              <a:t> update semantics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4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Materialized-preserving semantics</a:t>
            </a:r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0</a:t>
            </a:r>
            <a:r>
              <a:rPr lang="en-US" sz="2400" b="1" i="1" baseline="30000" dirty="0"/>
              <a:t>mat</a:t>
            </a:r>
            <a:r>
              <a:rPr lang="en-US" sz="2400" dirty="0" smtClean="0"/>
              <a:t>  … baseline semantics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1a</a:t>
            </a:r>
            <a:r>
              <a:rPr lang="en-US" sz="2400" b="1" i="1" baseline="30000" dirty="0"/>
              <a:t>mat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1b</a:t>
            </a:r>
            <a:r>
              <a:rPr lang="en-US" sz="2400" b="1" i="1" baseline="30000" dirty="0"/>
              <a:t>mat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2</a:t>
            </a:r>
            <a:r>
              <a:rPr lang="en-US" sz="2400" b="1" i="1" baseline="30000" dirty="0"/>
              <a:t>mat</a:t>
            </a:r>
            <a:r>
              <a:rPr lang="en-US" sz="2400" dirty="0" smtClean="0"/>
              <a:t> … delete incl. </a:t>
            </a:r>
            <a:r>
              <a:rPr lang="en-US" sz="2400" b="1" dirty="0" smtClean="0"/>
              <a:t>causes</a:t>
            </a:r>
            <a:r>
              <a:rPr lang="en-US" sz="2400" dirty="0" smtClean="0"/>
              <a:t> and rewrite upon inserts</a:t>
            </a:r>
            <a:endParaRPr lang="en-US" sz="2400" i="1" dirty="0" smtClean="0"/>
          </a:p>
          <a:p>
            <a:r>
              <a:rPr lang="en-US" dirty="0" smtClean="0"/>
              <a:t>Reduced-preserving semantics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i="1" dirty="0" smtClean="0"/>
              <a:t>Sem</a:t>
            </a:r>
            <a:r>
              <a:rPr lang="en-US" sz="2400" b="1" baseline="-25000" dirty="0" smtClean="0"/>
              <a:t>0</a:t>
            </a:r>
            <a:r>
              <a:rPr lang="en-US" sz="2400" b="1" i="1" baseline="30000" dirty="0" smtClean="0"/>
              <a:t>red</a:t>
            </a:r>
            <a:r>
              <a:rPr lang="en-US" sz="2400" b="1" baseline="-25000" dirty="0" smtClean="0"/>
              <a:t>  </a:t>
            </a:r>
            <a:r>
              <a:rPr lang="en-US" sz="2400" dirty="0" smtClean="0"/>
              <a:t>... baseline semantics</a:t>
            </a:r>
            <a:endParaRPr lang="en-US" sz="2400" baseline="-25000" dirty="0" smtClean="0"/>
          </a:p>
          <a:p>
            <a:pPr lvl="1"/>
            <a:r>
              <a:rPr lang="en-US" sz="2400" b="1" i="1" dirty="0" smtClean="0"/>
              <a:t> Sem</a:t>
            </a:r>
            <a:r>
              <a:rPr lang="en-US" sz="2400" b="1" baseline="-25000" dirty="0" smtClean="0"/>
              <a:t>1</a:t>
            </a:r>
            <a:r>
              <a:rPr lang="en-US" sz="2400" b="1" i="1" baseline="30000" dirty="0" smtClean="0"/>
              <a:t>red</a:t>
            </a:r>
            <a:r>
              <a:rPr lang="en-US" sz="2400" dirty="0" smtClean="0"/>
              <a:t>  … delete </a:t>
            </a:r>
            <a:r>
              <a:rPr lang="en-US" sz="2400" dirty="0"/>
              <a:t>incl. </a:t>
            </a:r>
            <a:r>
              <a:rPr lang="en-US" sz="2400" b="1" dirty="0"/>
              <a:t>causes</a:t>
            </a:r>
            <a:r>
              <a:rPr lang="en-US" sz="2400" dirty="0"/>
              <a:t> </a:t>
            </a:r>
            <a:r>
              <a:rPr lang="en-US" sz="2400" dirty="0" smtClean="0"/>
              <a:t>followed by reduce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90070" y="2824358"/>
            <a:ext cx="6808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inspired by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DRed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delete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incl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effects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re-derive new effects upon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inserts </a:t>
            </a: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79945" y="2427419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6000" dirty="0" smtClean="0">
                <a:solidFill>
                  <a:prstClr val="black"/>
                </a:solidFill>
                <a:latin typeface="Calibri"/>
              </a:rPr>
              <a:t>}</a:t>
            </a:r>
            <a:endParaRPr lang="de-DE" sz="6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51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0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/>
              <a:t>Naïve Update followed by re-materialization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19559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65854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688520"/>
            <a:ext cx="5417165" cy="1765300"/>
            <a:chOff x="3701835" y="250733"/>
            <a:chExt cx="5417165" cy="1765300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?X 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?Y a :Mother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?Y . } 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4016159" y="2852936"/>
            <a:ext cx="5127841" cy="815355"/>
            <a:chOff x="3590186" y="3285796"/>
            <a:chExt cx="4342711" cy="815355"/>
          </a:xfrm>
        </p:grpSpPr>
        <p:sp>
          <p:nvSpPr>
            <p:cNvPr id="16" name="Oval 15"/>
            <p:cNvSpPr/>
            <p:nvPr/>
          </p:nvSpPr>
          <p:spPr>
            <a:xfrm>
              <a:off x="6365129" y="3285796"/>
              <a:ext cx="1567768" cy="81535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?X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=:marie 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?Y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</a:t>
              </a:r>
              <a:r>
                <a:rPr lang="nl-NL" dirty="0" err="1" smtClean="0">
                  <a:solidFill>
                    <a:srgbClr val="FF0000"/>
                  </a:solidFill>
                  <a:latin typeface="Calibri"/>
                </a:rPr>
                <a:t>maria_t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3590186" y="3285796"/>
              <a:ext cx="2963014" cy="815355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:Mother . }</a:t>
              </a:r>
            </a:p>
          </p:txBody>
        </p:sp>
      </p:grp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17137"/>
              </p:ext>
            </p:extLst>
          </p:nvPr>
        </p:nvGraphicFramePr>
        <p:xfrm>
          <a:off x="291049" y="4260831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>
            <a:off x="2743578" y="5083791"/>
            <a:ext cx="1531976" cy="6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1235"/>
              </p:ext>
            </p:extLst>
          </p:nvPr>
        </p:nvGraphicFramePr>
        <p:xfrm>
          <a:off x="4275554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Cloud Callout 6"/>
          <p:cNvSpPr/>
          <p:nvPr/>
        </p:nvSpPr>
        <p:spPr>
          <a:xfrm>
            <a:off x="7182495" y="4318000"/>
            <a:ext cx="1608666" cy="903111"/>
          </a:xfrm>
          <a:prstGeom prst="cloudCallout">
            <a:avLst>
              <a:gd name="adj1" fmla="val -71513"/>
              <a:gd name="adj2" fmla="val 527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97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Materialized-pres.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1a</a:t>
            </a:r>
            <a:r>
              <a:rPr lang="en-US" b="1" i="1" baseline="30000" dirty="0"/>
              <a:t>mat</a:t>
            </a:r>
            <a:endParaRPr lang="en-US" dirty="0" smtClean="0"/>
          </a:p>
          <a:p>
            <a:pPr lvl="1"/>
            <a:r>
              <a:rPr lang="en-US" dirty="0" smtClean="0"/>
              <a:t>“Delete and </a:t>
            </a:r>
            <a:r>
              <a:rPr lang="en-US" dirty="0" err="1" smtClean="0"/>
              <a:t>rederive</a:t>
            </a:r>
            <a:r>
              <a:rPr lang="en-US" dirty="0" smtClean="0"/>
              <a:t>”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" y="3139315"/>
            <a:ext cx="7972140" cy="48280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1" y="4168392"/>
            <a:ext cx="26797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1" y="4681057"/>
            <a:ext cx="2616200" cy="2921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907031" y="3139315"/>
            <a:ext cx="2790704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83374" y="4973157"/>
            <a:ext cx="297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srgbClr val="FF0000"/>
                </a:solidFill>
                <a:latin typeface="Calibri"/>
              </a:rPr>
              <a:t>1. DELETEs </a:t>
            </a:r>
            <a:r>
              <a:rPr lang="de-DE" dirty="0" err="1" smtClean="0">
                <a:solidFill>
                  <a:srgbClr val="FF0000"/>
                </a:solidFill>
                <a:latin typeface="Calibri"/>
              </a:rPr>
              <a:t>triples</a:t>
            </a:r>
            <a:r>
              <a:rPr lang="de-DE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incl. 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Effects</a:t>
            </a:r>
            <a:endParaRPr lang="de-DE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83373" y="5307580"/>
            <a:ext cx="4132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de-DE" dirty="0" smtClean="0">
                <a:solidFill>
                  <a:srgbClr val="FF0000"/>
                </a:solidFill>
                <a:latin typeface="Calibri"/>
              </a:rPr>
              <a:t>2. INSERT </a:t>
            </a:r>
            <a:r>
              <a:rPr lang="de-DE" dirty="0" err="1" smtClean="0">
                <a:solidFill>
                  <a:srgbClr val="FF0000"/>
                </a:solidFill>
                <a:latin typeface="Calibri"/>
              </a:rPr>
              <a:t>triples</a:t>
            </a:r>
            <a:endParaRPr lang="de-D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83374" y="5582832"/>
            <a:ext cx="1804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dirty="0" smtClean="0">
                <a:solidFill>
                  <a:srgbClr val="FF0000"/>
                </a:solidFill>
                <a:latin typeface="Calibri"/>
              </a:rPr>
              <a:t>3. Re</a:t>
            </a:r>
            <a:r>
              <a:rPr lang="de-DE" dirty="0">
                <a:solidFill>
                  <a:srgbClr val="FF0000"/>
                </a:solidFill>
                <a:latin typeface="Calibri"/>
              </a:rPr>
              <a:t>-</a:t>
            </a:r>
            <a:r>
              <a:rPr lang="de-DE" dirty="0" err="1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15" name="Rechteck 14"/>
          <p:cNvSpPr/>
          <p:nvPr/>
        </p:nvSpPr>
        <p:spPr>
          <a:xfrm>
            <a:off x="7780004" y="3139315"/>
            <a:ext cx="623227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351155" y="3139315"/>
            <a:ext cx="1521229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80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2" grpId="0"/>
      <p:bldP spid="14" grpId="0"/>
      <p:bldP spid="15" grpId="0" animBg="1"/>
      <p:bldP spid="15" grpId="1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1a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06130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82065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3635896" y="813960"/>
            <a:ext cx="6408712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" name="Abgerundetes Rechteck 2"/>
          <p:cNvSpPr/>
          <p:nvPr/>
        </p:nvSpPr>
        <p:spPr>
          <a:xfrm>
            <a:off x="4139952" y="2602865"/>
            <a:ext cx="4514125" cy="14739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de-DE" b="1" dirty="0">
                <a:solidFill>
                  <a:srgbClr val="000000"/>
                </a:solidFill>
                <a:latin typeface="Calibri"/>
              </a:rPr>
              <a:t>DELETE {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:</a:t>
            </a:r>
            <a:r>
              <a:rPr lang="de-DE" b="1" dirty="0" err="1">
                <a:solidFill>
                  <a:srgbClr val="000000"/>
                </a:solidFill>
                <a:latin typeface="Calibri"/>
              </a:rPr>
              <a:t>hasMother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.</a:t>
            </a:r>
          </a:p>
          <a:p>
            <a:pPr defTabSz="457200"/>
            <a:r>
              <a:rPr lang="de-DE" b="1" dirty="0">
                <a:solidFill>
                  <a:srgbClr val="000000"/>
                </a:solidFill>
                <a:latin typeface="Calibri"/>
              </a:rPr>
              <a:t>	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     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hasParent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.</a:t>
            </a: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	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a Child .</a:t>
            </a: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a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Mother.</a:t>
            </a:r>
            <a:endParaRPr lang="de-DE" b="1" dirty="0">
              <a:solidFill>
                <a:srgbClr val="FF0000"/>
              </a:solidFill>
              <a:latin typeface="Calibri"/>
            </a:endParaRP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a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Parent.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}</a:t>
            </a: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21698"/>
              </p:ext>
            </p:extLst>
          </p:nvPr>
        </p:nvGraphicFramePr>
        <p:xfrm>
          <a:off x="288515" y="4281133"/>
          <a:ext cx="2452529" cy="16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31027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 flipV="1">
            <a:off x="2741044" y="5121823"/>
            <a:ext cx="1534510" cy="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44293"/>
              </p:ext>
            </p:extLst>
          </p:nvPr>
        </p:nvGraphicFramePr>
        <p:xfrm>
          <a:off x="4275554" y="429886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loud Callout 6"/>
          <p:cNvSpPr/>
          <p:nvPr/>
        </p:nvSpPr>
        <p:spPr>
          <a:xfrm>
            <a:off x="7182495" y="4318000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May be viewed quite "radical"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03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1a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56825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95221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3779912" y="813960"/>
            <a:ext cx="6264696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" name="Abgerundetes Rechteck 2"/>
          <p:cNvSpPr/>
          <p:nvPr/>
        </p:nvSpPr>
        <p:spPr>
          <a:xfrm>
            <a:off x="4139952" y="2276872"/>
            <a:ext cx="4514125" cy="14739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de-DE" b="1" dirty="0">
                <a:solidFill>
                  <a:srgbClr val="000000"/>
                </a:solidFill>
                <a:latin typeface="Calibri"/>
              </a:rPr>
              <a:t>DELETE 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{ 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hasParent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.</a:t>
            </a: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	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marie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a Child .</a:t>
            </a:r>
            <a:endParaRPr lang="de-DE" b="1" dirty="0">
              <a:solidFill>
                <a:srgbClr val="FF0000"/>
              </a:solidFill>
              <a:latin typeface="Calibri"/>
            </a:endParaRPr>
          </a:p>
          <a:p>
            <a:pPr defTabSz="457200"/>
            <a:r>
              <a:rPr lang="de-DE" b="1" dirty="0">
                <a:solidFill>
                  <a:srgbClr val="FF0000"/>
                </a:solidFill>
                <a:latin typeface="Calibri"/>
              </a:rPr>
              <a:t>		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  <a:latin typeface="Calibri"/>
              </a:rPr>
              <a:t>maria_t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Calibri"/>
              </a:rPr>
              <a:t>a </a:t>
            </a:r>
            <a:r>
              <a:rPr lang="de-DE" b="1" dirty="0" smtClean="0">
                <a:solidFill>
                  <a:srgbClr val="FF0000"/>
                </a:solidFill>
                <a:latin typeface="Calibri"/>
              </a:rPr>
              <a:t>Parent.</a:t>
            </a:r>
            <a:r>
              <a:rPr lang="de-DE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alibri"/>
              </a:rPr>
              <a:t>}</a:t>
            </a: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63398"/>
              </p:ext>
            </p:extLst>
          </p:nvPr>
        </p:nvGraphicFramePr>
        <p:xfrm>
          <a:off x="286607" y="4220461"/>
          <a:ext cx="2452529" cy="16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31027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 flipV="1">
            <a:off x="2739136" y="5059103"/>
            <a:ext cx="1536418" cy="2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29671"/>
              </p:ext>
            </p:extLst>
          </p:nvPr>
        </p:nvGraphicFramePr>
        <p:xfrm>
          <a:off x="4275554" y="423614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loud Callout 6"/>
          <p:cNvSpPr/>
          <p:nvPr/>
        </p:nvSpPr>
        <p:spPr>
          <a:xfrm>
            <a:off x="7182495" y="4318000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Again: 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63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Materialized-pres.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1b</a:t>
            </a:r>
            <a:r>
              <a:rPr lang="en-US" b="1" i="1" baseline="30000" dirty="0"/>
              <a:t>mat</a:t>
            </a:r>
            <a:endParaRPr lang="en-US" dirty="0" smtClean="0"/>
          </a:p>
          <a:p>
            <a:pPr lvl="1"/>
            <a:r>
              <a:rPr lang="en-US" dirty="0" smtClean="0"/>
              <a:t>Variant of Sem</a:t>
            </a:r>
            <a:r>
              <a:rPr lang="en-US" baseline="-25000" dirty="0" smtClean="0"/>
              <a:t>1a</a:t>
            </a:r>
            <a:r>
              <a:rPr lang="en-US" dirty="0" smtClean="0"/>
              <a:t>, that makes a distinction between </a:t>
            </a:r>
            <a:r>
              <a:rPr lang="en-US" i="1" dirty="0" smtClean="0"/>
              <a:t>explicit</a:t>
            </a:r>
            <a:r>
              <a:rPr lang="en-US" dirty="0" smtClean="0"/>
              <a:t> and </a:t>
            </a:r>
            <a:r>
              <a:rPr lang="en-US" i="1" dirty="0" smtClean="0"/>
              <a:t>implicit</a:t>
            </a:r>
            <a:r>
              <a:rPr lang="en-US" dirty="0" smtClean="0"/>
              <a:t> triples.</a:t>
            </a:r>
          </a:p>
          <a:p>
            <a:pPr lvl="1"/>
            <a:r>
              <a:rPr lang="en-US" dirty="0" smtClean="0"/>
              <a:t>Re-materialization from scratch from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6" y="3838859"/>
            <a:ext cx="4356100" cy="520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0" y="4867336"/>
            <a:ext cx="2844800" cy="304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0" y="5438318"/>
            <a:ext cx="4025900" cy="304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2" y="3217005"/>
            <a:ext cx="729399" cy="380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9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1454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1b</a:t>
            </a:r>
            <a:r>
              <a:rPr lang="en-US" sz="3600" b="1" i="1" baseline="30000" dirty="0" smtClean="0"/>
              <a:t>mat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r>
              <a:rPr lang="en-US" sz="2400" i="1" dirty="0" smtClean="0"/>
              <a:t> with separating "explicit" and "implicit" </a:t>
            </a:r>
            <a:r>
              <a:rPr lang="en-US" sz="2400" i="1" dirty="0" err="1" smtClean="0"/>
              <a:t>ABox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4241" y="997592"/>
            <a:ext cx="3333028" cy="5812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smtClean="0">
                <a:solidFill>
                  <a:prstClr val="black"/>
                </a:solidFill>
                <a:latin typeface="Calibri"/>
              </a:rPr>
              <a:t>...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59416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0817"/>
              </p:ext>
            </p:extLst>
          </p:nvPr>
        </p:nvGraphicFramePr>
        <p:xfrm>
          <a:off x="268306" y="5164131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813960"/>
            <a:ext cx="5417165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>
            <a:off x="2749285" y="4237379"/>
            <a:ext cx="1792795" cy="1699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56785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04541"/>
              </p:ext>
            </p:extLst>
          </p:nvPr>
        </p:nvGraphicFramePr>
        <p:xfrm>
          <a:off x="4542080" y="511422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loud Callout 6"/>
          <p:cNvSpPr/>
          <p:nvPr/>
        </p:nvSpPr>
        <p:spPr>
          <a:xfrm>
            <a:off x="7448044" y="4703763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Again: 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6099" y="3426917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2000" b="1" dirty="0" err="1" smtClean="0">
                <a:solidFill>
                  <a:srgbClr val="000000"/>
                </a:solidFill>
                <a:latin typeface="Calibri"/>
              </a:rPr>
              <a:t>ABox</a:t>
            </a:r>
            <a:r>
              <a:rPr lang="de-DE" sz="2000" b="1" i="1" baseline="-25000" dirty="0" err="1" smtClean="0">
                <a:solidFill>
                  <a:srgbClr val="000000"/>
                </a:solidFill>
                <a:latin typeface="Calibri"/>
              </a:rPr>
              <a:t>expl</a:t>
            </a:r>
            <a:endParaRPr lang="de-DE" sz="2000" b="1" i="1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6950" y="4697734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2000" b="1" dirty="0" err="1" smtClean="0">
                <a:solidFill>
                  <a:srgbClr val="000000"/>
                </a:solidFill>
                <a:latin typeface="Calibri"/>
              </a:rPr>
              <a:t>ABox</a:t>
            </a:r>
            <a:r>
              <a:rPr lang="de-DE" sz="2000" b="1" i="1" baseline="-25000" dirty="0" err="1" smtClean="0">
                <a:solidFill>
                  <a:srgbClr val="000000"/>
                </a:solidFill>
                <a:latin typeface="Calibri"/>
              </a:rPr>
              <a:t>impl</a:t>
            </a:r>
            <a:endParaRPr lang="de-DE" sz="2000" b="1" i="1" baseline="-250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79778"/>
              </p:ext>
            </p:extLst>
          </p:nvPr>
        </p:nvGraphicFramePr>
        <p:xfrm>
          <a:off x="316098" y="382589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784528"/>
              </p:ext>
            </p:extLst>
          </p:nvPr>
        </p:nvGraphicFramePr>
        <p:xfrm>
          <a:off x="296756" y="382589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4535652" y="4673243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2000" b="1" dirty="0" err="1" smtClean="0">
                <a:solidFill>
                  <a:srgbClr val="000000"/>
                </a:solidFill>
                <a:latin typeface="Calibri"/>
              </a:rPr>
              <a:t>Abox</a:t>
            </a:r>
            <a:r>
              <a:rPr lang="de-DE" sz="2000" b="1" i="1" dirty="0" err="1" smtClean="0">
                <a:solidFill>
                  <a:srgbClr val="000000"/>
                </a:solidFill>
                <a:latin typeface="Calibri"/>
              </a:rPr>
              <a:t>'</a:t>
            </a:r>
            <a:r>
              <a:rPr lang="de-DE" sz="2000" b="1" i="1" baseline="-25000" dirty="0" err="1" smtClean="0">
                <a:solidFill>
                  <a:srgbClr val="000000"/>
                </a:solidFill>
                <a:latin typeface="Calibri"/>
              </a:rPr>
              <a:t>impl</a:t>
            </a:r>
            <a:endParaRPr lang="de-DE" sz="2000" b="1" i="1" baseline="-25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95736" y="1916832"/>
            <a:ext cx="5600700" cy="12885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Globally Unique identifiers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Links between </a:t>
            </a:r>
            <a:r>
              <a:rPr lang="en-US" sz="2000" b="1" dirty="0" smtClean="0"/>
              <a:t>Documents</a:t>
            </a:r>
            <a:r>
              <a:rPr lang="en-US" sz="2000" dirty="0" smtClean="0"/>
              <a:t> (</a:t>
            </a:r>
            <a:r>
              <a:rPr lang="en-US" sz="2000" dirty="0" err="1" smtClean="0"/>
              <a:t>href</a:t>
            </a:r>
            <a:r>
              <a:rPr lang="en-US" sz="2000" dirty="0" smtClean="0"/>
              <a:t>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A common protocol</a:t>
            </a:r>
          </a:p>
        </p:txBody>
      </p:sp>
      <p:sp>
        <p:nvSpPr>
          <p:cNvPr id="5" name="Rectangle 45"/>
          <p:cNvSpPr/>
          <p:nvPr/>
        </p:nvSpPr>
        <p:spPr bwMode="auto">
          <a:xfrm>
            <a:off x="8033939" y="2315783"/>
            <a:ext cx="1069980" cy="35628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RDF</a:t>
            </a:r>
          </a:p>
        </p:txBody>
      </p:sp>
      <p:sp>
        <p:nvSpPr>
          <p:cNvPr id="6" name="Rectangle 32"/>
          <p:cNvSpPr/>
          <p:nvPr/>
        </p:nvSpPr>
        <p:spPr bwMode="auto">
          <a:xfrm>
            <a:off x="8041704" y="1920584"/>
            <a:ext cx="1066800" cy="35628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URIs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39"/>
          <p:cNvSpPr/>
          <p:nvPr/>
        </p:nvSpPr>
        <p:spPr bwMode="auto">
          <a:xfrm>
            <a:off x="8041704" y="2683616"/>
            <a:ext cx="1066800" cy="35628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HTTP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95736" y="1916832"/>
            <a:ext cx="6264696" cy="150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Globally Unique identifiers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/>
              <a:t>Typed Links (=relations)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Entities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common protocol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ym typeface="Wingdings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179512" y="484369"/>
            <a:ext cx="8229600" cy="11387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From the HTML Web…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9856" y="476672"/>
            <a:ext cx="8229600" cy="11387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 towards a Web of (Linked) Data</a:t>
            </a:r>
          </a:p>
        </p:txBody>
      </p:sp>
      <p:pic>
        <p:nvPicPr>
          <p:cNvPr id="12" name="Bild 11" descr="Screen Shot 2013-11-13 at 4.1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56384"/>
            <a:ext cx="4239986" cy="3789040"/>
          </a:xfrm>
          <a:prstGeom prst="rect">
            <a:avLst/>
          </a:prstGeom>
        </p:spPr>
      </p:pic>
      <p:pic>
        <p:nvPicPr>
          <p:cNvPr id="13" name="Bild 12" descr="Screen Shot 2013-11-11 at 4.4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840955"/>
            <a:ext cx="3528392" cy="2900413"/>
          </a:xfrm>
          <a:prstGeom prst="rect">
            <a:avLst/>
          </a:prstGeom>
        </p:spPr>
      </p:pic>
      <p:grpSp>
        <p:nvGrpSpPr>
          <p:cNvPr id="22" name="Gruppierung 21"/>
          <p:cNvGrpSpPr/>
          <p:nvPr/>
        </p:nvGrpSpPr>
        <p:grpSpPr>
          <a:xfrm>
            <a:off x="179512" y="4264223"/>
            <a:ext cx="9217024" cy="536377"/>
            <a:chOff x="179512" y="4264223"/>
            <a:chExt cx="9217024" cy="536377"/>
          </a:xfrm>
        </p:grpSpPr>
        <p:grpSp>
          <p:nvGrpSpPr>
            <p:cNvPr id="16" name="Group 48"/>
            <p:cNvGrpSpPr/>
            <p:nvPr/>
          </p:nvGrpSpPr>
          <p:grpSpPr>
            <a:xfrm>
              <a:off x="179512" y="4264223"/>
              <a:ext cx="7452320" cy="536377"/>
              <a:chOff x="-91226" y="4264223"/>
              <a:chExt cx="7452320" cy="536377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-91226" y="4343400"/>
                <a:ext cx="2377226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sz="1400" dirty="0" err="1" smtClean="0">
                    <a:solidFill>
                      <a:srgbClr val="000000"/>
                    </a:solidFill>
                  </a:rPr>
                  <a:t>polleres.net#me</a:t>
                </a:r>
                <a:endParaRPr lang="en-US" sz="1400" dirty="0"/>
              </a:p>
            </p:txBody>
          </p:sp>
          <p:sp>
            <p:nvSpPr>
              <p:cNvPr id="18" name="Rectangle 9"/>
              <p:cNvSpPr/>
              <p:nvPr/>
            </p:nvSpPr>
            <p:spPr>
              <a:xfrm>
                <a:off x="2789094" y="4264223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xmlns.com/foaf/0.1/made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5588496" y="4339952"/>
              <a:ext cx="3808040" cy="457200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w3.org/TR/sparql11-update</a:t>
              </a:r>
              <a:endParaRPr lang="en-US" sz="1400" dirty="0"/>
            </a:p>
          </p:txBody>
        </p:sp>
      </p:grpSp>
      <p:sp>
        <p:nvSpPr>
          <p:cNvPr id="20" name="Rectangle 35"/>
          <p:cNvSpPr/>
          <p:nvPr/>
        </p:nvSpPr>
        <p:spPr>
          <a:xfrm>
            <a:off x="7509" y="5805264"/>
            <a:ext cx="1146977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charset="0"/>
              <a:buChar char="à"/>
              <a:defRPr/>
            </a:pPr>
            <a:r>
              <a:rPr lang="en-US" i="1" dirty="0" smtClean="0">
                <a:sym typeface="Wingdings"/>
              </a:rPr>
              <a:t>a universal graph-based data format…</a:t>
            </a:r>
          </a:p>
          <a:p>
            <a:pPr lvl="0">
              <a:spcBef>
                <a:spcPct val="20000"/>
              </a:spcBef>
              <a:defRPr/>
            </a:pPr>
            <a:r>
              <a:rPr lang="en-US" i="1" dirty="0" smtClean="0">
                <a:sym typeface="Wingdings"/>
              </a:rPr>
              <a:t>    (note that e.g. any relational data can be decomposed into such triples)</a:t>
            </a:r>
            <a:endParaRPr lang="en-US" i="1" dirty="0" smtClean="0"/>
          </a:p>
        </p:txBody>
      </p:sp>
      <p:sp>
        <p:nvSpPr>
          <p:cNvPr id="21" name="Rectangle 60"/>
          <p:cNvSpPr/>
          <p:nvPr/>
        </p:nvSpPr>
        <p:spPr>
          <a:xfrm>
            <a:off x="3707904" y="4581128"/>
            <a:ext cx="553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href</a:t>
            </a:r>
            <a:endParaRPr lang="en-US" sz="1400" dirty="0"/>
          </a:p>
        </p:txBody>
      </p:sp>
      <p:cxnSp>
        <p:nvCxnSpPr>
          <p:cNvPr id="23" name="Straight Arrow Connector 6"/>
          <p:cNvCxnSpPr/>
          <p:nvPr/>
        </p:nvCxnSpPr>
        <p:spPr bwMode="auto">
          <a:xfrm flipV="1">
            <a:off x="2556738" y="4568552"/>
            <a:ext cx="3031758" cy="4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53"/>
          <p:cNvGrpSpPr/>
          <p:nvPr/>
        </p:nvGrpSpPr>
        <p:grpSpPr>
          <a:xfrm>
            <a:off x="1570176" y="4836670"/>
            <a:ext cx="5828133" cy="392530"/>
            <a:chOff x="1754896" y="4256226"/>
            <a:chExt cx="5828133" cy="392530"/>
          </a:xfrm>
        </p:grpSpPr>
        <p:sp>
          <p:nvSpPr>
            <p:cNvPr id="25" name="TextBox 50"/>
            <p:cNvSpPr txBox="1"/>
            <p:nvPr/>
          </p:nvSpPr>
          <p:spPr>
            <a:xfrm>
              <a:off x="1754896" y="4256226"/>
              <a:ext cx="995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Person</a:t>
              </a:r>
              <a:endParaRPr lang="en-US" b="1" dirty="0"/>
            </a:p>
          </p:txBody>
        </p:sp>
        <p:sp>
          <p:nvSpPr>
            <p:cNvPr id="26" name="TextBox 52"/>
            <p:cNvSpPr txBox="1"/>
            <p:nvPr/>
          </p:nvSpPr>
          <p:spPr>
            <a:xfrm>
              <a:off x="6769986" y="427942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Article</a:t>
              </a:r>
              <a:endParaRPr lang="en-US" b="1" dirty="0"/>
            </a:p>
          </p:txBody>
        </p:sp>
      </p:grpSp>
      <p:grpSp>
        <p:nvGrpSpPr>
          <p:cNvPr id="27" name="Group 79"/>
          <p:cNvGrpSpPr/>
          <p:nvPr/>
        </p:nvGrpSpPr>
        <p:grpSpPr>
          <a:xfrm>
            <a:off x="2545192" y="5085184"/>
            <a:ext cx="4288747" cy="2016224"/>
            <a:chOff x="2545192" y="4737001"/>
            <a:chExt cx="4288747" cy="2016224"/>
          </a:xfrm>
        </p:grpSpPr>
        <p:pic>
          <p:nvPicPr>
            <p:cNvPr id="28" name="Picture 75" descr="Screen shot 2011-03-03 at 14.50.43.png"/>
            <p:cNvPicPr>
              <a:picLocks noChangeAspect="1"/>
            </p:cNvPicPr>
            <p:nvPr/>
          </p:nvPicPr>
          <p:blipFill>
            <a:blip r:embed="rId4"/>
            <a:srcRect b="26094"/>
            <a:stretch>
              <a:fillRect/>
            </a:stretch>
          </p:blipFill>
          <p:spPr>
            <a:xfrm>
              <a:off x="2545192" y="4737001"/>
              <a:ext cx="4288747" cy="2016224"/>
            </a:xfrm>
            <a:prstGeom prst="rect">
              <a:avLst/>
            </a:prstGeom>
          </p:spPr>
        </p:pic>
        <p:grpSp>
          <p:nvGrpSpPr>
            <p:cNvPr id="29" name="Group 78"/>
            <p:cNvGrpSpPr/>
            <p:nvPr/>
          </p:nvGrpSpPr>
          <p:grpSpPr>
            <a:xfrm>
              <a:off x="2894467" y="5440795"/>
              <a:ext cx="3391055" cy="1170796"/>
              <a:chOff x="2894467" y="5440795"/>
              <a:chExt cx="3391055" cy="1170796"/>
            </a:xfrm>
          </p:grpSpPr>
          <p:pic>
            <p:nvPicPr>
              <p:cNvPr id="30" name="Picture 76" descr="Screen Shot 2013-01-25 at 19.58.29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4467" y="5732012"/>
                <a:ext cx="2578076" cy="879579"/>
              </a:xfrm>
              <a:prstGeom prst="rect">
                <a:avLst/>
              </a:prstGeom>
            </p:spPr>
          </p:pic>
          <p:pic>
            <p:nvPicPr>
              <p:cNvPr id="31" name="Picture 18" descr="http://www.science3point0.com/wp-content/uploads/2010/08/foaf.gi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423906" y="5440795"/>
                <a:ext cx="861616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TextBox 34"/>
          <p:cNvSpPr txBox="1"/>
          <p:nvPr/>
        </p:nvSpPr>
        <p:spPr>
          <a:xfrm>
            <a:off x="827584" y="3851756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Axel Polleres</a:t>
            </a:r>
            <a:r>
              <a:rPr lang="en-US" b="1" dirty="0" smtClean="0"/>
              <a:t>		  </a:t>
            </a:r>
            <a:r>
              <a:rPr lang="en-US" b="1" dirty="0" smtClean="0">
                <a:solidFill>
                  <a:srgbClr val="FF0000"/>
                </a:solidFill>
              </a:rPr>
              <a:t>edited</a:t>
            </a:r>
            <a:r>
              <a:rPr lang="en-US" b="1" dirty="0" smtClean="0"/>
              <a:t>	    SPARQL1.1 Update spec 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05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build="allAtOnce"/>
      <p:bldP spid="9" grpId="0"/>
      <p:bldP spid="10" grpId="0"/>
      <p:bldP spid="20" grpId="0"/>
      <p:bldP spid="2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i="1" dirty="0" smtClean="0"/>
              <a:t>Sem</a:t>
            </a:r>
            <a:r>
              <a:rPr lang="en-US" b="1" i="1" baseline="-25000" dirty="0" smtClean="0"/>
              <a:t>2</a:t>
            </a:r>
            <a:r>
              <a:rPr lang="en-US" b="1" i="1" baseline="30000" dirty="0"/>
              <a:t>mat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Delete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plus all their causes</a:t>
            </a:r>
            <a:r>
              <a:rPr lang="en-US" dirty="0" smtClean="0"/>
              <a:t>;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nsert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𝑖</a:t>
            </a:r>
            <a:r>
              <a:rPr lang="en-US" dirty="0" smtClean="0"/>
              <a:t> </a:t>
            </a:r>
            <a:r>
              <a:rPr lang="en-US" b="1" dirty="0" smtClean="0"/>
              <a:t>plus all their effects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5239268"/>
            <a:ext cx="7235554" cy="29041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42" y="3932633"/>
            <a:ext cx="5080000" cy="546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41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/>
          <p:nvPr/>
        </p:nvSpPr>
        <p:spPr>
          <a:xfrm>
            <a:off x="2222500" y="5513779"/>
            <a:ext cx="2095500" cy="821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183162" y="571193"/>
            <a:ext cx="3769451" cy="4089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3" y="3132259"/>
            <a:ext cx="1104900" cy="520700"/>
          </a:xfrm>
          <a:prstGeom prst="rect">
            <a:avLst/>
          </a:prstGeom>
        </p:spPr>
      </p:pic>
      <p:pic>
        <p:nvPicPr>
          <p:cNvPr id="11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2" y="28109"/>
            <a:ext cx="1104900" cy="520700"/>
          </a:xfrm>
          <a:prstGeom prst="rect">
            <a:avLst/>
          </a:prstGeom>
        </p:spPr>
      </p:pic>
      <p:pic>
        <p:nvPicPr>
          <p:cNvPr id="12" name="Bild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3" y="571194"/>
            <a:ext cx="1104900" cy="520700"/>
          </a:xfrm>
          <a:prstGeom prst="rect">
            <a:avLst/>
          </a:prstGeom>
        </p:spPr>
      </p:pic>
      <p:pic>
        <p:nvPicPr>
          <p:cNvPr id="13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2" y="4615133"/>
            <a:ext cx="2530451" cy="520700"/>
          </a:xfrm>
          <a:prstGeom prst="rect">
            <a:avLst/>
          </a:prstGeom>
        </p:spPr>
      </p:pic>
      <p:graphicFrame>
        <p:nvGraphicFramePr>
          <p:cNvPr id="14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41782"/>
              </p:ext>
            </p:extLst>
          </p:nvPr>
        </p:nvGraphicFramePr>
        <p:xfrm>
          <a:off x="261085" y="5093509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feld 21"/>
          <p:cNvSpPr txBox="1"/>
          <p:nvPr/>
        </p:nvSpPr>
        <p:spPr>
          <a:xfrm>
            <a:off x="3002152" y="4952292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50979" y="43412"/>
            <a:ext cx="5242999" cy="1548567"/>
            <a:chOff x="4350979" y="43412"/>
            <a:chExt cx="5242999" cy="1548567"/>
          </a:xfrm>
        </p:grpSpPr>
        <p:pic>
          <p:nvPicPr>
            <p:cNvPr id="19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0979" y="43412"/>
              <a:ext cx="4166649" cy="1548567"/>
            </a:xfrm>
            <a:prstGeom prst="rect">
              <a:avLst/>
            </a:prstGeom>
          </p:spPr>
        </p:pic>
        <p:sp>
          <p:nvSpPr>
            <p:cNvPr id="20" name="Rechteck 26"/>
            <p:cNvSpPr/>
            <p:nvPr/>
          </p:nvSpPr>
          <p:spPr>
            <a:xfrm>
              <a:off x="5021978" y="32361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?X 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?Y a :Mother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?Y . } </a:t>
              </a:r>
            </a:p>
          </p:txBody>
        </p:sp>
      </p:grpSp>
      <p:pic>
        <p:nvPicPr>
          <p:cNvPr id="21" name="Bild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300" y="2224555"/>
            <a:ext cx="4749800" cy="1765300"/>
          </a:xfrm>
          <a:prstGeom prst="rect">
            <a:avLst/>
          </a:prstGeom>
        </p:spPr>
      </p:pic>
      <p:sp>
        <p:nvSpPr>
          <p:cNvPr id="22" name="Rechteck 26"/>
          <p:cNvSpPr/>
          <p:nvPr/>
        </p:nvSpPr>
        <p:spPr>
          <a:xfrm>
            <a:off x="4936981" y="2524471"/>
            <a:ext cx="5451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DELETE { ?X a :Child. 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?X :</a:t>
            </a:r>
            <a:r>
              <a:rPr lang="en-US" sz="1200" b="1" dirty="0" err="1">
                <a:solidFill>
                  <a:srgbClr val="FF0000"/>
                </a:solidFill>
                <a:latin typeface="Calibri"/>
              </a:rPr>
              <a:t>hasFather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 ?x1. </a:t>
            </a:r>
          </a:p>
          <a:p>
            <a:pPr defTabSz="457200"/>
            <a:r>
              <a:rPr lang="en-US" sz="1200" b="1" dirty="0">
                <a:solidFill>
                  <a:srgbClr val="FF0000"/>
                </a:solidFill>
                <a:latin typeface="Calibri"/>
              </a:rPr>
              <a:t>                 ?X :</a:t>
            </a:r>
            <a:r>
              <a:rPr lang="en-US" sz="1200" b="1" dirty="0" err="1">
                <a:solidFill>
                  <a:srgbClr val="FF0000"/>
                </a:solidFill>
                <a:latin typeface="Calibri"/>
              </a:rPr>
              <a:t>hasMother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 ?x2. ?X :</a:t>
            </a:r>
            <a:r>
              <a:rPr lang="en-US" sz="1200" b="1" dirty="0" err="1">
                <a:solidFill>
                  <a:srgbClr val="FF0000"/>
                </a:solidFill>
                <a:latin typeface="Calibri"/>
              </a:rPr>
              <a:t>hasParent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 ?x3.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}</a:t>
            </a:r>
          </a:p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INSERT { ?Y a :Mother. 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?Y a :Parent.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}</a:t>
            </a:r>
          </a:p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WHERE { { ?X :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hasMother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?Y. }</a:t>
            </a:r>
          </a:p>
          <a:p>
            <a:pPr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                 { ?x1 a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rdfs:Resource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. ?x2 a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rdfs:Resource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                   ?x3 a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rdfs:Resource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.} }</a:t>
            </a:r>
            <a:endParaRPr lang="de-DE" sz="12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feld 35"/>
          <p:cNvSpPr txBox="1"/>
          <p:nvPr/>
        </p:nvSpPr>
        <p:spPr>
          <a:xfrm>
            <a:off x="6759684" y="1705038"/>
            <a:ext cx="13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rewrite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u,T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31" name="Gekrümmte Verbindung 18"/>
          <p:cNvCxnSpPr>
            <a:stCxn id="48" idx="3"/>
            <a:endCxn id="14" idx="3"/>
          </p:cNvCxnSpPr>
          <p:nvPr/>
        </p:nvCxnSpPr>
        <p:spPr>
          <a:xfrm flipH="1">
            <a:off x="2713614" y="4064439"/>
            <a:ext cx="35671" cy="1852030"/>
          </a:xfrm>
          <a:prstGeom prst="curvedConnector3">
            <a:avLst>
              <a:gd name="adj1" fmla="val -640857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499993" y="4317866"/>
            <a:ext cx="4644008" cy="1845275"/>
            <a:chOff x="5001739" y="4317866"/>
            <a:chExt cx="3515889" cy="1845275"/>
          </a:xfrm>
        </p:grpSpPr>
        <p:sp>
          <p:nvSpPr>
            <p:cNvPr id="37" name="Oval 36"/>
            <p:cNvSpPr/>
            <p:nvPr/>
          </p:nvSpPr>
          <p:spPr>
            <a:xfrm>
              <a:off x="5553876" y="5347786"/>
              <a:ext cx="2703642" cy="81535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   ?</a:t>
              </a:r>
              <a:r>
                <a:rPr lang="nl-NL" dirty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=:marie ?</a:t>
              </a:r>
              <a:r>
                <a:rPr lang="nl-NL" sz="1600" dirty="0" smtClean="0">
                  <a:solidFill>
                    <a:srgbClr val="FF0000"/>
                  </a:solidFill>
                  <a:latin typeface="Calibri"/>
                </a:rPr>
                <a:t>Y=:</a:t>
              </a:r>
              <a:r>
                <a:rPr lang="nl-NL" sz="1600" dirty="0" err="1" smtClean="0">
                  <a:solidFill>
                    <a:srgbClr val="FF0000"/>
                  </a:solidFill>
                  <a:latin typeface="Calibri"/>
                </a:rPr>
                <a:t>maria_t</a:t>
              </a:r>
              <a:endParaRPr lang="nl-NL" sz="1600" dirty="0">
                <a:solidFill>
                  <a:srgbClr val="FF0000"/>
                </a:solidFill>
                <a:latin typeface="Calibri"/>
              </a:endParaRPr>
            </a:p>
            <a:p>
              <a:pPr defTabSz="457200"/>
              <a:r>
                <a:rPr lang="nl-NL" sz="1600" dirty="0" smtClean="0">
                  <a:solidFill>
                    <a:srgbClr val="FF0000"/>
                  </a:solidFill>
                  <a:latin typeface="Calibri"/>
                </a:rPr>
                <a:t>     ?x1=?x2=?x3=*</a:t>
              </a:r>
              <a:endParaRPr lang="nl-NL" sz="16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" name="Abgerundetes Rechteck 2"/>
            <p:cNvSpPr/>
            <p:nvPr/>
          </p:nvSpPr>
          <p:spPr>
            <a:xfrm>
              <a:off x="5001739" y="4317866"/>
              <a:ext cx="3515889" cy="1144975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DELETE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{: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a 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:Child. </a:t>
              </a:r>
              <a:endParaRPr lang="en-US" sz="1400" b="1" dirty="0" smtClean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   </a:t>
              </a:r>
              <a:r>
                <a:rPr lang="en-US" sz="1400" b="1" dirty="0">
                  <a:solidFill>
                    <a:srgbClr val="000000"/>
                  </a:solidFill>
                </a:rPr>
                <a:t>:</a:t>
              </a:r>
              <a:r>
                <a:rPr lang="en-US" sz="1400" b="1" dirty="0" err="1">
                  <a:solidFill>
                    <a:srgbClr val="000000"/>
                  </a:solidFill>
                </a:rPr>
                <a:t>marie</a:t>
              </a:r>
              <a:r>
                <a:rPr lang="en-US" sz="1400" b="1" dirty="0">
                  <a:solidFill>
                    <a:srgbClr val="000000"/>
                  </a:solidFill>
                </a:rPr>
                <a:t> :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hasFather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400" b="1" dirty="0">
                  <a:solidFill>
                    <a:srgbClr val="1F497D"/>
                  </a:solidFill>
                </a:rPr>
                <a:t>:</a:t>
              </a:r>
              <a:r>
                <a:rPr lang="en-US" sz="1400" b="1" dirty="0" err="1">
                  <a:solidFill>
                    <a:srgbClr val="1F497D"/>
                  </a:solidFill>
                </a:rPr>
                <a:t>maria_t</a:t>
              </a:r>
              <a:r>
                <a:rPr lang="en-US" sz="1400" b="1" dirty="0">
                  <a:solidFill>
                    <a:srgbClr val="1F497D"/>
                  </a:solidFill>
                </a:rPr>
                <a:t>, :</a:t>
              </a:r>
              <a:r>
                <a:rPr lang="en-US" sz="1400" b="1" dirty="0" err="1">
                  <a:solidFill>
                    <a:srgbClr val="1F497D"/>
                  </a:solidFill>
                </a:rPr>
                <a:t>marie</a:t>
              </a:r>
              <a:r>
                <a:rPr lang="en-US" sz="1400" b="1" dirty="0">
                  <a:solidFill>
                    <a:srgbClr val="1F497D"/>
                  </a:solidFill>
                </a:rPr>
                <a:t>, :</a:t>
              </a:r>
              <a:r>
                <a:rPr lang="en-US" sz="1400" b="1" dirty="0" err="1">
                  <a:solidFill>
                    <a:srgbClr val="1F497D"/>
                  </a:solidFill>
                </a:rPr>
                <a:t>louis</a:t>
              </a:r>
              <a:r>
                <a:rPr lang="en-US" sz="1400" b="1" dirty="0">
                  <a:solidFill>
                    <a:srgbClr val="1F497D"/>
                  </a:solidFill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</a:rPr>
                <a:t>… . </a:t>
              </a:r>
            </a:p>
            <a:p>
              <a:pPr defTabSz="457200"/>
              <a:r>
                <a:rPr lang="nl-NL" sz="1400" b="1" dirty="0">
                  <a:solidFill>
                    <a:srgbClr val="000000"/>
                  </a:solidFill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en-US" sz="1400" b="1" dirty="0" err="1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en-US" sz="1400" b="1" dirty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n-US" sz="1400" b="1" dirty="0" smtClean="0">
                  <a:solidFill>
                    <a:srgbClr val="1F497D"/>
                  </a:solidFill>
                  <a:latin typeface="Calibri"/>
                </a:rPr>
                <a:t>:</a:t>
              </a:r>
              <a:r>
                <a:rPr lang="en-US" sz="1400" b="1" dirty="0" err="1" smtClean="0">
                  <a:solidFill>
                    <a:srgbClr val="1F497D"/>
                  </a:solidFill>
                  <a:latin typeface="Calibri"/>
                </a:rPr>
                <a:t>maria_t</a:t>
              </a:r>
              <a:r>
                <a:rPr lang="en-US" sz="1400" b="1" dirty="0" smtClean="0">
                  <a:solidFill>
                    <a:srgbClr val="1F497D"/>
                  </a:solidFill>
                  <a:latin typeface="Calibri"/>
                </a:rPr>
                <a:t>, :</a:t>
              </a:r>
              <a:r>
                <a:rPr lang="en-US" sz="1400" b="1" dirty="0" err="1" smtClean="0">
                  <a:solidFill>
                    <a:srgbClr val="1F497D"/>
                  </a:solidFill>
                  <a:latin typeface="Calibri"/>
                </a:rPr>
                <a:t>marie</a:t>
              </a:r>
              <a:r>
                <a:rPr lang="en-US" sz="1400" b="1" dirty="0" smtClean="0">
                  <a:solidFill>
                    <a:srgbClr val="1F497D"/>
                  </a:solidFill>
                  <a:latin typeface="Calibri"/>
                </a:rPr>
                <a:t>, :</a:t>
              </a:r>
              <a:r>
                <a:rPr lang="en-US" sz="1400" b="1" dirty="0" err="1" smtClean="0">
                  <a:solidFill>
                    <a:srgbClr val="1F497D"/>
                  </a:solidFill>
                  <a:latin typeface="Calibri"/>
                </a:rPr>
                <a:t>louis</a:t>
              </a:r>
              <a:r>
                <a:rPr lang="en-US" sz="1400" b="1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… . </a:t>
              </a:r>
              <a:endParaRPr lang="en-US" sz="1400" b="1" dirty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              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:marie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nl-NL" sz="1400" b="1" dirty="0" smtClean="0">
                  <a:solidFill>
                    <a:schemeClr val="tx2"/>
                  </a:solidFill>
                  <a:latin typeface="Calibri"/>
                </a:rPr>
                <a:t>:marie, </a:t>
              </a:r>
              <a:r>
                <a:rPr lang="en-US" sz="1400" b="1" dirty="0">
                  <a:solidFill>
                    <a:schemeClr val="tx2"/>
                  </a:solidFill>
                </a:rPr>
                <a:t>:</a:t>
              </a:r>
              <a:r>
                <a:rPr lang="en-US" sz="1400" b="1" dirty="0" err="1">
                  <a:solidFill>
                    <a:schemeClr val="tx2"/>
                  </a:solidFill>
                </a:rPr>
                <a:t>louis</a:t>
              </a:r>
              <a:r>
                <a:rPr lang="en-US" sz="1400" b="1" dirty="0">
                  <a:solidFill>
                    <a:schemeClr val="tx2"/>
                  </a:solidFill>
                </a:rPr>
                <a:t> …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 … }</a:t>
              </a:r>
              <a:endParaRPr lang="nl-NL" sz="1400" b="1" dirty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INSERT {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a :</a:t>
              </a:r>
              <a:r>
                <a:rPr lang="nl-NL" sz="1400" b="1" dirty="0" err="1">
                  <a:solidFill>
                    <a:srgbClr val="000000"/>
                  </a:solidFill>
                  <a:latin typeface="Calibri"/>
                </a:rPr>
                <a:t>Mother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 .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a Parent . }</a:t>
              </a:r>
              <a:endParaRPr lang="de-DE" sz="14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39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81"/>
              </p:ext>
            </p:extLst>
          </p:nvPr>
        </p:nvGraphicFramePr>
        <p:xfrm>
          <a:off x="261085" y="5093509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:Parent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3" name="Gekrümmte Verbindung 34"/>
          <p:cNvCxnSpPr/>
          <p:nvPr/>
        </p:nvCxnSpPr>
        <p:spPr>
          <a:xfrm flipH="1">
            <a:off x="6441538" y="1407554"/>
            <a:ext cx="318146" cy="979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7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68389"/>
              </p:ext>
            </p:extLst>
          </p:nvPr>
        </p:nvGraphicFramePr>
        <p:xfrm>
          <a:off x="261085" y="1091894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92357"/>
              </p:ext>
            </p:extLst>
          </p:nvPr>
        </p:nvGraphicFramePr>
        <p:xfrm>
          <a:off x="296756" y="365295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8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Rechteck 5"/>
          <p:cNvSpPr/>
          <p:nvPr/>
        </p:nvSpPr>
        <p:spPr>
          <a:xfrm>
            <a:off x="183162" y="571193"/>
            <a:ext cx="3769451" cy="5548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3" y="3132259"/>
            <a:ext cx="1104900" cy="520700"/>
          </a:xfrm>
          <a:prstGeom prst="rect">
            <a:avLst/>
          </a:prstGeom>
        </p:spPr>
      </p:pic>
      <p:pic>
        <p:nvPicPr>
          <p:cNvPr id="16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2" y="28109"/>
            <a:ext cx="1104900" cy="520700"/>
          </a:xfrm>
          <a:prstGeom prst="rect">
            <a:avLst/>
          </a:prstGeom>
        </p:spPr>
      </p:pic>
      <p:pic>
        <p:nvPicPr>
          <p:cNvPr id="17" name="Bild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63" y="571194"/>
            <a:ext cx="1104900" cy="520700"/>
          </a:xfrm>
          <a:prstGeom prst="rect">
            <a:avLst/>
          </a:prstGeom>
        </p:spPr>
      </p:pic>
      <p:pic>
        <p:nvPicPr>
          <p:cNvPr id="22" name="Bild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5" y="43412"/>
            <a:ext cx="5720590" cy="15485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0" y="406805"/>
            <a:ext cx="5475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DELETE {} 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INSERT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{: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hasMother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hasFather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louis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} 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WHERE {};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Bild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5" y="1091894"/>
            <a:ext cx="5720590" cy="154856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72000" y="1469583"/>
            <a:ext cx="5119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DELETE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{: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hasMother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hasFather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louis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} </a:t>
            </a: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INSERT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{} 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WHERE{};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Bild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613" y="2640461"/>
            <a:ext cx="5475880" cy="154856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24746" y="2823705"/>
            <a:ext cx="49825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DELETE {}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INSERT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{: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hasMother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hasFather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louis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hasParent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hasParent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louis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a :Child .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a :Mother, :Parent. </a:t>
            </a: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louis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a :Father, Parent.}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WHERE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{};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Bild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613" y="3840849"/>
            <a:ext cx="5475882" cy="154856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680315" y="41890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DELETE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{: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marie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hasMother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maria_t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hasFather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louis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} </a:t>
            </a: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INSERT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{} 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WHERE {};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4680315" y="4941168"/>
            <a:ext cx="4463685" cy="2002217"/>
          </a:xfrm>
          <a:prstGeom prst="cloudCallout">
            <a:avLst>
              <a:gd name="adj1" fmla="val -94287"/>
              <a:gd name="adj2" fmla="val -232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DELETE following INSERT is NOT idempotent!</a:t>
            </a: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  <a:sym typeface="Wingdings"/>
              </a:rPr>
              <a:t> Leaves "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Wingdings"/>
              </a:rPr>
              <a:t>Dangling effects</a:t>
            </a:r>
            <a:r>
              <a:rPr lang="en-US" dirty="0" smtClean="0">
                <a:solidFill>
                  <a:prstClr val="white"/>
                </a:solidFill>
                <a:latin typeface="Calibri"/>
                <a:sym typeface="Wingdings"/>
              </a:rPr>
              <a:t>"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3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73828"/>
              </p:ext>
            </p:extLst>
          </p:nvPr>
        </p:nvGraphicFramePr>
        <p:xfrm>
          <a:off x="261085" y="3668252"/>
          <a:ext cx="245252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S:ja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marie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:Child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:Parent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marie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hasParent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louis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Father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marie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hasParent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louis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5" name="Gekrümmte Verbindung 34"/>
          <p:cNvCxnSpPr/>
          <p:nvPr/>
        </p:nvCxnSpPr>
        <p:spPr>
          <a:xfrm>
            <a:off x="4680315" y="1017632"/>
            <a:ext cx="292369" cy="1806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Gekrümmte Verbindung 34"/>
          <p:cNvCxnSpPr/>
          <p:nvPr/>
        </p:nvCxnSpPr>
        <p:spPr>
          <a:xfrm flipH="1">
            <a:off x="8537715" y="1737424"/>
            <a:ext cx="268015" cy="263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feld 35"/>
          <p:cNvSpPr txBox="1"/>
          <p:nvPr/>
        </p:nvSpPr>
        <p:spPr>
          <a:xfrm>
            <a:off x="3446118" y="2454373"/>
            <a:ext cx="14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rewrite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(u1,T)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7" name="Textfeld 35"/>
          <p:cNvSpPr txBox="1"/>
          <p:nvPr/>
        </p:nvSpPr>
        <p:spPr>
          <a:xfrm>
            <a:off x="7310221" y="2454373"/>
            <a:ext cx="14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rewrite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(u2,T)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48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77239"/>
              </p:ext>
            </p:extLst>
          </p:nvPr>
        </p:nvGraphicFramePr>
        <p:xfrm>
          <a:off x="261085" y="1091894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90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6574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smtClean="0"/>
              <a:t>Sem</a:t>
            </a:r>
            <a:r>
              <a:rPr lang="en-US" b="1" baseline="-25000" dirty="0" smtClean="0"/>
              <a:t>0</a:t>
            </a:r>
            <a:r>
              <a:rPr lang="en-US" b="1" i="1" baseline="30000" dirty="0" smtClean="0"/>
              <a:t>red</a:t>
            </a:r>
            <a:endParaRPr lang="en-US" b="1" baseline="-25000" dirty="0" smtClean="0"/>
          </a:p>
          <a:p>
            <a:pPr lvl="1"/>
            <a:r>
              <a:rPr lang="en-US" dirty="0" smtClean="0"/>
              <a:t>Naïve Update followed by re-reduce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Em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1" y="3676859"/>
            <a:ext cx="3886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0</a:t>
            </a:r>
            <a:r>
              <a:rPr lang="en-US" sz="3600" b="1" i="1" baseline="30000" dirty="0" smtClean="0"/>
              <a:t>red</a:t>
            </a:r>
            <a:r>
              <a:rPr lang="en-US" sz="3600" b="1" dirty="0" smtClean="0"/>
              <a:t>: </a:t>
            </a:r>
            <a:r>
              <a:rPr lang="en-US" sz="2400" i="1" dirty="0"/>
              <a:t>Naïve Update followed by re</a:t>
            </a:r>
            <a:r>
              <a:rPr lang="en-US" sz="2400" i="1" dirty="0" smtClean="0"/>
              <a:t>-reduce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9073" y="1132521"/>
            <a:ext cx="3341113" cy="2607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grpSp>
        <p:nvGrpSpPr>
          <p:cNvPr id="21" name="Gruppierung 20"/>
          <p:cNvGrpSpPr/>
          <p:nvPr/>
        </p:nvGrpSpPr>
        <p:grpSpPr>
          <a:xfrm>
            <a:off x="4306910" y="688520"/>
            <a:ext cx="5417165" cy="1765300"/>
            <a:chOff x="3701835" y="250733"/>
            <a:chExt cx="5417165" cy="1765300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?X 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?Y a :Mother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?Y . } 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3995937" y="2879768"/>
            <a:ext cx="5148064" cy="815355"/>
            <a:chOff x="3590186" y="3285796"/>
            <a:chExt cx="4342711" cy="815355"/>
          </a:xfrm>
        </p:grpSpPr>
        <p:sp>
          <p:nvSpPr>
            <p:cNvPr id="16" name="Oval 15"/>
            <p:cNvSpPr/>
            <p:nvPr/>
          </p:nvSpPr>
          <p:spPr>
            <a:xfrm>
              <a:off x="6365129" y="3285796"/>
              <a:ext cx="1567768" cy="81535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?X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=:marie 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?Y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</a:t>
              </a:r>
              <a:r>
                <a:rPr lang="nl-NL" dirty="0" err="1" smtClean="0">
                  <a:solidFill>
                    <a:srgbClr val="FF0000"/>
                  </a:solidFill>
                  <a:latin typeface="Calibri"/>
                </a:rPr>
                <a:t>maria_t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3590186" y="3285796"/>
              <a:ext cx="2963014" cy="815355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:Mother . }</a:t>
              </a:r>
            </a:p>
          </p:txBody>
        </p:sp>
      </p:grpSp>
      <p:cxnSp>
        <p:nvCxnSpPr>
          <p:cNvPr id="32" name="Gerade Verbindung mit Pfeil 31"/>
          <p:cNvCxnSpPr/>
          <p:nvPr/>
        </p:nvCxnSpPr>
        <p:spPr>
          <a:xfrm>
            <a:off x="2701602" y="4686004"/>
            <a:ext cx="1531976" cy="6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879244" y="4721131"/>
            <a:ext cx="117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reduce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1" y="3740131"/>
            <a:ext cx="2019300" cy="520700"/>
          </a:xfrm>
          <a:prstGeom prst="rect">
            <a:avLst/>
          </a:prstGeom>
        </p:spPr>
      </p:pic>
      <p:graphicFrame>
        <p:nvGraphicFramePr>
          <p:cNvPr id="29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22402"/>
              </p:ext>
            </p:extLst>
          </p:nvPr>
        </p:nvGraphicFramePr>
        <p:xfrm>
          <a:off x="257158" y="4267503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95839"/>
              </p:ext>
            </p:extLst>
          </p:nvPr>
        </p:nvGraphicFramePr>
        <p:xfrm>
          <a:off x="249073" y="4260831"/>
          <a:ext cx="245252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48139"/>
              </p:ext>
            </p:extLst>
          </p:nvPr>
        </p:nvGraphicFramePr>
        <p:xfrm>
          <a:off x="4306910" y="4260831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Cloud Callout 6"/>
          <p:cNvSpPr/>
          <p:nvPr/>
        </p:nvSpPr>
        <p:spPr>
          <a:xfrm>
            <a:off x="7182495" y="4318000"/>
            <a:ext cx="1608666" cy="903111"/>
          </a:xfrm>
          <a:prstGeom prst="cloudCallout">
            <a:avLst>
              <a:gd name="adj1" fmla="val -75317"/>
              <a:gd name="adj2" fmla="val 2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No effect!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9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30235"/>
              </p:ext>
            </p:extLst>
          </p:nvPr>
        </p:nvGraphicFramePr>
        <p:xfrm>
          <a:off x="354522" y="165322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17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Reduced-pres.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i="1" dirty="0" smtClean="0"/>
              <a:t>Sem</a:t>
            </a:r>
            <a:r>
              <a:rPr lang="en-US" b="1" i="1" baseline="-25000" dirty="0" smtClean="0"/>
              <a:t>1</a:t>
            </a:r>
            <a:r>
              <a:rPr lang="en-US" b="1" i="1" baseline="30000" dirty="0" smtClean="0"/>
              <a:t>red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Delete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plus all their causes</a:t>
            </a:r>
            <a:r>
              <a:rPr lang="en-US" dirty="0" smtClean="0"/>
              <a:t>;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nsert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𝑖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Followed by</a:t>
            </a:r>
            <a:r>
              <a:rPr lang="en-US" b="1" dirty="0" smtClean="0"/>
              <a:t> re-reduce</a:t>
            </a:r>
            <a:endParaRPr lang="en-US" b="1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5239268"/>
            <a:ext cx="7235554" cy="2904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Emb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8" y="4135844"/>
            <a:ext cx="5842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</a:t>
            </a:r>
            <a:r>
              <a:rPr lang="en-US" sz="3600" b="1" i="1" baseline="30000" dirty="0" smtClean="0"/>
              <a:t>red</a:t>
            </a:r>
            <a:r>
              <a:rPr lang="en-US" sz="3600" b="1" dirty="0" smtClean="0"/>
              <a:t>: </a:t>
            </a:r>
            <a:r>
              <a:rPr lang="en-US" sz="2400" i="1" dirty="0" smtClean="0"/>
              <a:t>Re-written Update </a:t>
            </a:r>
            <a:r>
              <a:rPr lang="en-US" sz="2400" i="1" dirty="0"/>
              <a:t>followed by re</a:t>
            </a:r>
            <a:r>
              <a:rPr lang="en-US" sz="2400" i="1" dirty="0" smtClean="0"/>
              <a:t>-reduce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9073" y="1132521"/>
            <a:ext cx="3341113" cy="2607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1" y="3740131"/>
            <a:ext cx="2019300" cy="520700"/>
          </a:xfrm>
          <a:prstGeom prst="rect">
            <a:avLst/>
          </a:prstGeom>
        </p:spPr>
      </p:pic>
      <p:graphicFrame>
        <p:nvGraphicFramePr>
          <p:cNvPr id="29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13176"/>
              </p:ext>
            </p:extLst>
          </p:nvPr>
        </p:nvGraphicFramePr>
        <p:xfrm>
          <a:off x="257158" y="4267503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79328"/>
              </p:ext>
            </p:extLst>
          </p:nvPr>
        </p:nvGraphicFramePr>
        <p:xfrm>
          <a:off x="249073" y="4260831"/>
          <a:ext cx="245252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80111"/>
              </p:ext>
            </p:extLst>
          </p:nvPr>
        </p:nvGraphicFramePr>
        <p:xfrm>
          <a:off x="213994" y="5898515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350979" y="43412"/>
            <a:ext cx="5242999" cy="1548567"/>
            <a:chOff x="4350979" y="43412"/>
            <a:chExt cx="5242999" cy="1548567"/>
          </a:xfrm>
        </p:grpSpPr>
        <p:pic>
          <p:nvPicPr>
            <p:cNvPr id="23" name="Bild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0979" y="43412"/>
              <a:ext cx="4166649" cy="1548567"/>
            </a:xfrm>
            <a:prstGeom prst="rect">
              <a:avLst/>
            </a:prstGeom>
          </p:spPr>
        </p:pic>
        <p:sp>
          <p:nvSpPr>
            <p:cNvPr id="24" name="Rechteck 26"/>
            <p:cNvSpPr/>
            <p:nvPr/>
          </p:nvSpPr>
          <p:spPr>
            <a:xfrm>
              <a:off x="5021978" y="32361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?X a :Child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INSERT { ?Y a :Mother . }</a:t>
              </a:r>
            </a:p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?Y . } </a:t>
              </a:r>
            </a:p>
          </p:txBody>
        </p:sp>
      </p:grpSp>
      <p:sp>
        <p:nvSpPr>
          <p:cNvPr id="30" name="Textfeld 35"/>
          <p:cNvSpPr txBox="1"/>
          <p:nvPr/>
        </p:nvSpPr>
        <p:spPr>
          <a:xfrm>
            <a:off x="6759684" y="1705038"/>
            <a:ext cx="13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rewrite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u,T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1739" y="4317866"/>
            <a:ext cx="4015883" cy="2086729"/>
            <a:chOff x="5001739" y="4317866"/>
            <a:chExt cx="4015883" cy="2086729"/>
          </a:xfrm>
        </p:grpSpPr>
        <p:sp>
          <p:nvSpPr>
            <p:cNvPr id="34" name="Oval 33"/>
            <p:cNvSpPr/>
            <p:nvPr/>
          </p:nvSpPr>
          <p:spPr>
            <a:xfrm>
              <a:off x="6588224" y="5589240"/>
              <a:ext cx="2429398" cy="81535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nl-NL" dirty="0">
                  <a:solidFill>
                    <a:srgbClr val="FF0000"/>
                  </a:solidFill>
                  <a:latin typeface="Calibri"/>
                </a:rPr>
                <a:t>?X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=:marie </a:t>
              </a:r>
              <a:r>
                <a:rPr lang="nl-NL" dirty="0">
                  <a:solidFill>
                    <a:srgbClr val="FF0000"/>
                  </a:solidFill>
                  <a:latin typeface="Calibri"/>
                </a:rPr>
                <a:t>?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Y=:</a:t>
              </a:r>
              <a:r>
                <a:rPr lang="nl-NL" dirty="0" err="1" smtClean="0">
                  <a:solidFill>
                    <a:srgbClr val="FF0000"/>
                  </a:solidFill>
                  <a:latin typeface="Calibri"/>
                </a:rPr>
                <a:t>maria_t</a:t>
              </a:r>
              <a:endParaRPr lang="nl-NL" dirty="0" smtClean="0">
                <a:solidFill>
                  <a:srgbClr val="FF0000"/>
                </a:solidFill>
                <a:latin typeface="Calibri"/>
              </a:endParaRPr>
            </a:p>
            <a:p>
              <a:pPr defTabSz="457200"/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?x1=?x2=?x3=</a:t>
              </a:r>
              <a:r>
                <a:rPr lang="nl-NL" dirty="0" smtClean="0">
                  <a:solidFill>
                    <a:srgbClr val="FF0000"/>
                  </a:solidFill>
                  <a:latin typeface="Calibri"/>
                </a:rPr>
                <a:t>*</a:t>
              </a:r>
              <a:endParaRPr lang="nl-NL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7" name="Abgerundetes Rechteck 2"/>
            <p:cNvSpPr/>
            <p:nvPr/>
          </p:nvSpPr>
          <p:spPr>
            <a:xfrm>
              <a:off x="5001739" y="4317866"/>
              <a:ext cx="3515889" cy="1343382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DELETE {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</a:rPr>
                <a:t>joe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a 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:Child.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</a:rPr>
                <a:t>marie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en-US" sz="1400" b="1" dirty="0" err="1">
                  <a:solidFill>
                    <a:srgbClr val="000000"/>
                  </a:solidFill>
                  <a:latin typeface="Calibri"/>
                </a:rPr>
                <a:t>hasMother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, :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</a:rPr>
                <a:t>louis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, …. </a:t>
              </a:r>
              <a:endParaRPr lang="en-US" sz="1400" b="1" dirty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              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:marie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>
                  <a:solidFill>
                    <a:srgbClr val="000000"/>
                  </a:solidFill>
                  <a:latin typeface="Calibri"/>
                </a:rPr>
                <a:t>hasParent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, :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louis, ….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… }</a:t>
              </a:r>
            </a:p>
            <a:p>
              <a:pPr defTabSz="457200"/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INSERT { 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nl-NL" sz="1400" b="1" dirty="0" err="1" smtClean="0">
                  <a:solidFill>
                    <a:srgbClr val="000000"/>
                  </a:solidFill>
                  <a:latin typeface="Calibri"/>
                </a:rPr>
                <a:t>maria_t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a :</a:t>
              </a:r>
              <a:r>
                <a:rPr lang="nl-NL" sz="1400" b="1" dirty="0" err="1" smtClean="0">
                  <a:solidFill>
                    <a:srgbClr val="000000"/>
                  </a:solidFill>
                  <a:latin typeface="Calibri"/>
                </a:rPr>
                <a:t>Mother</a:t>
              </a:r>
              <a:r>
                <a:rPr lang="nl-NL" sz="1400" b="1" dirty="0" smtClean="0">
                  <a:solidFill>
                    <a:srgbClr val="000000"/>
                  </a:solidFill>
                  <a:latin typeface="Calibri"/>
                </a:rPr>
                <a:t>. </a:t>
              </a:r>
              <a:r>
                <a:rPr lang="nl-NL" sz="1400" b="1" dirty="0">
                  <a:solidFill>
                    <a:srgbClr val="000000"/>
                  </a:solidFill>
                  <a:latin typeface="Calibri"/>
                </a:rPr>
                <a:t>}</a:t>
              </a:r>
              <a:endParaRPr lang="de-DE" sz="14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9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300" y="2224555"/>
            <a:ext cx="4749800" cy="1765300"/>
          </a:xfrm>
          <a:prstGeom prst="rect">
            <a:avLst/>
          </a:prstGeom>
        </p:spPr>
      </p:pic>
      <p:sp>
        <p:nvSpPr>
          <p:cNvPr id="40" name="Rechteck 26"/>
          <p:cNvSpPr/>
          <p:nvPr/>
        </p:nvSpPr>
        <p:spPr>
          <a:xfrm>
            <a:off x="4936981" y="2524471"/>
            <a:ext cx="5451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DELETE { ?X a :Child. 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?X :</a:t>
            </a:r>
            <a:r>
              <a:rPr lang="en-US" sz="1200" b="1" dirty="0" err="1">
                <a:solidFill>
                  <a:srgbClr val="FF0000"/>
                </a:solidFill>
                <a:latin typeface="Calibri"/>
              </a:rPr>
              <a:t>hasFather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 ?x1. </a:t>
            </a:r>
          </a:p>
          <a:p>
            <a:pPr defTabSz="457200"/>
            <a:r>
              <a:rPr lang="en-US" sz="1200" b="1" dirty="0">
                <a:solidFill>
                  <a:srgbClr val="FF0000"/>
                </a:solidFill>
                <a:latin typeface="Calibri"/>
              </a:rPr>
              <a:t>                 ?X :</a:t>
            </a:r>
            <a:r>
              <a:rPr lang="en-US" sz="1200" b="1" dirty="0" err="1">
                <a:solidFill>
                  <a:srgbClr val="FF0000"/>
                </a:solidFill>
                <a:latin typeface="Calibri"/>
              </a:rPr>
              <a:t>hasMother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 ?x2. ?X :</a:t>
            </a:r>
            <a:r>
              <a:rPr lang="en-US" sz="1200" b="1" dirty="0" err="1">
                <a:solidFill>
                  <a:srgbClr val="FF0000"/>
                </a:solidFill>
                <a:latin typeface="Calibri"/>
              </a:rPr>
              <a:t>hasParent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 ?x3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. }</a:t>
            </a:r>
          </a:p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INSERT { ?Y a :Mother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 }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WHERE { { ?X :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hasMother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?Y. }</a:t>
            </a:r>
          </a:p>
          <a:p>
            <a:pPr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                 { ?x1 a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rdfs:Resource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. ?x2 a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rdfs:Resource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                   ?x3 a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rdfs:Resource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.} }</a:t>
            </a:r>
            <a:endParaRPr lang="de-DE" sz="1200" b="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271" y="4559059"/>
            <a:ext cx="1953593" cy="1797291"/>
            <a:chOff x="2815271" y="4559059"/>
            <a:chExt cx="1953593" cy="1797291"/>
          </a:xfrm>
        </p:grpSpPr>
        <p:sp>
          <p:nvSpPr>
            <p:cNvPr id="33" name="Textfeld 32"/>
            <p:cNvSpPr txBox="1"/>
            <p:nvPr/>
          </p:nvSpPr>
          <p:spPr>
            <a:xfrm>
              <a:off x="3590186" y="5515681"/>
              <a:ext cx="117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b="1" i="1" dirty="0" err="1" smtClean="0">
                  <a:solidFill>
                    <a:srgbClr val="FF0000"/>
                  </a:solidFill>
                  <a:latin typeface="Calibri"/>
                </a:rPr>
                <a:t>reduce</a:t>
              </a:r>
              <a:r>
                <a:rPr lang="de-DE" b="1" i="1" dirty="0" smtClean="0">
                  <a:solidFill>
                    <a:srgbClr val="FF0000"/>
                  </a:solidFill>
                  <a:latin typeface="Calibri"/>
                </a:rPr>
                <a:t>(G)</a:t>
              </a:r>
              <a:endParaRPr lang="de-DE" b="1" i="1" dirty="0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41" name="Gekrümmte Verbindung 18"/>
            <p:cNvCxnSpPr/>
            <p:nvPr/>
          </p:nvCxnSpPr>
          <p:spPr>
            <a:xfrm>
              <a:off x="2815271" y="4559059"/>
              <a:ext cx="141099" cy="1797291"/>
            </a:xfrm>
            <a:prstGeom prst="curvedConnector3">
              <a:avLst>
                <a:gd name="adj1" fmla="val 569385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3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5759"/>
              </p:ext>
            </p:extLst>
          </p:nvPr>
        </p:nvGraphicFramePr>
        <p:xfrm>
          <a:off x="354524" y="165322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5" name="Gekrümmte Verbindung 34"/>
          <p:cNvCxnSpPr/>
          <p:nvPr/>
        </p:nvCxnSpPr>
        <p:spPr>
          <a:xfrm>
            <a:off x="6434304" y="1458559"/>
            <a:ext cx="118896" cy="765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6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TBox</a:t>
            </a:r>
            <a:r>
              <a:rPr lang="en-US" dirty="0" smtClean="0"/>
              <a:t>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7353"/>
            <a:ext cx="8400683" cy="4267758"/>
          </a:xfrm>
        </p:spPr>
        <p:txBody>
          <a:bodyPr>
            <a:normAutofit fontScale="92500"/>
          </a:bodyPr>
          <a:lstStyle/>
          <a:p>
            <a:r>
              <a:rPr lang="en-US" dirty="0"/>
              <a:t>In this setting</a:t>
            </a:r>
          </a:p>
          <a:p>
            <a:pPr lvl="1"/>
            <a:r>
              <a:rPr lang="en-US" dirty="0"/>
              <a:t>We expand BGPs to take into account </a:t>
            </a:r>
            <a:r>
              <a:rPr lang="en-US" dirty="0" err="1"/>
              <a:t>TBox</a:t>
            </a:r>
            <a:r>
              <a:rPr lang="en-US" dirty="0"/>
              <a:t> Inserts/Deletes – </a:t>
            </a:r>
            <a:r>
              <a:rPr lang="en-US" b="1" dirty="0"/>
              <a:t>general </a:t>
            </a:r>
            <a:r>
              <a:rPr lang="en-US" b="1" dirty="0" smtClean="0"/>
              <a:t>BGPs</a:t>
            </a:r>
          </a:p>
          <a:p>
            <a:pPr lvl="1"/>
            <a:r>
              <a:rPr lang="en-US" sz="2600" dirty="0" err="1" smtClean="0"/>
              <a:t>Tbox</a:t>
            </a:r>
            <a:r>
              <a:rPr lang="en-US" sz="2600" dirty="0" smtClean="0"/>
              <a:t> </a:t>
            </a:r>
            <a:r>
              <a:rPr lang="en-US" sz="2600" b="1" dirty="0"/>
              <a:t>inserts </a:t>
            </a:r>
            <a:r>
              <a:rPr lang="en-US" sz="2600" dirty="0"/>
              <a:t>are trivial in this setting of </a:t>
            </a:r>
            <a:r>
              <a:rPr lang="en-US" sz="2600" dirty="0" smtClean="0"/>
              <a:t>RDFS.</a:t>
            </a:r>
          </a:p>
          <a:p>
            <a:pPr lvl="1"/>
            <a:r>
              <a:rPr lang="en-US" sz="2600" dirty="0" err="1" smtClean="0"/>
              <a:t>TBox</a:t>
            </a:r>
            <a:r>
              <a:rPr lang="en-US" sz="2600" dirty="0" smtClean="0"/>
              <a:t> </a:t>
            </a:r>
            <a:r>
              <a:rPr lang="en-US" sz="2600" b="1" dirty="0" smtClean="0"/>
              <a:t>deletions </a:t>
            </a:r>
            <a:r>
              <a:rPr lang="en-US" sz="2600" dirty="0" smtClean="0"/>
              <a:t>for RDFS </a:t>
            </a:r>
            <a:r>
              <a:rPr lang="en-US" sz="2600" dirty="0"/>
              <a:t> are ambiguous </a:t>
            </a:r>
            <a:r>
              <a:rPr lang="en-US" sz="2600" dirty="0" smtClean="0"/>
              <a:t> (</a:t>
            </a:r>
            <a:r>
              <a:rPr lang="en-US" sz="2600" i="1" dirty="0" smtClean="0"/>
              <a:t>minimal cuts</a:t>
            </a:r>
            <a:r>
              <a:rPr lang="en-US" sz="2600" dirty="0" smtClean="0"/>
              <a:t>) [</a:t>
            </a:r>
            <a:r>
              <a:rPr lang="en-US" sz="2600" dirty="0"/>
              <a:t>Gutierrez et al., ESWC2011] </a:t>
            </a:r>
            <a:endParaRPr lang="en-US" sz="2600" dirty="0" smtClean="0"/>
          </a:p>
          <a:p>
            <a:r>
              <a:rPr lang="en-US" dirty="0" smtClean="0"/>
              <a:t>Opens various degrees of freedom… What if we consider a materialized </a:t>
            </a:r>
            <a:r>
              <a:rPr lang="en-US" dirty="0" err="1" smtClean="0"/>
              <a:t>Tbox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also use two RDFS rules </a:t>
            </a:r>
            <a:r>
              <a:rPr lang="en-US" b="1" dirty="0" smtClean="0"/>
              <a:t>for </a:t>
            </a:r>
            <a:r>
              <a:rPr lang="en-US" b="1" dirty="0" err="1" smtClean="0"/>
              <a:t>TBox</a:t>
            </a:r>
            <a:r>
              <a:rPr lang="en-US" b="1" dirty="0" smtClean="0"/>
              <a:t> materialization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950103" y="5475111"/>
            <a:ext cx="3761777" cy="100976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de-DE" sz="1400" b="1" dirty="0" smtClean="0">
                <a:solidFill>
                  <a:srgbClr val="000000"/>
                </a:solidFill>
                <a:latin typeface="Arial"/>
                <a:cs typeface="Arial"/>
              </a:rPr>
              <a:t>     DELETE {:A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rdfs:subClassOf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  <a:cs typeface="Arial"/>
              </a:rPr>
              <a:t> ?C . }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733" y="5338605"/>
            <a:ext cx="2730500" cy="1308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62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21469" cy="68580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931269" y="3866444"/>
            <a:ext cx="2212731" cy="1495778"/>
          </a:xfrm>
          <a:prstGeom prst="cloudCallout">
            <a:avLst>
              <a:gd name="adj1" fmla="val -47617"/>
              <a:gd name="adj2" fmla="val 596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Minimal cuts are ambiguous!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5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TBox</a:t>
            </a:r>
            <a:r>
              <a:rPr lang="en-US" dirty="0" smtClean="0"/>
              <a:t> update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Outbound cut: Intuition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9" y="2284632"/>
            <a:ext cx="4662428" cy="24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63" y="4226871"/>
            <a:ext cx="4958151" cy="1899292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flipV="1">
            <a:off x="3031632" y="5025970"/>
            <a:ext cx="822960" cy="733461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4557754" y="1438033"/>
            <a:ext cx="5417165" cy="964702"/>
            <a:chOff x="3701835" y="376173"/>
            <a:chExt cx="5417165" cy="964702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:A 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rdfs:subClassOf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:F.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4526398" y="1081914"/>
            <a:ext cx="5464199" cy="2116787"/>
            <a:chOff x="3654801" y="161174"/>
            <a:chExt cx="5464199" cy="2116787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4801" y="161174"/>
              <a:ext cx="4989946" cy="2116787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4547000" y="65544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{ :A </a:t>
              </a:r>
              <a:r>
                <a:rPr lang="de-DE" b="1" dirty="0" err="1">
                  <a:solidFill>
                    <a:srgbClr val="000000"/>
                  </a:solidFill>
                  <a:latin typeface="Calibri"/>
                </a:rPr>
                <a:t>rdfs:subClassOf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?X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.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}</a:t>
              </a:r>
              <a:endParaRPr lang="de-DE" b="1" dirty="0" smtClean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WHERE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{ :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</a:t>
              </a:r>
              <a:r>
                <a:rPr lang="de-DE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b="1" dirty="0" err="1" smtClean="0">
                  <a:solidFill>
                    <a:prstClr val="black"/>
                  </a:solidFill>
                  <a:latin typeface="Calibri"/>
                </a:rPr>
                <a:t>rdfs:subClassOf</a:t>
              </a:r>
              <a:r>
                <a:rPr lang="de-DE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?X .  </a:t>
              </a:r>
            </a:p>
            <a:p>
              <a:pPr defTabSz="457200"/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	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	?X </a:t>
              </a:r>
              <a:r>
                <a:rPr lang="de-DE" b="1" dirty="0" err="1" smtClean="0">
                  <a:solidFill>
                    <a:srgbClr val="FF0000"/>
                  </a:solidFill>
                  <a:latin typeface="Calibri"/>
                </a:rPr>
                <a:t>rdfs:subClassOf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*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:F.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8" name="Cloud Callout 4"/>
          <p:cNvSpPr/>
          <p:nvPr/>
        </p:nvSpPr>
        <p:spPr>
          <a:xfrm>
            <a:off x="6255390" y="2851688"/>
            <a:ext cx="2888610" cy="1585726"/>
          </a:xfrm>
          <a:prstGeom prst="cloudCallout">
            <a:avLst>
              <a:gd name="adj1" fmla="val -46590"/>
              <a:gd name="adj2" fmla="val -393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i="1" dirty="0" smtClean="0">
                <a:solidFill>
                  <a:prstClr val="white"/>
                </a:solidFill>
                <a:latin typeface="Calibri"/>
              </a:rPr>
              <a:t>Idea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: Can be implemented with SPARQL 1.1 property paths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62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41775" y="6405563"/>
            <a:ext cx="1060450" cy="360362"/>
          </a:xfrm>
        </p:spPr>
        <p:txBody>
          <a:bodyPr/>
          <a:lstStyle/>
          <a:p>
            <a:fld id="{8B8F5953-2C2C-0746-A3E9-703EAA5AAFE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251520" y="214536"/>
            <a:ext cx="8015288" cy="8382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represented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RDF</a:t>
            </a:r>
            <a:endParaRPr lang="en-US" sz="2800" b="0" dirty="0" smtClean="0">
              <a:latin typeface="Arial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24744"/>
            <a:ext cx="9144000" cy="5809872"/>
          </a:xfrm>
          <a:prstGeom prst="rect">
            <a:avLst/>
          </a:prstGeom>
        </p:spPr>
      </p:pic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35496" y="3068960"/>
            <a:ext cx="8229600" cy="4675187"/>
          </a:xfrm>
        </p:spPr>
        <p:txBody>
          <a:bodyPr>
            <a:normAutofit/>
          </a:bodyPr>
          <a:lstStyle/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1400" dirty="0">
                <a:latin typeface="Arial" charset="0"/>
              </a:rPr>
              <a:t>Image from: </a:t>
            </a:r>
            <a:r>
              <a:rPr lang="en-US" sz="1400" dirty="0">
                <a:latin typeface="Arial" charset="0"/>
                <a:hlinkClick r:id="rId3"/>
              </a:rPr>
              <a:t>http://lod-cloud.net</a:t>
            </a:r>
            <a:r>
              <a:rPr lang="en-US" sz="1400" dirty="0" smtClean="0">
                <a:latin typeface="Arial" charset="0"/>
                <a:hlinkClick r:id="rId3"/>
              </a:rPr>
              <a:t>/</a:t>
            </a:r>
            <a:r>
              <a:rPr lang="en-US" sz="1400" dirty="0" smtClean="0">
                <a:latin typeface="Arial" charset="0"/>
              </a:rPr>
              <a:t> </a:t>
            </a:r>
          </a:p>
        </p:txBody>
      </p:sp>
      <p:pic>
        <p:nvPicPr>
          <p:cNvPr id="13" name="Picture 12" descr="Picture 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0153" y="3200400"/>
            <a:ext cx="1600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1196752"/>
            <a:ext cx="177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1" descr="Picture 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43400"/>
            <a:ext cx="2590800" cy="4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1197942"/>
            <a:ext cx="1066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933" y="5092700"/>
            <a:ext cx="2946400" cy="698500"/>
          </a:xfrm>
          <a:prstGeom prst="rect">
            <a:avLst/>
          </a:prstGeom>
        </p:spPr>
      </p:pic>
      <p:pic>
        <p:nvPicPr>
          <p:cNvPr id="26" name="Picture 25" descr="Screen shot 2011-02-25 at 00.42.0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5880100"/>
            <a:ext cx="1905000" cy="44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5897012"/>
            <a:ext cx="1198232" cy="702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3200400"/>
            <a:ext cx="99920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Analogous alternative: </a:t>
            </a:r>
            <a:r>
              <a:rPr lang="en-US" b="1" i="1" dirty="0" err="1" smtClean="0"/>
              <a:t>Sem</a:t>
            </a:r>
            <a:r>
              <a:rPr lang="en-US" b="1" i="1" baseline="-25000" dirty="0" err="1" smtClean="0"/>
              <a:t>incut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Inbound cut: Intuition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3" y="2282455"/>
            <a:ext cx="4377510" cy="2303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4487147"/>
            <a:ext cx="4866023" cy="184438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flipV="1">
            <a:off x="2918743" y="5025970"/>
            <a:ext cx="822960" cy="733461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4479364" y="1390992"/>
            <a:ext cx="5417165" cy="1760669"/>
            <a:chOff x="3701835" y="376172"/>
            <a:chExt cx="5417165" cy="1760669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835" y="376172"/>
              <a:ext cx="4749800" cy="1760669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4547000" y="65544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{ 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?</a:t>
              </a:r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 err="1">
                  <a:solidFill>
                    <a:srgbClr val="000000"/>
                  </a:solidFill>
                  <a:latin typeface="Calibri"/>
                </a:rPr>
                <a:t>rdfs:subClassOf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 :F. }</a:t>
              </a:r>
              <a:endParaRPr lang="de-DE" b="1" dirty="0" smtClean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WHERE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  <a:p>
              <a:pPr defTabSz="457200"/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{ :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</a:t>
              </a:r>
              <a:r>
                <a:rPr lang="de-DE" b="1" dirty="0" err="1" smtClean="0">
                  <a:solidFill>
                    <a:srgbClr val="FF0000"/>
                  </a:solidFill>
                  <a:latin typeface="Calibri"/>
                </a:rPr>
                <a:t>rdfs:subClassOf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* ?X .  </a:t>
              </a:r>
            </a:p>
            <a:p>
              <a:pPr defTabSz="457200"/>
              <a:r>
                <a:rPr lang="de-DE" b="1" dirty="0">
                  <a:solidFill>
                    <a:srgbClr val="FF0000"/>
                  </a:solidFill>
                  <a:latin typeface="Calibri"/>
                </a:rPr>
                <a:t>	</a:t>
              </a:r>
              <a:r>
                <a:rPr lang="de-DE" b="1" dirty="0" smtClean="0">
                  <a:solidFill>
                    <a:srgbClr val="FF0000"/>
                  </a:solidFill>
                  <a:latin typeface="Calibri"/>
                </a:rPr>
                <a:t>	?X 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rdfs:subClassOf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:F.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4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57"/>
            <a:ext cx="8229600" cy="1143000"/>
          </a:xfrm>
        </p:spPr>
        <p:txBody>
          <a:bodyPr/>
          <a:lstStyle/>
          <a:p>
            <a:r>
              <a:rPr lang="en-US" dirty="0" smtClean="0"/>
              <a:t>Prototype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99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prototype is available in Java using Jena API implementing the proposed update semantics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dbai.tuwien.ac.at</a:t>
            </a:r>
            <a:r>
              <a:rPr lang="en-US" sz="1600" dirty="0">
                <a:hlinkClick r:id="rId2"/>
              </a:rPr>
              <a:t>/user/</a:t>
            </a:r>
            <a:r>
              <a:rPr lang="en-US" sz="1600" dirty="0" err="1">
                <a:hlinkClick r:id="rId2"/>
              </a:rPr>
              <a:t>ahmeti</a:t>
            </a:r>
            <a:r>
              <a:rPr lang="en-US" sz="1600" dirty="0">
                <a:hlinkClick r:id="rId2"/>
              </a:rPr>
              <a:t>/</a:t>
            </a:r>
            <a:r>
              <a:rPr lang="en-US" sz="1600" dirty="0" err="1">
                <a:hlinkClick r:id="rId2"/>
              </a:rPr>
              <a:t>sparqlupdate</a:t>
            </a:r>
            <a:r>
              <a:rPr lang="en-US" sz="1600" dirty="0">
                <a:hlinkClick r:id="rId2"/>
              </a:rPr>
              <a:t>-rewriter/</a:t>
            </a:r>
            <a:r>
              <a:rPr lang="en-US" sz="1600" dirty="0" err="1">
                <a:hlinkClick r:id="rId2"/>
              </a:rPr>
              <a:t>index.html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53819"/>
              </p:ext>
            </p:extLst>
          </p:nvPr>
        </p:nvGraphicFramePr>
        <p:xfrm>
          <a:off x="1048418" y="2392947"/>
          <a:ext cx="6945897" cy="410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784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first step to close the gap left by the current standards (</a:t>
            </a:r>
            <a:r>
              <a:rPr lang="en-US" b="1" dirty="0" smtClean="0"/>
              <a:t>SPARQL1.1 Update </a:t>
            </a:r>
            <a:r>
              <a:rPr lang="en-US" dirty="0"/>
              <a:t>vs. </a:t>
            </a:r>
            <a:r>
              <a:rPr lang="en-US" b="1" dirty="0"/>
              <a:t>SPARQL1.1 </a:t>
            </a:r>
            <a:r>
              <a:rPr lang="en-US" b="1" dirty="0" smtClean="0"/>
              <a:t>Entailment Regimes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We looked into various materialized and reduced preserving semantics</a:t>
            </a:r>
          </a:p>
          <a:p>
            <a:pPr lvl="1"/>
            <a:r>
              <a:rPr lang="en-US" dirty="0" smtClean="0"/>
              <a:t>Seemingly no “one-size fits all” semantics</a:t>
            </a:r>
          </a:p>
          <a:p>
            <a:pPr lvl="1"/>
            <a:r>
              <a:rPr lang="en-US" dirty="0" smtClean="0"/>
              <a:t>Even for RDFS only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	 Bad news adding OWL features makes things probably worse!</a:t>
            </a:r>
            <a:endParaRPr lang="en-US" dirty="0" smtClean="0"/>
          </a:p>
          <a:p>
            <a:pPr lvl="1"/>
            <a:r>
              <a:rPr lang="en-US" dirty="0" smtClean="0"/>
              <a:t>Non-intuitive corner cases in </a:t>
            </a:r>
            <a:r>
              <a:rPr lang="en-US" b="1" dirty="0" smtClean="0"/>
              <a:t>each</a:t>
            </a:r>
            <a:r>
              <a:rPr lang="en-US" dirty="0" smtClean="0"/>
              <a:t> semantics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   	 depends on use case?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SPARQL 1.1 Update, i.e. </a:t>
            </a:r>
            <a:r>
              <a:rPr lang="en-US" dirty="0"/>
              <a:t>p</a:t>
            </a:r>
            <a:r>
              <a:rPr lang="en-US" dirty="0" smtClean="0"/>
              <a:t>airing DELETE and INSERT templates with a common  WHERE clause (BGP matching) imposes a non-trivial challenge!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88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00" y="1783357"/>
            <a:ext cx="85731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Extend with OWL QL/RL features for expressing </a:t>
            </a:r>
            <a:r>
              <a:rPr lang="en-US" dirty="0" err="1" smtClean="0"/>
              <a:t>TBox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Benefit from a more expressive query language</a:t>
            </a:r>
          </a:p>
          <a:p>
            <a:pPr lvl="1"/>
            <a:r>
              <a:rPr lang="en-US" dirty="0" smtClean="0"/>
              <a:t>Exploit different Query rewriting algorithms? </a:t>
            </a:r>
            <a:r>
              <a:rPr lang="en-US" dirty="0" err="1" smtClean="0"/>
              <a:t>Optimisations</a:t>
            </a:r>
            <a:endParaRPr lang="en-US" dirty="0" smtClean="0"/>
          </a:p>
          <a:p>
            <a:pPr lvl="1"/>
            <a:r>
              <a:rPr lang="en-US" dirty="0" smtClean="0"/>
              <a:t>Imposes new challenges such as dealing with inconsistencies</a:t>
            </a:r>
          </a:p>
          <a:p>
            <a:pPr lvl="1"/>
            <a:r>
              <a:rPr lang="en-US" dirty="0" smtClean="0"/>
              <a:t>Other possible semantics?</a:t>
            </a:r>
          </a:p>
          <a:p>
            <a:pPr lvl="1"/>
            <a:r>
              <a:rPr lang="en-US" dirty="0" smtClean="0"/>
              <a:t>What works in practice for which use case?</a:t>
            </a:r>
          </a:p>
          <a:p>
            <a:pPr lvl="1"/>
            <a:r>
              <a:rPr lang="en-US" dirty="0" smtClean="0"/>
              <a:t>Can we safe the problem from slide 32?</a:t>
            </a:r>
          </a:p>
          <a:p>
            <a:pPr lvl="2"/>
            <a:r>
              <a:rPr lang="en-US" dirty="0" smtClean="0"/>
              <a:t>i.e.: what does "Dangling effect" *actually* mean?</a:t>
            </a:r>
          </a:p>
          <a:p>
            <a:pPr lvl="1"/>
            <a:r>
              <a:rPr lang="en-US" dirty="0" smtClean="0"/>
              <a:t>Complexity?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EF96C-582D-4A40-9213-3D30AB2537B9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836712"/>
            <a:ext cx="540000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Open Problems: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5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5400005" cy="708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Backup,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find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0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alternative </a:t>
            </a:r>
            <a:br>
              <a:rPr lang="en-US" dirty="0" smtClean="0"/>
            </a:br>
            <a:r>
              <a:rPr lang="en-US" dirty="0" smtClean="0"/>
              <a:t>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3</a:t>
            </a:r>
            <a:r>
              <a:rPr lang="en-US" b="1" i="1" baseline="30000" dirty="0"/>
              <a:t>mat</a:t>
            </a:r>
            <a:endParaRPr lang="en-US" b="1" baseline="-25000" dirty="0" smtClean="0"/>
          </a:p>
          <a:p>
            <a:pPr lvl="1"/>
            <a:r>
              <a:rPr lang="en-US" dirty="0" smtClean="0"/>
              <a:t>Idea: </a:t>
            </a:r>
            <a:r>
              <a:rPr lang="en-US" dirty="0"/>
              <a:t>Combine </a:t>
            </a:r>
            <a:r>
              <a:rPr lang="en-US" i="1" dirty="0" smtClean="0"/>
              <a:t>Sem</a:t>
            </a:r>
            <a:r>
              <a:rPr lang="en-US" baseline="-25000" dirty="0" smtClean="0"/>
              <a:t>1</a:t>
            </a:r>
            <a:r>
              <a:rPr lang="en-US" i="1" baseline="30000" dirty="0" smtClean="0"/>
              <a:t>mat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Sem</a:t>
            </a:r>
            <a:r>
              <a:rPr lang="en-US" baseline="-25000" dirty="0" smtClean="0"/>
              <a:t>2</a:t>
            </a:r>
            <a:r>
              <a:rPr lang="en-US" i="1" baseline="30000" dirty="0"/>
              <a:t>mat</a:t>
            </a:r>
            <a:r>
              <a:rPr lang="en-US" baseline="-25000" dirty="0" smtClean="0"/>
              <a:t> </a:t>
            </a:r>
            <a:r>
              <a:rPr lang="en-US" dirty="0" smtClean="0"/>
              <a:t>, i.e. </a:t>
            </a:r>
          </a:p>
          <a:p>
            <a:pPr lvl="1"/>
            <a:r>
              <a:rPr lang="en-US" dirty="0" smtClean="0"/>
              <a:t>Upon deletion: delete causes …</a:t>
            </a:r>
            <a:endParaRPr lang="en-US" dirty="0"/>
          </a:p>
          <a:p>
            <a:pPr lvl="1"/>
            <a:r>
              <a:rPr lang="en-US" dirty="0" smtClean="0"/>
              <a:t>…plus additionally (recursively) delete “dangling” effects for instantiations of 𝑃</a:t>
            </a:r>
            <a:r>
              <a:rPr lang="en-US" baseline="-25000" dirty="0" smtClean="0"/>
              <a:t>𝑑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i.e. triples that would not be implied any longer </a:t>
            </a:r>
            <a:r>
              <a:rPr lang="en-US" b="1" dirty="0" smtClean="0"/>
              <a:t>by any non-deleted triples </a:t>
            </a:r>
            <a:r>
              <a:rPr lang="en-US" dirty="0" smtClean="0"/>
              <a:t>after deletion</a:t>
            </a:r>
          </a:p>
          <a:p>
            <a:pPr lvl="2"/>
            <a:r>
              <a:rPr lang="en-US" dirty="0" smtClean="0"/>
              <a:t>No formalization given yet, but let’s check the intuition…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" y="404703"/>
            <a:ext cx="1328254" cy="11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3162" y="571193"/>
            <a:ext cx="3769451" cy="4089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3" y="3132259"/>
            <a:ext cx="1104900" cy="520700"/>
          </a:xfrm>
          <a:prstGeom prst="rect">
            <a:avLst/>
          </a:prstGeom>
        </p:spPr>
      </p:pic>
      <p:pic>
        <p:nvPicPr>
          <p:cNvPr id="9" name="Bild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3" y="571194"/>
            <a:ext cx="1104900" cy="520700"/>
          </a:xfrm>
          <a:prstGeom prst="rect">
            <a:avLst/>
          </a:prstGeom>
        </p:spPr>
      </p:pic>
      <p:pic>
        <p:nvPicPr>
          <p:cNvPr id="10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2" y="28109"/>
            <a:ext cx="1104900" cy="5207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12" y="4615133"/>
            <a:ext cx="2530451" cy="520700"/>
          </a:xfrm>
          <a:prstGeom prst="rect">
            <a:avLst/>
          </a:prstGeom>
        </p:spPr>
      </p:pic>
      <p:graphicFrame>
        <p:nvGraphicFramePr>
          <p:cNvPr id="12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54412"/>
              </p:ext>
            </p:extLst>
          </p:nvPr>
        </p:nvGraphicFramePr>
        <p:xfrm>
          <a:off x="261085" y="5093509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feld 21"/>
          <p:cNvSpPr txBox="1"/>
          <p:nvPr/>
        </p:nvSpPr>
        <p:spPr>
          <a:xfrm>
            <a:off x="3002152" y="5093509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(G)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50979" y="43412"/>
            <a:ext cx="5242999" cy="1548567"/>
            <a:chOff x="4350979" y="43412"/>
            <a:chExt cx="5242999" cy="1548567"/>
          </a:xfrm>
        </p:grpSpPr>
        <p:pic>
          <p:nvPicPr>
            <p:cNvPr id="16" name="Bild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0979" y="43412"/>
              <a:ext cx="4166649" cy="1548567"/>
            </a:xfrm>
            <a:prstGeom prst="rect">
              <a:avLst/>
            </a:prstGeom>
          </p:spPr>
        </p:pic>
        <p:sp>
          <p:nvSpPr>
            <p:cNvPr id="17" name="Rechteck 26"/>
            <p:cNvSpPr/>
            <p:nvPr/>
          </p:nvSpPr>
          <p:spPr>
            <a:xfrm>
              <a:off x="5021978" y="32361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/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DELETE { </a:t>
              </a:r>
              <a:r>
                <a:rPr lang="de-DE" b="1" dirty="0" err="1" smtClean="0">
                  <a:solidFill>
                    <a:srgbClr val="000000"/>
                  </a:solidFill>
                  <a:latin typeface="Calibri"/>
                </a:rPr>
                <a:t>marie_t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b="1" dirty="0">
                  <a:solidFill>
                    <a:srgbClr val="000000"/>
                  </a:solidFill>
                  <a:latin typeface="Calibri"/>
                </a:rPr>
                <a:t>a </a:t>
              </a:r>
              <a:r>
                <a:rPr lang="de-DE" b="1" dirty="0" smtClean="0">
                  <a:solidFill>
                    <a:srgbClr val="000000"/>
                  </a:solidFill>
                  <a:latin typeface="Calibri"/>
                </a:rPr>
                <a:t>:Parent. }</a:t>
              </a:r>
              <a:endParaRPr lang="de-DE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0" name="Rechteck 26"/>
          <p:cNvSpPr/>
          <p:nvPr/>
        </p:nvSpPr>
        <p:spPr>
          <a:xfrm>
            <a:off x="4860032" y="2708920"/>
            <a:ext cx="525658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de-DE" i="1" dirty="0" smtClean="0">
                <a:solidFill>
                  <a:srgbClr val="000000"/>
                </a:solidFill>
                <a:latin typeface="Calibri"/>
              </a:rPr>
              <a:t>Open </a:t>
            </a:r>
            <a:r>
              <a:rPr lang="de-DE" i="1" dirty="0" err="1" smtClean="0">
                <a:solidFill>
                  <a:srgbClr val="000000"/>
                </a:solidFill>
                <a:latin typeface="Calibri"/>
              </a:rPr>
              <a:t>Question</a:t>
            </a:r>
            <a:r>
              <a:rPr lang="de-DE" i="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defTabSz="457200"/>
            <a:endParaRPr lang="de-DE" i="1" dirty="0">
              <a:solidFill>
                <a:srgbClr val="000000"/>
              </a:solidFill>
              <a:latin typeface="Calibri"/>
            </a:endParaRPr>
          </a:p>
          <a:p>
            <a:pPr defTabSz="457200"/>
            <a:r>
              <a:rPr lang="de-DE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i="1" dirty="0" err="1" smtClean="0">
                <a:solidFill>
                  <a:srgbClr val="000000"/>
                </a:solidFill>
                <a:latin typeface="Calibri"/>
              </a:rPr>
              <a:t>Should</a:t>
            </a:r>
            <a:r>
              <a:rPr lang="de-DE" i="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fontAlgn="t"/>
            <a:endParaRPr lang="de-DE" i="1" dirty="0" smtClean="0"/>
          </a:p>
          <a:p>
            <a:pPr fontAlgn="t"/>
            <a:r>
              <a:rPr lang="de-DE" b="1" dirty="0" smtClean="0"/>
              <a:t>    :</a:t>
            </a:r>
            <a:r>
              <a:rPr lang="de-DE" b="1" dirty="0" err="1" smtClean="0"/>
              <a:t>marie_t</a:t>
            </a:r>
            <a:r>
              <a:rPr lang="de-DE" b="1" dirty="0"/>
              <a:t> </a:t>
            </a:r>
            <a:r>
              <a:rPr lang="de-DE" b="1" dirty="0" smtClean="0"/>
              <a:t>a</a:t>
            </a:r>
            <a:r>
              <a:rPr lang="de-DE" b="1" dirty="0"/>
              <a:t> </a:t>
            </a:r>
            <a:r>
              <a:rPr lang="de-DE" b="1" dirty="0" smtClean="0"/>
              <a:t>:</a:t>
            </a:r>
            <a:r>
              <a:rPr lang="de-DE" b="1" dirty="0" err="1" smtClean="0"/>
              <a:t>Female</a:t>
            </a:r>
            <a:r>
              <a:rPr lang="de-DE" b="1" dirty="0" smtClean="0"/>
              <a:t>. </a:t>
            </a:r>
          </a:p>
          <a:p>
            <a:pPr fontAlgn="t"/>
            <a:endParaRPr lang="de-DE" i="1" dirty="0" smtClean="0"/>
          </a:p>
          <a:p>
            <a:pPr fontAlgn="t"/>
            <a:r>
              <a:rPr lang="de-DE" i="1" dirty="0" smtClean="0"/>
              <a:t>  </a:t>
            </a:r>
            <a:r>
              <a:rPr lang="de-DE" i="1" dirty="0" err="1" smtClean="0"/>
              <a:t>be</a:t>
            </a:r>
            <a:r>
              <a:rPr lang="de-DE" i="1" dirty="0" smtClean="0"/>
              <a:t> </a:t>
            </a:r>
            <a:r>
              <a:rPr lang="de-DE" i="1" dirty="0" err="1" smtClean="0"/>
              <a:t>deleted</a:t>
            </a:r>
            <a:r>
              <a:rPr lang="de-DE" i="1" dirty="0" smtClean="0"/>
              <a:t>?</a:t>
            </a:r>
          </a:p>
          <a:p>
            <a:pPr fontAlgn="t"/>
            <a:endParaRPr lang="de-DE" i="1" dirty="0"/>
          </a:p>
          <a:p>
            <a:pPr fontAlgn="t"/>
            <a:r>
              <a:rPr lang="de-DE" i="1" dirty="0" err="1" smtClean="0"/>
              <a:t>Might</a:t>
            </a:r>
            <a:r>
              <a:rPr lang="de-DE" i="1" dirty="0" smtClean="0"/>
              <a:t> </a:t>
            </a:r>
            <a:r>
              <a:rPr lang="de-DE" i="1" dirty="0" err="1" smtClean="0"/>
              <a:t>need</a:t>
            </a:r>
            <a:r>
              <a:rPr lang="de-DE" i="1" dirty="0" smtClean="0"/>
              <a:t> "</a:t>
            </a:r>
            <a:r>
              <a:rPr lang="de-DE" i="1" dirty="0" err="1" smtClean="0"/>
              <a:t>bookkeeping</a:t>
            </a:r>
            <a:r>
              <a:rPr lang="de-DE" i="1" dirty="0" smtClean="0"/>
              <a:t>" </a:t>
            </a:r>
          </a:p>
          <a:p>
            <a:pPr fontAlgn="t"/>
            <a:r>
              <a:rPr lang="de-DE" i="1" dirty="0" smtClean="0"/>
              <a:t>on </a:t>
            </a:r>
            <a:r>
              <a:rPr lang="de-DE" i="1" dirty="0" err="1" smtClean="0"/>
              <a:t>which</a:t>
            </a:r>
            <a:r>
              <a:rPr lang="de-DE" i="1" dirty="0" smtClean="0"/>
              <a:t> </a:t>
            </a:r>
            <a:r>
              <a:rPr lang="de-DE" i="1" dirty="0" err="1" smtClean="0"/>
              <a:t>triple</a:t>
            </a:r>
            <a:r>
              <a:rPr lang="de-DE" i="1" dirty="0" smtClean="0"/>
              <a:t> was </a:t>
            </a:r>
            <a:r>
              <a:rPr lang="de-DE" i="1" dirty="0" err="1" smtClean="0"/>
              <a:t>caused</a:t>
            </a:r>
            <a:r>
              <a:rPr lang="de-DE" i="1" dirty="0" smtClean="0"/>
              <a:t> </a:t>
            </a:r>
            <a:r>
              <a:rPr lang="de-DE" i="1" dirty="0" err="1" smtClean="0"/>
              <a:t>by</a:t>
            </a:r>
            <a:r>
              <a:rPr lang="de-DE" i="1" dirty="0" smtClean="0"/>
              <a:t> </a:t>
            </a:r>
            <a:r>
              <a:rPr lang="de-DE" i="1" dirty="0" err="1" smtClean="0"/>
              <a:t>which</a:t>
            </a:r>
            <a:r>
              <a:rPr lang="de-DE" i="1" dirty="0" smtClean="0"/>
              <a:t> INSERT?</a:t>
            </a:r>
          </a:p>
          <a:p>
            <a:pPr fontAlgn="t"/>
            <a:endParaRPr lang="de-DE" i="1" dirty="0" smtClean="0"/>
          </a:p>
          <a:p>
            <a:pPr fontAlgn="t"/>
            <a:r>
              <a:rPr lang="de-DE" i="1" dirty="0" smtClean="0">
                <a:sym typeface="Wingdings"/>
              </a:rPr>
              <a:t> </a:t>
            </a:r>
            <a:r>
              <a:rPr lang="de-DE" i="1" dirty="0" err="1" smtClean="0"/>
              <a:t>What</a:t>
            </a:r>
            <a:r>
              <a:rPr lang="de-DE" i="1" dirty="0" smtClean="0"/>
              <a:t> </a:t>
            </a:r>
            <a:r>
              <a:rPr lang="de-DE" i="1" dirty="0" err="1" smtClean="0"/>
              <a:t>does</a:t>
            </a:r>
            <a:r>
              <a:rPr lang="de-DE" i="1" dirty="0" smtClean="0"/>
              <a:t> "</a:t>
            </a:r>
            <a:r>
              <a:rPr lang="de-DE" i="1" dirty="0" err="1" smtClean="0"/>
              <a:t>Dangling</a:t>
            </a:r>
            <a:r>
              <a:rPr lang="de-DE" i="1" dirty="0"/>
              <a:t> </a:t>
            </a:r>
            <a:r>
              <a:rPr lang="de-DE" i="1" dirty="0" err="1" smtClean="0"/>
              <a:t>effect</a:t>
            </a:r>
            <a:r>
              <a:rPr lang="de-DE" i="1" dirty="0" smtClean="0"/>
              <a:t>" </a:t>
            </a:r>
            <a:r>
              <a:rPr lang="de-DE" i="1" dirty="0" err="1" smtClean="0"/>
              <a:t>actually</a:t>
            </a:r>
            <a:r>
              <a:rPr lang="de-DE" i="1" dirty="0" smtClean="0"/>
              <a:t> </a:t>
            </a:r>
          </a:p>
          <a:p>
            <a:pPr fontAlgn="t"/>
            <a:r>
              <a:rPr lang="de-DE" i="1" dirty="0" err="1" smtClean="0"/>
              <a:t>mean</a:t>
            </a:r>
            <a:r>
              <a:rPr lang="de-DE" i="1" dirty="0" smtClean="0"/>
              <a:t>?</a:t>
            </a:r>
          </a:p>
          <a:p>
            <a:pPr fontAlgn="t"/>
            <a:endParaRPr lang="de-DE" i="1" dirty="0"/>
          </a:p>
          <a:p>
            <a:pPr fontAlgn="t"/>
            <a:r>
              <a:rPr lang="de-DE" i="1" dirty="0" err="1" smtClean="0"/>
              <a:t>Again</a:t>
            </a:r>
            <a:r>
              <a:rPr lang="de-DE" i="1" dirty="0" smtClean="0"/>
              <a:t>, </a:t>
            </a:r>
            <a:r>
              <a:rPr lang="de-DE" i="1" dirty="0" err="1" smtClean="0"/>
              <a:t>various</a:t>
            </a:r>
            <a:r>
              <a:rPr lang="de-DE" i="1" dirty="0" smtClean="0"/>
              <a:t> </a:t>
            </a:r>
            <a:r>
              <a:rPr lang="de-DE" i="1" dirty="0" err="1" smtClean="0"/>
              <a:t>choices</a:t>
            </a:r>
            <a:r>
              <a:rPr lang="de-DE" i="1" dirty="0" smtClean="0"/>
              <a:t>...</a:t>
            </a:r>
            <a:endParaRPr lang="de-DE" i="1" dirty="0"/>
          </a:p>
          <a:p>
            <a:pPr defTabSz="457200"/>
            <a:endParaRPr lang="de-DE" i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1" name="Gekrümmte Verbindung 34"/>
          <p:cNvCxnSpPr>
            <a:stCxn id="16" idx="2"/>
          </p:cNvCxnSpPr>
          <p:nvPr/>
        </p:nvCxnSpPr>
        <p:spPr>
          <a:xfrm>
            <a:off x="6434304" y="1591979"/>
            <a:ext cx="118896" cy="765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feld 35"/>
          <p:cNvSpPr txBox="1"/>
          <p:nvPr/>
        </p:nvSpPr>
        <p:spPr>
          <a:xfrm>
            <a:off x="6553200" y="1719997"/>
            <a:ext cx="137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rewrite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u,T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)</a:t>
            </a:r>
            <a:endParaRPr lang="de-DE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1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39415"/>
              </p:ext>
            </p:extLst>
          </p:nvPr>
        </p:nvGraphicFramePr>
        <p:xfrm>
          <a:off x="261085" y="5093509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Female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:Parent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1579" y="6363408"/>
            <a:ext cx="2218173" cy="233944"/>
            <a:chOff x="381579" y="6363408"/>
            <a:chExt cx="2218173" cy="233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81579" y="6363408"/>
              <a:ext cx="2204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5536" y="6597352"/>
              <a:ext cx="2204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16910"/>
              </p:ext>
            </p:extLst>
          </p:nvPr>
        </p:nvGraphicFramePr>
        <p:xfrm>
          <a:off x="261085" y="1091894"/>
          <a:ext cx="316057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Female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79854"/>
              </p:ext>
            </p:extLst>
          </p:nvPr>
        </p:nvGraphicFramePr>
        <p:xfrm>
          <a:off x="296756" y="3652959"/>
          <a:ext cx="245252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80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5" name="Gekrümmte Verbindung 18"/>
          <p:cNvCxnSpPr/>
          <p:nvPr/>
        </p:nvCxnSpPr>
        <p:spPr>
          <a:xfrm flipH="1">
            <a:off x="2713614" y="4064439"/>
            <a:ext cx="35671" cy="1852030"/>
          </a:xfrm>
          <a:prstGeom prst="curvedConnector3">
            <a:avLst>
              <a:gd name="adj1" fmla="val -640857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4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580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</a:rPr>
              <a:t>Linked Data has moved from </a:t>
            </a:r>
            <a:r>
              <a:rPr lang="en-US" dirty="0">
                <a:latin typeface="Tw Cen MT" charset="0"/>
                <a:ea typeface="ＭＳ Ｐゴシック" charset="0"/>
              </a:rPr>
              <a:t>academia </a:t>
            </a:r>
            <a:br>
              <a:rPr lang="en-US" dirty="0">
                <a:latin typeface="Tw Cen MT" charset="0"/>
                <a:ea typeface="ＭＳ Ｐゴシック" charset="0"/>
              </a:rPr>
            </a:br>
            <a:r>
              <a:rPr lang="en-US" dirty="0">
                <a:latin typeface="Tw Cen MT" charset="0"/>
                <a:ea typeface="ＭＳ Ｐゴシック" charset="0"/>
              </a:rPr>
              <a:t>to </a:t>
            </a:r>
            <a:r>
              <a:rPr lang="en-US" dirty="0" smtClean="0">
                <a:latin typeface="Tw Cen MT" charset="0"/>
                <a:ea typeface="ＭＳ Ｐゴシック" charset="0"/>
              </a:rPr>
              <a:t>industry over the last few years…</a:t>
            </a:r>
            <a:endParaRPr lang="en-US" dirty="0">
              <a:latin typeface="Tw Cen MT" charset="0"/>
              <a:ea typeface="ＭＳ Ｐゴシック" charset="0"/>
            </a:endParaRPr>
          </a:p>
        </p:txBody>
      </p:sp>
      <p:pic>
        <p:nvPicPr>
          <p:cNvPr id="4608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514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8550"/>
            <a:ext cx="2743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81525"/>
            <a:ext cx="17637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25"/>
            <a:ext cx="2514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35350"/>
            <a:ext cx="54864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795838"/>
            <a:ext cx="21082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8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58000" cy="9906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</a:rPr>
              <a:t>In the last few years, we have seen many </a:t>
            </a:r>
            <a:r>
              <a:rPr lang="en-US" dirty="0" smtClean="0">
                <a:latin typeface="Tw Cen MT" charset="0"/>
                <a:ea typeface="ＭＳ Ｐゴシック" charset="0"/>
              </a:rPr>
              <a:t>successes, e.g. …</a:t>
            </a:r>
            <a:endParaRPr lang="en-US" dirty="0">
              <a:latin typeface="Tw Cen MT" charset="0"/>
              <a:ea typeface="ＭＳ Ｐゴシック" charset="0"/>
            </a:endParaRPr>
          </a:p>
        </p:txBody>
      </p:sp>
      <p:pic>
        <p:nvPicPr>
          <p:cNvPr id="4710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447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20"/>
          <p:cNvSpPr txBox="1">
            <a:spLocks noChangeArrowheads="1"/>
          </p:cNvSpPr>
          <p:nvPr/>
        </p:nvSpPr>
        <p:spPr bwMode="auto">
          <a:xfrm>
            <a:off x="4876800" y="50244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7F7F7F"/>
                </a:solidFill>
                <a:latin typeface="Georgia" charset="0"/>
              </a:rPr>
              <a:t>Knowledge Graph</a:t>
            </a:r>
          </a:p>
        </p:txBody>
      </p:sp>
      <p:pic>
        <p:nvPicPr>
          <p:cNvPr id="4711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8200"/>
            <a:ext cx="363061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2400" y="4033838"/>
            <a:ext cx="137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Watson</a:t>
            </a:r>
          </a:p>
        </p:txBody>
      </p:sp>
      <p:pic>
        <p:nvPicPr>
          <p:cNvPr id="4711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00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580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</a:rPr>
              <a:t>Google Knowledge Graph</a:t>
            </a:r>
          </a:p>
        </p:txBody>
      </p:sp>
      <p:pic>
        <p:nvPicPr>
          <p:cNvPr id="4813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“Semantic Web” promise…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2569"/>
            <a:ext cx="9144000" cy="48991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DE" i="1" dirty="0" smtClean="0"/>
              <a:t>			</a:t>
            </a:r>
            <a:r>
              <a:rPr lang="en-US" i="1" dirty="0" smtClean="0"/>
              <a:t>  </a:t>
            </a:r>
            <a:r>
              <a:rPr lang="en-US" sz="1800" i="1" dirty="0" smtClean="0"/>
              <a:t>“If </a:t>
            </a:r>
            <a:r>
              <a:rPr lang="en-US" sz="1800" b="1" i="1" dirty="0" smtClean="0"/>
              <a:t>HTML </a:t>
            </a:r>
            <a:r>
              <a:rPr lang="en-US" sz="1800" i="1" dirty="0" smtClean="0"/>
              <a:t>and the Web made all the online documents look 		   like one huge </a:t>
            </a:r>
            <a:r>
              <a:rPr lang="en-US" sz="1800" b="1" i="1" dirty="0" smtClean="0"/>
              <a:t>book</a:t>
            </a:r>
            <a:r>
              <a:rPr lang="en-US" sz="1800" i="1" dirty="0" smtClean="0"/>
              <a:t>, </a:t>
            </a:r>
            <a:r>
              <a:rPr lang="en-US" sz="1800" b="1" i="1" dirty="0" smtClean="0"/>
              <a:t>RDF</a:t>
            </a:r>
            <a:r>
              <a:rPr lang="en-US" sz="1800" i="1" dirty="0" smtClean="0"/>
              <a:t>, </a:t>
            </a:r>
            <a:r>
              <a:rPr lang="en-US" sz="1800" b="1" i="1" dirty="0" smtClean="0"/>
              <a:t>schema </a:t>
            </a:r>
            <a:r>
              <a:rPr lang="en-US" sz="1800" i="1" dirty="0" smtClean="0"/>
              <a:t>and </a:t>
            </a:r>
            <a:r>
              <a:rPr lang="en-US" sz="1800" b="1" i="1" dirty="0" smtClean="0"/>
              <a:t>inference        </a:t>
            </a:r>
          </a:p>
          <a:p>
            <a:pPr lvl="1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</a:t>
            </a:r>
            <a:r>
              <a:rPr lang="en-US" sz="1800" i="1" dirty="0" smtClean="0"/>
              <a:t>languages will make all the data in the world look like one</a:t>
            </a:r>
          </a:p>
          <a:p>
            <a:pPr lvl="1">
              <a:buNone/>
            </a:pPr>
            <a:r>
              <a:rPr lang="en-US" sz="1800" i="1" dirty="0" smtClean="0"/>
              <a:t> 			   huge </a:t>
            </a:r>
            <a:r>
              <a:rPr lang="en-US" sz="1800" b="1" i="1" dirty="0" smtClean="0"/>
              <a:t>database</a:t>
            </a:r>
            <a:r>
              <a:rPr lang="en-US" sz="1800" i="1" dirty="0" smtClean="0"/>
              <a:t>”</a:t>
            </a:r>
            <a:r>
              <a:rPr lang="en-US" sz="1800" dirty="0" smtClean="0"/>
              <a:t>   			</a:t>
            </a:r>
            <a:r>
              <a:rPr lang="en-US" sz="1800" i="1" dirty="0" smtClean="0"/>
              <a:t>Tim Berners-Lee, 1999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2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" y="1700808"/>
            <a:ext cx="1388018" cy="10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5496" y="4221088"/>
            <a:ext cx="9001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Clr>
                <a:srgbClr val="532481"/>
              </a:buClr>
            </a:pPr>
            <a:r>
              <a:rPr lang="en-US" sz="2400" dirty="0">
                <a:solidFill>
                  <a:srgbClr val="000000"/>
                </a:solidFill>
              </a:rPr>
              <a:t>Try the following in </a:t>
            </a:r>
            <a:r>
              <a:rPr lang="en-US" sz="2400" dirty="0" err="1">
                <a:solidFill>
                  <a:srgbClr val="000000"/>
                </a:solidFill>
              </a:rPr>
              <a:t>google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marL="265113" lvl="0" indent="-265113">
              <a:spcAft>
                <a:spcPts val="600"/>
              </a:spcAft>
              <a:buClr>
                <a:srgbClr val="53248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i="1" dirty="0" smtClean="0">
                <a:solidFill>
                  <a:srgbClr val="000000"/>
                </a:solidFill>
              </a:rPr>
              <a:t>Children of Austrian </a:t>
            </a:r>
            <a:r>
              <a:rPr lang="en-US" sz="2400" i="1" dirty="0" smtClean="0">
                <a:solidFill>
                  <a:srgbClr val="000000"/>
                </a:solidFill>
              </a:rPr>
              <a:t>rulers married </a:t>
            </a:r>
            <a:r>
              <a:rPr lang="en-US" sz="2400" i="1" dirty="0" smtClean="0">
                <a:solidFill>
                  <a:srgbClr val="000000"/>
                </a:solidFill>
              </a:rPr>
              <a:t>to French </a:t>
            </a:r>
            <a:r>
              <a:rPr lang="en-US" sz="2400" i="1" dirty="0" smtClean="0"/>
              <a:t>rulers</a:t>
            </a:r>
            <a:r>
              <a:rPr lang="en-US" sz="2400" i="1" dirty="0" smtClean="0">
                <a:solidFill>
                  <a:srgbClr val="000000"/>
                </a:solidFill>
              </a:rPr>
              <a:t>…</a:t>
            </a:r>
            <a:r>
              <a:rPr lang="en-US" sz="2400" i="1" dirty="0" smtClean="0">
                <a:solidFill>
                  <a:srgbClr val="000000"/>
                </a:solidFill>
              </a:rPr>
              <a:t>?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445224"/>
            <a:ext cx="863600" cy="118984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445224"/>
            <a:ext cx="922303" cy="114365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5445223"/>
            <a:ext cx="964146" cy="11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66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5400005" cy="708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in RDF – </a:t>
            </a:r>
            <a:r>
              <a:rPr lang="de-DE" dirty="0" err="1" smtClean="0"/>
              <a:t>Dbpedia</a:t>
            </a:r>
            <a:r>
              <a:rPr lang="de-DE" dirty="0" smtClean="0"/>
              <a:t>: Wikipedia </a:t>
            </a:r>
            <a:r>
              <a:rPr lang="de-DE" dirty="0" err="1" smtClean="0"/>
              <a:t>as</a:t>
            </a:r>
            <a:r>
              <a:rPr lang="de-DE" dirty="0" smtClean="0"/>
              <a:t> a Data Service...</a:t>
            </a:r>
            <a:endParaRPr lang="de-DE" dirty="0"/>
          </a:p>
        </p:txBody>
      </p:sp>
      <p:pic>
        <p:nvPicPr>
          <p:cNvPr id="5" name="Bild 4" descr="Screen Shot 2015-02-25 at 16.4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348880"/>
            <a:ext cx="5010025" cy="4005064"/>
          </a:xfrm>
          <a:prstGeom prst="rect">
            <a:avLst/>
          </a:prstGeom>
        </p:spPr>
      </p:pic>
      <p:pic>
        <p:nvPicPr>
          <p:cNvPr id="6" name="Bild 5" descr="Screen Shot 2015-02-25 at 16.49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968552" cy="3971910"/>
          </a:xfrm>
          <a:prstGeom prst="rect">
            <a:avLst/>
          </a:prstGeom>
        </p:spPr>
      </p:pic>
      <p:graphicFrame>
        <p:nvGraphicFramePr>
          <p:cNvPr id="7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43944"/>
              </p:ext>
            </p:extLst>
          </p:nvPr>
        </p:nvGraphicFramePr>
        <p:xfrm>
          <a:off x="4644007" y="3068960"/>
          <a:ext cx="439248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138471"/>
                <a:gridCol w="1741850"/>
              </a:tblGrid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marie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hasMother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maria_t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hasSpouse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louis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maria_t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RulerOfAustria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louis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DauphinOfFrance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2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Designvorlage neu</Template>
  <TotalTime>0</TotalTime>
  <Words>4056</Words>
  <Application>Microsoft Macintosh PowerPoint</Application>
  <PresentationFormat>Bildschirmpräsentation (4:3)</PresentationFormat>
  <Paragraphs>1068</Paragraphs>
  <Slides>46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46</vt:i4>
      </vt:variant>
    </vt:vector>
  </HeadingPairs>
  <TitlesOfParts>
    <vt:vector size="51" baseType="lpstr">
      <vt:lpstr>WU Designvorlage neu</vt:lpstr>
      <vt:lpstr>Office Theme</vt:lpstr>
      <vt:lpstr>1_WU Designvorlage neu</vt:lpstr>
      <vt:lpstr>1_Office Theme</vt:lpstr>
      <vt:lpstr>2_Office Theme</vt:lpstr>
      <vt:lpstr>SPARQL1.1 Updates and Entailment - Why the specification is silent about their interaction</vt:lpstr>
      <vt:lpstr>Outline</vt:lpstr>
      <vt:lpstr>PowerPoint-Präsentation</vt:lpstr>
      <vt:lpstr>Any data can be represented and Linked using RDF</vt:lpstr>
      <vt:lpstr>Linked Data has moved from academia  to industry over the last few years…</vt:lpstr>
      <vt:lpstr>In the last few years, we have seen many successes, e.g. …</vt:lpstr>
      <vt:lpstr>Google Knowledge Graph</vt:lpstr>
      <vt:lpstr>The “Semantic Web” promise…</vt:lpstr>
      <vt:lpstr>The necessary information is available in RDF – Dbpedia: Wikipedia as a Data Service...</vt:lpstr>
      <vt:lpstr>SPARQL: query language for RDF</vt:lpstr>
      <vt:lpstr>SPARQL 1.1</vt:lpstr>
      <vt:lpstr>SPARQL1.1 Entailment Regimes:</vt:lpstr>
      <vt:lpstr>How are Entailment Regimes typically implemented in SPARQL engines?</vt:lpstr>
      <vt:lpstr>SPARQL Query answering under RDFS Entailment:</vt:lpstr>
      <vt:lpstr>SPARQL Query answering under RDFS Entailment:</vt:lpstr>
      <vt:lpstr>SPARQL 1.1</vt:lpstr>
      <vt:lpstr>Data Services on the Web allow updates:</vt:lpstr>
      <vt:lpstr>Status:</vt:lpstr>
      <vt:lpstr>What's been done already?</vt:lpstr>
      <vt:lpstr>Our initial thoughts on this problem...</vt:lpstr>
      <vt:lpstr>Let's start with a minimalistic setting:</vt:lpstr>
      <vt:lpstr>Baseline semantics</vt:lpstr>
      <vt:lpstr>  Exploring possible ABox update semantics </vt:lpstr>
      <vt:lpstr>Sem0mat: Naïve Update followed by re-materialization</vt:lpstr>
      <vt:lpstr>Alternative Materialized-pres. semantics</vt:lpstr>
      <vt:lpstr>Sem1amat: Delete and rederive</vt:lpstr>
      <vt:lpstr>Sem1amat: Delete and rederive</vt:lpstr>
      <vt:lpstr>Alternative Materialized-pres. semantics</vt:lpstr>
      <vt:lpstr>Sem1bmat: Delete and rederive with separating "explicit" and "implicit" ABox</vt:lpstr>
      <vt:lpstr>Alternative Materialized-pres. semantics</vt:lpstr>
      <vt:lpstr>PowerPoint-Präsentation</vt:lpstr>
      <vt:lpstr>PowerPoint-Präsentation</vt:lpstr>
      <vt:lpstr>Baseline semantics</vt:lpstr>
      <vt:lpstr>Sem0red: Naïve Update followed by re-reduce</vt:lpstr>
      <vt:lpstr>Alternative Reduced-pres. semantics</vt:lpstr>
      <vt:lpstr>Sem1red: Re-written Update followed by re-reduce</vt:lpstr>
      <vt:lpstr>TBox updates</vt:lpstr>
      <vt:lpstr>PowerPoint-Präsentation</vt:lpstr>
      <vt:lpstr>Proposed TBox update semantics</vt:lpstr>
      <vt:lpstr>Analogous alternative: Semincut  </vt:lpstr>
      <vt:lpstr>Prototype &amp; Evaluation</vt:lpstr>
      <vt:lpstr>Conclusions</vt:lpstr>
      <vt:lpstr>Future work</vt:lpstr>
      <vt:lpstr>Backup, what more you find in the paper...</vt:lpstr>
      <vt:lpstr>Another alternative  Materialized-pres. semantics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BIS2</dc:title>
  <dc:creator>Niki</dc:creator>
  <cp:lastModifiedBy>Axel Polleres</cp:lastModifiedBy>
  <cp:revision>660</cp:revision>
  <dcterms:created xsi:type="dcterms:W3CDTF">2010-04-12T15:33:34Z</dcterms:created>
  <dcterms:modified xsi:type="dcterms:W3CDTF">2015-02-26T17:24:17Z</dcterms:modified>
</cp:coreProperties>
</file>