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483" r:id="rId3"/>
    <p:sldId id="491" r:id="rId4"/>
    <p:sldId id="509" r:id="rId5"/>
    <p:sldId id="495" r:id="rId6"/>
    <p:sldId id="514" r:id="rId7"/>
    <p:sldId id="540" r:id="rId8"/>
    <p:sldId id="515" r:id="rId9"/>
    <p:sldId id="485" r:id="rId10"/>
    <p:sldId id="488" r:id="rId11"/>
    <p:sldId id="500" r:id="rId12"/>
    <p:sldId id="497" r:id="rId13"/>
    <p:sldId id="530" r:id="rId14"/>
    <p:sldId id="531" r:id="rId15"/>
    <p:sldId id="532" r:id="rId16"/>
    <p:sldId id="496" r:id="rId17"/>
    <p:sldId id="533" r:id="rId18"/>
    <p:sldId id="535" r:id="rId19"/>
    <p:sldId id="538" r:id="rId20"/>
    <p:sldId id="537" r:id="rId21"/>
    <p:sldId id="503" r:id="rId22"/>
    <p:sldId id="502" r:id="rId23"/>
    <p:sldId id="543" r:id="rId24"/>
    <p:sldId id="501" r:id="rId25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B050"/>
    <a:srgbClr val="CC0099"/>
    <a:srgbClr val="FF0066"/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064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0F951-13DB-4C5A-85D6-12D1C2F8F5B0}" type="datetimeFigureOut">
              <a:rPr lang="de-AT" smtClean="0"/>
              <a:pPr/>
              <a:t>24/02/15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4F9C7-0FFE-4E72-AF6A-1657BD8F0EAC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3477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DD00C6-9325-456A-9050-A3DFBE2350C6}" type="datetimeFigureOut">
              <a:rPr lang="de-AT" smtClean="0"/>
              <a:pPr/>
              <a:t>24/02/15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4AA2B0-3FF2-4AD7-B641-4608F568295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54672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Goal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: Do </a:t>
            </a:r>
            <a:r>
              <a:rPr lang="de-DE" dirty="0" err="1" smtClean="0"/>
              <a:t>things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finish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dabate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challenges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standards</a:t>
            </a:r>
            <a:r>
              <a:rPr lang="de-DE" baseline="0" dirty="0" smtClean="0"/>
              <a:t>.</a:t>
            </a: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Metadata</a:t>
            </a:r>
            <a:r>
              <a:rPr lang="de-DE" dirty="0" smtClean="0"/>
              <a:t>-standards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provenance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dirty="0" smtClean="0"/>
              <a:t>PROV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, RDF1.1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, but not </a:t>
            </a:r>
            <a:r>
              <a:rPr lang="de-DE" dirty="0" err="1" smtClean="0"/>
              <a:t>readily</a:t>
            </a:r>
            <a:r>
              <a:rPr lang="de-DE" dirty="0" smtClean="0"/>
              <a:t> </a:t>
            </a:r>
            <a:r>
              <a:rPr lang="de-DE" dirty="0" err="1" smtClean="0"/>
              <a:t>deployed</a:t>
            </a:r>
            <a:r>
              <a:rPr lang="de-DE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/>
              <a:t>Top-level </a:t>
            </a:r>
            <a:r>
              <a:rPr lang="de-DE" dirty="0" err="1" smtClean="0"/>
              <a:t>ontologies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...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Yesterday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OFK </a:t>
            </a:r>
            <a:r>
              <a:rPr lang="de-DE" baseline="0" dirty="0" err="1" smtClean="0"/>
              <a:t>meetup</a:t>
            </a:r>
            <a:r>
              <a:rPr lang="de-DE" baseline="0" dirty="0" smtClean="0"/>
              <a:t>: „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want</a:t>
            </a:r>
            <a:r>
              <a:rPr lang="de-DE" baseline="0" dirty="0" smtClean="0"/>
              <a:t> high-quality </a:t>
            </a:r>
            <a:r>
              <a:rPr lang="de-DE" baseline="0" dirty="0" err="1" smtClean="0"/>
              <a:t>datasets</a:t>
            </a:r>
            <a:r>
              <a:rPr lang="de-DE" baseline="0" dirty="0" smtClean="0"/>
              <a:t> out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.“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summarize, problems arising from the data: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96% of all data entries are missing (or 70% when ignoring the year dimension)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the data is not missing at random (e.g. smaller cities are less likely to have temperature data)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(the majority of) indicators are correlated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there may be multiple values for the same (city, indicator, year) coordinate.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indicator is truly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/normal distributed (using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negentropy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measure [6], area/population indicators are close, while for example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augSun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closer to linear)</a:t>
            </a:r>
          </a:p>
          <a:p>
            <a:pPr marL="171450" lvl="0" indent="-171450">
              <a:buFontTx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multiple input values for that same city x indicator x year</a:t>
            </a:r>
            <a:r>
              <a:rPr lang="de-DE" dirty="0" smtClean="0">
                <a:effectLst/>
              </a:rPr>
              <a:t> 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 of matrix decomposition is that indicators can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“grouped”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every city is then to some degree a linear combination of these categories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-dimensional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matrix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relatively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naively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heard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already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keynote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Wrobel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morning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standards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Open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de-DE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usable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comparable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processable</a:t>
            </a:r>
            <a:endParaRPr lang="de-DE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</a:t>
            </a:r>
            <a:r>
              <a:rPr lang="de-DE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SMEs</a:t>
            </a:r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20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62630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2406" y="3654044"/>
            <a:ext cx="7073457" cy="1141422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36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Hier Titel der Präsentation eingeben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2406" y="4804610"/>
            <a:ext cx="7073457" cy="11412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Hier Untertitel der Präsentation eingeben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468312" y="2357430"/>
            <a:ext cx="5103820" cy="326034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 descr="Logo-für-V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88975" y="2552695"/>
            <a:ext cx="488281" cy="2233627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928818" y="3071811"/>
            <a:ext cx="3260322" cy="217354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 sz="1100" baseline="0"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58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Hier Adressdaten eingeben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1354557" y="6341555"/>
            <a:ext cx="2895600" cy="365125"/>
          </a:xfrm>
        </p:spPr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462407" y="6341555"/>
            <a:ext cx="892150" cy="365125"/>
          </a:xfrm>
        </p:spPr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F5953-2C2C-0746-A3E9-703EAA5AAFEC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67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1720" y="44624"/>
            <a:ext cx="540000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lang="en-IE" dirty="0" smtClean="0"/>
          </a:p>
        </p:txBody>
      </p:sp>
    </p:spTree>
    <p:extLst>
      <p:ext uri="{BB962C8B-B14F-4D97-AF65-F5344CB8AC3E}">
        <p14:creationId xmlns:p14="http://schemas.microsoft.com/office/powerpoint/2010/main" val="234413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mit kurzem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465547" y="3661602"/>
            <a:ext cx="8210141" cy="828000"/>
          </a:xfrm>
          <a:prstGeom prst="rect">
            <a:avLst/>
          </a:prstGeom>
        </p:spPr>
        <p:txBody>
          <a:bodyPr tIns="0" anchor="t" anchorCtr="0">
            <a:noAutofit/>
          </a:bodyPr>
          <a:lstStyle>
            <a:lvl1pPr algn="l">
              <a:lnSpc>
                <a:spcPct val="100000"/>
              </a:lnSpc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Titelfolie kurzer Titel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65547" y="4517126"/>
            <a:ext cx="8210141" cy="82800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Untertitel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270227" cy="1143000"/>
          </a:xfrm>
          <a:prstGeom prst="rect">
            <a:avLst/>
          </a:prstGeom>
        </p:spPr>
        <p:txBody>
          <a:bodyPr lIns="0" rIns="0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2019" y="1839258"/>
            <a:ext cx="7740594" cy="4387988"/>
          </a:xfrm>
        </p:spPr>
        <p:txBody>
          <a:bodyPr lIns="0" rIns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280165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 hasCustomPrompt="1"/>
          </p:nvPr>
        </p:nvSpPr>
        <p:spPr>
          <a:xfrm>
            <a:off x="468313" y="1857375"/>
            <a:ext cx="8485187" cy="4797425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de-AT" dirty="0" smtClean="0"/>
              <a:t>Platzhalter für Objekte</a:t>
            </a:r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überschrift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6" y="2009384"/>
            <a:ext cx="7073457" cy="113215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00000"/>
              </a:lnSpc>
              <a:defRPr sz="36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Hier Kapitelüberschrift eingeben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462406" y="3161536"/>
            <a:ext cx="7073457" cy="1000132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32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Hier optional Untertitel für Kapitel eingeben 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pitelfolie mit kurzem Text">
    <p:bg bwMode="lt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2407" y="1956234"/>
            <a:ext cx="8213282" cy="828000"/>
          </a:xfrm>
          <a:prstGeom prst="rect">
            <a:avLst/>
          </a:prstGeom>
        </p:spPr>
        <p:txBody>
          <a:bodyPr tIns="0" anchor="t" anchorCtr="0">
            <a:normAutofit/>
          </a:bodyPr>
          <a:lstStyle>
            <a:lvl1pPr algn="l">
              <a:lnSpc>
                <a:spcPct val="11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de-DE" cap="none" baseline="0" dirty="0" smtClean="0"/>
              <a:t>Kapitel kurzer 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462407" y="2786058"/>
            <a:ext cx="8213282" cy="828000"/>
          </a:xfrm>
        </p:spPr>
        <p:txBody>
          <a:bodyPr t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4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Untertitel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1846262"/>
            <a:ext cx="3960000" cy="439102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Datumsplatzhalter 6"/>
          <p:cNvSpPr>
            <a:spLocks noGrp="1"/>
          </p:cNvSpPr>
          <p:nvPr>
            <p:ph type="dt" sz="half" idx="13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406" y="430318"/>
            <a:ext cx="6281339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2405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5688" y="2571745"/>
            <a:ext cx="3960000" cy="368618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/ name of department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468313" y="1844675"/>
            <a:ext cx="3960811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tabLst/>
              <a:defRPr sz="2400" b="1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12284" y="1844675"/>
            <a:ext cx="3960000" cy="639762"/>
          </a:xfr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 anchor="ctr" anchorCtr="0">
            <a:noAutofit/>
          </a:bodyPr>
          <a:lstStyle>
            <a:lvl1pPr marL="92075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 hier einfügen</a:t>
            </a:r>
          </a:p>
        </p:txBody>
      </p:sp>
      <p:sp>
        <p:nvSpPr>
          <p:cNvPr id="10" name="Datumsplatzhalter 6"/>
          <p:cNvSpPr>
            <a:spLocks noGrp="1"/>
          </p:cNvSpPr>
          <p:nvPr>
            <p:ph type="dt" sz="half" idx="14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2406" y="1857365"/>
            <a:ext cx="7740207" cy="43788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354556" y="6341555"/>
            <a:ext cx="32174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smtClean="0"/>
              <a:t>/ name of department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462407" y="6341555"/>
            <a:ext cx="892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AT" dirty="0" smtClean="0"/>
              <a:t>Seite </a:t>
            </a:r>
            <a:fld id="{680737D9-CC42-4855-ABAC-B759A1A9D624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5" name="Titelplatzhalter 14"/>
          <p:cNvSpPr>
            <a:spLocks noGrp="1"/>
          </p:cNvSpPr>
          <p:nvPr>
            <p:ph type="title"/>
          </p:nvPr>
        </p:nvSpPr>
        <p:spPr bwMode="gray">
          <a:xfrm>
            <a:off x="462406" y="432000"/>
            <a:ext cx="6280165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2"/>
          </p:nvPr>
        </p:nvSpPr>
        <p:spPr>
          <a:xfrm>
            <a:off x="7215205" y="6348413"/>
            <a:ext cx="987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900" kern="1200" cap="all" baseline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62" r:id="rId5"/>
    <p:sldLayoutId id="2147483651" r:id="rId6"/>
    <p:sldLayoutId id="2147483652" r:id="rId7"/>
    <p:sldLayoutId id="2147483664" r:id="rId8"/>
    <p:sldLayoutId id="2147483665" r:id="rId9"/>
    <p:sldLayoutId id="2147483663" r:id="rId10"/>
    <p:sldLayoutId id="2147483666" r:id="rId11"/>
    <p:sldLayoutId id="2147483667" r:id="rId12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3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4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9500" indent="-27463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4613" indent="-2651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nkdroid.org/journal/2010/06/04/the-5-stars-of-open-linked-data/" TargetMode="Externa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3" Type="http://schemas.openxmlformats.org/officeDocument/2006/relationships/image" Target="../media/image38.png"/><Relationship Id="rId14" Type="http://schemas.openxmlformats.org/officeDocument/2006/relationships/image" Target="../media/image39.png"/><Relationship Id="rId15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hyperlink" Target="http://lod-cloud.net/" TargetMode="External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Excel_97_-_2004-Arbeitsblatt1.xls"/><Relationship Id="rId5" Type="http://schemas.openxmlformats.org/officeDocument/2006/relationships/image" Target="../media/image52.emf"/><Relationship Id="rId6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datanow.com/2013/11/new-big-data-vs-open-data-mapping-it-out/" TargetMode="Externa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opendefinition.org/okd/" TargetMode="External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okfn.org/opendata/glossar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atahub.io/" TargetMode="External"/><Relationship Id="rId4" Type="http://schemas.openxmlformats.org/officeDocument/2006/relationships/hyperlink" Target="http://data.gv.at/" TargetMode="External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://ckan.org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3654044"/>
            <a:ext cx="8352928" cy="1141422"/>
          </a:xfrm>
        </p:spPr>
        <p:txBody>
          <a:bodyPr/>
          <a:lstStyle/>
          <a:p>
            <a:r>
              <a:rPr lang="de-DE" sz="2400" dirty="0"/>
              <a:t>Web Standards </a:t>
            </a:r>
            <a:r>
              <a:rPr lang="de-DE" sz="2400" dirty="0" err="1"/>
              <a:t>and</a:t>
            </a:r>
            <a:r>
              <a:rPr lang="de-DE" sz="2400" dirty="0"/>
              <a:t> Technical </a:t>
            </a:r>
            <a:r>
              <a:rPr lang="de-DE" sz="2400" dirty="0" err="1"/>
              <a:t>Challenges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Publishing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smtClean="0"/>
              <a:t>Processing Data on </a:t>
            </a:r>
            <a:r>
              <a:rPr lang="de-DE" sz="2400" dirty="0" err="1" smtClean="0"/>
              <a:t>the</a:t>
            </a:r>
            <a:r>
              <a:rPr lang="de-DE" sz="2400" dirty="0" smtClean="0"/>
              <a:t> Web</a:t>
            </a:r>
            <a:endParaRPr lang="de-DE" sz="2400" i="1" dirty="0">
              <a:effectLst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2406" y="4804610"/>
            <a:ext cx="8502082" cy="1141200"/>
          </a:xfrm>
        </p:spPr>
        <p:txBody>
          <a:bodyPr/>
          <a:lstStyle/>
          <a:p>
            <a:r>
              <a:rPr lang="de-AT" sz="2400" dirty="0" smtClean="0"/>
              <a:t>Axel Polleres</a:t>
            </a:r>
          </a:p>
          <a:p>
            <a:endParaRPr lang="de-AT" sz="2400" dirty="0"/>
          </a:p>
          <a:p>
            <a:r>
              <a:rPr lang="de-AT" sz="1400" b="1" dirty="0" smtClean="0"/>
              <a:t>web: http://</a:t>
            </a:r>
            <a:r>
              <a:rPr lang="de-AT" sz="1400" b="1" dirty="0" err="1" smtClean="0"/>
              <a:t>polleres.net</a:t>
            </a:r>
            <a:r>
              <a:rPr lang="de-AT" sz="1400" b="1" dirty="0" smtClean="0"/>
              <a:t>    				</a:t>
            </a:r>
            <a:r>
              <a:rPr lang="de-AT" sz="1400" b="1" dirty="0" err="1" smtClean="0"/>
              <a:t>twitter</a:t>
            </a:r>
            <a:r>
              <a:rPr lang="de-AT" sz="1400" b="1" dirty="0" smtClean="0"/>
              <a:t>: @</a:t>
            </a:r>
            <a:r>
              <a:rPr lang="de-AT" sz="1400" b="1" dirty="0" err="1" smtClean="0"/>
              <a:t>AxelPolleres</a:t>
            </a:r>
            <a:endParaRPr lang="de-AT" sz="1400" b="1" dirty="0" smtClean="0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 descr="A circles and arrows diagram relating concepts discussed in the paper"/>
          <p:cNvPicPr>
            <a:picLocks noChangeAspect="1" noChangeArrowheads="1"/>
          </p:cNvPicPr>
          <p:nvPr/>
        </p:nvPicPr>
        <p:blipFill rotWithShape="1">
          <a:blip r:embed="rId2"/>
          <a:srcRect t="58547"/>
          <a:stretch/>
        </p:blipFill>
        <p:spPr bwMode="auto">
          <a:xfrm>
            <a:off x="127720" y="1693452"/>
            <a:ext cx="6815862" cy="252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3" y="2024459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812400" y="1681200"/>
            <a:ext cx="5367600" cy="1908000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 smtClean="0"/>
              <a:t>Globally Unique identifiers</a:t>
            </a:r>
          </a:p>
          <a:p>
            <a:r>
              <a:rPr lang="en-US" sz="2000" dirty="0" smtClean="0"/>
              <a:t>Links between Documents (</a:t>
            </a:r>
            <a:r>
              <a:rPr lang="en-US" sz="2000" dirty="0" err="1" smtClean="0"/>
              <a:t>href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 common protocol</a:t>
            </a:r>
          </a:p>
          <a:p>
            <a:endParaRPr lang="en-US" sz="2000" dirty="0"/>
          </a:p>
          <a:p>
            <a:endParaRPr lang="en-US" sz="2000" dirty="0" smtClean="0"/>
          </a:p>
        </p:txBody>
      </p:sp>
      <p:grpSp>
        <p:nvGrpSpPr>
          <p:cNvPr id="48" name="Group 47"/>
          <p:cNvGrpSpPr/>
          <p:nvPr/>
        </p:nvGrpSpPr>
        <p:grpSpPr>
          <a:xfrm>
            <a:off x="3563888" y="1700808"/>
            <a:ext cx="5600700" cy="1437958"/>
            <a:chOff x="4354123" y="1282825"/>
            <a:chExt cx="5600700" cy="1437958"/>
          </a:xfrm>
        </p:grpSpPr>
        <p:sp>
          <p:nvSpPr>
            <p:cNvPr id="45" name="Content Placeholder 2"/>
            <p:cNvSpPr txBox="1">
              <a:spLocks/>
            </p:cNvSpPr>
            <p:nvPr/>
          </p:nvSpPr>
          <p:spPr bwMode="auto">
            <a:xfrm>
              <a:off x="4354123" y="1282825"/>
              <a:ext cx="5600700" cy="14379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dirty="0"/>
                <a:t>Globally Unique identifiers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b="1" dirty="0"/>
                <a:t>Typed</a:t>
              </a:r>
              <a:r>
                <a:rPr lang="en-US" sz="2000" dirty="0"/>
                <a:t> Links between </a:t>
              </a:r>
              <a:r>
                <a:rPr lang="en-US" sz="2000" b="1" dirty="0"/>
                <a:t>Entities 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90000"/>
                <a:buFont typeface="Wingdings" charset="2"/>
                <a:buChar char="§"/>
                <a:tabLst/>
                <a:defRPr/>
              </a:pPr>
              <a:r>
                <a:rPr lang="en-US" sz="2000" dirty="0"/>
                <a:t>A common protocol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80000"/>
                <a:buFont typeface="Wingdings" pitchFamily="-107" charset="2"/>
                <a:buChar char="n"/>
                <a:tabLst/>
                <a:defRPr/>
              </a:pPr>
              <a:endParaRPr lang="en-US" sz="2000" dirty="0" smtClean="0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8870411" y="1712670"/>
              <a:ext cx="720080" cy="360040"/>
            </a:xfrm>
            <a:prstGeom prst="rect">
              <a:avLst/>
            </a:prstGeom>
            <a:solidFill>
              <a:srgbClr val="FF66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Lucida Sans" pitchFamily="34" charset="0"/>
                </a:rPr>
                <a:t>RDF</a:t>
              </a:r>
            </a:p>
          </p:txBody>
        </p:sp>
      </p:grpSp>
      <p:sp>
        <p:nvSpPr>
          <p:cNvPr id="33" name="Rectangle 32"/>
          <p:cNvSpPr/>
          <p:nvPr/>
        </p:nvSpPr>
        <p:spPr bwMode="auto">
          <a:xfrm>
            <a:off x="7751440" y="1700808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URIs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913240" y="2496648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HTTP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pic>
        <p:nvPicPr>
          <p:cNvPr id="30" name="Picture 29" descr="Screen shot 2011-03-03 at 14.20.0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2987" y="3789040"/>
            <a:ext cx="9847987" cy="235753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008" y="5034662"/>
            <a:ext cx="90364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&lt;p&gt;I work &lt;a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</a:t>
            </a:r>
            <a:r>
              <a:rPr lang="en-US" sz="1300" dirty="0" smtClean="0">
                <a:solidFill>
                  <a:srgbClr val="FF0000"/>
                </a:solidFill>
              </a:rPr>
              <a:t>http://</a:t>
            </a:r>
            <a:r>
              <a:rPr lang="en-US" sz="1300" dirty="0" err="1" smtClean="0">
                <a:solidFill>
                  <a:srgbClr val="FF0000"/>
                </a:solidFill>
              </a:rPr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300" dirty="0"/>
          </a:p>
        </p:txBody>
      </p:sp>
      <p:sp>
        <p:nvSpPr>
          <p:cNvPr id="25" name="TextBox 24"/>
          <p:cNvSpPr txBox="1"/>
          <p:nvPr/>
        </p:nvSpPr>
        <p:spPr>
          <a:xfrm>
            <a:off x="72008" y="5013176"/>
            <a:ext cx="9071992" cy="338554"/>
          </a:xfrm>
          <a:prstGeom prst="rect">
            <a:avLst/>
          </a:prstGeom>
          <a:solidFill>
            <a:schemeClr val="accent1"/>
          </a:solidFill>
        </p:spPr>
        <p:txBody>
          <a:bodyPr wrap="square" lIns="108000" rIns="0" rtlCol="0">
            <a:spAutoFit/>
          </a:bodyPr>
          <a:lstStyle/>
          <a:p>
            <a:r>
              <a:rPr lang="en-US" sz="1300" dirty="0" smtClean="0"/>
              <a:t>&lt;p </a:t>
            </a:r>
            <a:r>
              <a:rPr lang="en-US" sz="1300" dirty="0" smtClean="0">
                <a:solidFill>
                  <a:srgbClr val="FF0000"/>
                </a:solidFill>
              </a:rPr>
              <a:t>about="#me"</a:t>
            </a:r>
            <a:r>
              <a:rPr lang="en-US" sz="1300" dirty="0" smtClean="0"/>
              <a:t>&gt;I work &lt;a </a:t>
            </a:r>
            <a:r>
              <a:rPr lang="en-US" sz="1300" dirty="0" err="1" smtClean="0">
                <a:solidFill>
                  <a:srgbClr val="FF0000"/>
                </a:solidFill>
              </a:rPr>
              <a:t>rel</a:t>
            </a:r>
            <a:r>
              <a:rPr lang="en-US" sz="1300" dirty="0" smtClean="0">
                <a:solidFill>
                  <a:srgbClr val="FF0000"/>
                </a:solidFill>
              </a:rPr>
              <a:t>=“</a:t>
            </a:r>
            <a:r>
              <a:rPr lang="en-US" sz="1300" dirty="0" err="1">
                <a:solidFill>
                  <a:srgbClr val="FF0000"/>
                </a:solidFill>
              </a:rPr>
              <a:t>foaf:workplaceHomepage</a:t>
            </a:r>
            <a:r>
              <a:rPr lang="en-US" sz="1300" dirty="0">
                <a:solidFill>
                  <a:srgbClr val="FF0000"/>
                </a:solidFill>
              </a:rPr>
              <a:t>”</a:t>
            </a:r>
            <a:r>
              <a:rPr lang="en-US" sz="1300" dirty="0" smtClean="0"/>
              <a:t>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=“http://</a:t>
            </a:r>
            <a:r>
              <a:rPr lang="en-US" sz="1300" dirty="0" err="1" smtClean="0"/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grpSp>
        <p:nvGrpSpPr>
          <p:cNvPr id="50" name="Group 49"/>
          <p:cNvGrpSpPr/>
          <p:nvPr/>
        </p:nvGrpSpPr>
        <p:grpSpPr>
          <a:xfrm>
            <a:off x="179512" y="4941168"/>
            <a:ext cx="8583488" cy="489521"/>
            <a:chOff x="-91226" y="3886200"/>
            <a:chExt cx="8583488" cy="489521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>
              <a:off x="2286000" y="4191000"/>
              <a:ext cx="3639884" cy="1588"/>
            </a:xfrm>
            <a:prstGeom prst="straightConnector1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49" name="Group 48"/>
            <p:cNvGrpSpPr/>
            <p:nvPr/>
          </p:nvGrpSpPr>
          <p:grpSpPr>
            <a:xfrm>
              <a:off x="-91226" y="3886200"/>
              <a:ext cx="8583488" cy="489521"/>
              <a:chOff x="-91226" y="4264223"/>
              <a:chExt cx="8583488" cy="489521"/>
            </a:xfrm>
          </p:grpSpPr>
          <p:sp>
            <p:nvSpPr>
              <p:cNvPr id="31" name="Oval 16"/>
              <p:cNvSpPr>
                <a:spLocks noChangeArrowheads="1"/>
              </p:cNvSpPr>
              <p:nvPr/>
            </p:nvSpPr>
            <p:spPr bwMode="auto">
              <a:xfrm>
                <a:off x="-91226" y="4343400"/>
                <a:ext cx="2377226" cy="385192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1400" dirty="0" err="1" smtClean="0">
                    <a:solidFill>
                      <a:srgbClr val="000000"/>
                    </a:solidFill>
                  </a:rPr>
                  <a:t>polleres.net#me</a:t>
                </a:r>
                <a:endParaRPr lang="en-US" sz="1400" dirty="0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86000" y="4264223"/>
                <a:ext cx="4572000" cy="30777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</a:rPr>
                  <a:t>xmlns.com/foaf/0.1/</a:t>
                </a:r>
                <a:r>
                  <a:rPr lang="en-US" sz="1400" dirty="0" err="1" smtClean="0">
                    <a:solidFill>
                      <a:srgbClr val="FF0000"/>
                    </a:solidFill>
                  </a:rPr>
                  <a:t>wokplaceHomepage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Oval 16"/>
              <p:cNvSpPr>
                <a:spLocks noChangeArrowheads="1"/>
              </p:cNvSpPr>
              <p:nvPr/>
            </p:nvSpPr>
            <p:spPr bwMode="auto">
              <a:xfrm>
                <a:off x="5943600" y="4296544"/>
                <a:ext cx="2548662" cy="457200"/>
              </a:xfrm>
              <a:prstGeom prst="ellipse">
                <a:avLst/>
              </a:prstGeom>
              <a:solidFill>
                <a:srgbClr val="E0AEA2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r>
                  <a:rPr lang="en-US" sz="1400" dirty="0" err="1" smtClean="0">
                    <a:solidFill>
                      <a:srgbClr val="000000"/>
                    </a:solidFill>
                  </a:rPr>
                  <a:t>wu.ac.at</a:t>
                </a:r>
                <a:endParaRPr lang="en-US" sz="1400" dirty="0"/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838200" y="5773316"/>
            <a:ext cx="7275461" cy="381000"/>
            <a:chOff x="838200" y="4802188"/>
            <a:chExt cx="7275461" cy="381000"/>
          </a:xfrm>
        </p:grpSpPr>
        <p:sp>
          <p:nvSpPr>
            <p:cNvPr id="51" name="TextBox 50"/>
            <p:cNvSpPr txBox="1"/>
            <p:nvPr/>
          </p:nvSpPr>
          <p:spPr>
            <a:xfrm>
              <a:off x="838200" y="4802188"/>
              <a:ext cx="995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Person</a:t>
              </a:r>
              <a:endParaRPr lang="en-US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769986" y="4813856"/>
              <a:ext cx="1343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University</a:t>
              </a:r>
              <a:endParaRPr lang="en-US" dirty="0"/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828840" y="63889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6" name="Picture 23" descr="Screen shot 2011-02-20 at 14.27.1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416" y="1700808"/>
            <a:ext cx="1684448" cy="2516187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 bwMode="gray">
          <a:xfrm>
            <a:off x="180281" y="548680"/>
            <a:ext cx="6984007" cy="8382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 smtClean="0"/>
              <a:t>A standard format for </a:t>
            </a:r>
            <a:r>
              <a:rPr lang="en-US" b="0" dirty="0" err="1" smtClean="0"/>
              <a:t>aWeb</a:t>
            </a:r>
            <a:r>
              <a:rPr lang="en-US" b="0" dirty="0" smtClean="0"/>
              <a:t> </a:t>
            </a:r>
            <a:r>
              <a:rPr lang="en-US" dirty="0" smtClean="0"/>
              <a:t>of Data</a:t>
            </a:r>
            <a:r>
              <a:rPr lang="en-US" b="0" dirty="0" smtClean="0"/>
              <a:t>…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6204456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</a:t>
            </a:r>
            <a:r>
              <a:rPr lang="de-DE" dirty="0" err="1"/>
              <a:t>t</a:t>
            </a:r>
            <a:r>
              <a:rPr lang="de-DE" dirty="0" err="1" smtClean="0"/>
              <a:t>owards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368" y="1700808"/>
            <a:ext cx="9133632" cy="4387988"/>
          </a:xfrm>
        </p:spPr>
        <p:txBody>
          <a:bodyPr/>
          <a:lstStyle/>
          <a:p>
            <a:r>
              <a:rPr lang="de-DE" dirty="0" smtClean="0"/>
              <a:t>Best </a:t>
            </a:r>
            <a:r>
              <a:rPr lang="de-DE" dirty="0" err="1" smtClean="0"/>
              <a:t>practices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publish</a:t>
            </a:r>
            <a:r>
              <a:rPr lang="de-DE" dirty="0" smtClean="0"/>
              <a:t> Data on </a:t>
            </a:r>
            <a:r>
              <a:rPr lang="de-DE" dirty="0" err="1" smtClean="0"/>
              <a:t>the</a:t>
            </a:r>
            <a:r>
              <a:rPr lang="de-DE" dirty="0" smtClean="0"/>
              <a:t> Web... </a:t>
            </a:r>
          </a:p>
          <a:p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8920"/>
            <a:ext cx="2077864" cy="207786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380073" y="2475196"/>
            <a:ext cx="7740594" cy="438798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sz="2200" dirty="0" smtClean="0"/>
              <a:t>	</a:t>
            </a:r>
            <a:r>
              <a:rPr lang="en-US" sz="4000" dirty="0" smtClean="0">
                <a:solidFill>
                  <a:srgbClr val="B9A525"/>
                </a:solidFill>
              </a:rPr>
              <a:t>★</a:t>
            </a:r>
            <a:r>
              <a:rPr lang="en-US" dirty="0" smtClean="0"/>
              <a:t>	</a:t>
            </a:r>
            <a:r>
              <a:rPr lang="en-US" sz="2000" dirty="0" smtClean="0"/>
              <a:t>Make data/documents available on the Web </a:t>
            </a:r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</a:t>
            </a:r>
            <a:r>
              <a:rPr lang="en-US" dirty="0" smtClean="0"/>
              <a:t>	Make it available as structured data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i="1" dirty="0" smtClean="0"/>
              <a:t>(e.g., an Excel sheet instead of image scan of a table) </a:t>
            </a:r>
            <a:endParaRPr lang="en-US" sz="1600" dirty="0" smtClean="0"/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</a:t>
            </a:r>
            <a:r>
              <a:rPr lang="en-US" dirty="0" smtClean="0"/>
              <a:t>	Use a non-proprietary format</a:t>
            </a:r>
            <a:br>
              <a:rPr lang="en-US" dirty="0" smtClean="0"/>
            </a:br>
            <a:r>
              <a:rPr lang="en-US" sz="1600" i="1" dirty="0" smtClean="0"/>
              <a:t>(e.g., a CSV file instead of an Excel sheet) </a:t>
            </a:r>
            <a:endParaRPr lang="en-US" sz="1600" dirty="0" smtClean="0"/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★★★★</a:t>
            </a:r>
            <a:r>
              <a:rPr lang="en-US" dirty="0" smtClean="0"/>
              <a:t>	Use linked data format</a:t>
            </a:r>
            <a:br>
              <a:rPr lang="en-US" dirty="0" smtClean="0"/>
            </a:br>
            <a:r>
              <a:rPr lang="en-US" sz="1600" i="1" dirty="0" smtClean="0"/>
              <a:t>(i.e., URIs to identify things, and </a:t>
            </a:r>
            <a:r>
              <a:rPr lang="en-US" sz="1600" b="1" i="1" dirty="0" smtClean="0"/>
              <a:t>RDF</a:t>
            </a:r>
            <a:r>
              <a:rPr lang="en-US" sz="1600" i="1" dirty="0" smtClean="0"/>
              <a:t> to represent data)</a:t>
            </a:r>
          </a:p>
          <a:p>
            <a:pPr marL="1793875" indent="-1793875">
              <a:spcAft>
                <a:spcPts val="1200"/>
              </a:spcAft>
              <a:buFont typeface="Wingdings" pitchFamily="2" charset="2"/>
              <a:buNone/>
              <a:tabLst>
                <a:tab pos="1527175" algn="r"/>
                <a:tab pos="1793875" algn="l"/>
              </a:tabLst>
            </a:pPr>
            <a:r>
              <a:rPr lang="en-US" sz="2200" dirty="0" smtClean="0"/>
              <a:t>	</a:t>
            </a:r>
            <a:r>
              <a:rPr lang="en-US" dirty="0" smtClean="0">
                <a:solidFill>
                  <a:srgbClr val="B9A525"/>
                </a:solidFill>
              </a:rPr>
              <a:t>★★★★★</a:t>
            </a:r>
            <a:r>
              <a:rPr lang="en-US" dirty="0" smtClean="0"/>
              <a:t>	Link your data to other people’s data to provide context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6208" y="6506180"/>
            <a:ext cx="891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Source: </a:t>
            </a:r>
            <a:r>
              <a:rPr lang="en-US" sz="1400" dirty="0" smtClean="0">
                <a:hlinkClick r:id="rId3"/>
              </a:rPr>
              <a:t>http://inkdroid.org/journal/2010/06/04/the-5-stars-of-open-linked-data/</a:t>
            </a:r>
            <a:endParaRPr lang="en-US" sz="1400" dirty="0" smtClean="0"/>
          </a:p>
          <a:p>
            <a:endParaRPr lang="en-US" sz="1400" dirty="0" smtClean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09" y="5301208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5900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41775" y="6405563"/>
            <a:ext cx="1060450" cy="360362"/>
          </a:xfrm>
        </p:spPr>
        <p:txBody>
          <a:bodyPr/>
          <a:lstStyle/>
          <a:p>
            <a:fld id="{8B8F5953-2C2C-0746-A3E9-703EAA5AAFE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6865" name="Title 1"/>
          <p:cNvSpPr>
            <a:spLocks noGrp="1"/>
          </p:cNvSpPr>
          <p:nvPr>
            <p:ph type="title" idx="4294967295"/>
          </p:nvPr>
        </p:nvSpPr>
        <p:spPr>
          <a:xfrm>
            <a:off x="251520" y="214536"/>
            <a:ext cx="8015288" cy="838200"/>
          </a:xfrm>
        </p:spPr>
        <p:txBody>
          <a:bodyPr/>
          <a:lstStyle/>
          <a:p>
            <a:r>
              <a:rPr lang="en-US" sz="2800" b="0" dirty="0" smtClean="0">
                <a:latin typeface="Arial" charset="0"/>
              </a:rPr>
              <a:t>Linked Data on the Web: Adoption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438400" y="2152789"/>
            <a:ext cx="5399087" cy="3181211"/>
            <a:chOff x="2438400" y="2152789"/>
            <a:chExt cx="5399087" cy="3181211"/>
          </a:xfrm>
        </p:grpSpPr>
        <p:pic>
          <p:nvPicPr>
            <p:cNvPr id="36868" name="Picture 4" descr="lod-datasets_2008richard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38400" y="2152789"/>
              <a:ext cx="4190999" cy="3181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69" name="TextBox 5"/>
            <p:cNvSpPr txBox="1">
              <a:spLocks noChangeArrowheads="1"/>
            </p:cNvSpPr>
            <p:nvPr/>
          </p:nvSpPr>
          <p:spPr bwMode="auto">
            <a:xfrm>
              <a:off x="6313487" y="4964112"/>
              <a:ext cx="15240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Lucida Sans" pitchFamily="34" charset="0"/>
                </a:rPr>
                <a:t>March 2008</a:t>
              </a:r>
            </a:p>
          </p:txBody>
        </p:sp>
      </p:grpSp>
      <p:grpSp>
        <p:nvGrpSpPr>
          <p:cNvPr id="2" name="Group 16"/>
          <p:cNvGrpSpPr/>
          <p:nvPr/>
        </p:nvGrpSpPr>
        <p:grpSpPr>
          <a:xfrm>
            <a:off x="1739116" y="1795588"/>
            <a:ext cx="5862350" cy="4570236"/>
            <a:chOff x="1981200" y="943396"/>
            <a:chExt cx="5862350" cy="446680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943396"/>
              <a:ext cx="5862350" cy="4466804"/>
            </a:xfrm>
            <a:prstGeom prst="rect">
              <a:avLst/>
            </a:prstGeom>
          </p:spPr>
        </p:pic>
        <p:sp>
          <p:nvSpPr>
            <p:cNvPr id="36883" name="TextBox 7"/>
            <p:cNvSpPr txBox="1">
              <a:spLocks noChangeArrowheads="1"/>
            </p:cNvSpPr>
            <p:nvPr/>
          </p:nvSpPr>
          <p:spPr bwMode="auto">
            <a:xfrm>
              <a:off x="6248400" y="4965071"/>
              <a:ext cx="1523837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00"/>
                  </a:solidFill>
                  <a:latin typeface="Lucida Sans" pitchFamily="34" charset="0"/>
                </a:rPr>
                <a:t>March 2009</a:t>
              </a:r>
            </a:p>
          </p:txBody>
        </p:sp>
      </p:grpSp>
      <p:grpSp>
        <p:nvGrpSpPr>
          <p:cNvPr id="3" name="Group 19"/>
          <p:cNvGrpSpPr/>
          <p:nvPr/>
        </p:nvGrpSpPr>
        <p:grpSpPr>
          <a:xfrm>
            <a:off x="1439532" y="1512609"/>
            <a:ext cx="6397955" cy="4735791"/>
            <a:chOff x="1755445" y="990600"/>
            <a:chExt cx="6397955" cy="473579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5445" y="990600"/>
              <a:ext cx="6321755" cy="4735791"/>
            </a:xfrm>
            <a:prstGeom prst="rect">
              <a:avLst/>
            </a:prstGeom>
          </p:spPr>
        </p:pic>
        <p:sp>
          <p:nvSpPr>
            <p:cNvPr id="19" name="TextBox 7"/>
            <p:cNvSpPr txBox="1">
              <a:spLocks noChangeArrowheads="1"/>
            </p:cNvSpPr>
            <p:nvPr/>
          </p:nvSpPr>
          <p:spPr bwMode="auto">
            <a:xfrm>
              <a:off x="6629563" y="5257800"/>
              <a:ext cx="1523837" cy="3778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00"/>
                  </a:solidFill>
                  <a:latin typeface="Lucida Sans" pitchFamily="34" charset="0"/>
                </a:rPr>
                <a:t>July 2009</a:t>
              </a:r>
              <a:endParaRPr lang="en-US" dirty="0">
                <a:solidFill>
                  <a:srgbClr val="000000"/>
                </a:solidFill>
                <a:latin typeface="Lucida Sans" pitchFamily="34" charset="0"/>
              </a:endParaRP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0" y="1313718"/>
            <a:ext cx="9144000" cy="5859698"/>
            <a:chOff x="0" y="1066799"/>
            <a:chExt cx="9144000" cy="595193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66799"/>
              <a:ext cx="9144000" cy="595193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548503" y="6214178"/>
              <a:ext cx="1595497" cy="312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Sep. 2010</a:t>
              </a:r>
              <a:endParaRPr lang="en-US" sz="1400" dirty="0"/>
            </a:p>
          </p:txBody>
        </p:sp>
      </p:grpSp>
      <p:grpSp>
        <p:nvGrpSpPr>
          <p:cNvPr id="6" name="Gruppierung 5"/>
          <p:cNvGrpSpPr/>
          <p:nvPr/>
        </p:nvGrpSpPr>
        <p:grpSpPr>
          <a:xfrm>
            <a:off x="-35496" y="1124744"/>
            <a:ext cx="9144000" cy="6025896"/>
            <a:chOff x="-900608" y="1772816"/>
            <a:chExt cx="9144000" cy="6025896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900608" y="1772816"/>
              <a:ext cx="9144000" cy="6025896"/>
            </a:xfrm>
            <a:prstGeom prst="rect">
              <a:avLst/>
            </a:prstGeom>
          </p:spPr>
        </p:pic>
        <p:sp>
          <p:nvSpPr>
            <p:cNvPr id="28" name="TextBox 21"/>
            <p:cNvSpPr txBox="1"/>
            <p:nvPr/>
          </p:nvSpPr>
          <p:spPr>
            <a:xfrm>
              <a:off x="6516216" y="7029400"/>
              <a:ext cx="15954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Sep. 2011</a:t>
              </a:r>
              <a:endParaRPr lang="en-US" sz="1400" dirty="0"/>
            </a:p>
          </p:txBody>
        </p:sp>
      </p:grpSp>
      <p:sp>
        <p:nvSpPr>
          <p:cNvPr id="36866" name="Content Placeholder 2"/>
          <p:cNvSpPr>
            <a:spLocks noGrp="1"/>
          </p:cNvSpPr>
          <p:nvPr>
            <p:ph idx="4294967295"/>
          </p:nvPr>
        </p:nvSpPr>
        <p:spPr>
          <a:xfrm>
            <a:off x="35496" y="3068960"/>
            <a:ext cx="8229600" cy="4675187"/>
          </a:xfrm>
        </p:spPr>
        <p:txBody>
          <a:bodyPr>
            <a:normAutofit/>
          </a:bodyPr>
          <a:lstStyle/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endParaRPr lang="en-US" sz="1400" dirty="0" smtClean="0">
              <a:latin typeface="Arial" charset="0"/>
            </a:endParaRPr>
          </a:p>
          <a:p>
            <a:pPr marL="0" indent="0">
              <a:buNone/>
            </a:pPr>
            <a:endParaRPr lang="en-US" sz="1400" dirty="0" smtClean="0">
              <a:latin typeface="Arial" charset="0"/>
            </a:endParaRPr>
          </a:p>
          <a:p>
            <a:pPr marL="0" indent="0">
              <a:buNone/>
            </a:pPr>
            <a:r>
              <a:rPr lang="en-US" sz="1400" dirty="0">
                <a:latin typeface="Arial" charset="0"/>
              </a:rPr>
              <a:t>Image from: </a:t>
            </a:r>
            <a:r>
              <a:rPr lang="en-US" sz="1400" dirty="0">
                <a:latin typeface="Arial" charset="0"/>
                <a:hlinkClick r:id="rId7"/>
              </a:rPr>
              <a:t>http://lod-cloud.net</a:t>
            </a:r>
            <a:r>
              <a:rPr lang="en-US" sz="1400" dirty="0" smtClean="0">
                <a:latin typeface="Arial" charset="0"/>
                <a:hlinkClick r:id="rId7"/>
              </a:rPr>
              <a:t>/</a:t>
            </a:r>
            <a:r>
              <a:rPr lang="en-US" sz="1400" dirty="0" smtClean="0">
                <a:latin typeface="Arial" charset="0"/>
              </a:rPr>
              <a:t> </a:t>
            </a:r>
          </a:p>
        </p:txBody>
      </p:sp>
      <p:pic>
        <p:nvPicPr>
          <p:cNvPr id="13" name="Picture 12" descr="Picture 8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30153" y="3200400"/>
            <a:ext cx="16002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Picture 9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520" y="1196752"/>
            <a:ext cx="177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11" descr="Picture 7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443400"/>
            <a:ext cx="2590800" cy="4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5"/>
          <p:cNvSpPr txBox="1">
            <a:spLocks/>
          </p:cNvSpPr>
          <p:nvPr/>
        </p:nvSpPr>
        <p:spPr bwMode="auto">
          <a:xfrm>
            <a:off x="468313" y="6391275"/>
            <a:ext cx="2133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49A84F-3738-4606-A3CC-54539EB32118}" type="slidenum">
              <a:rPr kumimoji="0" lang="en-I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r>
              <a:rPr kumimoji="0" lang="en-I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</a:t>
            </a: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charset="0"/>
            </a:endParaRPr>
          </a:p>
        </p:txBody>
      </p:sp>
      <p:pic>
        <p:nvPicPr>
          <p:cNvPr id="10" name="Picture 9" descr="Picture 5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077200" y="1197942"/>
            <a:ext cx="10668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933" y="5092700"/>
            <a:ext cx="2946400" cy="698500"/>
          </a:xfrm>
          <a:prstGeom prst="rect">
            <a:avLst/>
          </a:prstGeom>
        </p:spPr>
      </p:pic>
      <p:pic>
        <p:nvPicPr>
          <p:cNvPr id="26" name="Picture 25" descr="Screen shot 2011-02-25 at 00.42.09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9000" y="5880100"/>
            <a:ext cx="1905000" cy="444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" y="5897012"/>
            <a:ext cx="1198232" cy="70277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" y="3200400"/>
            <a:ext cx="99920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57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990600"/>
          </a:xfrm>
        </p:spPr>
        <p:txBody>
          <a:bodyPr/>
          <a:lstStyle/>
          <a:p>
            <a:r>
              <a:rPr lang="en-US" dirty="0" smtClean="0">
                <a:latin typeface="Tw Cen MT" charset="0"/>
                <a:ea typeface="ＭＳ Ｐゴシック" charset="0"/>
              </a:rPr>
              <a:t>Linked Data </a:t>
            </a:r>
            <a:r>
              <a:rPr lang="en-US" dirty="0">
                <a:latin typeface="Tw Cen MT" charset="0"/>
                <a:ea typeface="ＭＳ Ｐゴシック" charset="0"/>
              </a:rPr>
              <a:t>is moving from academia </a:t>
            </a:r>
            <a:br>
              <a:rPr lang="en-US" dirty="0">
                <a:latin typeface="Tw Cen MT" charset="0"/>
                <a:ea typeface="ＭＳ Ｐゴシック" charset="0"/>
              </a:rPr>
            </a:br>
            <a:r>
              <a:rPr lang="en-US" dirty="0">
                <a:latin typeface="Tw Cen MT" charset="0"/>
                <a:ea typeface="ＭＳ Ｐゴシック" charset="0"/>
              </a:rPr>
              <a:t>to industry</a:t>
            </a:r>
          </a:p>
        </p:txBody>
      </p:sp>
      <p:pic>
        <p:nvPicPr>
          <p:cNvPr id="4608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2514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68550"/>
            <a:ext cx="27432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581525"/>
            <a:ext cx="176371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76625"/>
            <a:ext cx="2514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435350"/>
            <a:ext cx="548640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795838"/>
            <a:ext cx="21082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78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990600"/>
          </a:xfrm>
        </p:spPr>
        <p:txBody>
          <a:bodyPr/>
          <a:lstStyle/>
          <a:p>
            <a:r>
              <a:rPr lang="en-US" dirty="0">
                <a:latin typeface="Tw Cen MT" charset="0"/>
                <a:ea typeface="ＭＳ Ｐゴシック" charset="0"/>
              </a:rPr>
              <a:t>In the last few years, we have seen many </a:t>
            </a:r>
            <a:r>
              <a:rPr lang="en-US" dirty="0" smtClean="0">
                <a:latin typeface="Tw Cen MT" charset="0"/>
                <a:ea typeface="ＭＳ Ｐゴシック" charset="0"/>
              </a:rPr>
              <a:t>successes, e.g. …</a:t>
            </a:r>
            <a:endParaRPr lang="en-US" dirty="0">
              <a:latin typeface="Tw Cen MT" charset="0"/>
              <a:ea typeface="ＭＳ Ｐゴシック" charset="0"/>
            </a:endParaRPr>
          </a:p>
        </p:txBody>
      </p:sp>
      <p:pic>
        <p:nvPicPr>
          <p:cNvPr id="47107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29200"/>
            <a:ext cx="144780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20"/>
          <p:cNvSpPr txBox="1">
            <a:spLocks noChangeArrowheads="1"/>
          </p:cNvSpPr>
          <p:nvPr/>
        </p:nvSpPr>
        <p:spPr bwMode="auto">
          <a:xfrm>
            <a:off x="4876800" y="5024438"/>
            <a:ext cx="2819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7F7F7F"/>
                </a:solidFill>
                <a:latin typeface="Georgia" charset="0"/>
              </a:rPr>
              <a:t>Knowledge Graph</a:t>
            </a:r>
          </a:p>
        </p:txBody>
      </p:sp>
      <p:pic>
        <p:nvPicPr>
          <p:cNvPr id="4711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08200"/>
            <a:ext cx="3630613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962400" y="4033838"/>
            <a:ext cx="13716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cs typeface="Georgia"/>
              </a:rPr>
              <a:t>Watson</a:t>
            </a:r>
          </a:p>
        </p:txBody>
      </p:sp>
      <p:pic>
        <p:nvPicPr>
          <p:cNvPr id="4711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0038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409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6858000" cy="990600"/>
          </a:xfrm>
        </p:spPr>
        <p:txBody>
          <a:bodyPr/>
          <a:lstStyle/>
          <a:p>
            <a:r>
              <a:rPr lang="en-US">
                <a:latin typeface="Tw Cen MT" charset="0"/>
                <a:ea typeface="ＭＳ Ｐゴシック" charset="0"/>
              </a:rPr>
              <a:t>Google Knowledge Graph</a:t>
            </a:r>
          </a:p>
        </p:txBody>
      </p:sp>
      <p:pic>
        <p:nvPicPr>
          <p:cNvPr id="4813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9144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9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– Status:</a:t>
            </a:r>
            <a:endParaRPr lang="de-DE" dirty="0"/>
          </a:p>
        </p:txBody>
      </p:sp>
      <p:pic>
        <p:nvPicPr>
          <p:cNvPr id="6" name="Inhaltsplatzhalter 5" descr="Screen Shot 2013-12-18 at 10.55.4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" b="565"/>
          <a:stretch>
            <a:fillRect/>
          </a:stretch>
        </p:blipFill>
        <p:spPr>
          <a:xfrm>
            <a:off x="4131736" y="4005065"/>
            <a:ext cx="5012263" cy="2841352"/>
          </a:xfrm>
        </p:spPr>
      </p:pic>
      <p:sp>
        <p:nvSpPr>
          <p:cNvPr id="8" name="Inhaltsplatzhalter 2"/>
          <p:cNvSpPr txBox="1">
            <a:spLocks/>
          </p:cNvSpPr>
          <p:nvPr/>
        </p:nvSpPr>
        <p:spPr>
          <a:xfrm>
            <a:off x="15776" y="1700808"/>
            <a:ext cx="5708352" cy="32358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651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857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9500" indent="-27463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4613" indent="-2651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/>
              <a:t>Mostly</a:t>
            </a:r>
            <a:r>
              <a:rPr lang="de-DE" dirty="0" smtClean="0"/>
              <a:t> 3-star Open Data...</a:t>
            </a:r>
          </a:p>
          <a:p>
            <a:r>
              <a:rPr lang="de-DE" dirty="0" smtClean="0"/>
              <a:t>... RDF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starting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adopted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Open </a:t>
            </a:r>
            <a:r>
              <a:rPr lang="de-DE" dirty="0" err="1" smtClean="0"/>
              <a:t>Government</a:t>
            </a:r>
            <a:r>
              <a:rPr lang="de-DE" dirty="0" smtClean="0"/>
              <a:t> Data.</a:t>
            </a:r>
          </a:p>
          <a:p>
            <a:r>
              <a:rPr lang="de-DE" dirty="0" err="1"/>
              <a:t>S</a:t>
            </a:r>
            <a:r>
              <a:rPr lang="de-DE" dirty="0" err="1" smtClean="0"/>
              <a:t>ome</a:t>
            </a:r>
            <a:r>
              <a:rPr lang="de-DE" dirty="0" smtClean="0"/>
              <a:t> </a:t>
            </a:r>
            <a:r>
              <a:rPr lang="de-DE" dirty="0" err="1" smtClean="0"/>
              <a:t>exceptions</a:t>
            </a:r>
            <a:r>
              <a:rPr lang="de-DE" dirty="0" smtClean="0"/>
              <a:t>: US, UK, </a:t>
            </a:r>
            <a:r>
              <a:rPr lang="de-DE" b="1" dirty="0" smtClean="0"/>
              <a:t>EU</a:t>
            </a:r>
          </a:p>
          <a:p>
            <a:endParaRPr lang="de-DE" b="1" dirty="0" smtClean="0"/>
          </a:p>
          <a:p>
            <a:endParaRPr lang="de-DE" dirty="0"/>
          </a:p>
        </p:txBody>
      </p:sp>
      <p:pic>
        <p:nvPicPr>
          <p:cNvPr id="9" name="Picture 18" descr="Screen Shot 2013-01-26 at 22.29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988840"/>
            <a:ext cx="3130689" cy="17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611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Can Open Data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industry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Use</a:t>
            </a:r>
            <a:r>
              <a:rPr lang="de-DE" dirty="0" smtClean="0"/>
              <a:t> Case: </a:t>
            </a:r>
            <a:r>
              <a:rPr lang="de-DE" dirty="0" err="1" smtClean="0"/>
              <a:t>Building</a:t>
            </a:r>
            <a:r>
              <a:rPr lang="de-DE" dirty="0" smtClean="0"/>
              <a:t> an Open City Data Pipeline...</a:t>
            </a:r>
            <a:endParaRPr lang="de-DE" dirty="0"/>
          </a:p>
        </p:txBody>
      </p:sp>
      <p:grpSp>
        <p:nvGrpSpPr>
          <p:cNvPr id="4" name="Group 13"/>
          <p:cNvGrpSpPr/>
          <p:nvPr/>
        </p:nvGrpSpPr>
        <p:grpSpPr>
          <a:xfrm>
            <a:off x="5766321" y="2636912"/>
            <a:ext cx="3366012" cy="4451551"/>
            <a:chOff x="6043536" y="2990272"/>
            <a:chExt cx="3366012" cy="4451551"/>
          </a:xfrm>
        </p:grpSpPr>
        <p:pic>
          <p:nvPicPr>
            <p:cNvPr id="5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43536" y="2990272"/>
              <a:ext cx="3366012" cy="4451551"/>
            </a:xfrm>
            <a:prstGeom prst="rect">
              <a:avLst/>
            </a:prstGeom>
          </p:spPr>
        </p:pic>
        <p:cxnSp>
          <p:nvCxnSpPr>
            <p:cNvPr id="6" name="Straight Connector 9"/>
            <p:cNvCxnSpPr/>
            <p:nvPr/>
          </p:nvCxnSpPr>
          <p:spPr>
            <a:xfrm rot="5400000" flipH="1" flipV="1">
              <a:off x="4244523" y="5014395"/>
              <a:ext cx="3619528" cy="1589"/>
            </a:xfrm>
            <a:prstGeom prst="line">
              <a:avLst/>
            </a:prstGeom>
            <a:ln w="127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016961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Collected Data vs. Green City Index Data: Overlaps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699790"/>
            <a:ext cx="8208962" cy="4681538"/>
          </a:xfrm>
        </p:spPr>
        <p:txBody>
          <a:bodyPr/>
          <a:lstStyle/>
          <a:p>
            <a:pPr marL="0" indent="0" eaLnBrk="1" hangingPunct="1"/>
            <a:r>
              <a:rPr lang="en-US" sz="1400" dirty="0" smtClean="0">
                <a:latin typeface="Arial" charset="0"/>
              </a:rPr>
              <a:t> We </a:t>
            </a:r>
            <a:r>
              <a:rPr lang="en-US" sz="1400" dirty="0">
                <a:latin typeface="Arial" charset="0"/>
              </a:rPr>
              <a:t>identified 20 quantitative raw data indicators that are overlapping between the Siemens’ “</a:t>
            </a:r>
            <a:r>
              <a:rPr lang="en-US" altLang="ja-JP" sz="1400" i="1" dirty="0">
                <a:latin typeface="Arial" charset="0"/>
              </a:rPr>
              <a:t>Green City Index</a:t>
            </a:r>
            <a:r>
              <a:rPr lang="en-US" sz="1400" dirty="0">
                <a:latin typeface="Arial" charset="0"/>
              </a:rPr>
              <a:t>”</a:t>
            </a:r>
            <a:r>
              <a:rPr lang="en-US" altLang="ja-JP" sz="1400" dirty="0">
                <a:latin typeface="Arial" charset="0"/>
              </a:rPr>
              <a:t> and our current Data sources. The picture below visualizes the availability of data for these indicators for the cities of the European GCI:</a:t>
            </a:r>
          </a:p>
          <a:p>
            <a:pPr marL="0" indent="0" eaLnBrk="1" hangingPunct="1"/>
            <a:endParaRPr lang="en-US" sz="1400" dirty="0">
              <a:latin typeface="Arial" charset="0"/>
            </a:endParaRPr>
          </a:p>
          <a:p>
            <a:pPr marL="0" indent="0" eaLnBrk="1" hangingPunct="1"/>
            <a:endParaRPr lang="en-US" sz="1400" dirty="0">
              <a:latin typeface="Arial" charset="0"/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0" y="-4286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graphicFrame>
        <p:nvGraphicFramePr>
          <p:cNvPr id="430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637998"/>
              </p:ext>
            </p:extLst>
          </p:nvPr>
        </p:nvGraphicFramePr>
        <p:xfrm>
          <a:off x="3276600" y="2492896"/>
          <a:ext cx="3211513" cy="4230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Arbeitsblatt" r:id="rId4" imgW="6400800" imgH="8966200" progId="Excel.Sheet.8">
                  <p:embed/>
                </p:oleObj>
              </mc:Choice>
              <mc:Fallback>
                <p:oleObj name="Arbeitsblatt" r:id="rId4" imgW="6400800" imgH="8966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92896"/>
                        <a:ext cx="3211513" cy="4230688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13" name="Oval 6"/>
          <p:cNvSpPr>
            <a:spLocks noChangeArrowheads="1"/>
          </p:cNvSpPr>
          <p:nvPr/>
        </p:nvSpPr>
        <p:spPr bwMode="auto">
          <a:xfrm>
            <a:off x="2915816" y="2420888"/>
            <a:ext cx="3733800" cy="4230688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6781800" y="3562350"/>
            <a:ext cx="23622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b="1" i="1">
                <a:solidFill>
                  <a:schemeClr val="hlink"/>
                </a:solidFill>
              </a:rPr>
              <a:t>&gt;65% of raw date could be covered by publically available data that we have collected automatically</a:t>
            </a:r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7" t="54646" r="8017" b="16125"/>
          <a:stretch>
            <a:fillRect/>
          </a:stretch>
        </p:blipFill>
        <p:spPr bwMode="auto">
          <a:xfrm>
            <a:off x="234281" y="3284984"/>
            <a:ext cx="2033463" cy="167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826250" y="4365625"/>
            <a:ext cx="22098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Data quality?</a:t>
            </a:r>
          </a:p>
          <a:p>
            <a:pPr eaLnBrk="1" hangingPunct="1">
              <a:buFont typeface="Wingdings" charset="0"/>
              <a:buChar char="§"/>
            </a:pPr>
            <a:r>
              <a:rPr lang="en-US"/>
              <a:t> Not all indicators are 100% comparable (different scales, units, etc., sources of different quality) </a:t>
            </a:r>
          </a:p>
          <a:p>
            <a:pPr eaLnBrk="1" hangingPunct="1">
              <a:buFont typeface="Wingdings" charset="0"/>
              <a:buChar char="§"/>
            </a:pPr>
            <a:r>
              <a:rPr lang="en-US"/>
              <a:t>for some indicators (e.g. Population) already less than 2% median error.</a:t>
            </a:r>
          </a:p>
          <a:p>
            <a:pPr eaLnBrk="1" hangingPunct="1">
              <a:buFont typeface="Wingdings" charset="0"/>
              <a:buChar char="§"/>
            </a:pPr>
            <a:r>
              <a:rPr lang="en-US"/>
              <a:t> The more data we collect, the better the quality!</a:t>
            </a:r>
          </a:p>
        </p:txBody>
      </p:sp>
      <p:sp>
        <p:nvSpPr>
          <p:cNvPr id="4301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9350" y="6557963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1CB60D-2037-FA49-8D98-B169661F3C81}" type="slidenum">
              <a:rPr lang="de-DE"/>
              <a:pPr eaLnBrk="1" hangingPunct="1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24884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9350" y="6557963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0CD7035-96E8-2C43-BE90-87A683190B75}" type="slidenum">
              <a:rPr lang="de-DE"/>
              <a:pPr eaLnBrk="1" hangingPunct="1"/>
              <a:t>19</a:t>
            </a:fld>
            <a:endParaRPr lang="de-DE" dirty="0"/>
          </a:p>
        </p:txBody>
      </p:sp>
      <p:sp>
        <p:nvSpPr>
          <p:cNvPr id="33793" name="Date Placeholder 4"/>
          <p:cNvSpPr>
            <a:spLocks noGrp="1"/>
          </p:cNvSpPr>
          <p:nvPr>
            <p:ph type="dt" sz="quarter" idx="4294967295"/>
          </p:nvPr>
        </p:nvSpPr>
        <p:spPr bwMode="auto">
          <a:xfrm>
            <a:off x="1143000" y="6553200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7 September 2012</a:t>
            </a:r>
          </a:p>
        </p:txBody>
      </p:sp>
      <p:pic>
        <p:nvPicPr>
          <p:cNvPr id="33794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5626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7200" y="1627782"/>
            <a:ext cx="8229600" cy="4681538"/>
          </a:xfrm>
        </p:spPr>
        <p:txBody>
          <a:bodyPr/>
          <a:lstStyle/>
          <a:p>
            <a:pPr lvl="2" eaLnBrk="1" hangingPunct="1">
              <a:buFont typeface="Wingdings" charset="0"/>
              <a:buNone/>
            </a:pPr>
            <a:r>
              <a:rPr lang="en-US" sz="1600" dirty="0">
                <a:latin typeface="Arial" charset="0"/>
              </a:rPr>
              <a:t>Our Web interface allows to browse data and download complex composed KPIs as Excel sheets (e.g. “Transport related CO2 emissions for Berlin”):</a:t>
            </a:r>
          </a:p>
        </p:txBody>
      </p:sp>
      <p:pic>
        <p:nvPicPr>
          <p:cNvPr id="3379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2133600"/>
            <a:ext cx="723900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Oval 8"/>
          <p:cNvSpPr>
            <a:spLocks noChangeArrowheads="1"/>
          </p:cNvSpPr>
          <p:nvPr/>
        </p:nvSpPr>
        <p:spPr bwMode="auto">
          <a:xfrm>
            <a:off x="4400550" y="5976938"/>
            <a:ext cx="341313" cy="325437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en-US" sz="1400" b="1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4806950" y="6126163"/>
            <a:ext cx="2119313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hlink"/>
                </a:solidFill>
              </a:rPr>
              <a:t>Browse available Open Data sources that contain the requested indicators</a:t>
            </a:r>
          </a:p>
        </p:txBody>
      </p:sp>
      <p:grpSp>
        <p:nvGrpSpPr>
          <p:cNvPr id="33799" name="Group 21"/>
          <p:cNvGrpSpPr>
            <a:grpSpLocks/>
          </p:cNvGrpSpPr>
          <p:nvPr/>
        </p:nvGrpSpPr>
        <p:grpSpPr bwMode="auto">
          <a:xfrm>
            <a:off x="1968500" y="5257800"/>
            <a:ext cx="2603500" cy="1143000"/>
            <a:chOff x="1192" y="2640"/>
            <a:chExt cx="1640" cy="1646"/>
          </a:xfrm>
        </p:grpSpPr>
        <p:sp>
          <p:nvSpPr>
            <p:cNvPr id="33802" name="Oval 22"/>
            <p:cNvSpPr>
              <a:spLocks noChangeArrowheads="1"/>
            </p:cNvSpPr>
            <p:nvPr/>
          </p:nvSpPr>
          <p:spPr bwMode="auto">
            <a:xfrm>
              <a:off x="1192" y="4032"/>
              <a:ext cx="768" cy="254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33803" name="Line 23"/>
            <p:cNvSpPr>
              <a:spLocks noChangeShapeType="1"/>
            </p:cNvSpPr>
            <p:nvPr/>
          </p:nvSpPr>
          <p:spPr bwMode="auto">
            <a:xfrm flipV="1">
              <a:off x="1632" y="2640"/>
              <a:ext cx="1200" cy="13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spAutoFit/>
            </a:bodyPr>
            <a:lstStyle/>
            <a:p>
              <a:endParaRPr lang="de-DE"/>
            </a:p>
          </p:txBody>
        </p:sp>
      </p:grpSp>
      <p:sp>
        <p:nvSpPr>
          <p:cNvPr id="338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cs typeface="Arial" charset="0"/>
              </a:rPr>
              <a:t>City Data Pipeline</a:t>
            </a:r>
            <a:r>
              <a:rPr lang="en-US">
                <a:latin typeface="Arial" charset="0"/>
              </a:rPr>
              <a:t>: Web Interface</a:t>
            </a:r>
          </a:p>
        </p:txBody>
      </p:sp>
    </p:spTree>
    <p:extLst>
      <p:ext uri="{BB962C8B-B14F-4D97-AF65-F5344CB8AC3E}">
        <p14:creationId xmlns:p14="http://schemas.microsoft.com/office/powerpoint/2010/main" val="28533317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dirty="0" smtClean="0"/>
              <a:t>Data on </a:t>
            </a:r>
            <a:r>
              <a:rPr lang="de-DE" dirty="0" err="1" smtClean="0"/>
              <a:t>the</a:t>
            </a:r>
            <a:r>
              <a:rPr lang="de-DE" dirty="0" smtClean="0"/>
              <a:t> Web...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/>
              <a:t>is</a:t>
            </a:r>
            <a:r>
              <a:rPr lang="de-DE" dirty="0"/>
              <a:t> Open Data?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Linked</a:t>
            </a:r>
            <a:r>
              <a:rPr lang="de-DE" dirty="0"/>
              <a:t> </a:t>
            </a:r>
            <a:r>
              <a:rPr lang="de-DE" dirty="0" smtClean="0"/>
              <a:t>(Open) </a:t>
            </a:r>
            <a:r>
              <a:rPr lang="de-DE" dirty="0"/>
              <a:t>Data?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Why</a:t>
            </a:r>
            <a:r>
              <a:rPr lang="de-DE" dirty="0" smtClean="0"/>
              <a:t> do </a:t>
            </a:r>
            <a:r>
              <a:rPr lang="de-DE" dirty="0" err="1" smtClean="0"/>
              <a:t>standards</a:t>
            </a:r>
            <a:r>
              <a:rPr lang="de-DE" dirty="0" smtClean="0"/>
              <a:t> matter?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 err="1" smtClean="0"/>
              <a:t>Challenges</a:t>
            </a:r>
            <a:r>
              <a:rPr lang="de-DE" dirty="0" smtClean="0"/>
              <a:t> in </a:t>
            </a:r>
            <a:r>
              <a:rPr lang="de-DE" dirty="0" err="1" smtClean="0"/>
              <a:t>Consuming</a:t>
            </a:r>
            <a:r>
              <a:rPr lang="de-DE" dirty="0" smtClean="0"/>
              <a:t> Open Data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2974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>
          <a:xfrm>
            <a:off x="216024" y="404664"/>
            <a:ext cx="7380312" cy="1143000"/>
          </a:xfrm>
        </p:spPr>
        <p:txBody>
          <a:bodyPr/>
          <a:lstStyle/>
          <a:p>
            <a:r>
              <a:rPr lang="en-GB" smtClean="0">
                <a:latin typeface="Arial" charset="0"/>
              </a:rPr>
              <a:t>Challenges &amp; Lessons Learnt – </a:t>
            </a:r>
            <a:br>
              <a:rPr lang="en-GB" smtClean="0">
                <a:latin typeface="Arial" charset="0"/>
              </a:rPr>
            </a:br>
            <a:r>
              <a:rPr lang="en-GB" smtClean="0">
                <a:latin typeface="Arial" charset="0"/>
              </a:rPr>
              <a:t>Is Open Data fit for industry?</a:t>
            </a:r>
            <a:endParaRPr lang="en-GB">
              <a:latin typeface="Arial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1520" y="1700808"/>
            <a:ext cx="8640960" cy="4681537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1600" b="1" dirty="0" smtClean="0"/>
              <a:t>Incomplete</a:t>
            </a:r>
            <a:r>
              <a:rPr lang="en-GB" sz="1600" dirty="0" smtClean="0"/>
              <a:t> Data: can be partially overcome</a:t>
            </a:r>
          </a:p>
          <a:p>
            <a:pPr marL="561975" lvl="1">
              <a:buFont typeface="Arial"/>
              <a:buChar char="•"/>
              <a:defRPr/>
            </a:pPr>
            <a:r>
              <a:rPr lang="en-GB" sz="1400" dirty="0" smtClean="0"/>
              <a:t>By ontological reasoning (RDF &amp; OWL) = formalizing "background knowledge"</a:t>
            </a:r>
          </a:p>
          <a:p>
            <a:pPr marL="561975" lvl="1">
              <a:buFont typeface="Arial"/>
              <a:buChar char="•"/>
              <a:defRPr/>
            </a:pPr>
            <a:r>
              <a:rPr lang="en-GB" sz="1400" i="1" dirty="0"/>
              <a:t>B</a:t>
            </a:r>
            <a:r>
              <a:rPr lang="en-GB" sz="1400" i="1" dirty="0" smtClean="0"/>
              <a:t>y statistical methods and data mining, </a:t>
            </a:r>
            <a:r>
              <a:rPr lang="en-GB" sz="1400" i="1" dirty="0" err="1"/>
              <a:t>e</a:t>
            </a:r>
            <a:r>
              <a:rPr lang="en-GB" sz="1400" i="1" dirty="0" err="1" smtClean="0"/>
              <a:t>.g.Multi</a:t>
            </a:r>
            <a:r>
              <a:rPr lang="en-GB" sz="1400" i="1" dirty="0" smtClean="0"/>
              <a:t>-dimensional Matrix Decomposition:</a:t>
            </a:r>
          </a:p>
          <a:p>
            <a:pPr marL="1049338" lvl="4" indent="-285750">
              <a:buFont typeface="Arial"/>
              <a:buChar char="•"/>
              <a:defRPr/>
            </a:pPr>
            <a:endParaRPr lang="en-GB" sz="1200" dirty="0" smtClean="0"/>
          </a:p>
          <a:p>
            <a:pPr marL="1049338" lvl="4" indent="-285750">
              <a:buFont typeface="Arial"/>
              <a:buChar char="•"/>
              <a:defRPr/>
            </a:pPr>
            <a:endParaRPr lang="en-GB" sz="1200" dirty="0" smtClean="0"/>
          </a:p>
          <a:p>
            <a:pPr marL="285750" indent="-285750">
              <a:buFont typeface="Arial"/>
              <a:buChar char="•"/>
              <a:defRPr/>
            </a:pPr>
            <a:r>
              <a:rPr lang="en-GB" sz="1600" b="1" dirty="0" smtClean="0"/>
              <a:t>Incomparable</a:t>
            </a:r>
            <a:r>
              <a:rPr lang="en-GB" sz="1600" dirty="0" smtClean="0"/>
              <a:t> Data: </a:t>
            </a:r>
          </a:p>
          <a:p>
            <a:pPr lvl="2" indent="0">
              <a:buFont typeface="Wingdings" charset="0"/>
              <a:buNone/>
              <a:defRPr/>
            </a:pPr>
            <a:r>
              <a:rPr lang="en-GB" sz="1600" dirty="0" smtClean="0"/>
              <a:t>	</a:t>
            </a:r>
            <a:r>
              <a:rPr lang="en-GB" sz="1200" dirty="0" err="1" smtClean="0"/>
              <a:t>dbpedia:populationTotal</a:t>
            </a:r>
            <a:endParaRPr lang="en-GB" sz="1200" dirty="0" smtClean="0"/>
          </a:p>
          <a:p>
            <a:pPr lvl="2" indent="0">
              <a:buFont typeface="Wingdings" charset="0"/>
              <a:buNone/>
              <a:defRPr/>
            </a:pPr>
            <a:r>
              <a:rPr lang="en-GB" sz="1200" dirty="0" smtClean="0"/>
              <a:t>	</a:t>
            </a:r>
            <a:r>
              <a:rPr lang="en-GB" sz="1200" dirty="0" err="1" smtClean="0"/>
              <a:t>dbpedia:populationCensus</a:t>
            </a:r>
            <a:endParaRPr lang="en-GB" sz="1200" dirty="0" smtClean="0"/>
          </a:p>
          <a:p>
            <a:pPr lvl="2" indent="0">
              <a:buFont typeface="Wingdings" charset="0"/>
              <a:buNone/>
              <a:defRPr/>
            </a:pPr>
            <a:r>
              <a:rPr lang="en-GB" sz="1200" dirty="0"/>
              <a:t>	</a:t>
            </a:r>
            <a:endParaRPr lang="en-GB" sz="1200" dirty="0" smtClean="0"/>
          </a:p>
          <a:p>
            <a:pPr marL="200025" indent="-285750">
              <a:defRPr/>
            </a:pPr>
            <a:r>
              <a:rPr lang="en-GB" sz="1400" b="1" dirty="0" smtClean="0"/>
              <a:t>Heterogeneity</a:t>
            </a:r>
            <a:r>
              <a:rPr lang="en-GB" sz="1400" dirty="0" smtClean="0"/>
              <a:t> across Open Government Data efforts:</a:t>
            </a:r>
          </a:p>
          <a:p>
            <a:pPr marL="666750" lvl="2" indent="-285750">
              <a:defRPr/>
            </a:pPr>
            <a:r>
              <a:rPr lang="en-GB" sz="1050" dirty="0" smtClean="0"/>
              <a:t>Different </a:t>
            </a:r>
            <a:r>
              <a:rPr lang="en-GB" sz="1050" b="1" i="1" dirty="0" smtClean="0"/>
              <a:t>Indicators</a:t>
            </a:r>
            <a:r>
              <a:rPr lang="en-GB" sz="1050" dirty="0" smtClean="0"/>
              <a:t>, Different Temporal and Spatial </a:t>
            </a:r>
            <a:r>
              <a:rPr lang="en-GB" sz="1050" b="1" i="1" dirty="0" smtClean="0"/>
              <a:t>Granularity</a:t>
            </a:r>
          </a:p>
          <a:p>
            <a:pPr marL="666750" lvl="2" indent="-285750">
              <a:defRPr/>
            </a:pPr>
            <a:r>
              <a:rPr lang="en-GB" sz="1050" dirty="0" smtClean="0"/>
              <a:t>Different </a:t>
            </a:r>
            <a:r>
              <a:rPr lang="en-GB" sz="1050" b="1" i="1" dirty="0" smtClean="0"/>
              <a:t>Licenses</a:t>
            </a:r>
            <a:r>
              <a:rPr lang="en-GB" sz="1050" dirty="0" smtClean="0"/>
              <a:t> of Open Data: e.g. CC-BY, country specific licences, etc.</a:t>
            </a:r>
          </a:p>
          <a:p>
            <a:pPr marL="666750" lvl="2" indent="-285750">
              <a:defRPr/>
            </a:pPr>
            <a:r>
              <a:rPr lang="en-GB" sz="1050" dirty="0" smtClean="0"/>
              <a:t>Heterogeneous </a:t>
            </a:r>
            <a:r>
              <a:rPr lang="en-GB" sz="1050" b="1" i="1" dirty="0" smtClean="0"/>
              <a:t>Formats</a:t>
            </a:r>
            <a:r>
              <a:rPr lang="en-GB" sz="1050" dirty="0" smtClean="0"/>
              <a:t> (CSV != CSV) ... Maybe the W3C CSV on the Web WG will solve this issue)</a:t>
            </a:r>
          </a:p>
          <a:p>
            <a:pPr marL="1147763" lvl="2" indent="-342900">
              <a:buFont typeface="Wingdings" charset="0"/>
              <a:buChar char="à"/>
              <a:defRPr/>
            </a:pPr>
            <a:r>
              <a:rPr lang="en-GB" sz="2000" i="1" dirty="0" smtClean="0">
                <a:sym typeface="Wingdings"/>
              </a:rPr>
              <a:t>O</a:t>
            </a:r>
            <a:r>
              <a:rPr lang="en-GB" sz="2000" i="1" dirty="0" smtClean="0"/>
              <a:t>pen Data needs strong standards to be useful</a:t>
            </a:r>
          </a:p>
          <a:p>
            <a:pPr marL="1147763" lvl="2" indent="-342900">
              <a:buFont typeface="Wingdings" charset="0"/>
              <a:buChar char="à"/>
              <a:defRPr/>
            </a:pPr>
            <a:r>
              <a:rPr lang="en-GB" sz="2000" i="1" dirty="0" smtClean="0"/>
              <a:t>Gaining Knowledge from Open Data has high potential, but still needs research!</a:t>
            </a:r>
          </a:p>
          <a:p>
            <a:pPr lvl="2" indent="0">
              <a:buFont typeface="Wingdings" charset="0"/>
              <a:buNone/>
              <a:defRPr/>
            </a:pPr>
            <a:endParaRPr lang="en-GB" sz="1000" i="1" dirty="0" smtClean="0"/>
          </a:p>
          <a:p>
            <a:pPr marL="285750" indent="-285750">
              <a:buFont typeface="Arial"/>
              <a:buChar char="•"/>
              <a:defRPr/>
            </a:pPr>
            <a:endParaRPr lang="en-GB" sz="900" dirty="0" smtClean="0"/>
          </a:p>
          <a:p>
            <a:pPr marL="0" indent="0">
              <a:defRPr/>
            </a:pPr>
            <a:endParaRPr lang="en-GB" sz="1600" dirty="0" smtClean="0"/>
          </a:p>
          <a:p>
            <a:pPr marL="285750" indent="-285750">
              <a:buFont typeface="Arial"/>
              <a:buChar char="•"/>
              <a:defRPr/>
            </a:pPr>
            <a:endParaRPr lang="en-GB" sz="1600" dirty="0" smtClean="0"/>
          </a:p>
          <a:p>
            <a:pPr marL="0" indent="0">
              <a:defRPr/>
            </a:pPr>
            <a:endParaRPr lang="en-GB" sz="1600" dirty="0"/>
          </a:p>
        </p:txBody>
      </p:sp>
      <p:pic>
        <p:nvPicPr>
          <p:cNvPr id="45059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67" y="2636912"/>
            <a:ext cx="22336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69350" y="6557963"/>
            <a:ext cx="374650" cy="271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D609DA-9897-0940-ADFA-E0A22CCC9DC6}" type="slidenum">
              <a:rPr lang="de-DE"/>
              <a:pPr eaLnBrk="1" hangingPunct="1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1828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r>
              <a:rPr lang="de-DE" dirty="0" smtClean="0"/>
              <a:t> in Standardisation: W3C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840" y="1844824"/>
            <a:ext cx="7740594" cy="4387988"/>
          </a:xfrm>
        </p:spPr>
        <p:txBody>
          <a:bodyPr/>
          <a:lstStyle/>
          <a:p>
            <a:r>
              <a:rPr lang="de-DE" dirty="0" smtClean="0"/>
              <a:t>W3C Data </a:t>
            </a:r>
            <a:r>
              <a:rPr lang="de-DE" dirty="0" err="1" smtClean="0"/>
              <a:t>Activity</a:t>
            </a:r>
            <a:r>
              <a:rPr lang="de-DE" dirty="0" smtClean="0"/>
              <a:t> </a:t>
            </a:r>
            <a:r>
              <a:rPr lang="de-DE" dirty="0" err="1" smtClean="0"/>
              <a:t>launched</a:t>
            </a:r>
            <a:r>
              <a:rPr lang="de-DE" dirty="0" smtClean="0"/>
              <a:t> (</a:t>
            </a:r>
            <a:r>
              <a:rPr lang="de-DE" dirty="0" err="1" smtClean="0"/>
              <a:t>December</a:t>
            </a:r>
            <a:r>
              <a:rPr lang="de-DE" dirty="0" smtClean="0"/>
              <a:t> 2013!!!)</a:t>
            </a:r>
          </a:p>
          <a:p>
            <a:pPr lvl="1"/>
            <a:r>
              <a:rPr lang="de-DE" dirty="0" smtClean="0"/>
              <a:t>Data on </a:t>
            </a:r>
            <a:r>
              <a:rPr lang="de-DE" dirty="0" err="1" smtClean="0"/>
              <a:t>the</a:t>
            </a:r>
            <a:r>
              <a:rPr lang="de-DE" dirty="0" smtClean="0"/>
              <a:t> Web Best Practices Group</a:t>
            </a:r>
          </a:p>
          <a:p>
            <a:pPr lvl="1"/>
            <a:r>
              <a:rPr lang="de-DE" dirty="0" smtClean="0"/>
              <a:t>CSV on </a:t>
            </a:r>
            <a:r>
              <a:rPr lang="de-DE" dirty="0" err="1" smtClean="0"/>
              <a:t>the</a:t>
            </a:r>
            <a:r>
              <a:rPr lang="de-DE" dirty="0" smtClean="0"/>
              <a:t> Web Group</a:t>
            </a:r>
          </a:p>
          <a:p>
            <a:pPr lvl="1"/>
            <a:r>
              <a:rPr lang="de-DE" dirty="0" err="1" smtClean="0"/>
              <a:t>Provenance</a:t>
            </a:r>
            <a:r>
              <a:rPr lang="de-DE" dirty="0" smtClean="0"/>
              <a:t> WG (PROV)</a:t>
            </a:r>
          </a:p>
          <a:p>
            <a:pPr lvl="1"/>
            <a:r>
              <a:rPr lang="de-DE" dirty="0" err="1" smtClean="0"/>
              <a:t>Government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</a:t>
            </a:r>
          </a:p>
          <a:p>
            <a:pPr marL="255588" lvl="1" indent="0">
              <a:buNone/>
            </a:pPr>
            <a:r>
              <a:rPr lang="de-DE" dirty="0" smtClean="0"/>
              <a:t>   Group</a:t>
            </a:r>
          </a:p>
          <a:p>
            <a:pPr lvl="1"/>
            <a:r>
              <a:rPr lang="de-DE" dirty="0" smtClean="0"/>
              <a:t>etc. ...</a:t>
            </a:r>
          </a:p>
          <a:p>
            <a:pPr lvl="1"/>
            <a:endParaRPr lang="de-DE" dirty="0"/>
          </a:p>
          <a:p>
            <a:pPr marL="255588" lvl="1" indent="0">
              <a:buNone/>
            </a:pPr>
            <a:r>
              <a:rPr lang="de-DE" dirty="0" smtClean="0"/>
              <a:t>Also                just </a:t>
            </a:r>
            <a:r>
              <a:rPr lang="de-DE" dirty="0" err="1" smtClean="0"/>
              <a:t>founded</a:t>
            </a:r>
            <a:r>
              <a:rPr lang="de-DE" dirty="0" smtClean="0"/>
              <a:t> </a:t>
            </a:r>
          </a:p>
          <a:p>
            <a:pPr marL="255588" lvl="1" indent="0">
              <a:buNone/>
            </a:pPr>
            <a:r>
              <a:rPr lang="de-DE" dirty="0" smtClean="0"/>
              <a:t>a </a:t>
            </a:r>
            <a:r>
              <a:rPr lang="de-DE" b="1" i="1" dirty="0" err="1" smtClean="0"/>
              <a:t>data</a:t>
            </a:r>
            <a:r>
              <a:rPr lang="de-DE" b="1" i="1" dirty="0" smtClean="0"/>
              <a:t> </a:t>
            </a:r>
            <a:r>
              <a:rPr lang="de-DE" b="1" i="1" dirty="0" err="1" smtClean="0"/>
              <a:t>quality</a:t>
            </a:r>
            <a:r>
              <a:rPr lang="de-DE" b="1" i="1" dirty="0" smtClean="0"/>
              <a:t> </a:t>
            </a:r>
            <a:r>
              <a:rPr lang="de-DE" dirty="0" err="1" smtClean="0"/>
              <a:t>working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! </a:t>
            </a:r>
            <a:endParaRPr lang="de-DE" dirty="0"/>
          </a:p>
        </p:txBody>
      </p:sp>
      <p:pic>
        <p:nvPicPr>
          <p:cNvPr id="4" name="Bild 3" descr="Screen Shot 2013-12-18 at 11.59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20888"/>
            <a:ext cx="9144000" cy="6803206"/>
          </a:xfrm>
          <a:prstGeom prst="rect">
            <a:avLst/>
          </a:prstGeom>
        </p:spPr>
      </p:pic>
      <p:pic>
        <p:nvPicPr>
          <p:cNvPr id="5" name="Inhaltsplatzhalter 3" descr="Screen Shot 2014-06-04 at 13.1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 b="3255"/>
          <a:stretch>
            <a:fillRect/>
          </a:stretch>
        </p:blipFill>
        <p:spPr>
          <a:xfrm>
            <a:off x="827584" y="4653136"/>
            <a:ext cx="1224136" cy="6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1683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019" y="430318"/>
            <a:ext cx="6846285" cy="1143000"/>
          </a:xfrm>
        </p:spPr>
        <p:txBody>
          <a:bodyPr/>
          <a:lstStyle/>
          <a:p>
            <a:r>
              <a:rPr lang="de-DE" dirty="0" smtClean="0"/>
              <a:t>Open </a:t>
            </a:r>
            <a:r>
              <a:rPr lang="de-DE" dirty="0" err="1" smtClean="0"/>
              <a:t>Government</a:t>
            </a:r>
            <a:r>
              <a:rPr lang="de-DE" dirty="0" smtClean="0"/>
              <a:t> Data Austria: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-21704" y="1772816"/>
            <a:ext cx="8698160" cy="4968552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Mostly</a:t>
            </a:r>
            <a:r>
              <a:rPr lang="de-DE" sz="2000" dirty="0" smtClean="0"/>
              <a:t> 3-star</a:t>
            </a:r>
          </a:p>
          <a:p>
            <a:pPr lvl="1"/>
            <a:r>
              <a:rPr lang="de-DE" sz="1800" dirty="0" err="1" smtClean="0"/>
              <a:t>Various</a:t>
            </a:r>
            <a:r>
              <a:rPr lang="de-DE" sz="1800" dirty="0" smtClean="0"/>
              <a:t> </a:t>
            </a:r>
            <a:r>
              <a:rPr lang="de-DE" sz="1800" dirty="0" err="1" smtClean="0"/>
              <a:t>interesting</a:t>
            </a:r>
            <a:r>
              <a:rPr lang="de-DE" sz="1800" dirty="0" smtClean="0"/>
              <a:t> </a:t>
            </a:r>
            <a:r>
              <a:rPr lang="de-DE" sz="1800" dirty="0" err="1" smtClean="0"/>
              <a:t>aspects</a:t>
            </a:r>
            <a:endParaRPr lang="de-DE" sz="1800" dirty="0" smtClean="0"/>
          </a:p>
          <a:p>
            <a:pPr lvl="1"/>
            <a:r>
              <a:rPr lang="de-DE" sz="1800" dirty="0"/>
              <a:t>Standard meta-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catalog</a:t>
            </a:r>
            <a:endParaRPr lang="de-DE" sz="1800" dirty="0"/>
          </a:p>
          <a:p>
            <a:pPr lvl="1"/>
            <a:r>
              <a:rPr lang="de-DE" sz="1800" dirty="0" smtClean="0"/>
              <a:t>„</a:t>
            </a:r>
            <a:r>
              <a:rPr lang="de-DE" sz="1800" dirty="0" err="1" smtClean="0"/>
              <a:t>grass-roots</a:t>
            </a:r>
            <a:r>
              <a:rPr lang="de-DE" sz="1800" dirty="0" smtClean="0"/>
              <a:t> </a:t>
            </a:r>
            <a:r>
              <a:rPr lang="de-DE" sz="1800" dirty="0" err="1" smtClean="0"/>
              <a:t>effort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various</a:t>
            </a:r>
            <a:r>
              <a:rPr lang="de-DE" sz="1800" dirty="0" smtClean="0"/>
              <a:t> </a:t>
            </a:r>
          </a:p>
          <a:p>
            <a:pPr marL="255588" lvl="1" indent="0">
              <a:buNone/>
            </a:pPr>
            <a:r>
              <a:rPr lang="de-DE" sz="1800" dirty="0" smtClean="0"/>
              <a:t>   </a:t>
            </a:r>
            <a:r>
              <a:rPr lang="de-DE" sz="1800" dirty="0" err="1" smtClean="0"/>
              <a:t>public</a:t>
            </a:r>
            <a:r>
              <a:rPr lang="de-DE" sz="1800" dirty="0" smtClean="0"/>
              <a:t> </a:t>
            </a:r>
            <a:r>
              <a:rPr lang="de-DE" sz="1800" dirty="0" err="1" smtClean="0"/>
              <a:t>bodies</a:t>
            </a:r>
            <a:r>
              <a:rPr lang="de-DE" sz="1800" dirty="0" smtClean="0"/>
              <a:t> (</a:t>
            </a:r>
            <a:r>
              <a:rPr lang="de-DE" sz="1800" dirty="0" err="1" smtClean="0"/>
              <a:t>as</a:t>
            </a:r>
            <a:r>
              <a:rPr lang="de-DE" sz="1800" dirty="0" smtClean="0"/>
              <a:t> </a:t>
            </a:r>
            <a:r>
              <a:rPr lang="de-DE" sz="1800" dirty="0" err="1" smtClean="0"/>
              <a:t>opposed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e.g. UK)</a:t>
            </a:r>
          </a:p>
          <a:p>
            <a:pPr lvl="1"/>
            <a:r>
              <a:rPr lang="de-DE" sz="1800" dirty="0" smtClean="0"/>
              <a:t>Parallel (non-</a:t>
            </a:r>
            <a:r>
              <a:rPr lang="de-DE" sz="1800" dirty="0" err="1" smtClean="0"/>
              <a:t>government</a:t>
            </a:r>
            <a:r>
              <a:rPr lang="de-DE" sz="1800" dirty="0" smtClean="0"/>
              <a:t>) </a:t>
            </a:r>
          </a:p>
          <a:p>
            <a:pPr marL="255588" lvl="1" indent="0">
              <a:buNone/>
            </a:pPr>
            <a:r>
              <a:rPr lang="de-DE" sz="1800" dirty="0" smtClean="0"/>
              <a:t>    Open </a:t>
            </a:r>
            <a:r>
              <a:rPr lang="de-DE" sz="1800" dirty="0" err="1" smtClean="0"/>
              <a:t>data</a:t>
            </a:r>
            <a:r>
              <a:rPr lang="de-DE" sz="1800" dirty="0" smtClean="0"/>
              <a:t> </a:t>
            </a:r>
            <a:r>
              <a:rPr lang="de-DE" sz="1800" dirty="0" err="1" smtClean="0"/>
              <a:t>Platform</a:t>
            </a:r>
            <a:r>
              <a:rPr lang="de-DE" sz="1800" dirty="0" smtClean="0"/>
              <a:t> </a:t>
            </a:r>
            <a:r>
              <a:rPr lang="de-DE" sz="1800" dirty="0" err="1" smtClean="0"/>
              <a:t>underway</a:t>
            </a:r>
            <a:endParaRPr lang="de-DE" sz="1800" dirty="0" smtClean="0"/>
          </a:p>
          <a:p>
            <a:pPr lvl="1"/>
            <a:r>
              <a:rPr lang="de-DE" sz="1800" dirty="0" smtClean="0"/>
              <a:t>Unique </a:t>
            </a:r>
            <a:r>
              <a:rPr lang="de-DE" sz="1800" dirty="0" err="1" smtClean="0"/>
              <a:t>license</a:t>
            </a:r>
            <a:endParaRPr lang="de-DE" sz="1800" dirty="0"/>
          </a:p>
          <a:p>
            <a:pPr lvl="1"/>
            <a:r>
              <a:rPr lang="de-DE" sz="1800" dirty="0"/>
              <a:t>C</a:t>
            </a:r>
            <a:r>
              <a:rPr lang="de-DE" sz="1800" dirty="0" smtClean="0"/>
              <a:t>ommunity </a:t>
            </a:r>
            <a:r>
              <a:rPr lang="de-DE" sz="1800" dirty="0" err="1" smtClean="0"/>
              <a:t>meetings</a:t>
            </a:r>
            <a:r>
              <a:rPr lang="de-DE" sz="1800" dirty="0" smtClean="0"/>
              <a:t> („</a:t>
            </a:r>
            <a:r>
              <a:rPr lang="de-DE" sz="1800" dirty="0" err="1" smtClean="0"/>
              <a:t>BarCamps</a:t>
            </a:r>
            <a:r>
              <a:rPr lang="de-DE" sz="1800" dirty="0" smtClean="0"/>
              <a:t>“)</a:t>
            </a:r>
          </a:p>
          <a:p>
            <a:pPr lvl="2"/>
            <a:r>
              <a:rPr lang="de-DE" sz="1600" dirty="0" smtClean="0"/>
              <a:t>E.g. </a:t>
            </a:r>
            <a:r>
              <a:rPr lang="de-DE" sz="1600" dirty="0" err="1" smtClean="0"/>
              <a:t>transformation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4/5-star </a:t>
            </a:r>
            <a:r>
              <a:rPr lang="de-DE" sz="1600" dirty="0" err="1" smtClean="0"/>
              <a:t>discussed</a:t>
            </a:r>
            <a:endParaRPr lang="de-DE" sz="1600" dirty="0" smtClean="0"/>
          </a:p>
          <a:p>
            <a:pPr lvl="2"/>
            <a:endParaRPr lang="de-DE" sz="1600" dirty="0" smtClean="0"/>
          </a:p>
          <a:p>
            <a:pPr marL="530225" lvl="2" indent="0">
              <a:buNone/>
            </a:pPr>
            <a:endParaRPr lang="de-DE" sz="1600" dirty="0"/>
          </a:p>
          <a:p>
            <a:pPr marL="530225" lvl="2" indent="0">
              <a:buNone/>
            </a:pPr>
            <a:r>
              <a:rPr lang="de-DE" sz="1600" dirty="0"/>
              <a:t>	</a:t>
            </a:r>
            <a:r>
              <a:rPr lang="de-DE" sz="1600" dirty="0" smtClean="0"/>
              <a:t>	    </a:t>
            </a:r>
            <a:r>
              <a:rPr lang="de-DE" dirty="0" smtClean="0"/>
              <a:t>The </a:t>
            </a:r>
            <a:r>
              <a:rPr lang="de-DE" dirty="0" err="1" smtClean="0"/>
              <a:t>portal</a:t>
            </a:r>
            <a:r>
              <a:rPr lang="de-DE" dirty="0" smtClean="0"/>
              <a:t> just </a:t>
            </a:r>
            <a:r>
              <a:rPr lang="de-DE" dirty="0" err="1" smtClean="0"/>
              <a:t>won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UN Public Service Award 2014!</a:t>
            </a:r>
          </a:p>
        </p:txBody>
      </p:sp>
      <p:pic>
        <p:nvPicPr>
          <p:cNvPr id="5" name="Bild 4" descr="Screen Shot 2013-12-19 at 12.01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5519602" cy="4533209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05" y="5301207"/>
            <a:ext cx="1875165" cy="156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361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 rotWithShape="1">
          <a:blip r:embed="rId2"/>
          <a:srcRect b="3968"/>
          <a:stretch/>
        </p:blipFill>
        <p:spPr>
          <a:xfrm>
            <a:off x="611560" y="1628800"/>
            <a:ext cx="7260299" cy="5229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vs. Big Data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de-DE" sz="1400" dirty="0">
                <a:hlinkClick r:id="rId3"/>
              </a:rPr>
              <a:t>http://www.opendatanow.com/2013/11/new-big-data-vs-open-data-mapping-it-out</a:t>
            </a:r>
            <a:r>
              <a:rPr lang="de-DE" sz="1400" dirty="0" smtClean="0">
                <a:hlinkClick r:id="rId3"/>
              </a:rPr>
              <a:t>/</a:t>
            </a:r>
            <a:r>
              <a:rPr lang="de-DE" sz="1400" dirty="0" smtClean="0"/>
              <a:t> </a:t>
            </a:r>
            <a:endParaRPr lang="de-DE" sz="1400" dirty="0"/>
          </a:p>
        </p:txBody>
      </p:sp>
      <p:sp>
        <p:nvSpPr>
          <p:cNvPr id="5" name="Abgerundete rechteckige Legende 4"/>
          <p:cNvSpPr/>
          <p:nvPr/>
        </p:nvSpPr>
        <p:spPr>
          <a:xfrm>
            <a:off x="5278099" y="3068960"/>
            <a:ext cx="3888432" cy="3528392"/>
          </a:xfrm>
          <a:prstGeom prst="wedgeRoundRectCallout">
            <a:avLst>
              <a:gd name="adj1" fmla="val -80928"/>
              <a:gd name="adj2" fmla="val -50697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arenR"/>
            </a:pPr>
            <a:r>
              <a:rPr lang="de-DE" dirty="0" err="1"/>
              <a:t>A</a:t>
            </a:r>
            <a:r>
              <a:rPr lang="de-DE" dirty="0" err="1" smtClean="0"/>
              <a:t>ggregated</a:t>
            </a:r>
            <a:r>
              <a:rPr lang="de-DE" dirty="0" smtClean="0"/>
              <a:t> Open Data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, </a:t>
            </a:r>
            <a:r>
              <a:rPr lang="de-DE" dirty="0" err="1"/>
              <a:t>heterogeneous</a:t>
            </a:r>
            <a:r>
              <a:rPr lang="de-DE" dirty="0"/>
              <a:t> </a:t>
            </a:r>
            <a:r>
              <a:rPr lang="de-DE" dirty="0" err="1" smtClean="0"/>
              <a:t>sources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different </a:t>
            </a:r>
            <a:r>
              <a:rPr lang="de-DE" dirty="0" err="1" smtClean="0"/>
              <a:t>portals</a:t>
            </a:r>
            <a:r>
              <a:rPr lang="de-DE" dirty="0" smtClean="0"/>
              <a:t> will </a:t>
            </a:r>
            <a:r>
              <a:rPr lang="de-DE" dirty="0" err="1" smtClean="0"/>
              <a:t>potentially</a:t>
            </a:r>
            <a:r>
              <a:rPr lang="de-DE" dirty="0" smtClean="0"/>
              <a:t> </a:t>
            </a:r>
            <a:r>
              <a:rPr lang="de-DE" dirty="0" err="1" smtClean="0"/>
              <a:t>become</a:t>
            </a:r>
            <a:r>
              <a:rPr lang="de-DE" dirty="0" smtClean="0"/>
              <a:t> "Big Data" </a:t>
            </a:r>
            <a:r>
              <a:rPr lang="de-DE" dirty="0" err="1" smtClean="0"/>
              <a:t>over</a:t>
            </a:r>
            <a:r>
              <a:rPr lang="de-DE" dirty="0" smtClean="0"/>
              <a:t> time.</a:t>
            </a:r>
          </a:p>
          <a:p>
            <a:pPr marL="342900" indent="-342900">
              <a:buAutoNum type="arabicParenR"/>
            </a:pPr>
            <a:endParaRPr lang="de-DE" dirty="0" smtClean="0"/>
          </a:p>
          <a:p>
            <a:pPr marL="342900" indent="-342900">
              <a:buAutoNum type="arabicParenR"/>
            </a:pPr>
            <a:r>
              <a:rPr lang="de-DE" dirty="0" err="1" smtClean="0"/>
              <a:t>Serving</a:t>
            </a:r>
            <a:r>
              <a:rPr lang="de-DE" dirty="0" smtClean="0"/>
              <a:t> Open Data "</a:t>
            </a:r>
            <a:r>
              <a:rPr lang="de-DE" dirty="0" err="1" smtClean="0"/>
              <a:t>at</a:t>
            </a:r>
            <a:r>
              <a:rPr lang="de-DE" dirty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"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become</a:t>
            </a:r>
            <a:r>
              <a:rPr lang="de-DE" dirty="0" smtClean="0"/>
              <a:t> a </a:t>
            </a:r>
            <a:r>
              <a:rPr lang="de-DE" dirty="0" err="1" smtClean="0"/>
              <a:t>challenge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Open Data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/>
              <a:t>!</a:t>
            </a:r>
          </a:p>
        </p:txBody>
      </p:sp>
      <p:grpSp>
        <p:nvGrpSpPr>
          <p:cNvPr id="8" name="Gruppierung 7"/>
          <p:cNvGrpSpPr/>
          <p:nvPr/>
        </p:nvGrpSpPr>
        <p:grpSpPr>
          <a:xfrm>
            <a:off x="179512" y="4149080"/>
            <a:ext cx="3312368" cy="2487181"/>
            <a:chOff x="179512" y="4149080"/>
            <a:chExt cx="3312368" cy="2487181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4149080"/>
              <a:ext cx="3289300" cy="2463800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179512" y="5805264"/>
              <a:ext cx="3312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err="1" smtClean="0">
                  <a:solidFill>
                    <a:schemeClr val="bg1"/>
                  </a:solidFill>
                </a:rPr>
                <a:t>We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need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big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data</a:t>
              </a:r>
              <a:r>
                <a:rPr lang="de-DE" sz="1600" dirty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technologies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to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avoid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creating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data</a:t>
              </a:r>
              <a:r>
                <a:rPr lang="de-DE" sz="1600" dirty="0" smtClean="0">
                  <a:solidFill>
                    <a:schemeClr val="bg1"/>
                  </a:solidFill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</a:rPr>
                <a:t>graveyards</a:t>
              </a:r>
              <a:endParaRPr lang="de-DE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22531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EU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pushing</a:t>
            </a:r>
            <a:r>
              <a:rPr lang="de-DE" dirty="0" smtClean="0"/>
              <a:t> </a:t>
            </a:r>
            <a:r>
              <a:rPr lang="de-DE" dirty="0" err="1" smtClean="0"/>
              <a:t>Linked</a:t>
            </a:r>
            <a:r>
              <a:rPr lang="de-DE" dirty="0" smtClean="0"/>
              <a:t> Data Standards</a:t>
            </a:r>
            <a:endParaRPr lang="de-DE" dirty="0"/>
          </a:p>
        </p:txBody>
      </p:sp>
      <p:pic>
        <p:nvPicPr>
          <p:cNvPr id="4" name="Bild 3" descr="Screen Shot 2013-12-18 at 11.53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1772816"/>
            <a:ext cx="6198905" cy="4612033"/>
          </a:xfrm>
          <a:prstGeom prst="rect">
            <a:avLst/>
          </a:prstGeom>
        </p:spPr>
      </p:pic>
      <p:pic>
        <p:nvPicPr>
          <p:cNvPr id="5" name="Bild 4" descr="Screen Shot 2014-06-04 at 13.22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44824"/>
            <a:ext cx="4049775" cy="3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396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6840760" cy="1143000"/>
          </a:xfrm>
        </p:spPr>
        <p:txBody>
          <a:bodyPr>
            <a:normAutofit/>
          </a:bodyPr>
          <a:lstStyle/>
          <a:p>
            <a:r>
              <a:rPr lang="de-DE" dirty="0" smtClean="0"/>
              <a:t>Data on </a:t>
            </a:r>
            <a:r>
              <a:rPr lang="de-DE" dirty="0" err="1" smtClean="0"/>
              <a:t>the</a:t>
            </a:r>
            <a:r>
              <a:rPr lang="de-DE" dirty="0" smtClean="0"/>
              <a:t> Web: </a:t>
            </a:r>
            <a:r>
              <a:rPr lang="de-DE" dirty="0" err="1" smtClean="0"/>
              <a:t>the</a:t>
            </a:r>
            <a:r>
              <a:rPr lang="de-DE" dirty="0" smtClean="0"/>
              <a:t> Web </a:t>
            </a:r>
            <a:r>
              <a:rPr lang="de-DE" dirty="0" err="1" smtClean="0"/>
              <a:t>is</a:t>
            </a:r>
            <a:r>
              <a:rPr lang="de-DE" dirty="0" smtClean="0"/>
              <a:t> not </a:t>
            </a:r>
            <a:r>
              <a:rPr lang="de-DE" dirty="0" err="1" smtClean="0"/>
              <a:t>only</a:t>
            </a:r>
            <a:r>
              <a:rPr lang="de-DE" dirty="0" smtClean="0"/>
              <a:t> a </a:t>
            </a:r>
            <a:r>
              <a:rPr lang="de-DE" dirty="0" err="1" smtClean="0"/>
              <a:t>place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documents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776" y="1700808"/>
            <a:ext cx="8876704" cy="3235860"/>
          </a:xfrm>
        </p:spPr>
        <p:txBody>
          <a:bodyPr>
            <a:normAutofit/>
          </a:bodyPr>
          <a:lstStyle/>
          <a:p>
            <a:r>
              <a:rPr lang="de-DE" sz="2000" dirty="0" smtClean="0"/>
              <a:t>Most Web </a:t>
            </a:r>
            <a:r>
              <a:rPr lang="de-DE" sz="2000" dirty="0" err="1" smtClean="0"/>
              <a:t>pages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created</a:t>
            </a:r>
            <a:r>
              <a:rPr lang="de-DE" sz="2000" dirty="0" smtClean="0"/>
              <a:t> </a:t>
            </a:r>
            <a:r>
              <a:rPr lang="de-DE" sz="2000" dirty="0" err="1" smtClean="0"/>
              <a:t>dynamically</a:t>
            </a:r>
            <a:r>
              <a:rPr lang="de-DE" sz="2000" dirty="0" smtClean="0"/>
              <a:t>... </a:t>
            </a:r>
            <a:r>
              <a:rPr lang="de-DE" sz="2000" dirty="0" err="1"/>
              <a:t>f</a:t>
            </a:r>
            <a:r>
              <a:rPr lang="de-DE" sz="2000" dirty="0" err="1" smtClean="0"/>
              <a:t>rom</a:t>
            </a:r>
            <a:r>
              <a:rPr lang="de-DE" sz="2000" dirty="0" smtClean="0"/>
              <a:t> Data</a:t>
            </a:r>
          </a:p>
          <a:p>
            <a:pPr lvl="1"/>
            <a:r>
              <a:rPr lang="de-DE" sz="1600" dirty="0" smtClean="0"/>
              <a:t>Data </a:t>
            </a:r>
            <a:r>
              <a:rPr lang="de-DE" sz="1600" dirty="0" err="1" smtClean="0"/>
              <a:t>from</a:t>
            </a:r>
            <a:r>
              <a:rPr lang="de-DE" sz="1600" dirty="0" smtClean="0"/>
              <a:t> user-</a:t>
            </a:r>
            <a:r>
              <a:rPr lang="de-DE" sz="1600" dirty="0" err="1" smtClean="0"/>
              <a:t>generated</a:t>
            </a:r>
            <a:r>
              <a:rPr lang="de-DE" sz="1600" dirty="0" smtClean="0"/>
              <a:t> </a:t>
            </a:r>
            <a:r>
              <a:rPr lang="de-DE" sz="1600" dirty="0" err="1" smtClean="0"/>
              <a:t>content</a:t>
            </a:r>
            <a:r>
              <a:rPr lang="de-DE" sz="1600" dirty="0" smtClean="0"/>
              <a:t>...</a:t>
            </a:r>
            <a:endParaRPr lang="de-DE" sz="1600" dirty="0"/>
          </a:p>
          <a:p>
            <a:pPr lvl="1"/>
            <a:r>
              <a:rPr lang="de-DE" sz="1600" dirty="0" smtClean="0"/>
              <a:t>Data </a:t>
            </a:r>
            <a:r>
              <a:rPr lang="de-DE" sz="1600" dirty="0" err="1"/>
              <a:t>f</a:t>
            </a:r>
            <a:r>
              <a:rPr lang="de-DE" sz="1600" dirty="0" err="1" smtClean="0"/>
              <a:t>rom</a:t>
            </a:r>
            <a:r>
              <a:rPr lang="de-DE" sz="1600" dirty="0" smtClean="0"/>
              <a:t> </a:t>
            </a:r>
            <a:r>
              <a:rPr lang="de-DE" sz="1600" dirty="0" err="1" smtClean="0"/>
              <a:t>public</a:t>
            </a:r>
            <a:r>
              <a:rPr lang="de-DE" sz="1600" dirty="0" smtClean="0"/>
              <a:t> </a:t>
            </a:r>
            <a:r>
              <a:rPr lang="de-DE" sz="1600" dirty="0" err="1" smtClean="0"/>
              <a:t>administration</a:t>
            </a:r>
            <a:r>
              <a:rPr lang="de-DE" sz="1600" dirty="0" smtClean="0"/>
              <a:t>...</a:t>
            </a:r>
          </a:p>
          <a:p>
            <a:pPr lvl="1"/>
            <a:r>
              <a:rPr lang="de-DE" sz="1600" dirty="0"/>
              <a:t>Data </a:t>
            </a:r>
            <a:r>
              <a:rPr lang="de-DE" sz="1600" dirty="0" err="1"/>
              <a:t>from</a:t>
            </a:r>
            <a:r>
              <a:rPr lang="de-DE" sz="1600" dirty="0"/>
              <a:t> </a:t>
            </a:r>
            <a:r>
              <a:rPr lang="de-DE" sz="1600" dirty="0" err="1"/>
              <a:t>companies</a:t>
            </a:r>
            <a:r>
              <a:rPr lang="de-DE" sz="1600" dirty="0"/>
              <a:t>..</a:t>
            </a:r>
            <a:r>
              <a:rPr lang="de-DE" sz="1600" dirty="0" smtClean="0"/>
              <a:t>.</a:t>
            </a:r>
          </a:p>
          <a:p>
            <a:r>
              <a:rPr lang="de-DE" sz="2000" dirty="0"/>
              <a:t>In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course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trend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„Open Data“ 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 smtClean="0"/>
              <a:t>   a </a:t>
            </a:r>
            <a:r>
              <a:rPr lang="de-DE" sz="2000" dirty="0" err="1"/>
              <a:t>lot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 smtClean="0"/>
              <a:t>this</a:t>
            </a:r>
            <a:r>
              <a:rPr lang="de-DE" sz="2000" dirty="0" smtClean="0"/>
              <a:t> Data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being</a:t>
            </a:r>
            <a:r>
              <a:rPr lang="de-DE" sz="2000" dirty="0"/>
              <a:t> </a:t>
            </a:r>
            <a:r>
              <a:rPr lang="de-DE" sz="2000" dirty="0" err="1"/>
              <a:t>published</a:t>
            </a:r>
            <a:r>
              <a:rPr lang="de-DE" sz="2000" dirty="0"/>
              <a:t> </a:t>
            </a:r>
            <a:endParaRPr lang="de-DE" sz="2000" dirty="0" smtClean="0"/>
          </a:p>
          <a:p>
            <a:pPr marL="0" indent="0">
              <a:buNone/>
            </a:pPr>
            <a:r>
              <a:rPr lang="de-DE" sz="2000" dirty="0"/>
              <a:t> </a:t>
            </a:r>
            <a:r>
              <a:rPr lang="de-DE" sz="2000" dirty="0" smtClean="0"/>
              <a:t>  </a:t>
            </a:r>
            <a:r>
              <a:rPr lang="de-DE" sz="2000" b="1" dirty="0" err="1" smtClean="0"/>
              <a:t>directly</a:t>
            </a:r>
            <a:r>
              <a:rPr lang="de-DE" sz="2000" b="1" dirty="0" smtClean="0"/>
              <a:t> </a:t>
            </a:r>
            <a:r>
              <a:rPr lang="de-DE" sz="2000" dirty="0" smtClean="0"/>
              <a:t>on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smtClean="0"/>
              <a:t>Web, but </a:t>
            </a:r>
            <a:r>
              <a:rPr lang="de-DE" sz="2000" dirty="0" err="1" smtClean="0"/>
              <a:t>rarely</a:t>
            </a:r>
            <a:r>
              <a:rPr lang="de-DE" sz="2000" dirty="0" smtClean="0"/>
              <a:t> </a:t>
            </a:r>
            <a:r>
              <a:rPr lang="de-DE" sz="2000" b="1" i="1" dirty="0" err="1" smtClean="0"/>
              <a:t>interlinked</a:t>
            </a:r>
            <a:endParaRPr lang="de-DE" sz="2000" b="1" i="1" dirty="0"/>
          </a:p>
          <a:p>
            <a:endParaRPr lang="de-DE" sz="2000" dirty="0"/>
          </a:p>
        </p:txBody>
      </p:sp>
      <p:pic>
        <p:nvPicPr>
          <p:cNvPr id="4" name="Picture 27" descr="Screen Shot 2013-01-20 at 09.40.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396" y="2132856"/>
            <a:ext cx="3339604" cy="1764888"/>
          </a:xfrm>
          <a:prstGeom prst="rect">
            <a:avLst/>
          </a:prstGeom>
        </p:spPr>
      </p:pic>
      <p:pic>
        <p:nvPicPr>
          <p:cNvPr id="5" name="Picture 29" descr="Screen Shot 2013-01-20 at 09.39.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284984"/>
            <a:ext cx="3456384" cy="1720992"/>
          </a:xfrm>
          <a:prstGeom prst="rect">
            <a:avLst/>
          </a:prstGeom>
        </p:spPr>
      </p:pic>
      <p:pic>
        <p:nvPicPr>
          <p:cNvPr id="6" name="Picture 28" descr="Screen Shot 2013-01-20 at 09.41.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365104"/>
            <a:ext cx="3214816" cy="1638663"/>
          </a:xfrm>
          <a:prstGeom prst="rect">
            <a:avLst/>
          </a:prstGeom>
        </p:spPr>
      </p:pic>
      <p:pic>
        <p:nvPicPr>
          <p:cNvPr id="11" name="Bild 10" descr="Screen Shot 2013-12-18 at 10.26.5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77072"/>
            <a:ext cx="5791572" cy="3861048"/>
          </a:xfrm>
          <a:prstGeom prst="rect">
            <a:avLst/>
          </a:prstGeom>
        </p:spPr>
      </p:pic>
      <p:pic>
        <p:nvPicPr>
          <p:cNvPr id="8" name="Bild 7" descr="Screen Shot 2014-04-07 at 21.43.1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4149080"/>
            <a:ext cx="4752528" cy="46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482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Open Data?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b="1" dirty="0" err="1"/>
              <a:t>Availability</a:t>
            </a:r>
            <a:r>
              <a:rPr lang="de-DE" b="1" dirty="0"/>
              <a:t> </a:t>
            </a:r>
            <a:r>
              <a:rPr lang="de-DE" b="1" dirty="0" err="1"/>
              <a:t>and</a:t>
            </a:r>
            <a:r>
              <a:rPr lang="de-DE" b="1" dirty="0"/>
              <a:t> Access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err="1"/>
              <a:t>whole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a </a:t>
            </a:r>
            <a:r>
              <a:rPr lang="de-DE" dirty="0" err="1"/>
              <a:t>reasonable</a:t>
            </a:r>
            <a:r>
              <a:rPr lang="de-DE" dirty="0"/>
              <a:t> </a:t>
            </a:r>
            <a:r>
              <a:rPr lang="de-DE" dirty="0" err="1"/>
              <a:t>reproduction</a:t>
            </a:r>
            <a:r>
              <a:rPr lang="de-DE" dirty="0"/>
              <a:t> </a:t>
            </a:r>
            <a:r>
              <a:rPr lang="de-DE" dirty="0" err="1"/>
              <a:t>cost</a:t>
            </a:r>
            <a:r>
              <a:rPr lang="de-DE" dirty="0"/>
              <a:t>, </a:t>
            </a:r>
            <a:r>
              <a:rPr lang="de-DE" dirty="0" err="1"/>
              <a:t>preferably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downloading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internet</a:t>
            </a:r>
            <a:r>
              <a:rPr lang="de-DE" dirty="0"/>
              <a:t>. The </a:t>
            </a:r>
            <a:r>
              <a:rPr lang="de-DE" dirty="0" err="1"/>
              <a:t>data</a:t>
            </a:r>
            <a:r>
              <a:rPr lang="de-DE" dirty="0"/>
              <a:t> must also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in a </a:t>
            </a:r>
            <a:r>
              <a:rPr lang="de-DE" dirty="0" err="1"/>
              <a:t>convenient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modifiable</a:t>
            </a:r>
            <a:r>
              <a:rPr lang="de-DE" dirty="0"/>
              <a:t> form.</a:t>
            </a:r>
          </a:p>
          <a:p>
            <a:r>
              <a:rPr lang="de-DE" b="1" dirty="0"/>
              <a:t>Reuse </a:t>
            </a:r>
            <a:r>
              <a:rPr lang="de-DE" b="1" dirty="0" err="1"/>
              <a:t>and</a:t>
            </a:r>
            <a:r>
              <a:rPr lang="de-DE" b="1" dirty="0"/>
              <a:t> Redistribution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permit</a:t>
            </a:r>
            <a:r>
              <a:rPr lang="de-DE" dirty="0"/>
              <a:t> </a:t>
            </a:r>
            <a:r>
              <a:rPr lang="de-DE" dirty="0" err="1"/>
              <a:t>reuse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redistribution</a:t>
            </a:r>
            <a:r>
              <a:rPr lang="de-DE" dirty="0"/>
              <a:t> </a:t>
            </a:r>
            <a:r>
              <a:rPr lang="de-DE" dirty="0" err="1"/>
              <a:t>including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intermixing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datasets</a:t>
            </a:r>
            <a:r>
              <a:rPr lang="de-DE" dirty="0"/>
              <a:t>. The </a:t>
            </a:r>
            <a:r>
              <a:rPr lang="de-DE" dirty="0" err="1"/>
              <a:t>data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>
                <a:hlinkClick r:id="rId2"/>
              </a:rPr>
              <a:t>machine-readable</a:t>
            </a:r>
            <a:r>
              <a:rPr lang="de-DE" dirty="0"/>
              <a:t>.</a:t>
            </a:r>
          </a:p>
          <a:p>
            <a:r>
              <a:rPr lang="de-DE" b="1" dirty="0"/>
              <a:t>Universal </a:t>
            </a:r>
            <a:r>
              <a:rPr lang="de-DE" b="1" dirty="0" err="1"/>
              <a:t>Participation</a:t>
            </a:r>
            <a:r>
              <a:rPr lang="de-DE" dirty="0"/>
              <a:t>: </a:t>
            </a:r>
            <a:r>
              <a:rPr lang="de-DE" dirty="0" err="1"/>
              <a:t>everyone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, </a:t>
            </a:r>
            <a:r>
              <a:rPr lang="de-DE" dirty="0" err="1"/>
              <a:t>reuse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redistribute</a:t>
            </a:r>
            <a:r>
              <a:rPr lang="de-DE" dirty="0"/>
              <a:t> –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discrimination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endeavour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persons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groups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, ‘non-commercial’ </a:t>
            </a:r>
            <a:r>
              <a:rPr lang="de-DE" dirty="0" err="1"/>
              <a:t>restrictions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prevent</a:t>
            </a:r>
            <a:r>
              <a:rPr lang="de-DE" dirty="0"/>
              <a:t> ‘</a:t>
            </a:r>
            <a:r>
              <a:rPr lang="de-DE" dirty="0" err="1"/>
              <a:t>commercial</a:t>
            </a:r>
            <a:r>
              <a:rPr lang="de-DE" dirty="0"/>
              <a:t>’ </a:t>
            </a:r>
            <a:r>
              <a:rPr lang="de-DE" dirty="0" err="1"/>
              <a:t>use</a:t>
            </a:r>
            <a:r>
              <a:rPr lang="de-DE" dirty="0"/>
              <a:t>,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restrictions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purposes</a:t>
            </a:r>
            <a:r>
              <a:rPr lang="de-DE" dirty="0"/>
              <a:t> (e.g. </a:t>
            </a:r>
            <a:r>
              <a:rPr lang="de-DE" dirty="0" err="1"/>
              <a:t>only</a:t>
            </a:r>
            <a:r>
              <a:rPr lang="de-DE" dirty="0"/>
              <a:t> in </a:t>
            </a:r>
            <a:r>
              <a:rPr lang="de-DE" dirty="0" err="1"/>
              <a:t>education</a:t>
            </a:r>
            <a:r>
              <a:rPr lang="de-DE" dirty="0"/>
              <a:t>), </a:t>
            </a:r>
            <a:r>
              <a:rPr lang="de-DE" dirty="0" err="1"/>
              <a:t>are</a:t>
            </a:r>
            <a:r>
              <a:rPr lang="de-DE" dirty="0"/>
              <a:t> not </a:t>
            </a:r>
            <a:r>
              <a:rPr lang="de-DE" dirty="0" err="1"/>
              <a:t>allowed</a:t>
            </a:r>
            <a:r>
              <a:rPr lang="de-DE" dirty="0"/>
              <a:t>.</a:t>
            </a:r>
          </a:p>
          <a:p>
            <a:endParaRPr lang="de-DE" dirty="0" smtClean="0"/>
          </a:p>
          <a:p>
            <a:r>
              <a:rPr lang="de-DE" dirty="0" smtClean="0"/>
              <a:t> </a:t>
            </a:r>
            <a:r>
              <a:rPr lang="de-DE" dirty="0"/>
              <a:t>See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: </a:t>
            </a:r>
            <a:r>
              <a:rPr lang="de-DE" dirty="0">
                <a:hlinkClick r:id="rId3"/>
              </a:rPr>
              <a:t>http://opendefinition.org/okd</a:t>
            </a:r>
            <a:r>
              <a:rPr lang="de-DE" dirty="0" smtClean="0">
                <a:hlinkClick r:id="rId3"/>
              </a:rPr>
              <a:t>/</a:t>
            </a:r>
            <a:r>
              <a:rPr lang="de-DE" dirty="0" smtClean="0"/>
              <a:t> </a:t>
            </a:r>
            <a:endParaRPr lang="de-DE" dirty="0"/>
          </a:p>
          <a:p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6317940"/>
            <a:ext cx="504056" cy="5400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7020272" y="6334780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Open </a:t>
            </a:r>
            <a:r>
              <a:rPr lang="de-DE" sz="1400" dirty="0" err="1" smtClean="0"/>
              <a:t>Knowledge</a:t>
            </a:r>
            <a:r>
              <a:rPr lang="de-DE" sz="1400" dirty="0" smtClean="0"/>
              <a:t> </a:t>
            </a:r>
            <a:r>
              <a:rPr lang="de-DE" sz="1400" dirty="0" err="1"/>
              <a:t>F</a:t>
            </a:r>
            <a:r>
              <a:rPr lang="de-DE" sz="1400" dirty="0" err="1" smtClean="0"/>
              <a:t>oundation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40725831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16" y="620688"/>
            <a:ext cx="8229600" cy="991049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Open Data Trends, Future &amp; Challenges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73216"/>
            <a:ext cx="9144000" cy="1681161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Open Data: Typically very  liberal licenses (variants of CC), but still mixed</a:t>
            </a:r>
          </a:p>
          <a:p>
            <a:r>
              <a:rPr lang="en-US" sz="2000" dirty="0" smtClean="0"/>
              <a:t>Many formats, varying quality, harmonization starting</a:t>
            </a:r>
          </a:p>
          <a:p>
            <a:r>
              <a:rPr lang="en-US" sz="2000" dirty="0" smtClean="0"/>
              <a:t>Mostly by online communities or public bodies (cities, communities, governments, UN,…)</a:t>
            </a:r>
          </a:p>
          <a:p>
            <a:pPr lvl="1"/>
            <a:r>
              <a:rPr lang="en-US" sz="1600" dirty="0" smtClean="0"/>
              <a:t>Currently focused  mostly in </a:t>
            </a:r>
            <a:r>
              <a:rPr lang="en-US" sz="1600" dirty="0" err="1" smtClean="0"/>
              <a:t>SMEs</a:t>
            </a:r>
            <a:r>
              <a:rPr lang="en-US" sz="1600" dirty="0" smtClean="0"/>
              <a:t> to take  advantage of that data</a:t>
            </a:r>
          </a:p>
          <a:p>
            <a:r>
              <a:rPr lang="en-US" sz="2000" dirty="0" smtClean="0"/>
              <a:t>vs. Publicly available data: e.g. NYT is public but not free/not license free</a:t>
            </a:r>
          </a:p>
          <a:p>
            <a:r>
              <a:rPr lang="en-US" sz="2000" dirty="0" smtClean="0"/>
              <a:t>vs. Enterprise (Linked) Data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52576"/>
            <a:ext cx="2926196" cy="206057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4191" y="2152576"/>
            <a:ext cx="2418220" cy="20605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6558" y="2295596"/>
            <a:ext cx="2653352" cy="20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0434" y="3429000"/>
            <a:ext cx="3103566" cy="19991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5" descr="031910_2100_inspirepart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6736" y="4126912"/>
            <a:ext cx="7620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91790" y="4340147"/>
            <a:ext cx="891444" cy="52413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/>
          <a:srcRect b="27278"/>
          <a:stretch>
            <a:fillRect/>
          </a:stretch>
        </p:blipFill>
        <p:spPr bwMode="auto">
          <a:xfrm>
            <a:off x="2411760" y="1713026"/>
            <a:ext cx="1440160" cy="4280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7895" y="1713027"/>
            <a:ext cx="1210842" cy="442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37894" y="4788421"/>
            <a:ext cx="26998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200" b="1" dirty="0">
                <a:cs typeface="Arial" charset="0"/>
              </a:rPr>
              <a:t>DIRECTIVE 2007/2/EC INSPIRE</a:t>
            </a:r>
          </a:p>
        </p:txBody>
      </p:sp>
      <p:pic>
        <p:nvPicPr>
          <p:cNvPr id="18" name="Picture 17" descr="Screen Shot 2013-01-26 at 22.27.5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48736" y="4196943"/>
            <a:ext cx="2633518" cy="684031"/>
          </a:xfrm>
          <a:prstGeom prst="rect">
            <a:avLst/>
          </a:prstGeom>
        </p:spPr>
      </p:pic>
      <p:pic>
        <p:nvPicPr>
          <p:cNvPr id="19" name="Picture 18" descr="Screen Shot 2013-01-26 at 22.29.4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7700" y="1700808"/>
            <a:ext cx="3130689" cy="174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738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Data Portals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CKAN ... </a:t>
            </a:r>
            <a:r>
              <a:rPr lang="de-DE" dirty="0">
                <a:hlinkClick r:id="rId2"/>
              </a:rPr>
              <a:t>http://ckan.org</a:t>
            </a:r>
            <a:r>
              <a:rPr lang="de-DE" dirty="0" smtClean="0">
                <a:hlinkClick r:id="rId2"/>
              </a:rPr>
              <a:t>/</a:t>
            </a:r>
            <a:endParaRPr lang="de-DE" dirty="0" smtClean="0"/>
          </a:p>
          <a:p>
            <a:endParaRPr lang="de-DE" dirty="0"/>
          </a:p>
          <a:p>
            <a:pPr marL="342900" indent="-342900">
              <a:buFont typeface="Arial"/>
              <a:buChar char="•"/>
            </a:pPr>
            <a:r>
              <a:rPr lang="de-DE" dirty="0" err="1"/>
              <a:t>a</a:t>
            </a:r>
            <a:r>
              <a:rPr lang="de-DE" dirty="0" err="1" smtClean="0"/>
              <a:t>lmost</a:t>
            </a:r>
            <a:r>
              <a:rPr lang="de-DE" dirty="0" smtClean="0"/>
              <a:t> „de facto“ </a:t>
            </a:r>
            <a:r>
              <a:rPr lang="de-DE" dirty="0" err="1" smtClean="0"/>
              <a:t>standard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Open Data Portals</a:t>
            </a:r>
          </a:p>
          <a:p>
            <a:pPr marL="342900" indent="-342900">
              <a:buFont typeface="Arial"/>
              <a:buChar char="•"/>
            </a:pPr>
            <a:r>
              <a:rPr lang="de-DE" dirty="0" err="1" smtClean="0"/>
              <a:t>facilitates</a:t>
            </a:r>
            <a:r>
              <a:rPr lang="de-DE" dirty="0" smtClean="0"/>
              <a:t> </a:t>
            </a:r>
            <a:r>
              <a:rPr lang="de-DE" dirty="0" err="1" smtClean="0"/>
              <a:t>search</a:t>
            </a:r>
            <a:r>
              <a:rPr lang="de-DE" dirty="0" smtClean="0"/>
              <a:t>, </a:t>
            </a:r>
            <a:r>
              <a:rPr lang="de-DE" dirty="0" err="1" smtClean="0"/>
              <a:t>metadata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publisher</a:t>
            </a:r>
            <a:r>
              <a:rPr lang="de-DE" dirty="0" smtClean="0"/>
              <a:t>, </a:t>
            </a:r>
            <a:r>
              <a:rPr lang="de-DE" dirty="0" err="1" smtClean="0"/>
              <a:t>format</a:t>
            </a:r>
            <a:r>
              <a:rPr lang="de-DE" dirty="0" smtClean="0"/>
              <a:t>, </a:t>
            </a:r>
            <a:r>
              <a:rPr lang="de-DE" dirty="0" err="1" smtClean="0"/>
              <a:t>publication</a:t>
            </a:r>
            <a:r>
              <a:rPr lang="de-DE" dirty="0" smtClean="0"/>
              <a:t> </a:t>
            </a:r>
            <a:r>
              <a:rPr lang="de-DE" dirty="0" err="1" smtClean="0"/>
              <a:t>date</a:t>
            </a:r>
            <a:r>
              <a:rPr lang="de-DE" dirty="0" smtClean="0"/>
              <a:t>, </a:t>
            </a:r>
            <a:r>
              <a:rPr lang="de-DE" dirty="0" err="1" smtClean="0"/>
              <a:t>license</a:t>
            </a:r>
            <a:r>
              <a:rPr lang="de-DE" dirty="0" smtClean="0"/>
              <a:t>, etc.)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endParaRPr lang="de-DE" dirty="0"/>
          </a:p>
          <a:p>
            <a:pPr marL="342900" indent="-342900">
              <a:buFont typeface="Arial"/>
              <a:buChar char="•"/>
            </a:pPr>
            <a:endParaRPr lang="de-DE" dirty="0" smtClean="0"/>
          </a:p>
          <a:p>
            <a:pPr marL="342900" indent="-342900">
              <a:buFont typeface="Arial"/>
              <a:buChar char="•"/>
            </a:pPr>
            <a:r>
              <a:rPr lang="de-DE" dirty="0" smtClean="0">
                <a:hlinkClick r:id="rId3"/>
              </a:rPr>
              <a:t>http://datahub.io/</a:t>
            </a:r>
            <a:r>
              <a:rPr lang="de-DE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de-DE" dirty="0">
                <a:hlinkClick r:id="rId4"/>
              </a:rPr>
              <a:t>http://data.gv.at/</a:t>
            </a:r>
            <a:endParaRPr lang="de-DE" dirty="0"/>
          </a:p>
          <a:p>
            <a:pPr marL="342900" indent="-342900">
              <a:buFont typeface="Arial"/>
              <a:buChar char="•"/>
            </a:pPr>
            <a:endParaRPr lang="de-DE" dirty="0"/>
          </a:p>
          <a:p>
            <a:pPr marL="342900" indent="-342900">
              <a:buFont typeface="Arial"/>
              <a:buChar char="•"/>
            </a:pPr>
            <a:endParaRPr lang="de-DE" dirty="0" smtClean="0"/>
          </a:p>
          <a:p>
            <a:pPr marL="342900" indent="-342900">
              <a:buFont typeface="Arial"/>
              <a:buChar char="•"/>
            </a:pPr>
            <a:r>
              <a:rPr lang="de-DE" dirty="0" err="1" smtClean="0"/>
              <a:t>machine-processable</a:t>
            </a:r>
            <a:r>
              <a:rPr lang="de-DE" dirty="0" smtClean="0"/>
              <a:t>? ... </a:t>
            </a:r>
          </a:p>
          <a:p>
            <a:pPr marL="0" indent="0"/>
            <a:r>
              <a:rPr lang="de-DE" dirty="0"/>
              <a:t> </a:t>
            </a:r>
            <a:r>
              <a:rPr lang="de-DE" dirty="0" smtClean="0"/>
              <a:t>   ... </a:t>
            </a:r>
            <a:r>
              <a:rPr lang="de-DE" b="1" dirty="0" err="1" smtClean="0"/>
              <a:t>partiall</a:t>
            </a:r>
            <a:r>
              <a:rPr lang="de-DE" b="1" dirty="0" err="1"/>
              <a:t>y</a:t>
            </a:r>
            <a:endParaRPr lang="de-DE" b="1" dirty="0" smtClean="0"/>
          </a:p>
          <a:p>
            <a:pPr marL="342900" indent="-342900">
              <a:buFont typeface="Arial"/>
              <a:buChar char="•"/>
            </a:pPr>
            <a:endParaRPr lang="de-DE" dirty="0"/>
          </a:p>
        </p:txBody>
      </p:sp>
      <p:pic>
        <p:nvPicPr>
          <p:cNvPr id="4" name="Bild 3" descr="Screen Shot 2013-12-18 at 10.24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45024"/>
            <a:ext cx="5556109" cy="362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9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Still... </a:t>
            </a:r>
            <a:r>
              <a:rPr lang="de-DE" dirty="0" err="1" smtClean="0"/>
              <a:t>Challenges</a:t>
            </a:r>
            <a:r>
              <a:rPr lang="de-DE" dirty="0" smtClean="0"/>
              <a:t> </a:t>
            </a:r>
            <a:r>
              <a:rPr lang="de-DE" dirty="0" err="1" smtClean="0"/>
              <a:t>regarding</a:t>
            </a:r>
            <a:r>
              <a:rPr lang="de-DE" dirty="0" smtClean="0"/>
              <a:t> </a:t>
            </a:r>
            <a:r>
              <a:rPr lang="de-DE" dirty="0" err="1" smtClean="0"/>
              <a:t>machine-readability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smtClean="0"/>
              <a:t>... </a:t>
            </a:r>
            <a:r>
              <a:rPr lang="de-DE" dirty="0" err="1" smtClean="0"/>
              <a:t>Missing</a:t>
            </a:r>
            <a:r>
              <a:rPr lang="de-DE" dirty="0" smtClean="0"/>
              <a:t>/</a:t>
            </a:r>
            <a:r>
              <a:rPr lang="de-DE" dirty="0" err="1" smtClean="0"/>
              <a:t>wrong</a:t>
            </a:r>
            <a:r>
              <a:rPr lang="de-DE" dirty="0" smtClean="0"/>
              <a:t> meta-</a:t>
            </a:r>
            <a:r>
              <a:rPr lang="de-DE" dirty="0" err="1" smtClean="0"/>
              <a:t>data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err="1" smtClean="0"/>
              <a:t>related</a:t>
            </a:r>
            <a:r>
              <a:rPr lang="de-DE" dirty="0" smtClean="0"/>
              <a:t> </a:t>
            </a:r>
            <a:r>
              <a:rPr lang="de-DE" dirty="0" err="1" smtClean="0"/>
              <a:t>datasets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not </a:t>
            </a:r>
            <a:r>
              <a:rPr lang="de-DE" dirty="0" err="1" smtClean="0"/>
              <a:t>linked</a:t>
            </a:r>
            <a:endParaRPr lang="de-DE" dirty="0" smtClean="0"/>
          </a:p>
          <a:p>
            <a:r>
              <a:rPr lang="de-DE" dirty="0"/>
              <a:t> </a:t>
            </a:r>
            <a:r>
              <a:rPr lang="de-DE" dirty="0" err="1" smtClean="0"/>
              <a:t>searching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right</a:t>
            </a:r>
            <a:r>
              <a:rPr lang="de-DE" dirty="0" smtClean="0"/>
              <a:t> </a:t>
            </a:r>
            <a:r>
              <a:rPr lang="de-DE" dirty="0" err="1" smtClean="0"/>
              <a:t>dataset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difficult</a:t>
            </a:r>
            <a:endParaRPr lang="de-DE" dirty="0" smtClean="0"/>
          </a:p>
          <a:p>
            <a:r>
              <a:rPr lang="de-DE" dirty="0"/>
              <a:t> </a:t>
            </a: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33382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72" y="430318"/>
            <a:ext cx="65551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Standards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rescue</a:t>
            </a:r>
            <a:r>
              <a:rPr lang="de-DE" dirty="0" smtClean="0"/>
              <a:t>: </a:t>
            </a:r>
            <a:br>
              <a:rPr lang="de-DE" dirty="0" smtClean="0"/>
            </a:br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machine-processable</a:t>
            </a:r>
            <a:r>
              <a:rPr lang="de-DE" dirty="0" smtClean="0"/>
              <a:t> Data </a:t>
            </a:r>
            <a:r>
              <a:rPr lang="de-DE" dirty="0" err="1" smtClean="0"/>
              <a:t>publishing</a:t>
            </a:r>
            <a:r>
              <a:rPr lang="de-DE" dirty="0" smtClean="0"/>
              <a:t>: </a:t>
            </a:r>
            <a:r>
              <a:rPr lang="de-DE" dirty="0" err="1" smtClean="0"/>
              <a:t>Linked</a:t>
            </a:r>
            <a:r>
              <a:rPr lang="de-DE" dirty="0" smtClean="0"/>
              <a:t> Data!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5733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80281" y="548680"/>
            <a:ext cx="6984007" cy="838200"/>
          </a:xfrm>
        </p:spPr>
        <p:txBody>
          <a:bodyPr/>
          <a:lstStyle/>
          <a:p>
            <a:r>
              <a:rPr lang="en-US" b="0" dirty="0" smtClean="0"/>
              <a:t>The Web 1989…</a:t>
            </a:r>
            <a:endParaRPr lang="en-US" b="0" dirty="0"/>
          </a:p>
        </p:txBody>
      </p:sp>
      <p:grpSp>
        <p:nvGrpSpPr>
          <p:cNvPr id="3" name="Group 16"/>
          <p:cNvGrpSpPr/>
          <p:nvPr/>
        </p:nvGrpSpPr>
        <p:grpSpPr>
          <a:xfrm>
            <a:off x="-36512" y="116632"/>
            <a:ext cx="9144000" cy="6099176"/>
            <a:chOff x="2628900" y="1903412"/>
            <a:chExt cx="9144000" cy="6099176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628900" y="1903412"/>
              <a:ext cx="9144000" cy="60975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endParaRPr>
            </a:p>
          </p:txBody>
        </p:sp>
        <p:pic>
          <p:nvPicPr>
            <p:cNvPr id="15" name="Picture 7" descr="A circles and arrows diagram relating concepts discussed in the paper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05300" y="1905000"/>
              <a:ext cx="6815862" cy="609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ctangle 7"/>
          <p:cNvSpPr/>
          <p:nvPr/>
        </p:nvSpPr>
        <p:spPr>
          <a:xfrm>
            <a:off x="1600200" y="2024459"/>
            <a:ext cx="708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i="1" dirty="0" smtClean="0">
                <a:ea typeface="ＭＳ Ｐゴシック" charset="-128"/>
                <a:cs typeface="ＭＳ Ｐゴシック" charset="-128"/>
              </a:rPr>
              <a:t>“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This proposal concerns the </a:t>
            </a:r>
            <a:r>
              <a:rPr lang="en-US" b="1" i="1" dirty="0" smtClean="0">
                <a:ea typeface="ＭＳ Ｐゴシック" charset="-128"/>
                <a:cs typeface="ＭＳ Ｐゴシック" charset="-128"/>
              </a:rPr>
              <a:t>management of general information 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about accelerators and experiments at CERN </a:t>
            </a:r>
          </a:p>
          <a:p>
            <a:r>
              <a:rPr lang="en-US" i="1" dirty="0" smtClean="0">
                <a:ea typeface="ＭＳ Ｐゴシック" charset="-128"/>
                <a:cs typeface="ＭＳ Ｐゴシック" charset="-128"/>
              </a:rPr>
              <a:t>[…] based on a </a:t>
            </a:r>
            <a:r>
              <a:rPr lang="en-US" b="1" i="1" dirty="0" smtClean="0">
                <a:ea typeface="ＭＳ Ｐゴシック" charset="-128"/>
                <a:cs typeface="ＭＳ Ｐゴシック" charset="-128"/>
              </a:rPr>
              <a:t>distributed hypertext system</a:t>
            </a:r>
            <a:r>
              <a:rPr lang="en-US" i="1" dirty="0" smtClean="0">
                <a:ea typeface="ＭＳ Ｐゴシック" charset="-128"/>
                <a:cs typeface="ＭＳ Ｐゴシック" charset="-128"/>
              </a:rPr>
              <a:t>. “</a:t>
            </a:r>
            <a:endParaRPr lang="en-US" i="1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3" y="2024459"/>
            <a:ext cx="1388018" cy="104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0"/>
          <p:cNvGrpSpPr/>
          <p:nvPr/>
        </p:nvGrpSpPr>
        <p:grpSpPr>
          <a:xfrm>
            <a:off x="3238500" y="3702447"/>
            <a:ext cx="1676400" cy="2514600"/>
            <a:chOff x="3238500" y="3582988"/>
            <a:chExt cx="1676400" cy="2514600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3619500" y="3582988"/>
              <a:ext cx="1295400" cy="9144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6"/>
            <p:cNvSpPr>
              <a:spLocks noChangeArrowheads="1"/>
            </p:cNvSpPr>
            <p:nvPr/>
          </p:nvSpPr>
          <p:spPr bwMode="auto">
            <a:xfrm>
              <a:off x="3238500" y="5183188"/>
              <a:ext cx="1295400" cy="9144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auto">
            <a:xfrm>
              <a:off x="3619500" y="4497388"/>
              <a:ext cx="685800" cy="685800"/>
            </a:xfrm>
            <a:prstGeom prst="rect">
              <a:avLst/>
            </a:prstGeom>
            <a:solidFill>
              <a:srgbClr val="FF0000">
                <a:alpha val="16078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4" name="Picture 23" descr="Screen shot 2011-02-20 at 14.27.1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0" y="3700860"/>
            <a:ext cx="1684448" cy="2516187"/>
          </a:xfrm>
          <a:prstGeom prst="rect">
            <a:avLst/>
          </a:prstGeom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3812604" y="1717229"/>
            <a:ext cx="5295900" cy="1855787"/>
          </a:xfrm>
        </p:spPr>
        <p:txBody>
          <a:bodyPr/>
          <a:lstStyle/>
          <a:p>
            <a:r>
              <a:rPr lang="en-US" sz="2000" dirty="0" smtClean="0"/>
              <a:t>Globally Unique identifiers</a:t>
            </a:r>
          </a:p>
          <a:p>
            <a:r>
              <a:rPr lang="en-US" sz="2000" dirty="0" smtClean="0"/>
              <a:t>Links between Documents (</a:t>
            </a:r>
            <a:r>
              <a:rPr lang="en-US" sz="2000" dirty="0" err="1" smtClean="0"/>
              <a:t>href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A common protocol</a:t>
            </a:r>
          </a:p>
          <a:p>
            <a:endParaRPr lang="en-US" sz="2000" dirty="0" smtClean="0"/>
          </a:p>
        </p:txBody>
      </p:sp>
      <p:sp>
        <p:nvSpPr>
          <p:cNvPr id="33" name="Rectangle 32"/>
          <p:cNvSpPr/>
          <p:nvPr/>
        </p:nvSpPr>
        <p:spPr bwMode="auto">
          <a:xfrm>
            <a:off x="7736904" y="1717229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URIs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898704" y="2513069"/>
            <a:ext cx="1066800" cy="356288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Lucida Sans" pitchFamily="34" charset="0"/>
              </a:rPr>
              <a:t>HTTP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Lucida Sans" pitchFamily="34" charset="0"/>
            </a:endParaRPr>
          </a:p>
        </p:txBody>
      </p:sp>
      <p:pic>
        <p:nvPicPr>
          <p:cNvPr id="56" name="Picture 29" descr="Screen shot 2011-03-03 at 14.20.0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7435" y="4311829"/>
            <a:ext cx="9847987" cy="2357531"/>
          </a:xfrm>
          <a:prstGeom prst="rect">
            <a:avLst/>
          </a:prstGeom>
        </p:spPr>
      </p:pic>
      <p:sp>
        <p:nvSpPr>
          <p:cNvPr id="32" name="TextBox 22"/>
          <p:cNvSpPr txBox="1"/>
          <p:nvPr/>
        </p:nvSpPr>
        <p:spPr>
          <a:xfrm>
            <a:off x="107504" y="5538718"/>
            <a:ext cx="9036496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&lt;p&gt;I work &lt;a </a:t>
            </a:r>
            <a:r>
              <a:rPr lang="en-US" sz="1300" dirty="0" err="1" smtClean="0"/>
              <a:t>href</a:t>
            </a:r>
            <a:r>
              <a:rPr lang="en-US" sz="1300" dirty="0" smtClean="0"/>
              <a:t>=“</a:t>
            </a:r>
            <a:r>
              <a:rPr lang="en-US" sz="1300" dirty="0" smtClean="0">
                <a:solidFill>
                  <a:srgbClr val="FF0000"/>
                </a:solidFill>
              </a:rPr>
              <a:t>http://</a:t>
            </a:r>
            <a:r>
              <a:rPr lang="en-US" sz="1300" dirty="0" err="1" smtClean="0">
                <a:solidFill>
                  <a:srgbClr val="FF0000"/>
                </a:solidFill>
              </a:rPr>
              <a:t>wu.ac.at</a:t>
            </a:r>
            <a:r>
              <a:rPr lang="en-US" sz="1300" dirty="0" smtClean="0"/>
              <a:t>”&gt;here&lt;/a&gt;&lt;/p&gt; </a:t>
            </a:r>
            <a:r>
              <a:rPr lang="en-US" sz="1600" dirty="0" smtClean="0"/>
              <a:t> 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3868922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23 -0.01066 L -0.18256 -0.2757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5" y="-132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 build="p"/>
      <p:bldP spid="33" grpId="0" animBg="1"/>
      <p:bldP spid="40" grpId="0" animBg="1"/>
      <p:bldP spid="32" grpId="0" animBg="1"/>
    </p:bldLst>
  </p:timing>
</p:sld>
</file>

<file path=ppt/theme/theme1.xml><?xml version="1.0" encoding="utf-8"?>
<a:theme xmlns:a="http://schemas.openxmlformats.org/drawingml/2006/main" name="WU Designvorlage neu">
  <a:themeElements>
    <a:clrScheme name="WU Farbschema neu">
      <a:dk1>
        <a:srgbClr val="000000"/>
      </a:dk1>
      <a:lt1>
        <a:sysClr val="window" lastClr="FFFFFF"/>
      </a:lt1>
      <a:dk2>
        <a:srgbClr val="002E60"/>
      </a:dk2>
      <a:lt2>
        <a:srgbClr val="E5F5FA"/>
      </a:lt2>
      <a:accent1>
        <a:srgbClr val="0096D3"/>
      </a:accent1>
      <a:accent2>
        <a:srgbClr val="002E60"/>
      </a:accent2>
      <a:accent3>
        <a:srgbClr val="532481"/>
      </a:accent3>
      <a:accent4>
        <a:srgbClr val="457AA0"/>
      </a:accent4>
      <a:accent5>
        <a:srgbClr val="A991C0"/>
      </a:accent5>
      <a:accent6>
        <a:srgbClr val="7FCAE9"/>
      </a:accent6>
      <a:hlink>
        <a:srgbClr val="406288"/>
      </a:hlink>
      <a:folHlink>
        <a:srgbClr val="008FAA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U Farbschema neu">
        <a:dk1>
          <a:srgbClr val="000000"/>
        </a:dk1>
        <a:lt1>
          <a:sysClr val="window" lastClr="FFFFFF"/>
        </a:lt1>
        <a:dk2>
          <a:srgbClr val="002E60"/>
        </a:dk2>
        <a:lt2>
          <a:srgbClr val="E5F5FA"/>
        </a:lt2>
        <a:accent1>
          <a:srgbClr val="0096D3"/>
        </a:accent1>
        <a:accent2>
          <a:srgbClr val="002E60"/>
        </a:accent2>
        <a:accent3>
          <a:srgbClr val="532481"/>
        </a:accent3>
        <a:accent4>
          <a:srgbClr val="457AA0"/>
        </a:accent4>
        <a:accent5>
          <a:srgbClr val="A991C0"/>
        </a:accent5>
        <a:accent6>
          <a:srgbClr val="7FCAE9"/>
        </a:accent6>
        <a:hlink>
          <a:srgbClr val="406288"/>
        </a:hlink>
        <a:folHlink>
          <a:srgbClr val="008FA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WU Designvorlage neu</Template>
  <TotalTime>0</TotalTime>
  <Words>1523</Words>
  <Application>Microsoft Macintosh PowerPoint</Application>
  <PresentationFormat>Bildschirmpräsentation (4:3)</PresentationFormat>
  <Paragraphs>209</Paragraphs>
  <Slides>24</Slides>
  <Notes>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6" baseType="lpstr">
      <vt:lpstr>WU Designvorlage neu</vt:lpstr>
      <vt:lpstr>Arbeitsblatt</vt:lpstr>
      <vt:lpstr>Web Standards and Technical Challenges for Publishing and Processing Data on the Web</vt:lpstr>
      <vt:lpstr>Outline</vt:lpstr>
      <vt:lpstr>Data on the Web: the Web is not only a place for documents!</vt:lpstr>
      <vt:lpstr>What is Open Data?</vt:lpstr>
      <vt:lpstr>Open Data Trends, Future &amp; Challenges</vt:lpstr>
      <vt:lpstr>Open Data Portals</vt:lpstr>
      <vt:lpstr>Still... Challenges regarding machine-readability:</vt:lpstr>
      <vt:lpstr>Standards to the rescue:  Towards more machine-processable Data publishing: Linked Data!</vt:lpstr>
      <vt:lpstr>The Web 1989…</vt:lpstr>
      <vt:lpstr>PowerPoint-Präsentation</vt:lpstr>
      <vt:lpstr>... towards Linked Data</vt:lpstr>
      <vt:lpstr>Linked Data on the Web: Adoption</vt:lpstr>
      <vt:lpstr>Linked Data is moving from academia  to industry</vt:lpstr>
      <vt:lpstr>In the last few years, we have seen many successes, e.g. …</vt:lpstr>
      <vt:lpstr>Google Knowledge Graph</vt:lpstr>
      <vt:lpstr>Open Data – Status:</vt:lpstr>
      <vt:lpstr>Can Open Data be used by industry?</vt:lpstr>
      <vt:lpstr>Collected Data vs. Green City Index Data: Overlaps</vt:lpstr>
      <vt:lpstr>City Data Pipeline: Web Interface</vt:lpstr>
      <vt:lpstr>Challenges &amp; Lessons Learnt –  Is Open Data fit for industry?</vt:lpstr>
      <vt:lpstr>Recent Activities in Standardisation: W3C</vt:lpstr>
      <vt:lpstr>Open Government Data Austria:</vt:lpstr>
      <vt:lpstr>Open Data vs. Big Data</vt:lpstr>
      <vt:lpstr>EU is pushing Linked Data Standards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BIS2</dc:title>
  <dc:creator>Niki</dc:creator>
  <cp:lastModifiedBy>Axel Polleres</cp:lastModifiedBy>
  <cp:revision>487</cp:revision>
  <dcterms:created xsi:type="dcterms:W3CDTF">2010-04-12T15:33:34Z</dcterms:created>
  <dcterms:modified xsi:type="dcterms:W3CDTF">2015-02-24T21:39:44Z</dcterms:modified>
</cp:coreProperties>
</file>