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483" r:id="rId3"/>
    <p:sldId id="482" r:id="rId4"/>
    <p:sldId id="441" r:id="rId5"/>
    <p:sldId id="484" r:id="rId6"/>
    <p:sldId id="486" r:id="rId7"/>
    <p:sldId id="508" r:id="rId8"/>
    <p:sldId id="494" r:id="rId9"/>
    <p:sldId id="491" r:id="rId10"/>
    <p:sldId id="492" r:id="rId11"/>
    <p:sldId id="499" r:id="rId12"/>
    <p:sldId id="498" r:id="rId13"/>
    <p:sldId id="501" r:id="rId14"/>
    <p:sldId id="500" r:id="rId15"/>
    <p:sldId id="503" r:id="rId16"/>
    <p:sldId id="506" r:id="rId17"/>
    <p:sldId id="505" r:id="rId18"/>
    <p:sldId id="504" r:id="rId19"/>
    <p:sldId id="507" r:id="rId2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B050"/>
    <a:srgbClr val="CC0099"/>
    <a:srgbClr val="FF0066"/>
    <a:srgbClr val="99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4" autoAdjust="0"/>
    <p:restoredTop sz="94660"/>
  </p:normalViewPr>
  <p:slideViewPr>
    <p:cSldViewPr>
      <p:cViewPr varScale="1">
        <p:scale>
          <a:sx n="90" d="100"/>
          <a:sy n="90" d="100"/>
        </p:scale>
        <p:origin x="-171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7D0F951-13DB-4C5A-85D6-12D1C2F8F5B0}" type="datetimeFigureOut">
              <a:rPr lang="de-AT" smtClean="0"/>
              <a:pPr/>
              <a:t>11/15/13</a:t>
            </a:fld>
            <a:endParaRPr lang="de-AT"/>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854F9C7-0FFE-4E72-AF6A-1657BD8F0EAC}" type="slidenum">
              <a:rPr lang="de-AT" smtClean="0"/>
              <a:pPr/>
              <a:t>‹Nr.›</a:t>
            </a:fld>
            <a:endParaRPr lang="de-AT"/>
          </a:p>
        </p:txBody>
      </p:sp>
    </p:spTree>
    <p:extLst>
      <p:ext uri="{BB962C8B-B14F-4D97-AF65-F5344CB8AC3E}">
        <p14:creationId xmlns:p14="http://schemas.microsoft.com/office/powerpoint/2010/main" val="1383477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2DD00C6-9325-456A-9050-A3DFBE2350C6}" type="datetimeFigureOut">
              <a:rPr lang="de-AT" smtClean="0"/>
              <a:pPr/>
              <a:t>11/15/13</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B4AA2B0-3FF2-4AD7-B641-4608F5682954}" type="slidenum">
              <a:rPr lang="de-AT" smtClean="0"/>
              <a:pPr/>
              <a:t>‹Nr.›</a:t>
            </a:fld>
            <a:endParaRPr lang="de-AT"/>
          </a:p>
        </p:txBody>
      </p:sp>
    </p:spTree>
    <p:extLst>
      <p:ext uri="{BB962C8B-B14F-4D97-AF65-F5344CB8AC3E}">
        <p14:creationId xmlns:p14="http://schemas.microsoft.com/office/powerpoint/2010/main" val="65467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 explain what I mean here, let me start with a quote, which at the same time is one of</a:t>
            </a:r>
            <a:r>
              <a:rPr lang="en-US" baseline="0" dirty="0" smtClean="0"/>
              <a:t> </a:t>
            </a:r>
            <a:r>
              <a:rPr lang="en-US" dirty="0" smtClean="0"/>
              <a:t>the “big promises” of the Semantic Web</a:t>
            </a:r>
            <a:r>
              <a:rPr lang="en-US" baseline="0" dirty="0" smtClean="0"/>
              <a:t> and what its  technologies shall enable. In 1999 Tim-</a:t>
            </a:r>
            <a:r>
              <a:rPr lang="en-US" baseline="0" dirty="0" err="1" smtClean="0"/>
              <a:t>Berners</a:t>
            </a:r>
            <a:r>
              <a:rPr lang="en-US" baseline="0" dirty="0" smtClean="0"/>
              <a:t> Lee, the creator of the Web wrote: “If HTML … “ Well, it’s almost 15 years from that now and so it should work by now, shouldn’t it? So let’s try that on </a:t>
            </a:r>
            <a:r>
              <a:rPr lang="en-US" baseline="0" dirty="0" err="1" smtClean="0"/>
              <a:t>google</a:t>
            </a:r>
            <a:r>
              <a:rPr lang="en-US" baseline="0" dirty="0" smtClean="0"/>
              <a:t>!  Unfortunately </a:t>
            </a:r>
            <a:r>
              <a:rPr lang="en-US" baseline="0" dirty="0" err="1" smtClean="0"/>
              <a:t>google</a:t>
            </a:r>
            <a:r>
              <a:rPr lang="en-US" baseline="0" dirty="0" smtClean="0"/>
              <a:t> doesn’t answer these questions, because </a:t>
            </a:r>
            <a:r>
              <a:rPr lang="en-US" baseline="0" dirty="0" err="1" smtClean="0"/>
              <a:t>google</a:t>
            </a:r>
            <a:r>
              <a:rPr lang="en-US" baseline="0" dirty="0" smtClean="0"/>
              <a:t> doesn’t allow structured query answering…</a:t>
            </a:r>
          </a:p>
          <a:p>
            <a:endParaRPr lang="en-US" baseline="0" dirty="0" smtClean="0"/>
          </a:p>
          <a:p>
            <a:r>
              <a:rPr lang="en-US" baseline="0" dirty="0" smtClean="0"/>
              <a:t>For instance, take some market research questions such as the following: </a:t>
            </a:r>
          </a:p>
          <a:p>
            <a:r>
              <a:rPr lang="en-US" baseline="0" dirty="0" smtClean="0"/>
              <a:t> What are the latest news on the new York times about companies with a revenue of over 10b EUR?</a:t>
            </a:r>
          </a:p>
          <a:p>
            <a:endParaRPr lang="en-US" baseline="0" dirty="0" smtClean="0"/>
          </a:p>
          <a:p>
            <a:r>
              <a:rPr lang="en-US" baseline="0" dirty="0" smtClean="0"/>
              <a:t>Or for my own preparation to this talk, I might have asked myself questions like the following: Who of my peers may have published with colleagues from WU Wien and how do these colleagues look like, such that I recognize them when I stand here in front of you today.</a:t>
            </a:r>
            <a:endParaRPr lang="en-US" dirty="0"/>
          </a:p>
        </p:txBody>
      </p:sp>
      <p:sp>
        <p:nvSpPr>
          <p:cNvPr id="4" name="Slide Number Placeholder 3"/>
          <p:cNvSpPr>
            <a:spLocks noGrp="1"/>
          </p:cNvSpPr>
          <p:nvPr>
            <p:ph type="sldNum" sz="quarter" idx="10"/>
          </p:nvPr>
        </p:nvSpPr>
        <p:spPr/>
        <p:txBody>
          <a:bodyPr/>
          <a:lstStyle/>
          <a:p>
            <a:fld id="{D3C17947-3C17-8B4D-8185-22E3F01E0CA4}"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Likewise for the second question: The data is there, and the</a:t>
            </a:r>
            <a:r>
              <a:rPr lang="en-US" baseline="0" dirty="0" smtClean="0"/>
              <a:t> answer can be found by following links from my homepage, and my knowledge what these links mean. … There is a link to publications on DBLP, where I find that some of these articles I have coauthored with Stefan Decker, and if I browse further to </a:t>
            </a:r>
            <a:r>
              <a:rPr lang="en-US" baseline="0" dirty="0" err="1" smtClean="0"/>
              <a:t>Stefans</a:t>
            </a:r>
            <a:r>
              <a:rPr lang="en-US" baseline="0" dirty="0" smtClean="0"/>
              <a:t> publications, I find an article he has co-authored with </a:t>
            </a:r>
            <a:r>
              <a:rPr lang="en-US" baseline="0" dirty="0" err="1" smtClean="0"/>
              <a:t>Gustaf</a:t>
            </a:r>
            <a:r>
              <a:rPr lang="en-US" baseline="0" dirty="0" smtClean="0"/>
              <a:t> Neumann, with a link to his homepage at WU and a link to his picture. Again, this is actually structured data, all the data in DBLP comes from a Database which is exposed on the Web.</a:t>
            </a:r>
            <a:endParaRPr lang="en-US" dirty="0"/>
          </a:p>
        </p:txBody>
      </p:sp>
      <p:sp>
        <p:nvSpPr>
          <p:cNvPr id="4" name="Slide Number Placeholder 3"/>
          <p:cNvSpPr>
            <a:spLocks noGrp="1"/>
          </p:cNvSpPr>
          <p:nvPr>
            <p:ph type="sldNum" sz="quarter" idx="10"/>
          </p:nvPr>
        </p:nvSpPr>
        <p:spPr/>
        <p:txBody>
          <a:bodyPr/>
          <a:lstStyle/>
          <a:p>
            <a:fld id="{D3C17947-3C17-8B4D-8185-22E3F01E0CA4}"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idea of</a:t>
            </a:r>
            <a:r>
              <a:rPr lang="en-US" dirty="0" smtClean="0"/>
              <a:t> Linked data allows me, to</a:t>
            </a:r>
            <a:r>
              <a:rPr lang="en-US" baseline="0" dirty="0" smtClean="0"/>
              <a:t> answer my query for images of colleagues from WU linked to my coauthors just by traversing these typed links published over the Web…</a:t>
            </a:r>
          </a:p>
          <a:p>
            <a:r>
              <a:rPr lang="en-US" baseline="0" dirty="0" smtClean="0"/>
              <a:t>That is, my Web pages says I’ve authored an article mentioned on DBLP, and DBLP mentions that Stefan has co-authored with me and also has co-authored with </a:t>
            </a:r>
            <a:r>
              <a:rPr lang="en-US" baseline="0" dirty="0" err="1" smtClean="0"/>
              <a:t>Gustaf</a:t>
            </a:r>
            <a:r>
              <a:rPr lang="en-US" baseline="0" dirty="0" smtClean="0"/>
              <a:t> Neumann, finally bringing me to his Webpage and image.</a:t>
            </a:r>
          </a:p>
          <a:p>
            <a:endParaRPr lang="en-US" baseline="0" dirty="0" smtClean="0"/>
          </a:p>
          <a:p>
            <a:r>
              <a:rPr lang="en-US" baseline="0" dirty="0" smtClean="0"/>
              <a:t>Fortunately, I don’t have to do this manually, but can crawl all this data into an RDF store (that is a new breed of Databases tailored for storing and querying this RDF data) and query this data from that data store in a structured query language</a:t>
            </a:r>
          </a:p>
        </p:txBody>
      </p:sp>
      <p:sp>
        <p:nvSpPr>
          <p:cNvPr id="4" name="Slide Number Placeholder 3"/>
          <p:cNvSpPr>
            <a:spLocks noGrp="1"/>
          </p:cNvSpPr>
          <p:nvPr>
            <p:ph type="sldNum" sz="quarter" idx="10"/>
          </p:nvPr>
        </p:nvSpPr>
        <p:spPr/>
        <p:txBody>
          <a:bodyPr/>
          <a:lstStyle/>
          <a:p>
            <a:fld id="{D3C17947-3C17-8B4D-8185-22E3F01E0CA4}"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a:t>
            </a:r>
            <a:r>
              <a:rPr lang="en-US" baseline="0" dirty="0" smtClean="0"/>
              <a:t> standard query language for RDF is SPARQL, which I have also contributed to as chair of the respective W3C working. You see this language looks very similar to SQL, and allows you to write down the triple “patterns” matching answers you’re looking for very much like a “graph template”… With these ingredients structured queries over Linked data should be  possible!</a:t>
            </a:r>
            <a:endParaRPr lang="en-US" dirty="0"/>
          </a:p>
        </p:txBody>
      </p:sp>
      <p:sp>
        <p:nvSpPr>
          <p:cNvPr id="4" name="Slide Number Placeholder 3"/>
          <p:cNvSpPr>
            <a:spLocks noGrp="1"/>
          </p:cNvSpPr>
          <p:nvPr>
            <p:ph type="sldNum" sz="quarter" idx="10"/>
          </p:nvPr>
        </p:nvSpPr>
        <p:spPr/>
        <p:txBody>
          <a:bodyPr/>
          <a:lstStyle/>
          <a:p>
            <a:fld id="{D3C17947-3C17-8B4D-8185-22E3F01E0CA4}"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a:t>
            </a:r>
            <a:r>
              <a:rPr lang="en-US" baseline="0" dirty="0" smtClean="0"/>
              <a:t> standard query language for RDF is SPARQL, which I have also contributed to as chair of the respective W3C working. You see this language looks very similar to SQL, and allows you to write down the triple “patterns” matching answers you’re looking for very much like a “graph template”… With these ingredients structured queries over Linked data should be  possible!</a:t>
            </a:r>
            <a:endParaRPr lang="en-US" dirty="0"/>
          </a:p>
        </p:txBody>
      </p:sp>
      <p:sp>
        <p:nvSpPr>
          <p:cNvPr id="4" name="Slide Number Placeholder 3"/>
          <p:cNvSpPr>
            <a:spLocks noGrp="1"/>
          </p:cNvSpPr>
          <p:nvPr>
            <p:ph type="sldNum" sz="quarter" idx="10"/>
          </p:nvPr>
        </p:nvSpPr>
        <p:spPr/>
        <p:txBody>
          <a:bodyPr/>
          <a:lstStyle/>
          <a:p>
            <a:fld id="{D3C17947-3C17-8B4D-8185-22E3F01E0CA4}"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EB4AA2B0-3FF2-4AD7-B641-4608F5682954}" type="slidenum">
              <a:rPr lang="de-AT" smtClean="0"/>
              <a:pPr/>
              <a:t>13</a:t>
            </a:fld>
            <a:endParaRPr lang="de-AT"/>
          </a:p>
        </p:txBody>
      </p:sp>
    </p:spTree>
    <p:extLst>
      <p:ext uri="{BB962C8B-B14F-4D97-AF65-F5344CB8AC3E}">
        <p14:creationId xmlns:p14="http://schemas.microsoft.com/office/powerpoint/2010/main" val="92215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EB4AA2B0-3FF2-4AD7-B641-4608F5682954}" type="slidenum">
              <a:rPr lang="de-AT" smtClean="0"/>
              <a:pPr/>
              <a:t>14</a:t>
            </a:fld>
            <a:endParaRPr lang="de-AT"/>
          </a:p>
        </p:txBody>
      </p:sp>
    </p:spTree>
    <p:extLst>
      <p:ext uri="{BB962C8B-B14F-4D97-AF65-F5344CB8AC3E}">
        <p14:creationId xmlns:p14="http://schemas.microsoft.com/office/powerpoint/2010/main" val="92215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4AA2B0-3FF2-4AD7-B641-4608F5682954}" type="slidenum">
              <a:rPr lang="de-AT" smtClean="0"/>
              <a:pPr/>
              <a:t>15</a:t>
            </a:fld>
            <a:endParaRPr lang="de-AT"/>
          </a:p>
        </p:txBody>
      </p:sp>
    </p:spTree>
    <p:extLst>
      <p:ext uri="{BB962C8B-B14F-4D97-AF65-F5344CB8AC3E}">
        <p14:creationId xmlns:p14="http://schemas.microsoft.com/office/powerpoint/2010/main" val="36092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4AA2B0-3FF2-4AD7-B641-4608F5682954}" type="slidenum">
              <a:rPr lang="de-AT" smtClean="0"/>
              <a:pPr/>
              <a:t>16</a:t>
            </a:fld>
            <a:endParaRPr lang="de-AT"/>
          </a:p>
        </p:txBody>
      </p:sp>
    </p:spTree>
    <p:extLst>
      <p:ext uri="{BB962C8B-B14F-4D97-AF65-F5344CB8AC3E}">
        <p14:creationId xmlns:p14="http://schemas.microsoft.com/office/powerpoint/2010/main" val="36092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white">
          <a:xfrm>
            <a:off x="462406" y="3654044"/>
            <a:ext cx="7073457" cy="1141422"/>
          </a:xfrm>
          <a:prstGeom prst="rect">
            <a:avLst/>
          </a:prstGeom>
        </p:spPr>
        <p:txBody>
          <a:bodyPr tIns="0" anchor="t" anchorCtr="0">
            <a:noAutofit/>
          </a:bodyPr>
          <a:lstStyle>
            <a:lvl1pPr algn="l">
              <a:lnSpc>
                <a:spcPct val="100000"/>
              </a:lnSpc>
              <a:defRPr sz="3600" b="1" baseline="0">
                <a:solidFill>
                  <a:schemeClr val="bg1"/>
                </a:solidFill>
              </a:defRPr>
            </a:lvl1pPr>
          </a:lstStyle>
          <a:p>
            <a:r>
              <a:rPr lang="de-DE" dirty="0" smtClean="0"/>
              <a:t>Hier Titel der Präsentation eingeben</a:t>
            </a:r>
            <a:endParaRPr lang="de-AT" dirty="0"/>
          </a:p>
        </p:txBody>
      </p:sp>
      <p:sp>
        <p:nvSpPr>
          <p:cNvPr id="3" name="Untertitel 2"/>
          <p:cNvSpPr>
            <a:spLocks noGrp="1"/>
          </p:cNvSpPr>
          <p:nvPr>
            <p:ph type="subTitle" idx="1" hasCustomPrompt="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Hier Untertitel der Präsentation eingeben</a:t>
            </a:r>
            <a:endParaRPr lang="de-AT"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userDrawn="1"/>
        </p:nvSpPr>
        <p:spPr>
          <a:xfrm>
            <a:off x="468312" y="2357430"/>
            <a:ext cx="5103820" cy="326034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de-AT"/>
          </a:p>
        </p:txBody>
      </p:sp>
      <p:pic>
        <p:nvPicPr>
          <p:cNvPr id="7" name="Grafik 6" descr="Logo-für-VK.png"/>
          <p:cNvPicPr>
            <a:picLocks noChangeAspect="1"/>
          </p:cNvPicPr>
          <p:nvPr userDrawn="1"/>
        </p:nvPicPr>
        <p:blipFill>
          <a:blip r:embed="rId2" cstate="print"/>
          <a:stretch>
            <a:fillRect/>
          </a:stretch>
        </p:blipFill>
        <p:spPr>
          <a:xfrm>
            <a:off x="888975" y="2552695"/>
            <a:ext cx="488281" cy="2233627"/>
          </a:xfrm>
          <a:prstGeom prst="rect">
            <a:avLst/>
          </a:prstGeom>
        </p:spPr>
      </p:pic>
      <p:sp>
        <p:nvSpPr>
          <p:cNvPr id="11" name="Textplatzhalter 10"/>
          <p:cNvSpPr>
            <a:spLocks noGrp="1"/>
          </p:cNvSpPr>
          <p:nvPr>
            <p:ph type="body" sz="quarter" idx="10" hasCustomPrompt="1"/>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DE" sz="1000" b="0" i="0" u="none" strike="noStrike" kern="1200" cap="none" spc="0" normalizeH="0" baseline="0" noProof="0" dirty="0" smtClean="0">
                <a:ln>
                  <a:noFill/>
                </a:ln>
                <a:solidFill>
                  <a:srgbClr val="000000"/>
                </a:solidFill>
                <a:effectLst/>
                <a:uLnTx/>
                <a:uFillTx/>
                <a:latin typeface="+mn-lt"/>
                <a:ea typeface="+mn-ea"/>
                <a:cs typeface="+mn-cs"/>
              </a:rPr>
              <a:t>Hier Adressdaten eingeben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8" name="Fußzeilenplatzhalter 5"/>
          <p:cNvSpPr>
            <a:spLocks noGrp="1"/>
          </p:cNvSpPr>
          <p:nvPr>
            <p:ph type="ftr" sz="quarter" idx="11"/>
          </p:nvPr>
        </p:nvSpPr>
        <p:spPr>
          <a:xfrm>
            <a:off x="1354557" y="6341555"/>
            <a:ext cx="2895600" cy="365125"/>
          </a:xfrm>
        </p:spPr>
        <p:txBody>
          <a:bodyPr/>
          <a:lstStyle/>
          <a:p>
            <a:r>
              <a:rPr lang="de-AT" smtClean="0"/>
              <a:t>/ name of department</a:t>
            </a:r>
            <a:endParaRPr lang="de-AT"/>
          </a:p>
        </p:txBody>
      </p:sp>
      <p:sp>
        <p:nvSpPr>
          <p:cNvPr id="9" name="Foliennummernplatzhalter 6"/>
          <p:cNvSpPr>
            <a:spLocks noGrp="1"/>
          </p:cNvSpPr>
          <p:nvPr>
            <p:ph type="sldNum" sz="quarter" idx="12"/>
          </p:nvPr>
        </p:nvSpPr>
        <p:spPr>
          <a:xfrm>
            <a:off x="462407" y="6341555"/>
            <a:ext cx="892150" cy="365125"/>
          </a:xfrm>
        </p:spPr>
        <p:txBody>
          <a:bodyPr/>
          <a:lstStyle/>
          <a:p>
            <a:r>
              <a:rPr lang="de-AT" dirty="0" smtClean="0"/>
              <a:t>Seite </a:t>
            </a:r>
            <a:fld id="{680737D9-CC42-4855-ABAC-B759A1A9D624}" type="slidenum">
              <a:rPr lang="de-AT" smtClean="0"/>
              <a:pPr/>
              <a:t>‹Nr.›</a:t>
            </a:fld>
            <a:endParaRPr lang="de-AT" dirty="0"/>
          </a:p>
        </p:txBody>
      </p:sp>
      <p:sp>
        <p:nvSpPr>
          <p:cNvPr id="10" name="Datumsplatzhalter 6"/>
          <p:cNvSpPr>
            <a:spLocks noGrp="1"/>
          </p:cNvSpPr>
          <p:nvPr>
            <p:ph type="dt" sz="half" idx="2"/>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endParaRPr lang="de-AT"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B8F5953-2C2C-0746-A3E9-703EAA5AAFEC}" type="slidenum">
              <a:rPr lang="fr-FR" smtClean="0"/>
              <a:pPr/>
              <a:t>‹Nr.›</a:t>
            </a:fld>
            <a:endParaRPr lang="fr-FR"/>
          </a:p>
        </p:txBody>
      </p:sp>
    </p:spTree>
    <p:extLst>
      <p:ext uri="{BB962C8B-B14F-4D97-AF65-F5344CB8AC3E}">
        <p14:creationId xmlns:p14="http://schemas.microsoft.com/office/powerpoint/2010/main" val="52630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white">
          <a:xfrm>
            <a:off x="465547" y="3661602"/>
            <a:ext cx="8210141" cy="828000"/>
          </a:xfrm>
          <a:prstGeom prst="rect">
            <a:avLst/>
          </a:prstGeom>
        </p:spPr>
        <p:txBody>
          <a:bodyPr tIns="0" anchor="t" anchorCtr="0">
            <a:noAutofit/>
          </a:bodyPr>
          <a:lstStyle>
            <a:lvl1pPr algn="l">
              <a:lnSpc>
                <a:spcPct val="100000"/>
              </a:lnSpc>
              <a:defRPr sz="4800" b="1" baseline="0">
                <a:solidFill>
                  <a:schemeClr val="bg1"/>
                </a:solidFill>
              </a:defRPr>
            </a:lvl1pPr>
          </a:lstStyle>
          <a:p>
            <a:r>
              <a:rPr lang="de-DE" dirty="0" smtClean="0"/>
              <a:t>Titelfolie kurzer Titel</a:t>
            </a:r>
            <a:endParaRPr lang="de-AT" dirty="0"/>
          </a:p>
        </p:txBody>
      </p:sp>
      <p:sp>
        <p:nvSpPr>
          <p:cNvPr id="3" name="Untertitel 2"/>
          <p:cNvSpPr>
            <a:spLocks noGrp="1"/>
          </p:cNvSpPr>
          <p:nvPr>
            <p:ph type="subTitle" idx="1" hasCustomPrompt="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a:t>
            </a:r>
            <a:endParaRPr lang="de-AT"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lIns="0" rIns="0"/>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lIns="0" rIns="0">
            <a:normAutofit/>
          </a:bodyPr>
          <a:lstStyle>
            <a:lvl1pPr>
              <a:defRPr sz="2400"/>
            </a:lvl1pPr>
            <a:lvl2pPr>
              <a:defRPr sz="2000"/>
            </a:lvl2pPr>
            <a:lvl3pPr>
              <a:defRPr sz="1800"/>
            </a:lvl3pPr>
            <a:lvl4pPr>
              <a:defRPr sz="18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6" name="Foliennummernplatzhalter 5"/>
          <p:cNvSpPr>
            <a:spLocks noGrp="1"/>
          </p:cNvSpPr>
          <p:nvPr>
            <p:ph type="sldNum" sz="quarter" idx="12"/>
          </p:nvPr>
        </p:nvSpPr>
        <p:spPr/>
        <p:txBody>
          <a:bodyPr/>
          <a:lstStyle/>
          <a:p>
            <a:r>
              <a:rPr lang="de-AT" dirty="0" smtClean="0"/>
              <a:t>Seite </a:t>
            </a:r>
            <a:fld id="{680737D9-CC42-4855-ABAC-B759A1A9D624}" type="slidenum">
              <a:rPr lang="de-AT" smtClean="0"/>
              <a:pPr/>
              <a:t>‹Nr.›</a:t>
            </a:fld>
            <a:endParaRPr lang="de-AT" dirty="0"/>
          </a:p>
        </p:txBody>
      </p:sp>
      <p:sp>
        <p:nvSpPr>
          <p:cNvPr id="7" name="Datumsplatzhalter 6"/>
          <p:cNvSpPr>
            <a:spLocks noGrp="1"/>
          </p:cNvSpPr>
          <p:nvPr>
            <p:ph type="dt" sz="half" idx="2"/>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endParaRPr lang="de-AT"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hasCustomPrompt="1"/>
          </p:nvPr>
        </p:nvSpPr>
        <p:spPr>
          <a:xfrm>
            <a:off x="468313" y="1857375"/>
            <a:ext cx="8485187" cy="4797425"/>
          </a:xfrm>
        </p:spPr>
        <p:txBody>
          <a:bodyPr/>
          <a:lstStyle>
            <a:lvl1pPr>
              <a:buNone/>
              <a:defRPr/>
            </a:lvl1pPr>
          </a:lstStyle>
          <a:p>
            <a:pPr lvl="0"/>
            <a:r>
              <a:rPr lang="de-AT" dirty="0" smtClean="0"/>
              <a:t>Platzhalter für Objekte</a:t>
            </a:r>
            <a:endParaRPr lang="de-AT"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2406" y="2009384"/>
            <a:ext cx="7073457" cy="1132150"/>
          </a:xfrm>
          <a:prstGeom prst="rect">
            <a:avLst/>
          </a:prstGeom>
        </p:spPr>
        <p:txBody>
          <a:bodyPr tIns="0" anchor="t" anchorCtr="0">
            <a:normAutofit/>
          </a:bodyPr>
          <a:lstStyle>
            <a:lvl1pPr algn="l">
              <a:lnSpc>
                <a:spcPct val="100000"/>
              </a:lnSpc>
              <a:defRPr sz="3600" b="1" cap="none" baseline="0">
                <a:solidFill>
                  <a:schemeClr val="bg1"/>
                </a:solidFill>
              </a:defRPr>
            </a:lvl1pPr>
          </a:lstStyle>
          <a:p>
            <a:r>
              <a:rPr lang="de-DE" cap="none" baseline="0" dirty="0" smtClean="0"/>
              <a:t>Hier Kapitelüberschrift eingeben</a:t>
            </a:r>
            <a:endParaRPr lang="de-AT" dirty="0"/>
          </a:p>
        </p:txBody>
      </p:sp>
      <p:sp>
        <p:nvSpPr>
          <p:cNvPr id="3" name="Textplatzhalter 2"/>
          <p:cNvSpPr>
            <a:spLocks noGrp="1"/>
          </p:cNvSpPr>
          <p:nvPr>
            <p:ph type="body" idx="1" hasCustomPrompt="1"/>
          </p:nvPr>
        </p:nvSpPr>
        <p:spPr bwMode="white">
          <a:xfrm>
            <a:off x="462406" y="3161536"/>
            <a:ext cx="7073457" cy="1000132"/>
          </a:xfrm>
        </p:spPr>
        <p:txBody>
          <a:bodyPr tIns="0" bIns="0" anchor="t" anchorCtr="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Hier optional Untertitel für Kapitel eingeben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2407" y="1956234"/>
            <a:ext cx="8213282" cy="828000"/>
          </a:xfrm>
          <a:prstGeom prst="rect">
            <a:avLst/>
          </a:prstGeom>
        </p:spPr>
        <p:txBody>
          <a:bodyPr tIns="0" anchor="t" anchorCtr="0">
            <a:normAutofit/>
          </a:bodyPr>
          <a:lstStyle>
            <a:lvl1pPr algn="l">
              <a:lnSpc>
                <a:spcPct val="110000"/>
              </a:lnSpc>
              <a:defRPr sz="4800" b="1" cap="none" baseline="0">
                <a:solidFill>
                  <a:schemeClr val="bg1"/>
                </a:solidFill>
              </a:defRPr>
            </a:lvl1pPr>
          </a:lstStyle>
          <a:p>
            <a:r>
              <a:rPr lang="de-DE" cap="none" baseline="0" dirty="0" smtClean="0"/>
              <a:t>Kapitel kurzer Titel</a:t>
            </a:r>
            <a:endParaRPr lang="de-AT" dirty="0"/>
          </a:p>
        </p:txBody>
      </p:sp>
      <p:sp>
        <p:nvSpPr>
          <p:cNvPr id="3" name="Textplatzhalter 2"/>
          <p:cNvSpPr>
            <a:spLocks noGrp="1"/>
          </p:cNvSpPr>
          <p:nvPr>
            <p:ph type="body" idx="1" hasCustomPrompt="1"/>
          </p:nvPr>
        </p:nvSpPr>
        <p:spPr>
          <a:xfrm>
            <a:off x="462407" y="2786058"/>
            <a:ext cx="8213282" cy="828000"/>
          </a:xfrm>
        </p:spPr>
        <p:txBody>
          <a:bodyPr tIns="0" bIns="0" anchor="t" anchorCtr="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Untertitel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6" name="Fußzeilenplatzhalter 5"/>
          <p:cNvSpPr>
            <a:spLocks noGrp="1"/>
          </p:cNvSpPr>
          <p:nvPr>
            <p:ph type="ftr" sz="quarter" idx="11"/>
          </p:nvPr>
        </p:nvSpPr>
        <p:spPr/>
        <p:txBody>
          <a:bodyPr/>
          <a:lstStyle/>
          <a:p>
            <a:r>
              <a:rPr lang="de-AT" smtClean="0"/>
              <a:t>/ name of department</a:t>
            </a:r>
            <a:endParaRPr lang="de-AT"/>
          </a:p>
        </p:txBody>
      </p:sp>
      <p:sp>
        <p:nvSpPr>
          <p:cNvPr id="7" name="Foliennummernplatzhalter 6"/>
          <p:cNvSpPr>
            <a:spLocks noGrp="1"/>
          </p:cNvSpPr>
          <p:nvPr>
            <p:ph type="sldNum" sz="quarter" idx="12"/>
          </p:nvPr>
        </p:nvSpPr>
        <p:spPr/>
        <p:txBody>
          <a:bodyPr/>
          <a:lstStyle/>
          <a:p>
            <a:r>
              <a:rPr lang="de-AT" dirty="0" smtClean="0"/>
              <a:t>Seite </a:t>
            </a:r>
            <a:fld id="{680737D9-CC42-4855-ABAC-B759A1A9D624}" type="slidenum">
              <a:rPr lang="de-AT" smtClean="0"/>
              <a:pPr/>
              <a:t>‹Nr.›</a:t>
            </a:fld>
            <a:endParaRPr lang="de-AT" dirty="0"/>
          </a:p>
        </p:txBody>
      </p:sp>
      <p:sp>
        <p:nvSpPr>
          <p:cNvPr id="8" name="Datumsplatzhalter 6"/>
          <p:cNvSpPr>
            <a:spLocks noGrp="1"/>
          </p:cNvSpPr>
          <p:nvPr>
            <p:ph type="dt" sz="half" idx="13"/>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endParaRPr lang="de-AT"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6" name="Fußzeilenplatzhalter 5"/>
          <p:cNvSpPr>
            <a:spLocks noGrp="1"/>
          </p:cNvSpPr>
          <p:nvPr>
            <p:ph type="ftr" sz="quarter" idx="11"/>
          </p:nvPr>
        </p:nvSpPr>
        <p:spPr/>
        <p:txBody>
          <a:bodyPr/>
          <a:lstStyle/>
          <a:p>
            <a:r>
              <a:rPr lang="de-AT" smtClean="0"/>
              <a:t>/ name of department</a:t>
            </a:r>
            <a:endParaRPr lang="de-AT"/>
          </a:p>
        </p:txBody>
      </p:sp>
      <p:sp>
        <p:nvSpPr>
          <p:cNvPr id="7" name="Foliennummernplatzhalter 6"/>
          <p:cNvSpPr>
            <a:spLocks noGrp="1"/>
          </p:cNvSpPr>
          <p:nvPr>
            <p:ph type="sldNum" sz="quarter" idx="12"/>
          </p:nvPr>
        </p:nvSpPr>
        <p:spPr/>
        <p:txBody>
          <a:bodyPr/>
          <a:lstStyle/>
          <a:p>
            <a:r>
              <a:rPr lang="de-AT" dirty="0" smtClean="0"/>
              <a:t>Seite </a:t>
            </a:r>
            <a:fld id="{680737D9-CC42-4855-ABAC-B759A1A9D624}" type="slidenum">
              <a:rPr lang="de-AT" smtClean="0"/>
              <a:pPr/>
              <a:t>‹Nr.›</a:t>
            </a:fld>
            <a:endParaRPr lang="de-AT" dirty="0"/>
          </a:p>
        </p:txBody>
      </p:sp>
      <p:sp>
        <p:nvSpPr>
          <p:cNvPr id="8" name="Textplatzhalter 2"/>
          <p:cNvSpPr>
            <a:spLocks noGrp="1"/>
          </p:cNvSpPr>
          <p:nvPr>
            <p:ph type="body" idx="13" hasCustomPrompt="1"/>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hier einfügen</a:t>
            </a:r>
          </a:p>
        </p:txBody>
      </p:sp>
      <p:sp>
        <p:nvSpPr>
          <p:cNvPr id="9" name="Textplatzhalter 4"/>
          <p:cNvSpPr>
            <a:spLocks noGrp="1"/>
          </p:cNvSpPr>
          <p:nvPr>
            <p:ph type="body" sz="quarter" idx="3" hasCustomPrompt="1"/>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hier einfügen</a:t>
            </a:r>
          </a:p>
        </p:txBody>
      </p:sp>
      <p:sp>
        <p:nvSpPr>
          <p:cNvPr id="10" name="Datumsplatzhalter 6"/>
          <p:cNvSpPr>
            <a:spLocks noGrp="1"/>
          </p:cNvSpPr>
          <p:nvPr>
            <p:ph type="dt" sz="half" idx="14"/>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endParaRPr lang="de-AT"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e Foli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2406" y="1857365"/>
            <a:ext cx="7740207" cy="4378844"/>
          </a:xfrm>
          <a:prstGeom prst="rect">
            <a:avLst/>
          </a:prstGeom>
        </p:spPr>
        <p:txBody>
          <a:bodyPr vert="horz" lIns="0" tIns="45720" rIns="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ußzeilenplatzhalter 4"/>
          <p:cNvSpPr>
            <a:spLocks noGrp="1"/>
          </p:cNvSpPr>
          <p:nvPr>
            <p:ph type="ftr" sz="quarter" idx="3"/>
          </p:nvPr>
        </p:nvSpPr>
        <p:spPr>
          <a:xfrm>
            <a:off x="1354556" y="6341555"/>
            <a:ext cx="3217443" cy="365125"/>
          </a:xfrm>
          <a:prstGeom prst="rect">
            <a:avLst/>
          </a:prstGeom>
        </p:spPr>
        <p:txBody>
          <a:bodyPr vert="horz" lIns="91440" tIns="45720" rIns="91440" bIns="45720" rtlCol="0" anchor="ctr"/>
          <a:lstStyle>
            <a:lvl1pPr algn="l">
              <a:defRPr sz="900" cap="all" baseline="0">
                <a:solidFill>
                  <a:schemeClr val="tx1">
                    <a:tint val="75000"/>
                  </a:schemeClr>
                </a:solidFill>
              </a:defRPr>
            </a:lvl1pPr>
          </a:lstStyle>
          <a:p>
            <a:r>
              <a:rPr lang="de-AT" smtClean="0"/>
              <a:t>/ name of department</a:t>
            </a:r>
            <a:endParaRPr lang="de-AT" dirty="0"/>
          </a:p>
        </p:txBody>
      </p:sp>
      <p:sp>
        <p:nvSpPr>
          <p:cNvPr id="6" name="Foliennummernplatzhalter 5"/>
          <p:cNvSpPr>
            <a:spLocks noGrp="1"/>
          </p:cNvSpPr>
          <p:nvPr>
            <p:ph type="sldNum" sz="quarter" idx="4"/>
          </p:nvPr>
        </p:nvSpPr>
        <p:spPr>
          <a:xfrm>
            <a:off x="462407" y="6341555"/>
            <a:ext cx="892150" cy="365125"/>
          </a:xfrm>
          <a:prstGeom prst="rect">
            <a:avLst/>
          </a:prstGeom>
        </p:spPr>
        <p:txBody>
          <a:bodyPr vert="horz" lIns="91440" tIns="45720" rIns="91440" bIns="45720" rtlCol="0" anchor="ctr"/>
          <a:lstStyle>
            <a:lvl1pPr algn="l">
              <a:defRPr sz="900" cap="all" baseline="0">
                <a:solidFill>
                  <a:schemeClr val="tx1">
                    <a:tint val="75000"/>
                  </a:schemeClr>
                </a:solidFill>
              </a:defRPr>
            </a:lvl1pPr>
          </a:lstStyle>
          <a:p>
            <a:r>
              <a:rPr lang="de-AT" dirty="0" smtClean="0"/>
              <a:t>Seite </a:t>
            </a:r>
            <a:fld id="{680737D9-CC42-4855-ABAC-B759A1A9D624}" type="slidenum">
              <a:rPr lang="de-AT" smtClean="0"/>
              <a:pPr/>
              <a:t>‹Nr.›</a:t>
            </a:fld>
            <a:endParaRPr lang="de-AT" dirty="0"/>
          </a:p>
        </p:txBody>
      </p:sp>
      <p:sp>
        <p:nvSpPr>
          <p:cNvPr id="15" name="Titelplatzhalter 14"/>
          <p:cNvSpPr>
            <a:spLocks noGrp="1"/>
          </p:cNvSpPr>
          <p:nvPr>
            <p:ph type="title"/>
          </p:nvPr>
        </p:nvSpPr>
        <p:spPr bwMode="gray">
          <a:xfrm>
            <a:off x="462406" y="432000"/>
            <a:ext cx="6280165" cy="1143000"/>
          </a:xfrm>
          <a:prstGeom prst="rect">
            <a:avLst/>
          </a:prstGeom>
        </p:spPr>
        <p:txBody>
          <a:bodyPr vert="horz" lIns="0" tIns="0" rIns="0" bIns="0" rtlCol="0" anchor="ctr">
            <a:normAutofit/>
          </a:bodyPr>
          <a:lstStyle/>
          <a:p>
            <a:r>
              <a:rPr lang="de-DE" dirty="0" smtClean="0"/>
              <a:t>Titelmasterformat durch Klicken bearbeiten</a:t>
            </a:r>
            <a:endParaRPr lang="de-AT" dirty="0"/>
          </a:p>
        </p:txBody>
      </p:sp>
      <p:sp>
        <p:nvSpPr>
          <p:cNvPr id="7" name="Datumsplatzhalter 6"/>
          <p:cNvSpPr>
            <a:spLocks noGrp="1"/>
          </p:cNvSpPr>
          <p:nvPr>
            <p:ph type="dt" sz="half" idx="2"/>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endParaRPr lang="de-AT" dirty="0"/>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62" r:id="rId5"/>
    <p:sldLayoutId id="2147483651" r:id="rId6"/>
    <p:sldLayoutId id="2147483652" r:id="rId7"/>
    <p:sldLayoutId id="2147483664" r:id="rId8"/>
    <p:sldLayoutId id="2147483665" r:id="rId9"/>
    <p:sldLayoutId id="2147483663" r:id="rId10"/>
    <p:sldLayoutId id="2147483666" r:id="rId11"/>
  </p:sldLayoutIdLst>
  <p:transition xmlns:p14="http://schemas.microsoft.com/office/powerpoint/2010/main">
    <p:fade/>
  </p:transition>
  <p:timing>
    <p:tnLst>
      <p:par>
        <p:cTn xmlns:p14="http://schemas.microsoft.com/office/powerpoint/2010/main" id="1" dur="indefinite" restart="never" nodeType="tmRoot"/>
      </p:par>
    </p:tnLst>
  </p:timing>
  <p:hf sldNum="0" hdr="0" ftr="0" dt="0"/>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265113" indent="-265113" algn="l" defTabSz="914400" rtl="0" eaLnBrk="1" latinLnBrk="0" hangingPunct="1">
        <a:lnSpc>
          <a:spcPct val="100000"/>
        </a:lnSpc>
        <a:spcBef>
          <a:spcPts val="0"/>
        </a:spcBef>
        <a:spcAft>
          <a:spcPts val="600"/>
        </a:spcAft>
        <a:buClr>
          <a:schemeClr val="accent3"/>
        </a:buClr>
        <a:buFont typeface="Wingdings" pitchFamily="2" charset="2"/>
        <a:buChar char="§"/>
        <a:defRPr sz="2400" kern="1200">
          <a:solidFill>
            <a:schemeClr val="tx1"/>
          </a:solidFill>
          <a:latin typeface="+mn-lt"/>
          <a:ea typeface="+mn-ea"/>
          <a:cs typeface="+mn-cs"/>
        </a:defRPr>
      </a:lvl1pPr>
      <a:lvl2pPr marL="541338" indent="-285750" algn="l" defTabSz="914400" rtl="0" eaLnBrk="1" latinLnBrk="0" hangingPunct="1">
        <a:lnSpc>
          <a:spcPct val="100000"/>
        </a:lnSpc>
        <a:spcBef>
          <a:spcPts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defTabSz="914400" rtl="0" eaLnBrk="1" latinLnBrk="0" hangingPunct="1">
        <a:lnSpc>
          <a:spcPct val="100000"/>
        </a:lnSpc>
        <a:spcBef>
          <a:spcPts val="0"/>
        </a:spcBef>
        <a:spcAft>
          <a:spcPts val="600"/>
        </a:spcAft>
        <a:buClr>
          <a:schemeClr val="accent4"/>
        </a:buClr>
        <a:buFont typeface="Wingdings" pitchFamily="2" charset="2"/>
        <a:buChar char="§"/>
        <a:defRPr sz="1800" kern="1200">
          <a:solidFill>
            <a:schemeClr val="tx1"/>
          </a:solidFill>
          <a:latin typeface="+mn-lt"/>
          <a:ea typeface="+mn-ea"/>
          <a:cs typeface="+mn-cs"/>
        </a:defRPr>
      </a:lvl3pPr>
      <a:lvl4pPr marL="1079500" indent="-274638" algn="l" defTabSz="914400" rtl="0" eaLnBrk="1" latinLnBrk="0" hangingPunct="1">
        <a:lnSpc>
          <a:spcPct val="100000"/>
        </a:lnSpc>
        <a:spcBef>
          <a:spcPts val="0"/>
        </a:spcBef>
        <a:spcAft>
          <a:spcPts val="600"/>
        </a:spcAft>
        <a:buClr>
          <a:schemeClr val="accent5"/>
        </a:buClr>
        <a:buFont typeface="Wingdings" pitchFamily="2" charset="2"/>
        <a:buChar char="§"/>
        <a:defRPr sz="1800" kern="1200">
          <a:solidFill>
            <a:schemeClr val="tx1"/>
          </a:solidFill>
          <a:latin typeface="+mn-lt"/>
          <a:ea typeface="+mn-ea"/>
          <a:cs typeface="+mn-cs"/>
        </a:defRPr>
      </a:lvl4pPr>
      <a:lvl5pPr marL="1344613" indent="-265113" algn="l" defTabSz="914400" rtl="0" eaLnBrk="1" latinLnBrk="0" hangingPunct="1">
        <a:lnSpc>
          <a:spcPct val="100000"/>
        </a:lnSpc>
        <a:spcBef>
          <a:spcPts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polleres.net/presentations/20101019SPARQL1.1Tutorial.ppt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9" Type="http://schemas.openxmlformats.org/officeDocument/2006/relationships/image" Target="../media/image25.png"/><Relationship Id="rId20" Type="http://schemas.openxmlformats.org/officeDocument/2006/relationships/image" Target="../media/image36.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8" Type="http://schemas.openxmlformats.org/officeDocument/2006/relationships/image" Target="../media/image34.png"/><Relationship Id="rId19" Type="http://schemas.openxmlformats.org/officeDocument/2006/relationships/image" Target="../media/image35.png"/><Relationship Id="rId1" Type="http://schemas.openxmlformats.org/officeDocument/2006/relationships/slideLayout" Target="../slideLayouts/slideLayout1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hyperlink" Target="http://lod-cloud.net/" TargetMode="External"/><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5.png"/><Relationship Id="rId5"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3632056"/>
            <a:ext cx="8352928" cy="1381120"/>
          </a:xfrm>
        </p:spPr>
        <p:txBody>
          <a:bodyPr/>
          <a:lstStyle/>
          <a:p>
            <a:r>
              <a:rPr lang="de-DE" sz="2800" b="0" dirty="0" err="1" smtClean="0"/>
              <a:t>From</a:t>
            </a:r>
            <a:r>
              <a:rPr lang="de-DE" sz="2800" b="0" dirty="0" smtClean="0"/>
              <a:t> SQL </a:t>
            </a:r>
            <a:r>
              <a:rPr lang="de-DE" sz="2800" b="0" dirty="0" err="1" smtClean="0"/>
              <a:t>to</a:t>
            </a:r>
            <a:r>
              <a:rPr lang="de-DE" sz="2800" b="0" dirty="0" smtClean="0"/>
              <a:t> SPARQL </a:t>
            </a:r>
            <a:br>
              <a:rPr lang="de-DE" sz="2800" b="0" dirty="0" smtClean="0"/>
            </a:br>
            <a:r>
              <a:rPr lang="de-DE" sz="2800" b="0" dirty="0" smtClean="0"/>
              <a:t/>
            </a:r>
            <a:br>
              <a:rPr lang="de-DE" sz="2800" b="0" dirty="0" smtClean="0"/>
            </a:br>
            <a:r>
              <a:rPr lang="de-DE" sz="2400" b="0" i="1" dirty="0" smtClean="0"/>
              <a:t>Symposium zur Pensionierung Prof. Wolfgang </a:t>
            </a:r>
            <a:r>
              <a:rPr lang="de-DE" sz="2400" b="0" i="1" dirty="0" err="1" smtClean="0"/>
              <a:t>Panny</a:t>
            </a:r>
            <a:endParaRPr lang="de-DE" sz="2800" i="1" dirty="0">
              <a:effectLst/>
            </a:endParaRPr>
          </a:p>
        </p:txBody>
      </p:sp>
      <p:sp>
        <p:nvSpPr>
          <p:cNvPr id="3" name="Untertitel 2"/>
          <p:cNvSpPr>
            <a:spLocks noGrp="1"/>
          </p:cNvSpPr>
          <p:nvPr>
            <p:ph type="subTitle" idx="1"/>
          </p:nvPr>
        </p:nvSpPr>
        <p:spPr>
          <a:xfrm>
            <a:off x="462406" y="4804610"/>
            <a:ext cx="8502082" cy="1141200"/>
          </a:xfrm>
        </p:spPr>
        <p:txBody>
          <a:bodyPr/>
          <a:lstStyle/>
          <a:p>
            <a:endParaRPr lang="de-AT" sz="2400" dirty="0" smtClean="0"/>
          </a:p>
          <a:p>
            <a:r>
              <a:rPr lang="de-AT" sz="2400" dirty="0" smtClean="0"/>
              <a:t>Axel Polleres</a:t>
            </a:r>
          </a:p>
          <a:p>
            <a:endParaRPr lang="de-AT" sz="2400" dirty="0"/>
          </a:p>
          <a:p>
            <a:r>
              <a:rPr lang="de-AT" sz="1400" b="1" dirty="0" smtClean="0"/>
              <a:t>web: http://</a:t>
            </a:r>
            <a:r>
              <a:rPr lang="de-AT" sz="1400" b="1" dirty="0" err="1" smtClean="0"/>
              <a:t>polleres.net</a:t>
            </a:r>
            <a:r>
              <a:rPr lang="de-AT" sz="1400" b="1" dirty="0" smtClean="0"/>
              <a:t>    				</a:t>
            </a:r>
            <a:r>
              <a:rPr lang="de-AT" sz="1400" b="1" dirty="0" err="1" smtClean="0"/>
              <a:t>twitter</a:t>
            </a:r>
            <a:r>
              <a:rPr lang="de-AT" sz="1400" b="1" dirty="0" smtClean="0"/>
              <a:t>: @</a:t>
            </a:r>
            <a:r>
              <a:rPr lang="de-AT" sz="1400" b="1" dirty="0" err="1" smtClean="0"/>
              <a:t>AxelPolleres</a:t>
            </a:r>
            <a:endParaRPr lang="de-AT" sz="1400" b="1"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439136-F6C2-F248-9BA6-94172D654A31}" type="slidenum">
              <a:rPr lang="en-US" smtClean="0"/>
              <a:pPr/>
              <a:t>10</a:t>
            </a:fld>
            <a:endParaRPr lang="en-US" dirty="0"/>
          </a:p>
        </p:txBody>
      </p:sp>
      <p:sp>
        <p:nvSpPr>
          <p:cNvPr id="54" name="Rectangle 53"/>
          <p:cNvSpPr/>
          <p:nvPr/>
        </p:nvSpPr>
        <p:spPr bwMode="auto">
          <a:xfrm>
            <a:off x="323528" y="908720"/>
            <a:ext cx="1125724" cy="347000"/>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bg1"/>
                </a:solidFill>
                <a:effectLst/>
                <a:latin typeface="Lucida Sans" pitchFamily="34" charset="0"/>
              </a:rPr>
              <a:t>SPARQL</a:t>
            </a:r>
          </a:p>
        </p:txBody>
      </p:sp>
      <p:sp>
        <p:nvSpPr>
          <p:cNvPr id="58" name="Rectangle 57"/>
          <p:cNvSpPr/>
          <p:nvPr/>
        </p:nvSpPr>
        <p:spPr>
          <a:xfrm>
            <a:off x="1403648" y="836712"/>
            <a:ext cx="7256156" cy="461665"/>
          </a:xfrm>
          <a:prstGeom prst="rect">
            <a:avLst/>
          </a:prstGeom>
        </p:spPr>
        <p:txBody>
          <a:bodyPr wrap="square">
            <a:spAutoFit/>
          </a:bodyPr>
          <a:lstStyle/>
          <a:p>
            <a:r>
              <a:rPr lang="en-US" sz="2000" i="1" kern="0" dirty="0" smtClean="0">
                <a:solidFill>
                  <a:srgbClr val="000000"/>
                </a:solidFill>
                <a:latin typeface="Lucida Sans"/>
              </a:rPr>
              <a:t> </a:t>
            </a:r>
            <a:r>
              <a:rPr lang="en-US" sz="2400" dirty="0" smtClean="0">
                <a:solidFill>
                  <a:schemeClr val="bg1"/>
                </a:solidFill>
                <a:latin typeface="Arial" charset="0"/>
                <a:ea typeface="+mj-ea"/>
                <a:cs typeface="+mj-cs"/>
              </a:rPr>
              <a:t>provides</a:t>
            </a:r>
            <a:r>
              <a:rPr lang="en-US" sz="2000" i="1" kern="0" dirty="0" smtClean="0">
                <a:solidFill>
                  <a:srgbClr val="000000"/>
                </a:solidFill>
                <a:latin typeface="Lucida Sans"/>
              </a:rPr>
              <a:t> </a:t>
            </a:r>
            <a:r>
              <a:rPr lang="en-US" sz="2400" dirty="0" smtClean="0">
                <a:solidFill>
                  <a:schemeClr val="bg1"/>
                </a:solidFill>
                <a:latin typeface="Arial" charset="0"/>
                <a:ea typeface="+mj-ea"/>
                <a:cs typeface="+mj-cs"/>
              </a:rPr>
              <a:t>a standard query language</a:t>
            </a:r>
            <a:endParaRPr lang="en-US" sz="2400" dirty="0">
              <a:solidFill>
                <a:schemeClr val="bg1"/>
              </a:solidFill>
              <a:latin typeface="Arial" charset="0"/>
              <a:ea typeface="+mj-ea"/>
              <a:cs typeface="+mj-cs"/>
            </a:endParaRPr>
          </a:p>
        </p:txBody>
      </p:sp>
      <p:sp>
        <p:nvSpPr>
          <p:cNvPr id="122" name="Oval 16"/>
          <p:cNvSpPr>
            <a:spLocks noChangeArrowheads="1"/>
          </p:cNvSpPr>
          <p:nvPr/>
        </p:nvSpPr>
        <p:spPr bwMode="auto">
          <a:xfrm>
            <a:off x="251520" y="2204864"/>
            <a:ext cx="2664296" cy="457200"/>
          </a:xfrm>
          <a:prstGeom prst="ellipse">
            <a:avLst/>
          </a:prstGeom>
          <a:solidFill>
            <a:srgbClr val="95B3D7"/>
          </a:solidFill>
          <a:ln w="9525">
            <a:noFill/>
            <a:round/>
            <a:headEnd/>
            <a:tailEnd/>
          </a:ln>
        </p:spPr>
        <p:txBody>
          <a:bodyPr wrap="none" lIns="0" tIns="0" rIns="0" bIns="0">
            <a:prstTxWarp prst="textNoShape">
              <a:avLst/>
            </a:prstTxWarp>
          </a:bodyPr>
          <a:lstStyle/>
          <a:p>
            <a:r>
              <a:rPr lang="en-US" sz="1400" dirty="0" err="1" smtClean="0">
                <a:latin typeface="Courier"/>
                <a:cs typeface="Courier"/>
              </a:rPr>
              <a:t>google.books</a:t>
            </a:r>
            <a:r>
              <a:rPr lang="en-US" sz="1400" dirty="0">
                <a:latin typeface="Courier"/>
                <a:cs typeface="Courier"/>
              </a:rPr>
              <a:t>/</a:t>
            </a:r>
            <a:r>
              <a:rPr lang="en-US" sz="1400" dirty="0" smtClean="0">
                <a:latin typeface="Courier"/>
                <a:cs typeface="Courier"/>
              </a:rPr>
              <a:t>SQL</a:t>
            </a:r>
            <a:r>
              <a:rPr lang="en-US" sz="1400" dirty="0">
                <a:latin typeface="Courier"/>
                <a:cs typeface="Courier"/>
              </a:rPr>
              <a:t>-99 </a:t>
            </a:r>
            <a:endParaRPr lang="en-US" sz="1400" dirty="0"/>
          </a:p>
        </p:txBody>
      </p:sp>
      <p:cxnSp>
        <p:nvCxnSpPr>
          <p:cNvPr id="123" name="Straight Arrow Connector 122"/>
          <p:cNvCxnSpPr>
            <a:stCxn id="122" idx="6"/>
            <a:endCxn id="125" idx="2"/>
          </p:cNvCxnSpPr>
          <p:nvPr/>
        </p:nvCxnSpPr>
        <p:spPr bwMode="auto">
          <a:xfrm flipV="1">
            <a:off x="2915816" y="1894024"/>
            <a:ext cx="648072" cy="539440"/>
          </a:xfrm>
          <a:prstGeom prst="straightConnector1">
            <a:avLst/>
          </a:prstGeom>
          <a:noFill/>
          <a:ln w="25400" cap="flat" cmpd="sng" algn="ctr">
            <a:solidFill>
              <a:srgbClr val="4F81BD"/>
            </a:solidFill>
            <a:prstDash val="solid"/>
            <a:round/>
            <a:headEnd type="none" w="med" len="med"/>
            <a:tailEnd type="arrow"/>
          </a:ln>
          <a:effectLst/>
        </p:spPr>
      </p:cxnSp>
      <p:sp>
        <p:nvSpPr>
          <p:cNvPr id="124" name="TextBox 123"/>
          <p:cNvSpPr txBox="1"/>
          <p:nvPr/>
        </p:nvSpPr>
        <p:spPr>
          <a:xfrm>
            <a:off x="2809940" y="2061428"/>
            <a:ext cx="681940" cy="215444"/>
          </a:xfrm>
          <a:prstGeom prst="rect">
            <a:avLst/>
          </a:prstGeom>
          <a:solidFill>
            <a:schemeClr val="bg1"/>
          </a:solidFill>
        </p:spPr>
        <p:txBody>
          <a:bodyPr wrap="none" lIns="0" tIns="0" rIns="0" bIns="0" rtlCol="0">
            <a:spAutoFit/>
          </a:bodyPr>
          <a:lstStyle/>
          <a:p>
            <a:r>
              <a:rPr lang="en-US" sz="1400" dirty="0" err="1" smtClean="0"/>
              <a:t>seeAlso</a:t>
            </a:r>
            <a:endParaRPr lang="en-US" sz="1400" dirty="0"/>
          </a:p>
        </p:txBody>
      </p:sp>
      <p:sp>
        <p:nvSpPr>
          <p:cNvPr id="125" name="Oval 16"/>
          <p:cNvSpPr>
            <a:spLocks noChangeArrowheads="1"/>
          </p:cNvSpPr>
          <p:nvPr/>
        </p:nvSpPr>
        <p:spPr bwMode="auto">
          <a:xfrm>
            <a:off x="3563888" y="1727200"/>
            <a:ext cx="1152128" cy="333648"/>
          </a:xfrm>
          <a:prstGeom prst="ellipse">
            <a:avLst/>
          </a:prstGeom>
          <a:solidFill>
            <a:schemeClr val="bg1"/>
          </a:solidFill>
          <a:ln w="28575" cmpd="sng">
            <a:solidFill>
              <a:srgbClr val="4F81BD"/>
            </a:solidFill>
            <a:round/>
            <a:headEnd/>
            <a:tailEnd/>
          </a:ln>
        </p:spPr>
        <p:txBody>
          <a:bodyPr lIns="0" tIns="0" rIns="0">
            <a:prstTxWarp prst="textNoShape">
              <a:avLst/>
            </a:prstTxWarp>
          </a:bodyPr>
          <a:lstStyle/>
          <a:p>
            <a:r>
              <a:rPr lang="en-US" sz="1400" dirty="0" smtClean="0">
                <a:solidFill>
                  <a:srgbClr val="000000"/>
                </a:solidFill>
              </a:rPr>
              <a:t> ?Book1</a:t>
            </a:r>
            <a:endParaRPr lang="en-US" sz="1400" dirty="0"/>
          </a:p>
        </p:txBody>
      </p:sp>
      <p:cxnSp>
        <p:nvCxnSpPr>
          <p:cNvPr id="126" name="Straight Arrow Connector 125"/>
          <p:cNvCxnSpPr>
            <a:stCxn id="128" idx="2"/>
            <a:endCxn id="125" idx="6"/>
          </p:cNvCxnSpPr>
          <p:nvPr/>
        </p:nvCxnSpPr>
        <p:spPr bwMode="auto">
          <a:xfrm flipH="1">
            <a:off x="4716016" y="1852043"/>
            <a:ext cx="1080120" cy="41981"/>
          </a:xfrm>
          <a:prstGeom prst="straightConnector1">
            <a:avLst/>
          </a:prstGeom>
          <a:noFill/>
          <a:ln w="25400" cap="flat" cmpd="sng" algn="ctr">
            <a:solidFill>
              <a:srgbClr val="4F81BD"/>
            </a:solidFill>
            <a:prstDash val="solid"/>
            <a:round/>
            <a:headEnd type="none" w="med" len="med"/>
            <a:tailEnd type="arrow"/>
          </a:ln>
          <a:effectLst/>
        </p:spPr>
      </p:cxnSp>
      <p:sp>
        <p:nvSpPr>
          <p:cNvPr id="127" name="TextBox 126"/>
          <p:cNvSpPr txBox="1"/>
          <p:nvPr/>
        </p:nvSpPr>
        <p:spPr>
          <a:xfrm>
            <a:off x="5012976" y="1740356"/>
            <a:ext cx="413074" cy="215444"/>
          </a:xfrm>
          <a:prstGeom prst="rect">
            <a:avLst/>
          </a:prstGeom>
          <a:solidFill>
            <a:schemeClr val="bg1"/>
          </a:solidFill>
        </p:spPr>
        <p:txBody>
          <a:bodyPr wrap="none" lIns="0" tIns="0" rIns="0" bIns="0" rtlCol="0">
            <a:spAutoFit/>
          </a:bodyPr>
          <a:lstStyle/>
          <a:p>
            <a:r>
              <a:rPr lang="en-US" sz="1400" dirty="0" smtClean="0"/>
              <a:t>made</a:t>
            </a:r>
            <a:endParaRPr lang="en-US" sz="1400" dirty="0"/>
          </a:p>
        </p:txBody>
      </p:sp>
      <p:sp>
        <p:nvSpPr>
          <p:cNvPr id="128" name="Oval 16"/>
          <p:cNvSpPr>
            <a:spLocks noChangeArrowheads="1"/>
          </p:cNvSpPr>
          <p:nvPr/>
        </p:nvSpPr>
        <p:spPr bwMode="auto">
          <a:xfrm>
            <a:off x="5796136" y="1702476"/>
            <a:ext cx="504056" cy="299134"/>
          </a:xfrm>
          <a:prstGeom prst="ellipse">
            <a:avLst/>
          </a:prstGeom>
          <a:noFill/>
          <a:ln w="28575" cmpd="sng">
            <a:solidFill>
              <a:srgbClr val="4F81BD"/>
            </a:solidFill>
            <a:round/>
            <a:headEnd/>
            <a:tailEnd/>
          </a:ln>
        </p:spPr>
        <p:txBody>
          <a:bodyPr lIns="0" tIns="0" rIns="0">
            <a:prstTxWarp prst="textNoShape">
              <a:avLst/>
            </a:prstTxWarp>
          </a:bodyPr>
          <a:lstStyle/>
          <a:p>
            <a:r>
              <a:rPr lang="en-US" sz="1400" dirty="0" smtClean="0">
                <a:solidFill>
                  <a:srgbClr val="000000"/>
                </a:solidFill>
              </a:rPr>
              <a:t>?P</a:t>
            </a:r>
            <a:endParaRPr lang="en-US" sz="1400" dirty="0"/>
          </a:p>
        </p:txBody>
      </p:sp>
      <p:sp>
        <p:nvSpPr>
          <p:cNvPr id="129" name="Oval 16"/>
          <p:cNvSpPr>
            <a:spLocks noChangeArrowheads="1"/>
          </p:cNvSpPr>
          <p:nvPr/>
        </p:nvSpPr>
        <p:spPr bwMode="auto">
          <a:xfrm>
            <a:off x="7308304" y="1916832"/>
            <a:ext cx="920635" cy="374080"/>
          </a:xfrm>
          <a:prstGeom prst="ellipse">
            <a:avLst/>
          </a:prstGeom>
          <a:noFill/>
          <a:ln w="28575" cmpd="sng">
            <a:solidFill>
              <a:srgbClr val="4F81BD"/>
            </a:solidFill>
            <a:round/>
            <a:headEnd/>
            <a:tailEnd/>
          </a:ln>
        </p:spPr>
        <p:txBody>
          <a:bodyPr lIns="0" tIns="0" rIns="0">
            <a:prstTxWarp prst="textNoShape">
              <a:avLst/>
            </a:prstTxWarp>
          </a:bodyPr>
          <a:lstStyle/>
          <a:p>
            <a:r>
              <a:rPr lang="en-US" sz="1400" dirty="0" smtClean="0">
                <a:solidFill>
                  <a:srgbClr val="000000"/>
                </a:solidFill>
              </a:rPr>
              <a:t>?Doc2</a:t>
            </a:r>
            <a:endParaRPr lang="en-US" sz="1400" dirty="0"/>
          </a:p>
        </p:txBody>
      </p:sp>
      <p:cxnSp>
        <p:nvCxnSpPr>
          <p:cNvPr id="130" name="Straight Arrow Connector 129"/>
          <p:cNvCxnSpPr>
            <a:stCxn id="128" idx="6"/>
            <a:endCxn id="129" idx="2"/>
          </p:cNvCxnSpPr>
          <p:nvPr/>
        </p:nvCxnSpPr>
        <p:spPr bwMode="auto">
          <a:xfrm>
            <a:off x="6300192" y="1852043"/>
            <a:ext cx="1008112" cy="251829"/>
          </a:xfrm>
          <a:prstGeom prst="straightConnector1">
            <a:avLst/>
          </a:prstGeom>
          <a:noFill/>
          <a:ln w="25400" cap="flat" cmpd="sng" algn="ctr">
            <a:solidFill>
              <a:srgbClr val="4F81BD"/>
            </a:solidFill>
            <a:prstDash val="solid"/>
            <a:round/>
            <a:headEnd type="none" w="med" len="med"/>
            <a:tailEnd type="arrow"/>
          </a:ln>
          <a:effectLst/>
        </p:spPr>
      </p:cxnSp>
      <p:sp>
        <p:nvSpPr>
          <p:cNvPr id="132" name="TextBox 131"/>
          <p:cNvSpPr txBox="1"/>
          <p:nvPr/>
        </p:nvSpPr>
        <p:spPr>
          <a:xfrm>
            <a:off x="6516216" y="1845404"/>
            <a:ext cx="413074" cy="215444"/>
          </a:xfrm>
          <a:prstGeom prst="rect">
            <a:avLst/>
          </a:prstGeom>
          <a:solidFill>
            <a:schemeClr val="bg1"/>
          </a:solidFill>
        </p:spPr>
        <p:txBody>
          <a:bodyPr wrap="none" lIns="0" tIns="0" rIns="0" bIns="0" rtlCol="0">
            <a:spAutoFit/>
          </a:bodyPr>
          <a:lstStyle/>
          <a:p>
            <a:r>
              <a:rPr lang="en-US" sz="1400" dirty="0" smtClean="0"/>
              <a:t>made</a:t>
            </a:r>
            <a:endParaRPr lang="en-US" sz="1400" dirty="0"/>
          </a:p>
        </p:txBody>
      </p:sp>
      <p:cxnSp>
        <p:nvCxnSpPr>
          <p:cNvPr id="139" name="Straight Arrow Connector 138"/>
          <p:cNvCxnSpPr>
            <a:stCxn id="129" idx="3"/>
            <a:endCxn id="184" idx="7"/>
          </p:cNvCxnSpPr>
          <p:nvPr/>
        </p:nvCxnSpPr>
        <p:spPr bwMode="auto">
          <a:xfrm flipH="1">
            <a:off x="5912327" y="2236129"/>
            <a:ext cx="1530801" cy="948646"/>
          </a:xfrm>
          <a:prstGeom prst="straightConnector1">
            <a:avLst/>
          </a:prstGeom>
          <a:noFill/>
          <a:ln w="25400" cap="flat" cmpd="sng" algn="ctr">
            <a:solidFill>
              <a:srgbClr val="4F81BD"/>
            </a:solidFill>
            <a:prstDash val="solid"/>
            <a:round/>
            <a:headEnd type="none" w="med" len="med"/>
            <a:tailEnd type="arrow"/>
          </a:ln>
          <a:effectLst/>
        </p:spPr>
      </p:cxnSp>
      <p:sp>
        <p:nvSpPr>
          <p:cNvPr id="183" name="TextBox 182"/>
          <p:cNvSpPr txBox="1"/>
          <p:nvPr/>
        </p:nvSpPr>
        <p:spPr>
          <a:xfrm>
            <a:off x="6444208" y="2636912"/>
            <a:ext cx="394927" cy="215444"/>
          </a:xfrm>
          <a:prstGeom prst="rect">
            <a:avLst/>
          </a:prstGeom>
          <a:solidFill>
            <a:schemeClr val="bg1"/>
          </a:solidFill>
        </p:spPr>
        <p:txBody>
          <a:bodyPr wrap="none" lIns="0" tIns="0" rIns="0" bIns="0" rtlCol="0">
            <a:spAutoFit/>
          </a:bodyPr>
          <a:lstStyle/>
          <a:p>
            <a:r>
              <a:rPr lang="en-US" sz="1400" dirty="0" smtClean="0"/>
              <a:t>type</a:t>
            </a:r>
            <a:endParaRPr lang="en-US" sz="1400" dirty="0"/>
          </a:p>
        </p:txBody>
      </p:sp>
      <p:sp>
        <p:nvSpPr>
          <p:cNvPr id="184" name="Oval 16"/>
          <p:cNvSpPr>
            <a:spLocks noChangeArrowheads="1"/>
          </p:cNvSpPr>
          <p:nvPr/>
        </p:nvSpPr>
        <p:spPr bwMode="auto">
          <a:xfrm>
            <a:off x="4932040" y="3140968"/>
            <a:ext cx="1148478" cy="299134"/>
          </a:xfrm>
          <a:prstGeom prst="ellipse">
            <a:avLst/>
          </a:prstGeom>
          <a:solidFill>
            <a:srgbClr val="95B3D7"/>
          </a:solidFill>
          <a:ln w="9525">
            <a:noFill/>
            <a:round/>
            <a:headEnd/>
            <a:tailEnd/>
          </a:ln>
        </p:spPr>
        <p:txBody>
          <a:bodyPr wrap="none" lIns="0" tIns="0" rIns="0" bIns="0">
            <a:prstTxWarp prst="textNoShape">
              <a:avLst/>
            </a:prstTxWarp>
          </a:bodyPr>
          <a:lstStyle/>
          <a:p>
            <a:r>
              <a:rPr lang="en-US" sz="1400" dirty="0">
                <a:latin typeface="Courier"/>
                <a:cs typeface="Courier"/>
              </a:rPr>
              <a:t>w3c:REC</a:t>
            </a:r>
          </a:p>
        </p:txBody>
      </p:sp>
      <p:grpSp>
        <p:nvGrpSpPr>
          <p:cNvPr id="2" name="Gruppierung 1"/>
          <p:cNvGrpSpPr/>
          <p:nvPr/>
        </p:nvGrpSpPr>
        <p:grpSpPr>
          <a:xfrm>
            <a:off x="3689026" y="4103201"/>
            <a:ext cx="5447946" cy="2754799"/>
            <a:chOff x="3689026" y="4103201"/>
            <a:chExt cx="5447946" cy="2754799"/>
          </a:xfrm>
        </p:grpSpPr>
        <p:sp>
          <p:nvSpPr>
            <p:cNvPr id="59" name="Rectangle 58"/>
            <p:cNvSpPr/>
            <p:nvPr/>
          </p:nvSpPr>
          <p:spPr>
            <a:xfrm>
              <a:off x="3689026" y="4103201"/>
              <a:ext cx="5447946" cy="2062103"/>
            </a:xfrm>
            <a:prstGeom prst="rect">
              <a:avLst/>
            </a:prstGeom>
            <a:solidFill>
              <a:schemeClr val="accent1">
                <a:lumMod val="20000"/>
                <a:lumOff val="80000"/>
              </a:schemeClr>
            </a:solidFill>
          </p:spPr>
          <p:txBody>
            <a:bodyPr wrap="square">
              <a:spAutoFit/>
            </a:bodyPr>
            <a:lstStyle/>
            <a:p>
              <a:pPr lvl="1"/>
              <a:r>
                <a:rPr lang="en-US" sz="1600" dirty="0">
                  <a:latin typeface="Courier"/>
                  <a:cs typeface="Courier"/>
                </a:rPr>
                <a:t>PREFIX g: &lt;</a:t>
              </a:r>
              <a:r>
                <a:rPr lang="en-US" sz="1600" dirty="0" err="1">
                  <a:latin typeface="Courier"/>
                  <a:cs typeface="Courier"/>
                </a:rPr>
                <a:t>google.books</a:t>
              </a:r>
              <a:r>
                <a:rPr lang="en-US" sz="1600" dirty="0">
                  <a:latin typeface="Courier"/>
                  <a:cs typeface="Courier"/>
                </a:rPr>
                <a:t>/&gt;</a:t>
              </a:r>
            </a:p>
            <a:p>
              <a:pPr lvl="1">
                <a:buNone/>
              </a:pPr>
              <a:r>
                <a:rPr lang="en-US" sz="1600" dirty="0">
                  <a:latin typeface="Courier"/>
                  <a:cs typeface="Courier"/>
                </a:rPr>
                <a:t>...</a:t>
              </a:r>
            </a:p>
            <a:p>
              <a:pPr lvl="1">
                <a:buNone/>
              </a:pPr>
              <a:r>
                <a:rPr lang="en-US" sz="1600" dirty="0">
                  <a:latin typeface="Courier"/>
                  <a:cs typeface="Courier"/>
                </a:rPr>
                <a:t>SELECT ?</a:t>
              </a:r>
              <a:r>
                <a:rPr lang="en-US" sz="1600" dirty="0" smtClean="0">
                  <a:latin typeface="Courier"/>
                  <a:cs typeface="Courier"/>
                </a:rPr>
                <a:t>P ?T WHERE </a:t>
              </a:r>
              <a:endParaRPr lang="en-US" sz="1600" dirty="0">
                <a:latin typeface="Courier"/>
                <a:cs typeface="Courier"/>
              </a:endParaRPr>
            </a:p>
            <a:p>
              <a:pPr lvl="0">
                <a:defRPr/>
              </a:pPr>
              <a:r>
                <a:rPr lang="en-US" sz="1600" dirty="0" smtClean="0">
                  <a:latin typeface="Courier"/>
                  <a:cs typeface="Courier"/>
                </a:rPr>
                <a:t>    {g:SQL-99 </a:t>
              </a:r>
              <a:r>
                <a:rPr lang="en-US" sz="1600" dirty="0" err="1" smtClean="0">
                  <a:latin typeface="Courier"/>
                  <a:cs typeface="Courier"/>
                </a:rPr>
                <a:t>rdfs:seeAlso</a:t>
              </a:r>
              <a:r>
                <a:rPr lang="en-US" sz="1600" dirty="0" smtClean="0">
                  <a:latin typeface="Courier"/>
                  <a:cs typeface="Courier"/>
                </a:rPr>
                <a:t> ?Book1 .</a:t>
              </a:r>
            </a:p>
            <a:p>
              <a:pPr lvl="1">
                <a:buNone/>
              </a:pPr>
              <a:r>
                <a:rPr lang="en-US" sz="1600" dirty="0" smtClean="0">
                  <a:latin typeface="Courier"/>
                  <a:cs typeface="Courier"/>
                </a:rPr>
                <a:t>  ?P </a:t>
              </a:r>
              <a:r>
                <a:rPr lang="en-US" sz="1600" dirty="0" err="1" smtClean="0">
                  <a:latin typeface="Courier"/>
                  <a:cs typeface="Courier"/>
                </a:rPr>
                <a:t>foaf:made</a:t>
              </a:r>
              <a:r>
                <a:rPr lang="en-US" sz="1600" dirty="0" smtClean="0">
                  <a:latin typeface="Courier"/>
                  <a:cs typeface="Courier"/>
                </a:rPr>
                <a:t> ?Book1 .</a:t>
              </a:r>
            </a:p>
            <a:p>
              <a:pPr lvl="1">
                <a:buNone/>
              </a:pPr>
              <a:r>
                <a:rPr lang="en-US" sz="1600" dirty="0" smtClean="0">
                  <a:latin typeface="Courier"/>
                  <a:cs typeface="Courier"/>
                </a:rPr>
                <a:t>  ?P </a:t>
              </a:r>
              <a:r>
                <a:rPr lang="en-US" sz="1600" dirty="0" err="1" smtClean="0">
                  <a:latin typeface="Courier"/>
                  <a:cs typeface="Courier"/>
                </a:rPr>
                <a:t>foaf:made</a:t>
              </a:r>
              <a:r>
                <a:rPr lang="en-US" sz="1600" dirty="0" smtClean="0">
                  <a:latin typeface="Courier"/>
                  <a:cs typeface="Courier"/>
                </a:rPr>
                <a:t> ?Doc2 . </a:t>
              </a:r>
            </a:p>
            <a:p>
              <a:pPr lvl="1">
                <a:buNone/>
              </a:pPr>
              <a:r>
                <a:rPr lang="en-US" sz="1600" dirty="0" smtClean="0">
                  <a:latin typeface="Courier"/>
                  <a:cs typeface="Courier"/>
                </a:rPr>
                <a:t>  ?Doc2 </a:t>
              </a:r>
              <a:r>
                <a:rPr lang="en-US" sz="1600" dirty="0" err="1" smtClean="0">
                  <a:latin typeface="Courier"/>
                  <a:cs typeface="Courier"/>
                </a:rPr>
                <a:t>rdf:type</a:t>
              </a:r>
              <a:r>
                <a:rPr lang="en-US" sz="1600" dirty="0" smtClean="0">
                  <a:latin typeface="Courier"/>
                  <a:cs typeface="Courier"/>
                </a:rPr>
                <a:t> w3c:REC ;</a:t>
              </a:r>
            </a:p>
            <a:p>
              <a:pPr lvl="1">
                <a:buNone/>
              </a:pPr>
              <a:r>
                <a:rPr lang="en-US" sz="1600" dirty="0" smtClean="0">
                  <a:latin typeface="Courier"/>
                  <a:cs typeface="Courier"/>
                </a:rPr>
                <a:t>	    </a:t>
              </a:r>
              <a:r>
                <a:rPr lang="en-US" sz="1600" dirty="0" err="1" smtClean="0">
                  <a:latin typeface="Courier"/>
                  <a:cs typeface="Courier"/>
                </a:rPr>
                <a:t>cd:title</a:t>
              </a:r>
              <a:r>
                <a:rPr lang="en-US" sz="1600" dirty="0" smtClean="0">
                  <a:latin typeface="Courier"/>
                  <a:cs typeface="Courier"/>
                </a:rPr>
                <a:t> ?T . } </a:t>
              </a:r>
              <a:endParaRPr lang="en-US" dirty="0"/>
            </a:p>
          </p:txBody>
        </p:sp>
        <p:sp>
          <p:nvSpPr>
            <p:cNvPr id="198" name="Rectangle 197"/>
            <p:cNvSpPr/>
            <p:nvPr/>
          </p:nvSpPr>
          <p:spPr bwMode="auto">
            <a:xfrm>
              <a:off x="3689026" y="6530052"/>
              <a:ext cx="922642" cy="289848"/>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1"/>
                  </a:solidFill>
                  <a:effectLst/>
                  <a:latin typeface="Lucida Sans" pitchFamily="34" charset="0"/>
                </a:rPr>
                <a:t>SPARQL</a:t>
              </a:r>
            </a:p>
          </p:txBody>
        </p:sp>
        <p:sp>
          <p:nvSpPr>
            <p:cNvPr id="199" name="Rectangle 198"/>
            <p:cNvSpPr/>
            <p:nvPr/>
          </p:nvSpPr>
          <p:spPr>
            <a:xfrm>
              <a:off x="4586475" y="6488668"/>
              <a:ext cx="4323950" cy="369332"/>
            </a:xfrm>
            <a:prstGeom prst="rect">
              <a:avLst/>
            </a:prstGeom>
          </p:spPr>
          <p:txBody>
            <a:bodyPr wrap="square">
              <a:spAutoFit/>
            </a:bodyPr>
            <a:lstStyle/>
            <a:p>
              <a:r>
                <a:rPr lang="en-US" i="1" kern="0" dirty="0" smtClean="0">
                  <a:solidFill>
                    <a:srgbClr val="000000"/>
                  </a:solidFill>
                  <a:latin typeface="Lucida Sans"/>
                </a:rPr>
                <a:t>= SQL look-and–feel for Linked Data</a:t>
              </a:r>
              <a:endParaRPr lang="en-US" dirty="0"/>
            </a:p>
          </p:txBody>
        </p:sp>
      </p:grpSp>
      <p:sp>
        <p:nvSpPr>
          <p:cNvPr id="200" name="TextBox 199"/>
          <p:cNvSpPr txBox="1"/>
          <p:nvPr/>
        </p:nvSpPr>
        <p:spPr>
          <a:xfrm>
            <a:off x="251520" y="1772816"/>
            <a:ext cx="887545" cy="369332"/>
          </a:xfrm>
          <a:prstGeom prst="rect">
            <a:avLst/>
          </a:prstGeom>
          <a:noFill/>
        </p:spPr>
        <p:txBody>
          <a:bodyPr wrap="none" rtlCol="0">
            <a:spAutoFit/>
          </a:bodyPr>
          <a:lstStyle/>
          <a:p>
            <a:r>
              <a:rPr lang="en-US" b="1" i="1" dirty="0" smtClean="0">
                <a:solidFill>
                  <a:srgbClr val="4F81BD"/>
                </a:solidFill>
              </a:rPr>
              <a:t>Query:</a:t>
            </a:r>
            <a:endParaRPr lang="en-US" b="1" i="1" dirty="0">
              <a:solidFill>
                <a:srgbClr val="4F81BD"/>
              </a:solidFill>
            </a:endParaRPr>
          </a:p>
        </p:txBody>
      </p:sp>
      <p:sp>
        <p:nvSpPr>
          <p:cNvPr id="33" name="Slide Number Placeholder 3"/>
          <p:cNvSpPr txBox="1">
            <a:spLocks/>
          </p:cNvSpPr>
          <p:nvPr/>
        </p:nvSpPr>
        <p:spPr>
          <a:xfrm>
            <a:off x="462407" y="6341555"/>
            <a:ext cx="892150" cy="365125"/>
          </a:xfrm>
          <a:prstGeom prst="rect">
            <a:avLst/>
          </a:prstGeom>
        </p:spPr>
        <p:txBody>
          <a:bodyPr vert="horz" lIns="91440" tIns="45720" rIns="91440" bIns="45720" rtlCol="0" anchor="ctr"/>
          <a:lstStyle>
            <a:defPPr>
              <a:defRPr lang="de-DE"/>
            </a:defPPr>
            <a:lvl1pPr marL="0" algn="l" defTabSz="914400" rtl="0" eaLnBrk="1" latinLnBrk="0" hangingPunct="1">
              <a:defRPr sz="9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439136-F6C2-F248-9BA6-94172D654A31}" type="slidenum">
              <a:rPr lang="en-US" smtClean="0"/>
              <a:pPr/>
              <a:t>10</a:t>
            </a:fld>
            <a:endParaRPr lang="en-US" dirty="0"/>
          </a:p>
        </p:txBody>
      </p:sp>
      <p:sp>
        <p:nvSpPr>
          <p:cNvPr id="34" name="Can 67"/>
          <p:cNvSpPr/>
          <p:nvPr/>
        </p:nvSpPr>
        <p:spPr bwMode="auto">
          <a:xfrm>
            <a:off x="-52932" y="4540588"/>
            <a:ext cx="3323391" cy="2560820"/>
          </a:xfrm>
          <a:prstGeom prst="can">
            <a:avLst>
              <a:gd name="adj" fmla="val 13462"/>
            </a:avLst>
          </a:prstGeom>
          <a:solidFill>
            <a:schemeClr val="accent1"/>
          </a:solidFill>
          <a:ln w="25400" cap="flat" cmpd="sng" algn="ctr">
            <a:solidFill>
              <a:schemeClr val="accent1">
                <a:lumMod val="50000"/>
              </a:schemeClr>
            </a:solidFill>
            <a:prstDash val="solid"/>
            <a:round/>
            <a:headEnd type="none" w="med" len="med"/>
            <a:tailEnd type="none" w="med" len="med"/>
          </a:ln>
          <a:effectLst/>
        </p:spPr>
        <p:txBody>
          <a:bodyPr vert="horz" wrap="square" lIns="10800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Lucida Sans" pitchFamily="34" charset="0"/>
              </a:rPr>
              <a:t>RDF Store</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p:txBody>
      </p:sp>
      <p:graphicFrame>
        <p:nvGraphicFramePr>
          <p:cNvPr id="35" name="Table 88"/>
          <p:cNvGraphicFramePr>
            <a:graphicFrameLocks noGrp="1"/>
          </p:cNvGraphicFramePr>
          <p:nvPr>
            <p:extLst>
              <p:ext uri="{D42A27DB-BD31-4B8C-83A1-F6EECF244321}">
                <p14:modId xmlns:p14="http://schemas.microsoft.com/office/powerpoint/2010/main" val="2767464904"/>
              </p:ext>
            </p:extLst>
          </p:nvPr>
        </p:nvGraphicFramePr>
        <p:xfrm>
          <a:off x="50799" y="4978856"/>
          <a:ext cx="3194259" cy="1799411"/>
        </p:xfrm>
        <a:graphic>
          <a:graphicData uri="http://schemas.openxmlformats.org/drawingml/2006/table">
            <a:tbl>
              <a:tblPr firstRow="1" bandRow="1"/>
              <a:tblGrid>
                <a:gridCol w="1064817"/>
                <a:gridCol w="864485"/>
                <a:gridCol w="1264957"/>
              </a:tblGrid>
              <a:tr h="179070">
                <a:tc>
                  <a:txBody>
                    <a:bodyPr/>
                    <a:lstStyle>
                      <a:defPPr>
                        <a:defRPr lang="en-US"/>
                      </a:defPPr>
                      <a:lvl1pPr marL="0" algn="l" defTabSz="457200" rtl="0" eaLnBrk="1" latinLnBrk="0" hangingPunct="1">
                        <a:defRPr sz="1800" b="1" kern="1200">
                          <a:solidFill>
                            <a:schemeClr val="lt1"/>
                          </a:solidFill>
                          <a:latin typeface="Lucida Sans"/>
                        </a:defRPr>
                      </a:lvl1pPr>
                      <a:lvl2pPr marL="457200" algn="l" defTabSz="457200" rtl="0" eaLnBrk="1" latinLnBrk="0" hangingPunct="1">
                        <a:defRPr sz="1800" b="1" kern="1200">
                          <a:solidFill>
                            <a:schemeClr val="lt1"/>
                          </a:solidFill>
                          <a:latin typeface="Lucida Sans"/>
                        </a:defRPr>
                      </a:lvl2pPr>
                      <a:lvl3pPr marL="914400" algn="l" defTabSz="457200" rtl="0" eaLnBrk="1" latinLnBrk="0" hangingPunct="1">
                        <a:defRPr sz="1800" b="1" kern="1200">
                          <a:solidFill>
                            <a:schemeClr val="lt1"/>
                          </a:solidFill>
                          <a:latin typeface="Lucida Sans"/>
                        </a:defRPr>
                      </a:lvl3pPr>
                      <a:lvl4pPr marL="1371600" algn="l" defTabSz="457200" rtl="0" eaLnBrk="1" latinLnBrk="0" hangingPunct="1">
                        <a:defRPr sz="1800" b="1" kern="1200">
                          <a:solidFill>
                            <a:schemeClr val="lt1"/>
                          </a:solidFill>
                          <a:latin typeface="Lucida Sans"/>
                        </a:defRPr>
                      </a:lvl4pPr>
                      <a:lvl5pPr marL="1828800" algn="l" defTabSz="457200" rtl="0" eaLnBrk="1" latinLnBrk="0" hangingPunct="1">
                        <a:defRPr sz="1800" b="1" kern="1200">
                          <a:solidFill>
                            <a:schemeClr val="lt1"/>
                          </a:solidFill>
                          <a:latin typeface="Lucida Sans"/>
                        </a:defRPr>
                      </a:lvl5pPr>
                      <a:lvl6pPr marL="2286000" algn="l" defTabSz="457200" rtl="0" eaLnBrk="1" latinLnBrk="0" hangingPunct="1">
                        <a:defRPr sz="1800" b="1" kern="1200">
                          <a:solidFill>
                            <a:schemeClr val="lt1"/>
                          </a:solidFill>
                          <a:latin typeface="Lucida Sans"/>
                        </a:defRPr>
                      </a:lvl6pPr>
                      <a:lvl7pPr marL="2743200" algn="l" defTabSz="457200" rtl="0" eaLnBrk="1" latinLnBrk="0" hangingPunct="1">
                        <a:defRPr sz="1800" b="1" kern="1200">
                          <a:solidFill>
                            <a:schemeClr val="lt1"/>
                          </a:solidFill>
                          <a:latin typeface="Lucida Sans"/>
                        </a:defRPr>
                      </a:lvl7pPr>
                      <a:lvl8pPr marL="3200400" algn="l" defTabSz="457200" rtl="0" eaLnBrk="1" latinLnBrk="0" hangingPunct="1">
                        <a:defRPr sz="1800" b="1" kern="1200">
                          <a:solidFill>
                            <a:schemeClr val="lt1"/>
                          </a:solidFill>
                          <a:latin typeface="Lucida Sans"/>
                        </a:defRPr>
                      </a:lvl8pPr>
                      <a:lvl9pPr marL="3657600" algn="l" defTabSz="457200" rtl="0" eaLnBrk="1" latinLnBrk="0" hangingPunct="1">
                        <a:defRPr sz="1800" b="1" kern="1200">
                          <a:solidFill>
                            <a:schemeClr val="lt1"/>
                          </a:solidFill>
                          <a:latin typeface="Lucida Sans"/>
                        </a:defRPr>
                      </a:lvl9pPr>
                    </a:lstStyle>
                    <a:p>
                      <a:r>
                        <a:rPr lang="en-US" sz="1000" dirty="0" smtClean="0">
                          <a:solidFill>
                            <a:schemeClr val="tx1"/>
                          </a:solidFill>
                        </a:rPr>
                        <a:t>Subject</a:t>
                      </a:r>
                      <a:endParaRPr lang="en-US" sz="1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en-US"/>
                      </a:defPPr>
                      <a:lvl1pPr marL="0" algn="l" defTabSz="457200" rtl="0" eaLnBrk="1" latinLnBrk="0" hangingPunct="1">
                        <a:defRPr sz="1800" b="1" kern="1200">
                          <a:solidFill>
                            <a:schemeClr val="lt1"/>
                          </a:solidFill>
                          <a:latin typeface="Lucida Sans"/>
                        </a:defRPr>
                      </a:lvl1pPr>
                      <a:lvl2pPr marL="457200" algn="l" defTabSz="457200" rtl="0" eaLnBrk="1" latinLnBrk="0" hangingPunct="1">
                        <a:defRPr sz="1800" b="1" kern="1200">
                          <a:solidFill>
                            <a:schemeClr val="lt1"/>
                          </a:solidFill>
                          <a:latin typeface="Lucida Sans"/>
                        </a:defRPr>
                      </a:lvl2pPr>
                      <a:lvl3pPr marL="914400" algn="l" defTabSz="457200" rtl="0" eaLnBrk="1" latinLnBrk="0" hangingPunct="1">
                        <a:defRPr sz="1800" b="1" kern="1200">
                          <a:solidFill>
                            <a:schemeClr val="lt1"/>
                          </a:solidFill>
                          <a:latin typeface="Lucida Sans"/>
                        </a:defRPr>
                      </a:lvl3pPr>
                      <a:lvl4pPr marL="1371600" algn="l" defTabSz="457200" rtl="0" eaLnBrk="1" latinLnBrk="0" hangingPunct="1">
                        <a:defRPr sz="1800" b="1" kern="1200">
                          <a:solidFill>
                            <a:schemeClr val="lt1"/>
                          </a:solidFill>
                          <a:latin typeface="Lucida Sans"/>
                        </a:defRPr>
                      </a:lvl4pPr>
                      <a:lvl5pPr marL="1828800" algn="l" defTabSz="457200" rtl="0" eaLnBrk="1" latinLnBrk="0" hangingPunct="1">
                        <a:defRPr sz="1800" b="1" kern="1200">
                          <a:solidFill>
                            <a:schemeClr val="lt1"/>
                          </a:solidFill>
                          <a:latin typeface="Lucida Sans"/>
                        </a:defRPr>
                      </a:lvl5pPr>
                      <a:lvl6pPr marL="2286000" algn="l" defTabSz="457200" rtl="0" eaLnBrk="1" latinLnBrk="0" hangingPunct="1">
                        <a:defRPr sz="1800" b="1" kern="1200">
                          <a:solidFill>
                            <a:schemeClr val="lt1"/>
                          </a:solidFill>
                          <a:latin typeface="Lucida Sans"/>
                        </a:defRPr>
                      </a:lvl6pPr>
                      <a:lvl7pPr marL="2743200" algn="l" defTabSz="457200" rtl="0" eaLnBrk="1" latinLnBrk="0" hangingPunct="1">
                        <a:defRPr sz="1800" b="1" kern="1200">
                          <a:solidFill>
                            <a:schemeClr val="lt1"/>
                          </a:solidFill>
                          <a:latin typeface="Lucida Sans"/>
                        </a:defRPr>
                      </a:lvl7pPr>
                      <a:lvl8pPr marL="3200400" algn="l" defTabSz="457200" rtl="0" eaLnBrk="1" latinLnBrk="0" hangingPunct="1">
                        <a:defRPr sz="1800" b="1" kern="1200">
                          <a:solidFill>
                            <a:schemeClr val="lt1"/>
                          </a:solidFill>
                          <a:latin typeface="Lucida Sans"/>
                        </a:defRPr>
                      </a:lvl8pPr>
                      <a:lvl9pPr marL="3657600" algn="l" defTabSz="457200" rtl="0" eaLnBrk="1" latinLnBrk="0" hangingPunct="1">
                        <a:defRPr sz="1800" b="1" kern="1200">
                          <a:solidFill>
                            <a:schemeClr val="lt1"/>
                          </a:solidFill>
                          <a:latin typeface="Lucida Sans"/>
                        </a:defRPr>
                      </a:lvl9pPr>
                    </a:lstStyle>
                    <a:p>
                      <a:r>
                        <a:rPr lang="en-US" sz="1000" dirty="0" smtClean="0">
                          <a:solidFill>
                            <a:schemeClr val="tx1"/>
                          </a:solidFill>
                        </a:rPr>
                        <a:t>Predicate</a:t>
                      </a:r>
                      <a:endParaRPr lang="en-US" sz="1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en-US"/>
                      </a:defPPr>
                      <a:lvl1pPr marL="0" algn="l" defTabSz="457200" rtl="0" eaLnBrk="1" latinLnBrk="0" hangingPunct="1">
                        <a:defRPr sz="1800" b="1" kern="1200">
                          <a:solidFill>
                            <a:schemeClr val="lt1"/>
                          </a:solidFill>
                          <a:latin typeface="Lucida Sans"/>
                        </a:defRPr>
                      </a:lvl1pPr>
                      <a:lvl2pPr marL="457200" algn="l" defTabSz="457200" rtl="0" eaLnBrk="1" latinLnBrk="0" hangingPunct="1">
                        <a:defRPr sz="1800" b="1" kern="1200">
                          <a:solidFill>
                            <a:schemeClr val="lt1"/>
                          </a:solidFill>
                          <a:latin typeface="Lucida Sans"/>
                        </a:defRPr>
                      </a:lvl2pPr>
                      <a:lvl3pPr marL="914400" algn="l" defTabSz="457200" rtl="0" eaLnBrk="1" latinLnBrk="0" hangingPunct="1">
                        <a:defRPr sz="1800" b="1" kern="1200">
                          <a:solidFill>
                            <a:schemeClr val="lt1"/>
                          </a:solidFill>
                          <a:latin typeface="Lucida Sans"/>
                        </a:defRPr>
                      </a:lvl3pPr>
                      <a:lvl4pPr marL="1371600" algn="l" defTabSz="457200" rtl="0" eaLnBrk="1" latinLnBrk="0" hangingPunct="1">
                        <a:defRPr sz="1800" b="1" kern="1200">
                          <a:solidFill>
                            <a:schemeClr val="lt1"/>
                          </a:solidFill>
                          <a:latin typeface="Lucida Sans"/>
                        </a:defRPr>
                      </a:lvl4pPr>
                      <a:lvl5pPr marL="1828800" algn="l" defTabSz="457200" rtl="0" eaLnBrk="1" latinLnBrk="0" hangingPunct="1">
                        <a:defRPr sz="1800" b="1" kern="1200">
                          <a:solidFill>
                            <a:schemeClr val="lt1"/>
                          </a:solidFill>
                          <a:latin typeface="Lucida Sans"/>
                        </a:defRPr>
                      </a:lvl5pPr>
                      <a:lvl6pPr marL="2286000" algn="l" defTabSz="457200" rtl="0" eaLnBrk="1" latinLnBrk="0" hangingPunct="1">
                        <a:defRPr sz="1800" b="1" kern="1200">
                          <a:solidFill>
                            <a:schemeClr val="lt1"/>
                          </a:solidFill>
                          <a:latin typeface="Lucida Sans"/>
                        </a:defRPr>
                      </a:lvl6pPr>
                      <a:lvl7pPr marL="2743200" algn="l" defTabSz="457200" rtl="0" eaLnBrk="1" latinLnBrk="0" hangingPunct="1">
                        <a:defRPr sz="1800" b="1" kern="1200">
                          <a:solidFill>
                            <a:schemeClr val="lt1"/>
                          </a:solidFill>
                          <a:latin typeface="Lucida Sans"/>
                        </a:defRPr>
                      </a:lvl7pPr>
                      <a:lvl8pPr marL="3200400" algn="l" defTabSz="457200" rtl="0" eaLnBrk="1" latinLnBrk="0" hangingPunct="1">
                        <a:defRPr sz="1800" b="1" kern="1200">
                          <a:solidFill>
                            <a:schemeClr val="lt1"/>
                          </a:solidFill>
                          <a:latin typeface="Lucida Sans"/>
                        </a:defRPr>
                      </a:lvl8pPr>
                      <a:lvl9pPr marL="3657600" algn="l" defTabSz="457200" rtl="0" eaLnBrk="1" latinLnBrk="0" hangingPunct="1">
                        <a:defRPr sz="1800" b="1" kern="1200">
                          <a:solidFill>
                            <a:schemeClr val="lt1"/>
                          </a:solidFill>
                          <a:latin typeface="Lucida Sans"/>
                        </a:defRPr>
                      </a:lvl9pPr>
                    </a:lstStyle>
                    <a:p>
                      <a:r>
                        <a:rPr lang="en-US" sz="1000" dirty="0" smtClean="0">
                          <a:solidFill>
                            <a:schemeClr val="tx1"/>
                          </a:solidFill>
                        </a:rPr>
                        <a:t>Object</a:t>
                      </a:r>
                      <a:endParaRPr lang="en-US" sz="1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9070">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de-DE" sz="800" dirty="0" smtClean="0"/>
                        <a:t>W3c:editor1</a:t>
                      </a:r>
                      <a:endParaRPr lang="de-DE"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foaf:made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de-DE" sz="800" dirty="0" smtClean="0"/>
                        <a:t>w3.org/TR/</a:t>
                      </a:r>
                      <a:r>
                        <a:rPr lang="de-DE" sz="800" dirty="0" err="1" smtClean="0"/>
                        <a:t>xpath-functions</a:t>
                      </a:r>
                      <a:r>
                        <a:rPr lang="de-DE" sz="800" dirty="0" smtClean="0"/>
                        <a:t>/</a:t>
                      </a:r>
                      <a:endParaRPr lang="de-DE"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r>
              <a:tr h="179070">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de-DE" sz="800" dirty="0" smtClean="0"/>
                        <a:t>W3c:editor1</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foaf:name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smtClean="0"/>
                        <a:t>“Jim</a:t>
                      </a:r>
                      <a:r>
                        <a:rPr lang="en-US" sz="800" baseline="0" dirty="0" smtClean="0"/>
                        <a:t> Melton</a:t>
                      </a:r>
                      <a:r>
                        <a:rPr lang="en-US" sz="800" dirty="0" smtClean="0"/>
                        <a:t>”</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179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/Jim</a:t>
                      </a:r>
                      <a:r>
                        <a:rPr lang="en-US" sz="800" baseline="0" dirty="0" smtClean="0"/>
                        <a:t> Melton</a:t>
                      </a:r>
                      <a:endParaRPr lang="en-US" sz="8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r>
                        <a:rPr lang="en-US" sz="800" dirty="0" err="1" smtClean="0"/>
                        <a:t>foaf:name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r>
                        <a:rPr lang="en-US" sz="800" dirty="0" smtClean="0"/>
                        <a:t>“Jim Melton</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179070">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google.books</a:t>
                      </a:r>
                      <a:r>
                        <a:rPr lang="en-US" sz="800" dirty="0" smtClean="0"/>
                        <a:t>/Jim</a:t>
                      </a:r>
                      <a:r>
                        <a:rPr lang="en-US" sz="800" baseline="0" dirty="0" smtClean="0"/>
                        <a:t> Melton</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foaf:made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a:t>
                      </a:r>
                      <a:r>
                        <a:rPr lang="en-US" sz="800" dirty="0" smtClean="0">
                          <a:latin typeface="Lucida Sans"/>
                          <a:cs typeface="Lucida Sans"/>
                        </a:rPr>
                        <a:t>SQL-1999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179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a:t>
                      </a:r>
                      <a:r>
                        <a:rPr lang="en-US" sz="800" dirty="0" smtClean="0">
                          <a:latin typeface="Lucida Sans"/>
                          <a:cs typeface="Lucida Sans"/>
                        </a:rPr>
                        <a:t>SQL-99</a:t>
                      </a:r>
                      <a:endParaRPr lang="en-US" sz="800" dirty="0">
                        <a:latin typeface="Lucida Sans"/>
                        <a:cs typeface="Lucida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r>
                        <a:rPr lang="en-US" sz="800" dirty="0" err="1" smtClean="0">
                          <a:latin typeface="Lucida Sans"/>
                          <a:cs typeface="Lucida Sans"/>
                        </a:rPr>
                        <a:t>rdfs:seeAlso</a:t>
                      </a:r>
                      <a:endParaRPr lang="en-US" sz="800" dirty="0">
                        <a:latin typeface="Lucida Sans"/>
                        <a:cs typeface="Lucida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a:t>
                      </a:r>
                      <a:r>
                        <a:rPr lang="en-US" sz="800" dirty="0" smtClean="0">
                          <a:latin typeface="Lucida Sans"/>
                          <a:cs typeface="Lucida Sans"/>
                        </a:rPr>
                        <a:t>SQL-1999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bl>
          </a:graphicData>
        </a:graphic>
      </p:graphicFrame>
      <p:sp>
        <p:nvSpPr>
          <p:cNvPr id="65" name="Oval 16"/>
          <p:cNvSpPr>
            <a:spLocks noChangeArrowheads="1"/>
          </p:cNvSpPr>
          <p:nvPr/>
        </p:nvSpPr>
        <p:spPr bwMode="auto">
          <a:xfrm>
            <a:off x="7884368" y="2996952"/>
            <a:ext cx="920635" cy="374080"/>
          </a:xfrm>
          <a:prstGeom prst="ellipse">
            <a:avLst/>
          </a:prstGeom>
          <a:noFill/>
          <a:ln w="28575" cmpd="sng">
            <a:solidFill>
              <a:srgbClr val="4F81BD"/>
            </a:solidFill>
            <a:round/>
            <a:headEnd/>
            <a:tailEnd/>
          </a:ln>
        </p:spPr>
        <p:txBody>
          <a:bodyPr lIns="0" tIns="0" rIns="0">
            <a:prstTxWarp prst="textNoShape">
              <a:avLst/>
            </a:prstTxWarp>
          </a:bodyPr>
          <a:lstStyle/>
          <a:p>
            <a:r>
              <a:rPr lang="en-US" sz="1400" dirty="0" smtClean="0">
                <a:solidFill>
                  <a:srgbClr val="000000"/>
                </a:solidFill>
              </a:rPr>
              <a:t>?T</a:t>
            </a:r>
            <a:endParaRPr lang="en-US" sz="1400" dirty="0"/>
          </a:p>
        </p:txBody>
      </p:sp>
      <p:cxnSp>
        <p:nvCxnSpPr>
          <p:cNvPr id="66" name="Straight Arrow Connector 129"/>
          <p:cNvCxnSpPr>
            <a:stCxn id="129" idx="4"/>
            <a:endCxn id="65" idx="0"/>
          </p:cNvCxnSpPr>
          <p:nvPr/>
        </p:nvCxnSpPr>
        <p:spPr bwMode="auto">
          <a:xfrm>
            <a:off x="7768622" y="2290912"/>
            <a:ext cx="576064" cy="706040"/>
          </a:xfrm>
          <a:prstGeom prst="straightConnector1">
            <a:avLst/>
          </a:prstGeom>
          <a:noFill/>
          <a:ln w="25400" cap="flat" cmpd="sng" algn="ctr">
            <a:solidFill>
              <a:srgbClr val="4F81BD"/>
            </a:solidFill>
            <a:prstDash val="solid"/>
            <a:round/>
            <a:headEnd type="none" w="med" len="med"/>
            <a:tailEnd type="arrow"/>
          </a:ln>
          <a:effectLst/>
        </p:spPr>
      </p:cxnSp>
      <p:sp>
        <p:nvSpPr>
          <p:cNvPr id="69" name="TextBox 131"/>
          <p:cNvSpPr txBox="1"/>
          <p:nvPr/>
        </p:nvSpPr>
        <p:spPr>
          <a:xfrm>
            <a:off x="7812360" y="2492896"/>
            <a:ext cx="346975" cy="215444"/>
          </a:xfrm>
          <a:prstGeom prst="rect">
            <a:avLst/>
          </a:prstGeom>
          <a:solidFill>
            <a:schemeClr val="bg1"/>
          </a:solidFill>
        </p:spPr>
        <p:txBody>
          <a:bodyPr wrap="none" lIns="0" tIns="0" rIns="0" bIns="0" rtlCol="0">
            <a:spAutoFit/>
          </a:bodyPr>
          <a:lstStyle/>
          <a:p>
            <a:r>
              <a:rPr lang="en-US" sz="1400" dirty="0" smtClean="0"/>
              <a:t>title</a:t>
            </a:r>
            <a:endParaRPr lang="en-US" sz="1400" dirty="0"/>
          </a:p>
        </p:txBody>
      </p:sp>
    </p:spTree>
    <p:extLst>
      <p:ext uri="{BB962C8B-B14F-4D97-AF65-F5344CB8AC3E}">
        <p14:creationId xmlns:p14="http://schemas.microsoft.com/office/powerpoint/2010/main" val="272340719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439136-F6C2-F248-9BA6-94172D654A31}" type="slidenum">
              <a:rPr lang="en-US" smtClean="0"/>
              <a:pPr/>
              <a:t>11</a:t>
            </a:fld>
            <a:endParaRPr lang="en-US" dirty="0"/>
          </a:p>
        </p:txBody>
      </p:sp>
      <p:sp>
        <p:nvSpPr>
          <p:cNvPr id="58" name="Rectangle 57"/>
          <p:cNvSpPr/>
          <p:nvPr/>
        </p:nvSpPr>
        <p:spPr>
          <a:xfrm>
            <a:off x="1403648" y="836712"/>
            <a:ext cx="7256156" cy="461665"/>
          </a:xfrm>
          <a:prstGeom prst="rect">
            <a:avLst/>
          </a:prstGeom>
        </p:spPr>
        <p:txBody>
          <a:bodyPr wrap="square">
            <a:spAutoFit/>
          </a:bodyPr>
          <a:lstStyle/>
          <a:p>
            <a:r>
              <a:rPr lang="en-US" sz="2000" i="1" kern="0" dirty="0" smtClean="0">
                <a:solidFill>
                  <a:srgbClr val="000000"/>
                </a:solidFill>
                <a:latin typeface="Lucida Sans"/>
              </a:rPr>
              <a:t> </a:t>
            </a:r>
            <a:r>
              <a:rPr lang="en-US" sz="2400" dirty="0" smtClean="0">
                <a:solidFill>
                  <a:schemeClr val="bg1"/>
                </a:solidFill>
                <a:latin typeface="Arial" charset="0"/>
                <a:ea typeface="+mj-ea"/>
                <a:cs typeface="+mj-cs"/>
              </a:rPr>
              <a:t>Could be done in SQL, couldn’t it?</a:t>
            </a:r>
            <a:endParaRPr lang="en-US" sz="2400" dirty="0">
              <a:solidFill>
                <a:schemeClr val="bg1"/>
              </a:solidFill>
              <a:latin typeface="Arial" charset="0"/>
              <a:ea typeface="+mj-ea"/>
              <a:cs typeface="+mj-cs"/>
            </a:endParaRPr>
          </a:p>
        </p:txBody>
      </p:sp>
      <p:sp>
        <p:nvSpPr>
          <p:cNvPr id="59" name="Rectangle 58"/>
          <p:cNvSpPr/>
          <p:nvPr/>
        </p:nvSpPr>
        <p:spPr>
          <a:xfrm>
            <a:off x="3689026" y="4125848"/>
            <a:ext cx="5447946" cy="2831544"/>
          </a:xfrm>
          <a:prstGeom prst="rect">
            <a:avLst/>
          </a:prstGeom>
          <a:solidFill>
            <a:schemeClr val="accent1">
              <a:lumMod val="20000"/>
              <a:lumOff val="80000"/>
            </a:schemeClr>
          </a:solidFill>
        </p:spPr>
        <p:txBody>
          <a:bodyPr wrap="square">
            <a:spAutoFit/>
          </a:bodyPr>
          <a:lstStyle/>
          <a:p>
            <a:pPr lvl="1"/>
            <a:r>
              <a:rPr lang="en-US" sz="1600" dirty="0" smtClean="0">
                <a:latin typeface="Courier"/>
                <a:cs typeface="Courier"/>
              </a:rPr>
              <a:t>PREFIX g: &lt;</a:t>
            </a:r>
            <a:r>
              <a:rPr lang="en-US" sz="1600" dirty="0" err="1" smtClean="0">
                <a:latin typeface="Courier"/>
                <a:cs typeface="Courier"/>
              </a:rPr>
              <a:t>google.books</a:t>
            </a:r>
            <a:r>
              <a:rPr lang="en-US" sz="1600" dirty="0" smtClean="0">
                <a:latin typeface="Courier"/>
                <a:cs typeface="Courier"/>
              </a:rPr>
              <a:t>/&gt;</a:t>
            </a:r>
          </a:p>
          <a:p>
            <a:pPr lvl="1">
              <a:buNone/>
            </a:pPr>
            <a:r>
              <a:rPr lang="en-US" sz="1600" dirty="0" smtClean="0">
                <a:latin typeface="Courier"/>
                <a:cs typeface="Courier"/>
              </a:rPr>
              <a:t>...</a:t>
            </a:r>
          </a:p>
          <a:p>
            <a:pPr lvl="1">
              <a:buNone/>
            </a:pPr>
            <a:r>
              <a:rPr lang="en-US" sz="1600" dirty="0" smtClean="0">
                <a:latin typeface="Courier"/>
                <a:cs typeface="Courier"/>
              </a:rPr>
              <a:t>SELECT T2.Subject T5.Object</a:t>
            </a:r>
          </a:p>
          <a:p>
            <a:pPr lvl="1">
              <a:buNone/>
            </a:pPr>
            <a:r>
              <a:rPr lang="en-US" sz="1600" dirty="0" smtClean="0">
                <a:latin typeface="Courier"/>
                <a:cs typeface="Courier"/>
              </a:rPr>
              <a:t>FROM triples T1, triples T2, </a:t>
            </a:r>
            <a:r>
              <a:rPr lang="en-US" sz="1600" dirty="0">
                <a:latin typeface="Courier"/>
                <a:cs typeface="Courier"/>
              </a:rPr>
              <a:t>triples </a:t>
            </a:r>
            <a:r>
              <a:rPr lang="en-US" sz="1600" dirty="0" smtClean="0">
                <a:latin typeface="Courier"/>
                <a:cs typeface="Courier"/>
              </a:rPr>
              <a:t>T3, </a:t>
            </a:r>
            <a:r>
              <a:rPr lang="en-US" sz="1600" dirty="0">
                <a:latin typeface="Courier"/>
                <a:cs typeface="Courier"/>
              </a:rPr>
              <a:t>triples </a:t>
            </a:r>
            <a:r>
              <a:rPr lang="en-US" sz="1600" dirty="0" smtClean="0">
                <a:latin typeface="Courier"/>
                <a:cs typeface="Courier"/>
              </a:rPr>
              <a:t>T4, </a:t>
            </a:r>
            <a:r>
              <a:rPr lang="en-US" sz="1600" dirty="0">
                <a:latin typeface="Courier"/>
                <a:cs typeface="Courier"/>
              </a:rPr>
              <a:t>triples </a:t>
            </a:r>
            <a:r>
              <a:rPr lang="en-US" sz="1600" dirty="0" smtClean="0">
                <a:latin typeface="Courier"/>
                <a:cs typeface="Courier"/>
              </a:rPr>
              <a:t>T5</a:t>
            </a:r>
            <a:endParaRPr lang="en-US" sz="1600" dirty="0">
              <a:latin typeface="Courier"/>
              <a:cs typeface="Courier"/>
            </a:endParaRPr>
          </a:p>
          <a:p>
            <a:pPr lvl="1">
              <a:buNone/>
            </a:pPr>
            <a:r>
              <a:rPr lang="en-US" sz="1600" dirty="0" smtClean="0">
                <a:latin typeface="Courier"/>
                <a:cs typeface="Courier"/>
              </a:rPr>
              <a:t>WHERE </a:t>
            </a:r>
          </a:p>
          <a:p>
            <a:pPr lvl="0">
              <a:defRPr/>
            </a:pPr>
            <a:r>
              <a:rPr lang="en-US" sz="1600" dirty="0" smtClean="0">
                <a:latin typeface="Courier"/>
                <a:cs typeface="Courier"/>
              </a:rPr>
              <a:t>    { T1.Subject = g:SQL-99 AND</a:t>
            </a:r>
          </a:p>
          <a:p>
            <a:pPr lvl="0">
              <a:defRPr/>
            </a:pPr>
            <a:r>
              <a:rPr lang="en-US" sz="1600" dirty="0">
                <a:latin typeface="Courier"/>
                <a:cs typeface="Courier"/>
              </a:rPr>
              <a:t> </a:t>
            </a:r>
            <a:r>
              <a:rPr lang="en-US" sz="1600" dirty="0" smtClean="0">
                <a:latin typeface="Courier"/>
                <a:cs typeface="Courier"/>
              </a:rPr>
              <a:t>     T1.Predicate = </a:t>
            </a:r>
            <a:r>
              <a:rPr lang="en-US" sz="1600" dirty="0" err="1" smtClean="0">
                <a:latin typeface="Courier"/>
                <a:cs typeface="Courier"/>
              </a:rPr>
              <a:t>rdfs:seeAlso</a:t>
            </a:r>
            <a:r>
              <a:rPr lang="en-US" sz="1600" dirty="0">
                <a:latin typeface="Courier"/>
                <a:cs typeface="Courier"/>
              </a:rPr>
              <a:t> AND </a:t>
            </a:r>
            <a:endParaRPr lang="en-US" sz="1600" dirty="0" smtClean="0">
              <a:latin typeface="Courier"/>
              <a:cs typeface="Courier"/>
            </a:endParaRPr>
          </a:p>
          <a:p>
            <a:pPr lvl="0">
              <a:defRPr/>
            </a:pPr>
            <a:r>
              <a:rPr lang="en-US" sz="1600" dirty="0">
                <a:latin typeface="Courier"/>
                <a:cs typeface="Courier"/>
              </a:rPr>
              <a:t> </a:t>
            </a:r>
            <a:r>
              <a:rPr lang="en-US" sz="1600" dirty="0" smtClean="0">
                <a:latin typeface="Courier"/>
                <a:cs typeface="Courier"/>
              </a:rPr>
              <a:t>     T1.Object = T2.Object </a:t>
            </a:r>
            <a:r>
              <a:rPr lang="en-US" sz="1600" dirty="0">
                <a:latin typeface="Courier"/>
                <a:cs typeface="Courier"/>
              </a:rPr>
              <a:t>AND</a:t>
            </a:r>
            <a:endParaRPr lang="en-US" sz="1600" dirty="0" smtClean="0">
              <a:latin typeface="Courier"/>
              <a:cs typeface="Courier"/>
            </a:endParaRPr>
          </a:p>
          <a:p>
            <a:pPr lvl="1"/>
            <a:r>
              <a:rPr lang="en-US" sz="1600" dirty="0" smtClean="0">
                <a:latin typeface="Courier"/>
                <a:cs typeface="Courier"/>
              </a:rPr>
              <a:t>  </a:t>
            </a:r>
            <a:r>
              <a:rPr lang="en-US" sz="1600" dirty="0" smtClean="0">
                <a:solidFill>
                  <a:srgbClr val="000000"/>
                </a:solidFill>
                <a:latin typeface="Courier"/>
                <a:cs typeface="Courier"/>
              </a:rPr>
              <a:t>T2.Subject </a:t>
            </a:r>
            <a:r>
              <a:rPr lang="en-US" sz="1600" dirty="0">
                <a:solidFill>
                  <a:srgbClr val="000000"/>
                </a:solidFill>
                <a:latin typeface="Courier"/>
                <a:cs typeface="Courier"/>
              </a:rPr>
              <a:t>= </a:t>
            </a:r>
            <a:r>
              <a:rPr lang="en-US" sz="1600" dirty="0" smtClean="0">
                <a:solidFill>
                  <a:srgbClr val="000000"/>
                </a:solidFill>
                <a:latin typeface="Courier"/>
                <a:cs typeface="Courier"/>
              </a:rPr>
              <a:t>T3.Subject AND</a:t>
            </a:r>
          </a:p>
          <a:p>
            <a:pPr lvl="1"/>
            <a:r>
              <a:rPr lang="en-US" dirty="0" smtClean="0"/>
              <a:t> </a:t>
            </a:r>
            <a:r>
              <a:rPr lang="en-US" sz="1600" dirty="0"/>
              <a:t> </a:t>
            </a:r>
            <a:r>
              <a:rPr lang="en-US" sz="1600" dirty="0" smtClean="0"/>
              <a:t> </a:t>
            </a:r>
            <a:r>
              <a:rPr lang="en-US" sz="1600" dirty="0" smtClean="0">
                <a:solidFill>
                  <a:srgbClr val="000000"/>
                </a:solidFill>
                <a:latin typeface="Courier"/>
                <a:cs typeface="Courier"/>
              </a:rPr>
              <a:t>T2.Predicate </a:t>
            </a:r>
            <a:r>
              <a:rPr lang="en-US" sz="1600" dirty="0">
                <a:solidFill>
                  <a:srgbClr val="000000"/>
                </a:solidFill>
                <a:latin typeface="Courier"/>
                <a:cs typeface="Courier"/>
              </a:rPr>
              <a:t>= </a:t>
            </a:r>
            <a:r>
              <a:rPr lang="en-US" sz="1600" dirty="0" err="1" smtClean="0">
                <a:solidFill>
                  <a:srgbClr val="000000"/>
                </a:solidFill>
                <a:latin typeface="Courier"/>
                <a:cs typeface="Courier"/>
              </a:rPr>
              <a:t>foaf:made</a:t>
            </a:r>
            <a:r>
              <a:rPr lang="en-US" sz="1600" dirty="0" smtClean="0">
                <a:solidFill>
                  <a:srgbClr val="000000"/>
                </a:solidFill>
                <a:latin typeface="Courier"/>
                <a:cs typeface="Courier"/>
              </a:rPr>
              <a:t> … </a:t>
            </a:r>
            <a:endParaRPr lang="en-US" sz="1600" dirty="0"/>
          </a:p>
        </p:txBody>
      </p:sp>
      <p:sp>
        <p:nvSpPr>
          <p:cNvPr id="33" name="Slide Number Placeholder 3"/>
          <p:cNvSpPr txBox="1">
            <a:spLocks/>
          </p:cNvSpPr>
          <p:nvPr/>
        </p:nvSpPr>
        <p:spPr>
          <a:xfrm>
            <a:off x="462407" y="6341555"/>
            <a:ext cx="892150" cy="365125"/>
          </a:xfrm>
          <a:prstGeom prst="rect">
            <a:avLst/>
          </a:prstGeom>
        </p:spPr>
        <p:txBody>
          <a:bodyPr vert="horz" lIns="91440" tIns="45720" rIns="91440" bIns="45720" rtlCol="0" anchor="ctr"/>
          <a:lstStyle>
            <a:defPPr>
              <a:defRPr lang="de-DE"/>
            </a:defPPr>
            <a:lvl1pPr marL="0" algn="l" defTabSz="914400" rtl="0" eaLnBrk="1" latinLnBrk="0" hangingPunct="1">
              <a:defRPr sz="9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439136-F6C2-F248-9BA6-94172D654A31}" type="slidenum">
              <a:rPr lang="en-US" smtClean="0"/>
              <a:pPr/>
              <a:t>11</a:t>
            </a:fld>
            <a:endParaRPr lang="en-US" dirty="0"/>
          </a:p>
        </p:txBody>
      </p:sp>
      <p:sp>
        <p:nvSpPr>
          <p:cNvPr id="34" name="Can 67"/>
          <p:cNvSpPr/>
          <p:nvPr/>
        </p:nvSpPr>
        <p:spPr bwMode="auto">
          <a:xfrm>
            <a:off x="-52932" y="4538713"/>
            <a:ext cx="3323391" cy="2560820"/>
          </a:xfrm>
          <a:prstGeom prst="can">
            <a:avLst>
              <a:gd name="adj" fmla="val 13462"/>
            </a:avLst>
          </a:prstGeom>
          <a:solidFill>
            <a:schemeClr val="accent1"/>
          </a:solidFill>
          <a:ln w="25400" cap="flat" cmpd="sng" algn="ctr">
            <a:solidFill>
              <a:schemeClr val="accent1">
                <a:lumMod val="50000"/>
              </a:schemeClr>
            </a:solidFill>
            <a:prstDash val="solid"/>
            <a:round/>
            <a:headEnd type="none" w="med" len="med"/>
            <a:tailEnd type="none" w="med" len="med"/>
          </a:ln>
          <a:effectLst/>
        </p:spPr>
        <p:txBody>
          <a:bodyPr vert="horz" wrap="square" lIns="10800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Lucida Sans" pitchFamily="34" charset="0"/>
              </a:rPr>
              <a:t>triples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p:txBody>
      </p:sp>
      <p:graphicFrame>
        <p:nvGraphicFramePr>
          <p:cNvPr id="35" name="Table 88"/>
          <p:cNvGraphicFramePr>
            <a:graphicFrameLocks noGrp="1"/>
          </p:cNvGraphicFramePr>
          <p:nvPr>
            <p:extLst>
              <p:ext uri="{D42A27DB-BD31-4B8C-83A1-F6EECF244321}">
                <p14:modId xmlns:p14="http://schemas.microsoft.com/office/powerpoint/2010/main" val="3600776018"/>
              </p:ext>
            </p:extLst>
          </p:nvPr>
        </p:nvGraphicFramePr>
        <p:xfrm>
          <a:off x="50799" y="4978856"/>
          <a:ext cx="3194259" cy="1799411"/>
        </p:xfrm>
        <a:graphic>
          <a:graphicData uri="http://schemas.openxmlformats.org/drawingml/2006/table">
            <a:tbl>
              <a:tblPr firstRow="1" bandRow="1"/>
              <a:tblGrid>
                <a:gridCol w="1064817"/>
                <a:gridCol w="864485"/>
                <a:gridCol w="1264957"/>
              </a:tblGrid>
              <a:tr h="179070">
                <a:tc>
                  <a:txBody>
                    <a:bodyPr/>
                    <a:lstStyle>
                      <a:defPPr>
                        <a:defRPr lang="en-US"/>
                      </a:defPPr>
                      <a:lvl1pPr marL="0" algn="l" defTabSz="457200" rtl="0" eaLnBrk="1" latinLnBrk="0" hangingPunct="1">
                        <a:defRPr sz="1800" b="1" kern="1200">
                          <a:solidFill>
                            <a:schemeClr val="lt1"/>
                          </a:solidFill>
                          <a:latin typeface="Lucida Sans"/>
                        </a:defRPr>
                      </a:lvl1pPr>
                      <a:lvl2pPr marL="457200" algn="l" defTabSz="457200" rtl="0" eaLnBrk="1" latinLnBrk="0" hangingPunct="1">
                        <a:defRPr sz="1800" b="1" kern="1200">
                          <a:solidFill>
                            <a:schemeClr val="lt1"/>
                          </a:solidFill>
                          <a:latin typeface="Lucida Sans"/>
                        </a:defRPr>
                      </a:lvl2pPr>
                      <a:lvl3pPr marL="914400" algn="l" defTabSz="457200" rtl="0" eaLnBrk="1" latinLnBrk="0" hangingPunct="1">
                        <a:defRPr sz="1800" b="1" kern="1200">
                          <a:solidFill>
                            <a:schemeClr val="lt1"/>
                          </a:solidFill>
                          <a:latin typeface="Lucida Sans"/>
                        </a:defRPr>
                      </a:lvl3pPr>
                      <a:lvl4pPr marL="1371600" algn="l" defTabSz="457200" rtl="0" eaLnBrk="1" latinLnBrk="0" hangingPunct="1">
                        <a:defRPr sz="1800" b="1" kern="1200">
                          <a:solidFill>
                            <a:schemeClr val="lt1"/>
                          </a:solidFill>
                          <a:latin typeface="Lucida Sans"/>
                        </a:defRPr>
                      </a:lvl4pPr>
                      <a:lvl5pPr marL="1828800" algn="l" defTabSz="457200" rtl="0" eaLnBrk="1" latinLnBrk="0" hangingPunct="1">
                        <a:defRPr sz="1800" b="1" kern="1200">
                          <a:solidFill>
                            <a:schemeClr val="lt1"/>
                          </a:solidFill>
                          <a:latin typeface="Lucida Sans"/>
                        </a:defRPr>
                      </a:lvl5pPr>
                      <a:lvl6pPr marL="2286000" algn="l" defTabSz="457200" rtl="0" eaLnBrk="1" latinLnBrk="0" hangingPunct="1">
                        <a:defRPr sz="1800" b="1" kern="1200">
                          <a:solidFill>
                            <a:schemeClr val="lt1"/>
                          </a:solidFill>
                          <a:latin typeface="Lucida Sans"/>
                        </a:defRPr>
                      </a:lvl6pPr>
                      <a:lvl7pPr marL="2743200" algn="l" defTabSz="457200" rtl="0" eaLnBrk="1" latinLnBrk="0" hangingPunct="1">
                        <a:defRPr sz="1800" b="1" kern="1200">
                          <a:solidFill>
                            <a:schemeClr val="lt1"/>
                          </a:solidFill>
                          <a:latin typeface="Lucida Sans"/>
                        </a:defRPr>
                      </a:lvl7pPr>
                      <a:lvl8pPr marL="3200400" algn="l" defTabSz="457200" rtl="0" eaLnBrk="1" latinLnBrk="0" hangingPunct="1">
                        <a:defRPr sz="1800" b="1" kern="1200">
                          <a:solidFill>
                            <a:schemeClr val="lt1"/>
                          </a:solidFill>
                          <a:latin typeface="Lucida Sans"/>
                        </a:defRPr>
                      </a:lvl8pPr>
                      <a:lvl9pPr marL="3657600" algn="l" defTabSz="457200" rtl="0" eaLnBrk="1" latinLnBrk="0" hangingPunct="1">
                        <a:defRPr sz="1800" b="1" kern="1200">
                          <a:solidFill>
                            <a:schemeClr val="lt1"/>
                          </a:solidFill>
                          <a:latin typeface="Lucida Sans"/>
                        </a:defRPr>
                      </a:lvl9pPr>
                    </a:lstStyle>
                    <a:p>
                      <a:r>
                        <a:rPr lang="en-US" sz="1000" dirty="0" smtClean="0">
                          <a:solidFill>
                            <a:schemeClr val="tx1"/>
                          </a:solidFill>
                        </a:rPr>
                        <a:t>Subject</a:t>
                      </a:r>
                      <a:endParaRPr lang="en-US" sz="1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en-US"/>
                      </a:defPPr>
                      <a:lvl1pPr marL="0" algn="l" defTabSz="457200" rtl="0" eaLnBrk="1" latinLnBrk="0" hangingPunct="1">
                        <a:defRPr sz="1800" b="1" kern="1200">
                          <a:solidFill>
                            <a:schemeClr val="lt1"/>
                          </a:solidFill>
                          <a:latin typeface="Lucida Sans"/>
                        </a:defRPr>
                      </a:lvl1pPr>
                      <a:lvl2pPr marL="457200" algn="l" defTabSz="457200" rtl="0" eaLnBrk="1" latinLnBrk="0" hangingPunct="1">
                        <a:defRPr sz="1800" b="1" kern="1200">
                          <a:solidFill>
                            <a:schemeClr val="lt1"/>
                          </a:solidFill>
                          <a:latin typeface="Lucida Sans"/>
                        </a:defRPr>
                      </a:lvl2pPr>
                      <a:lvl3pPr marL="914400" algn="l" defTabSz="457200" rtl="0" eaLnBrk="1" latinLnBrk="0" hangingPunct="1">
                        <a:defRPr sz="1800" b="1" kern="1200">
                          <a:solidFill>
                            <a:schemeClr val="lt1"/>
                          </a:solidFill>
                          <a:latin typeface="Lucida Sans"/>
                        </a:defRPr>
                      </a:lvl3pPr>
                      <a:lvl4pPr marL="1371600" algn="l" defTabSz="457200" rtl="0" eaLnBrk="1" latinLnBrk="0" hangingPunct="1">
                        <a:defRPr sz="1800" b="1" kern="1200">
                          <a:solidFill>
                            <a:schemeClr val="lt1"/>
                          </a:solidFill>
                          <a:latin typeface="Lucida Sans"/>
                        </a:defRPr>
                      </a:lvl4pPr>
                      <a:lvl5pPr marL="1828800" algn="l" defTabSz="457200" rtl="0" eaLnBrk="1" latinLnBrk="0" hangingPunct="1">
                        <a:defRPr sz="1800" b="1" kern="1200">
                          <a:solidFill>
                            <a:schemeClr val="lt1"/>
                          </a:solidFill>
                          <a:latin typeface="Lucida Sans"/>
                        </a:defRPr>
                      </a:lvl5pPr>
                      <a:lvl6pPr marL="2286000" algn="l" defTabSz="457200" rtl="0" eaLnBrk="1" latinLnBrk="0" hangingPunct="1">
                        <a:defRPr sz="1800" b="1" kern="1200">
                          <a:solidFill>
                            <a:schemeClr val="lt1"/>
                          </a:solidFill>
                          <a:latin typeface="Lucida Sans"/>
                        </a:defRPr>
                      </a:lvl6pPr>
                      <a:lvl7pPr marL="2743200" algn="l" defTabSz="457200" rtl="0" eaLnBrk="1" latinLnBrk="0" hangingPunct="1">
                        <a:defRPr sz="1800" b="1" kern="1200">
                          <a:solidFill>
                            <a:schemeClr val="lt1"/>
                          </a:solidFill>
                          <a:latin typeface="Lucida Sans"/>
                        </a:defRPr>
                      </a:lvl7pPr>
                      <a:lvl8pPr marL="3200400" algn="l" defTabSz="457200" rtl="0" eaLnBrk="1" latinLnBrk="0" hangingPunct="1">
                        <a:defRPr sz="1800" b="1" kern="1200">
                          <a:solidFill>
                            <a:schemeClr val="lt1"/>
                          </a:solidFill>
                          <a:latin typeface="Lucida Sans"/>
                        </a:defRPr>
                      </a:lvl8pPr>
                      <a:lvl9pPr marL="3657600" algn="l" defTabSz="457200" rtl="0" eaLnBrk="1" latinLnBrk="0" hangingPunct="1">
                        <a:defRPr sz="1800" b="1" kern="1200">
                          <a:solidFill>
                            <a:schemeClr val="lt1"/>
                          </a:solidFill>
                          <a:latin typeface="Lucida Sans"/>
                        </a:defRPr>
                      </a:lvl9pPr>
                    </a:lstStyle>
                    <a:p>
                      <a:r>
                        <a:rPr lang="en-US" sz="1000" dirty="0" smtClean="0">
                          <a:solidFill>
                            <a:schemeClr val="tx1"/>
                          </a:solidFill>
                        </a:rPr>
                        <a:t>Predicate</a:t>
                      </a:r>
                      <a:endParaRPr lang="en-US" sz="1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en-US"/>
                      </a:defPPr>
                      <a:lvl1pPr marL="0" algn="l" defTabSz="457200" rtl="0" eaLnBrk="1" latinLnBrk="0" hangingPunct="1">
                        <a:defRPr sz="1800" b="1" kern="1200">
                          <a:solidFill>
                            <a:schemeClr val="lt1"/>
                          </a:solidFill>
                          <a:latin typeface="Lucida Sans"/>
                        </a:defRPr>
                      </a:lvl1pPr>
                      <a:lvl2pPr marL="457200" algn="l" defTabSz="457200" rtl="0" eaLnBrk="1" latinLnBrk="0" hangingPunct="1">
                        <a:defRPr sz="1800" b="1" kern="1200">
                          <a:solidFill>
                            <a:schemeClr val="lt1"/>
                          </a:solidFill>
                          <a:latin typeface="Lucida Sans"/>
                        </a:defRPr>
                      </a:lvl2pPr>
                      <a:lvl3pPr marL="914400" algn="l" defTabSz="457200" rtl="0" eaLnBrk="1" latinLnBrk="0" hangingPunct="1">
                        <a:defRPr sz="1800" b="1" kern="1200">
                          <a:solidFill>
                            <a:schemeClr val="lt1"/>
                          </a:solidFill>
                          <a:latin typeface="Lucida Sans"/>
                        </a:defRPr>
                      </a:lvl3pPr>
                      <a:lvl4pPr marL="1371600" algn="l" defTabSz="457200" rtl="0" eaLnBrk="1" latinLnBrk="0" hangingPunct="1">
                        <a:defRPr sz="1800" b="1" kern="1200">
                          <a:solidFill>
                            <a:schemeClr val="lt1"/>
                          </a:solidFill>
                          <a:latin typeface="Lucida Sans"/>
                        </a:defRPr>
                      </a:lvl4pPr>
                      <a:lvl5pPr marL="1828800" algn="l" defTabSz="457200" rtl="0" eaLnBrk="1" latinLnBrk="0" hangingPunct="1">
                        <a:defRPr sz="1800" b="1" kern="1200">
                          <a:solidFill>
                            <a:schemeClr val="lt1"/>
                          </a:solidFill>
                          <a:latin typeface="Lucida Sans"/>
                        </a:defRPr>
                      </a:lvl5pPr>
                      <a:lvl6pPr marL="2286000" algn="l" defTabSz="457200" rtl="0" eaLnBrk="1" latinLnBrk="0" hangingPunct="1">
                        <a:defRPr sz="1800" b="1" kern="1200">
                          <a:solidFill>
                            <a:schemeClr val="lt1"/>
                          </a:solidFill>
                          <a:latin typeface="Lucida Sans"/>
                        </a:defRPr>
                      </a:lvl6pPr>
                      <a:lvl7pPr marL="2743200" algn="l" defTabSz="457200" rtl="0" eaLnBrk="1" latinLnBrk="0" hangingPunct="1">
                        <a:defRPr sz="1800" b="1" kern="1200">
                          <a:solidFill>
                            <a:schemeClr val="lt1"/>
                          </a:solidFill>
                          <a:latin typeface="Lucida Sans"/>
                        </a:defRPr>
                      </a:lvl7pPr>
                      <a:lvl8pPr marL="3200400" algn="l" defTabSz="457200" rtl="0" eaLnBrk="1" latinLnBrk="0" hangingPunct="1">
                        <a:defRPr sz="1800" b="1" kern="1200">
                          <a:solidFill>
                            <a:schemeClr val="lt1"/>
                          </a:solidFill>
                          <a:latin typeface="Lucida Sans"/>
                        </a:defRPr>
                      </a:lvl8pPr>
                      <a:lvl9pPr marL="3657600" algn="l" defTabSz="457200" rtl="0" eaLnBrk="1" latinLnBrk="0" hangingPunct="1">
                        <a:defRPr sz="1800" b="1" kern="1200">
                          <a:solidFill>
                            <a:schemeClr val="lt1"/>
                          </a:solidFill>
                          <a:latin typeface="Lucida Sans"/>
                        </a:defRPr>
                      </a:lvl9pPr>
                    </a:lstStyle>
                    <a:p>
                      <a:r>
                        <a:rPr lang="en-US" sz="1000" dirty="0" smtClean="0">
                          <a:solidFill>
                            <a:schemeClr val="tx1"/>
                          </a:solidFill>
                        </a:rPr>
                        <a:t>Object</a:t>
                      </a:r>
                      <a:endParaRPr lang="en-US" sz="1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9070">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de-DE" sz="800" dirty="0" smtClean="0"/>
                        <a:t>W3c:editor1</a:t>
                      </a:r>
                      <a:endParaRPr lang="de-DE"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foaf:made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de-DE" sz="800" dirty="0" smtClean="0"/>
                        <a:t>w3.org/TR/</a:t>
                      </a:r>
                      <a:r>
                        <a:rPr lang="de-DE" sz="800" dirty="0" err="1" smtClean="0"/>
                        <a:t>xpath-functions</a:t>
                      </a:r>
                      <a:r>
                        <a:rPr lang="de-DE" sz="800" dirty="0" smtClean="0"/>
                        <a:t>/</a:t>
                      </a:r>
                      <a:endParaRPr lang="de-DE"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r>
              <a:tr h="179070">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de-DE" sz="800" dirty="0" smtClean="0"/>
                        <a:t>W3c:editor1</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foaf:name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smtClean="0"/>
                        <a:t>“Jim</a:t>
                      </a:r>
                      <a:r>
                        <a:rPr lang="en-US" sz="800" baseline="0" dirty="0" smtClean="0"/>
                        <a:t> Melton</a:t>
                      </a:r>
                      <a:r>
                        <a:rPr lang="en-US" sz="800" dirty="0" smtClean="0"/>
                        <a:t>”</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179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/Jim</a:t>
                      </a:r>
                      <a:r>
                        <a:rPr lang="en-US" sz="800" baseline="0" dirty="0" smtClean="0"/>
                        <a:t> Melton</a:t>
                      </a:r>
                      <a:endParaRPr lang="en-US" sz="8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r>
                        <a:rPr lang="en-US" sz="800" dirty="0" err="1" smtClean="0"/>
                        <a:t>foaf:name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r>
                        <a:rPr lang="en-US" sz="800" dirty="0" smtClean="0"/>
                        <a:t>“Jim Melton</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179070">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google.books</a:t>
                      </a:r>
                      <a:r>
                        <a:rPr lang="en-US" sz="800" dirty="0" smtClean="0"/>
                        <a:t>/Jim</a:t>
                      </a:r>
                      <a:r>
                        <a:rPr lang="en-US" sz="800" baseline="0" dirty="0" smtClean="0"/>
                        <a:t> Melton</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foaf:made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a:t>
                      </a:r>
                      <a:r>
                        <a:rPr lang="en-US" sz="800" dirty="0" smtClean="0">
                          <a:latin typeface="Lucida Sans"/>
                          <a:cs typeface="Lucida Sans"/>
                        </a:rPr>
                        <a:t>SQL-1999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179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a:t>
                      </a:r>
                      <a:r>
                        <a:rPr lang="en-US" sz="800" dirty="0" smtClean="0">
                          <a:latin typeface="Lucida Sans"/>
                          <a:cs typeface="Lucida Sans"/>
                        </a:rPr>
                        <a:t>SQL-99</a:t>
                      </a:r>
                      <a:endParaRPr lang="en-US" sz="800" dirty="0">
                        <a:latin typeface="Lucida Sans"/>
                        <a:cs typeface="Lucida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r>
                        <a:rPr lang="en-US" sz="800" dirty="0" err="1" smtClean="0">
                          <a:latin typeface="Lucida Sans"/>
                          <a:cs typeface="Lucida Sans"/>
                        </a:rPr>
                        <a:t>rdfs:seeAlso</a:t>
                      </a:r>
                      <a:endParaRPr lang="en-US" sz="800" dirty="0">
                        <a:latin typeface="Lucida Sans"/>
                        <a:cs typeface="Lucida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a:t>
                      </a:r>
                      <a:r>
                        <a:rPr lang="en-US" sz="800" dirty="0" smtClean="0">
                          <a:latin typeface="Lucida Sans"/>
                          <a:cs typeface="Lucida Sans"/>
                        </a:rPr>
                        <a:t>SQL-1999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bl>
          </a:graphicData>
        </a:graphic>
      </p:graphicFrame>
      <p:sp>
        <p:nvSpPr>
          <p:cNvPr id="28" name="Content Placeholder 2"/>
          <p:cNvSpPr txBox="1">
            <a:spLocks/>
          </p:cNvSpPr>
          <p:nvPr/>
        </p:nvSpPr>
        <p:spPr>
          <a:xfrm>
            <a:off x="395536" y="1772816"/>
            <a:ext cx="8640960" cy="150918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rPr>
              <a:t>Yes, [</a:t>
            </a:r>
            <a:r>
              <a:rPr kumimoji="0" lang="en-US" sz="1400" b="0" i="0" u="none" strike="noStrike" kern="1200" cap="none" spc="0" normalizeH="0" baseline="0" noProof="0" dirty="0" err="1" smtClean="0">
                <a:ln>
                  <a:noFill/>
                </a:ln>
                <a:solidFill>
                  <a:schemeClr val="tx1"/>
                </a:solidFill>
                <a:effectLst/>
                <a:uLnTx/>
                <a:uFillTx/>
              </a:rPr>
              <a:t>Angles&amp;Gutierrez</a:t>
            </a:r>
            <a:r>
              <a:rPr kumimoji="0" lang="en-US" sz="1400" b="0" i="0" u="none" strike="noStrike" kern="1200" cap="none" spc="0" normalizeH="0" baseline="0" noProof="0" dirty="0" smtClean="0">
                <a:ln>
                  <a:noFill/>
                </a:ln>
                <a:solidFill>
                  <a:schemeClr val="tx1"/>
                </a:solidFill>
                <a:effectLst/>
                <a:uLnTx/>
                <a:uFillTx/>
              </a:rPr>
              <a:t>, 2008] show that SPARQL1.0</a:t>
            </a:r>
            <a:r>
              <a:rPr kumimoji="0" lang="en-US" sz="1400" b="0" i="0" u="none" strike="noStrike" kern="1200" cap="none" spc="0" normalizeH="0" noProof="0" dirty="0" smtClean="0">
                <a:ln>
                  <a:noFill/>
                </a:ln>
                <a:solidFill>
                  <a:schemeClr val="tx1"/>
                </a:solidFill>
                <a:effectLst/>
                <a:uLnTx/>
                <a:uFillTx/>
              </a:rPr>
              <a:t> has the same expressivity as non-recursive </a:t>
            </a:r>
            <a:r>
              <a:rPr kumimoji="0" lang="en-US" sz="1400" b="0" i="0" u="none" strike="noStrike" kern="1200" cap="none" spc="0" normalizeH="0" noProof="0" dirty="0" err="1" smtClean="0">
                <a:ln>
                  <a:noFill/>
                </a:ln>
                <a:solidFill>
                  <a:schemeClr val="tx1"/>
                </a:solidFill>
                <a:effectLst/>
                <a:uLnTx/>
                <a:uFillTx/>
              </a:rPr>
              <a:t>Datalog</a:t>
            </a:r>
            <a:r>
              <a:rPr kumimoji="0" lang="en-US" sz="1400" b="0" i="0" u="none" strike="noStrike" kern="1200" cap="none" spc="0" normalizeH="0" noProof="0" dirty="0" smtClean="0">
                <a:ln>
                  <a:noFill/>
                </a:ln>
                <a:solidFill>
                  <a:schemeClr val="tx1"/>
                </a:solidFill>
                <a:effectLst/>
                <a:uLnTx/>
                <a:uFillTx/>
              </a:rPr>
              <a:t> with Negation, i.e. Relational Algebra, i.e. within SQL-99)</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400" dirty="0" smtClean="0"/>
              <a:t>But: … syntax gets quite blown up </a:t>
            </a:r>
          </a:p>
          <a:p>
            <a:pPr marR="0" lvl="0" algn="l" defTabSz="457200" rtl="0" eaLnBrk="1" fontAlgn="auto" latinLnBrk="0" hangingPunct="1">
              <a:lnSpc>
                <a:spcPct val="100000"/>
              </a:lnSpc>
              <a:spcBef>
                <a:spcPct val="20000"/>
              </a:spcBef>
              <a:spcAft>
                <a:spcPts val="0"/>
              </a:spcAft>
              <a:buClrTx/>
              <a:buSzTx/>
              <a:tabLst/>
              <a:defRPr/>
            </a:pPr>
            <a:r>
              <a:rPr lang="en-US" sz="1400" dirty="0"/>
              <a:t>	</a:t>
            </a:r>
            <a:r>
              <a:rPr lang="en-US" sz="1400" dirty="0" smtClean="0"/>
              <a:t>     … lots of self-joins… </a:t>
            </a:r>
          </a:p>
          <a:p>
            <a:pPr marL="1257300" lvl="2" indent="-342900" defTabSz="457200">
              <a:spcBef>
                <a:spcPct val="20000"/>
              </a:spcBef>
              <a:buFont typeface="Arial"/>
              <a:buChar char="•"/>
              <a:defRPr/>
            </a:pPr>
            <a:r>
              <a:rPr lang="en-US" sz="1050" dirty="0" smtClean="0"/>
              <a:t>encodings into SQL usually use different schemata e.g. property tables.</a:t>
            </a:r>
          </a:p>
          <a:p>
            <a:pPr marL="1257300" lvl="2" indent="-342900" defTabSz="457200">
              <a:spcBef>
                <a:spcPct val="20000"/>
              </a:spcBef>
              <a:buFont typeface="Arial"/>
              <a:buChar char="•"/>
              <a:defRPr/>
            </a:pPr>
            <a:r>
              <a:rPr kumimoji="0" lang="en-US" sz="1050" b="0" i="0" u="none" strike="noStrike" kern="1200" cap="none" spc="0" normalizeH="0" noProof="0" dirty="0" smtClean="0">
                <a:ln>
                  <a:noFill/>
                </a:ln>
                <a:solidFill>
                  <a:schemeClr val="tx1"/>
                </a:solidFill>
                <a:effectLst/>
                <a:uLnTx/>
                <a:uFillTx/>
              </a:rPr>
              <a:t>Specialized triple stores perform better than encodings on top of SQL DBs in practice</a:t>
            </a:r>
          </a:p>
          <a:p>
            <a:pPr marL="342900" indent="-342900" defTabSz="457200">
              <a:spcBef>
                <a:spcPct val="20000"/>
              </a:spcBef>
              <a:buFont typeface="Arial"/>
              <a:buChar char="•"/>
              <a:defRPr/>
            </a:pPr>
            <a:r>
              <a:rPr kumimoji="0" lang="en-US" sz="1400" b="0" i="0" u="none" strike="noStrike" kern="1200" cap="none" spc="0" normalizeH="0" noProof="0" dirty="0" smtClean="0">
                <a:ln>
                  <a:noFill/>
                </a:ln>
                <a:solidFill>
                  <a:schemeClr val="tx1"/>
                </a:solidFill>
                <a:effectLst/>
                <a:uLnTx/>
                <a:uFillTx/>
              </a:rPr>
              <a:t>Plus: </a:t>
            </a:r>
            <a:r>
              <a:rPr lang="en-US" sz="1400" dirty="0" smtClean="0"/>
              <a:t>peculiarities </a:t>
            </a:r>
            <a:r>
              <a:rPr lang="en-US" sz="1400" dirty="0"/>
              <a:t>that make this encoding non-</a:t>
            </a:r>
            <a:r>
              <a:rPr lang="en-US" sz="1400" dirty="0" smtClean="0"/>
              <a:t>trivial</a:t>
            </a:r>
            <a:endParaRPr lang="en-US" sz="1400" dirty="0"/>
          </a:p>
          <a:p>
            <a:pPr marL="1257300" lvl="2" indent="-342900" defTabSz="457200">
              <a:spcBef>
                <a:spcPct val="20000"/>
              </a:spcBef>
              <a:buFont typeface="Arial"/>
              <a:buChar char="•"/>
              <a:defRPr/>
            </a:pPr>
            <a:r>
              <a:rPr lang="en-US" sz="1200" dirty="0" smtClean="0"/>
              <a:t>e.g</a:t>
            </a:r>
            <a:r>
              <a:rPr lang="en-US" sz="1200" dirty="0"/>
              <a:t>. the semantics of outer-joins in SPARQL (</a:t>
            </a:r>
            <a:r>
              <a:rPr lang="en-US" sz="1200" dirty="0" smtClean="0"/>
              <a:t>OPTIONAL)</a:t>
            </a:r>
          </a:p>
          <a:p>
            <a:pPr marL="1257300" lvl="2" indent="-342900" defTabSz="457200">
              <a:spcBef>
                <a:spcPct val="20000"/>
              </a:spcBef>
              <a:buFont typeface="Arial"/>
              <a:buChar char="•"/>
              <a:defRPr/>
            </a:pPr>
            <a:r>
              <a:rPr lang="en-US" sz="1200" dirty="0"/>
              <a:t>cf. </a:t>
            </a:r>
            <a:r>
              <a:rPr lang="en-US" sz="1200" dirty="0" smtClean="0"/>
              <a:t>SPARQL1.1 Tutorial  at </a:t>
            </a:r>
            <a:r>
              <a:rPr lang="en-US" sz="1200" dirty="0" smtClean="0">
                <a:hlinkClick r:id="rId3"/>
              </a:rPr>
              <a:t>http</a:t>
            </a:r>
            <a:r>
              <a:rPr lang="en-US" sz="1200" dirty="0">
                <a:hlinkClick r:id="rId3"/>
              </a:rPr>
              <a:t>:/</a:t>
            </a:r>
            <a:r>
              <a:rPr lang="en-US" sz="1200" dirty="0" smtClean="0">
                <a:hlinkClick r:id="rId3"/>
              </a:rPr>
              <a:t>/polleres.net/</a:t>
            </a:r>
            <a:r>
              <a:rPr lang="en-US" sz="1200" dirty="0">
                <a:hlinkClick r:id="rId3"/>
              </a:rPr>
              <a:t>presentations/</a:t>
            </a:r>
            <a:r>
              <a:rPr lang="en-US" sz="1200" dirty="0" smtClean="0">
                <a:hlinkClick r:id="rId3"/>
              </a:rPr>
              <a:t>20101019SPARQL1.1Tutorial.pptx</a:t>
            </a:r>
            <a:r>
              <a:rPr lang="en-US" sz="1200" dirty="0" smtClean="0"/>
              <a:t> </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R="0" lvl="0" algn="l" defTabSz="457200" rtl="0" eaLnBrk="1" fontAlgn="auto" latinLnBrk="0" hangingPunct="1">
              <a:lnSpc>
                <a:spcPct val="100000"/>
              </a:lnSpc>
              <a:spcBef>
                <a:spcPct val="200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6268857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SPARQL1.1</a:t>
            </a:r>
            <a:endParaRPr lang="de-DE" dirty="0"/>
          </a:p>
        </p:txBody>
      </p:sp>
      <p:sp>
        <p:nvSpPr>
          <p:cNvPr id="3" name="Inhaltsplatzhalter 2"/>
          <p:cNvSpPr>
            <a:spLocks noGrp="1"/>
          </p:cNvSpPr>
          <p:nvPr>
            <p:ph idx="1"/>
          </p:nvPr>
        </p:nvSpPr>
        <p:spPr>
          <a:xfrm>
            <a:off x="107504" y="1839258"/>
            <a:ext cx="9036496" cy="4387988"/>
          </a:xfrm>
        </p:spPr>
        <p:txBody>
          <a:bodyPr/>
          <a:lstStyle/>
          <a:p>
            <a:r>
              <a:rPr lang="de-DE" sz="2300" dirty="0" err="1" smtClean="0"/>
              <a:t>Adds</a:t>
            </a:r>
            <a:r>
              <a:rPr lang="de-DE" sz="2300" dirty="0" smtClean="0"/>
              <a:t> </a:t>
            </a:r>
            <a:r>
              <a:rPr lang="de-DE" sz="2300" dirty="0" err="1" smtClean="0"/>
              <a:t>some</a:t>
            </a:r>
            <a:r>
              <a:rPr lang="de-DE" sz="2300" dirty="0" smtClean="0"/>
              <a:t> </a:t>
            </a:r>
            <a:r>
              <a:rPr lang="de-DE" sz="2300" dirty="0" err="1" smtClean="0"/>
              <a:t>interesting</a:t>
            </a:r>
            <a:r>
              <a:rPr lang="de-DE" sz="2300" dirty="0" smtClean="0"/>
              <a:t> </a:t>
            </a:r>
            <a:r>
              <a:rPr lang="de-DE" sz="2300" dirty="0" err="1" smtClean="0"/>
              <a:t>new</a:t>
            </a:r>
            <a:r>
              <a:rPr lang="de-DE" sz="2300" dirty="0" smtClean="0"/>
              <a:t> </a:t>
            </a:r>
            <a:r>
              <a:rPr lang="de-DE" sz="2300" dirty="0" err="1" smtClean="0"/>
              <a:t>features</a:t>
            </a:r>
            <a:r>
              <a:rPr lang="de-DE" sz="2300" dirty="0" smtClean="0"/>
              <a:t> </a:t>
            </a:r>
            <a:r>
              <a:rPr lang="de-DE" sz="2300" dirty="0" err="1" smtClean="0"/>
              <a:t>that</a:t>
            </a:r>
            <a:r>
              <a:rPr lang="de-DE" sz="2300" dirty="0" smtClean="0"/>
              <a:t> </a:t>
            </a:r>
            <a:r>
              <a:rPr lang="de-DE" sz="2300" dirty="0" err="1" smtClean="0"/>
              <a:t>differ</a:t>
            </a:r>
            <a:r>
              <a:rPr lang="de-DE" sz="2300" dirty="0" smtClean="0"/>
              <a:t> </a:t>
            </a:r>
            <a:r>
              <a:rPr lang="de-DE" sz="2300" dirty="0" err="1" smtClean="0"/>
              <a:t>from</a:t>
            </a:r>
            <a:r>
              <a:rPr lang="de-DE" sz="2300" dirty="0" smtClean="0"/>
              <a:t> SQL!</a:t>
            </a:r>
            <a:endParaRPr lang="de-DE" sz="2300" dirty="0" smtClean="0"/>
          </a:p>
          <a:p>
            <a:pPr lvl="1"/>
            <a:r>
              <a:rPr lang="de-DE" dirty="0" smtClean="0"/>
              <a:t>SPARQL1.1 Query: Property </a:t>
            </a:r>
            <a:r>
              <a:rPr lang="de-DE" dirty="0" err="1" smtClean="0"/>
              <a:t>Paths</a:t>
            </a:r>
            <a:r>
              <a:rPr lang="de-DE" dirty="0" smtClean="0"/>
              <a:t>, Aggregates, </a:t>
            </a:r>
            <a:r>
              <a:rPr lang="de-DE" dirty="0" err="1" smtClean="0"/>
              <a:t>Subqueries</a:t>
            </a:r>
            <a:r>
              <a:rPr lang="de-DE" dirty="0" smtClean="0"/>
              <a:t>, ...</a:t>
            </a:r>
          </a:p>
          <a:p>
            <a:pPr lvl="1"/>
            <a:r>
              <a:rPr lang="de-DE" dirty="0" smtClean="0"/>
              <a:t>SPARQL1.1 </a:t>
            </a:r>
            <a:r>
              <a:rPr lang="de-DE" dirty="0" err="1"/>
              <a:t>Federation</a:t>
            </a:r>
            <a:endParaRPr lang="de-DE" dirty="0"/>
          </a:p>
          <a:p>
            <a:pPr lvl="1"/>
            <a:r>
              <a:rPr lang="de-DE" dirty="0" smtClean="0"/>
              <a:t>SPARQL1.1 Update </a:t>
            </a:r>
            <a:endParaRPr lang="de-DE" dirty="0" smtClean="0"/>
          </a:p>
          <a:p>
            <a:pPr lvl="1"/>
            <a:r>
              <a:rPr lang="de-DE" dirty="0" smtClean="0"/>
              <a:t>SPARQL1.1 </a:t>
            </a:r>
            <a:r>
              <a:rPr lang="de-DE" dirty="0" err="1" smtClean="0"/>
              <a:t>Entailment</a:t>
            </a:r>
            <a:r>
              <a:rPr lang="de-DE" dirty="0" smtClean="0"/>
              <a:t> </a:t>
            </a:r>
            <a:r>
              <a:rPr lang="de-DE" dirty="0" smtClean="0"/>
              <a:t>Regimes</a:t>
            </a:r>
          </a:p>
          <a:p>
            <a:pPr lvl="1"/>
            <a:endParaRPr lang="de-DE" dirty="0"/>
          </a:p>
          <a:p>
            <a:r>
              <a:rPr lang="de-DE" dirty="0"/>
              <a:t>Still </a:t>
            </a:r>
            <a:r>
              <a:rPr lang="de-DE" dirty="0" err="1"/>
              <a:t>leaves</a:t>
            </a:r>
            <a:r>
              <a:rPr lang="de-DE" dirty="0"/>
              <a:t> </a:t>
            </a:r>
            <a:r>
              <a:rPr lang="de-DE" dirty="0" err="1"/>
              <a:t>some</a:t>
            </a:r>
            <a:r>
              <a:rPr lang="de-DE" dirty="0"/>
              <a:t> </a:t>
            </a:r>
            <a:r>
              <a:rPr lang="de-DE" dirty="0" err="1"/>
              <a:t>challenges</a:t>
            </a:r>
            <a:r>
              <a:rPr lang="de-DE" dirty="0"/>
              <a:t> open</a:t>
            </a:r>
          </a:p>
          <a:p>
            <a:endParaRPr lang="de-DE" dirty="0" smtClean="0"/>
          </a:p>
        </p:txBody>
      </p:sp>
    </p:spTree>
    <p:extLst>
      <p:ext uri="{BB962C8B-B14F-4D97-AF65-F5344CB8AC3E}">
        <p14:creationId xmlns:p14="http://schemas.microsoft.com/office/powerpoint/2010/main" val="10299603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SPARQL1.1 </a:t>
            </a:r>
            <a:r>
              <a:rPr lang="de-DE" dirty="0"/>
              <a:t>Query: </a:t>
            </a:r>
            <a:r>
              <a:rPr lang="de-DE" u="sng" dirty="0"/>
              <a:t>Property </a:t>
            </a:r>
            <a:r>
              <a:rPr lang="de-DE" u="sng" dirty="0" err="1" smtClean="0"/>
              <a:t>Paths</a:t>
            </a:r>
            <a:r>
              <a:rPr lang="de-DE" dirty="0" smtClean="0"/>
              <a:t>, Aggregates, </a:t>
            </a:r>
            <a:r>
              <a:rPr lang="de-DE" dirty="0" err="1" smtClean="0"/>
              <a:t>Subqueries</a:t>
            </a:r>
            <a:r>
              <a:rPr lang="de-DE" dirty="0" smtClean="0"/>
              <a:t>, ...</a:t>
            </a:r>
            <a:endParaRPr lang="de-DE" dirty="0"/>
          </a:p>
        </p:txBody>
      </p:sp>
      <p:sp>
        <p:nvSpPr>
          <p:cNvPr id="3" name="Inhaltsplatzhalter 2"/>
          <p:cNvSpPr>
            <a:spLocks noGrp="1"/>
          </p:cNvSpPr>
          <p:nvPr>
            <p:ph idx="1"/>
          </p:nvPr>
        </p:nvSpPr>
        <p:spPr>
          <a:xfrm>
            <a:off x="462018" y="1839258"/>
            <a:ext cx="8681982" cy="4387988"/>
          </a:xfrm>
        </p:spPr>
        <p:txBody>
          <a:bodyPr>
            <a:normAutofit/>
          </a:bodyPr>
          <a:lstStyle/>
          <a:p>
            <a:r>
              <a:rPr lang="de-DE" sz="1800" dirty="0" smtClean="0"/>
              <a:t>New </a:t>
            </a:r>
            <a:r>
              <a:rPr lang="de-DE" sz="1800" dirty="0" err="1" smtClean="0"/>
              <a:t>features</a:t>
            </a:r>
            <a:r>
              <a:rPr lang="de-DE" sz="1800" dirty="0" smtClean="0"/>
              <a:t> in </a:t>
            </a:r>
            <a:r>
              <a:rPr lang="de-DE" sz="1800" dirty="0" err="1" smtClean="0"/>
              <a:t>the</a:t>
            </a:r>
            <a:r>
              <a:rPr lang="de-DE" sz="1800" dirty="0" smtClean="0"/>
              <a:t> </a:t>
            </a:r>
            <a:r>
              <a:rPr lang="de-DE" sz="1800" dirty="0" err="1" smtClean="0"/>
              <a:t>query</a:t>
            </a:r>
            <a:r>
              <a:rPr lang="de-DE" sz="1800" dirty="0" smtClean="0"/>
              <a:t> </a:t>
            </a:r>
            <a:r>
              <a:rPr lang="de-DE" sz="1800" dirty="0" err="1" smtClean="0"/>
              <a:t>language</a:t>
            </a:r>
            <a:r>
              <a:rPr lang="de-DE" sz="1800" dirty="0" smtClean="0"/>
              <a:t> </a:t>
            </a:r>
            <a:r>
              <a:rPr lang="de-DE" sz="1800" dirty="0" err="1" smtClean="0"/>
              <a:t>make</a:t>
            </a:r>
            <a:r>
              <a:rPr lang="de-DE" sz="1800" dirty="0" smtClean="0"/>
              <a:t> SPARQL a „real“ </a:t>
            </a:r>
            <a:r>
              <a:rPr lang="de-DE" sz="1800" dirty="0" err="1" smtClean="0"/>
              <a:t>graph</a:t>
            </a:r>
            <a:r>
              <a:rPr lang="de-DE" sz="1800" dirty="0" smtClean="0"/>
              <a:t> </a:t>
            </a:r>
            <a:r>
              <a:rPr lang="de-DE" sz="1800" dirty="0" err="1" smtClean="0"/>
              <a:t>query</a:t>
            </a:r>
            <a:r>
              <a:rPr lang="de-DE" sz="1800" dirty="0" smtClean="0"/>
              <a:t> </a:t>
            </a:r>
            <a:r>
              <a:rPr lang="de-DE" sz="1800" dirty="0" err="1" smtClean="0"/>
              <a:t>language</a:t>
            </a:r>
            <a:r>
              <a:rPr lang="de-DE" sz="1800" dirty="0" smtClean="0"/>
              <a:t>, </a:t>
            </a:r>
            <a:r>
              <a:rPr lang="de-DE" sz="1800" dirty="0" err="1" smtClean="0"/>
              <a:t>property</a:t>
            </a:r>
            <a:r>
              <a:rPr lang="de-DE" sz="1800" dirty="0" smtClean="0"/>
              <a:t> </a:t>
            </a:r>
            <a:r>
              <a:rPr lang="de-DE" sz="1800" dirty="0" err="1" smtClean="0"/>
              <a:t>paths</a:t>
            </a:r>
            <a:r>
              <a:rPr lang="de-DE" sz="1800" dirty="0" smtClean="0"/>
              <a:t> (</a:t>
            </a:r>
            <a:r>
              <a:rPr lang="de-DE" sz="1800" dirty="0" err="1" smtClean="0"/>
              <a:t>aka</a:t>
            </a:r>
            <a:r>
              <a:rPr lang="de-DE" sz="1800" dirty="0" smtClean="0"/>
              <a:t> </a:t>
            </a:r>
            <a:r>
              <a:rPr lang="de-DE" sz="1800" b="1" i="1" dirty="0" err="1" smtClean="0"/>
              <a:t>regular</a:t>
            </a:r>
            <a:r>
              <a:rPr lang="de-DE" sz="1800" b="1" i="1" dirty="0" smtClean="0"/>
              <a:t> </a:t>
            </a:r>
            <a:r>
              <a:rPr lang="de-DE" sz="1800" b="1" i="1" dirty="0" err="1" smtClean="0"/>
              <a:t>path</a:t>
            </a:r>
            <a:r>
              <a:rPr lang="de-DE" sz="1800" b="1" i="1" dirty="0" smtClean="0"/>
              <a:t> </a:t>
            </a:r>
            <a:r>
              <a:rPr lang="de-DE" sz="1800" b="1" i="1" dirty="0" err="1" smtClean="0"/>
              <a:t>queries</a:t>
            </a:r>
            <a:r>
              <a:rPr lang="de-DE" sz="1800" dirty="0" smtClean="0"/>
              <a:t>):</a:t>
            </a:r>
          </a:p>
          <a:p>
            <a:endParaRPr lang="de-DE" sz="1000" dirty="0"/>
          </a:p>
          <a:p>
            <a:pPr marL="0" indent="0">
              <a:buNone/>
            </a:pPr>
            <a:r>
              <a:rPr lang="de-DE" sz="1800" i="1" dirty="0" smtClean="0"/>
              <a:t>„List </a:t>
            </a:r>
            <a:r>
              <a:rPr lang="de-DE" sz="1800" b="1" i="1" dirty="0" smtClean="0"/>
              <a:t>all </a:t>
            </a:r>
            <a:r>
              <a:rPr lang="de-DE" sz="1800" b="1" i="1" dirty="0" err="1" smtClean="0"/>
              <a:t>previous</a:t>
            </a:r>
            <a:r>
              <a:rPr lang="de-DE" sz="1800" b="1" i="1" dirty="0" smtClean="0"/>
              <a:t> </a:t>
            </a:r>
            <a:r>
              <a:rPr lang="de-DE" sz="1800" b="1" i="1" dirty="0" err="1" smtClean="0"/>
              <a:t>versions</a:t>
            </a:r>
            <a:r>
              <a:rPr lang="de-DE" sz="1800" b="1" i="1" dirty="0" smtClean="0"/>
              <a:t> </a:t>
            </a:r>
            <a:r>
              <a:rPr lang="de-DE" sz="1800" i="1" dirty="0" err="1" smtClean="0"/>
              <a:t>of</a:t>
            </a:r>
            <a:r>
              <a:rPr lang="de-DE" sz="1800" i="1" dirty="0" smtClean="0"/>
              <a:t> </a:t>
            </a:r>
            <a:r>
              <a:rPr lang="de-DE" sz="1800" i="1" dirty="0" err="1" smtClean="0"/>
              <a:t>the</a:t>
            </a:r>
            <a:r>
              <a:rPr lang="de-DE" sz="1800" i="1" dirty="0" smtClean="0"/>
              <a:t> SPARQL Query Language </a:t>
            </a:r>
            <a:r>
              <a:rPr lang="de-DE" sz="1800" i="1" dirty="0" err="1" smtClean="0"/>
              <a:t>specification</a:t>
            </a:r>
            <a:r>
              <a:rPr lang="de-DE" sz="1800" dirty="0" smtClean="0"/>
              <a:t>“</a:t>
            </a:r>
          </a:p>
          <a:p>
            <a:endParaRPr lang="de-DE" sz="1800" dirty="0"/>
          </a:p>
        </p:txBody>
      </p:sp>
      <p:sp>
        <p:nvSpPr>
          <p:cNvPr id="5" name="Rectangle 58"/>
          <p:cNvSpPr/>
          <p:nvPr/>
        </p:nvSpPr>
        <p:spPr>
          <a:xfrm>
            <a:off x="611560" y="3212976"/>
            <a:ext cx="8064896" cy="1323439"/>
          </a:xfrm>
          <a:prstGeom prst="rect">
            <a:avLst/>
          </a:prstGeom>
          <a:solidFill>
            <a:schemeClr val="accent1">
              <a:lumMod val="20000"/>
              <a:lumOff val="80000"/>
            </a:schemeClr>
          </a:solidFill>
        </p:spPr>
        <p:txBody>
          <a:bodyPr wrap="square">
            <a:spAutoFit/>
          </a:bodyPr>
          <a:lstStyle/>
          <a:p>
            <a:pPr lvl="1"/>
            <a:r>
              <a:rPr lang="en-US" sz="1600" dirty="0">
                <a:latin typeface="Courier"/>
                <a:cs typeface="Courier"/>
              </a:rPr>
              <a:t>PREFIX g: &lt;</a:t>
            </a:r>
            <a:r>
              <a:rPr lang="en-US" sz="1600" dirty="0" err="1">
                <a:latin typeface="Courier"/>
                <a:cs typeface="Courier"/>
              </a:rPr>
              <a:t>google.books</a:t>
            </a:r>
            <a:r>
              <a:rPr lang="en-US" sz="1600" dirty="0">
                <a:latin typeface="Courier"/>
                <a:cs typeface="Courier"/>
              </a:rPr>
              <a:t>/&gt;</a:t>
            </a:r>
          </a:p>
          <a:p>
            <a:pPr lvl="1">
              <a:buNone/>
            </a:pPr>
            <a:r>
              <a:rPr lang="en-US" sz="1600" dirty="0">
                <a:latin typeface="Courier"/>
                <a:cs typeface="Courier"/>
              </a:rPr>
              <a:t>...</a:t>
            </a:r>
          </a:p>
          <a:p>
            <a:pPr lvl="1">
              <a:buNone/>
            </a:pPr>
            <a:r>
              <a:rPr lang="en-US" sz="1600" dirty="0">
                <a:latin typeface="Courier"/>
                <a:cs typeface="Courier"/>
              </a:rPr>
              <a:t>SELECT </a:t>
            </a:r>
            <a:r>
              <a:rPr lang="en-US" sz="1600" dirty="0" smtClean="0">
                <a:latin typeface="Courier"/>
                <a:cs typeface="Courier"/>
              </a:rPr>
              <a:t>?</a:t>
            </a:r>
            <a:r>
              <a:rPr lang="en-US" sz="1600" dirty="0">
                <a:latin typeface="Courier"/>
                <a:cs typeface="Courier"/>
              </a:rPr>
              <a:t>X</a:t>
            </a:r>
            <a:r>
              <a:rPr lang="en-US" sz="1600" dirty="0" smtClean="0">
                <a:latin typeface="Courier"/>
                <a:cs typeface="Courier"/>
              </a:rPr>
              <a:t> ?T WHERE </a:t>
            </a:r>
            <a:endParaRPr lang="en-US" sz="1600" dirty="0">
              <a:latin typeface="Courier"/>
              <a:cs typeface="Courier"/>
            </a:endParaRPr>
          </a:p>
          <a:p>
            <a:pPr>
              <a:defRPr/>
            </a:pPr>
            <a:r>
              <a:rPr lang="en-US" sz="1600" dirty="0" smtClean="0">
                <a:latin typeface="Courier"/>
                <a:cs typeface="Courier"/>
              </a:rPr>
              <a:t>    { ?Rec </a:t>
            </a:r>
            <a:r>
              <a:rPr lang="en-US" sz="1600" dirty="0" err="1" smtClean="0">
                <a:latin typeface="Courier"/>
                <a:cs typeface="Courier"/>
              </a:rPr>
              <a:t>rdf:type</a:t>
            </a:r>
            <a:r>
              <a:rPr lang="en-US" sz="1600" dirty="0" smtClean="0">
                <a:latin typeface="Courier"/>
                <a:cs typeface="Courier"/>
              </a:rPr>
              <a:t> w3c:REC; </a:t>
            </a:r>
            <a:r>
              <a:rPr lang="en-US" sz="1600" dirty="0" err="1" smtClean="0">
                <a:latin typeface="Courier"/>
                <a:cs typeface="Courier"/>
              </a:rPr>
              <a:t>dc:title</a:t>
            </a:r>
            <a:r>
              <a:rPr lang="en-US" sz="1600" dirty="0" smtClean="0">
                <a:latin typeface="Courier"/>
                <a:cs typeface="Courier"/>
              </a:rPr>
              <a:t> “</a:t>
            </a:r>
            <a:r>
              <a:rPr lang="de-DE" sz="1600" dirty="0"/>
              <a:t>SPARQL 1.1 </a:t>
            </a:r>
            <a:r>
              <a:rPr lang="de-DE" sz="1600" dirty="0" smtClean="0"/>
              <a:t>Query Language</a:t>
            </a:r>
            <a:r>
              <a:rPr lang="en-US" sz="1600" dirty="0" smtClean="0">
                <a:latin typeface="Courier"/>
                <a:cs typeface="Courier"/>
              </a:rPr>
              <a:t>”</a:t>
            </a:r>
          </a:p>
          <a:p>
            <a:pPr lvl="1">
              <a:buNone/>
            </a:pPr>
            <a:r>
              <a:rPr lang="en-US" sz="1600" dirty="0" smtClean="0">
                <a:latin typeface="Courier"/>
                <a:cs typeface="Courier"/>
              </a:rPr>
              <a:t>       </a:t>
            </a:r>
            <a:r>
              <a:rPr lang="en-US" sz="1600" b="1" dirty="0" smtClean="0">
                <a:latin typeface="Courier"/>
                <a:cs typeface="Courier"/>
              </a:rPr>
              <a:t>w3c:prevVersion</a:t>
            </a:r>
            <a:r>
              <a:rPr lang="en-US" sz="1600" b="1" dirty="0" smtClean="0">
                <a:solidFill>
                  <a:srgbClr val="FF0000"/>
                </a:solidFill>
                <a:latin typeface="Courier"/>
                <a:cs typeface="Courier"/>
              </a:rPr>
              <a:t>*</a:t>
            </a:r>
            <a:r>
              <a:rPr lang="en-US" sz="1600" dirty="0" smtClean="0">
                <a:latin typeface="Courier"/>
                <a:cs typeface="Courier"/>
              </a:rPr>
              <a:t> ?X. } </a:t>
            </a:r>
            <a:endParaRPr lang="en-US" dirty="0"/>
          </a:p>
        </p:txBody>
      </p:sp>
      <p:sp>
        <p:nvSpPr>
          <p:cNvPr id="20" name="Oval 16"/>
          <p:cNvSpPr>
            <a:spLocks noChangeArrowheads="1"/>
          </p:cNvSpPr>
          <p:nvPr/>
        </p:nvSpPr>
        <p:spPr bwMode="auto">
          <a:xfrm>
            <a:off x="107504" y="4941168"/>
            <a:ext cx="1152128" cy="432048"/>
          </a:xfrm>
          <a:prstGeom prst="ellipse">
            <a:avLst/>
          </a:prstGeom>
          <a:solidFill>
            <a:srgbClr val="95B3D7"/>
          </a:solidFill>
          <a:ln w="9525">
            <a:noFill/>
            <a:round/>
            <a:headEnd/>
            <a:tailEnd/>
          </a:ln>
        </p:spPr>
        <p:txBody>
          <a:bodyPr wrap="none" lIns="0" tIns="0" rIns="0" bIns="0">
            <a:prstTxWarp prst="textNoShape">
              <a:avLst/>
            </a:prstTxWarp>
          </a:bodyPr>
          <a:lstStyle/>
          <a:p>
            <a:r>
              <a:rPr lang="en-US" sz="1400" dirty="0" smtClean="0">
                <a:latin typeface="Courier"/>
                <a:cs typeface="Courier"/>
              </a:rPr>
              <a:t>sparql11</a:t>
            </a:r>
            <a:endParaRPr lang="en-US" sz="1400" dirty="0"/>
          </a:p>
        </p:txBody>
      </p:sp>
      <p:cxnSp>
        <p:nvCxnSpPr>
          <p:cNvPr id="23" name="Straight Arrow Connector 122"/>
          <p:cNvCxnSpPr>
            <a:stCxn id="20" idx="6"/>
            <a:endCxn id="25" idx="2"/>
          </p:cNvCxnSpPr>
          <p:nvPr/>
        </p:nvCxnSpPr>
        <p:spPr bwMode="auto">
          <a:xfrm>
            <a:off x="1259632" y="5157192"/>
            <a:ext cx="1152128" cy="0"/>
          </a:xfrm>
          <a:prstGeom prst="straightConnector1">
            <a:avLst/>
          </a:prstGeom>
          <a:noFill/>
          <a:ln w="25400" cap="flat" cmpd="sng" algn="ctr">
            <a:solidFill>
              <a:srgbClr val="4F81BD"/>
            </a:solidFill>
            <a:prstDash val="solid"/>
            <a:round/>
            <a:headEnd type="none" w="med" len="med"/>
            <a:tailEnd type="arrow"/>
          </a:ln>
          <a:effectLst/>
        </p:spPr>
      </p:cxnSp>
      <p:sp>
        <p:nvSpPr>
          <p:cNvPr id="24" name="TextBox 123"/>
          <p:cNvSpPr txBox="1"/>
          <p:nvPr/>
        </p:nvSpPr>
        <p:spPr>
          <a:xfrm>
            <a:off x="1331640" y="4869160"/>
            <a:ext cx="1185133" cy="215444"/>
          </a:xfrm>
          <a:prstGeom prst="rect">
            <a:avLst/>
          </a:prstGeom>
          <a:solidFill>
            <a:schemeClr val="bg1"/>
          </a:solidFill>
        </p:spPr>
        <p:txBody>
          <a:bodyPr wrap="none" lIns="0" tIns="0" rIns="0" bIns="0" rtlCol="0">
            <a:spAutoFit/>
          </a:bodyPr>
          <a:lstStyle/>
          <a:p>
            <a:r>
              <a:rPr lang="en-US" sz="1400" dirty="0" err="1">
                <a:latin typeface="Courier"/>
                <a:cs typeface="Courier"/>
              </a:rPr>
              <a:t>prevVersion</a:t>
            </a:r>
            <a:endParaRPr lang="en-US" sz="1400" dirty="0"/>
          </a:p>
        </p:txBody>
      </p:sp>
      <p:sp>
        <p:nvSpPr>
          <p:cNvPr id="25" name="Oval 16"/>
          <p:cNvSpPr>
            <a:spLocks noChangeArrowheads="1"/>
          </p:cNvSpPr>
          <p:nvPr/>
        </p:nvSpPr>
        <p:spPr bwMode="auto">
          <a:xfrm>
            <a:off x="2411760" y="4941168"/>
            <a:ext cx="1512168" cy="432048"/>
          </a:xfrm>
          <a:prstGeom prst="ellipse">
            <a:avLst/>
          </a:prstGeom>
          <a:solidFill>
            <a:srgbClr val="95B3D7"/>
          </a:solidFill>
          <a:ln w="9525">
            <a:noFill/>
            <a:round/>
            <a:headEnd/>
            <a:tailEnd/>
          </a:ln>
        </p:spPr>
        <p:txBody>
          <a:bodyPr wrap="none" lIns="0" tIns="0" rIns="0" bIns="0">
            <a:prstTxWarp prst="textNoShape">
              <a:avLst/>
            </a:prstTxWarp>
          </a:bodyPr>
          <a:lstStyle/>
          <a:p>
            <a:r>
              <a:rPr lang="fr-FR" sz="1400" dirty="0">
                <a:latin typeface="Courier"/>
                <a:cs typeface="Courier"/>
              </a:rPr>
              <a:t>PR-</a:t>
            </a:r>
            <a:r>
              <a:rPr lang="en-US" sz="1400" dirty="0">
                <a:latin typeface="Courier"/>
                <a:cs typeface="Courier"/>
              </a:rPr>
              <a:t>sparql11</a:t>
            </a:r>
          </a:p>
          <a:p>
            <a:endParaRPr lang="en-US" sz="1400" dirty="0">
              <a:solidFill>
                <a:srgbClr val="FF0000"/>
              </a:solidFill>
              <a:latin typeface="Courier"/>
              <a:cs typeface="Courier"/>
            </a:endParaRPr>
          </a:p>
        </p:txBody>
      </p:sp>
      <p:cxnSp>
        <p:nvCxnSpPr>
          <p:cNvPr id="26" name="Straight Arrow Connector 122"/>
          <p:cNvCxnSpPr/>
          <p:nvPr/>
        </p:nvCxnSpPr>
        <p:spPr bwMode="auto">
          <a:xfrm flipV="1">
            <a:off x="5364088" y="5085184"/>
            <a:ext cx="899592" cy="12576"/>
          </a:xfrm>
          <a:prstGeom prst="straightConnector1">
            <a:avLst/>
          </a:prstGeom>
          <a:noFill/>
          <a:ln w="25400" cap="flat" cmpd="sng" algn="ctr">
            <a:solidFill>
              <a:srgbClr val="4F81BD"/>
            </a:solidFill>
            <a:prstDash val="solid"/>
            <a:round/>
            <a:headEnd type="none" w="med" len="med"/>
            <a:tailEnd type="arrow"/>
          </a:ln>
          <a:effectLst/>
        </p:spPr>
      </p:cxnSp>
      <p:sp>
        <p:nvSpPr>
          <p:cNvPr id="27" name="TextBox 123"/>
          <p:cNvSpPr txBox="1"/>
          <p:nvPr/>
        </p:nvSpPr>
        <p:spPr>
          <a:xfrm>
            <a:off x="3923928" y="4869160"/>
            <a:ext cx="1185133" cy="215444"/>
          </a:xfrm>
          <a:prstGeom prst="rect">
            <a:avLst/>
          </a:prstGeom>
          <a:solidFill>
            <a:schemeClr val="bg1"/>
          </a:solidFill>
        </p:spPr>
        <p:txBody>
          <a:bodyPr wrap="none" lIns="0" tIns="0" rIns="0" bIns="0" rtlCol="0">
            <a:spAutoFit/>
          </a:bodyPr>
          <a:lstStyle/>
          <a:p>
            <a:r>
              <a:rPr lang="en-US" sz="1400" dirty="0" err="1">
                <a:latin typeface="Courier"/>
                <a:cs typeface="Courier"/>
              </a:rPr>
              <a:t>prevVersion</a:t>
            </a:r>
            <a:endParaRPr lang="en-US" sz="1400" dirty="0"/>
          </a:p>
        </p:txBody>
      </p:sp>
      <p:cxnSp>
        <p:nvCxnSpPr>
          <p:cNvPr id="28" name="Straight Arrow Connector 122"/>
          <p:cNvCxnSpPr>
            <a:stCxn id="25" idx="6"/>
            <a:endCxn id="29" idx="2"/>
          </p:cNvCxnSpPr>
          <p:nvPr/>
        </p:nvCxnSpPr>
        <p:spPr bwMode="auto">
          <a:xfrm>
            <a:off x="3923928" y="5157192"/>
            <a:ext cx="1080120" cy="0"/>
          </a:xfrm>
          <a:prstGeom prst="straightConnector1">
            <a:avLst/>
          </a:prstGeom>
          <a:noFill/>
          <a:ln w="25400" cap="flat" cmpd="sng" algn="ctr">
            <a:solidFill>
              <a:srgbClr val="4F81BD"/>
            </a:solidFill>
            <a:prstDash val="solid"/>
            <a:round/>
            <a:headEnd type="none" w="med" len="med"/>
            <a:tailEnd type="arrow"/>
          </a:ln>
          <a:effectLst/>
        </p:spPr>
      </p:cxnSp>
      <p:sp>
        <p:nvSpPr>
          <p:cNvPr id="29" name="Oval 16"/>
          <p:cNvSpPr>
            <a:spLocks noChangeArrowheads="1"/>
          </p:cNvSpPr>
          <p:nvPr/>
        </p:nvSpPr>
        <p:spPr bwMode="auto">
          <a:xfrm>
            <a:off x="5004048" y="4941168"/>
            <a:ext cx="1440160" cy="432048"/>
          </a:xfrm>
          <a:prstGeom prst="ellipse">
            <a:avLst/>
          </a:prstGeom>
          <a:solidFill>
            <a:srgbClr val="95B3D7"/>
          </a:solidFill>
          <a:ln w="9525">
            <a:noFill/>
            <a:round/>
            <a:headEnd/>
            <a:tailEnd/>
          </a:ln>
        </p:spPr>
        <p:txBody>
          <a:bodyPr wrap="none" lIns="0" tIns="0" rIns="0" bIns="0">
            <a:prstTxWarp prst="textNoShape">
              <a:avLst/>
            </a:prstTxWarp>
          </a:bodyPr>
          <a:lstStyle/>
          <a:p>
            <a:r>
              <a:rPr lang="fr-FR" sz="1400" dirty="0">
                <a:latin typeface="Courier"/>
                <a:cs typeface="Courier"/>
              </a:rPr>
              <a:t>CR-</a:t>
            </a:r>
            <a:r>
              <a:rPr lang="en-US" sz="1400" dirty="0" smtClean="0">
                <a:latin typeface="Courier"/>
                <a:cs typeface="Courier"/>
              </a:rPr>
              <a:t>sparql11</a:t>
            </a:r>
            <a:endParaRPr lang="en-US" sz="1400" dirty="0">
              <a:latin typeface="Courier"/>
              <a:cs typeface="Courier"/>
            </a:endParaRPr>
          </a:p>
        </p:txBody>
      </p:sp>
      <p:sp>
        <p:nvSpPr>
          <p:cNvPr id="30" name="TextBox 123"/>
          <p:cNvSpPr txBox="1"/>
          <p:nvPr/>
        </p:nvSpPr>
        <p:spPr>
          <a:xfrm>
            <a:off x="6411203" y="4869160"/>
            <a:ext cx="1185133" cy="215444"/>
          </a:xfrm>
          <a:prstGeom prst="rect">
            <a:avLst/>
          </a:prstGeom>
          <a:solidFill>
            <a:schemeClr val="bg1"/>
          </a:solidFill>
        </p:spPr>
        <p:txBody>
          <a:bodyPr wrap="none" lIns="0" tIns="0" rIns="0" bIns="0" rtlCol="0">
            <a:spAutoFit/>
          </a:bodyPr>
          <a:lstStyle/>
          <a:p>
            <a:r>
              <a:rPr lang="en-US" sz="1400" dirty="0" err="1">
                <a:latin typeface="Courier"/>
                <a:cs typeface="Courier"/>
              </a:rPr>
              <a:t>prevVersion</a:t>
            </a:r>
            <a:endParaRPr lang="en-US" sz="1400" dirty="0"/>
          </a:p>
        </p:txBody>
      </p:sp>
      <p:cxnSp>
        <p:nvCxnSpPr>
          <p:cNvPr id="31" name="Straight Arrow Connector 122"/>
          <p:cNvCxnSpPr>
            <a:stCxn id="29" idx="6"/>
            <a:endCxn id="32" idx="2"/>
          </p:cNvCxnSpPr>
          <p:nvPr/>
        </p:nvCxnSpPr>
        <p:spPr bwMode="auto">
          <a:xfrm>
            <a:off x="6444208" y="5157192"/>
            <a:ext cx="1152128" cy="0"/>
          </a:xfrm>
          <a:prstGeom prst="straightConnector1">
            <a:avLst/>
          </a:prstGeom>
          <a:noFill/>
          <a:ln w="25400" cap="flat" cmpd="sng" algn="ctr">
            <a:solidFill>
              <a:srgbClr val="4F81BD"/>
            </a:solidFill>
            <a:prstDash val="solid"/>
            <a:round/>
            <a:headEnd type="none" w="med" len="med"/>
            <a:tailEnd type="arrow"/>
          </a:ln>
          <a:effectLst/>
        </p:spPr>
      </p:cxnSp>
      <p:sp>
        <p:nvSpPr>
          <p:cNvPr id="32" name="Oval 16"/>
          <p:cNvSpPr>
            <a:spLocks noChangeArrowheads="1"/>
          </p:cNvSpPr>
          <p:nvPr/>
        </p:nvSpPr>
        <p:spPr bwMode="auto">
          <a:xfrm>
            <a:off x="7596336" y="4941168"/>
            <a:ext cx="1440160" cy="432048"/>
          </a:xfrm>
          <a:prstGeom prst="ellipse">
            <a:avLst/>
          </a:prstGeom>
          <a:solidFill>
            <a:srgbClr val="95B3D7"/>
          </a:solidFill>
          <a:ln w="9525">
            <a:noFill/>
            <a:round/>
            <a:headEnd/>
            <a:tailEnd/>
          </a:ln>
        </p:spPr>
        <p:txBody>
          <a:bodyPr wrap="none" lIns="0" tIns="0" rIns="0" bIns="0">
            <a:prstTxWarp prst="textNoShape">
              <a:avLst/>
            </a:prstTxWarp>
          </a:bodyPr>
          <a:lstStyle/>
          <a:p>
            <a:r>
              <a:rPr lang="fr-FR" sz="1400" dirty="0" smtClean="0">
                <a:latin typeface="Courier"/>
                <a:cs typeface="Courier"/>
              </a:rPr>
              <a:t>WD-</a:t>
            </a:r>
            <a:r>
              <a:rPr lang="en-US" sz="1400" dirty="0" smtClean="0">
                <a:latin typeface="Courier"/>
                <a:cs typeface="Courier"/>
              </a:rPr>
              <a:t>sparql11</a:t>
            </a:r>
            <a:endParaRPr lang="en-US" sz="1400" dirty="0">
              <a:latin typeface="Courier"/>
              <a:cs typeface="Courier"/>
            </a:endParaRPr>
          </a:p>
        </p:txBody>
      </p:sp>
      <p:cxnSp>
        <p:nvCxnSpPr>
          <p:cNvPr id="33" name="Straight Arrow Connector 122"/>
          <p:cNvCxnSpPr>
            <a:stCxn id="20" idx="4"/>
            <a:endCxn id="34" idx="0"/>
          </p:cNvCxnSpPr>
          <p:nvPr/>
        </p:nvCxnSpPr>
        <p:spPr bwMode="auto">
          <a:xfrm>
            <a:off x="683568" y="5373216"/>
            <a:ext cx="232341" cy="504056"/>
          </a:xfrm>
          <a:prstGeom prst="straightConnector1">
            <a:avLst/>
          </a:prstGeom>
          <a:noFill/>
          <a:ln w="25400" cap="flat" cmpd="sng" algn="ctr">
            <a:solidFill>
              <a:srgbClr val="4F81BD"/>
            </a:solidFill>
            <a:prstDash val="solid"/>
            <a:round/>
            <a:headEnd type="none" w="med" len="med"/>
            <a:tailEnd type="arrow"/>
          </a:ln>
          <a:effectLst/>
        </p:spPr>
      </p:cxnSp>
      <p:sp>
        <p:nvSpPr>
          <p:cNvPr id="34" name="Oval 16"/>
          <p:cNvSpPr>
            <a:spLocks noChangeArrowheads="1"/>
          </p:cNvSpPr>
          <p:nvPr/>
        </p:nvSpPr>
        <p:spPr bwMode="auto">
          <a:xfrm>
            <a:off x="159825" y="5877272"/>
            <a:ext cx="1512168" cy="432048"/>
          </a:xfrm>
          <a:prstGeom prst="ellipse">
            <a:avLst/>
          </a:prstGeom>
          <a:solidFill>
            <a:srgbClr val="95B3D7"/>
          </a:solidFill>
          <a:ln w="9525">
            <a:noFill/>
            <a:round/>
            <a:headEnd/>
            <a:tailEnd/>
          </a:ln>
        </p:spPr>
        <p:txBody>
          <a:bodyPr wrap="none" lIns="0" tIns="0" rIns="0" bIns="0">
            <a:prstTxWarp prst="textNoShape">
              <a:avLst/>
            </a:prstTxWarp>
          </a:bodyPr>
          <a:lstStyle/>
          <a:p>
            <a:r>
              <a:rPr lang="en-US" sz="1400" dirty="0">
                <a:latin typeface="Courier"/>
                <a:cs typeface="Courier"/>
              </a:rPr>
              <a:t>w</a:t>
            </a:r>
            <a:r>
              <a:rPr lang="en-US" sz="1400" dirty="0" smtClean="0">
                <a:latin typeface="Courier"/>
                <a:cs typeface="Courier"/>
              </a:rPr>
              <a:t>3c:REC</a:t>
            </a:r>
            <a:endParaRPr lang="en-US" sz="1400" dirty="0">
              <a:latin typeface="Courier"/>
              <a:cs typeface="Courier"/>
            </a:endParaRPr>
          </a:p>
          <a:p>
            <a:endParaRPr lang="en-US" sz="1400" dirty="0">
              <a:solidFill>
                <a:srgbClr val="FF0000"/>
              </a:solidFill>
              <a:latin typeface="Courier"/>
              <a:cs typeface="Courier"/>
            </a:endParaRPr>
          </a:p>
        </p:txBody>
      </p:sp>
      <p:cxnSp>
        <p:nvCxnSpPr>
          <p:cNvPr id="36" name="Straight Arrow Connector 122"/>
          <p:cNvCxnSpPr>
            <a:stCxn id="20" idx="4"/>
            <a:endCxn id="39" idx="1"/>
          </p:cNvCxnSpPr>
          <p:nvPr/>
        </p:nvCxnSpPr>
        <p:spPr bwMode="auto">
          <a:xfrm>
            <a:off x="683568" y="5373216"/>
            <a:ext cx="1643970" cy="463406"/>
          </a:xfrm>
          <a:prstGeom prst="straightConnector1">
            <a:avLst/>
          </a:prstGeom>
          <a:noFill/>
          <a:ln w="25400" cap="flat" cmpd="sng" algn="ctr">
            <a:solidFill>
              <a:srgbClr val="4F81BD"/>
            </a:solidFill>
            <a:prstDash val="solid"/>
            <a:round/>
            <a:headEnd type="none" w="med" len="med"/>
            <a:tailEnd type="arrow"/>
          </a:ln>
          <a:effectLst/>
        </p:spPr>
      </p:cxnSp>
      <p:sp>
        <p:nvSpPr>
          <p:cNvPr id="39" name="Rechteck 38"/>
          <p:cNvSpPr/>
          <p:nvPr/>
        </p:nvSpPr>
        <p:spPr>
          <a:xfrm>
            <a:off x="2327538" y="5651956"/>
            <a:ext cx="3548868" cy="369332"/>
          </a:xfrm>
          <a:prstGeom prst="rect">
            <a:avLst/>
          </a:prstGeom>
          <a:ln>
            <a:solidFill>
              <a:srgbClr val="0096D3"/>
            </a:solidFill>
          </a:ln>
        </p:spPr>
        <p:txBody>
          <a:bodyPr wrap="none">
            <a:spAutoFit/>
          </a:bodyPr>
          <a:lstStyle/>
          <a:p>
            <a:r>
              <a:rPr lang="de-DE" dirty="0"/>
              <a:t>SPARQL 1.1 Query Language</a:t>
            </a:r>
          </a:p>
        </p:txBody>
      </p:sp>
      <p:sp>
        <p:nvSpPr>
          <p:cNvPr id="45" name="TextBox 123"/>
          <p:cNvSpPr txBox="1"/>
          <p:nvPr/>
        </p:nvSpPr>
        <p:spPr>
          <a:xfrm>
            <a:off x="1391434" y="5517232"/>
            <a:ext cx="538697" cy="215444"/>
          </a:xfrm>
          <a:prstGeom prst="rect">
            <a:avLst/>
          </a:prstGeom>
          <a:solidFill>
            <a:schemeClr val="bg1"/>
          </a:solidFill>
        </p:spPr>
        <p:txBody>
          <a:bodyPr wrap="none" lIns="0" tIns="0" rIns="0" bIns="0" rtlCol="0">
            <a:spAutoFit/>
          </a:bodyPr>
          <a:lstStyle/>
          <a:p>
            <a:r>
              <a:rPr lang="en-US" sz="1400" dirty="0" smtClean="0">
                <a:latin typeface="Courier"/>
                <a:cs typeface="Courier"/>
              </a:rPr>
              <a:t>title</a:t>
            </a:r>
            <a:endParaRPr lang="en-US" sz="1400" dirty="0"/>
          </a:p>
        </p:txBody>
      </p:sp>
      <p:sp>
        <p:nvSpPr>
          <p:cNvPr id="46" name="TextBox 123"/>
          <p:cNvSpPr txBox="1"/>
          <p:nvPr/>
        </p:nvSpPr>
        <p:spPr>
          <a:xfrm>
            <a:off x="527338" y="5517812"/>
            <a:ext cx="432048" cy="215444"/>
          </a:xfrm>
          <a:prstGeom prst="rect">
            <a:avLst/>
          </a:prstGeom>
          <a:solidFill>
            <a:schemeClr val="bg1"/>
          </a:solidFill>
        </p:spPr>
        <p:txBody>
          <a:bodyPr wrap="square" lIns="0" tIns="0" rIns="0" bIns="0" rtlCol="0">
            <a:spAutoFit/>
          </a:bodyPr>
          <a:lstStyle/>
          <a:p>
            <a:r>
              <a:rPr lang="en-US" sz="1400" dirty="0" smtClean="0">
                <a:latin typeface="Courier"/>
                <a:cs typeface="Courier"/>
              </a:rPr>
              <a:t>type</a:t>
            </a:r>
            <a:endParaRPr lang="en-US" sz="1400" dirty="0"/>
          </a:p>
        </p:txBody>
      </p:sp>
      <p:grpSp>
        <p:nvGrpSpPr>
          <p:cNvPr id="47" name="Gruppierung 46"/>
          <p:cNvGrpSpPr/>
          <p:nvPr/>
        </p:nvGrpSpPr>
        <p:grpSpPr>
          <a:xfrm>
            <a:off x="95290" y="4941168"/>
            <a:ext cx="8928992" cy="432048"/>
            <a:chOff x="128102" y="4877544"/>
            <a:chExt cx="8928992" cy="432048"/>
          </a:xfrm>
        </p:grpSpPr>
        <p:sp>
          <p:nvSpPr>
            <p:cNvPr id="52" name="Oval 16"/>
            <p:cNvSpPr>
              <a:spLocks noChangeArrowheads="1"/>
            </p:cNvSpPr>
            <p:nvPr/>
          </p:nvSpPr>
          <p:spPr bwMode="auto">
            <a:xfrm>
              <a:off x="128102" y="4877544"/>
              <a:ext cx="1152128" cy="432048"/>
            </a:xfrm>
            <a:prstGeom prst="ellipse">
              <a:avLst/>
            </a:prstGeom>
            <a:solidFill>
              <a:srgbClr val="95B3D7"/>
            </a:solidFill>
            <a:ln w="28575" cmpd="sng">
              <a:solidFill>
                <a:srgbClr val="FF0000"/>
              </a:solidFill>
              <a:round/>
              <a:headEnd/>
              <a:tailEnd/>
            </a:ln>
          </p:spPr>
          <p:txBody>
            <a:bodyPr wrap="none" lIns="0" tIns="0" rIns="0" bIns="0">
              <a:prstTxWarp prst="textNoShape">
                <a:avLst/>
              </a:prstTxWarp>
            </a:bodyPr>
            <a:lstStyle/>
            <a:p>
              <a:r>
                <a:rPr lang="en-US" sz="1400" dirty="0" smtClean="0">
                  <a:latin typeface="Courier"/>
                  <a:cs typeface="Courier"/>
                </a:rPr>
                <a:t>sparql11</a:t>
              </a:r>
              <a:endParaRPr lang="en-US" sz="1400" dirty="0"/>
            </a:p>
          </p:txBody>
        </p:sp>
        <p:sp>
          <p:nvSpPr>
            <p:cNvPr id="53" name="Oval 16"/>
            <p:cNvSpPr>
              <a:spLocks noChangeArrowheads="1"/>
            </p:cNvSpPr>
            <p:nvPr/>
          </p:nvSpPr>
          <p:spPr bwMode="auto">
            <a:xfrm>
              <a:off x="2432358" y="4877544"/>
              <a:ext cx="1512168" cy="432048"/>
            </a:xfrm>
            <a:prstGeom prst="ellipse">
              <a:avLst/>
            </a:prstGeom>
            <a:solidFill>
              <a:srgbClr val="95B3D7"/>
            </a:solidFill>
            <a:ln w="28575" cmpd="sng">
              <a:solidFill>
                <a:srgbClr val="FF0000"/>
              </a:solidFill>
              <a:round/>
              <a:headEnd/>
              <a:tailEnd/>
            </a:ln>
          </p:spPr>
          <p:txBody>
            <a:bodyPr wrap="none" lIns="0" tIns="0" rIns="0" bIns="0">
              <a:prstTxWarp prst="textNoShape">
                <a:avLst/>
              </a:prstTxWarp>
            </a:bodyPr>
            <a:lstStyle/>
            <a:p>
              <a:r>
                <a:rPr lang="fr-FR" sz="1400" dirty="0">
                  <a:latin typeface="Courier"/>
                  <a:cs typeface="Courier"/>
                </a:rPr>
                <a:t>PR-</a:t>
              </a:r>
              <a:r>
                <a:rPr lang="en-US" sz="1400" dirty="0">
                  <a:latin typeface="Courier"/>
                  <a:cs typeface="Courier"/>
                </a:rPr>
                <a:t>sparql11</a:t>
              </a:r>
            </a:p>
            <a:p>
              <a:endParaRPr lang="en-US" sz="1400" dirty="0">
                <a:solidFill>
                  <a:srgbClr val="FF0000"/>
                </a:solidFill>
                <a:latin typeface="Courier"/>
                <a:cs typeface="Courier"/>
              </a:endParaRPr>
            </a:p>
          </p:txBody>
        </p:sp>
        <p:sp>
          <p:nvSpPr>
            <p:cNvPr id="55" name="Oval 16"/>
            <p:cNvSpPr>
              <a:spLocks noChangeArrowheads="1"/>
            </p:cNvSpPr>
            <p:nvPr/>
          </p:nvSpPr>
          <p:spPr bwMode="auto">
            <a:xfrm>
              <a:off x="5024646" y="4877544"/>
              <a:ext cx="1440160" cy="432048"/>
            </a:xfrm>
            <a:prstGeom prst="ellipse">
              <a:avLst/>
            </a:prstGeom>
            <a:solidFill>
              <a:srgbClr val="95B3D7"/>
            </a:solidFill>
            <a:ln w="28575" cmpd="sng">
              <a:solidFill>
                <a:srgbClr val="FF0000"/>
              </a:solidFill>
              <a:round/>
              <a:headEnd/>
              <a:tailEnd/>
            </a:ln>
          </p:spPr>
          <p:txBody>
            <a:bodyPr wrap="none" lIns="0" tIns="0" rIns="0" bIns="0">
              <a:prstTxWarp prst="textNoShape">
                <a:avLst/>
              </a:prstTxWarp>
            </a:bodyPr>
            <a:lstStyle/>
            <a:p>
              <a:r>
                <a:rPr lang="fr-FR" sz="1400" dirty="0">
                  <a:latin typeface="Courier"/>
                  <a:cs typeface="Courier"/>
                </a:rPr>
                <a:t>CR-</a:t>
              </a:r>
              <a:r>
                <a:rPr lang="en-US" sz="1400" dirty="0" smtClean="0">
                  <a:latin typeface="Courier"/>
                  <a:cs typeface="Courier"/>
                </a:rPr>
                <a:t>sparql11</a:t>
              </a:r>
              <a:endParaRPr lang="en-US" sz="1400" dirty="0">
                <a:latin typeface="Courier"/>
                <a:cs typeface="Courier"/>
              </a:endParaRPr>
            </a:p>
          </p:txBody>
        </p:sp>
        <p:sp>
          <p:nvSpPr>
            <p:cNvPr id="56" name="Oval 16"/>
            <p:cNvSpPr>
              <a:spLocks noChangeArrowheads="1"/>
            </p:cNvSpPr>
            <p:nvPr/>
          </p:nvSpPr>
          <p:spPr bwMode="auto">
            <a:xfrm>
              <a:off x="7616934" y="4877544"/>
              <a:ext cx="1440160" cy="432048"/>
            </a:xfrm>
            <a:prstGeom prst="ellipse">
              <a:avLst/>
            </a:prstGeom>
            <a:solidFill>
              <a:srgbClr val="95B3D7"/>
            </a:solidFill>
            <a:ln w="28575" cmpd="sng">
              <a:solidFill>
                <a:srgbClr val="FF0000"/>
              </a:solidFill>
              <a:round/>
              <a:headEnd/>
              <a:tailEnd/>
            </a:ln>
          </p:spPr>
          <p:txBody>
            <a:bodyPr wrap="none" lIns="0" tIns="0" rIns="0" bIns="0">
              <a:prstTxWarp prst="textNoShape">
                <a:avLst/>
              </a:prstTxWarp>
            </a:bodyPr>
            <a:lstStyle/>
            <a:p>
              <a:r>
                <a:rPr lang="fr-FR" sz="1400" dirty="0" smtClean="0">
                  <a:latin typeface="Courier"/>
                  <a:cs typeface="Courier"/>
                </a:rPr>
                <a:t>WD-</a:t>
              </a:r>
              <a:r>
                <a:rPr lang="en-US" sz="1400" dirty="0" smtClean="0">
                  <a:latin typeface="Courier"/>
                  <a:cs typeface="Courier"/>
                </a:rPr>
                <a:t>sparql11</a:t>
              </a:r>
              <a:endParaRPr lang="en-US" sz="1400" dirty="0">
                <a:latin typeface="Courier"/>
                <a:cs typeface="Courier"/>
              </a:endParaRPr>
            </a:p>
          </p:txBody>
        </p:sp>
      </p:grpSp>
    </p:spTree>
    <p:extLst>
      <p:ext uri="{BB962C8B-B14F-4D97-AF65-F5344CB8AC3E}">
        <p14:creationId xmlns:p14="http://schemas.microsoft.com/office/powerpoint/2010/main" val="26042969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bgerundete rechteckige Legende 82"/>
          <p:cNvSpPr/>
          <p:nvPr/>
        </p:nvSpPr>
        <p:spPr>
          <a:xfrm flipV="1">
            <a:off x="5796136" y="5517232"/>
            <a:ext cx="2736304" cy="504056"/>
          </a:xfrm>
          <a:prstGeom prst="wedgeRoundRectCallout">
            <a:avLst>
              <a:gd name="adj1" fmla="val -82375"/>
              <a:gd name="adj2" fmla="val -11835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endParaRPr lang="de-DE" dirty="0">
              <a:solidFill>
                <a:schemeClr val="tx1"/>
              </a:solidFill>
            </a:endParaRPr>
          </a:p>
        </p:txBody>
      </p:sp>
      <p:sp>
        <p:nvSpPr>
          <p:cNvPr id="2" name="Titel 1"/>
          <p:cNvSpPr>
            <a:spLocks noGrp="1"/>
          </p:cNvSpPr>
          <p:nvPr>
            <p:ph type="title"/>
          </p:nvPr>
        </p:nvSpPr>
        <p:spPr/>
        <p:txBody>
          <a:bodyPr>
            <a:normAutofit fontScale="90000"/>
          </a:bodyPr>
          <a:lstStyle/>
          <a:p>
            <a:r>
              <a:rPr lang="de-DE" dirty="0" smtClean="0"/>
              <a:t>SPARQL1.1 </a:t>
            </a:r>
            <a:r>
              <a:rPr lang="de-DE" dirty="0"/>
              <a:t>Query: </a:t>
            </a:r>
            <a:r>
              <a:rPr lang="de-DE" u="sng" dirty="0"/>
              <a:t>Property </a:t>
            </a:r>
            <a:r>
              <a:rPr lang="de-DE" u="sng" dirty="0" err="1"/>
              <a:t>Paths</a:t>
            </a:r>
            <a:r>
              <a:rPr lang="de-DE" dirty="0"/>
              <a:t>, Aggregates, </a:t>
            </a:r>
            <a:r>
              <a:rPr lang="de-DE" dirty="0" err="1"/>
              <a:t>Subqueries</a:t>
            </a:r>
            <a:r>
              <a:rPr lang="de-DE" dirty="0"/>
              <a:t>, ...</a:t>
            </a:r>
          </a:p>
        </p:txBody>
      </p:sp>
      <p:sp>
        <p:nvSpPr>
          <p:cNvPr id="3" name="Inhaltsplatzhalter 2"/>
          <p:cNvSpPr>
            <a:spLocks noGrp="1"/>
          </p:cNvSpPr>
          <p:nvPr>
            <p:ph idx="1"/>
          </p:nvPr>
        </p:nvSpPr>
        <p:spPr>
          <a:xfrm>
            <a:off x="462018" y="1839258"/>
            <a:ext cx="8142429" cy="4387988"/>
          </a:xfrm>
        </p:spPr>
        <p:txBody>
          <a:bodyPr>
            <a:normAutofit/>
          </a:bodyPr>
          <a:lstStyle/>
          <a:p>
            <a:r>
              <a:rPr lang="de-DE" sz="1800" dirty="0" smtClean="0"/>
              <a:t>New </a:t>
            </a:r>
            <a:r>
              <a:rPr lang="de-DE" sz="1800" dirty="0" err="1" smtClean="0"/>
              <a:t>features</a:t>
            </a:r>
            <a:r>
              <a:rPr lang="de-DE" sz="1800" dirty="0" smtClean="0"/>
              <a:t> in </a:t>
            </a:r>
            <a:r>
              <a:rPr lang="de-DE" sz="1800" dirty="0" err="1" smtClean="0"/>
              <a:t>the</a:t>
            </a:r>
            <a:r>
              <a:rPr lang="de-DE" sz="1800" dirty="0" smtClean="0"/>
              <a:t> </a:t>
            </a:r>
            <a:r>
              <a:rPr lang="de-DE" sz="1800" dirty="0" err="1" smtClean="0"/>
              <a:t>query</a:t>
            </a:r>
            <a:r>
              <a:rPr lang="de-DE" sz="1800" dirty="0" smtClean="0"/>
              <a:t> </a:t>
            </a:r>
            <a:r>
              <a:rPr lang="de-DE" sz="1800" dirty="0" err="1" smtClean="0"/>
              <a:t>language</a:t>
            </a:r>
            <a:r>
              <a:rPr lang="de-DE" sz="1800" dirty="0" smtClean="0"/>
              <a:t> </a:t>
            </a:r>
            <a:r>
              <a:rPr lang="de-DE" sz="1800" dirty="0" err="1" smtClean="0"/>
              <a:t>make</a:t>
            </a:r>
            <a:r>
              <a:rPr lang="de-DE" sz="1800" dirty="0" smtClean="0"/>
              <a:t> SPARQL a „real“ </a:t>
            </a:r>
            <a:r>
              <a:rPr lang="de-DE" sz="1800" dirty="0" err="1" smtClean="0"/>
              <a:t>graph</a:t>
            </a:r>
            <a:r>
              <a:rPr lang="de-DE" sz="1800" dirty="0" smtClean="0"/>
              <a:t> </a:t>
            </a:r>
            <a:r>
              <a:rPr lang="de-DE" sz="1800" dirty="0" err="1" smtClean="0"/>
              <a:t>query</a:t>
            </a:r>
            <a:r>
              <a:rPr lang="de-DE" sz="1800" dirty="0" smtClean="0"/>
              <a:t> </a:t>
            </a:r>
            <a:r>
              <a:rPr lang="de-DE" sz="1800" dirty="0" err="1" smtClean="0"/>
              <a:t>language</a:t>
            </a:r>
            <a:r>
              <a:rPr lang="de-DE" sz="1800" dirty="0" smtClean="0"/>
              <a:t>, </a:t>
            </a:r>
            <a:r>
              <a:rPr lang="de-DE" sz="1800" dirty="0" err="1" smtClean="0"/>
              <a:t>property</a:t>
            </a:r>
            <a:r>
              <a:rPr lang="de-DE" sz="1800" dirty="0" smtClean="0"/>
              <a:t> </a:t>
            </a:r>
            <a:r>
              <a:rPr lang="de-DE" sz="1800" dirty="0" err="1" smtClean="0"/>
              <a:t>paths</a:t>
            </a:r>
            <a:r>
              <a:rPr lang="de-DE" sz="1800" dirty="0" smtClean="0"/>
              <a:t> (</a:t>
            </a:r>
            <a:r>
              <a:rPr lang="de-DE" sz="1800" dirty="0" err="1" smtClean="0"/>
              <a:t>aka</a:t>
            </a:r>
            <a:r>
              <a:rPr lang="de-DE" sz="1800" dirty="0" smtClean="0"/>
              <a:t> </a:t>
            </a:r>
            <a:r>
              <a:rPr lang="de-DE" sz="1800" b="1" i="1" dirty="0" err="1" smtClean="0"/>
              <a:t>regular</a:t>
            </a:r>
            <a:r>
              <a:rPr lang="de-DE" sz="1800" b="1" i="1" dirty="0" smtClean="0"/>
              <a:t> </a:t>
            </a:r>
            <a:r>
              <a:rPr lang="de-DE" sz="1800" b="1" i="1" dirty="0" err="1" smtClean="0"/>
              <a:t>path</a:t>
            </a:r>
            <a:r>
              <a:rPr lang="de-DE" sz="1800" b="1" i="1" dirty="0" smtClean="0"/>
              <a:t> </a:t>
            </a:r>
            <a:r>
              <a:rPr lang="de-DE" sz="1800" b="1" i="1" dirty="0" err="1" smtClean="0"/>
              <a:t>queries</a:t>
            </a:r>
            <a:r>
              <a:rPr lang="de-DE" sz="1800" dirty="0" smtClean="0"/>
              <a:t>):</a:t>
            </a:r>
          </a:p>
          <a:p>
            <a:endParaRPr lang="de-DE" sz="1800" dirty="0"/>
          </a:p>
          <a:p>
            <a:r>
              <a:rPr lang="de-DE" sz="1800" dirty="0" smtClean="0"/>
              <a:t>„E.g. List </a:t>
            </a:r>
            <a:r>
              <a:rPr lang="de-DE" sz="1800" b="1" dirty="0" smtClean="0"/>
              <a:t>all </a:t>
            </a:r>
            <a:r>
              <a:rPr lang="de-DE" sz="1800" b="1" dirty="0" err="1" smtClean="0"/>
              <a:t>previous</a:t>
            </a:r>
            <a:r>
              <a:rPr lang="de-DE" sz="1800" b="1" dirty="0" smtClean="0"/>
              <a:t> </a:t>
            </a:r>
            <a:r>
              <a:rPr lang="de-DE" sz="1800" b="1" dirty="0" err="1" smtClean="0"/>
              <a:t>versions</a:t>
            </a:r>
            <a:r>
              <a:rPr lang="de-DE" sz="1800" b="1" dirty="0" smtClean="0"/>
              <a:t> </a:t>
            </a:r>
            <a:r>
              <a:rPr lang="de-DE" sz="1800" dirty="0" err="1" smtClean="0"/>
              <a:t>of</a:t>
            </a:r>
            <a:r>
              <a:rPr lang="de-DE" sz="1800" dirty="0" smtClean="0"/>
              <a:t> </a:t>
            </a:r>
            <a:r>
              <a:rPr lang="de-DE" sz="1800" dirty="0" err="1" smtClean="0"/>
              <a:t>the</a:t>
            </a:r>
            <a:r>
              <a:rPr lang="de-DE" sz="1800" dirty="0" smtClean="0"/>
              <a:t> SPARQL Query Language </a:t>
            </a:r>
            <a:r>
              <a:rPr lang="de-DE" sz="1800" dirty="0" err="1" smtClean="0"/>
              <a:t>specification</a:t>
            </a:r>
            <a:r>
              <a:rPr lang="de-DE" sz="1800" b="1" dirty="0" smtClean="0"/>
              <a:t>“</a:t>
            </a:r>
          </a:p>
          <a:p>
            <a:endParaRPr lang="de-DE" sz="1800" dirty="0"/>
          </a:p>
        </p:txBody>
      </p:sp>
      <p:sp>
        <p:nvSpPr>
          <p:cNvPr id="5" name="Rectangle 58"/>
          <p:cNvSpPr/>
          <p:nvPr/>
        </p:nvSpPr>
        <p:spPr>
          <a:xfrm>
            <a:off x="611560" y="3545721"/>
            <a:ext cx="8064896" cy="1323439"/>
          </a:xfrm>
          <a:prstGeom prst="rect">
            <a:avLst/>
          </a:prstGeom>
          <a:solidFill>
            <a:schemeClr val="accent1">
              <a:lumMod val="20000"/>
              <a:lumOff val="80000"/>
            </a:schemeClr>
          </a:solidFill>
        </p:spPr>
        <p:txBody>
          <a:bodyPr wrap="square">
            <a:spAutoFit/>
          </a:bodyPr>
          <a:lstStyle/>
          <a:p>
            <a:pPr lvl="1"/>
            <a:r>
              <a:rPr lang="en-US" sz="1600" dirty="0">
                <a:latin typeface="Courier"/>
                <a:cs typeface="Courier"/>
              </a:rPr>
              <a:t>PREFIX g: &lt;</a:t>
            </a:r>
            <a:r>
              <a:rPr lang="en-US" sz="1600" dirty="0" err="1">
                <a:latin typeface="Courier"/>
                <a:cs typeface="Courier"/>
              </a:rPr>
              <a:t>google.books</a:t>
            </a:r>
            <a:r>
              <a:rPr lang="en-US" sz="1600" dirty="0">
                <a:latin typeface="Courier"/>
                <a:cs typeface="Courier"/>
              </a:rPr>
              <a:t>/&gt;</a:t>
            </a:r>
          </a:p>
          <a:p>
            <a:pPr lvl="1">
              <a:buNone/>
            </a:pPr>
            <a:r>
              <a:rPr lang="en-US" sz="1600" dirty="0">
                <a:latin typeface="Courier"/>
                <a:cs typeface="Courier"/>
              </a:rPr>
              <a:t>...</a:t>
            </a:r>
          </a:p>
          <a:p>
            <a:pPr lvl="1">
              <a:buNone/>
            </a:pPr>
            <a:r>
              <a:rPr lang="en-US" sz="1600" dirty="0">
                <a:latin typeface="Courier"/>
                <a:cs typeface="Courier"/>
              </a:rPr>
              <a:t>SELECT </a:t>
            </a:r>
            <a:r>
              <a:rPr lang="en-US" sz="1600" dirty="0" smtClean="0">
                <a:latin typeface="Courier"/>
                <a:cs typeface="Courier"/>
              </a:rPr>
              <a:t>?</a:t>
            </a:r>
            <a:r>
              <a:rPr lang="en-US" sz="1600" dirty="0">
                <a:latin typeface="Courier"/>
                <a:cs typeface="Courier"/>
              </a:rPr>
              <a:t>X</a:t>
            </a:r>
            <a:r>
              <a:rPr lang="en-US" sz="1600" dirty="0" smtClean="0">
                <a:latin typeface="Courier"/>
                <a:cs typeface="Courier"/>
              </a:rPr>
              <a:t> ?T WHERE </a:t>
            </a:r>
            <a:endParaRPr lang="en-US" sz="1600" dirty="0">
              <a:latin typeface="Courier"/>
              <a:cs typeface="Courier"/>
            </a:endParaRPr>
          </a:p>
          <a:p>
            <a:pPr>
              <a:defRPr/>
            </a:pPr>
            <a:r>
              <a:rPr lang="en-US" sz="1600" dirty="0" smtClean="0">
                <a:latin typeface="Courier"/>
                <a:cs typeface="Courier"/>
              </a:rPr>
              <a:t>    { ?Rec </a:t>
            </a:r>
            <a:r>
              <a:rPr lang="en-US" sz="1600" dirty="0" err="1" smtClean="0">
                <a:latin typeface="Courier"/>
                <a:cs typeface="Courier"/>
              </a:rPr>
              <a:t>rdf:type</a:t>
            </a:r>
            <a:r>
              <a:rPr lang="en-US" sz="1600" dirty="0" smtClean="0">
                <a:latin typeface="Courier"/>
                <a:cs typeface="Courier"/>
              </a:rPr>
              <a:t> w3c:REC; </a:t>
            </a:r>
            <a:r>
              <a:rPr lang="en-US" sz="1600" dirty="0" err="1" smtClean="0">
                <a:latin typeface="Courier"/>
                <a:cs typeface="Courier"/>
              </a:rPr>
              <a:t>dc:title</a:t>
            </a:r>
            <a:r>
              <a:rPr lang="en-US" sz="1600" dirty="0" smtClean="0">
                <a:latin typeface="Courier"/>
                <a:cs typeface="Courier"/>
              </a:rPr>
              <a:t> “</a:t>
            </a:r>
            <a:r>
              <a:rPr lang="de-DE" sz="1600" dirty="0"/>
              <a:t>SPARQL 1.1 </a:t>
            </a:r>
            <a:r>
              <a:rPr lang="de-DE" sz="1600" dirty="0" smtClean="0"/>
              <a:t>Query Language</a:t>
            </a:r>
            <a:r>
              <a:rPr lang="en-US" sz="1600" dirty="0" smtClean="0">
                <a:latin typeface="Courier"/>
                <a:cs typeface="Courier"/>
              </a:rPr>
              <a:t>”</a:t>
            </a:r>
          </a:p>
          <a:p>
            <a:pPr lvl="1">
              <a:buNone/>
            </a:pPr>
            <a:r>
              <a:rPr lang="en-US" sz="1600" dirty="0" smtClean="0">
                <a:latin typeface="Courier"/>
                <a:cs typeface="Courier"/>
              </a:rPr>
              <a:t>       </a:t>
            </a:r>
            <a:r>
              <a:rPr lang="en-US" sz="1600" b="1" dirty="0" smtClean="0">
                <a:latin typeface="Courier"/>
                <a:cs typeface="Courier"/>
              </a:rPr>
              <a:t>w3c:prevVersion</a:t>
            </a:r>
            <a:r>
              <a:rPr lang="en-US" sz="1600" b="1" dirty="0" smtClean="0">
                <a:solidFill>
                  <a:srgbClr val="FF0000"/>
                </a:solidFill>
                <a:latin typeface="Courier"/>
                <a:cs typeface="Courier"/>
              </a:rPr>
              <a:t>*</a:t>
            </a:r>
            <a:r>
              <a:rPr lang="en-US" sz="1600" dirty="0" smtClean="0">
                <a:latin typeface="Courier"/>
                <a:cs typeface="Courier"/>
              </a:rPr>
              <a:t> ?X. } </a:t>
            </a:r>
            <a:endParaRPr lang="en-US" dirty="0"/>
          </a:p>
        </p:txBody>
      </p:sp>
      <p:sp>
        <p:nvSpPr>
          <p:cNvPr id="6" name="Oval 16"/>
          <p:cNvSpPr>
            <a:spLocks noChangeArrowheads="1"/>
          </p:cNvSpPr>
          <p:nvPr/>
        </p:nvSpPr>
        <p:spPr bwMode="auto">
          <a:xfrm>
            <a:off x="-36512" y="5373216"/>
            <a:ext cx="1152128" cy="432048"/>
          </a:xfrm>
          <a:prstGeom prst="ellipse">
            <a:avLst/>
          </a:prstGeom>
          <a:solidFill>
            <a:srgbClr val="95B3D7"/>
          </a:solidFill>
          <a:ln w="9525">
            <a:noFill/>
            <a:round/>
            <a:headEnd/>
            <a:tailEnd/>
          </a:ln>
        </p:spPr>
        <p:txBody>
          <a:bodyPr wrap="none" lIns="0" tIns="0" rIns="0" bIns="0">
            <a:prstTxWarp prst="textNoShape">
              <a:avLst/>
            </a:prstTxWarp>
          </a:bodyPr>
          <a:lstStyle/>
          <a:p>
            <a:r>
              <a:rPr lang="en-US" sz="1400" dirty="0" smtClean="0">
                <a:latin typeface="Courier"/>
                <a:cs typeface="Courier"/>
              </a:rPr>
              <a:t>sparql11</a:t>
            </a:r>
            <a:endParaRPr lang="en-US" sz="1400" dirty="0"/>
          </a:p>
        </p:txBody>
      </p:sp>
      <p:cxnSp>
        <p:nvCxnSpPr>
          <p:cNvPr id="7" name="Straight Arrow Connector 122"/>
          <p:cNvCxnSpPr>
            <a:stCxn id="6" idx="6"/>
            <a:endCxn id="9" idx="2"/>
          </p:cNvCxnSpPr>
          <p:nvPr/>
        </p:nvCxnSpPr>
        <p:spPr bwMode="auto">
          <a:xfrm flipV="1">
            <a:off x="1115616" y="5121188"/>
            <a:ext cx="1224136" cy="468052"/>
          </a:xfrm>
          <a:prstGeom prst="straightConnector1">
            <a:avLst/>
          </a:prstGeom>
          <a:noFill/>
          <a:ln w="25400" cap="flat" cmpd="sng" algn="ctr">
            <a:solidFill>
              <a:srgbClr val="4F81BD"/>
            </a:solidFill>
            <a:prstDash val="solid"/>
            <a:round/>
            <a:headEnd type="none" w="med" len="med"/>
            <a:tailEnd type="arrow"/>
          </a:ln>
          <a:effectLst/>
        </p:spPr>
      </p:cxnSp>
      <p:sp>
        <p:nvSpPr>
          <p:cNvPr id="8" name="TextBox 123"/>
          <p:cNvSpPr txBox="1"/>
          <p:nvPr/>
        </p:nvSpPr>
        <p:spPr>
          <a:xfrm>
            <a:off x="683568" y="5085184"/>
            <a:ext cx="1185133" cy="215444"/>
          </a:xfrm>
          <a:prstGeom prst="rect">
            <a:avLst/>
          </a:prstGeom>
          <a:solidFill>
            <a:schemeClr val="bg1"/>
          </a:solidFill>
        </p:spPr>
        <p:txBody>
          <a:bodyPr wrap="none" lIns="0" tIns="0" rIns="0" bIns="0" rtlCol="0">
            <a:spAutoFit/>
          </a:bodyPr>
          <a:lstStyle/>
          <a:p>
            <a:r>
              <a:rPr lang="en-US" sz="1400" dirty="0" err="1">
                <a:latin typeface="Courier"/>
                <a:cs typeface="Courier"/>
              </a:rPr>
              <a:t>prevVersion</a:t>
            </a:r>
            <a:endParaRPr lang="en-US" sz="1400" dirty="0"/>
          </a:p>
        </p:txBody>
      </p:sp>
      <p:sp>
        <p:nvSpPr>
          <p:cNvPr id="9" name="Oval 16"/>
          <p:cNvSpPr>
            <a:spLocks noChangeArrowheads="1"/>
          </p:cNvSpPr>
          <p:nvPr/>
        </p:nvSpPr>
        <p:spPr bwMode="auto">
          <a:xfrm>
            <a:off x="2339752" y="4941168"/>
            <a:ext cx="360040" cy="360040"/>
          </a:xfrm>
          <a:prstGeom prst="ellipse">
            <a:avLst/>
          </a:prstGeom>
          <a:solidFill>
            <a:srgbClr val="95B3D7"/>
          </a:solidFill>
          <a:ln w="9525">
            <a:noFill/>
            <a:round/>
            <a:headEnd/>
            <a:tailEnd/>
          </a:ln>
        </p:spPr>
        <p:txBody>
          <a:bodyPr wrap="none" lIns="0" tIns="0" rIns="0" bIns="0">
            <a:prstTxWarp prst="textNoShape">
              <a:avLst/>
            </a:prstTxWarp>
          </a:bodyPr>
          <a:lstStyle/>
          <a:p>
            <a:r>
              <a:rPr lang="fr-FR" sz="1400" dirty="0" smtClean="0">
                <a:latin typeface="Courier"/>
                <a:cs typeface="Courier"/>
              </a:rPr>
              <a:t>V1</a:t>
            </a:r>
            <a:endParaRPr lang="en-US" sz="1400" dirty="0">
              <a:latin typeface="Courier"/>
              <a:cs typeface="Courier"/>
            </a:endParaRPr>
          </a:p>
          <a:p>
            <a:endParaRPr lang="en-US" sz="1400" dirty="0">
              <a:solidFill>
                <a:srgbClr val="FF0000"/>
              </a:solidFill>
              <a:latin typeface="Courier"/>
              <a:cs typeface="Courier"/>
            </a:endParaRPr>
          </a:p>
        </p:txBody>
      </p:sp>
      <p:cxnSp>
        <p:nvCxnSpPr>
          <p:cNvPr id="13" name="Straight Arrow Connector 122"/>
          <p:cNvCxnSpPr>
            <a:stCxn id="72" idx="6"/>
            <a:endCxn id="76" idx="1"/>
          </p:cNvCxnSpPr>
          <p:nvPr/>
        </p:nvCxnSpPr>
        <p:spPr bwMode="auto">
          <a:xfrm>
            <a:off x="4355976" y="5553236"/>
            <a:ext cx="772807" cy="448771"/>
          </a:xfrm>
          <a:prstGeom prst="straightConnector1">
            <a:avLst/>
          </a:prstGeom>
          <a:noFill/>
          <a:ln w="25400" cap="flat" cmpd="sng" algn="ctr">
            <a:solidFill>
              <a:srgbClr val="4F81BD"/>
            </a:solidFill>
            <a:prstDash val="solid"/>
            <a:round/>
            <a:headEnd type="none" w="med" len="med"/>
            <a:tailEnd type="arrow"/>
          </a:ln>
          <a:effectLst/>
        </p:spPr>
      </p:cxnSp>
      <p:cxnSp>
        <p:nvCxnSpPr>
          <p:cNvPr id="21" name="Straight Arrow Connector 122"/>
          <p:cNvCxnSpPr>
            <a:stCxn id="9" idx="6"/>
          </p:cNvCxnSpPr>
          <p:nvPr/>
        </p:nvCxnSpPr>
        <p:spPr bwMode="auto">
          <a:xfrm>
            <a:off x="2699792" y="5121188"/>
            <a:ext cx="1296144" cy="396044"/>
          </a:xfrm>
          <a:prstGeom prst="straightConnector1">
            <a:avLst/>
          </a:prstGeom>
          <a:noFill/>
          <a:ln w="25400" cap="flat" cmpd="sng" algn="ctr">
            <a:solidFill>
              <a:srgbClr val="4F81BD"/>
            </a:solidFill>
            <a:prstDash val="solid"/>
            <a:round/>
            <a:headEnd type="none" w="med" len="med"/>
            <a:tailEnd type="arrow"/>
          </a:ln>
          <a:effectLst/>
        </p:spPr>
      </p:cxnSp>
      <p:sp>
        <p:nvSpPr>
          <p:cNvPr id="50" name="TextBox 123"/>
          <p:cNvSpPr txBox="1"/>
          <p:nvPr/>
        </p:nvSpPr>
        <p:spPr>
          <a:xfrm>
            <a:off x="2915816" y="5085184"/>
            <a:ext cx="1185133" cy="215444"/>
          </a:xfrm>
          <a:prstGeom prst="rect">
            <a:avLst/>
          </a:prstGeom>
          <a:solidFill>
            <a:schemeClr val="bg1"/>
          </a:solidFill>
        </p:spPr>
        <p:txBody>
          <a:bodyPr wrap="none" lIns="0" tIns="0" rIns="0" bIns="0" rtlCol="0">
            <a:spAutoFit/>
          </a:bodyPr>
          <a:lstStyle/>
          <a:p>
            <a:r>
              <a:rPr lang="en-US" sz="1400" dirty="0" err="1">
                <a:latin typeface="Courier"/>
                <a:cs typeface="Courier"/>
              </a:rPr>
              <a:t>prevVersion</a:t>
            </a:r>
            <a:endParaRPr lang="en-US" sz="1400" dirty="0"/>
          </a:p>
        </p:txBody>
      </p:sp>
      <p:sp>
        <p:nvSpPr>
          <p:cNvPr id="66" name="Oval 16"/>
          <p:cNvSpPr>
            <a:spLocks noChangeArrowheads="1"/>
          </p:cNvSpPr>
          <p:nvPr/>
        </p:nvSpPr>
        <p:spPr bwMode="auto">
          <a:xfrm>
            <a:off x="2339752" y="5589240"/>
            <a:ext cx="360040" cy="360040"/>
          </a:xfrm>
          <a:prstGeom prst="ellipse">
            <a:avLst/>
          </a:prstGeom>
          <a:solidFill>
            <a:srgbClr val="95B3D7"/>
          </a:solidFill>
          <a:ln w="9525">
            <a:noFill/>
            <a:round/>
            <a:headEnd/>
            <a:tailEnd/>
          </a:ln>
        </p:spPr>
        <p:txBody>
          <a:bodyPr wrap="none" lIns="0" tIns="0" rIns="0" bIns="0">
            <a:prstTxWarp prst="textNoShape">
              <a:avLst/>
            </a:prstTxWarp>
          </a:bodyPr>
          <a:lstStyle/>
          <a:p>
            <a:r>
              <a:rPr lang="fr-FR" sz="1400" dirty="0" smtClean="0">
                <a:latin typeface="Courier"/>
                <a:cs typeface="Courier"/>
              </a:rPr>
              <a:t>V2</a:t>
            </a:r>
            <a:endParaRPr lang="en-US" sz="1400" dirty="0">
              <a:latin typeface="Courier"/>
              <a:cs typeface="Courier"/>
            </a:endParaRPr>
          </a:p>
          <a:p>
            <a:endParaRPr lang="en-US" sz="1400" dirty="0">
              <a:solidFill>
                <a:srgbClr val="FF0000"/>
              </a:solidFill>
              <a:latin typeface="Courier"/>
              <a:cs typeface="Courier"/>
            </a:endParaRPr>
          </a:p>
        </p:txBody>
      </p:sp>
      <p:cxnSp>
        <p:nvCxnSpPr>
          <p:cNvPr id="67" name="Straight Arrow Connector 122"/>
          <p:cNvCxnSpPr>
            <a:stCxn id="6" idx="6"/>
            <a:endCxn id="66" idx="2"/>
          </p:cNvCxnSpPr>
          <p:nvPr/>
        </p:nvCxnSpPr>
        <p:spPr bwMode="auto">
          <a:xfrm>
            <a:off x="1115616" y="5589240"/>
            <a:ext cx="1224136" cy="180020"/>
          </a:xfrm>
          <a:prstGeom prst="straightConnector1">
            <a:avLst/>
          </a:prstGeom>
          <a:noFill/>
          <a:ln w="25400" cap="flat" cmpd="sng" algn="ctr">
            <a:solidFill>
              <a:srgbClr val="4F81BD"/>
            </a:solidFill>
            <a:prstDash val="solid"/>
            <a:round/>
            <a:headEnd type="none" w="med" len="med"/>
            <a:tailEnd type="arrow"/>
          </a:ln>
          <a:effectLst/>
        </p:spPr>
      </p:cxnSp>
      <p:cxnSp>
        <p:nvCxnSpPr>
          <p:cNvPr id="73" name="Straight Arrow Connector 122"/>
          <p:cNvCxnSpPr>
            <a:stCxn id="66" idx="6"/>
            <a:endCxn id="72" idx="2"/>
          </p:cNvCxnSpPr>
          <p:nvPr/>
        </p:nvCxnSpPr>
        <p:spPr bwMode="auto">
          <a:xfrm flipV="1">
            <a:off x="2699792" y="5553236"/>
            <a:ext cx="1296144" cy="216024"/>
          </a:xfrm>
          <a:prstGeom prst="straightConnector1">
            <a:avLst/>
          </a:prstGeom>
          <a:noFill/>
          <a:ln w="25400" cap="flat" cmpd="sng" algn="ctr">
            <a:solidFill>
              <a:srgbClr val="4F81BD"/>
            </a:solidFill>
            <a:prstDash val="solid"/>
            <a:round/>
            <a:headEnd type="none" w="med" len="med"/>
            <a:tailEnd type="arrow"/>
          </a:ln>
          <a:effectLst/>
        </p:spPr>
      </p:cxnSp>
      <p:sp>
        <p:nvSpPr>
          <p:cNvPr id="76" name="Oval 16"/>
          <p:cNvSpPr>
            <a:spLocks noChangeArrowheads="1"/>
          </p:cNvSpPr>
          <p:nvPr/>
        </p:nvSpPr>
        <p:spPr bwMode="auto">
          <a:xfrm>
            <a:off x="5076056" y="5949280"/>
            <a:ext cx="360040" cy="360040"/>
          </a:xfrm>
          <a:prstGeom prst="ellipse">
            <a:avLst/>
          </a:prstGeom>
          <a:solidFill>
            <a:srgbClr val="95B3D7"/>
          </a:solidFill>
          <a:ln w="9525">
            <a:noFill/>
            <a:round/>
            <a:headEnd/>
            <a:tailEnd/>
          </a:ln>
        </p:spPr>
        <p:txBody>
          <a:bodyPr wrap="none" lIns="0" tIns="0" rIns="0" bIns="0">
            <a:prstTxWarp prst="textNoShape">
              <a:avLst/>
            </a:prstTxWarp>
          </a:bodyPr>
          <a:lstStyle/>
          <a:p>
            <a:r>
              <a:rPr lang="fr-FR" sz="1400" dirty="0" smtClean="0">
                <a:latin typeface="Courier"/>
                <a:cs typeface="Courier"/>
              </a:rPr>
              <a:t>V4</a:t>
            </a:r>
            <a:endParaRPr lang="en-US" sz="1400" dirty="0">
              <a:latin typeface="Courier"/>
              <a:cs typeface="Courier"/>
            </a:endParaRPr>
          </a:p>
          <a:p>
            <a:endParaRPr lang="en-US" sz="1400" dirty="0">
              <a:solidFill>
                <a:srgbClr val="FF0000"/>
              </a:solidFill>
              <a:latin typeface="Courier"/>
              <a:cs typeface="Courier"/>
            </a:endParaRPr>
          </a:p>
        </p:txBody>
      </p:sp>
      <p:sp>
        <p:nvSpPr>
          <p:cNvPr id="78" name="TextBox 123"/>
          <p:cNvSpPr txBox="1"/>
          <p:nvPr/>
        </p:nvSpPr>
        <p:spPr>
          <a:xfrm>
            <a:off x="2843808" y="5733256"/>
            <a:ext cx="1185133" cy="215444"/>
          </a:xfrm>
          <a:prstGeom prst="rect">
            <a:avLst/>
          </a:prstGeom>
          <a:solidFill>
            <a:schemeClr val="bg1"/>
          </a:solidFill>
        </p:spPr>
        <p:txBody>
          <a:bodyPr wrap="none" lIns="0" tIns="0" rIns="0" bIns="0" rtlCol="0">
            <a:spAutoFit/>
          </a:bodyPr>
          <a:lstStyle/>
          <a:p>
            <a:r>
              <a:rPr lang="en-US" sz="1400" dirty="0" err="1">
                <a:latin typeface="Courier"/>
                <a:cs typeface="Courier"/>
              </a:rPr>
              <a:t>prevVersion</a:t>
            </a:r>
            <a:endParaRPr lang="en-US" sz="1400" dirty="0"/>
          </a:p>
        </p:txBody>
      </p:sp>
      <p:sp>
        <p:nvSpPr>
          <p:cNvPr id="79" name="TextBox 123"/>
          <p:cNvSpPr txBox="1"/>
          <p:nvPr/>
        </p:nvSpPr>
        <p:spPr>
          <a:xfrm>
            <a:off x="899592" y="5805264"/>
            <a:ext cx="1185133" cy="215444"/>
          </a:xfrm>
          <a:prstGeom prst="rect">
            <a:avLst/>
          </a:prstGeom>
          <a:solidFill>
            <a:schemeClr val="bg1"/>
          </a:solidFill>
        </p:spPr>
        <p:txBody>
          <a:bodyPr wrap="none" lIns="0" tIns="0" rIns="0" bIns="0" rtlCol="0">
            <a:spAutoFit/>
          </a:bodyPr>
          <a:lstStyle/>
          <a:p>
            <a:r>
              <a:rPr lang="en-US" sz="1400" dirty="0" err="1">
                <a:latin typeface="Courier"/>
                <a:cs typeface="Courier"/>
              </a:rPr>
              <a:t>prevVersion</a:t>
            </a:r>
            <a:endParaRPr lang="en-US" sz="1400" dirty="0"/>
          </a:p>
        </p:txBody>
      </p:sp>
      <p:sp>
        <p:nvSpPr>
          <p:cNvPr id="80" name="TextBox 123"/>
          <p:cNvSpPr txBox="1"/>
          <p:nvPr/>
        </p:nvSpPr>
        <p:spPr>
          <a:xfrm>
            <a:off x="4178955" y="5661248"/>
            <a:ext cx="1185133" cy="215444"/>
          </a:xfrm>
          <a:prstGeom prst="rect">
            <a:avLst/>
          </a:prstGeom>
          <a:solidFill>
            <a:schemeClr val="bg1"/>
          </a:solidFill>
        </p:spPr>
        <p:txBody>
          <a:bodyPr wrap="none" lIns="0" tIns="0" rIns="0" bIns="0" rtlCol="0">
            <a:spAutoFit/>
          </a:bodyPr>
          <a:lstStyle/>
          <a:p>
            <a:r>
              <a:rPr lang="en-US" sz="1400" dirty="0" err="1">
                <a:latin typeface="Courier"/>
                <a:cs typeface="Courier"/>
              </a:rPr>
              <a:t>prevVersion</a:t>
            </a:r>
            <a:endParaRPr lang="en-US" sz="1400" dirty="0"/>
          </a:p>
        </p:txBody>
      </p:sp>
      <p:sp>
        <p:nvSpPr>
          <p:cNvPr id="72" name="Oval 16"/>
          <p:cNvSpPr>
            <a:spLocks noChangeArrowheads="1"/>
          </p:cNvSpPr>
          <p:nvPr/>
        </p:nvSpPr>
        <p:spPr bwMode="auto">
          <a:xfrm>
            <a:off x="3995936" y="5373216"/>
            <a:ext cx="360040" cy="360040"/>
          </a:xfrm>
          <a:prstGeom prst="ellipse">
            <a:avLst/>
          </a:prstGeom>
          <a:solidFill>
            <a:srgbClr val="95B3D7"/>
          </a:solidFill>
          <a:ln w="9525">
            <a:noFill/>
            <a:round/>
            <a:headEnd/>
            <a:tailEnd/>
          </a:ln>
        </p:spPr>
        <p:txBody>
          <a:bodyPr wrap="none" lIns="0" tIns="0" rIns="0" bIns="0">
            <a:prstTxWarp prst="textNoShape">
              <a:avLst/>
            </a:prstTxWarp>
          </a:bodyPr>
          <a:lstStyle/>
          <a:p>
            <a:r>
              <a:rPr lang="fr-FR" sz="1400" dirty="0" smtClean="0">
                <a:latin typeface="Courier"/>
                <a:cs typeface="Courier"/>
              </a:rPr>
              <a:t>V3</a:t>
            </a:r>
            <a:endParaRPr lang="en-US" sz="1400" dirty="0">
              <a:latin typeface="Courier"/>
              <a:cs typeface="Courier"/>
            </a:endParaRPr>
          </a:p>
          <a:p>
            <a:endParaRPr lang="en-US" sz="1400" dirty="0">
              <a:solidFill>
                <a:srgbClr val="FF0000"/>
              </a:solidFill>
              <a:latin typeface="Courier"/>
              <a:cs typeface="Courier"/>
            </a:endParaRPr>
          </a:p>
        </p:txBody>
      </p:sp>
      <p:sp>
        <p:nvSpPr>
          <p:cNvPr id="82" name="Abgerundete rechteckige Legende 81"/>
          <p:cNvSpPr/>
          <p:nvPr/>
        </p:nvSpPr>
        <p:spPr>
          <a:xfrm>
            <a:off x="5580112" y="4581128"/>
            <a:ext cx="3565306" cy="1440160"/>
          </a:xfrm>
          <a:prstGeom prst="wedgeRoundRectCallout">
            <a:avLst>
              <a:gd name="adj1" fmla="val -84615"/>
              <a:gd name="adj2" fmla="val 11256"/>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de-DE" sz="1400" dirty="0" smtClean="0">
                <a:solidFill>
                  <a:schemeClr val="tx1"/>
                </a:solidFill>
              </a:rPr>
              <a:t>RDF </a:t>
            </a:r>
            <a:r>
              <a:rPr lang="de-DE" sz="1400" dirty="0" err="1" smtClean="0">
                <a:solidFill>
                  <a:schemeClr val="tx1"/>
                </a:solidFill>
              </a:rPr>
              <a:t>specific</a:t>
            </a:r>
            <a:r>
              <a:rPr lang="de-DE" sz="1400" dirty="0" smtClean="0">
                <a:solidFill>
                  <a:schemeClr val="tx1"/>
                </a:solidFill>
              </a:rPr>
              <a:t> </a:t>
            </a:r>
            <a:r>
              <a:rPr lang="de-DE" sz="1400" dirty="0" err="1" smtClean="0">
                <a:solidFill>
                  <a:schemeClr val="tx1"/>
                </a:solidFill>
              </a:rPr>
              <a:t>issues</a:t>
            </a:r>
            <a:r>
              <a:rPr lang="de-DE" sz="1400" dirty="0" smtClean="0">
                <a:solidFill>
                  <a:schemeClr val="tx1"/>
                </a:solidFill>
              </a:rPr>
              <a:t> in </a:t>
            </a:r>
            <a:r>
              <a:rPr lang="de-DE" sz="1400" dirty="0" err="1" smtClean="0">
                <a:solidFill>
                  <a:schemeClr val="tx1"/>
                </a:solidFill>
              </a:rPr>
              <a:t>terms</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the</a:t>
            </a:r>
            <a:r>
              <a:rPr lang="de-DE" sz="1400" dirty="0" smtClean="0">
                <a:solidFill>
                  <a:schemeClr val="tx1"/>
                </a:solidFill>
              </a:rPr>
              <a:t> „</a:t>
            </a:r>
            <a:r>
              <a:rPr lang="de-DE" sz="1400" dirty="0" err="1" smtClean="0">
                <a:solidFill>
                  <a:schemeClr val="tx1"/>
                </a:solidFill>
              </a:rPr>
              <a:t>right</a:t>
            </a:r>
            <a:r>
              <a:rPr lang="de-DE" sz="1400" dirty="0" smtClean="0">
                <a:solidFill>
                  <a:schemeClr val="tx1"/>
                </a:solidFill>
              </a:rPr>
              <a:t>“ </a:t>
            </a:r>
            <a:r>
              <a:rPr lang="de-DE" sz="1400" dirty="0" err="1" smtClean="0">
                <a:solidFill>
                  <a:schemeClr val="tx1"/>
                </a:solidFill>
              </a:rPr>
              <a:t>semantics</a:t>
            </a:r>
            <a:r>
              <a:rPr lang="de-DE" sz="1400" dirty="0" smtClean="0">
                <a:solidFill>
                  <a:schemeClr val="tx1"/>
                </a:solidFill>
              </a:rPr>
              <a:t>:</a:t>
            </a:r>
          </a:p>
          <a:p>
            <a:pPr marL="285750" indent="-285750">
              <a:buFont typeface="Arial"/>
              <a:buChar char="•"/>
            </a:pPr>
            <a:r>
              <a:rPr lang="de-DE" sz="1400" dirty="0" smtClean="0">
                <a:solidFill>
                  <a:schemeClr val="tx1"/>
                </a:solidFill>
              </a:rPr>
              <a:t>Count multiple </a:t>
            </a:r>
            <a:r>
              <a:rPr lang="de-DE" sz="1400" dirty="0" err="1" smtClean="0">
                <a:solidFill>
                  <a:schemeClr val="tx1"/>
                </a:solidFill>
              </a:rPr>
              <a:t>paths</a:t>
            </a:r>
            <a:r>
              <a:rPr lang="de-DE" sz="1400" dirty="0" smtClean="0">
                <a:solidFill>
                  <a:schemeClr val="tx1"/>
                </a:solidFill>
              </a:rPr>
              <a:t> </a:t>
            </a:r>
            <a:r>
              <a:rPr lang="de-DE" sz="1400" dirty="0" err="1" smtClean="0">
                <a:solidFill>
                  <a:schemeClr val="tx1"/>
                </a:solidFill>
              </a:rPr>
              <a:t>or</a:t>
            </a:r>
            <a:r>
              <a:rPr lang="de-DE" sz="1400" dirty="0" smtClean="0">
                <a:solidFill>
                  <a:schemeClr val="tx1"/>
                </a:solidFill>
              </a:rPr>
              <a:t> not?</a:t>
            </a:r>
          </a:p>
          <a:p>
            <a:endParaRPr lang="de-DE" sz="1400" dirty="0">
              <a:solidFill>
                <a:schemeClr val="tx1"/>
              </a:solidFill>
            </a:endParaRPr>
          </a:p>
          <a:p>
            <a:pPr marL="285750" indent="-285750">
              <a:buFont typeface="Arial"/>
              <a:buChar char="•"/>
            </a:pPr>
            <a:endParaRPr lang="de-DE" sz="1400" dirty="0" smtClean="0">
              <a:solidFill>
                <a:schemeClr val="tx1"/>
              </a:solidFill>
            </a:endParaRPr>
          </a:p>
          <a:p>
            <a:pPr algn="ctr"/>
            <a:endParaRPr lang="de-DE" dirty="0">
              <a:solidFill>
                <a:schemeClr val="tx1"/>
              </a:solidFill>
            </a:endParaRPr>
          </a:p>
        </p:txBody>
      </p:sp>
      <p:sp>
        <p:nvSpPr>
          <p:cNvPr id="84" name="Rechteck 83"/>
          <p:cNvSpPr/>
          <p:nvPr/>
        </p:nvSpPr>
        <p:spPr>
          <a:xfrm>
            <a:off x="5652120" y="5209455"/>
            <a:ext cx="2685351" cy="307777"/>
          </a:xfrm>
          <a:prstGeom prst="rect">
            <a:avLst/>
          </a:prstGeom>
        </p:spPr>
        <p:txBody>
          <a:bodyPr wrap="none">
            <a:spAutoFit/>
          </a:bodyPr>
          <a:lstStyle/>
          <a:p>
            <a:pPr marL="285750" indent="-285750">
              <a:buFont typeface="Arial"/>
              <a:buChar char="•"/>
            </a:pPr>
            <a:r>
              <a:rPr lang="de-DE" sz="1400" dirty="0" err="1" smtClean="0"/>
              <a:t>How</a:t>
            </a:r>
            <a:r>
              <a:rPr lang="de-DE" sz="1400" dirty="0" smtClean="0"/>
              <a:t> </a:t>
            </a:r>
            <a:r>
              <a:rPr lang="de-DE" sz="1400" dirty="0" err="1" smtClean="0"/>
              <a:t>to</a:t>
            </a:r>
            <a:r>
              <a:rPr lang="de-DE" sz="1400" dirty="0" smtClean="0"/>
              <a:t> deal </a:t>
            </a:r>
            <a:r>
              <a:rPr lang="de-DE" sz="1400" dirty="0" err="1" smtClean="0"/>
              <a:t>with</a:t>
            </a:r>
            <a:r>
              <a:rPr lang="de-DE" sz="1400" dirty="0" smtClean="0"/>
              <a:t> </a:t>
            </a:r>
            <a:r>
              <a:rPr lang="de-DE" sz="1400" dirty="0" err="1" smtClean="0"/>
              <a:t>cycles</a:t>
            </a:r>
            <a:r>
              <a:rPr lang="de-DE" sz="1400" dirty="0" smtClean="0"/>
              <a:t>?</a:t>
            </a:r>
            <a:endParaRPr lang="de-DE" sz="1400" dirty="0"/>
          </a:p>
        </p:txBody>
      </p:sp>
      <p:cxnSp>
        <p:nvCxnSpPr>
          <p:cNvPr id="86" name="Straight Arrow Connector 122"/>
          <p:cNvCxnSpPr>
            <a:stCxn id="76" idx="3"/>
            <a:endCxn id="66" idx="4"/>
          </p:cNvCxnSpPr>
          <p:nvPr/>
        </p:nvCxnSpPr>
        <p:spPr bwMode="auto">
          <a:xfrm rot="5400000" flipH="1">
            <a:off x="3670621" y="4798432"/>
            <a:ext cx="307313" cy="2609011"/>
          </a:xfrm>
          <a:prstGeom prst="curvedConnector3">
            <a:avLst>
              <a:gd name="adj1" fmla="val -66033"/>
            </a:avLst>
          </a:prstGeom>
          <a:noFill/>
          <a:ln w="25400" cap="flat" cmpd="sng" algn="ctr">
            <a:solidFill>
              <a:srgbClr val="4F81BD"/>
            </a:solidFill>
            <a:prstDash val="solid"/>
            <a:round/>
            <a:headEnd type="none" w="med" len="med"/>
            <a:tailEnd type="arrow"/>
          </a:ln>
          <a:effectLst/>
        </p:spPr>
      </p:cxnSp>
      <p:sp>
        <p:nvSpPr>
          <p:cNvPr id="90" name="Rechteck 89"/>
          <p:cNvSpPr/>
          <p:nvPr/>
        </p:nvSpPr>
        <p:spPr>
          <a:xfrm>
            <a:off x="5652120" y="5229200"/>
            <a:ext cx="3779912" cy="738664"/>
          </a:xfrm>
          <a:prstGeom prst="rect">
            <a:avLst/>
          </a:prstGeom>
        </p:spPr>
        <p:txBody>
          <a:bodyPr wrap="square">
            <a:spAutoFit/>
          </a:bodyPr>
          <a:lstStyle/>
          <a:p>
            <a:pPr marL="285750" lvl="0" indent="-285750">
              <a:buFont typeface="Arial"/>
              <a:buChar char="•"/>
            </a:pPr>
            <a:endParaRPr lang="de-DE" sz="1400" dirty="0">
              <a:solidFill>
                <a:srgbClr val="000000"/>
              </a:solidFill>
            </a:endParaRPr>
          </a:p>
          <a:p>
            <a:pPr marL="285750" lvl="0" indent="-285750">
              <a:buFont typeface="Arial"/>
              <a:buChar char="•"/>
            </a:pPr>
            <a:r>
              <a:rPr lang="de-DE" sz="1400" dirty="0">
                <a:solidFill>
                  <a:srgbClr val="000000"/>
                </a:solidFill>
              </a:rPr>
              <a:t>This </a:t>
            </a:r>
            <a:r>
              <a:rPr lang="de-DE" sz="1400" dirty="0" err="1">
                <a:solidFill>
                  <a:srgbClr val="000000"/>
                </a:solidFill>
              </a:rPr>
              <a:t>problem</a:t>
            </a:r>
            <a:r>
              <a:rPr lang="de-DE" sz="1400" dirty="0">
                <a:solidFill>
                  <a:srgbClr val="000000"/>
                </a:solidFill>
              </a:rPr>
              <a:t> </a:t>
            </a:r>
            <a:r>
              <a:rPr lang="de-DE" sz="1400" dirty="0" err="1">
                <a:solidFill>
                  <a:srgbClr val="000000"/>
                </a:solidFill>
              </a:rPr>
              <a:t>does</a:t>
            </a:r>
            <a:r>
              <a:rPr lang="de-DE" sz="1400" dirty="0">
                <a:solidFill>
                  <a:srgbClr val="000000"/>
                </a:solidFill>
              </a:rPr>
              <a:t> not </a:t>
            </a:r>
            <a:r>
              <a:rPr lang="de-DE" sz="1400" dirty="0" err="1">
                <a:solidFill>
                  <a:srgbClr val="000000"/>
                </a:solidFill>
              </a:rPr>
              <a:t>occur</a:t>
            </a:r>
            <a:r>
              <a:rPr lang="de-DE" sz="1400" dirty="0">
                <a:solidFill>
                  <a:srgbClr val="000000"/>
                </a:solidFill>
              </a:rPr>
              <a:t> in relational </a:t>
            </a:r>
            <a:r>
              <a:rPr lang="de-DE" sz="1400" dirty="0" err="1">
                <a:solidFill>
                  <a:srgbClr val="000000"/>
                </a:solidFill>
              </a:rPr>
              <a:t>or</a:t>
            </a:r>
            <a:r>
              <a:rPr lang="de-DE" sz="1400" dirty="0">
                <a:solidFill>
                  <a:srgbClr val="000000"/>
                </a:solidFill>
              </a:rPr>
              <a:t> </a:t>
            </a:r>
            <a:r>
              <a:rPr lang="de-DE" sz="1400" dirty="0" err="1">
                <a:solidFill>
                  <a:srgbClr val="000000"/>
                </a:solidFill>
              </a:rPr>
              <a:t>tree-based</a:t>
            </a:r>
            <a:r>
              <a:rPr lang="de-DE" sz="1400" dirty="0">
                <a:solidFill>
                  <a:srgbClr val="000000"/>
                </a:solidFill>
              </a:rPr>
              <a:t> </a:t>
            </a:r>
            <a:r>
              <a:rPr lang="de-DE" sz="1400" dirty="0" err="1">
                <a:solidFill>
                  <a:srgbClr val="000000"/>
                </a:solidFill>
              </a:rPr>
              <a:t>models</a:t>
            </a:r>
            <a:r>
              <a:rPr lang="de-DE" sz="1400" dirty="0">
                <a:solidFill>
                  <a:srgbClr val="000000"/>
                </a:solidFill>
              </a:rPr>
              <a:t>!</a:t>
            </a:r>
          </a:p>
        </p:txBody>
      </p:sp>
      <p:sp>
        <p:nvSpPr>
          <p:cNvPr id="91" name="Textfeld 90"/>
          <p:cNvSpPr txBox="1"/>
          <p:nvPr/>
        </p:nvSpPr>
        <p:spPr>
          <a:xfrm>
            <a:off x="107504" y="6481882"/>
            <a:ext cx="8061058" cy="307777"/>
          </a:xfrm>
          <a:prstGeom prst="rect">
            <a:avLst/>
          </a:prstGeom>
          <a:noFill/>
        </p:spPr>
        <p:txBody>
          <a:bodyPr wrap="none" rtlCol="0">
            <a:spAutoFit/>
          </a:bodyPr>
          <a:lstStyle/>
          <a:p>
            <a:r>
              <a:rPr lang="de-DE" sz="1400" dirty="0" err="1" smtClean="0"/>
              <a:t>Academia</a:t>
            </a:r>
            <a:r>
              <a:rPr lang="de-DE" sz="1400" dirty="0" smtClean="0"/>
              <a:t> </a:t>
            </a:r>
            <a:r>
              <a:rPr lang="de-DE" sz="1400" dirty="0" err="1" smtClean="0"/>
              <a:t>provided</a:t>
            </a:r>
            <a:r>
              <a:rPr lang="de-DE" sz="1400" dirty="0" smtClean="0"/>
              <a:t> </a:t>
            </a:r>
            <a:r>
              <a:rPr lang="de-DE" sz="1400" dirty="0" err="1" smtClean="0"/>
              <a:t>useful</a:t>
            </a:r>
            <a:r>
              <a:rPr lang="de-DE" sz="1400" dirty="0" smtClean="0"/>
              <a:t> </a:t>
            </a:r>
            <a:r>
              <a:rPr lang="de-DE" sz="1400" dirty="0" err="1" smtClean="0"/>
              <a:t>input</a:t>
            </a:r>
            <a:r>
              <a:rPr lang="de-DE" sz="1400" dirty="0" smtClean="0"/>
              <a:t> </a:t>
            </a:r>
            <a:r>
              <a:rPr lang="de-DE" sz="1400" dirty="0" err="1" smtClean="0"/>
              <a:t>here</a:t>
            </a:r>
            <a:r>
              <a:rPr lang="de-DE" sz="1400" dirty="0" smtClean="0"/>
              <a:t>: </a:t>
            </a:r>
            <a:r>
              <a:rPr lang="en-US" sz="1400" b="1" dirty="0">
                <a:solidFill>
                  <a:srgbClr val="000000"/>
                </a:solidFill>
              </a:rPr>
              <a:t>[Arenas+,2012]</a:t>
            </a:r>
            <a:r>
              <a:rPr lang="de-DE" sz="1400" dirty="0" smtClean="0"/>
              <a:t>, </a:t>
            </a:r>
            <a:r>
              <a:rPr lang="en-US" sz="1400" b="1" dirty="0">
                <a:solidFill>
                  <a:srgbClr val="000000"/>
                </a:solidFill>
              </a:rPr>
              <a:t>[Losemann&amp;Mrtens,2012</a:t>
            </a:r>
            <a:r>
              <a:rPr lang="en-US" sz="1400" b="1" dirty="0" smtClean="0">
                <a:solidFill>
                  <a:srgbClr val="000000"/>
                </a:solidFill>
              </a:rPr>
              <a:t>]</a:t>
            </a:r>
            <a:endParaRPr lang="de-DE" sz="1400" dirty="0"/>
          </a:p>
        </p:txBody>
      </p:sp>
    </p:spTree>
    <p:extLst>
      <p:ext uri="{BB962C8B-B14F-4D97-AF65-F5344CB8AC3E}">
        <p14:creationId xmlns:p14="http://schemas.microsoft.com/office/powerpoint/2010/main" val="213160922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p:bldP spid="90"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ung 16"/>
          <p:cNvGrpSpPr/>
          <p:nvPr/>
        </p:nvGrpSpPr>
        <p:grpSpPr>
          <a:xfrm>
            <a:off x="1459236" y="4077072"/>
            <a:ext cx="5561036" cy="1944216"/>
            <a:chOff x="1459236" y="4077072"/>
            <a:chExt cx="5561036" cy="1944216"/>
          </a:xfrm>
        </p:grpSpPr>
        <p:grpSp>
          <p:nvGrpSpPr>
            <p:cNvPr id="10" name="Gruppierung 9"/>
            <p:cNvGrpSpPr/>
            <p:nvPr/>
          </p:nvGrpSpPr>
          <p:grpSpPr>
            <a:xfrm>
              <a:off x="1459236" y="4437112"/>
              <a:ext cx="1240556" cy="1294269"/>
              <a:chOff x="0" y="4869160"/>
              <a:chExt cx="1240556" cy="1294269"/>
            </a:xfrm>
          </p:grpSpPr>
          <p:sp>
            <p:nvSpPr>
              <p:cNvPr id="9" name="Can 67"/>
              <p:cNvSpPr/>
              <p:nvPr/>
            </p:nvSpPr>
            <p:spPr bwMode="auto">
              <a:xfrm>
                <a:off x="0" y="4869160"/>
                <a:ext cx="1240556" cy="1294269"/>
              </a:xfrm>
              <a:prstGeom prst="can">
                <a:avLst>
                  <a:gd name="adj" fmla="val 13462"/>
                </a:avLst>
              </a:prstGeom>
              <a:solidFill>
                <a:schemeClr val="accent1"/>
              </a:solidFill>
              <a:ln w="25400" cap="flat" cmpd="sng" algn="ctr">
                <a:solidFill>
                  <a:schemeClr val="accent1">
                    <a:lumMod val="50000"/>
                  </a:schemeClr>
                </a:solidFill>
                <a:prstDash val="solid"/>
                <a:round/>
                <a:headEnd type="none" w="med" len="med"/>
                <a:tailEnd type="none" w="med" len="med"/>
              </a:ln>
              <a:effectLst/>
            </p:spPr>
            <p:txBody>
              <a:bodyPr vert="horz" wrap="square" lIns="10800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Lucida Sans" pitchFamily="34" charset="0"/>
                  </a:rPr>
                  <a:t>Local RDF Store</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p:txBody>
          </p:sp>
          <p:pic>
            <p:nvPicPr>
              <p:cNvPr id="8" name="Bild 7"/>
              <p:cNvPicPr>
                <a:picLocks noChangeAspect="1"/>
              </p:cNvPicPr>
              <p:nvPr/>
            </p:nvPicPr>
            <p:blipFill>
              <a:blip r:embed="rId3"/>
              <a:stretch>
                <a:fillRect/>
              </a:stretch>
            </p:blipFill>
            <p:spPr>
              <a:xfrm>
                <a:off x="160436" y="5085184"/>
                <a:ext cx="930300" cy="930300"/>
              </a:xfrm>
              <a:prstGeom prst="rect">
                <a:avLst/>
              </a:prstGeom>
            </p:spPr>
          </p:pic>
        </p:grpSp>
        <p:grpSp>
          <p:nvGrpSpPr>
            <p:cNvPr id="15" name="Gruppierung 14"/>
            <p:cNvGrpSpPr/>
            <p:nvPr/>
          </p:nvGrpSpPr>
          <p:grpSpPr>
            <a:xfrm>
              <a:off x="4644008" y="4077072"/>
              <a:ext cx="2376264" cy="1944216"/>
              <a:chOff x="-3132856" y="3789040"/>
              <a:chExt cx="2376264" cy="1944216"/>
            </a:xfrm>
          </p:grpSpPr>
          <p:sp>
            <p:nvSpPr>
              <p:cNvPr id="12" name="Can 67"/>
              <p:cNvSpPr/>
              <p:nvPr/>
            </p:nvSpPr>
            <p:spPr bwMode="auto">
              <a:xfrm>
                <a:off x="-3132856" y="3789040"/>
                <a:ext cx="2376264" cy="1944216"/>
              </a:xfrm>
              <a:prstGeom prst="can">
                <a:avLst>
                  <a:gd name="adj" fmla="val 13462"/>
                </a:avLst>
              </a:prstGeom>
              <a:solidFill>
                <a:schemeClr val="accent1"/>
              </a:solidFill>
              <a:ln w="25400" cap="flat" cmpd="sng" algn="ctr">
                <a:solidFill>
                  <a:schemeClr val="accent1">
                    <a:lumMod val="50000"/>
                  </a:schemeClr>
                </a:solidFill>
                <a:prstDash val="solid"/>
                <a:round/>
                <a:headEnd type="none" w="med" len="med"/>
                <a:tailEnd type="none" w="med" len="med"/>
              </a:ln>
              <a:effectLst/>
            </p:spPr>
            <p:txBody>
              <a:bodyPr vert="horz" wrap="square" lIns="10800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Lucida Sans" pitchFamily="34" charset="0"/>
                  </a:rPr>
                  <a:t>Remote SPARQL endpoint: </a:t>
                </a:r>
                <a:r>
                  <a:rPr lang="en-US" sz="1400" dirty="0" err="1" smtClean="0">
                    <a:solidFill>
                      <a:srgbClr val="000000"/>
                    </a:solidFill>
                    <a:latin typeface="Lucida Sans" pitchFamily="34" charset="0"/>
                  </a:rPr>
                  <a:t>dbpedia.org</a:t>
                </a: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p:txBody>
          </p:sp>
          <p:pic>
            <p:nvPicPr>
              <p:cNvPr id="14" name="Bild 13"/>
              <p:cNvPicPr>
                <a:picLocks noChangeAspect="1"/>
              </p:cNvPicPr>
              <p:nvPr/>
            </p:nvPicPr>
            <p:blipFill>
              <a:blip r:embed="rId4"/>
              <a:stretch>
                <a:fillRect/>
              </a:stretch>
            </p:blipFill>
            <p:spPr>
              <a:xfrm>
                <a:off x="-2916832" y="4221088"/>
                <a:ext cx="1872208" cy="1153223"/>
              </a:xfrm>
              <a:prstGeom prst="rect">
                <a:avLst/>
              </a:prstGeom>
            </p:spPr>
          </p:pic>
        </p:grpSp>
        <p:sp>
          <p:nvSpPr>
            <p:cNvPr id="16" name="Pfeil nach links und rechts 15"/>
            <p:cNvSpPr/>
            <p:nvPr/>
          </p:nvSpPr>
          <p:spPr>
            <a:xfrm>
              <a:off x="2771800" y="4653136"/>
              <a:ext cx="1800200" cy="86409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SPARQL Protocol</a:t>
              </a:r>
              <a:endParaRPr lang="de-DE" dirty="0"/>
            </a:p>
          </p:txBody>
        </p:sp>
      </p:grpSp>
      <p:sp>
        <p:nvSpPr>
          <p:cNvPr id="2" name="Titel 1"/>
          <p:cNvSpPr>
            <a:spLocks noGrp="1"/>
          </p:cNvSpPr>
          <p:nvPr>
            <p:ph type="title"/>
          </p:nvPr>
        </p:nvSpPr>
        <p:spPr/>
        <p:txBody>
          <a:bodyPr/>
          <a:lstStyle/>
          <a:p>
            <a:r>
              <a:rPr lang="de-DE" dirty="0" smtClean="0"/>
              <a:t>SPARQL1.1 </a:t>
            </a:r>
            <a:r>
              <a:rPr lang="de-DE" dirty="0" err="1" smtClean="0"/>
              <a:t>Federation</a:t>
            </a:r>
            <a:endParaRPr lang="de-DE" dirty="0"/>
          </a:p>
        </p:txBody>
      </p:sp>
      <p:sp>
        <p:nvSpPr>
          <p:cNvPr id="3" name="Inhaltsplatzhalter 2"/>
          <p:cNvSpPr>
            <a:spLocks noGrp="1"/>
          </p:cNvSpPr>
          <p:nvPr>
            <p:ph idx="1"/>
          </p:nvPr>
        </p:nvSpPr>
        <p:spPr/>
        <p:txBody>
          <a:bodyPr>
            <a:normAutofit/>
          </a:bodyPr>
          <a:lstStyle/>
          <a:p>
            <a:r>
              <a:rPr lang="de-DE" sz="2000" dirty="0" smtClean="0"/>
              <a:t>Remote </a:t>
            </a:r>
            <a:r>
              <a:rPr lang="de-DE" sz="2000" dirty="0" err="1"/>
              <a:t>subqueries</a:t>
            </a:r>
            <a:r>
              <a:rPr lang="de-DE" sz="2000" dirty="0"/>
              <a:t> </a:t>
            </a:r>
            <a:r>
              <a:rPr lang="de-DE" sz="2000" dirty="0" err="1"/>
              <a:t>to</a:t>
            </a:r>
            <a:r>
              <a:rPr lang="de-DE" sz="2000" dirty="0"/>
              <a:t> </a:t>
            </a:r>
            <a:r>
              <a:rPr lang="de-DE" sz="2000" dirty="0" err="1"/>
              <a:t>delegate</a:t>
            </a:r>
            <a:r>
              <a:rPr lang="de-DE" sz="2000" dirty="0"/>
              <a:t> </a:t>
            </a:r>
            <a:r>
              <a:rPr lang="de-DE" sz="2000" dirty="0" err="1"/>
              <a:t>parts</a:t>
            </a:r>
            <a:r>
              <a:rPr lang="de-DE" sz="2000" dirty="0"/>
              <a:t> </a:t>
            </a:r>
            <a:r>
              <a:rPr lang="de-DE" sz="2000" dirty="0" err="1"/>
              <a:t>of</a:t>
            </a:r>
            <a:r>
              <a:rPr lang="de-DE" sz="2000" dirty="0"/>
              <a:t> a </a:t>
            </a:r>
            <a:r>
              <a:rPr lang="de-DE" sz="2000" dirty="0" err="1"/>
              <a:t>query</a:t>
            </a:r>
            <a:r>
              <a:rPr lang="de-DE" sz="2000" dirty="0"/>
              <a:t> </a:t>
            </a:r>
            <a:r>
              <a:rPr lang="de-DE" sz="2000" dirty="0" err="1"/>
              <a:t>to</a:t>
            </a:r>
            <a:r>
              <a:rPr lang="de-DE" sz="2000" dirty="0"/>
              <a:t> </a:t>
            </a:r>
            <a:r>
              <a:rPr lang="de-DE" sz="2000" dirty="0" err="1" smtClean="0"/>
              <a:t>another</a:t>
            </a:r>
            <a:r>
              <a:rPr lang="de-DE" sz="2000" dirty="0" smtClean="0"/>
              <a:t> SPARQL </a:t>
            </a:r>
            <a:r>
              <a:rPr lang="de-DE" sz="2000" dirty="0" err="1" smtClean="0"/>
              <a:t>server</a:t>
            </a:r>
            <a:r>
              <a:rPr lang="de-DE" sz="2000" dirty="0" smtClean="0"/>
              <a:t>:</a:t>
            </a:r>
            <a:endParaRPr lang="de-DE" sz="2000" dirty="0"/>
          </a:p>
          <a:p>
            <a:endParaRPr lang="de-DE" sz="2000" dirty="0" smtClean="0"/>
          </a:p>
          <a:p>
            <a:r>
              <a:rPr lang="de-DE" sz="2000" i="1" dirty="0" smtClean="0"/>
              <a:t>„</a:t>
            </a:r>
            <a:r>
              <a:rPr lang="de-DE" sz="2000" i="1" dirty="0" err="1" smtClean="0"/>
              <a:t>Famous</a:t>
            </a:r>
            <a:r>
              <a:rPr lang="de-DE" sz="2000" i="1" dirty="0" smtClean="0"/>
              <a:t> </a:t>
            </a:r>
            <a:r>
              <a:rPr lang="de-DE" sz="2000" i="1" dirty="0" err="1" smtClean="0"/>
              <a:t>people</a:t>
            </a:r>
            <a:r>
              <a:rPr lang="de-DE" sz="2000" i="1" dirty="0" smtClean="0"/>
              <a:t> on </a:t>
            </a:r>
            <a:r>
              <a:rPr lang="de-DE" sz="2000" i="1" dirty="0" err="1" smtClean="0"/>
              <a:t>wikipedia</a:t>
            </a:r>
            <a:r>
              <a:rPr lang="de-DE" sz="2000" i="1" dirty="0" smtClean="0"/>
              <a:t> </a:t>
            </a:r>
            <a:r>
              <a:rPr lang="de-DE" sz="2000" i="1" dirty="0" err="1" smtClean="0"/>
              <a:t>who</a:t>
            </a:r>
            <a:r>
              <a:rPr lang="de-DE" sz="2000" i="1" dirty="0" smtClean="0"/>
              <a:t> </a:t>
            </a:r>
            <a:r>
              <a:rPr lang="de-DE" sz="2000" i="1" dirty="0" err="1" smtClean="0"/>
              <a:t>have</a:t>
            </a:r>
            <a:r>
              <a:rPr lang="de-DE" sz="2000" i="1" dirty="0" smtClean="0"/>
              <a:t> </a:t>
            </a:r>
            <a:r>
              <a:rPr lang="de-DE" sz="2000" i="1" dirty="0" err="1" smtClean="0"/>
              <a:t>the</a:t>
            </a:r>
            <a:r>
              <a:rPr lang="de-DE" sz="2000" i="1" dirty="0" smtClean="0"/>
              <a:t> same </a:t>
            </a:r>
            <a:r>
              <a:rPr lang="de-DE" sz="2000" i="1" dirty="0" err="1" smtClean="0"/>
              <a:t>birthdays</a:t>
            </a:r>
            <a:r>
              <a:rPr lang="de-DE" sz="2000" i="1" dirty="0" smtClean="0"/>
              <a:t> </a:t>
            </a:r>
            <a:r>
              <a:rPr lang="de-DE" sz="2000" i="1" dirty="0" err="1" smtClean="0"/>
              <a:t>as</a:t>
            </a:r>
            <a:r>
              <a:rPr lang="de-DE" sz="2000" i="1" dirty="0" smtClean="0"/>
              <a:t> </a:t>
            </a:r>
            <a:r>
              <a:rPr lang="de-DE" sz="2000" i="1" dirty="0" err="1" smtClean="0"/>
              <a:t>my</a:t>
            </a:r>
            <a:r>
              <a:rPr lang="de-DE" sz="2000" i="1" dirty="0" smtClean="0"/>
              <a:t> </a:t>
            </a:r>
            <a:r>
              <a:rPr lang="de-DE" sz="2000" i="1" dirty="0" err="1" smtClean="0"/>
              <a:t>friends</a:t>
            </a:r>
            <a:r>
              <a:rPr lang="de-DE" sz="2000" dirty="0" smtClean="0"/>
              <a:t>“</a:t>
            </a:r>
            <a:endParaRPr lang="de-DE" sz="2000" dirty="0"/>
          </a:p>
          <a:p>
            <a:endParaRPr lang="de-DE" sz="2000" dirty="0"/>
          </a:p>
          <a:p>
            <a:endParaRPr lang="de-DE" sz="2000" dirty="0" smtClean="0"/>
          </a:p>
        </p:txBody>
      </p:sp>
      <p:sp>
        <p:nvSpPr>
          <p:cNvPr id="4" name="Rectangle 58"/>
          <p:cNvSpPr/>
          <p:nvPr/>
        </p:nvSpPr>
        <p:spPr>
          <a:xfrm>
            <a:off x="611560" y="3617729"/>
            <a:ext cx="8064896" cy="2554545"/>
          </a:xfrm>
          <a:prstGeom prst="rect">
            <a:avLst/>
          </a:prstGeom>
          <a:solidFill>
            <a:schemeClr val="accent1">
              <a:lumMod val="20000"/>
              <a:lumOff val="80000"/>
            </a:schemeClr>
          </a:solidFill>
        </p:spPr>
        <p:txBody>
          <a:bodyPr wrap="square">
            <a:spAutoFit/>
          </a:bodyPr>
          <a:lstStyle/>
          <a:p>
            <a:pPr lvl="1"/>
            <a:r>
              <a:rPr lang="en-US" sz="1600" dirty="0">
                <a:latin typeface="Courier"/>
                <a:cs typeface="Courier"/>
              </a:rPr>
              <a:t>PREFIX g: &lt;</a:t>
            </a:r>
            <a:r>
              <a:rPr lang="en-US" sz="1600" dirty="0" err="1">
                <a:latin typeface="Courier"/>
                <a:cs typeface="Courier"/>
              </a:rPr>
              <a:t>google.books</a:t>
            </a:r>
            <a:r>
              <a:rPr lang="en-US" sz="1600" dirty="0">
                <a:latin typeface="Courier"/>
                <a:cs typeface="Courier"/>
              </a:rPr>
              <a:t>/&gt;</a:t>
            </a:r>
          </a:p>
          <a:p>
            <a:pPr lvl="1">
              <a:buNone/>
            </a:pPr>
            <a:endParaRPr lang="en-US" sz="1600" dirty="0">
              <a:latin typeface="Courier"/>
              <a:cs typeface="Courier"/>
            </a:endParaRPr>
          </a:p>
          <a:p>
            <a:pPr lvl="1">
              <a:buNone/>
            </a:pPr>
            <a:r>
              <a:rPr lang="en-US" sz="1600" dirty="0">
                <a:latin typeface="Courier"/>
                <a:cs typeface="Courier"/>
              </a:rPr>
              <a:t>SELECT </a:t>
            </a:r>
            <a:r>
              <a:rPr lang="en-US" sz="1600" dirty="0" smtClean="0">
                <a:latin typeface="Courier"/>
                <a:cs typeface="Courier"/>
              </a:rPr>
              <a:t>?P </a:t>
            </a:r>
          </a:p>
          <a:p>
            <a:pPr lvl="1">
              <a:buNone/>
            </a:pPr>
            <a:r>
              <a:rPr lang="en-US" sz="1600" dirty="0" smtClean="0">
                <a:latin typeface="Courier"/>
                <a:cs typeface="Courier"/>
              </a:rPr>
              <a:t>FROM &lt;</a:t>
            </a:r>
            <a:r>
              <a:rPr lang="en-US" sz="1600" dirty="0" err="1" smtClean="0">
                <a:latin typeface="Courier"/>
                <a:cs typeface="Courier"/>
              </a:rPr>
              <a:t>mycContacts.rdf</a:t>
            </a:r>
            <a:r>
              <a:rPr lang="en-US" sz="1600" dirty="0" smtClean="0">
                <a:latin typeface="Courier"/>
                <a:cs typeface="Courier"/>
              </a:rPr>
              <a:t>&gt;</a:t>
            </a:r>
            <a:endParaRPr lang="en-US" sz="1600" dirty="0">
              <a:latin typeface="Courier"/>
              <a:cs typeface="Courier"/>
            </a:endParaRPr>
          </a:p>
          <a:p>
            <a:pPr lvl="1">
              <a:buNone/>
            </a:pPr>
            <a:r>
              <a:rPr lang="en-US" sz="1600" dirty="0" smtClean="0">
                <a:latin typeface="Courier"/>
                <a:cs typeface="Courier"/>
              </a:rPr>
              <a:t>WHERE </a:t>
            </a:r>
          </a:p>
          <a:p>
            <a:pPr>
              <a:defRPr/>
            </a:pPr>
            <a:r>
              <a:rPr lang="en-US" sz="1600" dirty="0" smtClean="0">
                <a:latin typeface="Courier"/>
                <a:cs typeface="Courier"/>
              </a:rPr>
              <a:t>    { </a:t>
            </a:r>
            <a:r>
              <a:rPr lang="en-US" sz="1600" dirty="0" err="1" smtClean="0">
                <a:latin typeface="Courier"/>
                <a:cs typeface="Courier"/>
              </a:rPr>
              <a:t>polleres.net#me</a:t>
            </a:r>
            <a:r>
              <a:rPr lang="en-US" sz="1600" dirty="0" smtClean="0">
                <a:latin typeface="Courier"/>
                <a:cs typeface="Courier"/>
              </a:rPr>
              <a:t> :knows  ?X . </a:t>
            </a:r>
          </a:p>
          <a:p>
            <a:pPr>
              <a:defRPr/>
            </a:pPr>
            <a:r>
              <a:rPr lang="en-US" sz="1600" dirty="0" smtClean="0">
                <a:latin typeface="Courier"/>
                <a:cs typeface="Courier"/>
              </a:rPr>
              <a:t>      ?X :birthday ?D</a:t>
            </a:r>
          </a:p>
          <a:p>
            <a:pPr>
              <a:defRPr/>
            </a:pPr>
            <a:r>
              <a:rPr lang="en-US" sz="1600" dirty="0" smtClean="0">
                <a:latin typeface="Courier"/>
                <a:cs typeface="Courier"/>
              </a:rPr>
              <a:t>      </a:t>
            </a:r>
            <a:r>
              <a:rPr lang="en-US" sz="1600" b="1" dirty="0">
                <a:latin typeface="Courier"/>
                <a:cs typeface="Courier"/>
              </a:rPr>
              <a:t>SERVICE </a:t>
            </a:r>
            <a:r>
              <a:rPr lang="en-US" sz="1600" b="1" dirty="0" smtClean="0">
                <a:latin typeface="Courier"/>
                <a:cs typeface="Courier"/>
              </a:rPr>
              <a:t>&lt;http</a:t>
            </a:r>
            <a:r>
              <a:rPr lang="en-US" sz="1600" b="1" dirty="0">
                <a:latin typeface="Courier"/>
                <a:cs typeface="Courier"/>
              </a:rPr>
              <a:t>://</a:t>
            </a:r>
            <a:r>
              <a:rPr lang="en-US" sz="1600" b="1" dirty="0" err="1">
                <a:latin typeface="Courier"/>
                <a:cs typeface="Courier"/>
              </a:rPr>
              <a:t>dbpedia.org</a:t>
            </a:r>
            <a:r>
              <a:rPr lang="en-US" sz="1600" b="1" dirty="0">
                <a:latin typeface="Courier"/>
                <a:cs typeface="Courier"/>
              </a:rPr>
              <a:t>/</a:t>
            </a:r>
            <a:r>
              <a:rPr lang="en-US" sz="1600" b="1" dirty="0" err="1" smtClean="0">
                <a:latin typeface="Courier"/>
                <a:cs typeface="Courier"/>
              </a:rPr>
              <a:t>sparql</a:t>
            </a:r>
            <a:r>
              <a:rPr lang="en-US" sz="1600" b="1" dirty="0" smtClean="0">
                <a:latin typeface="Courier"/>
                <a:cs typeface="Courier"/>
              </a:rPr>
              <a:t>&gt;</a:t>
            </a:r>
          </a:p>
          <a:p>
            <a:pPr>
              <a:defRPr/>
            </a:pPr>
            <a:r>
              <a:rPr lang="en-US" sz="1600" b="1" dirty="0" smtClean="0">
                <a:latin typeface="Courier"/>
                <a:cs typeface="Courier"/>
              </a:rPr>
              <a:t>      { ?P :birthday ?D }</a:t>
            </a:r>
            <a:endParaRPr lang="en-US" sz="1600" b="1" dirty="0">
              <a:latin typeface="Courier"/>
              <a:cs typeface="Courier"/>
            </a:endParaRPr>
          </a:p>
          <a:p>
            <a:pPr>
              <a:defRPr/>
            </a:pPr>
            <a:r>
              <a:rPr lang="en-US" sz="1600" dirty="0" smtClean="0">
                <a:latin typeface="Courier"/>
                <a:cs typeface="Courier"/>
              </a:rPr>
              <a:t>    } </a:t>
            </a:r>
            <a:endParaRPr lang="en-US" dirty="0"/>
          </a:p>
        </p:txBody>
      </p:sp>
      <p:sp>
        <p:nvSpPr>
          <p:cNvPr id="5" name="Abgerundete rechteckige Legende 4"/>
          <p:cNvSpPr/>
          <p:nvPr/>
        </p:nvSpPr>
        <p:spPr>
          <a:xfrm>
            <a:off x="6156176" y="3429000"/>
            <a:ext cx="3168352" cy="1944216"/>
          </a:xfrm>
          <a:prstGeom prst="wedgeRoundRectCallout">
            <a:avLst>
              <a:gd name="adj1" fmla="val -110836"/>
              <a:gd name="adj2" fmla="val 5335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sz="1400" dirty="0" smtClean="0">
                <a:solidFill>
                  <a:schemeClr val="tx1"/>
                </a:solidFill>
              </a:rPr>
              <a:t>Problem in </a:t>
            </a:r>
            <a:r>
              <a:rPr lang="de-DE" sz="1400" dirty="0" err="1" smtClean="0">
                <a:solidFill>
                  <a:schemeClr val="tx1"/>
                </a:solidFill>
              </a:rPr>
              <a:t>practice</a:t>
            </a:r>
            <a:r>
              <a:rPr lang="de-DE" sz="1400" dirty="0" smtClean="0">
                <a:solidFill>
                  <a:schemeClr val="tx1"/>
                </a:solidFill>
              </a:rPr>
              <a:t>:</a:t>
            </a:r>
          </a:p>
          <a:p>
            <a:r>
              <a:rPr lang="de-DE" sz="1400" dirty="0">
                <a:solidFill>
                  <a:schemeClr val="tx1"/>
                </a:solidFill>
              </a:rPr>
              <a:t> </a:t>
            </a:r>
            <a:r>
              <a:rPr lang="de-DE" sz="1400" dirty="0" smtClean="0">
                <a:solidFill>
                  <a:schemeClr val="tx1"/>
                </a:solidFill>
              </a:rPr>
              <a:t>    </a:t>
            </a:r>
            <a:r>
              <a:rPr lang="de-DE" sz="1400" dirty="0" err="1" smtClean="0">
                <a:solidFill>
                  <a:schemeClr val="tx1"/>
                </a:solidFill>
              </a:rPr>
              <a:t>result</a:t>
            </a:r>
            <a:r>
              <a:rPr lang="de-DE" sz="1400" dirty="0" smtClean="0">
                <a:solidFill>
                  <a:schemeClr val="tx1"/>
                </a:solidFill>
              </a:rPr>
              <a:t> </a:t>
            </a:r>
            <a:r>
              <a:rPr lang="de-DE" sz="1400" dirty="0" err="1" smtClean="0">
                <a:solidFill>
                  <a:schemeClr val="tx1"/>
                </a:solidFill>
              </a:rPr>
              <a:t>limits</a:t>
            </a:r>
            <a:r>
              <a:rPr lang="de-DE" sz="1400" dirty="0" smtClean="0">
                <a:solidFill>
                  <a:schemeClr val="tx1"/>
                </a:solidFill>
              </a:rPr>
              <a:t> in </a:t>
            </a:r>
            <a:r>
              <a:rPr lang="de-DE" sz="1400" dirty="0" err="1" smtClean="0">
                <a:solidFill>
                  <a:schemeClr val="tx1"/>
                </a:solidFill>
              </a:rPr>
              <a:t>public</a:t>
            </a:r>
            <a:r>
              <a:rPr lang="de-DE" sz="1400" dirty="0" smtClean="0">
                <a:solidFill>
                  <a:schemeClr val="tx1"/>
                </a:solidFill>
              </a:rPr>
              <a:t> </a:t>
            </a:r>
            <a:r>
              <a:rPr lang="de-DE" sz="1400" dirty="0">
                <a:solidFill>
                  <a:schemeClr val="tx1"/>
                </a:solidFill>
              </a:rPr>
              <a:t> </a:t>
            </a:r>
            <a:r>
              <a:rPr lang="de-DE" sz="1400" dirty="0" smtClean="0">
                <a:solidFill>
                  <a:schemeClr val="tx1"/>
                </a:solidFill>
              </a:rPr>
              <a:t>    </a:t>
            </a:r>
          </a:p>
          <a:p>
            <a:r>
              <a:rPr lang="de-DE" sz="1400" dirty="0">
                <a:solidFill>
                  <a:schemeClr val="tx1"/>
                </a:solidFill>
              </a:rPr>
              <a:t> </a:t>
            </a:r>
            <a:r>
              <a:rPr lang="de-DE" sz="1400" dirty="0" smtClean="0">
                <a:solidFill>
                  <a:schemeClr val="tx1"/>
                </a:solidFill>
              </a:rPr>
              <a:t>    </a:t>
            </a:r>
            <a:r>
              <a:rPr lang="de-DE" sz="1400" dirty="0" err="1" smtClean="0">
                <a:solidFill>
                  <a:schemeClr val="tx1"/>
                </a:solidFill>
              </a:rPr>
              <a:t>endpoints</a:t>
            </a:r>
            <a:r>
              <a:rPr lang="de-DE" sz="1400" dirty="0" smtClean="0">
                <a:solidFill>
                  <a:schemeClr val="tx1"/>
                </a:solidFill>
              </a:rPr>
              <a:t> </a:t>
            </a:r>
            <a:r>
              <a:rPr lang="de-DE" sz="1400" dirty="0" smtClean="0">
                <a:solidFill>
                  <a:schemeClr val="tx1"/>
                </a:solidFill>
                <a:sym typeface="Wingdings"/>
              </a:rPr>
              <a:t>   </a:t>
            </a:r>
            <a:endParaRPr lang="de-DE" sz="1400" dirty="0" smtClean="0">
              <a:solidFill>
                <a:schemeClr val="tx1"/>
              </a:solidFill>
              <a:sym typeface="Wingdings"/>
            </a:endParaRPr>
          </a:p>
          <a:p>
            <a:r>
              <a:rPr lang="de-DE" sz="1400" dirty="0">
                <a:solidFill>
                  <a:schemeClr val="tx1"/>
                </a:solidFill>
                <a:sym typeface="Wingdings"/>
              </a:rPr>
              <a:t> </a:t>
            </a:r>
            <a:r>
              <a:rPr lang="de-DE" sz="1400" dirty="0" smtClean="0">
                <a:solidFill>
                  <a:schemeClr val="tx1"/>
                </a:solidFill>
                <a:sym typeface="Wingdings"/>
              </a:rPr>
              <a:t>    (</a:t>
            </a:r>
            <a:r>
              <a:rPr lang="de-DE" sz="1400" dirty="0" err="1" smtClean="0">
                <a:solidFill>
                  <a:schemeClr val="tx1"/>
                </a:solidFill>
                <a:sym typeface="Wingdings"/>
              </a:rPr>
              <a:t>incomplete</a:t>
            </a:r>
            <a:r>
              <a:rPr lang="de-DE" sz="1400" dirty="0" smtClean="0">
                <a:solidFill>
                  <a:schemeClr val="tx1"/>
                </a:solidFill>
                <a:sym typeface="Wingdings"/>
              </a:rPr>
              <a:t> </a:t>
            </a:r>
            <a:r>
              <a:rPr lang="de-DE" sz="1400" dirty="0" err="1" smtClean="0">
                <a:solidFill>
                  <a:schemeClr val="tx1"/>
                </a:solidFill>
                <a:sym typeface="Wingdings"/>
              </a:rPr>
              <a:t>results</a:t>
            </a:r>
            <a:r>
              <a:rPr lang="de-DE" sz="1400" dirty="0" smtClean="0">
                <a:solidFill>
                  <a:schemeClr val="tx1"/>
                </a:solidFill>
                <a:sym typeface="Wingdings"/>
              </a:rPr>
              <a:t>)</a:t>
            </a:r>
          </a:p>
          <a:p>
            <a:endParaRPr lang="de-DE" sz="1400" dirty="0">
              <a:solidFill>
                <a:schemeClr val="tx1"/>
              </a:solidFill>
              <a:sym typeface="Wingdings"/>
            </a:endParaRPr>
          </a:p>
          <a:p>
            <a:pPr marL="285750" indent="-285750">
              <a:buFont typeface="Wingdings" charset="0"/>
              <a:buChar char="à"/>
            </a:pPr>
            <a:r>
              <a:rPr lang="de-DE" sz="1400" dirty="0" smtClean="0">
                <a:solidFill>
                  <a:schemeClr val="tx1"/>
                </a:solidFill>
                <a:sym typeface="Wingdings"/>
              </a:rPr>
              <a:t>Needs </a:t>
            </a:r>
            <a:r>
              <a:rPr lang="de-DE" sz="1400" dirty="0" err="1" smtClean="0">
                <a:solidFill>
                  <a:schemeClr val="tx1"/>
                </a:solidFill>
                <a:sym typeface="Wingdings"/>
              </a:rPr>
              <a:t>control</a:t>
            </a:r>
            <a:r>
              <a:rPr lang="de-DE" sz="1400" dirty="0" smtClean="0">
                <a:solidFill>
                  <a:schemeClr val="tx1"/>
                </a:solidFill>
                <a:sym typeface="Wingdings"/>
              </a:rPr>
              <a:t> </a:t>
            </a:r>
            <a:r>
              <a:rPr lang="de-DE" sz="1400" dirty="0" err="1" smtClean="0">
                <a:solidFill>
                  <a:schemeClr val="tx1"/>
                </a:solidFill>
                <a:sym typeface="Wingdings"/>
              </a:rPr>
              <a:t>flow</a:t>
            </a:r>
            <a:r>
              <a:rPr lang="de-DE" sz="1400" dirty="0" smtClean="0">
                <a:solidFill>
                  <a:schemeClr val="tx1"/>
                </a:solidFill>
                <a:sym typeface="Wingdings"/>
              </a:rPr>
              <a:t> </a:t>
            </a:r>
            <a:r>
              <a:rPr lang="de-DE" sz="1400" dirty="0" err="1" smtClean="0">
                <a:solidFill>
                  <a:schemeClr val="tx1"/>
                </a:solidFill>
                <a:sym typeface="Wingdings"/>
              </a:rPr>
              <a:t>to</a:t>
            </a:r>
            <a:r>
              <a:rPr lang="de-DE" sz="1400" dirty="0" smtClean="0">
                <a:solidFill>
                  <a:schemeClr val="tx1"/>
                </a:solidFill>
                <a:sym typeface="Wingdings"/>
              </a:rPr>
              <a:t> „</a:t>
            </a:r>
            <a:r>
              <a:rPr lang="de-DE" sz="1400" dirty="0" err="1" smtClean="0">
                <a:solidFill>
                  <a:schemeClr val="tx1"/>
                </a:solidFill>
                <a:sym typeface="Wingdings"/>
              </a:rPr>
              <a:t>incect</a:t>
            </a:r>
            <a:r>
              <a:rPr lang="de-DE" sz="1400" dirty="0" smtClean="0">
                <a:solidFill>
                  <a:schemeClr val="tx1"/>
                </a:solidFill>
                <a:sym typeface="Wingdings"/>
              </a:rPr>
              <a:t>“ </a:t>
            </a:r>
            <a:r>
              <a:rPr lang="de-DE" sz="1400" dirty="0" err="1" smtClean="0">
                <a:solidFill>
                  <a:schemeClr val="tx1"/>
                </a:solidFill>
                <a:sym typeface="Wingdings"/>
              </a:rPr>
              <a:t>bindings</a:t>
            </a:r>
            <a:r>
              <a:rPr lang="de-DE" sz="1400" dirty="0" smtClean="0">
                <a:solidFill>
                  <a:schemeClr val="tx1"/>
                </a:solidFill>
                <a:sym typeface="Wingdings"/>
              </a:rPr>
              <a:t> </a:t>
            </a:r>
            <a:r>
              <a:rPr lang="de-DE" sz="1400" dirty="0" err="1" smtClean="0">
                <a:solidFill>
                  <a:schemeClr val="tx1"/>
                </a:solidFill>
                <a:sym typeface="Wingdings"/>
              </a:rPr>
              <a:t>into</a:t>
            </a:r>
            <a:r>
              <a:rPr lang="de-DE" sz="1400" dirty="0" smtClean="0">
                <a:solidFill>
                  <a:schemeClr val="tx1"/>
                </a:solidFill>
                <a:sym typeface="Wingdings"/>
              </a:rPr>
              <a:t> remote </a:t>
            </a:r>
            <a:r>
              <a:rPr lang="de-DE" sz="1400" dirty="0" err="1" smtClean="0">
                <a:solidFill>
                  <a:schemeClr val="tx1"/>
                </a:solidFill>
                <a:sym typeface="Wingdings"/>
              </a:rPr>
              <a:t>calls</a:t>
            </a:r>
            <a:r>
              <a:rPr lang="de-DE" sz="1400" dirty="0" smtClean="0">
                <a:solidFill>
                  <a:schemeClr val="tx1"/>
                </a:solidFill>
                <a:sym typeface="Wingdings"/>
              </a:rPr>
              <a:t>.</a:t>
            </a:r>
          </a:p>
          <a:p>
            <a:endParaRPr lang="de-DE" sz="1400" dirty="0">
              <a:solidFill>
                <a:schemeClr val="tx1"/>
              </a:solidFill>
              <a:sym typeface="Wingdings"/>
            </a:endParaRPr>
          </a:p>
        </p:txBody>
      </p:sp>
      <p:sp>
        <p:nvSpPr>
          <p:cNvPr id="6" name="Textfeld 5"/>
          <p:cNvSpPr txBox="1"/>
          <p:nvPr/>
        </p:nvSpPr>
        <p:spPr>
          <a:xfrm>
            <a:off x="107504" y="6481882"/>
            <a:ext cx="7949374" cy="307777"/>
          </a:xfrm>
          <a:prstGeom prst="rect">
            <a:avLst/>
          </a:prstGeom>
          <a:noFill/>
        </p:spPr>
        <p:txBody>
          <a:bodyPr wrap="none" rtlCol="0">
            <a:spAutoFit/>
          </a:bodyPr>
          <a:lstStyle/>
          <a:p>
            <a:r>
              <a:rPr lang="de-DE" sz="1400" dirty="0" smtClean="0"/>
              <a:t>A </a:t>
            </a:r>
            <a:r>
              <a:rPr lang="de-DE" sz="1400" dirty="0" err="1" smtClean="0"/>
              <a:t>solution</a:t>
            </a:r>
            <a:r>
              <a:rPr lang="de-DE" sz="1400" dirty="0" smtClean="0"/>
              <a:t> </a:t>
            </a:r>
            <a:r>
              <a:rPr lang="de-DE" sz="1400" dirty="0" err="1" smtClean="0"/>
              <a:t>to</a:t>
            </a:r>
            <a:r>
              <a:rPr lang="de-DE" sz="1400" dirty="0" smtClean="0"/>
              <a:t> </a:t>
            </a:r>
            <a:r>
              <a:rPr lang="de-DE" sz="1400" dirty="0" err="1" smtClean="0"/>
              <a:t>this</a:t>
            </a:r>
            <a:r>
              <a:rPr lang="de-DE" sz="1400" dirty="0" smtClean="0"/>
              <a:t> </a:t>
            </a:r>
            <a:r>
              <a:rPr lang="de-DE" sz="1400" dirty="0" err="1" smtClean="0"/>
              <a:t>problem</a:t>
            </a:r>
            <a:r>
              <a:rPr lang="de-DE" sz="1400" dirty="0" smtClean="0"/>
              <a:t>: </a:t>
            </a:r>
            <a:r>
              <a:rPr lang="de-DE" sz="1400" dirty="0" err="1" smtClean="0"/>
              <a:t>combining</a:t>
            </a:r>
            <a:r>
              <a:rPr lang="de-DE" sz="1400" dirty="0" smtClean="0"/>
              <a:t> </a:t>
            </a:r>
            <a:r>
              <a:rPr lang="de-DE" sz="1400" dirty="0" err="1" smtClean="0"/>
              <a:t>XQuery</a:t>
            </a:r>
            <a:r>
              <a:rPr lang="de-DE" sz="1400" dirty="0" smtClean="0"/>
              <a:t> </a:t>
            </a:r>
            <a:r>
              <a:rPr lang="de-DE" sz="1400" dirty="0" err="1" smtClean="0"/>
              <a:t>and</a:t>
            </a:r>
            <a:r>
              <a:rPr lang="de-DE" sz="1400" dirty="0" smtClean="0"/>
              <a:t> SPARQL - XSPARQL </a:t>
            </a:r>
            <a:r>
              <a:rPr lang="en-US" sz="1400" b="1" dirty="0" smtClean="0">
                <a:solidFill>
                  <a:srgbClr val="000000"/>
                </a:solidFill>
              </a:rPr>
              <a:t>[JODS,2013]</a:t>
            </a:r>
            <a:r>
              <a:rPr lang="de-DE" sz="1400" dirty="0" smtClean="0"/>
              <a:t>,</a:t>
            </a:r>
            <a:endParaRPr lang="de-DE" sz="1400" dirty="0"/>
          </a:p>
        </p:txBody>
      </p:sp>
    </p:spTree>
    <p:extLst>
      <p:ext uri="{BB962C8B-B14F-4D97-AF65-F5344CB8AC3E}">
        <p14:creationId xmlns:p14="http://schemas.microsoft.com/office/powerpoint/2010/main" val="5792462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SPARQL1.1 </a:t>
            </a:r>
            <a:r>
              <a:rPr lang="de-DE" dirty="0" err="1" smtClean="0"/>
              <a:t>Federation</a:t>
            </a:r>
            <a:endParaRPr lang="de-DE" dirty="0"/>
          </a:p>
        </p:txBody>
      </p:sp>
      <p:sp>
        <p:nvSpPr>
          <p:cNvPr id="3" name="Inhaltsplatzhalter 2"/>
          <p:cNvSpPr>
            <a:spLocks noGrp="1"/>
          </p:cNvSpPr>
          <p:nvPr>
            <p:ph idx="1"/>
          </p:nvPr>
        </p:nvSpPr>
        <p:spPr/>
        <p:txBody>
          <a:bodyPr>
            <a:normAutofit/>
          </a:bodyPr>
          <a:lstStyle/>
          <a:p>
            <a:r>
              <a:rPr lang="de-DE" sz="2000" dirty="0" smtClean="0"/>
              <a:t>Remote </a:t>
            </a:r>
            <a:r>
              <a:rPr lang="de-DE" sz="2000" dirty="0" err="1"/>
              <a:t>subqueries</a:t>
            </a:r>
            <a:r>
              <a:rPr lang="de-DE" sz="2000" dirty="0"/>
              <a:t> </a:t>
            </a:r>
            <a:r>
              <a:rPr lang="de-DE" sz="2000" dirty="0" err="1"/>
              <a:t>to</a:t>
            </a:r>
            <a:r>
              <a:rPr lang="de-DE" sz="2000" dirty="0"/>
              <a:t> </a:t>
            </a:r>
            <a:r>
              <a:rPr lang="de-DE" sz="2000" dirty="0" err="1"/>
              <a:t>delegate</a:t>
            </a:r>
            <a:r>
              <a:rPr lang="de-DE" sz="2000" dirty="0"/>
              <a:t> </a:t>
            </a:r>
            <a:r>
              <a:rPr lang="de-DE" sz="2000" dirty="0" err="1"/>
              <a:t>parts</a:t>
            </a:r>
            <a:r>
              <a:rPr lang="de-DE" sz="2000" dirty="0"/>
              <a:t> </a:t>
            </a:r>
            <a:r>
              <a:rPr lang="de-DE" sz="2000" dirty="0" err="1"/>
              <a:t>of</a:t>
            </a:r>
            <a:r>
              <a:rPr lang="de-DE" sz="2000" dirty="0"/>
              <a:t> a </a:t>
            </a:r>
            <a:r>
              <a:rPr lang="de-DE" sz="2000" dirty="0" err="1"/>
              <a:t>query</a:t>
            </a:r>
            <a:r>
              <a:rPr lang="de-DE" sz="2000" dirty="0"/>
              <a:t> </a:t>
            </a:r>
            <a:r>
              <a:rPr lang="de-DE" sz="2000" dirty="0" err="1"/>
              <a:t>to</a:t>
            </a:r>
            <a:r>
              <a:rPr lang="de-DE" sz="2000" dirty="0"/>
              <a:t> </a:t>
            </a:r>
            <a:r>
              <a:rPr lang="de-DE" sz="2000" dirty="0" err="1" smtClean="0"/>
              <a:t>another</a:t>
            </a:r>
            <a:r>
              <a:rPr lang="de-DE" sz="2000" dirty="0" smtClean="0"/>
              <a:t> SPARQL </a:t>
            </a:r>
            <a:r>
              <a:rPr lang="de-DE" sz="2000" dirty="0" err="1" smtClean="0"/>
              <a:t>server</a:t>
            </a:r>
            <a:r>
              <a:rPr lang="de-DE" sz="2000" dirty="0" smtClean="0"/>
              <a:t>:</a:t>
            </a:r>
            <a:endParaRPr lang="de-DE" sz="2000" dirty="0"/>
          </a:p>
          <a:p>
            <a:endParaRPr lang="de-DE" sz="2000" dirty="0" smtClean="0"/>
          </a:p>
          <a:p>
            <a:r>
              <a:rPr lang="de-DE" sz="2000" i="1" dirty="0" smtClean="0"/>
              <a:t>„</a:t>
            </a:r>
            <a:r>
              <a:rPr lang="de-DE" sz="2000" i="1" dirty="0" err="1" smtClean="0"/>
              <a:t>Famous</a:t>
            </a:r>
            <a:r>
              <a:rPr lang="de-DE" sz="2000" i="1" dirty="0" smtClean="0"/>
              <a:t> </a:t>
            </a:r>
            <a:r>
              <a:rPr lang="de-DE" sz="2000" i="1" dirty="0" err="1" smtClean="0"/>
              <a:t>people</a:t>
            </a:r>
            <a:r>
              <a:rPr lang="de-DE" sz="2000" i="1" dirty="0" smtClean="0"/>
              <a:t> on </a:t>
            </a:r>
            <a:r>
              <a:rPr lang="de-DE" sz="2000" i="1" dirty="0" err="1" smtClean="0"/>
              <a:t>wikipedia</a:t>
            </a:r>
            <a:r>
              <a:rPr lang="de-DE" sz="2000" i="1" dirty="0" smtClean="0"/>
              <a:t> </a:t>
            </a:r>
            <a:r>
              <a:rPr lang="de-DE" sz="2000" i="1" dirty="0" err="1" smtClean="0"/>
              <a:t>who</a:t>
            </a:r>
            <a:r>
              <a:rPr lang="de-DE" sz="2000" i="1" dirty="0" smtClean="0"/>
              <a:t> </a:t>
            </a:r>
            <a:r>
              <a:rPr lang="de-DE" sz="2000" i="1" dirty="0" err="1" smtClean="0"/>
              <a:t>have</a:t>
            </a:r>
            <a:r>
              <a:rPr lang="de-DE" sz="2000" i="1" dirty="0" smtClean="0"/>
              <a:t> </a:t>
            </a:r>
            <a:r>
              <a:rPr lang="de-DE" sz="2000" i="1" dirty="0" err="1" smtClean="0"/>
              <a:t>the</a:t>
            </a:r>
            <a:r>
              <a:rPr lang="de-DE" sz="2000" i="1" dirty="0" smtClean="0"/>
              <a:t> same </a:t>
            </a:r>
            <a:r>
              <a:rPr lang="de-DE" sz="2000" i="1" dirty="0" err="1" smtClean="0"/>
              <a:t>birthdays</a:t>
            </a:r>
            <a:r>
              <a:rPr lang="de-DE" sz="2000" i="1" dirty="0" smtClean="0"/>
              <a:t> </a:t>
            </a:r>
            <a:r>
              <a:rPr lang="de-DE" sz="2000" i="1" dirty="0" err="1" smtClean="0"/>
              <a:t>as</a:t>
            </a:r>
            <a:r>
              <a:rPr lang="de-DE" sz="2000" i="1" dirty="0" smtClean="0"/>
              <a:t> </a:t>
            </a:r>
            <a:r>
              <a:rPr lang="de-DE" sz="2000" i="1" dirty="0" err="1" smtClean="0"/>
              <a:t>my</a:t>
            </a:r>
            <a:r>
              <a:rPr lang="de-DE" sz="2000" i="1" dirty="0" smtClean="0"/>
              <a:t> </a:t>
            </a:r>
            <a:r>
              <a:rPr lang="de-DE" sz="2000" i="1" dirty="0" err="1" smtClean="0"/>
              <a:t>friends</a:t>
            </a:r>
            <a:r>
              <a:rPr lang="de-DE" sz="2000" dirty="0" smtClean="0"/>
              <a:t>“</a:t>
            </a:r>
            <a:endParaRPr lang="de-DE" sz="2000" dirty="0"/>
          </a:p>
          <a:p>
            <a:endParaRPr lang="de-DE" sz="2000" dirty="0"/>
          </a:p>
          <a:p>
            <a:endParaRPr lang="de-DE" sz="2000" dirty="0" smtClean="0"/>
          </a:p>
        </p:txBody>
      </p:sp>
      <p:sp>
        <p:nvSpPr>
          <p:cNvPr id="4" name="Rectangle 58"/>
          <p:cNvSpPr/>
          <p:nvPr/>
        </p:nvSpPr>
        <p:spPr>
          <a:xfrm>
            <a:off x="683568" y="3645024"/>
            <a:ext cx="8064896" cy="2062103"/>
          </a:xfrm>
          <a:prstGeom prst="rect">
            <a:avLst/>
          </a:prstGeom>
          <a:solidFill>
            <a:schemeClr val="accent1">
              <a:lumMod val="20000"/>
              <a:lumOff val="80000"/>
            </a:schemeClr>
          </a:solidFill>
        </p:spPr>
        <p:txBody>
          <a:bodyPr wrap="square">
            <a:spAutoFit/>
          </a:bodyPr>
          <a:lstStyle/>
          <a:p>
            <a:pPr lvl="1"/>
            <a:r>
              <a:rPr lang="en-US" sz="1600" dirty="0">
                <a:latin typeface="Courier"/>
                <a:cs typeface="Courier"/>
              </a:rPr>
              <a:t>PREFIX g: &lt;</a:t>
            </a:r>
            <a:r>
              <a:rPr lang="en-US" sz="1600" dirty="0" err="1">
                <a:latin typeface="Courier"/>
                <a:cs typeface="Courier"/>
              </a:rPr>
              <a:t>google.books</a:t>
            </a:r>
            <a:r>
              <a:rPr lang="en-US" sz="1600" dirty="0">
                <a:latin typeface="Courier"/>
                <a:cs typeface="Courier"/>
              </a:rPr>
              <a:t>/&gt;</a:t>
            </a:r>
          </a:p>
          <a:p>
            <a:pPr lvl="1">
              <a:buNone/>
            </a:pPr>
            <a:r>
              <a:rPr lang="en-US" sz="1600" dirty="0" smtClean="0">
                <a:latin typeface="Courier"/>
                <a:cs typeface="Courier"/>
              </a:rPr>
              <a:t> </a:t>
            </a:r>
          </a:p>
          <a:p>
            <a:pPr lvl="1">
              <a:buNone/>
            </a:pPr>
            <a:r>
              <a:rPr lang="en-US" sz="1600" dirty="0" smtClean="0">
                <a:solidFill>
                  <a:srgbClr val="FF0000"/>
                </a:solidFill>
                <a:latin typeface="Courier"/>
                <a:cs typeface="Courier"/>
              </a:rPr>
              <a:t>for ?D from </a:t>
            </a:r>
            <a:r>
              <a:rPr lang="en-US" sz="1600" dirty="0" smtClean="0">
                <a:latin typeface="Courier"/>
                <a:cs typeface="Courier"/>
              </a:rPr>
              <a:t>&lt;</a:t>
            </a:r>
            <a:r>
              <a:rPr lang="en-US" sz="1600" dirty="0" err="1">
                <a:latin typeface="Courier"/>
                <a:cs typeface="Courier"/>
              </a:rPr>
              <a:t>mycContacts.rdf</a:t>
            </a:r>
            <a:r>
              <a:rPr lang="en-US" sz="1600" dirty="0" smtClean="0">
                <a:latin typeface="Courier"/>
                <a:cs typeface="Courier"/>
              </a:rPr>
              <a:t>&gt;</a:t>
            </a:r>
            <a:endParaRPr lang="en-US" sz="1600" dirty="0">
              <a:latin typeface="Courier"/>
              <a:cs typeface="Courier"/>
            </a:endParaRPr>
          </a:p>
          <a:p>
            <a:pPr>
              <a:defRPr/>
            </a:pPr>
            <a:r>
              <a:rPr lang="en-US" sz="1600" dirty="0" smtClean="0">
                <a:latin typeface="Courier"/>
                <a:cs typeface="Courier"/>
              </a:rPr>
              <a:t>           where{ </a:t>
            </a:r>
            <a:r>
              <a:rPr lang="en-US" sz="1600" dirty="0" err="1" smtClean="0">
                <a:latin typeface="Courier"/>
                <a:cs typeface="Courier"/>
              </a:rPr>
              <a:t>polleres.net</a:t>
            </a:r>
            <a:r>
              <a:rPr lang="en-US" sz="1600" dirty="0" err="1">
                <a:latin typeface="Courier"/>
                <a:cs typeface="Courier"/>
              </a:rPr>
              <a:t>#me</a:t>
            </a:r>
            <a:r>
              <a:rPr lang="en-US" sz="1600" dirty="0">
                <a:latin typeface="Courier"/>
                <a:cs typeface="Courier"/>
              </a:rPr>
              <a:t> :knows  ?X . </a:t>
            </a:r>
          </a:p>
          <a:p>
            <a:pPr>
              <a:defRPr/>
            </a:pPr>
            <a:r>
              <a:rPr lang="en-US" sz="1600" dirty="0" smtClean="0">
                <a:latin typeface="Courier"/>
                <a:cs typeface="Courier"/>
              </a:rPr>
              <a:t>                   ?</a:t>
            </a:r>
            <a:r>
              <a:rPr lang="en-US" sz="1600" dirty="0">
                <a:latin typeface="Courier"/>
                <a:cs typeface="Courier"/>
              </a:rPr>
              <a:t>X :birthday ?</a:t>
            </a:r>
            <a:r>
              <a:rPr lang="en-US" sz="1600" dirty="0" smtClean="0">
                <a:latin typeface="Courier"/>
                <a:cs typeface="Courier"/>
              </a:rPr>
              <a:t>D }</a:t>
            </a:r>
          </a:p>
          <a:p>
            <a:pPr>
              <a:defRPr/>
            </a:pPr>
            <a:r>
              <a:rPr lang="en-US" sz="1600" dirty="0" smtClean="0">
                <a:latin typeface="Courier"/>
                <a:cs typeface="Courier"/>
              </a:rPr>
              <a:t>    </a:t>
            </a:r>
            <a:r>
              <a:rPr lang="en-US" sz="1600" dirty="0" smtClean="0">
                <a:solidFill>
                  <a:srgbClr val="FF0000"/>
                </a:solidFill>
                <a:latin typeface="Courier"/>
                <a:cs typeface="Courier"/>
              </a:rPr>
              <a:t>return {  for ?P </a:t>
            </a:r>
            <a:r>
              <a:rPr lang="en-US" sz="1600" b="1" dirty="0" smtClean="0">
                <a:solidFill>
                  <a:srgbClr val="FF0000"/>
                </a:solidFill>
                <a:latin typeface="Courier"/>
                <a:cs typeface="Courier"/>
              </a:rPr>
              <a:t>from endpoint </a:t>
            </a:r>
            <a:r>
              <a:rPr lang="en-US" sz="1600" dirty="0">
                <a:latin typeface="Courier"/>
                <a:cs typeface="Courier"/>
              </a:rPr>
              <a:t>&lt;http://</a:t>
            </a:r>
            <a:r>
              <a:rPr lang="en-US" sz="1600" dirty="0" err="1">
                <a:latin typeface="Courier"/>
                <a:cs typeface="Courier"/>
              </a:rPr>
              <a:t>dbpedia.org</a:t>
            </a:r>
            <a:r>
              <a:rPr lang="en-US" sz="1600" dirty="0">
                <a:latin typeface="Courier"/>
                <a:cs typeface="Courier"/>
              </a:rPr>
              <a:t>/</a:t>
            </a:r>
            <a:r>
              <a:rPr lang="en-US" sz="1600" dirty="0" err="1">
                <a:latin typeface="Courier"/>
                <a:cs typeface="Courier"/>
              </a:rPr>
              <a:t>sparql</a:t>
            </a:r>
            <a:r>
              <a:rPr lang="en-US" sz="1600" dirty="0">
                <a:latin typeface="Courier"/>
                <a:cs typeface="Courier"/>
              </a:rPr>
              <a:t>&gt;</a:t>
            </a:r>
            <a:endParaRPr lang="en-US" sz="1600" dirty="0" smtClean="0">
              <a:latin typeface="Courier"/>
              <a:cs typeface="Courier"/>
            </a:endParaRPr>
          </a:p>
          <a:p>
            <a:pPr>
              <a:defRPr/>
            </a:pPr>
            <a:r>
              <a:rPr lang="en-US" sz="1600" dirty="0" smtClean="0">
                <a:latin typeface="Courier"/>
                <a:cs typeface="Courier"/>
              </a:rPr>
              <a:t>                     where</a:t>
            </a:r>
            <a:r>
              <a:rPr lang="en-US" sz="1600" b="1" dirty="0" smtClean="0">
                <a:latin typeface="Courier"/>
                <a:cs typeface="Courier"/>
              </a:rPr>
              <a:t> </a:t>
            </a:r>
            <a:r>
              <a:rPr lang="en-US" sz="1600" dirty="0" smtClean="0">
                <a:latin typeface="Courier"/>
                <a:cs typeface="Courier"/>
              </a:rPr>
              <a:t>{ ?P :birthday ?D }</a:t>
            </a:r>
            <a:endParaRPr lang="en-US" sz="1600" dirty="0">
              <a:latin typeface="Courier"/>
              <a:cs typeface="Courier"/>
            </a:endParaRPr>
          </a:p>
          <a:p>
            <a:pPr>
              <a:defRPr/>
            </a:pPr>
            <a:r>
              <a:rPr lang="en-US" sz="1600" dirty="0" smtClean="0">
                <a:latin typeface="Courier"/>
                <a:cs typeface="Courier"/>
              </a:rPr>
              <a:t>              </a:t>
            </a:r>
            <a:r>
              <a:rPr lang="en-US" sz="1600" dirty="0" smtClean="0">
                <a:solidFill>
                  <a:srgbClr val="FF0000"/>
                </a:solidFill>
                <a:latin typeface="Courier"/>
                <a:cs typeface="Courier"/>
              </a:rPr>
              <a:t>return</a:t>
            </a:r>
            <a:r>
              <a:rPr lang="en-US" sz="1600" dirty="0" smtClean="0">
                <a:latin typeface="Courier"/>
                <a:cs typeface="Courier"/>
              </a:rPr>
              <a:t> ?P }</a:t>
            </a:r>
            <a:endParaRPr lang="en-US" sz="1600" dirty="0">
              <a:latin typeface="Courier"/>
              <a:cs typeface="Courier"/>
            </a:endParaRPr>
          </a:p>
        </p:txBody>
      </p:sp>
      <p:sp>
        <p:nvSpPr>
          <p:cNvPr id="6" name="Textfeld 5"/>
          <p:cNvSpPr txBox="1"/>
          <p:nvPr/>
        </p:nvSpPr>
        <p:spPr>
          <a:xfrm>
            <a:off x="107504" y="6481882"/>
            <a:ext cx="7949374" cy="307777"/>
          </a:xfrm>
          <a:prstGeom prst="rect">
            <a:avLst/>
          </a:prstGeom>
          <a:noFill/>
        </p:spPr>
        <p:txBody>
          <a:bodyPr wrap="none" rtlCol="0">
            <a:spAutoFit/>
          </a:bodyPr>
          <a:lstStyle/>
          <a:p>
            <a:r>
              <a:rPr lang="de-DE" sz="1400" dirty="0" smtClean="0"/>
              <a:t>A </a:t>
            </a:r>
            <a:r>
              <a:rPr lang="de-DE" sz="1400" dirty="0" err="1" smtClean="0"/>
              <a:t>solution</a:t>
            </a:r>
            <a:r>
              <a:rPr lang="de-DE" sz="1400" dirty="0" smtClean="0"/>
              <a:t> </a:t>
            </a:r>
            <a:r>
              <a:rPr lang="de-DE" sz="1400" dirty="0" err="1" smtClean="0"/>
              <a:t>to</a:t>
            </a:r>
            <a:r>
              <a:rPr lang="de-DE" sz="1400" dirty="0" smtClean="0"/>
              <a:t> </a:t>
            </a:r>
            <a:r>
              <a:rPr lang="de-DE" sz="1400" dirty="0" err="1" smtClean="0"/>
              <a:t>this</a:t>
            </a:r>
            <a:r>
              <a:rPr lang="de-DE" sz="1400" dirty="0" smtClean="0"/>
              <a:t> </a:t>
            </a:r>
            <a:r>
              <a:rPr lang="de-DE" sz="1400" dirty="0" err="1" smtClean="0"/>
              <a:t>problem</a:t>
            </a:r>
            <a:r>
              <a:rPr lang="de-DE" sz="1400" dirty="0" smtClean="0"/>
              <a:t>: </a:t>
            </a:r>
            <a:r>
              <a:rPr lang="de-DE" sz="1400" dirty="0" err="1" smtClean="0"/>
              <a:t>combining</a:t>
            </a:r>
            <a:r>
              <a:rPr lang="de-DE" sz="1400" dirty="0" smtClean="0"/>
              <a:t> </a:t>
            </a:r>
            <a:r>
              <a:rPr lang="de-DE" sz="1400" dirty="0" err="1" smtClean="0"/>
              <a:t>XQuery</a:t>
            </a:r>
            <a:r>
              <a:rPr lang="de-DE" sz="1400" dirty="0" smtClean="0"/>
              <a:t> </a:t>
            </a:r>
            <a:r>
              <a:rPr lang="de-DE" sz="1400" dirty="0" err="1" smtClean="0"/>
              <a:t>and</a:t>
            </a:r>
            <a:r>
              <a:rPr lang="de-DE" sz="1400" dirty="0" smtClean="0"/>
              <a:t> SPARQL - XSPARQL </a:t>
            </a:r>
            <a:r>
              <a:rPr lang="en-US" sz="1400" b="1" dirty="0" smtClean="0">
                <a:solidFill>
                  <a:srgbClr val="000000"/>
                </a:solidFill>
              </a:rPr>
              <a:t>[JODS,2013]</a:t>
            </a:r>
            <a:r>
              <a:rPr lang="de-DE" sz="1400" dirty="0" smtClean="0"/>
              <a:t>,</a:t>
            </a:r>
            <a:endParaRPr lang="de-DE" sz="1400" dirty="0"/>
          </a:p>
        </p:txBody>
      </p:sp>
      <p:pic>
        <p:nvPicPr>
          <p:cNvPr id="7" name="Bild 6"/>
          <p:cNvPicPr>
            <a:picLocks noChangeAspect="1"/>
          </p:cNvPicPr>
          <p:nvPr/>
        </p:nvPicPr>
        <p:blipFill>
          <a:blip r:embed="rId3"/>
          <a:stretch>
            <a:fillRect/>
          </a:stretch>
        </p:blipFill>
        <p:spPr>
          <a:xfrm>
            <a:off x="7203504" y="3717032"/>
            <a:ext cx="1472952" cy="913230"/>
          </a:xfrm>
          <a:prstGeom prst="rect">
            <a:avLst/>
          </a:prstGeom>
        </p:spPr>
      </p:pic>
    </p:spTree>
    <p:extLst>
      <p:ext uri="{BB962C8B-B14F-4D97-AF65-F5344CB8AC3E}">
        <p14:creationId xmlns:p14="http://schemas.microsoft.com/office/powerpoint/2010/main" val="5783342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SPARQL1.1 Update</a:t>
            </a:r>
            <a:endParaRPr lang="de-DE" dirty="0"/>
          </a:p>
        </p:txBody>
      </p:sp>
      <p:sp>
        <p:nvSpPr>
          <p:cNvPr id="3" name="Inhaltsplatzhalter 2"/>
          <p:cNvSpPr>
            <a:spLocks noGrp="1"/>
          </p:cNvSpPr>
          <p:nvPr>
            <p:ph idx="1"/>
          </p:nvPr>
        </p:nvSpPr>
        <p:spPr>
          <a:xfrm>
            <a:off x="462018" y="3573016"/>
            <a:ext cx="8681982" cy="4104456"/>
          </a:xfrm>
        </p:spPr>
        <p:txBody>
          <a:bodyPr>
            <a:normAutofit/>
          </a:bodyPr>
          <a:lstStyle/>
          <a:p>
            <a:r>
              <a:rPr lang="de-DE" sz="1400" dirty="0" smtClean="0"/>
              <a:t>Note </a:t>
            </a:r>
            <a:r>
              <a:rPr lang="de-DE" sz="1400" dirty="0" err="1" smtClean="0"/>
              <a:t>the</a:t>
            </a:r>
            <a:r>
              <a:rPr lang="de-DE" sz="1400" dirty="0" smtClean="0"/>
              <a:t> </a:t>
            </a:r>
            <a:r>
              <a:rPr lang="de-DE" sz="1400" dirty="0" err="1"/>
              <a:t>d</a:t>
            </a:r>
            <a:r>
              <a:rPr lang="de-DE" sz="1400" dirty="0" err="1" smtClean="0"/>
              <a:t>ifference</a:t>
            </a:r>
            <a:r>
              <a:rPr lang="de-DE" sz="1400" dirty="0" smtClean="0"/>
              <a:t> </a:t>
            </a:r>
            <a:r>
              <a:rPr lang="de-DE" sz="1400" dirty="0" err="1" smtClean="0"/>
              <a:t>to</a:t>
            </a:r>
            <a:r>
              <a:rPr lang="de-DE" sz="1400" dirty="0" smtClean="0"/>
              <a:t> SQL...</a:t>
            </a:r>
          </a:p>
          <a:p>
            <a:endParaRPr lang="de-DE" sz="1400" dirty="0" smtClean="0"/>
          </a:p>
          <a:p>
            <a:endParaRPr lang="de-DE" sz="1400" dirty="0"/>
          </a:p>
          <a:p>
            <a:endParaRPr lang="de-DE" sz="1400" dirty="0" smtClean="0"/>
          </a:p>
          <a:p>
            <a:pPr marL="0" indent="0">
              <a:buNone/>
            </a:pPr>
            <a:r>
              <a:rPr lang="de-DE" sz="1400" dirty="0"/>
              <a:t> </a:t>
            </a:r>
            <a:r>
              <a:rPr lang="de-DE" sz="1400" dirty="0" smtClean="0"/>
              <a:t>  ... </a:t>
            </a:r>
            <a:r>
              <a:rPr lang="de-DE" sz="1400" dirty="0" err="1" smtClean="0"/>
              <a:t>would</a:t>
            </a:r>
            <a:r>
              <a:rPr lang="de-DE" sz="1400" dirty="0" smtClean="0"/>
              <a:t> not </a:t>
            </a:r>
            <a:r>
              <a:rPr lang="de-DE" sz="1400" dirty="0" err="1" smtClean="0"/>
              <a:t>work</a:t>
            </a:r>
            <a:r>
              <a:rPr lang="de-DE" sz="1400" dirty="0" smtClean="0"/>
              <a:t> </a:t>
            </a:r>
            <a:r>
              <a:rPr lang="de-DE" sz="1400" dirty="0" err="1" smtClean="0"/>
              <a:t>for</a:t>
            </a:r>
            <a:r>
              <a:rPr lang="de-DE" sz="1400" dirty="0" smtClean="0"/>
              <a:t> RDF, </a:t>
            </a:r>
            <a:r>
              <a:rPr lang="de-DE" sz="1400" dirty="0" err="1" smtClean="0"/>
              <a:t>because</a:t>
            </a:r>
            <a:r>
              <a:rPr lang="de-DE" sz="1400" dirty="0" smtClean="0"/>
              <a:t> in RDF </a:t>
            </a:r>
            <a:r>
              <a:rPr lang="de-DE" sz="1400" dirty="0" err="1" smtClean="0"/>
              <a:t>several</a:t>
            </a:r>
            <a:r>
              <a:rPr lang="de-DE" sz="1400" dirty="0" smtClean="0"/>
              <a:t> </a:t>
            </a:r>
            <a:r>
              <a:rPr lang="de-DE" sz="1400" dirty="0" err="1" smtClean="0"/>
              <a:t>titles</a:t>
            </a:r>
            <a:r>
              <a:rPr lang="de-DE" sz="1400" dirty="0" smtClean="0"/>
              <a:t> </a:t>
            </a:r>
            <a:r>
              <a:rPr lang="de-DE" sz="1400" dirty="0" err="1" smtClean="0"/>
              <a:t>are</a:t>
            </a:r>
            <a:r>
              <a:rPr lang="de-DE" sz="1400" dirty="0" smtClean="0"/>
              <a:t> </a:t>
            </a:r>
            <a:r>
              <a:rPr lang="de-DE" sz="1400" dirty="0" err="1" smtClean="0"/>
              <a:t>possible</a:t>
            </a:r>
            <a:r>
              <a:rPr lang="de-DE" sz="1400" dirty="0" smtClean="0"/>
              <a:t>:</a:t>
            </a:r>
          </a:p>
          <a:p>
            <a:endParaRPr lang="de-DE" sz="1400" dirty="0" smtClean="0"/>
          </a:p>
          <a:p>
            <a:endParaRPr lang="de-DE" sz="1400" dirty="0"/>
          </a:p>
          <a:p>
            <a:endParaRPr lang="de-DE" sz="1400" dirty="0"/>
          </a:p>
          <a:p>
            <a:endParaRPr lang="de-DE" sz="1400" dirty="0" smtClean="0"/>
          </a:p>
          <a:p>
            <a:r>
              <a:rPr lang="de-DE" sz="1400" dirty="0" smtClean="0"/>
              <a:t>Updates </a:t>
            </a:r>
            <a:r>
              <a:rPr lang="de-DE" sz="1400" dirty="0" err="1" smtClean="0"/>
              <a:t>even</a:t>
            </a:r>
            <a:r>
              <a:rPr lang="de-DE" sz="1400" dirty="0" smtClean="0"/>
              <a:t> </a:t>
            </a:r>
            <a:r>
              <a:rPr lang="de-DE" sz="1400" dirty="0" err="1" smtClean="0"/>
              <a:t>more</a:t>
            </a:r>
            <a:r>
              <a:rPr lang="de-DE" sz="1400" dirty="0" smtClean="0"/>
              <a:t> </a:t>
            </a:r>
            <a:r>
              <a:rPr lang="de-DE" sz="1400" dirty="0" err="1" smtClean="0"/>
              <a:t>tricky</a:t>
            </a:r>
            <a:r>
              <a:rPr lang="de-DE" sz="1400" dirty="0" smtClean="0"/>
              <a:t> </a:t>
            </a:r>
            <a:r>
              <a:rPr lang="de-DE" sz="1400" dirty="0" err="1" smtClean="0"/>
              <a:t>when</a:t>
            </a:r>
            <a:r>
              <a:rPr lang="de-DE" sz="1400" dirty="0" smtClean="0"/>
              <a:t> </a:t>
            </a:r>
            <a:r>
              <a:rPr lang="de-DE" sz="1400" dirty="0" err="1" smtClean="0"/>
              <a:t>combined</a:t>
            </a:r>
            <a:r>
              <a:rPr lang="de-DE" sz="1400" dirty="0" smtClean="0"/>
              <a:t> </a:t>
            </a:r>
            <a:r>
              <a:rPr lang="de-DE" sz="1400" dirty="0" err="1" smtClean="0"/>
              <a:t>with</a:t>
            </a:r>
            <a:r>
              <a:rPr lang="de-DE" sz="1400" dirty="0" smtClean="0"/>
              <a:t> </a:t>
            </a:r>
            <a:r>
              <a:rPr lang="de-DE" sz="1400" dirty="0" err="1" smtClean="0"/>
              <a:t>implied</a:t>
            </a:r>
            <a:r>
              <a:rPr lang="de-DE" sz="1400" dirty="0" smtClean="0"/>
              <a:t> </a:t>
            </a:r>
            <a:r>
              <a:rPr lang="de-DE" sz="1400" dirty="0" err="1" smtClean="0"/>
              <a:t>triples</a:t>
            </a:r>
            <a:r>
              <a:rPr lang="de-DE" sz="1400" dirty="0" smtClean="0"/>
              <a:t> </a:t>
            </a:r>
            <a:r>
              <a:rPr lang="de-DE" sz="1400" dirty="0" err="1" smtClean="0"/>
              <a:t>by</a:t>
            </a:r>
            <a:r>
              <a:rPr lang="de-DE" sz="1400" dirty="0" smtClean="0"/>
              <a:t> </a:t>
            </a:r>
            <a:r>
              <a:rPr lang="de-DE" sz="1400" dirty="0" err="1" smtClean="0"/>
              <a:t>Ontologies</a:t>
            </a:r>
            <a:r>
              <a:rPr lang="de-DE" sz="1400" dirty="0" smtClean="0"/>
              <a:t> (RDF Schema, OWL), cf. [</a:t>
            </a:r>
            <a:r>
              <a:rPr lang="de-DE" sz="1400" b="1" dirty="0" smtClean="0"/>
              <a:t>OrdRing,2013</a:t>
            </a:r>
            <a:r>
              <a:rPr lang="de-DE" sz="1400" dirty="0" smtClean="0"/>
              <a:t>]</a:t>
            </a:r>
            <a:endParaRPr lang="de-DE" sz="1400" dirty="0"/>
          </a:p>
          <a:p>
            <a:endParaRPr lang="de-DE" sz="1400" dirty="0"/>
          </a:p>
        </p:txBody>
      </p:sp>
      <p:sp>
        <p:nvSpPr>
          <p:cNvPr id="4" name="Rectangle 58"/>
          <p:cNvSpPr/>
          <p:nvPr/>
        </p:nvSpPr>
        <p:spPr>
          <a:xfrm>
            <a:off x="179512" y="2742019"/>
            <a:ext cx="8964488" cy="830997"/>
          </a:xfrm>
          <a:prstGeom prst="rect">
            <a:avLst/>
          </a:prstGeom>
          <a:solidFill>
            <a:schemeClr val="accent1">
              <a:lumMod val="20000"/>
              <a:lumOff val="80000"/>
            </a:schemeClr>
          </a:solidFill>
        </p:spPr>
        <p:txBody>
          <a:bodyPr wrap="square">
            <a:spAutoFit/>
          </a:bodyPr>
          <a:lstStyle/>
          <a:p>
            <a:pPr lvl="1">
              <a:buNone/>
            </a:pPr>
            <a:r>
              <a:rPr lang="en-US" sz="1600" dirty="0" smtClean="0">
                <a:latin typeface="Courier"/>
                <a:cs typeface="Courier"/>
              </a:rPr>
              <a:t>INSERT { &lt;sparql11&gt; </a:t>
            </a:r>
            <a:r>
              <a:rPr lang="en-US" sz="1600" dirty="0" err="1" smtClean="0">
                <a:latin typeface="Courier"/>
                <a:cs typeface="Courier"/>
              </a:rPr>
              <a:t>dc:title</a:t>
            </a:r>
            <a:r>
              <a:rPr lang="en-US" sz="1600" dirty="0" smtClean="0">
                <a:latin typeface="Courier"/>
                <a:cs typeface="Courier"/>
              </a:rPr>
              <a:t> </a:t>
            </a:r>
            <a:r>
              <a:rPr lang="en-US" sz="1600" dirty="0">
                <a:latin typeface="Courier"/>
                <a:cs typeface="Courier"/>
              </a:rPr>
              <a:t>“</a:t>
            </a:r>
            <a:r>
              <a:rPr lang="de-DE" sz="1600" dirty="0"/>
              <a:t>SPARQL </a:t>
            </a:r>
            <a:r>
              <a:rPr lang="de-DE" sz="1600" dirty="0" smtClean="0"/>
              <a:t>1.1 Abfragesprache</a:t>
            </a:r>
            <a:r>
              <a:rPr lang="en-US" sz="1600" dirty="0" smtClean="0">
                <a:latin typeface="Courier"/>
                <a:cs typeface="Courier"/>
              </a:rPr>
              <a:t>” }</a:t>
            </a:r>
          </a:p>
          <a:p>
            <a:pPr lvl="1">
              <a:buNone/>
            </a:pPr>
            <a:r>
              <a:rPr lang="en-US" sz="1600" dirty="0" smtClean="0">
                <a:latin typeface="Courier"/>
                <a:cs typeface="Courier"/>
              </a:rPr>
              <a:t>DELETE { &lt;</a:t>
            </a:r>
            <a:r>
              <a:rPr lang="en-US" sz="1600" dirty="0">
                <a:latin typeface="Courier"/>
                <a:cs typeface="Courier"/>
              </a:rPr>
              <a:t>sparql11</a:t>
            </a:r>
            <a:r>
              <a:rPr lang="en-US" sz="1600" dirty="0" smtClean="0">
                <a:latin typeface="Courier"/>
                <a:cs typeface="Courier"/>
              </a:rPr>
              <a:t>&gt; </a:t>
            </a:r>
            <a:r>
              <a:rPr lang="en-US" sz="1600" dirty="0" err="1" smtClean="0">
                <a:latin typeface="Courier"/>
                <a:cs typeface="Courier"/>
              </a:rPr>
              <a:t>dc:title</a:t>
            </a:r>
            <a:r>
              <a:rPr lang="en-US" sz="1600" dirty="0" smtClean="0">
                <a:latin typeface="Courier"/>
                <a:cs typeface="Courier"/>
              </a:rPr>
              <a:t> </a:t>
            </a:r>
            <a:r>
              <a:rPr lang="en-US" sz="1600" dirty="0">
                <a:latin typeface="Courier"/>
                <a:cs typeface="Courier"/>
              </a:rPr>
              <a:t>“</a:t>
            </a:r>
            <a:r>
              <a:rPr lang="de-DE" sz="1600" dirty="0"/>
              <a:t>SPARQL 1.1 Query </a:t>
            </a:r>
            <a:r>
              <a:rPr lang="de-DE" sz="1600" dirty="0" smtClean="0"/>
              <a:t>Language</a:t>
            </a:r>
            <a:r>
              <a:rPr lang="en-US" sz="1600" dirty="0" smtClean="0">
                <a:latin typeface="Courier"/>
                <a:cs typeface="Courier"/>
              </a:rPr>
              <a:t>” </a:t>
            </a:r>
            <a:r>
              <a:rPr lang="en-US" sz="1600" dirty="0">
                <a:latin typeface="Courier"/>
                <a:cs typeface="Courier"/>
              </a:rPr>
              <a:t>}</a:t>
            </a:r>
          </a:p>
          <a:p>
            <a:pPr>
              <a:defRPr/>
            </a:pPr>
            <a:r>
              <a:rPr lang="en-US" sz="1600" dirty="0" smtClean="0">
                <a:latin typeface="Courier"/>
                <a:cs typeface="Courier"/>
              </a:rPr>
              <a:t>    </a:t>
            </a:r>
            <a:endParaRPr lang="en-US" dirty="0"/>
          </a:p>
        </p:txBody>
      </p:sp>
      <p:sp>
        <p:nvSpPr>
          <p:cNvPr id="5" name="Rechteck 4"/>
          <p:cNvSpPr/>
          <p:nvPr/>
        </p:nvSpPr>
        <p:spPr>
          <a:xfrm>
            <a:off x="395536" y="2348880"/>
            <a:ext cx="8496944" cy="369332"/>
          </a:xfrm>
          <a:prstGeom prst="rect">
            <a:avLst/>
          </a:prstGeom>
        </p:spPr>
        <p:txBody>
          <a:bodyPr wrap="square">
            <a:spAutoFit/>
          </a:bodyPr>
          <a:lstStyle/>
          <a:p>
            <a:r>
              <a:rPr lang="de-DE" i="1" dirty="0" smtClean="0"/>
              <a:t>„Change </a:t>
            </a:r>
            <a:r>
              <a:rPr lang="de-DE" i="1" dirty="0" err="1" smtClean="0"/>
              <a:t>the</a:t>
            </a:r>
            <a:r>
              <a:rPr lang="de-DE" i="1" dirty="0" smtClean="0"/>
              <a:t> title </a:t>
            </a:r>
            <a:r>
              <a:rPr lang="de-DE" i="1" dirty="0" err="1" smtClean="0"/>
              <a:t>of</a:t>
            </a:r>
            <a:r>
              <a:rPr lang="de-DE" i="1" dirty="0" smtClean="0"/>
              <a:t> </a:t>
            </a:r>
            <a:r>
              <a:rPr lang="de-DE" i="1" dirty="0" err="1" smtClean="0"/>
              <a:t>the</a:t>
            </a:r>
            <a:r>
              <a:rPr lang="de-DE" i="1" dirty="0" smtClean="0"/>
              <a:t> SPARQL1.1 </a:t>
            </a:r>
            <a:r>
              <a:rPr lang="de-DE" i="1" dirty="0" err="1" smtClean="0"/>
              <a:t>specification</a:t>
            </a:r>
            <a:r>
              <a:rPr lang="de-DE" i="1" dirty="0" smtClean="0"/>
              <a:t>“.</a:t>
            </a:r>
            <a:endParaRPr lang="de-DE" dirty="0"/>
          </a:p>
        </p:txBody>
      </p:sp>
      <p:grpSp>
        <p:nvGrpSpPr>
          <p:cNvPr id="28" name="Gruppierung 27"/>
          <p:cNvGrpSpPr/>
          <p:nvPr/>
        </p:nvGrpSpPr>
        <p:grpSpPr>
          <a:xfrm>
            <a:off x="179512" y="3924344"/>
            <a:ext cx="8964488" cy="1962220"/>
            <a:chOff x="179512" y="3924344"/>
            <a:chExt cx="8964488" cy="1962220"/>
          </a:xfrm>
        </p:grpSpPr>
        <p:sp>
          <p:nvSpPr>
            <p:cNvPr id="6" name="Rectangle 58"/>
            <p:cNvSpPr/>
            <p:nvPr/>
          </p:nvSpPr>
          <p:spPr>
            <a:xfrm>
              <a:off x="395536" y="3924344"/>
              <a:ext cx="8496944" cy="584776"/>
            </a:xfrm>
            <a:prstGeom prst="rect">
              <a:avLst/>
            </a:prstGeom>
            <a:solidFill>
              <a:schemeClr val="accent1">
                <a:lumMod val="20000"/>
                <a:lumOff val="80000"/>
              </a:schemeClr>
            </a:solidFill>
          </p:spPr>
          <p:txBody>
            <a:bodyPr wrap="square">
              <a:spAutoFit/>
            </a:bodyPr>
            <a:lstStyle/>
            <a:p>
              <a:pPr lvl="1">
                <a:buNone/>
              </a:pPr>
              <a:r>
                <a:rPr lang="en-US" sz="1600" dirty="0" smtClean="0">
                  <a:latin typeface="Courier"/>
                  <a:cs typeface="Courier"/>
                </a:rPr>
                <a:t>UPDATE specs  SET title = “</a:t>
              </a:r>
              <a:r>
                <a:rPr lang="de-DE" sz="1600" dirty="0"/>
                <a:t>SPARQL 1.1 Abfragesprache</a:t>
              </a:r>
              <a:r>
                <a:rPr lang="en-US" sz="1600" dirty="0" smtClean="0">
                  <a:latin typeface="Courier"/>
                  <a:cs typeface="Courier"/>
                </a:rPr>
                <a:t>”</a:t>
              </a:r>
              <a:endParaRPr lang="en-US" sz="1600" dirty="0">
                <a:latin typeface="Courier"/>
                <a:cs typeface="Courier"/>
              </a:endParaRPr>
            </a:p>
            <a:p>
              <a:pPr>
                <a:defRPr/>
              </a:pPr>
              <a:r>
                <a:rPr lang="en-US" sz="1600" dirty="0" smtClean="0">
                  <a:latin typeface="Courier"/>
                  <a:cs typeface="Courier"/>
                </a:rPr>
                <a:t>    WHERE   id = </a:t>
              </a:r>
              <a:r>
                <a:rPr lang="en-US" sz="1600" dirty="0">
                  <a:latin typeface="Courier"/>
                  <a:cs typeface="Courier"/>
                </a:rPr>
                <a:t>sparql11</a:t>
              </a:r>
              <a:r>
                <a:rPr lang="en-US" sz="1600" dirty="0" smtClean="0">
                  <a:latin typeface="Courier"/>
                  <a:cs typeface="Courier"/>
                </a:rPr>
                <a:t> </a:t>
              </a:r>
              <a:endParaRPr lang="en-US" dirty="0"/>
            </a:p>
          </p:txBody>
        </p:sp>
        <p:sp>
          <p:nvSpPr>
            <p:cNvPr id="7" name="Oval 16"/>
            <p:cNvSpPr>
              <a:spLocks noChangeArrowheads="1"/>
            </p:cNvSpPr>
            <p:nvPr/>
          </p:nvSpPr>
          <p:spPr bwMode="auto">
            <a:xfrm>
              <a:off x="4067944" y="5013176"/>
              <a:ext cx="1152128" cy="432048"/>
            </a:xfrm>
            <a:prstGeom prst="ellipse">
              <a:avLst/>
            </a:prstGeom>
            <a:solidFill>
              <a:srgbClr val="95B3D7"/>
            </a:solidFill>
            <a:ln w="9525">
              <a:noFill/>
              <a:round/>
              <a:headEnd/>
              <a:tailEnd/>
            </a:ln>
          </p:spPr>
          <p:txBody>
            <a:bodyPr wrap="none" lIns="0" tIns="0" rIns="0" bIns="0">
              <a:prstTxWarp prst="textNoShape">
                <a:avLst/>
              </a:prstTxWarp>
            </a:bodyPr>
            <a:lstStyle/>
            <a:p>
              <a:r>
                <a:rPr lang="en-US" sz="1400" dirty="0" smtClean="0">
                  <a:latin typeface="Courier"/>
                  <a:cs typeface="Courier"/>
                </a:rPr>
                <a:t>sparql11</a:t>
              </a:r>
              <a:endParaRPr lang="en-US" sz="1400" dirty="0"/>
            </a:p>
          </p:txBody>
        </p:sp>
        <p:cxnSp>
          <p:nvCxnSpPr>
            <p:cNvPr id="10" name="Straight Arrow Connector 122"/>
            <p:cNvCxnSpPr>
              <a:stCxn id="7" idx="4"/>
              <a:endCxn id="11" idx="1"/>
            </p:cNvCxnSpPr>
            <p:nvPr/>
          </p:nvCxnSpPr>
          <p:spPr bwMode="auto">
            <a:xfrm>
              <a:off x="4644008" y="5445224"/>
              <a:ext cx="951124" cy="256674"/>
            </a:xfrm>
            <a:prstGeom prst="straightConnector1">
              <a:avLst/>
            </a:prstGeom>
            <a:noFill/>
            <a:ln w="25400" cap="flat" cmpd="sng" algn="ctr">
              <a:solidFill>
                <a:srgbClr val="4F81BD"/>
              </a:solidFill>
              <a:prstDash val="solid"/>
              <a:round/>
              <a:headEnd type="none" w="med" len="med"/>
              <a:tailEnd type="arrow"/>
            </a:ln>
            <a:effectLst/>
          </p:spPr>
        </p:cxnSp>
        <p:sp>
          <p:nvSpPr>
            <p:cNvPr id="11" name="Rechteck 10"/>
            <p:cNvSpPr/>
            <p:nvPr/>
          </p:nvSpPr>
          <p:spPr>
            <a:xfrm>
              <a:off x="5595132" y="5517232"/>
              <a:ext cx="3548868" cy="369332"/>
            </a:xfrm>
            <a:prstGeom prst="rect">
              <a:avLst/>
            </a:prstGeom>
            <a:ln>
              <a:solidFill>
                <a:srgbClr val="0096D3"/>
              </a:solidFill>
            </a:ln>
          </p:spPr>
          <p:txBody>
            <a:bodyPr wrap="none">
              <a:spAutoFit/>
            </a:bodyPr>
            <a:lstStyle/>
            <a:p>
              <a:r>
                <a:rPr lang="de-DE" dirty="0"/>
                <a:t>SPARQL 1.1 Query Language</a:t>
              </a:r>
            </a:p>
          </p:txBody>
        </p:sp>
        <p:sp>
          <p:nvSpPr>
            <p:cNvPr id="12" name="TextBox 123"/>
            <p:cNvSpPr txBox="1"/>
            <p:nvPr/>
          </p:nvSpPr>
          <p:spPr>
            <a:xfrm>
              <a:off x="4788024" y="5517232"/>
              <a:ext cx="538697" cy="215444"/>
            </a:xfrm>
            <a:prstGeom prst="rect">
              <a:avLst/>
            </a:prstGeom>
            <a:solidFill>
              <a:schemeClr val="bg1"/>
            </a:solidFill>
          </p:spPr>
          <p:txBody>
            <a:bodyPr wrap="none" lIns="0" tIns="0" rIns="0" bIns="0" rtlCol="0">
              <a:spAutoFit/>
            </a:bodyPr>
            <a:lstStyle/>
            <a:p>
              <a:r>
                <a:rPr lang="en-US" sz="1400" dirty="0" smtClean="0">
                  <a:latin typeface="Courier"/>
                  <a:cs typeface="Courier"/>
                </a:rPr>
                <a:t>title</a:t>
              </a:r>
              <a:endParaRPr lang="en-US" sz="1400" dirty="0"/>
            </a:p>
          </p:txBody>
        </p:sp>
        <p:sp>
          <p:nvSpPr>
            <p:cNvPr id="18" name="Rechteck 17"/>
            <p:cNvSpPr/>
            <p:nvPr/>
          </p:nvSpPr>
          <p:spPr>
            <a:xfrm>
              <a:off x="179512" y="5517232"/>
              <a:ext cx="3456383" cy="369332"/>
            </a:xfrm>
            <a:prstGeom prst="rect">
              <a:avLst/>
            </a:prstGeom>
            <a:ln>
              <a:solidFill>
                <a:srgbClr val="0096D3"/>
              </a:solidFill>
            </a:ln>
          </p:spPr>
          <p:txBody>
            <a:bodyPr wrap="square">
              <a:spAutoFit/>
            </a:bodyPr>
            <a:lstStyle/>
            <a:p>
              <a:r>
                <a:rPr lang="de-DE" dirty="0" smtClean="0"/>
                <a:t>SPARQL </a:t>
              </a:r>
              <a:r>
                <a:rPr lang="de-DE" dirty="0"/>
                <a:t>1.1 </a:t>
              </a:r>
              <a:r>
                <a:rPr lang="de-DE" dirty="0" smtClean="0"/>
                <a:t>Abfragesprache</a:t>
              </a:r>
              <a:endParaRPr lang="de-DE" dirty="0"/>
            </a:p>
          </p:txBody>
        </p:sp>
        <p:cxnSp>
          <p:nvCxnSpPr>
            <p:cNvPr id="19" name="Straight Arrow Connector 122"/>
            <p:cNvCxnSpPr>
              <a:stCxn id="7" idx="4"/>
              <a:endCxn id="18" idx="3"/>
            </p:cNvCxnSpPr>
            <p:nvPr/>
          </p:nvCxnSpPr>
          <p:spPr bwMode="auto">
            <a:xfrm flipH="1">
              <a:off x="3635895" y="5445224"/>
              <a:ext cx="1008113" cy="256674"/>
            </a:xfrm>
            <a:prstGeom prst="straightConnector1">
              <a:avLst/>
            </a:prstGeom>
            <a:noFill/>
            <a:ln w="25400" cap="flat" cmpd="sng" algn="ctr">
              <a:solidFill>
                <a:srgbClr val="4F81BD"/>
              </a:solidFill>
              <a:prstDash val="solid"/>
              <a:round/>
              <a:headEnd type="none" w="med" len="med"/>
              <a:tailEnd type="arrow"/>
            </a:ln>
            <a:effectLst/>
          </p:spPr>
        </p:cxnSp>
        <p:sp>
          <p:nvSpPr>
            <p:cNvPr id="24" name="TextBox 123"/>
            <p:cNvSpPr txBox="1"/>
            <p:nvPr/>
          </p:nvSpPr>
          <p:spPr>
            <a:xfrm>
              <a:off x="3923928" y="5517232"/>
              <a:ext cx="538697" cy="215444"/>
            </a:xfrm>
            <a:prstGeom prst="rect">
              <a:avLst/>
            </a:prstGeom>
            <a:solidFill>
              <a:schemeClr val="bg1"/>
            </a:solidFill>
          </p:spPr>
          <p:txBody>
            <a:bodyPr wrap="none" lIns="0" tIns="0" rIns="0" bIns="0" rtlCol="0">
              <a:spAutoFit/>
            </a:bodyPr>
            <a:lstStyle/>
            <a:p>
              <a:r>
                <a:rPr lang="en-US" sz="1400" dirty="0" smtClean="0">
                  <a:latin typeface="Courier"/>
                  <a:cs typeface="Courier"/>
                </a:rPr>
                <a:t>title</a:t>
              </a:r>
              <a:endParaRPr lang="en-US" sz="1400" dirty="0"/>
            </a:p>
          </p:txBody>
        </p:sp>
      </p:grpSp>
      <p:sp>
        <p:nvSpPr>
          <p:cNvPr id="27" name="Rechteck 26"/>
          <p:cNvSpPr/>
          <p:nvPr/>
        </p:nvSpPr>
        <p:spPr>
          <a:xfrm>
            <a:off x="179512" y="1804754"/>
            <a:ext cx="7200800" cy="400110"/>
          </a:xfrm>
          <a:prstGeom prst="rect">
            <a:avLst/>
          </a:prstGeom>
        </p:spPr>
        <p:txBody>
          <a:bodyPr wrap="square">
            <a:spAutoFit/>
          </a:bodyPr>
          <a:lstStyle/>
          <a:p>
            <a:pPr marL="265113" lvl="0" indent="-265113">
              <a:spcAft>
                <a:spcPts val="600"/>
              </a:spcAft>
              <a:buClr>
                <a:srgbClr val="532481"/>
              </a:buClr>
              <a:buFont typeface="Wingdings" pitchFamily="2" charset="2"/>
              <a:buChar char="§"/>
            </a:pPr>
            <a:r>
              <a:rPr lang="de-DE" sz="2000" dirty="0">
                <a:solidFill>
                  <a:srgbClr val="000000"/>
                </a:solidFill>
              </a:rPr>
              <a:t>SPARQL1.1 </a:t>
            </a:r>
            <a:r>
              <a:rPr lang="de-DE" sz="2000" dirty="0" err="1">
                <a:solidFill>
                  <a:srgbClr val="000000"/>
                </a:solidFill>
              </a:rPr>
              <a:t>adds</a:t>
            </a:r>
            <a:r>
              <a:rPr lang="de-DE" sz="2000" dirty="0">
                <a:solidFill>
                  <a:srgbClr val="000000"/>
                </a:solidFill>
              </a:rPr>
              <a:t> a </a:t>
            </a:r>
            <a:r>
              <a:rPr lang="de-DE" sz="2000" dirty="0" smtClean="0">
                <a:solidFill>
                  <a:srgbClr val="000000"/>
                </a:solidFill>
              </a:rPr>
              <a:t>Data </a:t>
            </a:r>
            <a:r>
              <a:rPr lang="de-DE" sz="2000" dirty="0">
                <a:solidFill>
                  <a:srgbClr val="000000"/>
                </a:solidFill>
              </a:rPr>
              <a:t>Manipulation Language</a:t>
            </a:r>
            <a:r>
              <a:rPr lang="de-DE" sz="2000" dirty="0" smtClean="0">
                <a:solidFill>
                  <a:srgbClr val="000000"/>
                </a:solidFill>
              </a:rPr>
              <a:t>:</a:t>
            </a:r>
            <a:endParaRPr lang="de-DE" sz="2000" dirty="0">
              <a:solidFill>
                <a:srgbClr val="000000"/>
              </a:solidFill>
            </a:endParaRPr>
          </a:p>
        </p:txBody>
      </p:sp>
    </p:spTree>
    <p:extLst>
      <p:ext uri="{BB962C8B-B14F-4D97-AF65-F5344CB8AC3E}">
        <p14:creationId xmlns:p14="http://schemas.microsoft.com/office/powerpoint/2010/main" val="6222404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Take-</a:t>
            </a:r>
            <a:r>
              <a:rPr lang="de-DE" dirty="0" err="1" smtClean="0"/>
              <a:t>home</a:t>
            </a:r>
            <a:r>
              <a:rPr lang="de-DE" dirty="0" smtClean="0"/>
              <a:t> </a:t>
            </a:r>
            <a:r>
              <a:rPr lang="de-DE" dirty="0" err="1" smtClean="0"/>
              <a:t>message</a:t>
            </a:r>
            <a:r>
              <a:rPr lang="de-DE" dirty="0" smtClean="0"/>
              <a:t>:</a:t>
            </a:r>
            <a:endParaRPr lang="de-DE" dirty="0"/>
          </a:p>
        </p:txBody>
      </p:sp>
      <p:sp>
        <p:nvSpPr>
          <p:cNvPr id="3" name="Inhaltsplatzhalter 2"/>
          <p:cNvSpPr>
            <a:spLocks noGrp="1"/>
          </p:cNvSpPr>
          <p:nvPr>
            <p:ph idx="1"/>
          </p:nvPr>
        </p:nvSpPr>
        <p:spPr>
          <a:xfrm>
            <a:off x="462018" y="1839258"/>
            <a:ext cx="8502470" cy="4387988"/>
          </a:xfrm>
        </p:spPr>
        <p:txBody>
          <a:bodyPr>
            <a:normAutofit fontScale="85000" lnSpcReduction="20000"/>
          </a:bodyPr>
          <a:lstStyle/>
          <a:p>
            <a:r>
              <a:rPr lang="en-GB" dirty="0" smtClean="0"/>
              <a:t>SPARQL is not too far form SQL</a:t>
            </a:r>
          </a:p>
          <a:p>
            <a:pPr marL="0" indent="0">
              <a:buNone/>
            </a:pPr>
            <a:r>
              <a:rPr lang="en-GB" sz="1800" dirty="0" smtClean="0"/>
              <a:t>    even SPARQL1.1 is translatable to SQL (or variants of </a:t>
            </a:r>
            <a:r>
              <a:rPr lang="en-GB" sz="1800" dirty="0" err="1" smtClean="0"/>
              <a:t>Datalog</a:t>
            </a:r>
            <a:r>
              <a:rPr lang="en-GB" sz="1800" dirty="0" smtClean="0"/>
              <a:t>, cf. </a:t>
            </a:r>
            <a:r>
              <a:rPr lang="en-GB" sz="1800" b="1" dirty="0" smtClean="0"/>
              <a:t>[JANCL,2013]</a:t>
            </a:r>
            <a:r>
              <a:rPr lang="en-GB" sz="1800" dirty="0" smtClean="0"/>
              <a:t>) </a:t>
            </a:r>
          </a:p>
          <a:p>
            <a:pPr marL="0" indent="0">
              <a:buNone/>
            </a:pPr>
            <a:r>
              <a:rPr lang="en-GB" sz="1800" dirty="0" smtClean="0"/>
              <a:t>    although not straightforwardly</a:t>
            </a:r>
            <a:r>
              <a:rPr lang="en-GB" sz="1800" dirty="0" smtClean="0"/>
              <a:t>, many special </a:t>
            </a:r>
            <a:r>
              <a:rPr lang="en-GB" sz="1800" dirty="0" err="1" smtClean="0"/>
              <a:t>purpuoe</a:t>
            </a:r>
            <a:r>
              <a:rPr lang="en-GB" sz="1800" dirty="0" smtClean="0"/>
              <a:t> implementations</a:t>
            </a:r>
            <a:endParaRPr lang="en-GB" dirty="0" smtClean="0"/>
          </a:p>
          <a:p>
            <a:endParaRPr lang="en-GB" dirty="0" smtClean="0"/>
          </a:p>
          <a:p>
            <a:r>
              <a:rPr lang="en-GB" dirty="0" smtClean="0"/>
              <a:t>... but adds some distinct features important for querying Web-&amp;Graph-data</a:t>
            </a:r>
          </a:p>
          <a:p>
            <a:endParaRPr lang="en-GB" dirty="0" smtClean="0"/>
          </a:p>
          <a:p>
            <a:r>
              <a:rPr lang="en-GB" dirty="0" smtClean="0"/>
              <a:t>... plus syntax more „friendly“ to these use cases</a:t>
            </a:r>
          </a:p>
          <a:p>
            <a:endParaRPr lang="en-GB" dirty="0" smtClean="0"/>
          </a:p>
          <a:p>
            <a:r>
              <a:rPr lang="en-GB" dirty="0" smtClean="0"/>
              <a:t>... imposes different challenges than in normal relational setting in terms of optimizations for implementers</a:t>
            </a:r>
          </a:p>
          <a:p>
            <a:endParaRPr lang="en-GB" dirty="0" smtClean="0"/>
          </a:p>
          <a:p>
            <a:r>
              <a:rPr lang="en-GB" dirty="0" smtClean="0"/>
              <a:t>The </a:t>
            </a:r>
            <a:r>
              <a:rPr lang="en-GB" b="1" dirty="0" smtClean="0"/>
              <a:t>availability of a standard query language </a:t>
            </a:r>
            <a:r>
              <a:rPr lang="en-GB" dirty="0" smtClean="0"/>
              <a:t>will be a key enabler to the further success of Linked Data!</a:t>
            </a:r>
            <a:endParaRPr lang="en-GB" dirty="0" smtClean="0"/>
          </a:p>
        </p:txBody>
      </p:sp>
    </p:spTree>
    <p:extLst>
      <p:ext uri="{BB962C8B-B14F-4D97-AF65-F5344CB8AC3E}">
        <p14:creationId xmlns:p14="http://schemas.microsoft.com/office/powerpoint/2010/main" val="3557416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de-DE" dirty="0"/>
          </a:p>
        </p:txBody>
      </p:sp>
      <p:sp>
        <p:nvSpPr>
          <p:cNvPr id="3" name="Inhaltsplatzhalter 2"/>
          <p:cNvSpPr>
            <a:spLocks noGrp="1"/>
          </p:cNvSpPr>
          <p:nvPr>
            <p:ph idx="1"/>
          </p:nvPr>
        </p:nvSpPr>
        <p:spPr>
          <a:xfrm>
            <a:off x="503814" y="1844824"/>
            <a:ext cx="7740594" cy="4387988"/>
          </a:xfrm>
        </p:spPr>
        <p:txBody>
          <a:bodyPr>
            <a:normAutofit fontScale="55000" lnSpcReduction="20000"/>
          </a:bodyPr>
          <a:lstStyle/>
          <a:p>
            <a:pPr marL="0" lvl="0" indent="0">
              <a:buNone/>
            </a:pPr>
            <a:r>
              <a:rPr lang="en-US" b="1" dirty="0" smtClean="0">
                <a:solidFill>
                  <a:srgbClr val="000000"/>
                </a:solidFill>
              </a:rPr>
              <a:t>[</a:t>
            </a:r>
            <a:r>
              <a:rPr lang="en-US" b="1" dirty="0">
                <a:solidFill>
                  <a:srgbClr val="000000"/>
                </a:solidFill>
              </a:rPr>
              <a:t>Losemann&amp;Martens,2012] </a:t>
            </a:r>
            <a:r>
              <a:rPr lang="en-US" dirty="0" err="1">
                <a:solidFill>
                  <a:srgbClr val="000000"/>
                </a:solidFill>
              </a:rPr>
              <a:t>Katja</a:t>
            </a:r>
            <a:r>
              <a:rPr lang="en-US" dirty="0">
                <a:solidFill>
                  <a:srgbClr val="000000"/>
                </a:solidFill>
              </a:rPr>
              <a:t> </a:t>
            </a:r>
            <a:r>
              <a:rPr lang="en-US" dirty="0" err="1">
                <a:solidFill>
                  <a:srgbClr val="000000"/>
                </a:solidFill>
              </a:rPr>
              <a:t>Losemann</a:t>
            </a:r>
            <a:r>
              <a:rPr lang="en-US" dirty="0">
                <a:solidFill>
                  <a:srgbClr val="000000"/>
                </a:solidFill>
              </a:rPr>
              <a:t>, </a:t>
            </a:r>
            <a:r>
              <a:rPr lang="en-US" dirty="0" err="1">
                <a:solidFill>
                  <a:srgbClr val="000000"/>
                </a:solidFill>
              </a:rPr>
              <a:t>Wim</a:t>
            </a:r>
            <a:r>
              <a:rPr lang="en-US" dirty="0">
                <a:solidFill>
                  <a:srgbClr val="000000"/>
                </a:solidFill>
              </a:rPr>
              <a:t> Martens: The complexity of evaluating path expressions in SPARQL. PODS 2012: 101-</a:t>
            </a:r>
            <a:r>
              <a:rPr lang="en-US" dirty="0" smtClean="0">
                <a:solidFill>
                  <a:srgbClr val="000000"/>
                </a:solidFill>
              </a:rPr>
              <a:t>112</a:t>
            </a:r>
          </a:p>
          <a:p>
            <a:pPr marL="0" lvl="0" indent="0">
              <a:buNone/>
            </a:pPr>
            <a:endParaRPr lang="en-US" dirty="0" smtClean="0">
              <a:solidFill>
                <a:srgbClr val="000000"/>
              </a:solidFill>
            </a:endParaRPr>
          </a:p>
          <a:p>
            <a:pPr marL="0" indent="0">
              <a:buNone/>
            </a:pPr>
            <a:r>
              <a:rPr lang="en-US" b="1" dirty="0">
                <a:solidFill>
                  <a:srgbClr val="000000"/>
                </a:solidFill>
              </a:rPr>
              <a:t>[Arenas+,2012]</a:t>
            </a:r>
            <a:r>
              <a:rPr lang="en-US" dirty="0">
                <a:solidFill>
                  <a:srgbClr val="000000"/>
                </a:solidFill>
              </a:rPr>
              <a:t> Marcelo Arenas, </a:t>
            </a:r>
            <a:r>
              <a:rPr lang="en-US" dirty="0" err="1">
                <a:solidFill>
                  <a:srgbClr val="000000"/>
                </a:solidFill>
              </a:rPr>
              <a:t>Sebastián</a:t>
            </a:r>
            <a:r>
              <a:rPr lang="en-US" dirty="0">
                <a:solidFill>
                  <a:srgbClr val="000000"/>
                </a:solidFill>
              </a:rPr>
              <a:t> </a:t>
            </a:r>
            <a:r>
              <a:rPr lang="en-US" dirty="0" err="1">
                <a:solidFill>
                  <a:srgbClr val="000000"/>
                </a:solidFill>
              </a:rPr>
              <a:t>Conca</a:t>
            </a:r>
            <a:r>
              <a:rPr lang="en-US" dirty="0">
                <a:solidFill>
                  <a:srgbClr val="000000"/>
                </a:solidFill>
              </a:rPr>
              <a:t>, Jorge Pérez: Counting beyond a </a:t>
            </a:r>
            <a:r>
              <a:rPr lang="en-US" dirty="0" err="1">
                <a:solidFill>
                  <a:srgbClr val="000000"/>
                </a:solidFill>
              </a:rPr>
              <a:t>Yottabyte</a:t>
            </a:r>
            <a:r>
              <a:rPr lang="en-US" dirty="0">
                <a:solidFill>
                  <a:srgbClr val="000000"/>
                </a:solidFill>
              </a:rPr>
              <a:t>, or how SPARQL 1.1 property paths will prevent adoption of the standard. WWW 2012: 629-</a:t>
            </a:r>
            <a:r>
              <a:rPr lang="en-US" dirty="0" smtClean="0">
                <a:solidFill>
                  <a:srgbClr val="000000"/>
                </a:solidFill>
              </a:rPr>
              <a:t>638</a:t>
            </a:r>
          </a:p>
          <a:p>
            <a:pPr marL="0" indent="0">
              <a:buNone/>
            </a:pPr>
            <a:endParaRPr lang="en-US" dirty="0" smtClean="0">
              <a:solidFill>
                <a:srgbClr val="000000"/>
              </a:solidFill>
            </a:endParaRPr>
          </a:p>
          <a:p>
            <a:pPr marL="0" indent="0">
              <a:buNone/>
            </a:pPr>
            <a:endParaRPr lang="en-US" i="1" dirty="0" smtClean="0">
              <a:solidFill>
                <a:srgbClr val="000000"/>
              </a:solidFill>
            </a:endParaRPr>
          </a:p>
          <a:p>
            <a:pPr marL="0" indent="0">
              <a:buNone/>
            </a:pPr>
            <a:r>
              <a:rPr lang="en-US" i="1" dirty="0" smtClean="0">
                <a:solidFill>
                  <a:srgbClr val="000000"/>
                </a:solidFill>
              </a:rPr>
              <a:t>Own publications:</a:t>
            </a:r>
            <a:endParaRPr lang="en-US" i="1" dirty="0">
              <a:solidFill>
                <a:srgbClr val="000000"/>
              </a:solidFill>
            </a:endParaRPr>
          </a:p>
          <a:p>
            <a:pPr marL="0" indent="0">
              <a:buNone/>
            </a:pPr>
            <a:endParaRPr lang="de-DE" b="1" dirty="0"/>
          </a:p>
          <a:p>
            <a:pPr marL="0" indent="0">
              <a:buNone/>
            </a:pPr>
            <a:r>
              <a:rPr lang="en-US" b="1" dirty="0">
                <a:solidFill>
                  <a:srgbClr val="000000"/>
                </a:solidFill>
              </a:rPr>
              <a:t>[JODS,2013</a:t>
            </a:r>
            <a:r>
              <a:rPr lang="en-US" b="1" dirty="0" smtClean="0">
                <a:solidFill>
                  <a:srgbClr val="000000"/>
                </a:solidFill>
              </a:rPr>
              <a:t>] </a:t>
            </a:r>
            <a:r>
              <a:rPr lang="en-US" dirty="0"/>
              <a:t>Stefan </a:t>
            </a:r>
            <a:r>
              <a:rPr lang="en-US" dirty="0" err="1"/>
              <a:t>Bischof</a:t>
            </a:r>
            <a:r>
              <a:rPr lang="en-US" dirty="0"/>
              <a:t>, Stefan Decker, Thomas </a:t>
            </a:r>
            <a:r>
              <a:rPr lang="en-US" dirty="0" err="1"/>
              <a:t>Krennwallner</a:t>
            </a:r>
            <a:r>
              <a:rPr lang="en-US" dirty="0"/>
              <a:t>, </a:t>
            </a:r>
            <a:r>
              <a:rPr lang="en-US" dirty="0" err="1"/>
              <a:t>Nuno</a:t>
            </a:r>
            <a:r>
              <a:rPr lang="en-US" dirty="0"/>
              <a:t> Lopes, and </a:t>
            </a:r>
            <a:r>
              <a:rPr lang="en-US" i="1" dirty="0"/>
              <a:t>Axel Polleres</a:t>
            </a:r>
            <a:r>
              <a:rPr lang="en-US" dirty="0"/>
              <a:t>. Mapping between RDF and XML with XSPARQL. </a:t>
            </a:r>
            <a:r>
              <a:rPr lang="en-US" i="1" dirty="0"/>
              <a:t>Journal on Data Semantics</a:t>
            </a:r>
            <a:r>
              <a:rPr lang="en-US" dirty="0"/>
              <a:t>, 1(3):147-185, 2012. </a:t>
            </a:r>
            <a:endParaRPr lang="en-US" dirty="0" smtClean="0"/>
          </a:p>
          <a:p>
            <a:pPr marL="0" indent="0">
              <a:buNone/>
            </a:pPr>
            <a:endParaRPr lang="en-US" b="1" dirty="0">
              <a:solidFill>
                <a:srgbClr val="000000"/>
              </a:solidFill>
            </a:endParaRPr>
          </a:p>
          <a:p>
            <a:pPr marL="0" indent="0">
              <a:buNone/>
            </a:pPr>
            <a:r>
              <a:rPr lang="de-DE" b="1" dirty="0" smtClean="0"/>
              <a:t>[</a:t>
            </a:r>
            <a:r>
              <a:rPr lang="de-DE" b="1" dirty="0"/>
              <a:t>JANCL,2013</a:t>
            </a:r>
            <a:r>
              <a:rPr lang="de-DE" b="1" dirty="0" smtClean="0"/>
              <a:t>] </a:t>
            </a:r>
            <a:r>
              <a:rPr lang="de-DE" i="1" dirty="0"/>
              <a:t>Axel Polleres </a:t>
            </a:r>
            <a:r>
              <a:rPr lang="de-DE" dirty="0" err="1"/>
              <a:t>and</a:t>
            </a:r>
            <a:r>
              <a:rPr lang="de-DE" dirty="0"/>
              <a:t> Johannes Wallner. On </a:t>
            </a:r>
            <a:r>
              <a:rPr lang="de-DE" dirty="0" err="1"/>
              <a:t>the</a:t>
            </a:r>
            <a:r>
              <a:rPr lang="de-DE" dirty="0"/>
              <a:t> </a:t>
            </a:r>
            <a:r>
              <a:rPr lang="de-DE" dirty="0" err="1"/>
              <a:t>relation</a:t>
            </a:r>
            <a:r>
              <a:rPr lang="de-DE" dirty="0"/>
              <a:t> </a:t>
            </a:r>
            <a:r>
              <a:rPr lang="de-DE" dirty="0" err="1"/>
              <a:t>between</a:t>
            </a:r>
            <a:r>
              <a:rPr lang="de-DE" dirty="0"/>
              <a:t> sparql1.1 </a:t>
            </a:r>
            <a:r>
              <a:rPr lang="de-DE" dirty="0" err="1"/>
              <a:t>and</a:t>
            </a:r>
            <a:r>
              <a:rPr lang="de-DE" dirty="0"/>
              <a:t> </a:t>
            </a:r>
            <a:r>
              <a:rPr lang="de-DE" dirty="0" err="1"/>
              <a:t>answer</a:t>
            </a:r>
            <a:r>
              <a:rPr lang="de-DE" dirty="0"/>
              <a:t> </a:t>
            </a:r>
            <a:r>
              <a:rPr lang="de-DE" dirty="0" err="1"/>
              <a:t>set</a:t>
            </a:r>
            <a:r>
              <a:rPr lang="de-DE" dirty="0"/>
              <a:t> </a:t>
            </a:r>
            <a:r>
              <a:rPr lang="de-DE" dirty="0" err="1"/>
              <a:t>programming</a:t>
            </a:r>
            <a:r>
              <a:rPr lang="de-DE" dirty="0"/>
              <a:t>. </a:t>
            </a:r>
            <a:r>
              <a:rPr lang="de-DE" i="1" dirty="0"/>
              <a:t>Journal </a:t>
            </a:r>
            <a:r>
              <a:rPr lang="de-DE" i="1" dirty="0" err="1"/>
              <a:t>of</a:t>
            </a:r>
            <a:r>
              <a:rPr lang="de-DE" i="1" dirty="0"/>
              <a:t> Applied Non-</a:t>
            </a:r>
            <a:r>
              <a:rPr lang="de-DE" i="1" dirty="0" err="1"/>
              <a:t>Classical</a:t>
            </a:r>
            <a:r>
              <a:rPr lang="de-DE" i="1" dirty="0"/>
              <a:t> </a:t>
            </a:r>
            <a:r>
              <a:rPr lang="de-DE" i="1" dirty="0" err="1"/>
              <a:t>Logics</a:t>
            </a:r>
            <a:r>
              <a:rPr lang="de-DE" i="1" dirty="0"/>
              <a:t> (JANCL)</a:t>
            </a:r>
            <a:r>
              <a:rPr lang="de-DE" dirty="0"/>
              <a:t>, 23(1-2):159-212, </a:t>
            </a:r>
            <a:r>
              <a:rPr lang="de-DE" dirty="0" smtClean="0"/>
              <a:t>2013</a:t>
            </a:r>
          </a:p>
          <a:p>
            <a:pPr marL="0" indent="0">
              <a:buNone/>
            </a:pPr>
            <a:endParaRPr lang="de-DE" b="1" dirty="0" smtClean="0"/>
          </a:p>
          <a:p>
            <a:pPr marL="0" indent="0">
              <a:buNone/>
            </a:pPr>
            <a:r>
              <a:rPr lang="de-DE" b="1" dirty="0"/>
              <a:t>[OrdRing,2013</a:t>
            </a:r>
            <a:r>
              <a:rPr lang="de-DE" b="1" dirty="0" smtClean="0"/>
              <a:t>] </a:t>
            </a:r>
            <a:r>
              <a:rPr lang="de-DE" dirty="0"/>
              <a:t>Albin </a:t>
            </a:r>
            <a:r>
              <a:rPr lang="de-DE" dirty="0" smtClean="0"/>
              <a:t>Ahmeti, Axel </a:t>
            </a:r>
            <a:r>
              <a:rPr lang="de-DE" dirty="0"/>
              <a:t>Polleres. SPARQL update </a:t>
            </a:r>
            <a:r>
              <a:rPr lang="de-DE" dirty="0" err="1"/>
              <a:t>under</a:t>
            </a:r>
            <a:r>
              <a:rPr lang="de-DE" dirty="0"/>
              <a:t> RDFS </a:t>
            </a:r>
            <a:r>
              <a:rPr lang="de-DE" dirty="0" err="1"/>
              <a:t>entailment</a:t>
            </a:r>
            <a:r>
              <a:rPr lang="de-DE" dirty="0"/>
              <a:t> in </a:t>
            </a:r>
            <a:r>
              <a:rPr lang="de-DE" dirty="0" err="1"/>
              <a:t>fully</a:t>
            </a:r>
            <a:r>
              <a:rPr lang="de-DE" dirty="0"/>
              <a:t> </a:t>
            </a:r>
            <a:r>
              <a:rPr lang="de-DE" dirty="0" err="1"/>
              <a:t>materialized</a:t>
            </a:r>
            <a:r>
              <a:rPr lang="de-DE" dirty="0"/>
              <a:t> </a:t>
            </a:r>
            <a:r>
              <a:rPr lang="de-DE" dirty="0" err="1"/>
              <a:t>and</a:t>
            </a:r>
            <a:r>
              <a:rPr lang="de-DE" dirty="0"/>
              <a:t> </a:t>
            </a:r>
            <a:r>
              <a:rPr lang="de-DE" dirty="0" err="1"/>
              <a:t>redundancy-free</a:t>
            </a:r>
            <a:r>
              <a:rPr lang="de-DE" dirty="0"/>
              <a:t> </a:t>
            </a:r>
            <a:r>
              <a:rPr lang="de-DE" dirty="0" err="1"/>
              <a:t>triple</a:t>
            </a:r>
            <a:r>
              <a:rPr lang="de-DE" dirty="0"/>
              <a:t> </a:t>
            </a:r>
            <a:r>
              <a:rPr lang="de-DE" dirty="0" err="1"/>
              <a:t>stores</a:t>
            </a:r>
            <a:r>
              <a:rPr lang="de-DE" dirty="0"/>
              <a:t>. </a:t>
            </a:r>
            <a:r>
              <a:rPr lang="de-DE" i="1" dirty="0" smtClean="0"/>
              <a:t>2nd </a:t>
            </a:r>
            <a:r>
              <a:rPr lang="de-DE" i="1" dirty="0" err="1" smtClean="0"/>
              <a:t>Int‘l</a:t>
            </a:r>
            <a:r>
              <a:rPr lang="de-DE" i="1" dirty="0" smtClean="0"/>
              <a:t> </a:t>
            </a:r>
            <a:r>
              <a:rPr lang="de-DE" i="1" dirty="0"/>
              <a:t>Workshop on </a:t>
            </a:r>
            <a:r>
              <a:rPr lang="de-DE" i="1" dirty="0" err="1"/>
              <a:t>Ordering</a:t>
            </a:r>
            <a:r>
              <a:rPr lang="de-DE" i="1" dirty="0"/>
              <a:t> </a:t>
            </a:r>
            <a:r>
              <a:rPr lang="de-DE" i="1" dirty="0" err="1"/>
              <a:t>and</a:t>
            </a:r>
            <a:r>
              <a:rPr lang="de-DE" i="1" dirty="0"/>
              <a:t> </a:t>
            </a:r>
            <a:r>
              <a:rPr lang="de-DE" i="1" dirty="0" err="1"/>
              <a:t>Reasoning</a:t>
            </a:r>
            <a:r>
              <a:rPr lang="de-DE" i="1" dirty="0"/>
              <a:t> (</a:t>
            </a:r>
            <a:r>
              <a:rPr lang="de-DE" i="1" dirty="0" err="1"/>
              <a:t>OrdRing</a:t>
            </a:r>
            <a:r>
              <a:rPr lang="de-DE" i="1" dirty="0"/>
              <a:t> 2013</a:t>
            </a:r>
            <a:r>
              <a:rPr lang="de-DE" i="1" dirty="0" smtClean="0"/>
              <a:t>)</a:t>
            </a:r>
            <a:r>
              <a:rPr lang="de-DE" dirty="0" smtClean="0"/>
              <a:t>, </a:t>
            </a:r>
            <a:r>
              <a:rPr lang="de-DE" dirty="0" err="1"/>
              <a:t>October</a:t>
            </a:r>
            <a:r>
              <a:rPr lang="de-DE" dirty="0"/>
              <a:t> 2013. </a:t>
            </a:r>
            <a:endParaRPr lang="de-DE" b="1" dirty="0" smtClean="0"/>
          </a:p>
          <a:p>
            <a:pPr marL="0" indent="0">
              <a:buNone/>
            </a:pPr>
            <a:endParaRPr lang="de-DE" b="1" dirty="0"/>
          </a:p>
          <a:p>
            <a:pPr marL="0" indent="0">
              <a:buNone/>
            </a:pPr>
            <a:endParaRPr lang="de-DE" dirty="0"/>
          </a:p>
        </p:txBody>
      </p:sp>
    </p:spTree>
    <p:extLst>
      <p:ext uri="{BB962C8B-B14F-4D97-AF65-F5344CB8AC3E}">
        <p14:creationId xmlns:p14="http://schemas.microsoft.com/office/powerpoint/2010/main" val="2721187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918293" cy="1143000"/>
          </a:xfrm>
        </p:spPr>
        <p:txBody>
          <a:bodyPr/>
          <a:lstStyle/>
          <a:p>
            <a:r>
              <a:rPr lang="de-AT" dirty="0" smtClean="0"/>
              <a:t>Hintergrund</a:t>
            </a:r>
            <a:endParaRPr lang="de-AT" dirty="0"/>
          </a:p>
        </p:txBody>
      </p:sp>
      <p:sp>
        <p:nvSpPr>
          <p:cNvPr id="2115" name="Rectangle 6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AT"/>
          </a:p>
        </p:txBody>
      </p:sp>
      <p:sp>
        <p:nvSpPr>
          <p:cNvPr id="2116" name="Rectangle 68"/>
          <p:cNvSpPr>
            <a:spLocks noChangeArrowheads="1"/>
          </p:cNvSpPr>
          <p:nvPr/>
        </p:nvSpPr>
        <p:spPr bwMode="auto">
          <a:xfrm>
            <a:off x="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17" name="Rectangle 6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18" name="Rectangle 70"/>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19" name="Rectangle 71"/>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20" name="Rectangle 72"/>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3" name="Rectangle 85"/>
          <p:cNvSpPr>
            <a:spLocks noChangeArrowheads="1"/>
          </p:cNvSpPr>
          <p:nvPr/>
        </p:nvSpPr>
        <p:spPr bwMode="auto">
          <a:xfrm>
            <a:off x="0" y="6372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4" name="Rectangle 86"/>
          <p:cNvSpPr>
            <a:spLocks noChangeArrowheads="1"/>
          </p:cNvSpPr>
          <p:nvPr/>
        </p:nvSpPr>
        <p:spPr bwMode="auto">
          <a:xfrm>
            <a:off x="0" y="664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5" name="Rectangle 87"/>
          <p:cNvSpPr>
            <a:spLocks noChangeArrowheads="1"/>
          </p:cNvSpPr>
          <p:nvPr/>
        </p:nvSpPr>
        <p:spPr bwMode="auto">
          <a:xfrm>
            <a:off x="0" y="694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6" name="Rectangle 88"/>
          <p:cNvSpPr>
            <a:spLocks noChangeArrowheads="1"/>
          </p:cNvSpPr>
          <p:nvPr/>
        </p:nvSpPr>
        <p:spPr bwMode="auto">
          <a:xfrm>
            <a:off x="0" y="7134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600" b="0" i="0" u="none" strike="noStrike" cap="none" normalizeH="0" baseline="0" smtClean="0">
                <a:ln>
                  <a:noFill/>
                </a:ln>
                <a:solidFill>
                  <a:schemeClr val="tx1"/>
                </a:solidFill>
                <a:effectLst/>
                <a:latin typeface="Arial" pitchFamily="34" charset="0"/>
                <a:cs typeface="Arial" pitchFamily="34"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Inhaltsplatzhalter 2"/>
          <p:cNvSpPr>
            <a:spLocks noGrp="1"/>
          </p:cNvSpPr>
          <p:nvPr>
            <p:ph idx="1"/>
          </p:nvPr>
        </p:nvSpPr>
        <p:spPr>
          <a:xfrm>
            <a:off x="251520" y="1921332"/>
            <a:ext cx="8892480" cy="4387988"/>
          </a:xfrm>
        </p:spPr>
        <p:txBody>
          <a:bodyPr/>
          <a:lstStyle/>
          <a:p>
            <a:r>
              <a:rPr lang="de-DE" dirty="0" smtClean="0"/>
              <a:t>~40 Jahre Forschung im Bereich </a:t>
            </a:r>
            <a:r>
              <a:rPr lang="de-DE" dirty="0" err="1" smtClean="0"/>
              <a:t>Artif</a:t>
            </a:r>
            <a:r>
              <a:rPr lang="de-DE" dirty="0" smtClean="0"/>
              <a:t>. </a:t>
            </a:r>
            <a:r>
              <a:rPr lang="de-DE" dirty="0" err="1" smtClean="0"/>
              <a:t>Intelligence</a:t>
            </a:r>
            <a:r>
              <a:rPr lang="de-DE" dirty="0" smtClean="0"/>
              <a:t> und Abfragesprachen an der WU</a:t>
            </a:r>
          </a:p>
          <a:p>
            <a:pPr lvl="1"/>
            <a:r>
              <a:rPr lang="de-DE" dirty="0" err="1" smtClean="0"/>
              <a:t>Operations</a:t>
            </a:r>
            <a:r>
              <a:rPr lang="de-DE" dirty="0" smtClean="0"/>
              <a:t> Research,   Algorithmen,  </a:t>
            </a:r>
            <a:r>
              <a:rPr lang="de-DE" sz="1400" dirty="0" smtClean="0"/>
              <a:t> </a:t>
            </a:r>
            <a:r>
              <a:rPr lang="de-DE" b="1" dirty="0" smtClean="0"/>
              <a:t>Datenbanken</a:t>
            </a:r>
          </a:p>
          <a:p>
            <a:pPr lvl="1"/>
            <a:r>
              <a:rPr lang="de-DE" b="1" dirty="0" smtClean="0"/>
              <a:t>Logische Inferenz</a:t>
            </a:r>
            <a:r>
              <a:rPr lang="de-DE" dirty="0" smtClean="0"/>
              <a:t> &amp; Expertensysteme</a:t>
            </a:r>
          </a:p>
          <a:p>
            <a:pPr lvl="1"/>
            <a:r>
              <a:rPr lang="de-DE" b="1" dirty="0" smtClean="0"/>
              <a:t>SQL</a:t>
            </a:r>
            <a:r>
              <a:rPr lang="de-DE" dirty="0" smtClean="0"/>
              <a:t> &amp; Relationale Datenbanken in Theorie und Praxis</a:t>
            </a:r>
          </a:p>
          <a:p>
            <a:pPr lvl="1"/>
            <a:r>
              <a:rPr lang="de-DE" dirty="0"/>
              <a:t>Aktive Mitarbeit in der </a:t>
            </a:r>
            <a:r>
              <a:rPr lang="de-DE" b="1" dirty="0"/>
              <a:t>Standardisierung</a:t>
            </a:r>
            <a:r>
              <a:rPr lang="de-DE" dirty="0"/>
              <a:t> von Abfragesprachen </a:t>
            </a:r>
            <a:r>
              <a:rPr lang="de-DE" dirty="0" smtClean="0"/>
              <a:t>(</a:t>
            </a:r>
            <a:r>
              <a:rPr lang="de-DE" b="1" dirty="0" smtClean="0"/>
              <a:t>ISO</a:t>
            </a:r>
            <a:r>
              <a:rPr lang="de-DE" dirty="0" smtClean="0"/>
              <a:t> SQL</a:t>
            </a:r>
            <a:r>
              <a:rPr lang="de-DE" dirty="0"/>
              <a:t>)</a:t>
            </a:r>
          </a:p>
          <a:p>
            <a:pPr lvl="1"/>
            <a:endParaRPr lang="de-DE" dirty="0"/>
          </a:p>
          <a:p>
            <a:pPr marL="255588" lvl="1" indent="0">
              <a:buNone/>
            </a:pPr>
            <a:endParaRPr lang="de-DE" dirty="0" smtClean="0"/>
          </a:p>
        </p:txBody>
      </p:sp>
      <p:pic>
        <p:nvPicPr>
          <p:cNvPr id="5" name="Bild 4" descr="pannygr.jpg"/>
          <p:cNvPicPr>
            <a:picLocks noChangeAspect="1"/>
          </p:cNvPicPr>
          <p:nvPr/>
        </p:nvPicPr>
        <p:blipFill rotWithShape="1">
          <a:blip r:embed="rId2">
            <a:extLst>
              <a:ext uri="{28A0092B-C50C-407E-A947-70E740481C1C}">
                <a14:useLocalDpi xmlns:a14="http://schemas.microsoft.com/office/drawing/2010/main" val="0"/>
              </a:ext>
            </a:extLst>
          </a:blip>
          <a:srcRect l="2608" t="-1272" r="3571" b="14005"/>
          <a:stretch/>
        </p:blipFill>
        <p:spPr>
          <a:xfrm>
            <a:off x="6444208" y="4365104"/>
            <a:ext cx="1838151" cy="2160239"/>
          </a:xfrm>
          <a:prstGeom prst="rect">
            <a:avLst/>
          </a:prstGeom>
        </p:spPr>
      </p:pic>
    </p:spTree>
    <p:extLst>
      <p:ext uri="{BB962C8B-B14F-4D97-AF65-F5344CB8AC3E}">
        <p14:creationId xmlns:p14="http://schemas.microsoft.com/office/powerpoint/2010/main" val="39870580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918293" cy="1143000"/>
          </a:xfrm>
        </p:spPr>
        <p:txBody>
          <a:bodyPr/>
          <a:lstStyle/>
          <a:p>
            <a:r>
              <a:rPr lang="de-AT" dirty="0" smtClean="0"/>
              <a:t>Hintergrund</a:t>
            </a:r>
            <a:endParaRPr lang="de-AT" dirty="0"/>
          </a:p>
        </p:txBody>
      </p:sp>
      <p:sp>
        <p:nvSpPr>
          <p:cNvPr id="2115" name="Rectangle 6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AT"/>
          </a:p>
        </p:txBody>
      </p:sp>
      <p:sp>
        <p:nvSpPr>
          <p:cNvPr id="2116" name="Rectangle 68"/>
          <p:cNvSpPr>
            <a:spLocks noChangeArrowheads="1"/>
          </p:cNvSpPr>
          <p:nvPr/>
        </p:nvSpPr>
        <p:spPr bwMode="auto">
          <a:xfrm>
            <a:off x="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17" name="Rectangle 6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18" name="Rectangle 70"/>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19" name="Rectangle 71"/>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20" name="Rectangle 72"/>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3" name="Rectangle 85"/>
          <p:cNvSpPr>
            <a:spLocks noChangeArrowheads="1"/>
          </p:cNvSpPr>
          <p:nvPr/>
        </p:nvSpPr>
        <p:spPr bwMode="auto">
          <a:xfrm>
            <a:off x="0" y="6372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4" name="Rectangle 86"/>
          <p:cNvSpPr>
            <a:spLocks noChangeArrowheads="1"/>
          </p:cNvSpPr>
          <p:nvPr/>
        </p:nvSpPr>
        <p:spPr bwMode="auto">
          <a:xfrm>
            <a:off x="0" y="664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5" name="Rectangle 87"/>
          <p:cNvSpPr>
            <a:spLocks noChangeArrowheads="1"/>
          </p:cNvSpPr>
          <p:nvPr/>
        </p:nvSpPr>
        <p:spPr bwMode="auto">
          <a:xfrm>
            <a:off x="0" y="694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6" name="Rectangle 88"/>
          <p:cNvSpPr>
            <a:spLocks noChangeArrowheads="1"/>
          </p:cNvSpPr>
          <p:nvPr/>
        </p:nvSpPr>
        <p:spPr bwMode="auto">
          <a:xfrm>
            <a:off x="0" y="7134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600" b="0" i="0" u="none" strike="noStrike" cap="none" normalizeH="0" baseline="0" smtClean="0">
                <a:ln>
                  <a:noFill/>
                </a:ln>
                <a:solidFill>
                  <a:schemeClr val="tx1"/>
                </a:solidFill>
                <a:effectLst/>
                <a:latin typeface="Arial" pitchFamily="34" charset="0"/>
                <a:cs typeface="Arial" pitchFamily="34"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Inhaltsplatzhalter 2"/>
          <p:cNvSpPr>
            <a:spLocks noGrp="1"/>
          </p:cNvSpPr>
          <p:nvPr>
            <p:ph idx="1"/>
          </p:nvPr>
        </p:nvSpPr>
        <p:spPr>
          <a:xfrm>
            <a:off x="251520" y="1921332"/>
            <a:ext cx="8892480" cy="4387988"/>
          </a:xfrm>
        </p:spPr>
        <p:txBody>
          <a:bodyPr/>
          <a:lstStyle/>
          <a:p>
            <a:r>
              <a:rPr lang="de-DE" dirty="0" smtClean="0"/>
              <a:t>+10 Jahre Forschung im Bereich </a:t>
            </a:r>
            <a:r>
              <a:rPr lang="de-DE" dirty="0" err="1" smtClean="0"/>
              <a:t>Semantic</a:t>
            </a:r>
            <a:r>
              <a:rPr lang="de-DE" dirty="0" smtClean="0"/>
              <a:t> Web und Abfragesprachen, seit 2013 an der WU</a:t>
            </a:r>
          </a:p>
          <a:p>
            <a:pPr lvl="1"/>
            <a:r>
              <a:rPr lang="de-DE" dirty="0" smtClean="0"/>
              <a:t>Logische Programmierung, Deduktive </a:t>
            </a:r>
            <a:r>
              <a:rPr lang="de-DE" b="1" dirty="0" smtClean="0"/>
              <a:t>Datenbanken</a:t>
            </a:r>
          </a:p>
          <a:p>
            <a:pPr lvl="1"/>
            <a:r>
              <a:rPr lang="de-DE" b="1" dirty="0" smtClean="0"/>
              <a:t>Logische Inferenz </a:t>
            </a:r>
            <a:r>
              <a:rPr lang="de-DE" dirty="0" smtClean="0"/>
              <a:t>in </a:t>
            </a:r>
            <a:r>
              <a:rPr lang="de-DE" dirty="0" err="1" smtClean="0"/>
              <a:t>Ontologien</a:t>
            </a:r>
            <a:endParaRPr lang="de-DE" dirty="0" smtClean="0"/>
          </a:p>
          <a:p>
            <a:pPr lvl="1"/>
            <a:r>
              <a:rPr lang="de-DE" b="1" dirty="0" smtClean="0"/>
              <a:t>S</a:t>
            </a:r>
            <a:r>
              <a:rPr lang="de-DE" dirty="0" smtClean="0"/>
              <a:t>PAR</a:t>
            </a:r>
            <a:r>
              <a:rPr lang="de-DE" b="1" dirty="0" smtClean="0"/>
              <a:t>QL</a:t>
            </a:r>
            <a:r>
              <a:rPr lang="de-DE" dirty="0" smtClean="0"/>
              <a:t> und Erweiterungen (SPARQL++, XSPARQL,...)</a:t>
            </a:r>
          </a:p>
          <a:p>
            <a:pPr lvl="1"/>
            <a:r>
              <a:rPr lang="de-DE" dirty="0" smtClean="0"/>
              <a:t>Aktive Mitarbeit in der </a:t>
            </a:r>
            <a:r>
              <a:rPr lang="de-DE" b="1" dirty="0" smtClean="0"/>
              <a:t>Standardisierung</a:t>
            </a:r>
            <a:r>
              <a:rPr lang="de-DE" dirty="0" smtClean="0"/>
              <a:t> von Abfragesprachen (</a:t>
            </a:r>
            <a:r>
              <a:rPr lang="de-DE" b="1" dirty="0" smtClean="0"/>
              <a:t>W3C</a:t>
            </a:r>
            <a:r>
              <a:rPr lang="de-DE" dirty="0" smtClean="0"/>
              <a:t> SPARQL)</a:t>
            </a:r>
          </a:p>
        </p:txBody>
      </p:sp>
      <p:pic>
        <p:nvPicPr>
          <p:cNvPr id="15" name="Bild 14" descr="AxelPolle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365104"/>
            <a:ext cx="1800200" cy="2171448"/>
          </a:xfrm>
          <a:prstGeom prst="rect">
            <a:avLst/>
          </a:prstGeom>
        </p:spPr>
      </p:pic>
      <p:pic>
        <p:nvPicPr>
          <p:cNvPr id="4" name="Bild 3" descr="expor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4365104"/>
            <a:ext cx="1827238" cy="2160240"/>
          </a:xfrm>
          <a:prstGeom prst="rect">
            <a:avLst/>
          </a:prstGeom>
        </p:spPr>
      </p:pic>
    </p:spTree>
    <p:extLst>
      <p:ext uri="{BB962C8B-B14F-4D97-AF65-F5344CB8AC3E}">
        <p14:creationId xmlns:p14="http://schemas.microsoft.com/office/powerpoint/2010/main" val="276467865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918293" cy="1143000"/>
          </a:xfrm>
        </p:spPr>
        <p:txBody>
          <a:bodyPr/>
          <a:lstStyle/>
          <a:p>
            <a:r>
              <a:rPr lang="de-AT" dirty="0" smtClean="0"/>
              <a:t>Outline: </a:t>
            </a:r>
            <a:r>
              <a:rPr lang="de-AT" dirty="0" err="1" smtClean="0"/>
              <a:t>From</a:t>
            </a:r>
            <a:r>
              <a:rPr lang="de-AT" dirty="0" smtClean="0"/>
              <a:t> SQL </a:t>
            </a:r>
            <a:r>
              <a:rPr lang="de-AT" dirty="0" err="1" smtClean="0"/>
              <a:t>to</a:t>
            </a:r>
            <a:r>
              <a:rPr lang="de-AT" dirty="0" smtClean="0"/>
              <a:t> SPARQL</a:t>
            </a:r>
            <a:endParaRPr lang="de-AT" dirty="0"/>
          </a:p>
        </p:txBody>
      </p:sp>
      <p:sp>
        <p:nvSpPr>
          <p:cNvPr id="2115" name="Rectangle 6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AT"/>
          </a:p>
        </p:txBody>
      </p:sp>
      <p:sp>
        <p:nvSpPr>
          <p:cNvPr id="2116" name="Rectangle 68"/>
          <p:cNvSpPr>
            <a:spLocks noChangeArrowheads="1"/>
          </p:cNvSpPr>
          <p:nvPr/>
        </p:nvSpPr>
        <p:spPr bwMode="auto">
          <a:xfrm>
            <a:off x="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17" name="Rectangle 6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18" name="Rectangle 70"/>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19" name="Rectangle 71"/>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20" name="Rectangle 72"/>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3" name="Rectangle 85"/>
          <p:cNvSpPr>
            <a:spLocks noChangeArrowheads="1"/>
          </p:cNvSpPr>
          <p:nvPr/>
        </p:nvSpPr>
        <p:spPr bwMode="auto">
          <a:xfrm>
            <a:off x="0" y="6372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4" name="Rectangle 86"/>
          <p:cNvSpPr>
            <a:spLocks noChangeArrowheads="1"/>
          </p:cNvSpPr>
          <p:nvPr/>
        </p:nvSpPr>
        <p:spPr bwMode="auto">
          <a:xfrm>
            <a:off x="0" y="664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5" name="Rectangle 87"/>
          <p:cNvSpPr>
            <a:spLocks noChangeArrowheads="1"/>
          </p:cNvSpPr>
          <p:nvPr/>
        </p:nvSpPr>
        <p:spPr bwMode="auto">
          <a:xfrm>
            <a:off x="0" y="694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smtClean="0">
                <a:ln>
                  <a:noFill/>
                </a:ln>
                <a:solidFill>
                  <a:schemeClr val="tx1"/>
                </a:solidFill>
                <a:effectLst/>
                <a:latin typeface="Arial" pitchFamily="34" charset="0"/>
                <a:ea typeface="Verdana" pitchFamily="34" charset="0"/>
                <a:cs typeface="Times New Roman" pitchFamily="18"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2136" name="Rectangle 88"/>
          <p:cNvSpPr>
            <a:spLocks noChangeArrowheads="1"/>
          </p:cNvSpPr>
          <p:nvPr/>
        </p:nvSpPr>
        <p:spPr bwMode="auto">
          <a:xfrm>
            <a:off x="0" y="7134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600" b="0" i="0" u="none" strike="noStrike" cap="none" normalizeH="0" baseline="0" smtClean="0">
                <a:ln>
                  <a:noFill/>
                </a:ln>
                <a:solidFill>
                  <a:schemeClr val="tx1"/>
                </a:solidFill>
                <a:effectLst/>
                <a:latin typeface="Arial" pitchFamily="34" charset="0"/>
                <a:cs typeface="Arial" pitchFamily="34" charset="0"/>
              </a:rPr>
              <a:t> </a:t>
            </a:r>
            <a:endParaRPr kumimoji="0" lang="de-AT"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Inhaltsplatzhalter 2"/>
          <p:cNvSpPr>
            <a:spLocks noGrp="1"/>
          </p:cNvSpPr>
          <p:nvPr>
            <p:ph idx="1"/>
          </p:nvPr>
        </p:nvSpPr>
        <p:spPr>
          <a:xfrm>
            <a:off x="251520" y="2708920"/>
            <a:ext cx="8892480" cy="4387988"/>
          </a:xfrm>
        </p:spPr>
        <p:txBody>
          <a:bodyPr/>
          <a:lstStyle/>
          <a:p>
            <a:r>
              <a:rPr lang="de-DE" dirty="0" err="1" smtClean="0"/>
              <a:t>Linked</a:t>
            </a:r>
            <a:r>
              <a:rPr lang="de-DE" dirty="0" smtClean="0"/>
              <a:t> Data: A universal Data Format </a:t>
            </a:r>
            <a:r>
              <a:rPr lang="de-DE" dirty="0" err="1" smtClean="0"/>
              <a:t>for</a:t>
            </a:r>
            <a:r>
              <a:rPr lang="de-DE" dirty="0" smtClean="0"/>
              <a:t> </a:t>
            </a:r>
            <a:r>
              <a:rPr lang="de-DE" dirty="0" err="1" smtClean="0"/>
              <a:t>the</a:t>
            </a:r>
            <a:r>
              <a:rPr lang="de-DE" dirty="0" smtClean="0"/>
              <a:t> </a:t>
            </a:r>
            <a:r>
              <a:rPr lang="de-DE" dirty="0" smtClean="0"/>
              <a:t>Web</a:t>
            </a:r>
          </a:p>
          <a:p>
            <a:pPr lvl="1"/>
            <a:r>
              <a:rPr lang="de-DE" dirty="0" err="1" smtClean="0"/>
              <a:t>From</a:t>
            </a:r>
            <a:r>
              <a:rPr lang="de-DE" dirty="0" smtClean="0"/>
              <a:t> Relational Data </a:t>
            </a:r>
            <a:r>
              <a:rPr lang="de-DE" dirty="0" err="1" smtClean="0"/>
              <a:t>to</a:t>
            </a:r>
            <a:r>
              <a:rPr lang="de-DE" dirty="0" smtClean="0"/>
              <a:t> Graph Data on </a:t>
            </a:r>
            <a:r>
              <a:rPr lang="de-DE" dirty="0" err="1" smtClean="0"/>
              <a:t>the</a:t>
            </a:r>
            <a:r>
              <a:rPr lang="de-DE" dirty="0" smtClean="0"/>
              <a:t> Web</a:t>
            </a:r>
          </a:p>
          <a:p>
            <a:pPr marL="0" indent="0">
              <a:buNone/>
            </a:pPr>
            <a:endParaRPr lang="de-DE" dirty="0" smtClean="0"/>
          </a:p>
          <a:p>
            <a:r>
              <a:rPr lang="de-DE" dirty="0" err="1" smtClean="0"/>
              <a:t>Querying</a:t>
            </a:r>
            <a:r>
              <a:rPr lang="de-DE" dirty="0" smtClean="0"/>
              <a:t> </a:t>
            </a:r>
            <a:r>
              <a:rPr lang="de-DE" dirty="0" err="1" smtClean="0"/>
              <a:t>Linked</a:t>
            </a:r>
            <a:r>
              <a:rPr lang="de-DE" dirty="0" smtClean="0"/>
              <a:t> Data </a:t>
            </a:r>
            <a:r>
              <a:rPr lang="de-DE" dirty="0" err="1" smtClean="0"/>
              <a:t>with</a:t>
            </a:r>
            <a:r>
              <a:rPr lang="de-DE" dirty="0" smtClean="0"/>
              <a:t> SQL </a:t>
            </a:r>
            <a:r>
              <a:rPr lang="de-DE" dirty="0" err="1" smtClean="0"/>
              <a:t>and</a:t>
            </a:r>
            <a:r>
              <a:rPr lang="de-DE" dirty="0" smtClean="0"/>
              <a:t> SPARQL</a:t>
            </a:r>
          </a:p>
          <a:p>
            <a:pPr lvl="1"/>
            <a:r>
              <a:rPr lang="de-DE" dirty="0" smtClean="0"/>
              <a:t>A </a:t>
            </a:r>
            <a:r>
              <a:rPr lang="de-DE" dirty="0" err="1" smtClean="0"/>
              <a:t>few</a:t>
            </a:r>
            <a:r>
              <a:rPr lang="de-DE" dirty="0" smtClean="0"/>
              <a:t> </a:t>
            </a:r>
            <a:r>
              <a:rPr lang="de-DE" dirty="0" err="1" smtClean="0"/>
              <a:t>hints</a:t>
            </a:r>
            <a:r>
              <a:rPr lang="de-DE" dirty="0" smtClean="0"/>
              <a:t> on </a:t>
            </a:r>
            <a:r>
              <a:rPr lang="de-DE" dirty="0" err="1" smtClean="0"/>
              <a:t>the</a:t>
            </a:r>
            <a:r>
              <a:rPr lang="de-DE" dirty="0" smtClean="0"/>
              <a:t> </a:t>
            </a:r>
            <a:r>
              <a:rPr lang="de-DE" dirty="0" err="1" smtClean="0"/>
              <a:t>relation</a:t>
            </a:r>
            <a:r>
              <a:rPr lang="de-DE" dirty="0" smtClean="0"/>
              <a:t> </a:t>
            </a:r>
            <a:r>
              <a:rPr lang="de-DE" dirty="0" err="1" smtClean="0"/>
              <a:t>between</a:t>
            </a:r>
            <a:r>
              <a:rPr lang="de-DE" dirty="0" smtClean="0"/>
              <a:t> </a:t>
            </a:r>
            <a:r>
              <a:rPr lang="de-DE" dirty="0" err="1" smtClean="0"/>
              <a:t>those</a:t>
            </a:r>
            <a:r>
              <a:rPr lang="de-DE" dirty="0" smtClean="0"/>
              <a:t> </a:t>
            </a:r>
            <a:r>
              <a:rPr lang="de-DE" dirty="0" err="1" smtClean="0"/>
              <a:t>two</a:t>
            </a:r>
            <a:r>
              <a:rPr lang="de-DE" dirty="0" smtClean="0"/>
              <a:t> </a:t>
            </a:r>
            <a:r>
              <a:rPr lang="de-DE" dirty="0" err="1" smtClean="0"/>
              <a:t>languages</a:t>
            </a:r>
            <a:endParaRPr lang="de-DE" dirty="0" smtClean="0"/>
          </a:p>
          <a:p>
            <a:pPr lvl="1"/>
            <a:r>
              <a:rPr lang="de-DE" dirty="0" err="1" smtClean="0"/>
              <a:t>SPARQL‘s</a:t>
            </a:r>
            <a:r>
              <a:rPr lang="de-DE" dirty="0" smtClean="0"/>
              <a:t> </a:t>
            </a:r>
            <a:r>
              <a:rPr lang="de-DE" dirty="0" err="1"/>
              <a:t>d</a:t>
            </a:r>
            <a:r>
              <a:rPr lang="de-DE" dirty="0" err="1" smtClean="0"/>
              <a:t>istinct</a:t>
            </a:r>
            <a:r>
              <a:rPr lang="de-DE" dirty="0" smtClean="0"/>
              <a:t> </a:t>
            </a:r>
            <a:r>
              <a:rPr lang="de-DE" dirty="0" smtClean="0"/>
              <a:t>Features </a:t>
            </a:r>
            <a:r>
              <a:rPr lang="de-DE" dirty="0" err="1" smtClean="0"/>
              <a:t>and</a:t>
            </a:r>
            <a:r>
              <a:rPr lang="de-DE" dirty="0" smtClean="0"/>
              <a:t> </a:t>
            </a:r>
            <a:r>
              <a:rPr lang="de-DE" dirty="0" err="1"/>
              <a:t>c</a:t>
            </a:r>
            <a:r>
              <a:rPr lang="de-DE" dirty="0" err="1" smtClean="0"/>
              <a:t>hallenges</a:t>
            </a:r>
            <a:endParaRPr lang="de-DE" dirty="0" smtClean="0"/>
          </a:p>
        </p:txBody>
      </p:sp>
    </p:spTree>
    <p:extLst>
      <p:ext uri="{BB962C8B-B14F-4D97-AF65-F5344CB8AC3E}">
        <p14:creationId xmlns:p14="http://schemas.microsoft.com/office/powerpoint/2010/main" val="4805287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“Semantic Web” promise…</a:t>
            </a:r>
            <a:endParaRPr lang="en-US" dirty="0"/>
          </a:p>
        </p:txBody>
      </p:sp>
      <p:sp>
        <p:nvSpPr>
          <p:cNvPr id="3" name="Content Placeholder 2"/>
          <p:cNvSpPr>
            <a:spLocks noGrp="1"/>
          </p:cNvSpPr>
          <p:nvPr>
            <p:ph idx="1"/>
          </p:nvPr>
        </p:nvSpPr>
        <p:spPr>
          <a:xfrm>
            <a:off x="0" y="1812569"/>
            <a:ext cx="9144000" cy="4899112"/>
          </a:xfrm>
        </p:spPr>
        <p:txBody>
          <a:bodyPr>
            <a:normAutofit/>
          </a:bodyPr>
          <a:lstStyle/>
          <a:p>
            <a:pPr lvl="1">
              <a:buNone/>
            </a:pPr>
            <a:r>
              <a:rPr lang="de-DE" i="1" dirty="0" smtClean="0"/>
              <a:t>			</a:t>
            </a:r>
            <a:r>
              <a:rPr lang="en-US" i="1" dirty="0" smtClean="0"/>
              <a:t>  </a:t>
            </a:r>
            <a:r>
              <a:rPr lang="en-US" sz="1800" i="1" dirty="0" smtClean="0"/>
              <a:t>“If </a:t>
            </a:r>
            <a:r>
              <a:rPr lang="en-US" sz="1800" b="1" i="1" dirty="0" smtClean="0"/>
              <a:t>HTML </a:t>
            </a:r>
            <a:r>
              <a:rPr lang="en-US" sz="1800" i="1" dirty="0" smtClean="0"/>
              <a:t>and the Web made all the online documents look 		   like one huge </a:t>
            </a:r>
            <a:r>
              <a:rPr lang="en-US" sz="1800" b="1" i="1" dirty="0" smtClean="0"/>
              <a:t>book</a:t>
            </a:r>
            <a:r>
              <a:rPr lang="en-US" sz="1800" i="1" dirty="0" smtClean="0"/>
              <a:t>, </a:t>
            </a:r>
            <a:r>
              <a:rPr lang="en-US" sz="1800" b="1" i="1" dirty="0" smtClean="0"/>
              <a:t>RDF</a:t>
            </a:r>
            <a:r>
              <a:rPr lang="en-US" sz="1800" i="1" dirty="0" smtClean="0"/>
              <a:t>, </a:t>
            </a:r>
            <a:r>
              <a:rPr lang="en-US" sz="1800" b="1" i="1" dirty="0" smtClean="0"/>
              <a:t>schema </a:t>
            </a:r>
            <a:r>
              <a:rPr lang="en-US" sz="1800" i="1" dirty="0" smtClean="0"/>
              <a:t>and </a:t>
            </a:r>
            <a:r>
              <a:rPr lang="en-US" sz="1800" b="1" i="1" dirty="0" smtClean="0"/>
              <a:t>inference        </a:t>
            </a:r>
          </a:p>
          <a:p>
            <a:pPr lvl="1">
              <a:buNone/>
            </a:pPr>
            <a:r>
              <a:rPr lang="en-US" sz="1800" b="1" i="1" dirty="0"/>
              <a:t> </a:t>
            </a:r>
            <a:r>
              <a:rPr lang="en-US" sz="1800" b="1" i="1" dirty="0" smtClean="0"/>
              <a:t>                      </a:t>
            </a:r>
            <a:r>
              <a:rPr lang="en-US" sz="1800" i="1" dirty="0" smtClean="0"/>
              <a:t>languages will make all the data in the world look like one</a:t>
            </a:r>
          </a:p>
          <a:p>
            <a:pPr lvl="1">
              <a:buNone/>
            </a:pPr>
            <a:r>
              <a:rPr lang="en-US" sz="1800" i="1" dirty="0" smtClean="0"/>
              <a:t> 			   huge </a:t>
            </a:r>
            <a:r>
              <a:rPr lang="en-US" sz="1800" b="1" i="1" dirty="0" smtClean="0"/>
              <a:t>database</a:t>
            </a:r>
            <a:r>
              <a:rPr lang="en-US" sz="1800" i="1" dirty="0" smtClean="0"/>
              <a:t>”</a:t>
            </a:r>
            <a:r>
              <a:rPr lang="en-US" sz="1800" dirty="0" smtClean="0"/>
              <a:t>   			</a:t>
            </a:r>
            <a:r>
              <a:rPr lang="en-US" sz="1800" i="1" dirty="0" smtClean="0"/>
              <a:t>Tim Berners-Lee, 1999</a:t>
            </a:r>
            <a:r>
              <a:rPr lang="en-US" sz="1800" dirty="0" smtClean="0"/>
              <a:t> </a:t>
            </a:r>
          </a:p>
          <a:p>
            <a:pPr>
              <a:buNone/>
            </a:pPr>
            <a:endParaRPr lang="en-US" sz="2000" dirty="0" smtClean="0"/>
          </a:p>
          <a:p>
            <a:pPr>
              <a:buNone/>
            </a:pPr>
            <a:endParaRPr lang="en-US" dirty="0" smtClean="0"/>
          </a:p>
          <a:p>
            <a:pPr>
              <a:buNone/>
            </a:pPr>
            <a:r>
              <a:rPr lang="en-US" dirty="0"/>
              <a:t>	</a:t>
            </a:r>
            <a:endParaRPr lang="en-US" dirty="0" smtClean="0"/>
          </a:p>
          <a:p>
            <a:pPr>
              <a:buNone/>
            </a:pPr>
            <a:endParaRPr lang="en-US" dirty="0" smtClean="0"/>
          </a:p>
          <a:p>
            <a:pPr>
              <a:buNone/>
            </a:pPr>
            <a:endParaRPr lang="en-US" sz="1120" dirty="0" smtClean="0"/>
          </a:p>
          <a:p>
            <a:endParaRPr lang="en-US" dirty="0" smtClean="0"/>
          </a:p>
          <a:p>
            <a:endParaRPr lang="en-US" dirty="0"/>
          </a:p>
        </p:txBody>
      </p:sp>
      <p:pic>
        <p:nvPicPr>
          <p:cNvPr id="8" name="Picture 5"/>
          <p:cNvPicPr>
            <a:picLocks noChangeAspect="1"/>
          </p:cNvPicPr>
          <p:nvPr/>
        </p:nvPicPr>
        <p:blipFill>
          <a:blip r:embed="rId3"/>
          <a:srcRect/>
          <a:stretch>
            <a:fillRect/>
          </a:stretch>
        </p:blipFill>
        <p:spPr bwMode="auto">
          <a:xfrm>
            <a:off x="30480" y="1700808"/>
            <a:ext cx="1388018" cy="1042299"/>
          </a:xfrm>
          <a:prstGeom prst="rect">
            <a:avLst/>
          </a:prstGeom>
          <a:noFill/>
          <a:ln w="9525">
            <a:noFill/>
            <a:miter lim="800000"/>
            <a:headEnd/>
            <a:tailEnd/>
          </a:ln>
        </p:spPr>
      </p:pic>
      <p:grpSp>
        <p:nvGrpSpPr>
          <p:cNvPr id="6" name="Gruppierung 5"/>
          <p:cNvGrpSpPr/>
          <p:nvPr/>
        </p:nvGrpSpPr>
        <p:grpSpPr>
          <a:xfrm>
            <a:off x="35496" y="3573016"/>
            <a:ext cx="9505056" cy="2376264"/>
            <a:chOff x="35496" y="3573016"/>
            <a:chExt cx="9505056" cy="2376264"/>
          </a:xfrm>
        </p:grpSpPr>
        <p:sp>
          <p:nvSpPr>
            <p:cNvPr id="4" name="Rechteck 3"/>
            <p:cNvSpPr/>
            <p:nvPr/>
          </p:nvSpPr>
          <p:spPr>
            <a:xfrm>
              <a:off x="35496" y="4221088"/>
              <a:ext cx="9505056" cy="1354217"/>
            </a:xfrm>
            <a:prstGeom prst="rect">
              <a:avLst/>
            </a:prstGeom>
          </p:spPr>
          <p:txBody>
            <a:bodyPr wrap="square">
              <a:spAutoFit/>
            </a:bodyPr>
            <a:lstStyle/>
            <a:p>
              <a:pPr marL="265113" lvl="0" indent="-265113">
                <a:spcAft>
                  <a:spcPts val="600"/>
                </a:spcAft>
                <a:buClr>
                  <a:srgbClr val="532481"/>
                </a:buClr>
              </a:pPr>
              <a:r>
                <a:rPr lang="en-US" sz="2400" dirty="0">
                  <a:solidFill>
                    <a:srgbClr val="000000"/>
                  </a:solidFill>
                </a:rPr>
                <a:t>Try the following in </a:t>
              </a:r>
              <a:r>
                <a:rPr lang="en-US" sz="2400" dirty="0" err="1">
                  <a:solidFill>
                    <a:srgbClr val="000000"/>
                  </a:solidFill>
                </a:rPr>
                <a:t>google</a:t>
              </a:r>
              <a:r>
                <a:rPr lang="en-US" sz="2400" dirty="0">
                  <a:solidFill>
                    <a:srgbClr val="000000"/>
                  </a:solidFill>
                </a:rPr>
                <a:t>:</a:t>
              </a:r>
            </a:p>
            <a:p>
              <a:pPr marL="265113" lvl="0" indent="-265113">
                <a:spcAft>
                  <a:spcPts val="600"/>
                </a:spcAft>
                <a:buClr>
                  <a:srgbClr val="532481"/>
                </a:buClr>
                <a:buFont typeface="Wingdings" pitchFamily="2" charset="2"/>
                <a:buChar char="§"/>
              </a:pPr>
              <a:r>
                <a:rPr lang="en-US" sz="2400" dirty="0">
                  <a:solidFill>
                    <a:srgbClr val="000000"/>
                  </a:solidFill>
                </a:rPr>
                <a:t>“</a:t>
              </a:r>
              <a:r>
                <a:rPr lang="en-US" sz="2400" i="1" dirty="0">
                  <a:solidFill>
                    <a:srgbClr val="000000"/>
                  </a:solidFill>
                </a:rPr>
                <a:t>Persons who have published books related to this book</a:t>
              </a:r>
            </a:p>
            <a:p>
              <a:pPr lvl="0">
                <a:spcAft>
                  <a:spcPts val="600"/>
                </a:spcAft>
                <a:buClr>
                  <a:srgbClr val="532481"/>
                </a:buClr>
              </a:pPr>
              <a:r>
                <a:rPr lang="en-US" sz="2400" i="1" dirty="0">
                  <a:solidFill>
                    <a:srgbClr val="000000"/>
                  </a:solidFill>
                </a:rPr>
                <a:t>    and also have edited W3C specifications</a:t>
              </a:r>
              <a:r>
                <a:rPr lang="en-US" sz="2400" dirty="0">
                  <a:solidFill>
                    <a:srgbClr val="000000"/>
                  </a:solidFill>
                </a:rPr>
                <a:t>”</a:t>
              </a:r>
            </a:p>
          </p:txBody>
        </p:sp>
        <p:pic>
          <p:nvPicPr>
            <p:cNvPr id="5" name="Bild 4"/>
            <p:cNvPicPr>
              <a:picLocks noChangeAspect="1"/>
            </p:cNvPicPr>
            <p:nvPr/>
          </p:nvPicPr>
          <p:blipFill>
            <a:blip r:embed="rId4"/>
            <a:stretch>
              <a:fillRect/>
            </a:stretch>
          </p:blipFill>
          <p:spPr>
            <a:xfrm>
              <a:off x="7550463" y="3573016"/>
              <a:ext cx="1584176" cy="2376264"/>
            </a:xfrm>
            <a:prstGeom prst="rect">
              <a:avLst/>
            </a:prstGeom>
          </p:spPr>
        </p:pic>
      </p:grpSp>
    </p:spTree>
    <p:extLst>
      <p:ext uri="{BB962C8B-B14F-4D97-AF65-F5344CB8AC3E}">
        <p14:creationId xmlns:p14="http://schemas.microsoft.com/office/powerpoint/2010/main" val="336364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6912768" cy="648072"/>
          </a:xfrm>
        </p:spPr>
        <p:txBody>
          <a:bodyPr>
            <a:normAutofit/>
          </a:bodyPr>
          <a:lstStyle/>
          <a:p>
            <a:r>
              <a:rPr lang="en-US" b="0" dirty="0" smtClean="0"/>
              <a:t>The data is all available on the Web…</a:t>
            </a:r>
            <a:endParaRPr lang="en-US" b="0" dirty="0"/>
          </a:p>
        </p:txBody>
      </p:sp>
      <p:sp>
        <p:nvSpPr>
          <p:cNvPr id="4" name="Slide Number Placeholder 3"/>
          <p:cNvSpPr>
            <a:spLocks noGrp="1"/>
          </p:cNvSpPr>
          <p:nvPr>
            <p:ph type="sldNum" sz="quarter" idx="12"/>
          </p:nvPr>
        </p:nvSpPr>
        <p:spPr/>
        <p:txBody>
          <a:bodyPr/>
          <a:lstStyle/>
          <a:p>
            <a:fld id="{26439136-F6C2-F248-9BA6-94172D654A31}" type="slidenum">
              <a:rPr lang="en-US" smtClean="0"/>
              <a:pPr/>
              <a:t>6</a:t>
            </a:fld>
            <a:endParaRPr lang="en-US" dirty="0"/>
          </a:p>
        </p:txBody>
      </p:sp>
      <p:pic>
        <p:nvPicPr>
          <p:cNvPr id="5" name="Bild 4" descr="Screen Shot 2013-11-13 at 2.56.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692696"/>
            <a:ext cx="6624736" cy="6441034"/>
          </a:xfrm>
          <a:prstGeom prst="rect">
            <a:avLst/>
          </a:prstGeom>
        </p:spPr>
      </p:pic>
      <p:cxnSp>
        <p:nvCxnSpPr>
          <p:cNvPr id="8" name="Gerade Verbindung mit Pfeil 7"/>
          <p:cNvCxnSpPr/>
          <p:nvPr/>
        </p:nvCxnSpPr>
        <p:spPr>
          <a:xfrm>
            <a:off x="2267744" y="3645024"/>
            <a:ext cx="1152128" cy="180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Gerade Verbindung mit Pfeil 15"/>
          <p:cNvCxnSpPr/>
          <p:nvPr/>
        </p:nvCxnSpPr>
        <p:spPr>
          <a:xfrm flipV="1">
            <a:off x="3275856" y="3356992"/>
            <a:ext cx="3096344" cy="2952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Bild 17"/>
          <p:cNvPicPr>
            <a:picLocks noChangeAspect="1"/>
          </p:cNvPicPr>
          <p:nvPr/>
        </p:nvPicPr>
        <p:blipFill>
          <a:blip r:embed="rId4"/>
          <a:stretch>
            <a:fillRect/>
          </a:stretch>
        </p:blipFill>
        <p:spPr>
          <a:xfrm>
            <a:off x="6372200" y="2060848"/>
            <a:ext cx="1771915" cy="1328936"/>
          </a:xfrm>
          <a:prstGeom prst="rect">
            <a:avLst/>
          </a:prstGeom>
        </p:spPr>
      </p:pic>
      <p:pic>
        <p:nvPicPr>
          <p:cNvPr id="19" name="Bild 18" descr="Screen Shot 2013-11-13 at 3.06.5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3933056"/>
            <a:ext cx="3694348" cy="3068960"/>
          </a:xfrm>
          <a:prstGeom prst="rect">
            <a:avLst/>
          </a:prstGeom>
        </p:spPr>
      </p:pic>
      <p:cxnSp>
        <p:nvCxnSpPr>
          <p:cNvPr id="25" name="Gerade Verbindung mit Pfeil 24"/>
          <p:cNvCxnSpPr/>
          <p:nvPr/>
        </p:nvCxnSpPr>
        <p:spPr>
          <a:xfrm flipV="1">
            <a:off x="6660232" y="3429000"/>
            <a:ext cx="288032" cy="2952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6300192" y="1844824"/>
            <a:ext cx="1437366" cy="253916"/>
          </a:xfrm>
          <a:prstGeom prst="rect">
            <a:avLst/>
          </a:prstGeom>
          <a:noFill/>
        </p:spPr>
        <p:txBody>
          <a:bodyPr wrap="none" rtlCol="0">
            <a:spAutoFit/>
          </a:bodyPr>
          <a:lstStyle/>
          <a:p>
            <a:r>
              <a:rPr lang="de-DE" sz="1050" dirty="0" smtClean="0"/>
              <a:t>Jim </a:t>
            </a:r>
            <a:r>
              <a:rPr lang="de-DE" sz="1050" dirty="0" err="1" smtClean="0"/>
              <a:t>Melton</a:t>
            </a:r>
            <a:r>
              <a:rPr lang="de-DE" sz="1050" dirty="0" smtClean="0"/>
              <a:t>, Oracle</a:t>
            </a:r>
            <a:endParaRPr lang="de-DE" sz="1050" dirty="0"/>
          </a:p>
        </p:txBody>
      </p:sp>
    </p:spTree>
    <p:extLst>
      <p:ext uri="{BB962C8B-B14F-4D97-AF65-F5344CB8AC3E}">
        <p14:creationId xmlns:p14="http://schemas.microsoft.com/office/powerpoint/2010/main" val="32962461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195736" y="1916832"/>
            <a:ext cx="5600700" cy="12885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 typeface="Arial"/>
              <a:buChar char="•"/>
              <a:defRPr/>
            </a:pPr>
            <a:r>
              <a:rPr lang="en-US" sz="2000" dirty="0" smtClean="0"/>
              <a:t>Globally Unique identifiers</a:t>
            </a:r>
          </a:p>
          <a:p>
            <a:pPr marL="342900" lvl="0" indent="-342900">
              <a:spcBef>
                <a:spcPct val="20000"/>
              </a:spcBef>
              <a:buFont typeface="Arial"/>
              <a:buChar char="•"/>
              <a:defRPr/>
            </a:pPr>
            <a:r>
              <a:rPr lang="en-US" sz="2000" dirty="0" smtClean="0"/>
              <a:t>Links between </a:t>
            </a:r>
            <a:r>
              <a:rPr lang="en-US" sz="2000" b="1" dirty="0" smtClean="0"/>
              <a:t>Documents</a:t>
            </a:r>
            <a:r>
              <a:rPr lang="en-US" sz="2000" dirty="0" smtClean="0"/>
              <a:t> (</a:t>
            </a:r>
            <a:r>
              <a:rPr lang="en-US" sz="2000" dirty="0" err="1" smtClean="0"/>
              <a:t>href</a:t>
            </a:r>
            <a:r>
              <a:rPr lang="en-US" sz="2000" dirty="0" smtClean="0"/>
              <a:t>)</a:t>
            </a:r>
          </a:p>
          <a:p>
            <a:pPr marL="342900" lvl="0" indent="-342900">
              <a:spcBef>
                <a:spcPct val="20000"/>
              </a:spcBef>
              <a:buFont typeface="Arial"/>
              <a:buChar char="•"/>
              <a:defRPr/>
            </a:pPr>
            <a:r>
              <a:rPr lang="en-US" sz="2000" dirty="0" smtClean="0"/>
              <a:t>A common protocol</a:t>
            </a:r>
          </a:p>
        </p:txBody>
      </p:sp>
      <p:sp>
        <p:nvSpPr>
          <p:cNvPr id="5" name="Rectangle 45"/>
          <p:cNvSpPr/>
          <p:nvPr/>
        </p:nvSpPr>
        <p:spPr bwMode="auto">
          <a:xfrm>
            <a:off x="8033939" y="2315783"/>
            <a:ext cx="1069980" cy="356288"/>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Lucida Sans" pitchFamily="34" charset="0"/>
              </a:rPr>
              <a:t>RDF</a:t>
            </a:r>
          </a:p>
        </p:txBody>
      </p:sp>
      <p:sp>
        <p:nvSpPr>
          <p:cNvPr id="6" name="Rectangle 32"/>
          <p:cNvSpPr/>
          <p:nvPr/>
        </p:nvSpPr>
        <p:spPr bwMode="auto">
          <a:xfrm>
            <a:off x="8041704" y="1920584"/>
            <a:ext cx="1066800" cy="35628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bg1"/>
                </a:solidFill>
                <a:effectLst/>
                <a:latin typeface="Lucida Sans" pitchFamily="34" charset="0"/>
              </a:rPr>
              <a:t>URIs</a:t>
            </a:r>
            <a:endParaRPr kumimoji="0" lang="en-US" sz="1800" b="0" i="0" u="none" strike="noStrike" cap="none" normalizeH="0" baseline="0" dirty="0" smtClean="0">
              <a:ln>
                <a:noFill/>
              </a:ln>
              <a:solidFill>
                <a:schemeClr val="bg1"/>
              </a:solidFill>
              <a:effectLst/>
              <a:latin typeface="Lucida Sans" pitchFamily="34" charset="0"/>
            </a:endParaRPr>
          </a:p>
        </p:txBody>
      </p:sp>
      <p:sp>
        <p:nvSpPr>
          <p:cNvPr id="7" name="Rectangle 39"/>
          <p:cNvSpPr/>
          <p:nvPr/>
        </p:nvSpPr>
        <p:spPr bwMode="auto">
          <a:xfrm>
            <a:off x="8041704" y="2683616"/>
            <a:ext cx="1066800" cy="35628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Lucida Sans" pitchFamily="34" charset="0"/>
              </a:rPr>
              <a:t>HTTP</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Lucida Sans" pitchFamily="34" charset="0"/>
            </a:endParaRPr>
          </a:p>
        </p:txBody>
      </p:sp>
      <p:sp>
        <p:nvSpPr>
          <p:cNvPr id="8" name="Content Placeholder 2"/>
          <p:cNvSpPr txBox="1">
            <a:spLocks/>
          </p:cNvSpPr>
          <p:nvPr/>
        </p:nvSpPr>
        <p:spPr>
          <a:xfrm>
            <a:off x="2195736" y="1916832"/>
            <a:ext cx="6264696" cy="150918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Globally Unique identifiers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smtClean="0"/>
              <a:t>Typed Links (=relations)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between Entities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common protocol</a:t>
            </a:r>
          </a:p>
          <a:p>
            <a:pPr marL="342900" marR="0" lvl="0" indent="-342900" algn="l" defTabSz="457200" rtl="0" eaLnBrk="1" fontAlgn="auto" latinLnBrk="0" hangingPunct="1">
              <a:lnSpc>
                <a:spcPct val="100000"/>
              </a:lnSpc>
              <a:spcBef>
                <a:spcPct val="20000"/>
              </a:spcBef>
              <a:spcAft>
                <a:spcPts val="0"/>
              </a:spcAft>
              <a:buClrTx/>
              <a:buSzTx/>
              <a:tabLst/>
              <a:defRPr/>
            </a:pPr>
            <a:r>
              <a:rPr lang="en-US" sz="2000" dirty="0" smtClean="0">
                <a:sym typeface="Wingdings"/>
              </a:rPr>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itle 1"/>
          <p:cNvSpPr txBox="1">
            <a:spLocks/>
          </p:cNvSpPr>
          <p:nvPr/>
        </p:nvSpPr>
        <p:spPr bwMode="gray">
          <a:xfrm>
            <a:off x="179512" y="484369"/>
            <a:ext cx="8229600" cy="113878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r>
              <a:rPr lang="en-US" dirty="0" smtClean="0"/>
              <a:t>From the HTML Web…</a:t>
            </a:r>
            <a:endParaRPr lang="en-US" dirty="0"/>
          </a:p>
        </p:txBody>
      </p:sp>
      <p:sp>
        <p:nvSpPr>
          <p:cNvPr id="10" name="Title 1"/>
          <p:cNvSpPr txBox="1">
            <a:spLocks/>
          </p:cNvSpPr>
          <p:nvPr/>
        </p:nvSpPr>
        <p:spPr>
          <a:xfrm>
            <a:off x="189856" y="476672"/>
            <a:ext cx="8229600" cy="1138783"/>
          </a:xfrm>
          <a:prstGeom prst="rect">
            <a:avLst/>
          </a:prstGeom>
        </p:spPr>
        <p:txBody>
          <a:bodyPr vert="horz" lIns="0" tIns="0" rIns="0" bIns="0" rtlCol="0" anchor="ctr">
            <a:normAutofit/>
          </a:bodyPr>
          <a:lstStyle>
            <a:defPPr>
              <a:defRPr lang="de-DE"/>
            </a:defPPr>
            <a:lvl1pPr>
              <a:lnSpc>
                <a:spcPct val="100000"/>
              </a:lnSpc>
              <a:spcBef>
                <a:spcPct val="0"/>
              </a:spcBef>
              <a:buNone/>
              <a:defRPr sz="2800" b="1">
                <a:solidFill>
                  <a:schemeClr val="bg1"/>
                </a:solidFill>
                <a:latin typeface="+mj-lt"/>
                <a:ea typeface="+mj-ea"/>
                <a:cs typeface="+mj-cs"/>
              </a:defRPr>
            </a:lvl1pPr>
          </a:lstStyle>
          <a:p>
            <a:r>
              <a:rPr lang="en-US" dirty="0"/>
              <a:t>… towards a Web of (Linked) Data</a:t>
            </a:r>
          </a:p>
        </p:txBody>
      </p:sp>
      <p:pic>
        <p:nvPicPr>
          <p:cNvPr id="12" name="Bild 11" descr="Screen Shot 2013-11-13 at 4.10.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456384"/>
            <a:ext cx="4239986" cy="3789040"/>
          </a:xfrm>
          <a:prstGeom prst="rect">
            <a:avLst/>
          </a:prstGeom>
        </p:spPr>
      </p:pic>
      <p:pic>
        <p:nvPicPr>
          <p:cNvPr id="13" name="Bild 12" descr="Screen Shot 2013-11-11 at 4.46.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3840955"/>
            <a:ext cx="3528392" cy="2900413"/>
          </a:xfrm>
          <a:prstGeom prst="rect">
            <a:avLst/>
          </a:prstGeom>
        </p:spPr>
      </p:pic>
      <p:grpSp>
        <p:nvGrpSpPr>
          <p:cNvPr id="22" name="Gruppierung 21"/>
          <p:cNvGrpSpPr/>
          <p:nvPr/>
        </p:nvGrpSpPr>
        <p:grpSpPr>
          <a:xfrm>
            <a:off x="179512" y="4264223"/>
            <a:ext cx="9217024" cy="536377"/>
            <a:chOff x="179512" y="4264223"/>
            <a:chExt cx="9217024" cy="536377"/>
          </a:xfrm>
        </p:grpSpPr>
        <p:grpSp>
          <p:nvGrpSpPr>
            <p:cNvPr id="16" name="Group 48"/>
            <p:cNvGrpSpPr/>
            <p:nvPr/>
          </p:nvGrpSpPr>
          <p:grpSpPr>
            <a:xfrm>
              <a:off x="179512" y="4264223"/>
              <a:ext cx="7452320" cy="536377"/>
              <a:chOff x="-91226" y="4264223"/>
              <a:chExt cx="7452320" cy="536377"/>
            </a:xfrm>
          </p:grpSpPr>
          <p:sp>
            <p:nvSpPr>
              <p:cNvPr id="17" name="Oval 16"/>
              <p:cNvSpPr>
                <a:spLocks noChangeArrowheads="1"/>
              </p:cNvSpPr>
              <p:nvPr/>
            </p:nvSpPr>
            <p:spPr bwMode="auto">
              <a:xfrm>
                <a:off x="-91226" y="4343400"/>
                <a:ext cx="2377226" cy="457200"/>
              </a:xfrm>
              <a:prstGeom prst="ellipse">
                <a:avLst/>
              </a:prstGeom>
              <a:solidFill>
                <a:srgbClr val="E0AEA2"/>
              </a:solidFill>
              <a:ln w="9525">
                <a:noFill/>
                <a:round/>
                <a:headEnd/>
                <a:tailEnd/>
              </a:ln>
            </p:spPr>
            <p:txBody>
              <a:bodyPr>
                <a:prstTxWarp prst="textNoShape">
                  <a:avLst/>
                </a:prstTxWarp>
              </a:bodyPr>
              <a:lstStyle/>
              <a:p>
                <a:r>
                  <a:rPr lang="en-US" sz="1400" dirty="0" err="1" smtClean="0">
                    <a:solidFill>
                      <a:srgbClr val="000000"/>
                    </a:solidFill>
                  </a:rPr>
                  <a:t>polleres.net#me</a:t>
                </a:r>
                <a:endParaRPr lang="en-US" sz="1400" dirty="0"/>
              </a:p>
            </p:txBody>
          </p:sp>
          <p:sp>
            <p:nvSpPr>
              <p:cNvPr id="18" name="Rectangle 9"/>
              <p:cNvSpPr/>
              <p:nvPr/>
            </p:nvSpPr>
            <p:spPr>
              <a:xfrm>
                <a:off x="2789094" y="4264223"/>
                <a:ext cx="4572000" cy="307777"/>
              </a:xfrm>
              <a:prstGeom prst="rect">
                <a:avLst/>
              </a:prstGeom>
            </p:spPr>
            <p:txBody>
              <a:bodyPr>
                <a:spAutoFit/>
              </a:bodyPr>
              <a:lstStyle/>
              <a:p>
                <a:r>
                  <a:rPr lang="en-US" sz="1400" dirty="0" smtClean="0">
                    <a:solidFill>
                      <a:srgbClr val="FF0000"/>
                    </a:solidFill>
                  </a:rPr>
                  <a:t>xmlns.com/foaf/0.1/made</a:t>
                </a:r>
                <a:endParaRPr lang="en-US" sz="1400" dirty="0">
                  <a:solidFill>
                    <a:srgbClr val="FF0000"/>
                  </a:solidFill>
                </a:endParaRPr>
              </a:p>
            </p:txBody>
          </p:sp>
        </p:grpSp>
        <p:sp>
          <p:nvSpPr>
            <p:cNvPr id="19" name="Oval 16"/>
            <p:cNvSpPr>
              <a:spLocks noChangeArrowheads="1"/>
            </p:cNvSpPr>
            <p:nvPr/>
          </p:nvSpPr>
          <p:spPr bwMode="auto">
            <a:xfrm>
              <a:off x="5588496" y="4339952"/>
              <a:ext cx="3808040" cy="457200"/>
            </a:xfrm>
            <a:prstGeom prst="ellipse">
              <a:avLst/>
            </a:prstGeom>
            <a:solidFill>
              <a:srgbClr val="E0AEA2"/>
            </a:solidFill>
            <a:ln w="9525">
              <a:noFill/>
              <a:round/>
              <a:headEnd/>
              <a:tailEnd/>
            </a:ln>
          </p:spPr>
          <p:txBody>
            <a:bodyPr>
              <a:prstTxWarp prst="textNoShape">
                <a:avLst/>
              </a:prstTxWarp>
            </a:bodyPr>
            <a:lstStyle/>
            <a:p>
              <a:r>
                <a:rPr lang="en-US" sz="1400" dirty="0" smtClean="0">
                  <a:solidFill>
                    <a:srgbClr val="000000"/>
                  </a:solidFill>
                </a:rPr>
                <a:t>w3.org/TR/sparql11-update</a:t>
              </a:r>
              <a:endParaRPr lang="en-US" sz="1400" dirty="0"/>
            </a:p>
          </p:txBody>
        </p:sp>
      </p:grpSp>
      <p:sp>
        <p:nvSpPr>
          <p:cNvPr id="20" name="Rectangle 35"/>
          <p:cNvSpPr/>
          <p:nvPr/>
        </p:nvSpPr>
        <p:spPr>
          <a:xfrm>
            <a:off x="7509" y="5805264"/>
            <a:ext cx="11469774" cy="701731"/>
          </a:xfrm>
          <a:prstGeom prst="rect">
            <a:avLst/>
          </a:prstGeom>
        </p:spPr>
        <p:txBody>
          <a:bodyPr wrap="square">
            <a:spAutoFit/>
          </a:bodyPr>
          <a:lstStyle/>
          <a:p>
            <a:pPr marL="342900" lvl="0" indent="-342900">
              <a:spcBef>
                <a:spcPct val="20000"/>
              </a:spcBef>
              <a:buFont typeface="Wingdings" charset="0"/>
              <a:buChar char="à"/>
              <a:defRPr/>
            </a:pPr>
            <a:r>
              <a:rPr lang="en-US" i="1" dirty="0" smtClean="0">
                <a:sym typeface="Wingdings"/>
              </a:rPr>
              <a:t>a universal graph-based data format…</a:t>
            </a:r>
          </a:p>
          <a:p>
            <a:pPr lvl="0">
              <a:spcBef>
                <a:spcPct val="20000"/>
              </a:spcBef>
              <a:defRPr/>
            </a:pPr>
            <a:r>
              <a:rPr lang="en-US" i="1" dirty="0" smtClean="0">
                <a:sym typeface="Wingdings"/>
              </a:rPr>
              <a:t>    (note that e.g. any relational data can be decomposed into such triples)</a:t>
            </a:r>
            <a:endParaRPr lang="en-US" i="1" dirty="0" smtClean="0"/>
          </a:p>
        </p:txBody>
      </p:sp>
      <p:sp>
        <p:nvSpPr>
          <p:cNvPr id="21" name="Rectangle 60"/>
          <p:cNvSpPr/>
          <p:nvPr/>
        </p:nvSpPr>
        <p:spPr>
          <a:xfrm>
            <a:off x="3707904" y="4581128"/>
            <a:ext cx="553622" cy="307777"/>
          </a:xfrm>
          <a:prstGeom prst="rect">
            <a:avLst/>
          </a:prstGeom>
        </p:spPr>
        <p:txBody>
          <a:bodyPr wrap="square">
            <a:spAutoFit/>
          </a:bodyPr>
          <a:lstStyle/>
          <a:p>
            <a:r>
              <a:rPr lang="en-US" sz="1400" dirty="0" err="1" smtClean="0"/>
              <a:t>href</a:t>
            </a:r>
            <a:endParaRPr lang="en-US" sz="1400" dirty="0"/>
          </a:p>
        </p:txBody>
      </p:sp>
      <p:cxnSp>
        <p:nvCxnSpPr>
          <p:cNvPr id="23" name="Straight Arrow Connector 6"/>
          <p:cNvCxnSpPr/>
          <p:nvPr/>
        </p:nvCxnSpPr>
        <p:spPr bwMode="auto">
          <a:xfrm flipV="1">
            <a:off x="2556738" y="4568552"/>
            <a:ext cx="3031758" cy="471"/>
          </a:xfrm>
          <a:prstGeom prst="straightConnector1">
            <a:avLst/>
          </a:prstGeom>
          <a:noFill/>
          <a:ln w="25400" cap="flat" cmpd="sng" algn="ctr">
            <a:solidFill>
              <a:schemeClr val="tx1"/>
            </a:solidFill>
            <a:prstDash val="solid"/>
            <a:round/>
            <a:headEnd type="none" w="med" len="med"/>
            <a:tailEnd type="arrow"/>
          </a:ln>
          <a:effectLst/>
        </p:spPr>
      </p:cxnSp>
      <p:grpSp>
        <p:nvGrpSpPr>
          <p:cNvPr id="24" name="Group 53"/>
          <p:cNvGrpSpPr/>
          <p:nvPr/>
        </p:nvGrpSpPr>
        <p:grpSpPr>
          <a:xfrm>
            <a:off x="1570176" y="4836670"/>
            <a:ext cx="5828133" cy="392530"/>
            <a:chOff x="1754896" y="4256226"/>
            <a:chExt cx="5828133" cy="392530"/>
          </a:xfrm>
        </p:grpSpPr>
        <p:sp>
          <p:nvSpPr>
            <p:cNvPr id="25" name="TextBox 50"/>
            <p:cNvSpPr txBox="1"/>
            <p:nvPr/>
          </p:nvSpPr>
          <p:spPr>
            <a:xfrm>
              <a:off x="1754896" y="4256226"/>
              <a:ext cx="995961" cy="369332"/>
            </a:xfrm>
            <a:prstGeom prst="rect">
              <a:avLst/>
            </a:prstGeom>
            <a:noFill/>
          </p:spPr>
          <p:txBody>
            <a:bodyPr wrap="none" rtlCol="0">
              <a:spAutoFit/>
            </a:bodyPr>
            <a:lstStyle/>
            <a:p>
              <a:r>
                <a:rPr lang="en-US" b="1" dirty="0" smtClean="0"/>
                <a:t>Person</a:t>
              </a:r>
              <a:endParaRPr lang="en-US" b="1" dirty="0"/>
            </a:p>
          </p:txBody>
        </p:sp>
        <p:sp>
          <p:nvSpPr>
            <p:cNvPr id="26" name="TextBox 52"/>
            <p:cNvSpPr txBox="1"/>
            <p:nvPr/>
          </p:nvSpPr>
          <p:spPr>
            <a:xfrm>
              <a:off x="6769986" y="4279424"/>
              <a:ext cx="813043" cy="369332"/>
            </a:xfrm>
            <a:prstGeom prst="rect">
              <a:avLst/>
            </a:prstGeom>
            <a:noFill/>
          </p:spPr>
          <p:txBody>
            <a:bodyPr wrap="none" rtlCol="0">
              <a:spAutoFit/>
            </a:bodyPr>
            <a:lstStyle/>
            <a:p>
              <a:r>
                <a:rPr lang="en-US" b="1" dirty="0" smtClean="0"/>
                <a:t>Article</a:t>
              </a:r>
              <a:endParaRPr lang="en-US" b="1" dirty="0"/>
            </a:p>
          </p:txBody>
        </p:sp>
      </p:grpSp>
      <p:grpSp>
        <p:nvGrpSpPr>
          <p:cNvPr id="27" name="Group 79"/>
          <p:cNvGrpSpPr/>
          <p:nvPr/>
        </p:nvGrpSpPr>
        <p:grpSpPr>
          <a:xfrm>
            <a:off x="2545192" y="5085184"/>
            <a:ext cx="4288747" cy="2016224"/>
            <a:chOff x="2545192" y="4737001"/>
            <a:chExt cx="4288747" cy="2016224"/>
          </a:xfrm>
        </p:grpSpPr>
        <p:pic>
          <p:nvPicPr>
            <p:cNvPr id="28" name="Picture 75" descr="Screen shot 2011-03-03 at 14.50.43.png"/>
            <p:cNvPicPr>
              <a:picLocks noChangeAspect="1"/>
            </p:cNvPicPr>
            <p:nvPr/>
          </p:nvPicPr>
          <p:blipFill>
            <a:blip r:embed="rId4"/>
            <a:srcRect b="26094"/>
            <a:stretch>
              <a:fillRect/>
            </a:stretch>
          </p:blipFill>
          <p:spPr>
            <a:xfrm>
              <a:off x="2545192" y="4737001"/>
              <a:ext cx="4288747" cy="2016224"/>
            </a:xfrm>
            <a:prstGeom prst="rect">
              <a:avLst/>
            </a:prstGeom>
          </p:spPr>
        </p:pic>
        <p:grpSp>
          <p:nvGrpSpPr>
            <p:cNvPr id="29" name="Group 78"/>
            <p:cNvGrpSpPr/>
            <p:nvPr/>
          </p:nvGrpSpPr>
          <p:grpSpPr>
            <a:xfrm>
              <a:off x="2894467" y="5440795"/>
              <a:ext cx="3391055" cy="1170796"/>
              <a:chOff x="2894467" y="5440795"/>
              <a:chExt cx="3391055" cy="1170796"/>
            </a:xfrm>
          </p:grpSpPr>
          <p:pic>
            <p:nvPicPr>
              <p:cNvPr id="30" name="Picture 76" descr="Screen Shot 2013-01-25 at 19.58.29.png"/>
              <p:cNvPicPr>
                <a:picLocks noChangeAspect="1"/>
              </p:cNvPicPr>
              <p:nvPr/>
            </p:nvPicPr>
            <p:blipFill>
              <a:blip r:embed="rId5"/>
              <a:stretch>
                <a:fillRect/>
              </a:stretch>
            </p:blipFill>
            <p:spPr>
              <a:xfrm>
                <a:off x="2894467" y="5732012"/>
                <a:ext cx="2578076" cy="879579"/>
              </a:xfrm>
              <a:prstGeom prst="rect">
                <a:avLst/>
              </a:prstGeom>
            </p:spPr>
          </p:pic>
          <p:pic>
            <p:nvPicPr>
              <p:cNvPr id="31" name="Picture 18" descr="http://www.science3point0.com/wp-content/uploads/2010/08/foaf.gif"/>
              <p:cNvPicPr>
                <a:picLocks noChangeAspect="1" noChangeArrowheads="1"/>
              </p:cNvPicPr>
              <p:nvPr/>
            </p:nvPicPr>
            <p:blipFill>
              <a:blip r:embed="rId6"/>
              <a:srcRect/>
              <a:stretch>
                <a:fillRect/>
              </a:stretch>
            </p:blipFill>
            <p:spPr bwMode="auto">
              <a:xfrm>
                <a:off x="5423906" y="5440795"/>
                <a:ext cx="861616" cy="495300"/>
              </a:xfrm>
              <a:prstGeom prst="rect">
                <a:avLst/>
              </a:prstGeom>
              <a:noFill/>
              <a:ln w="9525">
                <a:noFill/>
                <a:miter lim="800000"/>
                <a:headEnd/>
                <a:tailEnd/>
              </a:ln>
            </p:spPr>
          </p:pic>
        </p:grpSp>
      </p:grpSp>
      <p:sp>
        <p:nvSpPr>
          <p:cNvPr id="32" name="TextBox 34"/>
          <p:cNvSpPr txBox="1"/>
          <p:nvPr/>
        </p:nvSpPr>
        <p:spPr>
          <a:xfrm>
            <a:off x="827584" y="3851756"/>
            <a:ext cx="8316416" cy="369332"/>
          </a:xfrm>
          <a:prstGeom prst="rect">
            <a:avLst/>
          </a:prstGeom>
          <a:noFill/>
        </p:spPr>
        <p:txBody>
          <a:bodyPr wrap="square" rtlCol="0">
            <a:spAutoFit/>
          </a:bodyPr>
          <a:lstStyle/>
          <a:p>
            <a:r>
              <a:rPr lang="en-US" b="1" dirty="0" smtClean="0">
                <a:solidFill>
                  <a:srgbClr val="0000FF"/>
                </a:solidFill>
              </a:rPr>
              <a:t>Axel Polleres</a:t>
            </a:r>
            <a:r>
              <a:rPr lang="en-US" b="1" dirty="0" smtClean="0"/>
              <a:t>		  </a:t>
            </a:r>
            <a:r>
              <a:rPr lang="en-US" b="1" dirty="0" smtClean="0">
                <a:solidFill>
                  <a:srgbClr val="FF0000"/>
                </a:solidFill>
              </a:rPr>
              <a:t>edited</a:t>
            </a:r>
            <a:r>
              <a:rPr lang="en-US" b="1" dirty="0" smtClean="0"/>
              <a:t>	    SPARQL1.1 Update spec </a:t>
            </a:r>
            <a:r>
              <a:rPr lang="en-US" b="1" dirty="0" smtClean="0">
                <a:solidFill>
                  <a:srgbClr val="008000"/>
                </a:solidFill>
              </a:rPr>
              <a:t>.</a:t>
            </a:r>
            <a:endParaRPr lang="en-US" b="1" dirty="0">
              <a:solidFill>
                <a:srgbClr val="008000"/>
              </a:solidFill>
            </a:endParaRPr>
          </a:p>
        </p:txBody>
      </p:sp>
    </p:spTree>
    <p:extLst>
      <p:ext uri="{BB962C8B-B14F-4D97-AF65-F5344CB8AC3E}">
        <p14:creationId xmlns:p14="http://schemas.microsoft.com/office/powerpoint/2010/main" val="31678296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build="allAtOnce"/>
      <p:bldP spid="9" grpId="0"/>
      <p:bldP spid="10" grpId="0"/>
      <p:bldP spid="20" grpId="0"/>
      <p:bldP spid="2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a:xfrm>
            <a:off x="4041775" y="6405563"/>
            <a:ext cx="1060450" cy="360362"/>
          </a:xfrm>
        </p:spPr>
        <p:txBody>
          <a:bodyPr/>
          <a:lstStyle/>
          <a:p>
            <a:fld id="{8B8F5953-2C2C-0746-A3E9-703EAA5AAFEC}" type="slidenum">
              <a:rPr lang="fr-FR" smtClean="0"/>
              <a:pPr/>
              <a:t>8</a:t>
            </a:fld>
            <a:endParaRPr lang="fr-FR"/>
          </a:p>
        </p:txBody>
      </p:sp>
      <p:sp>
        <p:nvSpPr>
          <p:cNvPr id="36865" name="Title 1"/>
          <p:cNvSpPr>
            <a:spLocks noGrp="1"/>
          </p:cNvSpPr>
          <p:nvPr>
            <p:ph type="title" idx="4294967295"/>
          </p:nvPr>
        </p:nvSpPr>
        <p:spPr>
          <a:xfrm>
            <a:off x="251520" y="214536"/>
            <a:ext cx="8015288" cy="838200"/>
          </a:xfrm>
        </p:spPr>
        <p:txBody>
          <a:bodyPr/>
          <a:lstStyle/>
          <a:p>
            <a:r>
              <a:rPr lang="en-US" sz="2800" b="0" dirty="0" smtClean="0">
                <a:latin typeface="Arial" charset="0"/>
              </a:rPr>
              <a:t>Linked Data on the Web: Adoption</a:t>
            </a:r>
          </a:p>
        </p:txBody>
      </p:sp>
      <p:grpSp>
        <p:nvGrpSpPr>
          <p:cNvPr id="30" name="Group 29"/>
          <p:cNvGrpSpPr/>
          <p:nvPr/>
        </p:nvGrpSpPr>
        <p:grpSpPr>
          <a:xfrm>
            <a:off x="2438400" y="2152789"/>
            <a:ext cx="5399087" cy="3181211"/>
            <a:chOff x="2438400" y="2152789"/>
            <a:chExt cx="5399087" cy="3181211"/>
          </a:xfrm>
        </p:grpSpPr>
        <p:pic>
          <p:nvPicPr>
            <p:cNvPr id="36868" name="Picture 4" descr="lod-datasets_2008richard.png"/>
            <p:cNvPicPr>
              <a:picLocks noChangeAspect="1"/>
            </p:cNvPicPr>
            <p:nvPr/>
          </p:nvPicPr>
          <p:blipFill>
            <a:blip r:embed="rId2"/>
            <a:srcRect/>
            <a:stretch>
              <a:fillRect/>
            </a:stretch>
          </p:blipFill>
          <p:spPr bwMode="auto">
            <a:xfrm>
              <a:off x="2438400" y="2152789"/>
              <a:ext cx="4190999" cy="3181211"/>
            </a:xfrm>
            <a:prstGeom prst="rect">
              <a:avLst/>
            </a:prstGeom>
            <a:noFill/>
            <a:ln w="9525">
              <a:noFill/>
              <a:miter lim="800000"/>
              <a:headEnd/>
              <a:tailEnd/>
            </a:ln>
          </p:spPr>
        </p:pic>
        <p:sp>
          <p:nvSpPr>
            <p:cNvPr id="36869" name="TextBox 5"/>
            <p:cNvSpPr txBox="1">
              <a:spLocks noChangeArrowheads="1"/>
            </p:cNvSpPr>
            <p:nvPr/>
          </p:nvSpPr>
          <p:spPr bwMode="auto">
            <a:xfrm>
              <a:off x="6313487" y="4964112"/>
              <a:ext cx="1524000" cy="369888"/>
            </a:xfrm>
            <a:prstGeom prst="rect">
              <a:avLst/>
            </a:prstGeom>
            <a:noFill/>
            <a:ln w="9525">
              <a:noFill/>
              <a:miter lim="800000"/>
              <a:headEnd/>
              <a:tailEnd/>
            </a:ln>
          </p:spPr>
          <p:txBody>
            <a:bodyPr wrap="none">
              <a:spAutoFit/>
            </a:bodyPr>
            <a:lstStyle/>
            <a:p>
              <a:pPr eaLnBrk="0" hangingPunct="0"/>
              <a:r>
                <a:rPr lang="en-US">
                  <a:solidFill>
                    <a:srgbClr val="000000"/>
                  </a:solidFill>
                  <a:latin typeface="Lucida Sans" pitchFamily="34" charset="0"/>
                </a:rPr>
                <a:t>March 2008</a:t>
              </a:r>
            </a:p>
          </p:txBody>
        </p:sp>
      </p:grpSp>
      <p:grpSp>
        <p:nvGrpSpPr>
          <p:cNvPr id="2" name="Group 16"/>
          <p:cNvGrpSpPr/>
          <p:nvPr/>
        </p:nvGrpSpPr>
        <p:grpSpPr>
          <a:xfrm>
            <a:off x="1739116" y="1795588"/>
            <a:ext cx="5862350" cy="4570236"/>
            <a:chOff x="1981200" y="943396"/>
            <a:chExt cx="5862350" cy="4466804"/>
          </a:xfrm>
        </p:grpSpPr>
        <p:pic>
          <p:nvPicPr>
            <p:cNvPr id="16" name="Picture 15"/>
            <p:cNvPicPr>
              <a:picLocks noChangeAspect="1"/>
            </p:cNvPicPr>
            <p:nvPr/>
          </p:nvPicPr>
          <p:blipFill>
            <a:blip r:embed="rId3"/>
            <a:stretch>
              <a:fillRect/>
            </a:stretch>
          </p:blipFill>
          <p:spPr>
            <a:xfrm>
              <a:off x="1981200" y="943396"/>
              <a:ext cx="5862350" cy="4466804"/>
            </a:xfrm>
            <a:prstGeom prst="rect">
              <a:avLst/>
            </a:prstGeom>
          </p:spPr>
        </p:pic>
        <p:sp>
          <p:nvSpPr>
            <p:cNvPr id="36883" name="TextBox 7"/>
            <p:cNvSpPr txBox="1">
              <a:spLocks noChangeArrowheads="1"/>
            </p:cNvSpPr>
            <p:nvPr/>
          </p:nvSpPr>
          <p:spPr bwMode="auto">
            <a:xfrm>
              <a:off x="6248400" y="4965071"/>
              <a:ext cx="1523837" cy="369332"/>
            </a:xfrm>
            <a:prstGeom prst="rect">
              <a:avLst/>
            </a:prstGeom>
            <a:solidFill>
              <a:schemeClr val="bg1"/>
            </a:solidFill>
            <a:ln w="9525">
              <a:noFill/>
              <a:miter lim="800000"/>
              <a:headEnd/>
              <a:tailEnd/>
            </a:ln>
          </p:spPr>
          <p:txBody>
            <a:bodyPr wrap="square">
              <a:spAutoFit/>
            </a:bodyPr>
            <a:lstStyle/>
            <a:p>
              <a:pPr eaLnBrk="0" hangingPunct="0"/>
              <a:r>
                <a:rPr lang="en-US" dirty="0">
                  <a:solidFill>
                    <a:srgbClr val="000000"/>
                  </a:solidFill>
                  <a:latin typeface="Lucida Sans" pitchFamily="34" charset="0"/>
                </a:rPr>
                <a:t>March 2009</a:t>
              </a:r>
            </a:p>
          </p:txBody>
        </p:sp>
      </p:grpSp>
      <p:grpSp>
        <p:nvGrpSpPr>
          <p:cNvPr id="3" name="Group 19"/>
          <p:cNvGrpSpPr/>
          <p:nvPr/>
        </p:nvGrpSpPr>
        <p:grpSpPr>
          <a:xfrm>
            <a:off x="1439532" y="1512609"/>
            <a:ext cx="6397955" cy="4735791"/>
            <a:chOff x="1755445" y="990600"/>
            <a:chExt cx="6397955" cy="4735791"/>
          </a:xfrm>
        </p:grpSpPr>
        <p:pic>
          <p:nvPicPr>
            <p:cNvPr id="18" name="Picture 17"/>
            <p:cNvPicPr>
              <a:picLocks noChangeAspect="1"/>
            </p:cNvPicPr>
            <p:nvPr/>
          </p:nvPicPr>
          <p:blipFill>
            <a:blip r:embed="rId4"/>
            <a:stretch>
              <a:fillRect/>
            </a:stretch>
          </p:blipFill>
          <p:spPr>
            <a:xfrm>
              <a:off x="1755445" y="990600"/>
              <a:ext cx="6321755" cy="4735791"/>
            </a:xfrm>
            <a:prstGeom prst="rect">
              <a:avLst/>
            </a:prstGeom>
          </p:spPr>
        </p:pic>
        <p:sp>
          <p:nvSpPr>
            <p:cNvPr id="19" name="TextBox 7"/>
            <p:cNvSpPr txBox="1">
              <a:spLocks noChangeArrowheads="1"/>
            </p:cNvSpPr>
            <p:nvPr/>
          </p:nvSpPr>
          <p:spPr bwMode="auto">
            <a:xfrm>
              <a:off x="6629563" y="5257800"/>
              <a:ext cx="1523837" cy="377884"/>
            </a:xfrm>
            <a:prstGeom prst="rect">
              <a:avLst/>
            </a:prstGeom>
            <a:solidFill>
              <a:schemeClr val="bg1"/>
            </a:solidFill>
            <a:ln w="9525">
              <a:noFill/>
              <a:miter lim="800000"/>
              <a:headEnd/>
              <a:tailEnd/>
            </a:ln>
          </p:spPr>
          <p:txBody>
            <a:bodyPr wrap="square">
              <a:spAutoFit/>
            </a:bodyPr>
            <a:lstStyle/>
            <a:p>
              <a:pPr eaLnBrk="0" hangingPunct="0"/>
              <a:r>
                <a:rPr lang="en-US" dirty="0" smtClean="0">
                  <a:solidFill>
                    <a:srgbClr val="000000"/>
                  </a:solidFill>
                  <a:latin typeface="Lucida Sans" pitchFamily="34" charset="0"/>
                </a:rPr>
                <a:t>July 2009</a:t>
              </a:r>
              <a:endParaRPr lang="en-US" dirty="0">
                <a:solidFill>
                  <a:srgbClr val="000000"/>
                </a:solidFill>
                <a:latin typeface="Lucida Sans" pitchFamily="34" charset="0"/>
              </a:endParaRPr>
            </a:p>
          </p:txBody>
        </p:sp>
      </p:grpSp>
      <p:grpSp>
        <p:nvGrpSpPr>
          <p:cNvPr id="4" name="Group 22"/>
          <p:cNvGrpSpPr/>
          <p:nvPr/>
        </p:nvGrpSpPr>
        <p:grpSpPr>
          <a:xfrm>
            <a:off x="0" y="1313718"/>
            <a:ext cx="9144000" cy="5859698"/>
            <a:chOff x="0" y="1066799"/>
            <a:chExt cx="9144000" cy="5951935"/>
          </a:xfrm>
        </p:grpSpPr>
        <p:pic>
          <p:nvPicPr>
            <p:cNvPr id="20" name="Picture 19"/>
            <p:cNvPicPr>
              <a:picLocks noChangeAspect="1"/>
            </p:cNvPicPr>
            <p:nvPr/>
          </p:nvPicPr>
          <p:blipFill>
            <a:blip r:embed="rId5"/>
            <a:stretch>
              <a:fillRect/>
            </a:stretch>
          </p:blipFill>
          <p:spPr>
            <a:xfrm>
              <a:off x="0" y="1066799"/>
              <a:ext cx="9144000" cy="5951935"/>
            </a:xfrm>
            <a:prstGeom prst="rect">
              <a:avLst/>
            </a:prstGeom>
          </p:spPr>
        </p:pic>
        <p:sp>
          <p:nvSpPr>
            <p:cNvPr id="22" name="TextBox 21"/>
            <p:cNvSpPr txBox="1"/>
            <p:nvPr/>
          </p:nvSpPr>
          <p:spPr>
            <a:xfrm>
              <a:off x="7548503" y="6214178"/>
              <a:ext cx="1595497" cy="312622"/>
            </a:xfrm>
            <a:prstGeom prst="rect">
              <a:avLst/>
            </a:prstGeom>
            <a:noFill/>
          </p:spPr>
          <p:txBody>
            <a:bodyPr wrap="square" rtlCol="0">
              <a:spAutoFit/>
            </a:bodyPr>
            <a:lstStyle/>
            <a:p>
              <a:r>
                <a:rPr lang="en-US" sz="1400" dirty="0" smtClean="0"/>
                <a:t>Sep. 2010</a:t>
              </a:r>
              <a:endParaRPr lang="en-US" sz="1400" dirty="0"/>
            </a:p>
          </p:txBody>
        </p:sp>
      </p:grpSp>
      <p:grpSp>
        <p:nvGrpSpPr>
          <p:cNvPr id="6" name="Gruppierung 5"/>
          <p:cNvGrpSpPr/>
          <p:nvPr/>
        </p:nvGrpSpPr>
        <p:grpSpPr>
          <a:xfrm>
            <a:off x="-35496" y="1124744"/>
            <a:ext cx="9144000" cy="6025896"/>
            <a:chOff x="-900608" y="1772816"/>
            <a:chExt cx="9144000" cy="6025896"/>
          </a:xfrm>
        </p:grpSpPr>
        <p:pic>
          <p:nvPicPr>
            <p:cNvPr id="5" name="Bild 4"/>
            <p:cNvPicPr>
              <a:picLocks noChangeAspect="1"/>
            </p:cNvPicPr>
            <p:nvPr/>
          </p:nvPicPr>
          <p:blipFill>
            <a:blip r:embed="rId6"/>
            <a:stretch>
              <a:fillRect/>
            </a:stretch>
          </p:blipFill>
          <p:spPr>
            <a:xfrm>
              <a:off x="-900608" y="1772816"/>
              <a:ext cx="9144000" cy="6025896"/>
            </a:xfrm>
            <a:prstGeom prst="rect">
              <a:avLst/>
            </a:prstGeom>
          </p:spPr>
        </p:pic>
        <p:sp>
          <p:nvSpPr>
            <p:cNvPr id="28" name="TextBox 21"/>
            <p:cNvSpPr txBox="1"/>
            <p:nvPr/>
          </p:nvSpPr>
          <p:spPr>
            <a:xfrm>
              <a:off x="6516216" y="7029400"/>
              <a:ext cx="1595497" cy="307777"/>
            </a:xfrm>
            <a:prstGeom prst="rect">
              <a:avLst/>
            </a:prstGeom>
            <a:noFill/>
          </p:spPr>
          <p:txBody>
            <a:bodyPr wrap="square" rtlCol="0">
              <a:spAutoFit/>
            </a:bodyPr>
            <a:lstStyle/>
            <a:p>
              <a:r>
                <a:rPr lang="en-US" sz="1400" dirty="0" smtClean="0"/>
                <a:t>Sep. 2011</a:t>
              </a:r>
              <a:endParaRPr lang="en-US" sz="1400" dirty="0"/>
            </a:p>
          </p:txBody>
        </p:sp>
      </p:grpSp>
      <p:sp>
        <p:nvSpPr>
          <p:cNvPr id="36866" name="Content Placeholder 2"/>
          <p:cNvSpPr>
            <a:spLocks noGrp="1"/>
          </p:cNvSpPr>
          <p:nvPr>
            <p:ph idx="4294967295"/>
          </p:nvPr>
        </p:nvSpPr>
        <p:spPr>
          <a:xfrm>
            <a:off x="35496" y="3068960"/>
            <a:ext cx="8229600" cy="4675187"/>
          </a:xfrm>
        </p:spPr>
        <p:txBody>
          <a:bodyPr>
            <a:normAutofit/>
          </a:bodyPr>
          <a:lstStyle/>
          <a:p>
            <a:endParaRPr lang="en-US" sz="1400" dirty="0" smtClean="0">
              <a:latin typeface="Arial" charset="0"/>
            </a:endParaRPr>
          </a:p>
          <a:p>
            <a:endParaRPr lang="en-US" sz="1400" dirty="0" smtClean="0">
              <a:latin typeface="Arial" charset="0"/>
            </a:endParaRPr>
          </a:p>
          <a:p>
            <a:endParaRPr lang="en-US" sz="1400" dirty="0" smtClean="0">
              <a:latin typeface="Arial" charset="0"/>
            </a:endParaRPr>
          </a:p>
          <a:p>
            <a:endParaRPr lang="en-US" sz="1400" dirty="0" smtClean="0">
              <a:latin typeface="Arial" charset="0"/>
            </a:endParaRPr>
          </a:p>
          <a:p>
            <a:endParaRPr lang="en-US" sz="1400" dirty="0" smtClean="0">
              <a:latin typeface="Arial" charset="0"/>
            </a:endParaRPr>
          </a:p>
          <a:p>
            <a:endParaRPr lang="en-US" sz="1400" dirty="0" smtClean="0">
              <a:latin typeface="Arial" charset="0"/>
            </a:endParaRPr>
          </a:p>
          <a:p>
            <a:endParaRPr lang="en-US" sz="1400" dirty="0" smtClean="0">
              <a:latin typeface="Arial" charset="0"/>
            </a:endParaRPr>
          </a:p>
          <a:p>
            <a:endParaRPr lang="en-US" sz="1400" dirty="0" smtClean="0">
              <a:latin typeface="Arial" charset="0"/>
            </a:endParaRPr>
          </a:p>
          <a:p>
            <a:endParaRPr lang="en-US" sz="1400" dirty="0" smtClean="0">
              <a:latin typeface="Arial" charset="0"/>
            </a:endParaRPr>
          </a:p>
          <a:p>
            <a:endParaRPr lang="en-US" sz="1400" dirty="0" smtClean="0">
              <a:latin typeface="Arial" charset="0"/>
            </a:endParaRPr>
          </a:p>
          <a:p>
            <a:endParaRPr lang="en-US" sz="1400" dirty="0" smtClean="0">
              <a:latin typeface="Arial" charset="0"/>
            </a:endParaRPr>
          </a:p>
          <a:p>
            <a:pPr marL="0" indent="0">
              <a:buNone/>
            </a:pPr>
            <a:endParaRPr lang="en-US" sz="1400" dirty="0" smtClean="0">
              <a:latin typeface="Arial" charset="0"/>
            </a:endParaRPr>
          </a:p>
          <a:p>
            <a:pPr marL="0" indent="0">
              <a:buNone/>
            </a:pPr>
            <a:r>
              <a:rPr lang="en-US" sz="1400" dirty="0">
                <a:latin typeface="Arial" charset="0"/>
              </a:rPr>
              <a:t>Image from: </a:t>
            </a:r>
            <a:r>
              <a:rPr lang="en-US" sz="1400" dirty="0">
                <a:latin typeface="Arial" charset="0"/>
                <a:hlinkClick r:id="rId7"/>
              </a:rPr>
              <a:t>http://lod-cloud.net</a:t>
            </a:r>
            <a:r>
              <a:rPr lang="en-US" sz="1400" dirty="0" smtClean="0">
                <a:latin typeface="Arial" charset="0"/>
                <a:hlinkClick r:id="rId7"/>
              </a:rPr>
              <a:t>/</a:t>
            </a:r>
            <a:r>
              <a:rPr lang="en-US" sz="1400" dirty="0" smtClean="0">
                <a:latin typeface="Arial" charset="0"/>
              </a:rPr>
              <a:t> </a:t>
            </a:r>
          </a:p>
        </p:txBody>
      </p:sp>
      <p:pic>
        <p:nvPicPr>
          <p:cNvPr id="14" name="Picture 13" descr="Picture 9.png"/>
          <p:cNvPicPr>
            <a:picLocks noChangeAspect="1"/>
          </p:cNvPicPr>
          <p:nvPr/>
        </p:nvPicPr>
        <p:blipFill>
          <a:blip r:embed="rId8"/>
          <a:srcRect/>
          <a:stretch>
            <a:fillRect/>
          </a:stretch>
        </p:blipFill>
        <p:spPr bwMode="auto">
          <a:xfrm>
            <a:off x="179512" y="1196752"/>
            <a:ext cx="1778000" cy="406400"/>
          </a:xfrm>
          <a:prstGeom prst="rect">
            <a:avLst/>
          </a:prstGeom>
          <a:noFill/>
          <a:ln w="9525">
            <a:noFill/>
            <a:miter lim="800000"/>
            <a:headEnd/>
            <a:tailEnd/>
          </a:ln>
        </p:spPr>
      </p:pic>
      <p:pic>
        <p:nvPicPr>
          <p:cNvPr id="36880" name="Picture 11" descr="Picture 7.png"/>
          <p:cNvPicPr>
            <a:picLocks noChangeAspect="1"/>
          </p:cNvPicPr>
          <p:nvPr/>
        </p:nvPicPr>
        <p:blipFill>
          <a:blip r:embed="rId9"/>
          <a:srcRect/>
          <a:stretch>
            <a:fillRect/>
          </a:stretch>
        </p:blipFill>
        <p:spPr bwMode="auto">
          <a:xfrm>
            <a:off x="0" y="5443400"/>
            <a:ext cx="2590800" cy="424000"/>
          </a:xfrm>
          <a:prstGeom prst="rect">
            <a:avLst/>
          </a:prstGeom>
          <a:noFill/>
          <a:ln w="9525">
            <a:noFill/>
            <a:miter lim="800000"/>
            <a:headEnd/>
            <a:tailEnd/>
          </a:ln>
        </p:spPr>
      </p:pic>
      <p:sp>
        <p:nvSpPr>
          <p:cNvPr id="21" name="Slide Number Placeholder 5"/>
          <p:cNvSpPr txBox="1">
            <a:spLocks/>
          </p:cNvSpPr>
          <p:nvPr/>
        </p:nvSpPr>
        <p:spPr bwMode="auto">
          <a:xfrm>
            <a:off x="468313" y="639127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D49A84F-3738-4606-A3CC-54539EB32118}" type="slidenum">
              <a:rPr kumimoji="0" lang="en-IE" sz="1400" b="0" i="0" u="none" strike="noStrike" kern="1200" cap="none" spc="0" normalizeH="0" baseline="0" noProof="0" smtClean="0">
                <a:ln>
                  <a:noFill/>
                </a:ln>
                <a:solidFill>
                  <a:schemeClr val="bg1"/>
                </a:solidFill>
                <a:effectLst/>
                <a:uLnTx/>
                <a:uFillTx/>
                <a:latin typeface="+mn-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8</a:t>
            </a:fld>
            <a:r>
              <a:rPr kumimoji="0" lang="en-IE" sz="1400" b="0" i="0" u="none" strike="noStrike" kern="1200" cap="none" spc="0" normalizeH="0" baseline="0" noProof="0" smtClean="0">
                <a:ln>
                  <a:noFill/>
                </a:ln>
                <a:solidFill>
                  <a:schemeClr val="bg1"/>
                </a:solidFill>
                <a:effectLst/>
                <a:uLnTx/>
                <a:uFillTx/>
                <a:latin typeface="+mn-lt"/>
                <a:ea typeface="+mn-ea"/>
                <a:cs typeface="Arial" charset="0"/>
              </a:rPr>
              <a:t> </a:t>
            </a:r>
            <a:endParaRPr kumimoji="0" lang="en-IE" sz="1400" b="0" i="0" u="none" strike="noStrike" kern="1200" cap="none" spc="0" normalizeH="0" baseline="0" noProof="0">
              <a:ln>
                <a:noFill/>
              </a:ln>
              <a:solidFill>
                <a:schemeClr val="tx1"/>
              </a:solidFill>
              <a:effectLst/>
              <a:uLnTx/>
              <a:uFillTx/>
              <a:latin typeface="+mn-lt"/>
              <a:ea typeface="+mn-ea"/>
              <a:cs typeface="Arial" charset="0"/>
            </a:endParaRPr>
          </a:p>
        </p:txBody>
      </p:sp>
      <p:pic>
        <p:nvPicPr>
          <p:cNvPr id="10" name="Picture 9" descr="Picture 5.png"/>
          <p:cNvPicPr>
            <a:picLocks noChangeAspect="1"/>
          </p:cNvPicPr>
          <p:nvPr/>
        </p:nvPicPr>
        <p:blipFill>
          <a:blip r:embed="rId10"/>
          <a:srcRect/>
          <a:stretch>
            <a:fillRect/>
          </a:stretch>
        </p:blipFill>
        <p:spPr bwMode="auto">
          <a:xfrm>
            <a:off x="8077200" y="1197942"/>
            <a:ext cx="1066800" cy="1150938"/>
          </a:xfrm>
          <a:prstGeom prst="rect">
            <a:avLst/>
          </a:prstGeom>
          <a:noFill/>
          <a:ln w="9525">
            <a:noFill/>
            <a:miter lim="800000"/>
            <a:headEnd/>
            <a:tailEnd/>
          </a:ln>
        </p:spPr>
      </p:pic>
      <p:pic>
        <p:nvPicPr>
          <p:cNvPr id="25" name="Picture 24"/>
          <p:cNvPicPr>
            <a:picLocks noChangeAspect="1"/>
          </p:cNvPicPr>
          <p:nvPr/>
        </p:nvPicPr>
        <p:blipFill>
          <a:blip r:embed="rId11"/>
          <a:stretch>
            <a:fillRect/>
          </a:stretch>
        </p:blipFill>
        <p:spPr>
          <a:xfrm>
            <a:off x="6162933" y="5092700"/>
            <a:ext cx="2946400" cy="698500"/>
          </a:xfrm>
          <a:prstGeom prst="rect">
            <a:avLst/>
          </a:prstGeom>
        </p:spPr>
      </p:pic>
      <p:pic>
        <p:nvPicPr>
          <p:cNvPr id="26" name="Picture 25" descr="Screen shot 2011-02-25 at 00.42.09.png"/>
          <p:cNvPicPr>
            <a:picLocks noChangeAspect="1"/>
          </p:cNvPicPr>
          <p:nvPr/>
        </p:nvPicPr>
        <p:blipFill>
          <a:blip r:embed="rId12"/>
          <a:stretch>
            <a:fillRect/>
          </a:stretch>
        </p:blipFill>
        <p:spPr>
          <a:xfrm>
            <a:off x="7239000" y="5880100"/>
            <a:ext cx="1905000" cy="444500"/>
          </a:xfrm>
          <a:prstGeom prst="rect">
            <a:avLst/>
          </a:prstGeom>
        </p:spPr>
      </p:pic>
      <p:pic>
        <p:nvPicPr>
          <p:cNvPr id="34" name="Picture 33"/>
          <p:cNvPicPr>
            <a:picLocks noChangeAspect="1"/>
          </p:cNvPicPr>
          <p:nvPr/>
        </p:nvPicPr>
        <p:blipFill>
          <a:blip r:embed="rId13"/>
          <a:stretch>
            <a:fillRect/>
          </a:stretch>
        </p:blipFill>
        <p:spPr>
          <a:xfrm>
            <a:off x="76200" y="5897012"/>
            <a:ext cx="1198232" cy="702775"/>
          </a:xfrm>
          <a:prstGeom prst="rect">
            <a:avLst/>
          </a:prstGeom>
        </p:spPr>
      </p:pic>
      <p:pic>
        <p:nvPicPr>
          <p:cNvPr id="35" name="Picture 34"/>
          <p:cNvPicPr>
            <a:picLocks noChangeAspect="1"/>
          </p:cNvPicPr>
          <p:nvPr/>
        </p:nvPicPr>
        <p:blipFill>
          <a:blip r:embed="rId14"/>
          <a:stretch>
            <a:fillRect/>
          </a:stretch>
        </p:blipFill>
        <p:spPr>
          <a:xfrm>
            <a:off x="1" y="3200400"/>
            <a:ext cx="999204" cy="685800"/>
          </a:xfrm>
          <a:prstGeom prst="rect">
            <a:avLst/>
          </a:prstGeom>
        </p:spPr>
      </p:pic>
      <p:grpSp>
        <p:nvGrpSpPr>
          <p:cNvPr id="29" name="Gruppierung 28"/>
          <p:cNvGrpSpPr/>
          <p:nvPr/>
        </p:nvGrpSpPr>
        <p:grpSpPr>
          <a:xfrm>
            <a:off x="0" y="2996952"/>
            <a:ext cx="9668867" cy="5425169"/>
            <a:chOff x="0" y="2996952"/>
            <a:chExt cx="9668867" cy="5425169"/>
          </a:xfrm>
        </p:grpSpPr>
        <p:pic>
          <p:nvPicPr>
            <p:cNvPr id="32" name="Bild 31" descr="Screen Shot 2013-11-11 at 5.46.07 P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27984" y="4437112"/>
              <a:ext cx="5240883" cy="2707270"/>
            </a:xfrm>
            <a:prstGeom prst="rect">
              <a:avLst/>
            </a:prstGeom>
          </p:spPr>
        </p:pic>
        <p:pic>
          <p:nvPicPr>
            <p:cNvPr id="33" name="Bild 32"/>
            <p:cNvPicPr>
              <a:picLocks noChangeAspect="1"/>
            </p:cNvPicPr>
            <p:nvPr/>
          </p:nvPicPr>
          <p:blipFill>
            <a:blip r:embed="rId16"/>
            <a:stretch>
              <a:fillRect/>
            </a:stretch>
          </p:blipFill>
          <p:spPr>
            <a:xfrm>
              <a:off x="0" y="4581128"/>
              <a:ext cx="4572000" cy="3840993"/>
            </a:xfrm>
            <a:prstGeom prst="rect">
              <a:avLst/>
            </a:prstGeom>
          </p:spPr>
        </p:pic>
        <p:pic>
          <p:nvPicPr>
            <p:cNvPr id="36" name="Bild 35"/>
            <p:cNvPicPr>
              <a:picLocks noChangeAspect="1"/>
            </p:cNvPicPr>
            <p:nvPr/>
          </p:nvPicPr>
          <p:blipFill rotWithShape="1">
            <a:blip r:embed="rId17"/>
            <a:srcRect l="8223" t="23052" r="25949" b="23279"/>
            <a:stretch/>
          </p:blipFill>
          <p:spPr>
            <a:xfrm>
              <a:off x="7976629" y="4149080"/>
              <a:ext cx="1059867" cy="432048"/>
            </a:xfrm>
            <a:prstGeom prst="rect">
              <a:avLst/>
            </a:prstGeom>
          </p:spPr>
        </p:pic>
        <p:pic>
          <p:nvPicPr>
            <p:cNvPr id="37" name="Bild 36"/>
            <p:cNvPicPr>
              <a:picLocks noChangeAspect="1"/>
            </p:cNvPicPr>
            <p:nvPr/>
          </p:nvPicPr>
          <p:blipFill rotWithShape="1">
            <a:blip r:embed="rId18"/>
            <a:srcRect l="8338" t="28923" r="10959" b="25906"/>
            <a:stretch/>
          </p:blipFill>
          <p:spPr>
            <a:xfrm>
              <a:off x="8100392" y="3786373"/>
              <a:ext cx="864096" cy="362707"/>
            </a:xfrm>
            <a:prstGeom prst="rect">
              <a:avLst/>
            </a:prstGeom>
          </p:spPr>
        </p:pic>
        <p:pic>
          <p:nvPicPr>
            <p:cNvPr id="38" name="Bild 37"/>
            <p:cNvPicPr>
              <a:picLocks noChangeAspect="1"/>
            </p:cNvPicPr>
            <p:nvPr/>
          </p:nvPicPr>
          <p:blipFill>
            <a:blip r:embed="rId19"/>
            <a:stretch>
              <a:fillRect/>
            </a:stretch>
          </p:blipFill>
          <p:spPr>
            <a:xfrm>
              <a:off x="7812360" y="3284984"/>
              <a:ext cx="1331640" cy="499365"/>
            </a:xfrm>
            <a:prstGeom prst="rect">
              <a:avLst/>
            </a:prstGeom>
          </p:spPr>
        </p:pic>
        <p:pic>
          <p:nvPicPr>
            <p:cNvPr id="39" name="Picture 12" descr="Picture 8.png"/>
            <p:cNvPicPr>
              <a:picLocks noChangeAspect="1"/>
            </p:cNvPicPr>
            <p:nvPr/>
          </p:nvPicPr>
          <p:blipFill>
            <a:blip r:embed="rId20"/>
            <a:srcRect/>
            <a:stretch>
              <a:fillRect/>
            </a:stretch>
          </p:blipFill>
          <p:spPr bwMode="auto">
            <a:xfrm>
              <a:off x="7956376" y="2996952"/>
              <a:ext cx="1101969" cy="323594"/>
            </a:xfrm>
            <a:prstGeom prst="rect">
              <a:avLst/>
            </a:prstGeom>
            <a:noFill/>
            <a:ln w="9525">
              <a:noFill/>
              <a:miter lim="800000"/>
              <a:headEnd/>
              <a:tailEnd/>
            </a:ln>
          </p:spPr>
        </p:pic>
      </p:grpSp>
    </p:spTree>
    <p:extLst>
      <p:ext uri="{BB962C8B-B14F-4D97-AF65-F5344CB8AC3E}">
        <p14:creationId xmlns:p14="http://schemas.microsoft.com/office/powerpoint/2010/main" val="963847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49"/>
          <p:cNvSpPr/>
          <p:nvPr/>
        </p:nvSpPr>
        <p:spPr>
          <a:xfrm>
            <a:off x="3563888" y="5085184"/>
            <a:ext cx="5400599" cy="1772816"/>
          </a:xfrm>
          <a:prstGeom prst="rect">
            <a:avLst/>
          </a:prstGeom>
          <a:solidFill>
            <a:srgbClr val="FFFFFF"/>
          </a:solidFill>
          <a:ln w="28575" cmpd="sng">
            <a:solidFill>
              <a:schemeClr val="accent1">
                <a:shade val="95000"/>
                <a:satMod val="105000"/>
                <a:alpha val="3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330921" y="1340768"/>
            <a:ext cx="5813079" cy="3672408"/>
          </a:xfrm>
          <a:prstGeom prst="rect">
            <a:avLst/>
          </a:prstGeom>
          <a:solidFill>
            <a:schemeClr val="bg1"/>
          </a:solidFill>
          <a:ln w="28575" cmpd="sng">
            <a:solidFill>
              <a:schemeClr val="accent1">
                <a:shade val="95000"/>
                <a:satMod val="105000"/>
                <a:alpha val="3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4" name="Bild 123" descr="Screen Shot 2013-11-13 at 4.5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995936"/>
            <a:ext cx="3469925" cy="3545632"/>
          </a:xfrm>
          <a:prstGeom prst="rect">
            <a:avLst/>
          </a:prstGeom>
        </p:spPr>
      </p:pic>
      <p:pic>
        <p:nvPicPr>
          <p:cNvPr id="115" name="Bild 114" descr="Screen Shot 2013-11-11 at 4.46.44 PM.png"/>
          <p:cNvPicPr>
            <a:picLocks noChangeAspect="1"/>
          </p:cNvPicPr>
          <p:nvPr/>
        </p:nvPicPr>
        <p:blipFill>
          <a:blip r:embed="rId4">
            <a:alphaModFix amt="41000"/>
            <a:extLst>
              <a:ext uri="{28A0092B-C50C-407E-A947-70E740481C1C}">
                <a14:useLocalDpi xmlns:a14="http://schemas.microsoft.com/office/drawing/2010/main" val="0"/>
              </a:ext>
            </a:extLst>
          </a:blip>
          <a:stretch>
            <a:fillRect/>
          </a:stretch>
        </p:blipFill>
        <p:spPr>
          <a:xfrm>
            <a:off x="-252535" y="1052737"/>
            <a:ext cx="2880320" cy="2367684"/>
          </a:xfrm>
          <a:prstGeom prst="rect">
            <a:avLst/>
          </a:prstGeom>
        </p:spPr>
      </p:pic>
      <p:sp>
        <p:nvSpPr>
          <p:cNvPr id="4" name="Slide Number Placeholder 3"/>
          <p:cNvSpPr>
            <a:spLocks noGrp="1"/>
          </p:cNvSpPr>
          <p:nvPr>
            <p:ph type="sldNum" sz="quarter" idx="12"/>
          </p:nvPr>
        </p:nvSpPr>
        <p:spPr/>
        <p:txBody>
          <a:bodyPr/>
          <a:lstStyle/>
          <a:p>
            <a:fld id="{26439136-F6C2-F248-9BA6-94172D654A31}" type="slidenum">
              <a:rPr lang="en-US" smtClean="0"/>
              <a:pPr/>
              <a:t>9</a:t>
            </a:fld>
            <a:endParaRPr lang="en-US" dirty="0"/>
          </a:p>
        </p:txBody>
      </p:sp>
      <p:sp>
        <p:nvSpPr>
          <p:cNvPr id="16" name="Oval 16"/>
          <p:cNvSpPr>
            <a:spLocks noChangeArrowheads="1"/>
          </p:cNvSpPr>
          <p:nvPr/>
        </p:nvSpPr>
        <p:spPr bwMode="auto">
          <a:xfrm>
            <a:off x="323528" y="1727200"/>
            <a:ext cx="2102172" cy="457200"/>
          </a:xfrm>
          <a:prstGeom prst="ellipse">
            <a:avLst/>
          </a:prstGeom>
          <a:solidFill>
            <a:srgbClr val="E0AEA2"/>
          </a:solidFill>
          <a:ln w="9525">
            <a:noFill/>
            <a:round/>
            <a:headEnd/>
            <a:tailEnd/>
          </a:ln>
        </p:spPr>
        <p:txBody>
          <a:bodyPr lIns="0" rIns="0">
            <a:prstTxWarp prst="textNoShape">
              <a:avLst/>
            </a:prstTxWarp>
          </a:bodyPr>
          <a:lstStyle/>
          <a:p>
            <a:r>
              <a:rPr lang="en-US" sz="1400" dirty="0" err="1" smtClean="0">
                <a:solidFill>
                  <a:srgbClr val="000000"/>
                </a:solidFill>
              </a:rPr>
              <a:t>polleres.net#me</a:t>
            </a:r>
            <a:endParaRPr lang="en-US" sz="1400" dirty="0"/>
          </a:p>
        </p:txBody>
      </p:sp>
      <p:cxnSp>
        <p:nvCxnSpPr>
          <p:cNvPr id="17" name="Straight Arrow Connector 16"/>
          <p:cNvCxnSpPr>
            <a:stCxn id="16" idx="6"/>
            <a:endCxn id="30" idx="2"/>
          </p:cNvCxnSpPr>
          <p:nvPr/>
        </p:nvCxnSpPr>
        <p:spPr bwMode="auto">
          <a:xfrm>
            <a:off x="2425700" y="1955800"/>
            <a:ext cx="1210196" cy="105048"/>
          </a:xfrm>
          <a:prstGeom prst="straightConnector1">
            <a:avLst/>
          </a:prstGeom>
          <a:noFill/>
          <a:ln w="25400" cap="flat" cmpd="sng" algn="ctr">
            <a:solidFill>
              <a:schemeClr val="tx1"/>
            </a:solidFill>
            <a:prstDash val="solid"/>
            <a:round/>
            <a:headEnd type="none" w="med" len="med"/>
            <a:tailEnd type="arrow"/>
          </a:ln>
          <a:effectLst/>
        </p:spPr>
      </p:cxnSp>
      <p:sp>
        <p:nvSpPr>
          <p:cNvPr id="29" name="TextBox 28"/>
          <p:cNvSpPr txBox="1"/>
          <p:nvPr/>
        </p:nvSpPr>
        <p:spPr>
          <a:xfrm>
            <a:off x="2831985" y="1824266"/>
            <a:ext cx="413074" cy="215444"/>
          </a:xfrm>
          <a:prstGeom prst="rect">
            <a:avLst/>
          </a:prstGeom>
          <a:solidFill>
            <a:schemeClr val="bg1"/>
          </a:solidFill>
        </p:spPr>
        <p:txBody>
          <a:bodyPr wrap="none" lIns="0" tIns="0" rIns="0" bIns="0" rtlCol="0">
            <a:spAutoFit/>
          </a:bodyPr>
          <a:lstStyle/>
          <a:p>
            <a:r>
              <a:rPr lang="en-US" sz="1400" dirty="0" smtClean="0"/>
              <a:t>made</a:t>
            </a:r>
            <a:endParaRPr lang="en-US" sz="1400" dirty="0"/>
          </a:p>
        </p:txBody>
      </p:sp>
      <p:sp>
        <p:nvSpPr>
          <p:cNvPr id="68" name="Can 67"/>
          <p:cNvSpPr/>
          <p:nvPr/>
        </p:nvSpPr>
        <p:spPr bwMode="auto">
          <a:xfrm>
            <a:off x="-52932" y="4538713"/>
            <a:ext cx="3323391" cy="2560820"/>
          </a:xfrm>
          <a:prstGeom prst="can">
            <a:avLst>
              <a:gd name="adj" fmla="val 13462"/>
            </a:avLst>
          </a:prstGeom>
          <a:solidFill>
            <a:schemeClr val="accent1"/>
          </a:solidFill>
          <a:ln w="25400" cap="flat" cmpd="sng" algn="ctr">
            <a:solidFill>
              <a:schemeClr val="accent1">
                <a:lumMod val="50000"/>
              </a:schemeClr>
            </a:solidFill>
            <a:prstDash val="solid"/>
            <a:round/>
            <a:headEnd type="none" w="med" len="med"/>
            <a:tailEnd type="none" w="med" len="med"/>
          </a:ln>
          <a:effectLst/>
        </p:spPr>
        <p:txBody>
          <a:bodyPr vert="horz" wrap="square" lIns="10800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Lucida Sans" pitchFamily="34" charset="0"/>
              </a:rPr>
              <a:t>RDF Store</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Lucida Sans" pitchFamily="34" charset="0"/>
            </a:endParaRPr>
          </a:p>
        </p:txBody>
      </p:sp>
      <p:sp>
        <p:nvSpPr>
          <p:cNvPr id="75" name="Rectangle 74"/>
          <p:cNvSpPr/>
          <p:nvPr/>
        </p:nvSpPr>
        <p:spPr bwMode="auto">
          <a:xfrm>
            <a:off x="179512" y="406911"/>
            <a:ext cx="835732" cy="357793"/>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Lucida Sans" pitchFamily="34" charset="0"/>
              </a:rPr>
              <a:t>RDF</a:t>
            </a:r>
          </a:p>
        </p:txBody>
      </p:sp>
      <p:sp>
        <p:nvSpPr>
          <p:cNvPr id="76" name="Rectangle 75"/>
          <p:cNvSpPr/>
          <p:nvPr/>
        </p:nvSpPr>
        <p:spPr>
          <a:xfrm>
            <a:off x="144016" y="260648"/>
            <a:ext cx="7380312" cy="954107"/>
          </a:xfrm>
          <a:prstGeom prst="rect">
            <a:avLst/>
          </a:prstGeom>
        </p:spPr>
        <p:txBody>
          <a:bodyPr vert="horz" lIns="0" tIns="0" rIns="0" bIns="0" rtlCol="0" anchor="ctr">
            <a:normAutofit/>
          </a:bodyPr>
          <a:lstStyle/>
          <a:p>
            <a:pPr>
              <a:spcBef>
                <a:spcPct val="0"/>
              </a:spcBef>
            </a:pPr>
            <a:r>
              <a:rPr lang="en-US" sz="2400" dirty="0">
                <a:solidFill>
                  <a:schemeClr val="bg1"/>
                </a:solidFill>
                <a:latin typeface="Arial" charset="0"/>
                <a:ea typeface="+mj-ea"/>
                <a:cs typeface="+mj-cs"/>
              </a:rPr>
              <a:t>           </a:t>
            </a:r>
            <a:r>
              <a:rPr lang="en-US" sz="2400" dirty="0" smtClean="0">
                <a:solidFill>
                  <a:schemeClr val="bg1"/>
                </a:solidFill>
                <a:latin typeface="Arial" charset="0"/>
                <a:ea typeface="+mj-ea"/>
                <a:cs typeface="+mj-cs"/>
              </a:rPr>
              <a:t>+ </a:t>
            </a:r>
            <a:r>
              <a:rPr lang="en-US" sz="2400" dirty="0">
                <a:solidFill>
                  <a:schemeClr val="bg1"/>
                </a:solidFill>
                <a:latin typeface="Arial" charset="0"/>
                <a:ea typeface="+mj-ea"/>
                <a:cs typeface="+mj-cs"/>
              </a:rPr>
              <a:t>Linked Data Principles </a:t>
            </a:r>
            <a:r>
              <a:rPr lang="en-US" sz="2400" dirty="0" smtClean="0">
                <a:solidFill>
                  <a:schemeClr val="bg1"/>
                </a:solidFill>
                <a:latin typeface="Arial" charset="0"/>
                <a:ea typeface="+mj-ea"/>
                <a:cs typeface="+mj-cs"/>
              </a:rPr>
              <a:t>allow standard </a:t>
            </a:r>
          </a:p>
          <a:p>
            <a:pPr>
              <a:spcBef>
                <a:spcPct val="0"/>
              </a:spcBef>
            </a:pPr>
            <a:r>
              <a:rPr lang="en-US" sz="2400" dirty="0" smtClean="0">
                <a:solidFill>
                  <a:schemeClr val="bg1"/>
                </a:solidFill>
                <a:latin typeface="Arial" charset="0"/>
                <a:ea typeface="+mj-ea"/>
                <a:cs typeface="+mj-cs"/>
              </a:rPr>
              <a:t>access </a:t>
            </a:r>
            <a:r>
              <a:rPr lang="en-US" sz="2400" dirty="0">
                <a:solidFill>
                  <a:schemeClr val="bg1"/>
                </a:solidFill>
                <a:latin typeface="Arial" charset="0"/>
                <a:ea typeface="+mj-ea"/>
                <a:cs typeface="+mj-cs"/>
              </a:rPr>
              <a:t>information </a:t>
            </a:r>
            <a:r>
              <a:rPr lang="en-US" sz="2400" dirty="0" smtClean="0">
                <a:solidFill>
                  <a:schemeClr val="bg1"/>
                </a:solidFill>
                <a:latin typeface="Arial" charset="0"/>
                <a:ea typeface="+mj-ea"/>
                <a:cs typeface="+mj-cs"/>
              </a:rPr>
              <a:t>on the Web</a:t>
            </a:r>
            <a:endParaRPr lang="en-US" sz="2400" dirty="0">
              <a:solidFill>
                <a:schemeClr val="bg1"/>
              </a:solidFill>
              <a:latin typeface="Arial" charset="0"/>
              <a:ea typeface="+mj-ea"/>
              <a:cs typeface="+mj-cs"/>
            </a:endParaRPr>
          </a:p>
        </p:txBody>
      </p:sp>
      <p:graphicFrame>
        <p:nvGraphicFramePr>
          <p:cNvPr id="89" name="Table 88"/>
          <p:cNvGraphicFramePr>
            <a:graphicFrameLocks noGrp="1"/>
          </p:cNvGraphicFramePr>
          <p:nvPr>
            <p:extLst>
              <p:ext uri="{D42A27DB-BD31-4B8C-83A1-F6EECF244321}">
                <p14:modId xmlns:p14="http://schemas.microsoft.com/office/powerpoint/2010/main" val="1210650002"/>
              </p:ext>
            </p:extLst>
          </p:nvPr>
        </p:nvGraphicFramePr>
        <p:xfrm>
          <a:off x="50799" y="4978856"/>
          <a:ext cx="3194259" cy="1799411"/>
        </p:xfrm>
        <a:graphic>
          <a:graphicData uri="http://schemas.openxmlformats.org/drawingml/2006/table">
            <a:tbl>
              <a:tblPr firstRow="1" bandRow="1"/>
              <a:tblGrid>
                <a:gridCol w="1064817"/>
                <a:gridCol w="864485"/>
                <a:gridCol w="1264957"/>
              </a:tblGrid>
              <a:tr h="179070">
                <a:tc>
                  <a:txBody>
                    <a:bodyPr/>
                    <a:lstStyle>
                      <a:defPPr>
                        <a:defRPr lang="en-US"/>
                      </a:defPPr>
                      <a:lvl1pPr marL="0" algn="l" defTabSz="457200" rtl="0" eaLnBrk="1" latinLnBrk="0" hangingPunct="1">
                        <a:defRPr sz="1800" b="1" kern="1200">
                          <a:solidFill>
                            <a:schemeClr val="lt1"/>
                          </a:solidFill>
                          <a:latin typeface="Lucida Sans"/>
                        </a:defRPr>
                      </a:lvl1pPr>
                      <a:lvl2pPr marL="457200" algn="l" defTabSz="457200" rtl="0" eaLnBrk="1" latinLnBrk="0" hangingPunct="1">
                        <a:defRPr sz="1800" b="1" kern="1200">
                          <a:solidFill>
                            <a:schemeClr val="lt1"/>
                          </a:solidFill>
                          <a:latin typeface="Lucida Sans"/>
                        </a:defRPr>
                      </a:lvl2pPr>
                      <a:lvl3pPr marL="914400" algn="l" defTabSz="457200" rtl="0" eaLnBrk="1" latinLnBrk="0" hangingPunct="1">
                        <a:defRPr sz="1800" b="1" kern="1200">
                          <a:solidFill>
                            <a:schemeClr val="lt1"/>
                          </a:solidFill>
                          <a:latin typeface="Lucida Sans"/>
                        </a:defRPr>
                      </a:lvl3pPr>
                      <a:lvl4pPr marL="1371600" algn="l" defTabSz="457200" rtl="0" eaLnBrk="1" latinLnBrk="0" hangingPunct="1">
                        <a:defRPr sz="1800" b="1" kern="1200">
                          <a:solidFill>
                            <a:schemeClr val="lt1"/>
                          </a:solidFill>
                          <a:latin typeface="Lucida Sans"/>
                        </a:defRPr>
                      </a:lvl4pPr>
                      <a:lvl5pPr marL="1828800" algn="l" defTabSz="457200" rtl="0" eaLnBrk="1" latinLnBrk="0" hangingPunct="1">
                        <a:defRPr sz="1800" b="1" kern="1200">
                          <a:solidFill>
                            <a:schemeClr val="lt1"/>
                          </a:solidFill>
                          <a:latin typeface="Lucida Sans"/>
                        </a:defRPr>
                      </a:lvl5pPr>
                      <a:lvl6pPr marL="2286000" algn="l" defTabSz="457200" rtl="0" eaLnBrk="1" latinLnBrk="0" hangingPunct="1">
                        <a:defRPr sz="1800" b="1" kern="1200">
                          <a:solidFill>
                            <a:schemeClr val="lt1"/>
                          </a:solidFill>
                          <a:latin typeface="Lucida Sans"/>
                        </a:defRPr>
                      </a:lvl6pPr>
                      <a:lvl7pPr marL="2743200" algn="l" defTabSz="457200" rtl="0" eaLnBrk="1" latinLnBrk="0" hangingPunct="1">
                        <a:defRPr sz="1800" b="1" kern="1200">
                          <a:solidFill>
                            <a:schemeClr val="lt1"/>
                          </a:solidFill>
                          <a:latin typeface="Lucida Sans"/>
                        </a:defRPr>
                      </a:lvl7pPr>
                      <a:lvl8pPr marL="3200400" algn="l" defTabSz="457200" rtl="0" eaLnBrk="1" latinLnBrk="0" hangingPunct="1">
                        <a:defRPr sz="1800" b="1" kern="1200">
                          <a:solidFill>
                            <a:schemeClr val="lt1"/>
                          </a:solidFill>
                          <a:latin typeface="Lucida Sans"/>
                        </a:defRPr>
                      </a:lvl8pPr>
                      <a:lvl9pPr marL="3657600" algn="l" defTabSz="457200" rtl="0" eaLnBrk="1" latinLnBrk="0" hangingPunct="1">
                        <a:defRPr sz="1800" b="1" kern="1200">
                          <a:solidFill>
                            <a:schemeClr val="lt1"/>
                          </a:solidFill>
                          <a:latin typeface="Lucida Sans"/>
                        </a:defRPr>
                      </a:lvl9pPr>
                    </a:lstStyle>
                    <a:p>
                      <a:r>
                        <a:rPr lang="en-US" sz="1000" dirty="0" smtClean="0">
                          <a:solidFill>
                            <a:schemeClr val="tx1"/>
                          </a:solidFill>
                        </a:rPr>
                        <a:t>Subject</a:t>
                      </a:r>
                      <a:endParaRPr lang="en-US" sz="1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en-US"/>
                      </a:defPPr>
                      <a:lvl1pPr marL="0" algn="l" defTabSz="457200" rtl="0" eaLnBrk="1" latinLnBrk="0" hangingPunct="1">
                        <a:defRPr sz="1800" b="1" kern="1200">
                          <a:solidFill>
                            <a:schemeClr val="lt1"/>
                          </a:solidFill>
                          <a:latin typeface="Lucida Sans"/>
                        </a:defRPr>
                      </a:lvl1pPr>
                      <a:lvl2pPr marL="457200" algn="l" defTabSz="457200" rtl="0" eaLnBrk="1" latinLnBrk="0" hangingPunct="1">
                        <a:defRPr sz="1800" b="1" kern="1200">
                          <a:solidFill>
                            <a:schemeClr val="lt1"/>
                          </a:solidFill>
                          <a:latin typeface="Lucida Sans"/>
                        </a:defRPr>
                      </a:lvl2pPr>
                      <a:lvl3pPr marL="914400" algn="l" defTabSz="457200" rtl="0" eaLnBrk="1" latinLnBrk="0" hangingPunct="1">
                        <a:defRPr sz="1800" b="1" kern="1200">
                          <a:solidFill>
                            <a:schemeClr val="lt1"/>
                          </a:solidFill>
                          <a:latin typeface="Lucida Sans"/>
                        </a:defRPr>
                      </a:lvl3pPr>
                      <a:lvl4pPr marL="1371600" algn="l" defTabSz="457200" rtl="0" eaLnBrk="1" latinLnBrk="0" hangingPunct="1">
                        <a:defRPr sz="1800" b="1" kern="1200">
                          <a:solidFill>
                            <a:schemeClr val="lt1"/>
                          </a:solidFill>
                          <a:latin typeface="Lucida Sans"/>
                        </a:defRPr>
                      </a:lvl4pPr>
                      <a:lvl5pPr marL="1828800" algn="l" defTabSz="457200" rtl="0" eaLnBrk="1" latinLnBrk="0" hangingPunct="1">
                        <a:defRPr sz="1800" b="1" kern="1200">
                          <a:solidFill>
                            <a:schemeClr val="lt1"/>
                          </a:solidFill>
                          <a:latin typeface="Lucida Sans"/>
                        </a:defRPr>
                      </a:lvl5pPr>
                      <a:lvl6pPr marL="2286000" algn="l" defTabSz="457200" rtl="0" eaLnBrk="1" latinLnBrk="0" hangingPunct="1">
                        <a:defRPr sz="1800" b="1" kern="1200">
                          <a:solidFill>
                            <a:schemeClr val="lt1"/>
                          </a:solidFill>
                          <a:latin typeface="Lucida Sans"/>
                        </a:defRPr>
                      </a:lvl6pPr>
                      <a:lvl7pPr marL="2743200" algn="l" defTabSz="457200" rtl="0" eaLnBrk="1" latinLnBrk="0" hangingPunct="1">
                        <a:defRPr sz="1800" b="1" kern="1200">
                          <a:solidFill>
                            <a:schemeClr val="lt1"/>
                          </a:solidFill>
                          <a:latin typeface="Lucida Sans"/>
                        </a:defRPr>
                      </a:lvl7pPr>
                      <a:lvl8pPr marL="3200400" algn="l" defTabSz="457200" rtl="0" eaLnBrk="1" latinLnBrk="0" hangingPunct="1">
                        <a:defRPr sz="1800" b="1" kern="1200">
                          <a:solidFill>
                            <a:schemeClr val="lt1"/>
                          </a:solidFill>
                          <a:latin typeface="Lucida Sans"/>
                        </a:defRPr>
                      </a:lvl8pPr>
                      <a:lvl9pPr marL="3657600" algn="l" defTabSz="457200" rtl="0" eaLnBrk="1" latinLnBrk="0" hangingPunct="1">
                        <a:defRPr sz="1800" b="1" kern="1200">
                          <a:solidFill>
                            <a:schemeClr val="lt1"/>
                          </a:solidFill>
                          <a:latin typeface="Lucida Sans"/>
                        </a:defRPr>
                      </a:lvl9pPr>
                    </a:lstStyle>
                    <a:p>
                      <a:r>
                        <a:rPr lang="en-US" sz="1000" dirty="0" smtClean="0">
                          <a:solidFill>
                            <a:schemeClr val="tx1"/>
                          </a:solidFill>
                        </a:rPr>
                        <a:t>Predicate</a:t>
                      </a:r>
                      <a:endParaRPr lang="en-US" sz="1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defPPr>
                        <a:defRPr lang="en-US"/>
                      </a:defPPr>
                      <a:lvl1pPr marL="0" algn="l" defTabSz="457200" rtl="0" eaLnBrk="1" latinLnBrk="0" hangingPunct="1">
                        <a:defRPr sz="1800" b="1" kern="1200">
                          <a:solidFill>
                            <a:schemeClr val="lt1"/>
                          </a:solidFill>
                          <a:latin typeface="Lucida Sans"/>
                        </a:defRPr>
                      </a:lvl1pPr>
                      <a:lvl2pPr marL="457200" algn="l" defTabSz="457200" rtl="0" eaLnBrk="1" latinLnBrk="0" hangingPunct="1">
                        <a:defRPr sz="1800" b="1" kern="1200">
                          <a:solidFill>
                            <a:schemeClr val="lt1"/>
                          </a:solidFill>
                          <a:latin typeface="Lucida Sans"/>
                        </a:defRPr>
                      </a:lvl2pPr>
                      <a:lvl3pPr marL="914400" algn="l" defTabSz="457200" rtl="0" eaLnBrk="1" latinLnBrk="0" hangingPunct="1">
                        <a:defRPr sz="1800" b="1" kern="1200">
                          <a:solidFill>
                            <a:schemeClr val="lt1"/>
                          </a:solidFill>
                          <a:latin typeface="Lucida Sans"/>
                        </a:defRPr>
                      </a:lvl3pPr>
                      <a:lvl4pPr marL="1371600" algn="l" defTabSz="457200" rtl="0" eaLnBrk="1" latinLnBrk="0" hangingPunct="1">
                        <a:defRPr sz="1800" b="1" kern="1200">
                          <a:solidFill>
                            <a:schemeClr val="lt1"/>
                          </a:solidFill>
                          <a:latin typeface="Lucida Sans"/>
                        </a:defRPr>
                      </a:lvl4pPr>
                      <a:lvl5pPr marL="1828800" algn="l" defTabSz="457200" rtl="0" eaLnBrk="1" latinLnBrk="0" hangingPunct="1">
                        <a:defRPr sz="1800" b="1" kern="1200">
                          <a:solidFill>
                            <a:schemeClr val="lt1"/>
                          </a:solidFill>
                          <a:latin typeface="Lucida Sans"/>
                        </a:defRPr>
                      </a:lvl5pPr>
                      <a:lvl6pPr marL="2286000" algn="l" defTabSz="457200" rtl="0" eaLnBrk="1" latinLnBrk="0" hangingPunct="1">
                        <a:defRPr sz="1800" b="1" kern="1200">
                          <a:solidFill>
                            <a:schemeClr val="lt1"/>
                          </a:solidFill>
                          <a:latin typeface="Lucida Sans"/>
                        </a:defRPr>
                      </a:lvl6pPr>
                      <a:lvl7pPr marL="2743200" algn="l" defTabSz="457200" rtl="0" eaLnBrk="1" latinLnBrk="0" hangingPunct="1">
                        <a:defRPr sz="1800" b="1" kern="1200">
                          <a:solidFill>
                            <a:schemeClr val="lt1"/>
                          </a:solidFill>
                          <a:latin typeface="Lucida Sans"/>
                        </a:defRPr>
                      </a:lvl7pPr>
                      <a:lvl8pPr marL="3200400" algn="l" defTabSz="457200" rtl="0" eaLnBrk="1" latinLnBrk="0" hangingPunct="1">
                        <a:defRPr sz="1800" b="1" kern="1200">
                          <a:solidFill>
                            <a:schemeClr val="lt1"/>
                          </a:solidFill>
                          <a:latin typeface="Lucida Sans"/>
                        </a:defRPr>
                      </a:lvl8pPr>
                      <a:lvl9pPr marL="3657600" algn="l" defTabSz="457200" rtl="0" eaLnBrk="1" latinLnBrk="0" hangingPunct="1">
                        <a:defRPr sz="1800" b="1" kern="1200">
                          <a:solidFill>
                            <a:schemeClr val="lt1"/>
                          </a:solidFill>
                          <a:latin typeface="Lucida Sans"/>
                        </a:defRPr>
                      </a:lvl9pPr>
                    </a:lstStyle>
                    <a:p>
                      <a:r>
                        <a:rPr lang="en-US" sz="1000" dirty="0" smtClean="0">
                          <a:solidFill>
                            <a:schemeClr val="tx1"/>
                          </a:solidFill>
                        </a:rPr>
                        <a:t>Object</a:t>
                      </a:r>
                      <a:endParaRPr lang="en-US" sz="1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9070">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de-DE" sz="800" dirty="0" smtClean="0"/>
                        <a:t>_:b1</a:t>
                      </a:r>
                      <a:endParaRPr lang="de-DE"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foaf:made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de-DE" sz="800" dirty="0" smtClean="0"/>
                        <a:t>w3.org/TR/</a:t>
                      </a:r>
                      <a:r>
                        <a:rPr lang="de-DE" sz="800" dirty="0" err="1" smtClean="0"/>
                        <a:t>xpath-functions</a:t>
                      </a:r>
                      <a:r>
                        <a:rPr lang="de-DE" sz="800" dirty="0" smtClean="0"/>
                        <a:t>/</a:t>
                      </a:r>
                      <a:endParaRPr lang="de-DE"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r>
              <a:tr h="179070">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smtClean="0">
                          <a:solidFill>
                            <a:srgbClr val="000000"/>
                          </a:solidFill>
                        </a:rPr>
                        <a:t>_:b1</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foaf:name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smtClean="0"/>
                        <a:t>“Jim</a:t>
                      </a:r>
                      <a:r>
                        <a:rPr lang="en-US" sz="800" baseline="0" dirty="0" smtClean="0"/>
                        <a:t> Melton</a:t>
                      </a:r>
                      <a:r>
                        <a:rPr lang="en-US" sz="800" dirty="0" smtClean="0"/>
                        <a:t>”</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179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/Jim</a:t>
                      </a:r>
                      <a:r>
                        <a:rPr lang="en-US" sz="800" baseline="0" dirty="0" smtClean="0"/>
                        <a:t> Melton</a:t>
                      </a:r>
                      <a:endParaRPr lang="en-US" sz="8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r>
                        <a:rPr lang="en-US" sz="800" dirty="0" err="1" smtClean="0"/>
                        <a:t>foaf:name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r>
                        <a:rPr lang="en-US" sz="800" dirty="0" smtClean="0"/>
                        <a:t>“Jim Melton</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179070">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google.books</a:t>
                      </a:r>
                      <a:r>
                        <a:rPr lang="en-US" sz="800" dirty="0" smtClean="0"/>
                        <a:t>/Jim</a:t>
                      </a:r>
                      <a:r>
                        <a:rPr lang="en-US" sz="800" baseline="0" dirty="0" smtClean="0"/>
                        <a:t> Melton</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r>
                        <a:rPr lang="en-US" sz="800" dirty="0" err="1" smtClean="0"/>
                        <a:t>foaf:made</a:t>
                      </a:r>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defPPr>
                        <a:defRPr lang="en-US"/>
                      </a:defPPr>
                      <a:lvl1pPr marL="0" algn="l" defTabSz="457200" rtl="0" eaLnBrk="1" latinLnBrk="0" hangingPunct="1">
                        <a:defRPr sz="1800" kern="1200">
                          <a:solidFill>
                            <a:schemeClr val="dk1"/>
                          </a:solidFill>
                          <a:latin typeface="Lucida Sans"/>
                        </a:defRPr>
                      </a:lvl1pPr>
                      <a:lvl2pPr marL="457200" algn="l" defTabSz="457200" rtl="0" eaLnBrk="1" latinLnBrk="0" hangingPunct="1">
                        <a:defRPr sz="1800" kern="1200">
                          <a:solidFill>
                            <a:schemeClr val="dk1"/>
                          </a:solidFill>
                          <a:latin typeface="Lucida Sans"/>
                        </a:defRPr>
                      </a:lvl2pPr>
                      <a:lvl3pPr marL="914400" algn="l" defTabSz="457200" rtl="0" eaLnBrk="1" latinLnBrk="0" hangingPunct="1">
                        <a:defRPr sz="1800" kern="1200">
                          <a:solidFill>
                            <a:schemeClr val="dk1"/>
                          </a:solidFill>
                          <a:latin typeface="Lucida Sans"/>
                        </a:defRPr>
                      </a:lvl3pPr>
                      <a:lvl4pPr marL="1371600" algn="l" defTabSz="457200" rtl="0" eaLnBrk="1" latinLnBrk="0" hangingPunct="1">
                        <a:defRPr sz="1800" kern="1200">
                          <a:solidFill>
                            <a:schemeClr val="dk1"/>
                          </a:solidFill>
                          <a:latin typeface="Lucida Sans"/>
                        </a:defRPr>
                      </a:lvl4pPr>
                      <a:lvl5pPr marL="1828800" algn="l" defTabSz="457200" rtl="0" eaLnBrk="1" latinLnBrk="0" hangingPunct="1">
                        <a:defRPr sz="1800" kern="1200">
                          <a:solidFill>
                            <a:schemeClr val="dk1"/>
                          </a:solidFill>
                          <a:latin typeface="Lucida Sans"/>
                        </a:defRPr>
                      </a:lvl5pPr>
                      <a:lvl6pPr marL="2286000" algn="l" defTabSz="457200" rtl="0" eaLnBrk="1" latinLnBrk="0" hangingPunct="1">
                        <a:defRPr sz="1800" kern="1200">
                          <a:solidFill>
                            <a:schemeClr val="dk1"/>
                          </a:solidFill>
                          <a:latin typeface="Lucida Sans"/>
                        </a:defRPr>
                      </a:lvl6pPr>
                      <a:lvl7pPr marL="2743200" algn="l" defTabSz="457200" rtl="0" eaLnBrk="1" latinLnBrk="0" hangingPunct="1">
                        <a:defRPr sz="1800" kern="1200">
                          <a:solidFill>
                            <a:schemeClr val="dk1"/>
                          </a:solidFill>
                          <a:latin typeface="Lucida Sans"/>
                        </a:defRPr>
                      </a:lvl7pPr>
                      <a:lvl8pPr marL="3200400" algn="l" defTabSz="457200" rtl="0" eaLnBrk="1" latinLnBrk="0" hangingPunct="1">
                        <a:defRPr sz="1800" kern="1200">
                          <a:solidFill>
                            <a:schemeClr val="dk1"/>
                          </a:solidFill>
                          <a:latin typeface="Lucida Sans"/>
                        </a:defRPr>
                      </a:lvl8pPr>
                      <a:lvl9pPr marL="3657600" algn="l" defTabSz="457200" rtl="0" eaLnBrk="1" latinLnBrk="0" hangingPunct="1">
                        <a:defRPr sz="1800" kern="1200">
                          <a:solidFill>
                            <a:schemeClr val="dk1"/>
                          </a:solidFill>
                          <a:latin typeface="Lucida San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a:t>
                      </a:r>
                      <a:r>
                        <a:rPr lang="en-US" sz="800" dirty="0" smtClean="0">
                          <a:latin typeface="Lucida Sans"/>
                          <a:cs typeface="Lucida Sans"/>
                        </a:rPr>
                        <a:t>SQL-1999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r h="179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a:t>
                      </a:r>
                      <a:r>
                        <a:rPr lang="en-US" sz="800" dirty="0" smtClean="0">
                          <a:latin typeface="Lucida Sans"/>
                          <a:cs typeface="Lucida Sans"/>
                        </a:rPr>
                        <a:t>SQL-99</a:t>
                      </a:r>
                      <a:endParaRPr lang="en-US" sz="800" dirty="0">
                        <a:latin typeface="Lucida Sans"/>
                        <a:cs typeface="Lucida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r>
                        <a:rPr lang="en-US" sz="800" dirty="0" err="1" smtClean="0">
                          <a:latin typeface="Lucida Sans"/>
                          <a:cs typeface="Lucida Sans"/>
                        </a:rPr>
                        <a:t>rdfs:seeAlso</a:t>
                      </a:r>
                      <a:endParaRPr lang="en-US" sz="800" dirty="0">
                        <a:latin typeface="Lucida Sans"/>
                        <a:cs typeface="Lucida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t>google.books</a:t>
                      </a:r>
                      <a:r>
                        <a:rPr lang="en-US" sz="800" dirty="0" smtClean="0"/>
                        <a:t>/</a:t>
                      </a:r>
                      <a:r>
                        <a:rPr lang="en-US" sz="800" dirty="0" smtClean="0">
                          <a:latin typeface="Lucida Sans"/>
                          <a:cs typeface="Lucida Sans"/>
                        </a:rPr>
                        <a:t>SQL-1999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r>
            </a:tbl>
          </a:graphicData>
        </a:graphic>
      </p:graphicFrame>
      <p:cxnSp>
        <p:nvCxnSpPr>
          <p:cNvPr id="31" name="Straight Arrow Connector 30"/>
          <p:cNvCxnSpPr>
            <a:stCxn id="35" idx="1"/>
            <a:endCxn id="30" idx="4"/>
          </p:cNvCxnSpPr>
          <p:nvPr/>
        </p:nvCxnSpPr>
        <p:spPr bwMode="auto">
          <a:xfrm flipH="1" flipV="1">
            <a:off x="4896036" y="2276872"/>
            <a:ext cx="703398" cy="426995"/>
          </a:xfrm>
          <a:prstGeom prst="straightConnector1">
            <a:avLst/>
          </a:prstGeom>
          <a:noFill/>
          <a:ln w="25400" cap="flat" cmpd="sng" algn="ctr">
            <a:solidFill>
              <a:schemeClr val="tx1"/>
            </a:solidFill>
            <a:prstDash val="solid"/>
            <a:round/>
            <a:headEnd type="none" w="med" len="med"/>
            <a:tailEnd type="arrow"/>
          </a:ln>
          <a:effectLst/>
        </p:spPr>
      </p:cxnSp>
      <p:sp>
        <p:nvSpPr>
          <p:cNvPr id="32" name="TextBox 31"/>
          <p:cNvSpPr txBox="1"/>
          <p:nvPr/>
        </p:nvSpPr>
        <p:spPr>
          <a:xfrm>
            <a:off x="5004048" y="2421468"/>
            <a:ext cx="504056" cy="215444"/>
          </a:xfrm>
          <a:prstGeom prst="rect">
            <a:avLst/>
          </a:prstGeom>
          <a:solidFill>
            <a:schemeClr val="bg1"/>
          </a:solidFill>
        </p:spPr>
        <p:txBody>
          <a:bodyPr wrap="square" lIns="0" tIns="0" rIns="0" bIns="0" rtlCol="0">
            <a:spAutoFit/>
          </a:bodyPr>
          <a:lstStyle/>
          <a:p>
            <a:r>
              <a:rPr lang="en-US" sz="1400" dirty="0" smtClean="0"/>
              <a:t>made</a:t>
            </a:r>
            <a:endParaRPr lang="en-US" sz="1400" dirty="0"/>
          </a:p>
        </p:txBody>
      </p:sp>
      <p:sp>
        <p:nvSpPr>
          <p:cNvPr id="35" name="Oval 16"/>
          <p:cNvSpPr>
            <a:spLocks noChangeArrowheads="1"/>
          </p:cNvSpPr>
          <p:nvPr/>
        </p:nvSpPr>
        <p:spPr bwMode="auto">
          <a:xfrm>
            <a:off x="5508104" y="2636912"/>
            <a:ext cx="623638" cy="457200"/>
          </a:xfrm>
          <a:prstGeom prst="ellipse">
            <a:avLst/>
          </a:prstGeom>
          <a:solidFill>
            <a:srgbClr val="E0AEA2"/>
          </a:solidFill>
          <a:ln w="9525">
            <a:noFill/>
            <a:round/>
            <a:headEnd/>
            <a:tailEnd/>
          </a:ln>
        </p:spPr>
        <p:txBody>
          <a:bodyPr lIns="0" tIns="46800" rIns="0">
            <a:prstTxWarp prst="textNoShape">
              <a:avLst/>
            </a:prstTxWarp>
          </a:bodyPr>
          <a:lstStyle/>
          <a:p>
            <a:endParaRPr lang="en-US" sz="1400" dirty="0"/>
          </a:p>
        </p:txBody>
      </p:sp>
      <p:cxnSp>
        <p:nvCxnSpPr>
          <p:cNvPr id="46" name="Straight Arrow Connector 45"/>
          <p:cNvCxnSpPr/>
          <p:nvPr/>
        </p:nvCxnSpPr>
        <p:spPr bwMode="auto">
          <a:xfrm flipH="1">
            <a:off x="4355976" y="2060848"/>
            <a:ext cx="216024" cy="1224136"/>
          </a:xfrm>
          <a:prstGeom prst="straightConnector1">
            <a:avLst/>
          </a:prstGeom>
          <a:noFill/>
          <a:ln w="25400" cap="flat" cmpd="sng" algn="ctr">
            <a:solidFill>
              <a:schemeClr val="tx1"/>
            </a:solidFill>
            <a:prstDash val="solid"/>
            <a:round/>
            <a:headEnd type="none" w="med" len="med"/>
            <a:tailEnd type="arrow"/>
          </a:ln>
          <a:effectLst/>
        </p:spPr>
      </p:cxnSp>
      <p:cxnSp>
        <p:nvCxnSpPr>
          <p:cNvPr id="49" name="Straight Arrow Connector 48"/>
          <p:cNvCxnSpPr>
            <a:stCxn id="30" idx="6"/>
            <a:endCxn id="53" idx="1"/>
          </p:cNvCxnSpPr>
          <p:nvPr/>
        </p:nvCxnSpPr>
        <p:spPr bwMode="auto">
          <a:xfrm flipV="1">
            <a:off x="6156176" y="1916832"/>
            <a:ext cx="864096" cy="144016"/>
          </a:xfrm>
          <a:prstGeom prst="straightConnector1">
            <a:avLst/>
          </a:prstGeom>
          <a:noFill/>
          <a:ln w="25400" cap="flat" cmpd="sng" algn="ctr">
            <a:solidFill>
              <a:schemeClr val="tx1"/>
            </a:solidFill>
            <a:prstDash val="solid"/>
            <a:round/>
            <a:headEnd type="none" w="med" len="med"/>
            <a:tailEnd type="arrow"/>
          </a:ln>
          <a:effectLst/>
        </p:spPr>
      </p:cxnSp>
      <p:sp>
        <p:nvSpPr>
          <p:cNvPr id="52" name="TextBox 51"/>
          <p:cNvSpPr txBox="1"/>
          <p:nvPr/>
        </p:nvSpPr>
        <p:spPr>
          <a:xfrm>
            <a:off x="6228184" y="1772816"/>
            <a:ext cx="360040" cy="216024"/>
          </a:xfrm>
          <a:prstGeom prst="rect">
            <a:avLst/>
          </a:prstGeom>
          <a:solidFill>
            <a:schemeClr val="bg1"/>
          </a:solidFill>
        </p:spPr>
        <p:txBody>
          <a:bodyPr wrap="square" lIns="0" tIns="0" rIns="0" bIns="0" rtlCol="0">
            <a:spAutoFit/>
          </a:bodyPr>
          <a:lstStyle/>
          <a:p>
            <a:r>
              <a:rPr lang="en-US" sz="1400" dirty="0" smtClean="0"/>
              <a:t>title</a:t>
            </a:r>
            <a:endParaRPr lang="en-US" sz="1400" dirty="0"/>
          </a:p>
        </p:txBody>
      </p:sp>
      <p:sp>
        <p:nvSpPr>
          <p:cNvPr id="53" name="Rectangle 52"/>
          <p:cNvSpPr/>
          <p:nvPr/>
        </p:nvSpPr>
        <p:spPr>
          <a:xfrm>
            <a:off x="7020272" y="1772816"/>
            <a:ext cx="2009428" cy="288032"/>
          </a:xfrm>
          <a:prstGeom prst="rect">
            <a:avLst/>
          </a:prstGeom>
          <a:noFill/>
        </p:spPr>
        <p:style>
          <a:lnRef idx="1">
            <a:schemeClr val="accent1"/>
          </a:lnRef>
          <a:fillRef idx="3">
            <a:schemeClr val="accent1"/>
          </a:fillRef>
          <a:effectRef idx="2">
            <a:schemeClr val="accent1"/>
          </a:effectRef>
          <a:fontRef idx="minor">
            <a:schemeClr val="lt1"/>
          </a:fontRef>
        </p:style>
        <p:txBody>
          <a:bodyPr lIns="36000" rIns="0" rtlCol="0" anchor="ctr"/>
          <a:lstStyle/>
          <a:p>
            <a:endParaRPr lang="en-US" sz="800" b="1" dirty="0">
              <a:solidFill>
                <a:schemeClr val="tx1"/>
              </a:solidFill>
              <a:latin typeface="Times"/>
              <a:cs typeface="Times"/>
            </a:endParaRPr>
          </a:p>
        </p:txBody>
      </p:sp>
      <p:cxnSp>
        <p:nvCxnSpPr>
          <p:cNvPr id="57" name="Straight Arrow Connector 56"/>
          <p:cNvCxnSpPr>
            <a:stCxn id="56" idx="0"/>
            <a:endCxn id="110" idx="4"/>
          </p:cNvCxnSpPr>
          <p:nvPr/>
        </p:nvCxnSpPr>
        <p:spPr bwMode="auto">
          <a:xfrm flipH="1" flipV="1">
            <a:off x="4391980" y="3742184"/>
            <a:ext cx="509041" cy="677872"/>
          </a:xfrm>
          <a:prstGeom prst="straightConnector1">
            <a:avLst/>
          </a:prstGeom>
          <a:noFill/>
          <a:ln w="25400" cap="flat" cmpd="sng" algn="ctr">
            <a:solidFill>
              <a:schemeClr val="tx1"/>
            </a:solidFill>
            <a:prstDash val="solid"/>
            <a:round/>
            <a:headEnd type="none" w="med" len="med"/>
            <a:tailEnd type="arrow"/>
          </a:ln>
          <a:effectLst/>
        </p:spPr>
      </p:cxnSp>
      <p:sp>
        <p:nvSpPr>
          <p:cNvPr id="60" name="TextBox 59"/>
          <p:cNvSpPr txBox="1"/>
          <p:nvPr/>
        </p:nvSpPr>
        <p:spPr>
          <a:xfrm>
            <a:off x="4499992" y="4005064"/>
            <a:ext cx="394927" cy="215444"/>
          </a:xfrm>
          <a:prstGeom prst="rect">
            <a:avLst/>
          </a:prstGeom>
          <a:solidFill>
            <a:schemeClr val="bg1"/>
          </a:solidFill>
        </p:spPr>
        <p:txBody>
          <a:bodyPr wrap="none" lIns="0" tIns="0" rIns="0" bIns="0" rtlCol="0">
            <a:spAutoFit/>
          </a:bodyPr>
          <a:lstStyle/>
          <a:p>
            <a:r>
              <a:rPr lang="en-US" sz="1400" dirty="0" smtClean="0"/>
              <a:t>type</a:t>
            </a:r>
            <a:endParaRPr lang="en-US" sz="1400" dirty="0"/>
          </a:p>
        </p:txBody>
      </p:sp>
      <p:cxnSp>
        <p:nvCxnSpPr>
          <p:cNvPr id="90" name="Straight Arrow Connector 89"/>
          <p:cNvCxnSpPr>
            <a:stCxn id="35" idx="6"/>
          </p:cNvCxnSpPr>
          <p:nvPr/>
        </p:nvCxnSpPr>
        <p:spPr bwMode="auto">
          <a:xfrm flipV="1">
            <a:off x="6131742" y="2564904"/>
            <a:ext cx="816522" cy="300608"/>
          </a:xfrm>
          <a:prstGeom prst="straightConnector1">
            <a:avLst/>
          </a:prstGeom>
          <a:noFill/>
          <a:ln w="25400" cap="flat" cmpd="sng" algn="ctr">
            <a:solidFill>
              <a:schemeClr val="tx1"/>
            </a:solidFill>
            <a:prstDash val="solid"/>
            <a:round/>
            <a:headEnd type="none" w="med" len="med"/>
            <a:tailEnd type="arrow"/>
          </a:ln>
          <a:effectLst/>
        </p:spPr>
      </p:cxnSp>
      <p:sp>
        <p:nvSpPr>
          <p:cNvPr id="95" name="TextBox 94"/>
          <p:cNvSpPr txBox="1"/>
          <p:nvPr/>
        </p:nvSpPr>
        <p:spPr>
          <a:xfrm>
            <a:off x="6228184" y="2636912"/>
            <a:ext cx="577718" cy="215444"/>
          </a:xfrm>
          <a:prstGeom prst="rect">
            <a:avLst/>
          </a:prstGeom>
          <a:solidFill>
            <a:schemeClr val="bg1"/>
          </a:solidFill>
        </p:spPr>
        <p:txBody>
          <a:bodyPr wrap="square" lIns="0" tIns="0" rIns="0" bIns="0" rtlCol="0">
            <a:spAutoFit/>
          </a:bodyPr>
          <a:lstStyle/>
          <a:p>
            <a:r>
              <a:rPr lang="en-US" sz="1400" dirty="0" smtClean="0"/>
              <a:t>name</a:t>
            </a:r>
            <a:endParaRPr lang="en-US" sz="1400" dirty="0"/>
          </a:p>
        </p:txBody>
      </p:sp>
      <p:sp>
        <p:nvSpPr>
          <p:cNvPr id="96" name="TextBox 95"/>
          <p:cNvSpPr txBox="1"/>
          <p:nvPr/>
        </p:nvSpPr>
        <p:spPr>
          <a:xfrm>
            <a:off x="7020272" y="2420888"/>
            <a:ext cx="1417920" cy="215444"/>
          </a:xfrm>
          <a:prstGeom prst="rect">
            <a:avLst/>
          </a:prstGeom>
          <a:solidFill>
            <a:schemeClr val="bg1"/>
          </a:solidFill>
        </p:spPr>
        <p:txBody>
          <a:bodyPr wrap="square" lIns="0" tIns="0" rIns="0" bIns="0" rtlCol="0">
            <a:spAutoFit/>
          </a:bodyPr>
          <a:lstStyle/>
          <a:p>
            <a:r>
              <a:rPr lang="en-US" sz="1400" dirty="0" smtClean="0"/>
              <a:t>Axel Polleres</a:t>
            </a:r>
            <a:endParaRPr lang="en-US" sz="1400" dirty="0"/>
          </a:p>
        </p:txBody>
      </p:sp>
      <p:sp>
        <p:nvSpPr>
          <p:cNvPr id="97" name="TextBox 96"/>
          <p:cNvSpPr txBox="1"/>
          <p:nvPr/>
        </p:nvSpPr>
        <p:spPr>
          <a:xfrm>
            <a:off x="7258536" y="5157192"/>
            <a:ext cx="1417920" cy="215444"/>
          </a:xfrm>
          <a:prstGeom prst="rect">
            <a:avLst/>
          </a:prstGeom>
          <a:solidFill>
            <a:schemeClr val="bg1"/>
          </a:solidFill>
        </p:spPr>
        <p:txBody>
          <a:bodyPr wrap="square" lIns="0" tIns="0" rIns="0" bIns="0" rtlCol="0">
            <a:spAutoFit/>
          </a:bodyPr>
          <a:lstStyle/>
          <a:p>
            <a:r>
              <a:rPr lang="en-US" sz="1400" dirty="0" smtClean="0"/>
              <a:t>Jim Melton</a:t>
            </a:r>
            <a:endParaRPr lang="en-US" sz="1400" dirty="0"/>
          </a:p>
        </p:txBody>
      </p:sp>
      <p:grpSp>
        <p:nvGrpSpPr>
          <p:cNvPr id="99" name="Group 98"/>
          <p:cNvGrpSpPr/>
          <p:nvPr/>
        </p:nvGrpSpPr>
        <p:grpSpPr>
          <a:xfrm>
            <a:off x="1282700" y="2921000"/>
            <a:ext cx="2381477" cy="3473678"/>
            <a:chOff x="1282700" y="2921000"/>
            <a:chExt cx="2381477" cy="3473678"/>
          </a:xfrm>
        </p:grpSpPr>
        <p:sp>
          <p:nvSpPr>
            <p:cNvPr id="69" name="Bent Arrow 68"/>
            <p:cNvSpPr/>
            <p:nvPr/>
          </p:nvSpPr>
          <p:spPr bwMode="auto">
            <a:xfrm rot="5400000" flipV="1">
              <a:off x="2638730" y="3963667"/>
              <a:ext cx="665908" cy="678671"/>
            </a:xfrm>
            <a:prstGeom prst="bentArrow">
              <a:avLst>
                <a:gd name="adj1" fmla="val 21367"/>
                <a:gd name="adj2" fmla="val 25000"/>
                <a:gd name="adj3" fmla="val 25000"/>
                <a:gd name="adj4" fmla="val 43750"/>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Lucida Sans" pitchFamily="34" charset="0"/>
              </a:endParaRPr>
            </a:p>
          </p:txBody>
        </p:sp>
        <p:sp>
          <p:nvSpPr>
            <p:cNvPr id="83" name="Down Arrow 82"/>
            <p:cNvSpPr/>
            <p:nvPr/>
          </p:nvSpPr>
          <p:spPr>
            <a:xfrm flipH="1">
              <a:off x="1282700" y="2921000"/>
              <a:ext cx="355600" cy="1664384"/>
            </a:xfrm>
            <a:prstGeom prst="downArrow">
              <a:avLst>
                <a:gd name="adj1" fmla="val 34568"/>
                <a:gd name="adj2" fmla="val 46914"/>
              </a:avLst>
            </a:prstGeom>
            <a:solidFill>
              <a:schemeClr val="bg1"/>
            </a:solidFill>
            <a:ln>
              <a:solidFill>
                <a:srgbClr val="0000FF"/>
              </a:solidFill>
            </a:ln>
            <a:effectLst/>
          </p:spPr>
          <p:style>
            <a:lnRef idx="1">
              <a:schemeClr val="accent1"/>
            </a:lnRef>
            <a:fillRef idx="3">
              <a:schemeClr val="accent1"/>
            </a:fillRef>
            <a:effectRef idx="2">
              <a:schemeClr val="accent1"/>
            </a:effectRef>
            <a:fontRef idx="minor">
              <a:schemeClr val="lt1"/>
            </a:fontRef>
          </p:style>
        </p:sp>
        <p:sp>
          <p:nvSpPr>
            <p:cNvPr id="84" name="Down Arrow 83"/>
            <p:cNvSpPr/>
            <p:nvPr/>
          </p:nvSpPr>
          <p:spPr>
            <a:xfrm rot="5400000" flipH="1">
              <a:off x="3254431" y="5984932"/>
              <a:ext cx="355600" cy="463892"/>
            </a:xfrm>
            <a:prstGeom prst="downArrow">
              <a:avLst>
                <a:gd name="adj1" fmla="val 34568"/>
                <a:gd name="adj2" fmla="val 46914"/>
              </a:avLst>
            </a:prstGeom>
            <a:solidFill>
              <a:schemeClr val="bg1"/>
            </a:solidFill>
            <a:ln>
              <a:solidFill>
                <a:srgbClr val="0000FF"/>
              </a:solidFill>
            </a:ln>
            <a:effectLst/>
          </p:spPr>
          <p:style>
            <a:lnRef idx="1">
              <a:schemeClr val="accent1"/>
            </a:lnRef>
            <a:fillRef idx="3">
              <a:schemeClr val="accent1"/>
            </a:fillRef>
            <a:effectRef idx="2">
              <a:schemeClr val="accent1"/>
            </a:effectRef>
            <a:fontRef idx="minor">
              <a:schemeClr val="lt1"/>
            </a:fontRef>
          </p:style>
        </p:sp>
      </p:grpSp>
      <p:pic>
        <p:nvPicPr>
          <p:cNvPr id="2" name="Bild 1"/>
          <p:cNvPicPr>
            <a:picLocks noChangeAspect="1"/>
          </p:cNvPicPr>
          <p:nvPr/>
        </p:nvPicPr>
        <p:blipFill>
          <a:blip r:embed="rId5"/>
          <a:stretch>
            <a:fillRect/>
          </a:stretch>
        </p:blipFill>
        <p:spPr>
          <a:xfrm>
            <a:off x="3419872" y="1388773"/>
            <a:ext cx="792088" cy="528059"/>
          </a:xfrm>
          <a:prstGeom prst="rect">
            <a:avLst/>
          </a:prstGeom>
        </p:spPr>
      </p:pic>
      <p:sp>
        <p:nvSpPr>
          <p:cNvPr id="3" name="Rechteck 2"/>
          <p:cNvSpPr/>
          <p:nvPr/>
        </p:nvSpPr>
        <p:spPr>
          <a:xfrm>
            <a:off x="7020272" y="1772816"/>
            <a:ext cx="1979712" cy="276999"/>
          </a:xfrm>
          <a:prstGeom prst="rect">
            <a:avLst/>
          </a:prstGeom>
        </p:spPr>
        <p:txBody>
          <a:bodyPr wrap="square">
            <a:spAutoFit/>
          </a:bodyPr>
          <a:lstStyle/>
          <a:p>
            <a:r>
              <a:rPr lang="de-DE" sz="1200" dirty="0"/>
              <a:t>SPARQL 1.1 Update</a:t>
            </a:r>
          </a:p>
        </p:txBody>
      </p:sp>
      <p:sp>
        <p:nvSpPr>
          <p:cNvPr id="110" name="Oval 16"/>
          <p:cNvSpPr>
            <a:spLocks noChangeArrowheads="1"/>
          </p:cNvSpPr>
          <p:nvPr/>
        </p:nvSpPr>
        <p:spPr bwMode="auto">
          <a:xfrm>
            <a:off x="3563888" y="3284984"/>
            <a:ext cx="1656184" cy="457200"/>
          </a:xfrm>
          <a:prstGeom prst="ellipse">
            <a:avLst/>
          </a:prstGeom>
          <a:solidFill>
            <a:srgbClr val="E0AEA2"/>
          </a:solidFill>
          <a:ln w="9525">
            <a:noFill/>
            <a:round/>
            <a:headEnd/>
            <a:tailEnd/>
          </a:ln>
        </p:spPr>
        <p:txBody>
          <a:bodyPr lIns="0" tIns="46800" rIns="0">
            <a:prstTxWarp prst="textNoShape">
              <a:avLst/>
            </a:prstTxWarp>
          </a:bodyPr>
          <a:lstStyle/>
          <a:p>
            <a:r>
              <a:rPr lang="en-US" sz="1400" dirty="0" smtClean="0"/>
              <a:t>W3.org/REC</a:t>
            </a:r>
            <a:endParaRPr lang="en-US" sz="1400" dirty="0"/>
          </a:p>
        </p:txBody>
      </p:sp>
      <p:grpSp>
        <p:nvGrpSpPr>
          <p:cNvPr id="167" name="Gruppierung 166"/>
          <p:cNvGrpSpPr/>
          <p:nvPr/>
        </p:nvGrpSpPr>
        <p:grpSpPr>
          <a:xfrm>
            <a:off x="3661121" y="4293096"/>
            <a:ext cx="4439271" cy="864096"/>
            <a:chOff x="3661121" y="4293096"/>
            <a:chExt cx="4439271" cy="864096"/>
          </a:xfrm>
        </p:grpSpPr>
        <p:cxnSp>
          <p:nvCxnSpPr>
            <p:cNvPr id="93" name="Straight Arrow Connector 92"/>
            <p:cNvCxnSpPr>
              <a:stCxn id="112" idx="4"/>
              <a:endCxn id="97" idx="0"/>
            </p:cNvCxnSpPr>
            <p:nvPr/>
          </p:nvCxnSpPr>
          <p:spPr bwMode="auto">
            <a:xfrm>
              <a:off x="7476107" y="4750296"/>
              <a:ext cx="491389" cy="406896"/>
            </a:xfrm>
            <a:prstGeom prst="straightConnector1">
              <a:avLst/>
            </a:prstGeom>
            <a:noFill/>
            <a:ln w="25400" cap="flat" cmpd="sng" algn="ctr">
              <a:solidFill>
                <a:schemeClr val="tx1"/>
              </a:solidFill>
              <a:prstDash val="solid"/>
              <a:round/>
              <a:headEnd type="none" w="med" len="med"/>
              <a:tailEnd type="arrow"/>
            </a:ln>
            <a:effectLst/>
          </p:spPr>
        </p:cxnSp>
        <p:sp>
          <p:nvSpPr>
            <p:cNvPr id="98" name="TextBox 97"/>
            <p:cNvSpPr txBox="1"/>
            <p:nvPr/>
          </p:nvSpPr>
          <p:spPr>
            <a:xfrm>
              <a:off x="7458148" y="4797152"/>
              <a:ext cx="642244" cy="215444"/>
            </a:xfrm>
            <a:prstGeom prst="rect">
              <a:avLst/>
            </a:prstGeom>
            <a:solidFill>
              <a:schemeClr val="bg1"/>
            </a:solidFill>
          </p:spPr>
          <p:txBody>
            <a:bodyPr wrap="square" lIns="0" tIns="0" rIns="0" bIns="0" rtlCol="0">
              <a:spAutoFit/>
            </a:bodyPr>
            <a:lstStyle/>
            <a:p>
              <a:r>
                <a:rPr lang="en-US" sz="1400" dirty="0" smtClean="0"/>
                <a:t>name</a:t>
              </a:r>
              <a:endParaRPr lang="en-US" sz="1400" dirty="0"/>
            </a:p>
          </p:txBody>
        </p:sp>
        <p:grpSp>
          <p:nvGrpSpPr>
            <p:cNvPr id="166" name="Gruppierung 165"/>
            <p:cNvGrpSpPr/>
            <p:nvPr/>
          </p:nvGrpSpPr>
          <p:grpSpPr>
            <a:xfrm>
              <a:off x="3661121" y="4420056"/>
              <a:ext cx="2818583" cy="457200"/>
              <a:chOff x="3661121" y="4420056"/>
              <a:chExt cx="2818583" cy="457200"/>
            </a:xfrm>
          </p:grpSpPr>
          <p:sp>
            <p:nvSpPr>
              <p:cNvPr id="56" name="Oval 16"/>
              <p:cNvSpPr>
                <a:spLocks noChangeArrowheads="1"/>
              </p:cNvSpPr>
              <p:nvPr/>
            </p:nvSpPr>
            <p:spPr bwMode="auto">
              <a:xfrm>
                <a:off x="3661121" y="4420056"/>
                <a:ext cx="2479799" cy="457200"/>
              </a:xfrm>
              <a:prstGeom prst="ellipse">
                <a:avLst/>
              </a:prstGeom>
              <a:solidFill>
                <a:srgbClr val="E0AEA2"/>
              </a:solidFill>
              <a:ln w="9525">
                <a:noFill/>
                <a:round/>
                <a:headEnd/>
                <a:tailEnd/>
              </a:ln>
            </p:spPr>
            <p:txBody>
              <a:bodyPr lIns="0" tIns="46800" rIns="0">
                <a:prstTxWarp prst="textNoShape">
                  <a:avLst/>
                </a:prstTxWarp>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p:txBody>
          </p:sp>
          <p:sp>
            <p:nvSpPr>
              <p:cNvPr id="34" name="Rechteck 33"/>
              <p:cNvSpPr/>
              <p:nvPr/>
            </p:nvSpPr>
            <p:spPr>
              <a:xfrm>
                <a:off x="3851920" y="4509120"/>
                <a:ext cx="2627784" cy="253916"/>
              </a:xfrm>
              <a:prstGeom prst="rect">
                <a:avLst/>
              </a:prstGeom>
            </p:spPr>
            <p:txBody>
              <a:bodyPr wrap="square">
                <a:spAutoFit/>
              </a:bodyPr>
              <a:lstStyle/>
              <a:p>
                <a:r>
                  <a:rPr lang="de-DE" sz="1050" dirty="0" smtClean="0"/>
                  <a:t>w3.org</a:t>
                </a:r>
                <a:r>
                  <a:rPr lang="de-DE" sz="1050" dirty="0"/>
                  <a:t>/TR/</a:t>
                </a:r>
                <a:r>
                  <a:rPr lang="de-DE" sz="1050" dirty="0" err="1"/>
                  <a:t>xpath-functions</a:t>
                </a:r>
                <a:r>
                  <a:rPr lang="de-DE" sz="1050" dirty="0"/>
                  <a:t>/</a:t>
                </a:r>
              </a:p>
            </p:txBody>
          </p:sp>
        </p:grpSp>
        <p:cxnSp>
          <p:nvCxnSpPr>
            <p:cNvPr id="111" name="Straight Arrow Connector 30"/>
            <p:cNvCxnSpPr>
              <a:stCxn id="112" idx="2"/>
              <a:endCxn id="56" idx="6"/>
            </p:cNvCxnSpPr>
            <p:nvPr/>
          </p:nvCxnSpPr>
          <p:spPr bwMode="auto">
            <a:xfrm flipH="1">
              <a:off x="6140920" y="4521696"/>
              <a:ext cx="879352" cy="126960"/>
            </a:xfrm>
            <a:prstGeom prst="straightConnector1">
              <a:avLst/>
            </a:prstGeom>
            <a:noFill/>
            <a:ln w="25400" cap="flat" cmpd="sng" algn="ctr">
              <a:solidFill>
                <a:schemeClr val="tx1"/>
              </a:solidFill>
              <a:prstDash val="solid"/>
              <a:round/>
              <a:headEnd type="none" w="med" len="med"/>
              <a:tailEnd type="arrow"/>
            </a:ln>
            <a:effectLst/>
          </p:spPr>
        </p:cxnSp>
        <p:sp>
          <p:nvSpPr>
            <p:cNvPr id="112" name="Oval 16"/>
            <p:cNvSpPr>
              <a:spLocks noChangeArrowheads="1"/>
            </p:cNvSpPr>
            <p:nvPr/>
          </p:nvSpPr>
          <p:spPr bwMode="auto">
            <a:xfrm>
              <a:off x="7020272" y="4293096"/>
              <a:ext cx="911670" cy="457200"/>
            </a:xfrm>
            <a:prstGeom prst="ellipse">
              <a:avLst/>
            </a:prstGeom>
            <a:solidFill>
              <a:srgbClr val="E0AEA2"/>
            </a:solidFill>
            <a:ln w="9525">
              <a:noFill/>
              <a:round/>
              <a:headEnd/>
              <a:tailEnd/>
            </a:ln>
          </p:spPr>
          <p:txBody>
            <a:bodyPr lIns="0" tIns="46800" rIns="0">
              <a:prstTxWarp prst="textNoShape">
                <a:avLst/>
              </a:prstTxWarp>
            </a:bodyPr>
            <a:lstStyle/>
            <a:p>
              <a:endParaRPr lang="en-US" sz="1400" dirty="0"/>
            </a:p>
          </p:txBody>
        </p:sp>
        <p:sp>
          <p:nvSpPr>
            <p:cNvPr id="113" name="TextBox 31"/>
            <p:cNvSpPr txBox="1"/>
            <p:nvPr/>
          </p:nvSpPr>
          <p:spPr>
            <a:xfrm>
              <a:off x="6444208" y="4437112"/>
              <a:ext cx="504056" cy="215444"/>
            </a:xfrm>
            <a:prstGeom prst="rect">
              <a:avLst/>
            </a:prstGeom>
            <a:solidFill>
              <a:schemeClr val="bg1"/>
            </a:solidFill>
          </p:spPr>
          <p:txBody>
            <a:bodyPr wrap="square" lIns="0" tIns="0" rIns="0" bIns="0" rtlCol="0">
              <a:spAutoFit/>
            </a:bodyPr>
            <a:lstStyle/>
            <a:p>
              <a:r>
                <a:rPr lang="en-US" sz="1400" dirty="0"/>
                <a:t>m</a:t>
              </a:r>
              <a:r>
                <a:rPr lang="en-US" sz="1400" dirty="0" smtClean="0"/>
                <a:t>ade</a:t>
              </a:r>
            </a:p>
          </p:txBody>
        </p:sp>
      </p:grpSp>
      <p:sp>
        <p:nvSpPr>
          <p:cNvPr id="114" name="TextBox 59"/>
          <p:cNvSpPr txBox="1"/>
          <p:nvPr/>
        </p:nvSpPr>
        <p:spPr>
          <a:xfrm>
            <a:off x="4249081" y="2636912"/>
            <a:ext cx="394927" cy="215444"/>
          </a:xfrm>
          <a:prstGeom prst="rect">
            <a:avLst/>
          </a:prstGeom>
          <a:solidFill>
            <a:schemeClr val="bg1"/>
          </a:solidFill>
        </p:spPr>
        <p:txBody>
          <a:bodyPr wrap="none" lIns="0" tIns="0" rIns="0" bIns="0" rtlCol="0">
            <a:spAutoFit/>
          </a:bodyPr>
          <a:lstStyle/>
          <a:p>
            <a:r>
              <a:rPr lang="en-US" sz="1400" dirty="0" smtClean="0"/>
              <a:t>type</a:t>
            </a:r>
            <a:endParaRPr lang="en-US" sz="1400" dirty="0"/>
          </a:p>
        </p:txBody>
      </p:sp>
      <p:grpSp>
        <p:nvGrpSpPr>
          <p:cNvPr id="168" name="Gruppierung 167"/>
          <p:cNvGrpSpPr/>
          <p:nvPr/>
        </p:nvGrpSpPr>
        <p:grpSpPr>
          <a:xfrm>
            <a:off x="4716016" y="5372636"/>
            <a:ext cx="3550741" cy="1152708"/>
            <a:chOff x="4381201" y="4076492"/>
            <a:chExt cx="3550741" cy="1152708"/>
          </a:xfrm>
        </p:grpSpPr>
        <p:cxnSp>
          <p:nvCxnSpPr>
            <p:cNvPr id="169" name="Straight Arrow Connector 92"/>
            <p:cNvCxnSpPr>
              <a:stCxn id="173" idx="0"/>
              <a:endCxn id="97" idx="2"/>
            </p:cNvCxnSpPr>
            <p:nvPr/>
          </p:nvCxnSpPr>
          <p:spPr bwMode="auto">
            <a:xfrm flipV="1">
              <a:off x="7476107" y="4076492"/>
              <a:ext cx="156574" cy="695508"/>
            </a:xfrm>
            <a:prstGeom prst="straightConnector1">
              <a:avLst/>
            </a:prstGeom>
            <a:noFill/>
            <a:ln w="25400" cap="flat" cmpd="sng" algn="ctr">
              <a:solidFill>
                <a:schemeClr val="tx1"/>
              </a:solidFill>
              <a:prstDash val="solid"/>
              <a:round/>
              <a:headEnd type="none" w="med" len="med"/>
              <a:tailEnd type="arrow"/>
            </a:ln>
            <a:effectLst/>
          </p:spPr>
        </p:cxnSp>
        <p:grpSp>
          <p:nvGrpSpPr>
            <p:cNvPr id="171" name="Gruppierung 170"/>
            <p:cNvGrpSpPr/>
            <p:nvPr/>
          </p:nvGrpSpPr>
          <p:grpSpPr>
            <a:xfrm>
              <a:off x="4381201" y="4437112"/>
              <a:ext cx="2627784" cy="377096"/>
              <a:chOff x="4381201" y="4437112"/>
              <a:chExt cx="2627784" cy="377096"/>
            </a:xfrm>
          </p:grpSpPr>
          <p:sp>
            <p:nvSpPr>
              <p:cNvPr id="175" name="Oval 16"/>
              <p:cNvSpPr>
                <a:spLocks noChangeArrowheads="1"/>
              </p:cNvSpPr>
              <p:nvPr/>
            </p:nvSpPr>
            <p:spPr bwMode="auto">
              <a:xfrm>
                <a:off x="4381201" y="4437112"/>
                <a:ext cx="1759719" cy="377096"/>
              </a:xfrm>
              <a:prstGeom prst="ellipse">
                <a:avLst/>
              </a:prstGeom>
              <a:solidFill>
                <a:srgbClr val="E0AEA2"/>
              </a:solidFill>
              <a:ln w="9525">
                <a:noFill/>
                <a:round/>
                <a:headEnd/>
                <a:tailEnd/>
              </a:ln>
            </p:spPr>
            <p:txBody>
              <a:bodyPr lIns="0" tIns="46800" rIns="0">
                <a:prstTxWarp prst="textNoShape">
                  <a:avLst/>
                </a:prstTxWarp>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p:txBody>
          </p:sp>
          <p:sp>
            <p:nvSpPr>
              <p:cNvPr id="176" name="Rechteck 175"/>
              <p:cNvSpPr/>
              <p:nvPr/>
            </p:nvSpPr>
            <p:spPr>
              <a:xfrm>
                <a:off x="4381201" y="4509120"/>
                <a:ext cx="2627784" cy="253916"/>
              </a:xfrm>
              <a:prstGeom prst="rect">
                <a:avLst/>
              </a:prstGeom>
            </p:spPr>
            <p:txBody>
              <a:bodyPr wrap="square">
                <a:spAutoFit/>
              </a:bodyPr>
              <a:lstStyle/>
              <a:p>
                <a:pPr>
                  <a:defRPr/>
                </a:pPr>
                <a:r>
                  <a:rPr lang="en-US" sz="1050" dirty="0" err="1"/>
                  <a:t>google.books</a:t>
                </a:r>
                <a:r>
                  <a:rPr lang="en-US" sz="1050" dirty="0"/>
                  <a:t>/</a:t>
                </a:r>
                <a:r>
                  <a:rPr lang="en-US" sz="1050" dirty="0">
                    <a:latin typeface="Lucida Sans"/>
                    <a:cs typeface="Lucida Sans"/>
                  </a:rPr>
                  <a:t>SQL-1999</a:t>
                </a:r>
              </a:p>
            </p:txBody>
          </p:sp>
        </p:grpSp>
        <p:cxnSp>
          <p:nvCxnSpPr>
            <p:cNvPr id="172" name="Straight Arrow Connector 30"/>
            <p:cNvCxnSpPr>
              <a:stCxn id="173" idx="2"/>
              <a:endCxn id="175" idx="6"/>
            </p:cNvCxnSpPr>
            <p:nvPr/>
          </p:nvCxnSpPr>
          <p:spPr bwMode="auto">
            <a:xfrm flipH="1" flipV="1">
              <a:off x="6140920" y="4625660"/>
              <a:ext cx="879352" cy="374940"/>
            </a:xfrm>
            <a:prstGeom prst="straightConnector1">
              <a:avLst/>
            </a:prstGeom>
            <a:noFill/>
            <a:ln w="25400" cap="flat" cmpd="sng" algn="ctr">
              <a:solidFill>
                <a:schemeClr val="tx1"/>
              </a:solidFill>
              <a:prstDash val="solid"/>
              <a:round/>
              <a:headEnd type="none" w="med" len="med"/>
              <a:tailEnd type="arrow"/>
            </a:ln>
            <a:effectLst/>
          </p:spPr>
        </p:cxnSp>
        <p:sp>
          <p:nvSpPr>
            <p:cNvPr id="173" name="Oval 16"/>
            <p:cNvSpPr>
              <a:spLocks noChangeArrowheads="1"/>
            </p:cNvSpPr>
            <p:nvPr/>
          </p:nvSpPr>
          <p:spPr bwMode="auto">
            <a:xfrm>
              <a:off x="7020272" y="4772000"/>
              <a:ext cx="911670" cy="457200"/>
            </a:xfrm>
            <a:prstGeom prst="ellipse">
              <a:avLst/>
            </a:prstGeom>
            <a:solidFill>
              <a:srgbClr val="E0AEA2"/>
            </a:solidFill>
            <a:ln w="9525">
              <a:noFill/>
              <a:round/>
              <a:headEnd/>
              <a:tailEnd/>
            </a:ln>
          </p:spPr>
          <p:txBody>
            <a:bodyPr lIns="0" tIns="46800" rIns="0">
              <a:prstTxWarp prst="textNoShape">
                <a:avLst/>
              </a:prstTxWarp>
            </a:bodyPr>
            <a:lstStyle/>
            <a:p>
              <a:endParaRPr lang="en-US" sz="1400" dirty="0"/>
            </a:p>
          </p:txBody>
        </p:sp>
        <p:sp>
          <p:nvSpPr>
            <p:cNvPr id="174" name="TextBox 31"/>
            <p:cNvSpPr txBox="1"/>
            <p:nvPr/>
          </p:nvSpPr>
          <p:spPr>
            <a:xfrm>
              <a:off x="6469433" y="4653136"/>
              <a:ext cx="504056" cy="215444"/>
            </a:xfrm>
            <a:prstGeom prst="rect">
              <a:avLst/>
            </a:prstGeom>
            <a:solidFill>
              <a:schemeClr val="bg1"/>
            </a:solidFill>
          </p:spPr>
          <p:txBody>
            <a:bodyPr wrap="square" lIns="0" tIns="0" rIns="0" bIns="0" rtlCol="0">
              <a:spAutoFit/>
            </a:bodyPr>
            <a:lstStyle/>
            <a:p>
              <a:r>
                <a:rPr lang="en-US" sz="1400" dirty="0"/>
                <a:t>m</a:t>
              </a:r>
              <a:r>
                <a:rPr lang="en-US" sz="1400" dirty="0" smtClean="0"/>
                <a:t>ade</a:t>
              </a:r>
            </a:p>
          </p:txBody>
        </p:sp>
      </p:grpSp>
      <p:sp>
        <p:nvSpPr>
          <p:cNvPr id="182" name="TextBox 97"/>
          <p:cNvSpPr txBox="1"/>
          <p:nvPr/>
        </p:nvSpPr>
        <p:spPr>
          <a:xfrm>
            <a:off x="7524328" y="5589240"/>
            <a:ext cx="642244" cy="215444"/>
          </a:xfrm>
          <a:prstGeom prst="rect">
            <a:avLst/>
          </a:prstGeom>
          <a:solidFill>
            <a:schemeClr val="bg1"/>
          </a:solidFill>
        </p:spPr>
        <p:txBody>
          <a:bodyPr wrap="square" lIns="0" tIns="0" rIns="0" bIns="0" rtlCol="0">
            <a:spAutoFit/>
          </a:bodyPr>
          <a:lstStyle/>
          <a:p>
            <a:r>
              <a:rPr lang="en-US" sz="1400" dirty="0" smtClean="0"/>
              <a:t>name</a:t>
            </a:r>
            <a:endParaRPr lang="en-US" sz="1400" dirty="0"/>
          </a:p>
        </p:txBody>
      </p:sp>
      <p:cxnSp>
        <p:nvCxnSpPr>
          <p:cNvPr id="183" name="Straight Arrow Connector 48"/>
          <p:cNvCxnSpPr/>
          <p:nvPr/>
        </p:nvCxnSpPr>
        <p:spPr bwMode="auto">
          <a:xfrm flipV="1">
            <a:off x="5364088" y="3861048"/>
            <a:ext cx="1080120" cy="576064"/>
          </a:xfrm>
          <a:prstGeom prst="straightConnector1">
            <a:avLst/>
          </a:prstGeom>
          <a:noFill/>
          <a:ln w="25400" cap="flat" cmpd="sng" algn="ctr">
            <a:solidFill>
              <a:schemeClr val="tx1"/>
            </a:solidFill>
            <a:prstDash val="solid"/>
            <a:round/>
            <a:headEnd type="none" w="med" len="med"/>
            <a:tailEnd type="arrow"/>
          </a:ln>
          <a:effectLst/>
        </p:spPr>
      </p:cxnSp>
      <p:sp>
        <p:nvSpPr>
          <p:cNvPr id="184" name="TextBox 51"/>
          <p:cNvSpPr txBox="1"/>
          <p:nvPr/>
        </p:nvSpPr>
        <p:spPr>
          <a:xfrm>
            <a:off x="5796136" y="4005064"/>
            <a:ext cx="360040" cy="216024"/>
          </a:xfrm>
          <a:prstGeom prst="rect">
            <a:avLst/>
          </a:prstGeom>
          <a:solidFill>
            <a:schemeClr val="bg1"/>
          </a:solidFill>
        </p:spPr>
        <p:txBody>
          <a:bodyPr wrap="square" lIns="0" tIns="0" rIns="0" bIns="0" rtlCol="0">
            <a:spAutoFit/>
          </a:bodyPr>
          <a:lstStyle/>
          <a:p>
            <a:r>
              <a:rPr lang="en-US" sz="1400" dirty="0" smtClean="0"/>
              <a:t>title</a:t>
            </a:r>
            <a:endParaRPr lang="en-US" sz="1400" dirty="0"/>
          </a:p>
        </p:txBody>
      </p:sp>
      <p:sp>
        <p:nvSpPr>
          <p:cNvPr id="185" name="Rectangle 52"/>
          <p:cNvSpPr/>
          <p:nvPr/>
        </p:nvSpPr>
        <p:spPr>
          <a:xfrm>
            <a:off x="6451004" y="3645024"/>
            <a:ext cx="2009428" cy="432048"/>
          </a:xfrm>
          <a:prstGeom prst="rect">
            <a:avLst/>
          </a:prstGeom>
          <a:noFill/>
        </p:spPr>
        <p:style>
          <a:lnRef idx="1">
            <a:schemeClr val="accent1"/>
          </a:lnRef>
          <a:fillRef idx="3">
            <a:schemeClr val="accent1"/>
          </a:fillRef>
          <a:effectRef idx="2">
            <a:schemeClr val="accent1"/>
          </a:effectRef>
          <a:fontRef idx="minor">
            <a:schemeClr val="lt1"/>
          </a:fontRef>
        </p:style>
        <p:txBody>
          <a:bodyPr lIns="36000" rIns="0" rtlCol="0" anchor="ctr"/>
          <a:lstStyle/>
          <a:p>
            <a:endParaRPr lang="en-US" sz="800" b="1" dirty="0">
              <a:solidFill>
                <a:schemeClr val="tx1"/>
              </a:solidFill>
              <a:latin typeface="Times"/>
              <a:cs typeface="Times"/>
            </a:endParaRPr>
          </a:p>
        </p:txBody>
      </p:sp>
      <p:sp>
        <p:nvSpPr>
          <p:cNvPr id="191" name="Rechteck 190"/>
          <p:cNvSpPr/>
          <p:nvPr/>
        </p:nvSpPr>
        <p:spPr>
          <a:xfrm>
            <a:off x="6469891" y="3645024"/>
            <a:ext cx="2664296" cy="432048"/>
          </a:xfrm>
          <a:prstGeom prst="rect">
            <a:avLst/>
          </a:prstGeom>
        </p:spPr>
        <p:txBody>
          <a:bodyPr wrap="square">
            <a:spAutoFit/>
          </a:bodyPr>
          <a:lstStyle/>
          <a:p>
            <a:r>
              <a:rPr lang="de-DE" sz="1100" dirty="0" err="1"/>
              <a:t>XQuery</a:t>
            </a:r>
            <a:r>
              <a:rPr lang="de-DE" sz="1100" dirty="0"/>
              <a:t> 1.0 </a:t>
            </a:r>
            <a:r>
              <a:rPr lang="de-DE" sz="1100" dirty="0" err="1"/>
              <a:t>and</a:t>
            </a:r>
            <a:r>
              <a:rPr lang="de-DE" sz="1100" dirty="0"/>
              <a:t> </a:t>
            </a:r>
            <a:r>
              <a:rPr lang="de-DE" sz="1100" dirty="0" err="1"/>
              <a:t>XPath</a:t>
            </a:r>
            <a:r>
              <a:rPr lang="de-DE" sz="1100" dirty="0"/>
              <a:t> 2.0 </a:t>
            </a:r>
            <a:r>
              <a:rPr lang="de-DE" sz="1100" dirty="0" err="1"/>
              <a:t>Functions</a:t>
            </a:r>
            <a:r>
              <a:rPr lang="de-DE" sz="1100" dirty="0"/>
              <a:t> </a:t>
            </a:r>
            <a:r>
              <a:rPr lang="de-DE" sz="1100" dirty="0" err="1"/>
              <a:t>and</a:t>
            </a:r>
            <a:r>
              <a:rPr lang="de-DE" sz="1100" dirty="0"/>
              <a:t> Operators </a:t>
            </a:r>
          </a:p>
        </p:txBody>
      </p:sp>
      <p:sp>
        <p:nvSpPr>
          <p:cNvPr id="193" name="Rectangle 52"/>
          <p:cNvSpPr/>
          <p:nvPr/>
        </p:nvSpPr>
        <p:spPr>
          <a:xfrm>
            <a:off x="7164288" y="5157192"/>
            <a:ext cx="1296144" cy="216024"/>
          </a:xfrm>
          <a:prstGeom prst="rect">
            <a:avLst/>
          </a:prstGeom>
          <a:noFill/>
        </p:spPr>
        <p:style>
          <a:lnRef idx="1">
            <a:schemeClr val="accent1"/>
          </a:lnRef>
          <a:fillRef idx="3">
            <a:schemeClr val="accent1"/>
          </a:fillRef>
          <a:effectRef idx="2">
            <a:schemeClr val="accent1"/>
          </a:effectRef>
          <a:fontRef idx="minor">
            <a:schemeClr val="lt1"/>
          </a:fontRef>
        </p:style>
        <p:txBody>
          <a:bodyPr lIns="36000" rIns="0" rtlCol="0" anchor="ctr"/>
          <a:lstStyle/>
          <a:p>
            <a:endParaRPr lang="en-US" sz="800" b="1" dirty="0">
              <a:solidFill>
                <a:schemeClr val="tx1"/>
              </a:solidFill>
              <a:latin typeface="Times"/>
              <a:cs typeface="Times"/>
            </a:endParaRPr>
          </a:p>
        </p:txBody>
      </p:sp>
      <p:sp>
        <p:nvSpPr>
          <p:cNvPr id="30" name="Oval 16"/>
          <p:cNvSpPr>
            <a:spLocks noChangeArrowheads="1"/>
          </p:cNvSpPr>
          <p:nvPr/>
        </p:nvSpPr>
        <p:spPr bwMode="auto">
          <a:xfrm>
            <a:off x="3635896" y="1844824"/>
            <a:ext cx="2520280" cy="432048"/>
          </a:xfrm>
          <a:prstGeom prst="ellipse">
            <a:avLst/>
          </a:prstGeom>
          <a:solidFill>
            <a:srgbClr val="E0AEA2"/>
          </a:solidFill>
          <a:ln w="9525">
            <a:noFill/>
            <a:round/>
            <a:headEnd/>
            <a:tailEnd/>
          </a:ln>
        </p:spPr>
        <p:txBody>
          <a:bodyPr lIns="0" tIns="0" rIns="0" bIns="0" anchor="ctr" anchorCtr="0">
            <a:prstTxWarp prst="textNoShape">
              <a:avLst/>
            </a:prstTxWarp>
          </a:bodyPr>
          <a:lstStyle/>
          <a:p>
            <a:r>
              <a:rPr lang="en-US" sz="1000" dirty="0">
                <a:solidFill>
                  <a:srgbClr val="000000"/>
                </a:solidFill>
              </a:rPr>
              <a:t>w3.org/TR/sparql11-update</a:t>
            </a:r>
            <a:endParaRPr lang="en-US" sz="1000" dirty="0"/>
          </a:p>
        </p:txBody>
      </p:sp>
    </p:spTree>
    <p:extLst>
      <p:ext uri="{BB962C8B-B14F-4D97-AF65-F5344CB8AC3E}">
        <p14:creationId xmlns:p14="http://schemas.microsoft.com/office/powerpoint/2010/main" val="355967757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theme/theme1.xml><?xml version="1.0" encoding="utf-8"?>
<a:theme xmlns:a="http://schemas.openxmlformats.org/drawingml/2006/main" name="WU Designvorlage neu">
  <a:themeElements>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WU Designvorlage neu</Template>
  <TotalTime>0</TotalTime>
  <Words>2375</Words>
  <Application>Microsoft Macintosh PowerPoint</Application>
  <PresentationFormat>Bildschirmpräsentation (4:3)</PresentationFormat>
  <Paragraphs>463</Paragraphs>
  <Slides>19</Slides>
  <Notes>9</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WU Designvorlage neu</vt:lpstr>
      <vt:lpstr>From SQL to SPARQL   Symposium zur Pensionierung Prof. Wolfgang Panny</vt:lpstr>
      <vt:lpstr>Hintergrund</vt:lpstr>
      <vt:lpstr>Hintergrund</vt:lpstr>
      <vt:lpstr>Outline: From SQL to SPARQL</vt:lpstr>
      <vt:lpstr>The “Semantic Web” promise…</vt:lpstr>
      <vt:lpstr>The data is all available on the Web…</vt:lpstr>
      <vt:lpstr>PowerPoint-Präsentation</vt:lpstr>
      <vt:lpstr>Linked Data on the Web: Adoption</vt:lpstr>
      <vt:lpstr>PowerPoint-Präsentation</vt:lpstr>
      <vt:lpstr>PowerPoint-Präsentation</vt:lpstr>
      <vt:lpstr>PowerPoint-Präsentation</vt:lpstr>
      <vt:lpstr>SPARQL1.1</vt:lpstr>
      <vt:lpstr>SPARQL1.1 Query: Property Paths, Aggregates, Subqueries, ...</vt:lpstr>
      <vt:lpstr>SPARQL1.1 Query: Property Paths, Aggregates, Subqueries, ...</vt:lpstr>
      <vt:lpstr>SPARQL1.1 Federation</vt:lpstr>
      <vt:lpstr>SPARQL1.1 Federation</vt:lpstr>
      <vt:lpstr>SPARQL1.1 Update</vt:lpstr>
      <vt:lpstr>Take-home message: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BIS2</dc:title>
  <dc:creator>Niki</dc:creator>
  <cp:lastModifiedBy>Axel Polleres</cp:lastModifiedBy>
  <cp:revision>344</cp:revision>
  <dcterms:created xsi:type="dcterms:W3CDTF">2010-04-12T15:33:34Z</dcterms:created>
  <dcterms:modified xsi:type="dcterms:W3CDTF">2013-11-15T13:36:45Z</dcterms:modified>
</cp:coreProperties>
</file>