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649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6" r:id="rId28"/>
    <p:sldId id="281" r:id="rId29"/>
    <p:sldId id="282" r:id="rId30"/>
    <p:sldId id="287" r:id="rId31"/>
    <p:sldId id="283" r:id="rId32"/>
    <p:sldId id="285" r:id="rId33"/>
  </p:sldIdLst>
  <p:sldSz cx="9144000" cy="6858000" type="screen4x3"/>
  <p:notesSz cx="6400800" cy="86868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Lucida Sans" charset="0"/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Lucida Sans" charset="0"/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Lucida Sans" charset="0"/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Lucida Sans" charset="0"/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Lucida Sans" charset="0"/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6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2C04A76-76AD-E74C-9366-0282B808E994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91213D-FF34-FB43-9330-06ADE402F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773363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29025" y="0"/>
            <a:ext cx="27717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027113" y="650875"/>
            <a:ext cx="4346575" cy="32591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54075" y="4124325"/>
            <a:ext cx="4691063" cy="391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2080" tIns="41040" rIns="82080" bIns="4104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239125"/>
            <a:ext cx="2773363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629025" y="8251825"/>
            <a:ext cx="277018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2080" tIns="41040" rIns="82080" bIns="41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283687B-9155-BB40-BD5A-8AD0550D6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EB8301-51C2-0D42-9DED-4A65C6D68A37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080" tIns="41040" rIns="82080" bIns="41040" anchor="b">
            <a:prstTxWarp prst="textNoShape">
              <a:avLst/>
            </a:prstTxWarp>
          </a:bodyPr>
          <a:lstStyle/>
          <a:p>
            <a:pPr algn="r" eaLnBrk="1" hangingPunct="1">
              <a:buClr>
                <a:srgbClr val="0000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2CABB4-3BE9-2449-98AE-BB3F0DE79A69}" type="slidenum">
              <a:rPr lang="en-US" sz="11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>
                  <a:srgbClr val="000000"/>
                </a:buClr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027113" y="650875"/>
            <a:ext cx="4348162" cy="326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7" name="Rectangle 3"/>
          <p:cNvSpPr>
            <a:spLocks noChangeArrowheads="1"/>
          </p:cNvSpPr>
          <p:nvPr>
            <p:ph type="body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805AF4-9F9E-B444-ACCC-667CE975566D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08EF5A-A52B-964D-8457-8450102DB1ED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7CACBA-8A2B-BD49-8FAD-DFF16D88E2E6}" type="slidenum">
              <a:rPr lang="en-US"/>
              <a:pPr/>
              <a:t>12</a:t>
            </a:fld>
            <a:endParaRPr lang="en-US"/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7AA42B-9617-BE4D-B787-99DB37B688EE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4225E0-B600-8C44-8ED5-C8CCBC527AB4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847E7E-A7C5-F248-A20C-123F1C0952E3}" type="slidenum">
              <a:rPr lang="en-US"/>
              <a:pPr/>
              <a:t>15</a:t>
            </a:fld>
            <a:endParaRPr lang="en-US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591990-D03B-2340-8AC9-492BABD1FF11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4C3A34-6FE1-3643-99AA-D38AE15041A5}" type="slidenum">
              <a:rPr lang="en-US"/>
              <a:pPr/>
              <a:t>17</a:t>
            </a:fld>
            <a:endParaRPr lang="en-US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81F186-E12B-2949-8B35-FFD62497EF42}" type="slidenum">
              <a:rPr lang="en-US"/>
              <a:pPr/>
              <a:t>18</a:t>
            </a:fld>
            <a:endParaRPr lang="en-US"/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5F7C14-C1EE-4C43-A72F-3623D48F2154}" type="slidenum">
              <a:rPr lang="en-US"/>
              <a:pPr/>
              <a:t>19</a:t>
            </a:fld>
            <a:endParaRPr lang="en-US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831D74-8987-884B-A077-D904FADBF287}" type="slidenum">
              <a:rPr lang="en-US"/>
              <a:pPr/>
              <a:t>2</a:t>
            </a:fld>
            <a:endParaRPr lang="en-US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DA02E7-1C0C-3545-AC3C-0F62EDECFC39}" type="slidenum">
              <a:rPr lang="en-US"/>
              <a:pPr/>
              <a:t>20</a:t>
            </a:fld>
            <a:endParaRPr lang="en-US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1CB975-90B0-E147-85B9-9575A1EB8EDC}" type="slidenum">
              <a:rPr lang="en-US"/>
              <a:pPr/>
              <a:t>21</a:t>
            </a:fld>
            <a:endParaRPr lang="en-US"/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7F7829-6C9D-124E-ACBD-36484C38A5A9}" type="slidenum">
              <a:rPr lang="en-US"/>
              <a:pPr/>
              <a:t>22</a:t>
            </a:fld>
            <a:endParaRPr lang="en-US"/>
          </a:p>
        </p:txBody>
      </p:sp>
      <p:sp>
        <p:nvSpPr>
          <p:cNvPr id="716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822700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1B1515-7491-D44C-BC26-F6E5DD7DB0D4}" type="slidenum">
              <a:rPr lang="en-US"/>
              <a:pPr/>
              <a:t>23</a:t>
            </a:fld>
            <a:endParaRPr lang="en-US"/>
          </a:p>
        </p:txBody>
      </p:sp>
      <p:sp>
        <p:nvSpPr>
          <p:cNvPr id="737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822700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86BBCC-501F-5544-BEF3-C15B2599D606}" type="slidenum">
              <a:rPr lang="en-US"/>
              <a:pPr/>
              <a:t>24</a:t>
            </a:fld>
            <a:endParaRPr lang="en-US"/>
          </a:p>
        </p:txBody>
      </p:sp>
      <p:sp>
        <p:nvSpPr>
          <p:cNvPr id="757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822700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Q1,</a:t>
            </a:r>
            <a:r>
              <a:rPr lang="en-US" baseline="0" dirty="0" smtClean="0"/>
              <a:t> just to check, seems our SQL </a:t>
            </a:r>
            <a:r>
              <a:rPr lang="en-US" baseline="0" dirty="0" err="1" smtClean="0"/>
              <a:t>reqeiting</a:t>
            </a:r>
            <a:r>
              <a:rPr lang="en-US" baseline="0" dirty="0" smtClean="0"/>
              <a:t> is not too bad… Q4: Interesting Allegro (ordered is almost constant/linear, sesame)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83687B-9155-BB40-BD5A-8AD0550D61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Allegro ordered is query manually</a:t>
            </a:r>
            <a:r>
              <a:rPr lang="en-US" baseline="0" dirty="0" smtClean="0"/>
              <a:t> ordered…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83687B-9155-BB40-BD5A-8AD0550D61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08BFF1-DBFE-A545-B9F2-D0B23763796D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822700"/>
          </a:xfrm>
          <a:noFill/>
          <a:ln/>
        </p:spPr>
        <p:txBody>
          <a:bodyPr wrap="none" anchor="ctr"/>
          <a:lstStyle/>
          <a:p>
            <a:r>
              <a:rPr lang="it-IT" dirty="0" err="1" smtClean="0">
                <a:latin typeface="Times New Roman" charset="0"/>
              </a:rPr>
              <a:t>We</a:t>
            </a:r>
            <a:r>
              <a:rPr lang="it-IT" dirty="0" smtClean="0">
                <a:latin typeface="Times New Roman" charset="0"/>
              </a:rPr>
              <a:t> can do some </a:t>
            </a:r>
            <a:r>
              <a:rPr lang="it-IT" dirty="0" err="1" smtClean="0">
                <a:latin typeface="Times New Roman" charset="0"/>
              </a:rPr>
              <a:t>pre-oprimisation</a:t>
            </a:r>
            <a:r>
              <a:rPr lang="it-IT" dirty="0" smtClean="0">
                <a:latin typeface="Times New Roman" charset="0"/>
              </a:rPr>
              <a:t>, e.g. </a:t>
            </a:r>
            <a:r>
              <a:rPr lang="it-IT" dirty="0" err="1" smtClean="0">
                <a:latin typeface="Times New Roman" charset="0"/>
              </a:rPr>
              <a:t>magic</a:t>
            </a:r>
            <a:r>
              <a:rPr lang="it-IT" dirty="0" smtClean="0">
                <a:latin typeface="Times New Roman" charset="0"/>
              </a:rPr>
              <a:t> </a:t>
            </a:r>
            <a:r>
              <a:rPr lang="it-IT" dirty="0" err="1" smtClean="0">
                <a:latin typeface="Times New Roman" charset="0"/>
              </a:rPr>
              <a:t>sets</a:t>
            </a:r>
            <a:r>
              <a:rPr lang="it-IT" baseline="0" dirty="0" smtClean="0">
                <a:latin typeface="Times New Roman" charset="0"/>
              </a:rPr>
              <a:t> </a:t>
            </a:r>
            <a:r>
              <a:rPr lang="it-IT" baseline="0" dirty="0" err="1" smtClean="0">
                <a:latin typeface="Times New Roman" charset="0"/>
              </a:rPr>
              <a:t>that</a:t>
            </a:r>
            <a:r>
              <a:rPr lang="it-IT" baseline="0" dirty="0" smtClean="0">
                <a:latin typeface="Times New Roman" charset="0"/>
              </a:rPr>
              <a:t> </a:t>
            </a:r>
            <a:r>
              <a:rPr lang="it-IT" baseline="0" dirty="0" err="1" smtClean="0">
                <a:latin typeface="Times New Roman" charset="0"/>
              </a:rPr>
              <a:t>we</a:t>
            </a:r>
            <a:r>
              <a:rPr lang="it-IT" baseline="0" dirty="0" smtClean="0">
                <a:latin typeface="Times New Roman" charset="0"/>
              </a:rPr>
              <a:t> do </a:t>
            </a:r>
            <a:r>
              <a:rPr lang="it-IT" baseline="0" dirty="0" err="1" smtClean="0">
                <a:latin typeface="Times New Roman" charset="0"/>
              </a:rPr>
              <a:t>now</a:t>
            </a:r>
            <a:r>
              <a:rPr lang="it-IT" baseline="0" dirty="0" smtClean="0">
                <a:latin typeface="Times New Roman" charset="0"/>
              </a:rPr>
              <a:t>, etc.</a:t>
            </a:r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A63EC4-1677-A44D-B40B-8A857AEBA511}" type="slidenum">
              <a:rPr lang="en-US"/>
              <a:pPr/>
              <a:t>28</a:t>
            </a:fld>
            <a:endParaRPr lang="en-US"/>
          </a:p>
        </p:txBody>
      </p:sp>
      <p:sp>
        <p:nvSpPr>
          <p:cNvPr id="829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822700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831D74-8987-884B-A077-D904FADBF287}" type="slidenum">
              <a:rPr lang="en-US"/>
              <a:pPr/>
              <a:t>29</a:t>
            </a:fld>
            <a:endParaRPr lang="en-US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BB153A-9275-A143-9D1C-6D5E7931984F}" type="slidenum">
              <a:rPr lang="en-US"/>
              <a:pPr/>
              <a:t>3</a:t>
            </a:fld>
            <a:endParaRPr lang="en-US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B93E62-83F7-6C47-B741-9841DC1009DD}" type="slidenum">
              <a:rPr lang="en-US"/>
              <a:pPr/>
              <a:t>30</a:t>
            </a:fld>
            <a:endParaRPr lang="en-US"/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4EB55B-0FC7-7346-8EFB-542144E19A97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B96059-50D5-2744-B12D-155961C153A6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5C6088-677E-7F48-B6E1-FB7C8591D4FB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EBED43-4A25-1644-B2CF-F0CAE501209B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945168-04AF-1847-A3C7-6CAF2D507C5E}" type="slidenum">
              <a:rPr lang="en-US"/>
              <a:pPr/>
              <a:t>8</a:t>
            </a:fld>
            <a:endParaRPr lang="en-US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43C311-C5ED-3741-B147-73C27AF21170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27113" y="650875"/>
            <a:ext cx="4348162" cy="326072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854075" y="4124325"/>
            <a:ext cx="4692650" cy="3913188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03AB-952B-4C42-91E5-40087E7045E7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9A15-5D9D-2E48-8811-846047D385A9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59420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2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4139-BDC9-4C48-AD64-42D2AE29DAD3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4DF8-3D7C-2F4D-ACBA-B6EF8648C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20AB-A18F-0A4B-A8D5-E9ED3D139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B8A1-AE6F-444F-828E-BCAAFEFF6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7013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68413"/>
            <a:ext cx="4038600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5A11-542E-224F-838B-1290B75AE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274F-FEB0-764A-A1CC-93838BD2D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FDF5-E373-554F-A953-6216CD84D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C482-F2BE-D74E-A5C8-3193DC618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A383-A436-6340-A532-42F29D929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697B-EECD-474B-907C-9488285E356C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CA0F-FAEB-234B-82B7-D6D5CC50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AC44-71C9-6B47-800C-06BCFECD0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5813" cy="59420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2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D8D0-972E-214E-B684-267B82905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EF0A-600F-5D46-8256-60E4292C49CB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7013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68413"/>
            <a:ext cx="4038600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F1AB-37B4-184B-A27D-769A2E494A7D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FFD2-8854-1748-9700-ECAE14A19BC7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BADD-E78D-5A49-8F65-9417514585B7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34D34-531A-8348-982D-23CC51DE48B9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5AC7-C92B-A147-B0D3-AEBEC6BE53EE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4814-9333-4840-8B59-C450112E35C0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0825" cy="836613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773987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8013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68313" y="6391275"/>
            <a:ext cx="2132012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7D391D-082A-9647-8053-D4F4D25E9FFA}" type="slidenum">
              <a:rPr lang="en-IE"/>
              <a:pPr>
                <a:defRPr/>
              </a:pPr>
              <a:t>‹#›</a:t>
            </a:fld>
            <a:r>
              <a:rPr lang="en-IE"/>
              <a:t> 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1034" name="Group 9"/>
          <p:cNvGrpSpPr>
            <a:grpSpLocks/>
          </p:cNvGrpSpPr>
          <p:nvPr/>
        </p:nvGrpSpPr>
        <p:grpSpPr bwMode="auto">
          <a:xfrm>
            <a:off x="0" y="6096000"/>
            <a:ext cx="9142413" cy="114300"/>
            <a:chOff x="0" y="3840"/>
            <a:chExt cx="5759" cy="72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0" y="3840"/>
              <a:ext cx="975" cy="73"/>
            </a:xfrm>
            <a:prstGeom prst="rect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703" y="3840"/>
              <a:ext cx="1202" cy="73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882" y="3840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3470" y="3840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0" y="808038"/>
            <a:ext cx="9142413" cy="398462"/>
            <a:chOff x="0" y="509"/>
            <a:chExt cx="5759" cy="251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0" y="664"/>
              <a:ext cx="5760" cy="1"/>
            </a:xfrm>
            <a:prstGeom prst="line">
              <a:avLst/>
            </a:prstGeom>
            <a:noFill/>
            <a:ln w="648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0" y="656"/>
              <a:ext cx="5760" cy="1"/>
            </a:xfrm>
            <a:prstGeom prst="line">
              <a:avLst/>
            </a:prstGeom>
            <a:noFill/>
            <a:ln w="1908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>
                  <a:srgbClr val="80808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IE" sz="1000" b="1">
                  <a:solidFill>
                    <a:srgbClr val="808080"/>
                  </a:solidFill>
                  <a:cs typeface="+mn-cs"/>
                </a:rPr>
                <a:t>Digital Enterprise Research Institute</a:t>
              </a: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>
                  <a:srgbClr val="80808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IE" sz="1000" b="1">
                  <a:solidFill>
                    <a:srgbClr val="808080"/>
                  </a:solidFill>
                  <a:cs typeface="+mn-cs"/>
                </a:rPr>
                <a:t>www.deri.ie</a:t>
              </a: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0" y="527"/>
              <a:ext cx="5758" cy="1"/>
            </a:xfrm>
            <a:prstGeom prst="line">
              <a:avLst/>
            </a:prstGeom>
            <a:noFill/>
            <a:ln w="6480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pic>
        <p:nvPicPr>
          <p:cNvPr id="1036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35963" y="106363"/>
            <a:ext cx="6985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7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6463" y="6265863"/>
            <a:ext cx="792162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87675" y="6237288"/>
            <a:ext cx="1439863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9" name="Picture 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0" y="6249988"/>
            <a:ext cx="3209925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+mj-lt"/>
          <a:ea typeface="+mj-ea"/>
          <a:cs typeface="ＭＳ Ｐゴシック" charset="-128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80000"/>
        <a:buFont typeface="Wingdings" charset="2"/>
        <a:buChar char=""/>
        <a:defRPr sz="2400">
          <a:solidFill>
            <a:srgbClr val="008000"/>
          </a:solidFill>
          <a:latin typeface="+mn-lt"/>
          <a:ea typeface="+mn-ea"/>
          <a:cs typeface="ＭＳ Ｐゴシック" charset="-128"/>
        </a:defRPr>
      </a:lvl1pPr>
      <a:lvl2pPr marL="741363" indent="-284163" algn="l" defTabSz="449263" rtl="0" eaLnBrk="0" fontAlgn="base" hangingPunct="0">
        <a:spcBef>
          <a:spcPts val="750"/>
        </a:spcBef>
        <a:spcAft>
          <a:spcPct val="0"/>
        </a:spcAft>
        <a:buClr>
          <a:srgbClr val="008000"/>
        </a:buClr>
        <a:buSzPct val="80000"/>
        <a:buFont typeface="Wingdings" charset="2"/>
        <a:buChar char="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335588"/>
            <a:ext cx="9144000" cy="15224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397625"/>
            <a:ext cx="37798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E" sz="800">
                <a:solidFill>
                  <a:srgbClr val="000000"/>
                </a:solidFill>
                <a:latin typeface="Symbol" charset="2"/>
                <a:cs typeface="+mn-cs"/>
              </a:rPr>
              <a:t></a:t>
            </a:r>
            <a:r>
              <a:rPr lang="en-IE" sz="800">
                <a:solidFill>
                  <a:srgbClr val="000000"/>
                </a:solidFill>
                <a:latin typeface="Arial" charset="0"/>
                <a:cs typeface="+mn-cs"/>
              </a:rPr>
              <a:t> Copyright 2009 Digital Enterprise Research Institute. All rights reserved.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5335588"/>
            <a:ext cx="9142413" cy="73025"/>
            <a:chOff x="0" y="3361"/>
            <a:chExt cx="5759" cy="46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0" y="3361"/>
              <a:ext cx="975" cy="47"/>
            </a:xfrm>
            <a:prstGeom prst="rect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703" y="3361"/>
              <a:ext cx="1202" cy="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882" y="3361"/>
              <a:ext cx="1905" cy="47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3470" y="3361"/>
              <a:ext cx="2290" cy="47"/>
            </a:xfrm>
            <a:prstGeom prst="rect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0" y="-26988"/>
            <a:ext cx="9142413" cy="398463"/>
            <a:chOff x="0" y="-17"/>
            <a:chExt cx="5759" cy="251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0" y="2"/>
              <a:ext cx="5758" cy="127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0" y="138"/>
              <a:ext cx="5760" cy="1"/>
            </a:xfrm>
            <a:prstGeom prst="line">
              <a:avLst/>
            </a:prstGeom>
            <a:noFill/>
            <a:ln w="648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0" y="130"/>
              <a:ext cx="5760" cy="1"/>
            </a:xfrm>
            <a:prstGeom prst="line">
              <a:avLst/>
            </a:prstGeom>
            <a:noFill/>
            <a:ln w="1908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0" y="-17"/>
              <a:ext cx="1882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>
                  <a:srgbClr val="80808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IE" sz="1000" b="1">
                  <a:solidFill>
                    <a:srgbClr val="808080"/>
                  </a:solidFill>
                  <a:cs typeface="+mn-cs"/>
                </a:rPr>
                <a:t>Digital Enterprise Research Institute</a:t>
              </a: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5143" y="-16"/>
              <a:ext cx="61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>
                  <a:srgbClr val="80808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IE" sz="1000" b="1">
                  <a:solidFill>
                    <a:srgbClr val="808080"/>
                  </a:solidFill>
                  <a:cs typeface="+mn-cs"/>
                </a:rPr>
                <a:t>www.deri.ie</a:t>
              </a:r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0" y="1"/>
              <a:ext cx="5758" cy="1"/>
            </a:xfrm>
            <a:prstGeom prst="line">
              <a:avLst/>
            </a:prstGeom>
            <a:noFill/>
            <a:ln w="6480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5075" y="620713"/>
            <a:ext cx="1144588" cy="10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1138" y="5805488"/>
            <a:ext cx="194468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5791200"/>
            <a:ext cx="1079500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773987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23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8013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A455F38-1DD2-AA46-AF50-4A0F946D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+mj-lt"/>
          <a:ea typeface="+mj-ea"/>
          <a:cs typeface="ＭＳ Ｐゴシック" charset="-128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Lucida Sans" charset="0"/>
        <a:defRPr sz="3200" b="1">
          <a:solidFill>
            <a:srgbClr val="000000"/>
          </a:solidFill>
          <a:latin typeface="Lucida Sans" charset="0"/>
          <a:ea typeface="ＭＳ Ｐゴシック" charset="-128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80000"/>
        <a:buFont typeface="Wingdings" charset="2"/>
        <a:buChar char=""/>
        <a:defRPr sz="2400">
          <a:solidFill>
            <a:srgbClr val="008000"/>
          </a:solidFill>
          <a:latin typeface="+mn-lt"/>
          <a:ea typeface="+mn-ea"/>
          <a:cs typeface="ＭＳ Ｐゴシック" charset="-128"/>
        </a:defRPr>
      </a:lvl1pPr>
      <a:lvl2pPr marL="741363" indent="-284163" algn="l" defTabSz="449263" rtl="0" eaLnBrk="0" fontAlgn="base" hangingPunct="0">
        <a:spcBef>
          <a:spcPts val="750"/>
        </a:spcBef>
        <a:spcAft>
          <a:spcPct val="0"/>
        </a:spcAft>
        <a:buClr>
          <a:srgbClr val="008000"/>
        </a:buClr>
        <a:buSzPct val="80000"/>
        <a:buFont typeface="Wingdings" charset="2"/>
        <a:buChar char="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600">
          <a:solidFill>
            <a:srgbClr val="000000"/>
          </a:solidFill>
          <a:latin typeface="Arial" charset="0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5788025"/>
            <a:ext cx="2286000" cy="914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Uniasdsd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11188" y="2241550"/>
            <a:ext cx="7993062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FFFFFF"/>
                </a:solidFill>
              </a:rPr>
              <a:t>Dynamic querying of mass-storage RDF data with rule-based entailment regimes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57200" y="3729038"/>
            <a:ext cx="82296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" algn="ctr"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</a:tabLst>
            </a:pPr>
            <a:r>
              <a:rPr lang="en-US" sz="1800">
                <a:solidFill>
                  <a:srgbClr val="FFFFFF"/>
                </a:solidFill>
              </a:rPr>
              <a:t>Giovambattista Ianni, Thomas Krennwallner, Alessandra Martello, and </a:t>
            </a:r>
            <a:r>
              <a:rPr lang="en-US" sz="1800" u="sng">
                <a:solidFill>
                  <a:srgbClr val="FFFFFF"/>
                </a:solidFill>
              </a:rPr>
              <a:t>Axel Polleres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8025"/>
            <a:ext cx="2286000" cy="844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76200" y="6397625"/>
            <a:ext cx="20574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Universitá Della Calabria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057400" y="5410200"/>
            <a:ext cx="1066800" cy="14478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791200"/>
            <a:ext cx="23685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34BC5F-C468-F74F-9852-B7959F0B3D7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28600" y="1268413"/>
            <a:ext cx="89154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Current implementations are not tailored for that kind of dynamic querying: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Most assume reasoning done once and for all (at loading)</a:t>
            </a:r>
            <a:r>
              <a:rPr lang="ar-sa" sz="1800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1800" dirty="0">
                <a:solidFill>
                  <a:srgbClr val="000000"/>
                </a:solidFill>
              </a:rPr>
              <a:t> Inference rules can’t be changed on-the-spot, 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Most assume fixed </a:t>
            </a:r>
            <a:r>
              <a:rPr lang="en-US" sz="1800" dirty="0" smtClean="0">
                <a:solidFill>
                  <a:srgbClr val="000000"/>
                </a:solidFill>
              </a:rPr>
              <a:t>dataset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On top of that, inferences in </a:t>
            </a:r>
            <a:r>
              <a:rPr lang="en-US" sz="1800" dirty="0" smtClean="0">
                <a:solidFill>
                  <a:srgbClr val="000000"/>
                </a:solidFill>
              </a:rPr>
              <a:t>SPARQL often </a:t>
            </a:r>
            <a:r>
              <a:rPr lang="en-US" sz="1800" dirty="0">
                <a:solidFill>
                  <a:srgbClr val="000000"/>
                </a:solidFill>
              </a:rPr>
              <a:t>limited to the Default Graph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>
                <a:solidFill>
                  <a:srgbClr val="000000"/>
                </a:solidFill>
              </a:rPr>
              <a:t>Problems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ADD21E-F4AC-C24D-BF4F-EB37276DA3B6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50292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… Let’s look at the last problem first…</a:t>
            </a: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1295400"/>
            <a:ext cx="8686800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8000"/>
                </a:solidFill>
              </a:rPr>
              <a:t>Dataset in SPARQL (D,N) consists of 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600">
                <a:solidFill>
                  <a:srgbClr val="000000"/>
                </a:solidFill>
              </a:rPr>
              <a:t>D … Default Graph (merge of FROM clauses, or given implicitly in the store)</a:t>
            </a:r>
            <a:r>
              <a:rPr lang="ar-sa" sz="16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it-IT" sz="16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600">
                <a:solidFill>
                  <a:srgbClr val="000000"/>
                </a:solidFill>
              </a:rPr>
              <a:t>N … Set of named graphs, identified by a IRI 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>
                <a:solidFill>
                  <a:srgbClr val="008000"/>
                </a:solidFill>
              </a:rPr>
              <a:t>		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i="1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i="1">
              <a:solidFill>
                <a:srgbClr val="008000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1CC214-0539-8F46-A668-3801539DC429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it-IT" sz="1800" b="1" dirty="0" err="1">
                <a:solidFill>
                  <a:srgbClr val="000000"/>
                </a:solidFill>
              </a:rPr>
              <a:t>Example</a:t>
            </a:r>
            <a:r>
              <a:rPr lang="it-IT" sz="1800" b="1" dirty="0">
                <a:solidFill>
                  <a:srgbClr val="000000"/>
                </a:solidFill>
              </a:rPr>
              <a:t>: </a:t>
            </a:r>
            <a:r>
              <a:rPr lang="it-IT" sz="1800" b="1" dirty="0" err="1" smtClean="0">
                <a:solidFill>
                  <a:srgbClr val="000000"/>
                </a:solidFill>
              </a:rPr>
              <a:t>Querying</a:t>
            </a:r>
            <a:r>
              <a:rPr lang="it-IT" sz="1800" b="1" dirty="0" smtClean="0">
                <a:solidFill>
                  <a:srgbClr val="000000"/>
                </a:solidFill>
              </a:rPr>
              <a:t> </a:t>
            </a:r>
            <a:r>
              <a:rPr lang="it-IT" sz="1800" b="1" dirty="0" err="1" smtClean="0">
                <a:solidFill>
                  <a:srgbClr val="000000"/>
                </a:solidFill>
              </a:rPr>
              <a:t>Named</a:t>
            </a:r>
            <a:r>
              <a:rPr lang="it-IT" sz="1800" b="1" dirty="0" smtClean="0">
                <a:solidFill>
                  <a:srgbClr val="000000"/>
                </a:solidFill>
              </a:rPr>
              <a:t> </a:t>
            </a:r>
            <a:r>
              <a:rPr lang="it-IT" sz="1800" b="1" dirty="0" err="1" smtClean="0">
                <a:solidFill>
                  <a:srgbClr val="000000"/>
                </a:solidFill>
              </a:rPr>
              <a:t>Graphs</a:t>
            </a:r>
            <a:endParaRPr lang="it-IT" sz="1800" b="1" dirty="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133600" y="3733800"/>
            <a:ext cx="7162800" cy="238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8000"/>
                </a:solidFill>
              </a:rPr>
              <a:t>D = </a:t>
            </a:r>
            <a:r>
              <a:rPr lang="en-US" sz="2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myVersionOfFoaf.rdf</a:t>
            </a:r>
            <a:r>
              <a:rPr lang="en-US" sz="2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Bob.rdf</a:t>
            </a:r>
            <a:r>
              <a:rPr lang="en-US" sz="2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8000"/>
                </a:solidFill>
              </a:rPr>
              <a:t>N = </a:t>
            </a:r>
            <a:r>
              <a:rPr lang="en-US" sz="2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{}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		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i="1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67000"/>
            <a:ext cx="6553200" cy="94615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111111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FROM &lt;</a:t>
            </a: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myVersionOfFoaf.rdf</a:t>
            </a: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grpSp>
        <p:nvGrpSpPr>
          <p:cNvPr id="48135" name="Group 6"/>
          <p:cNvGrpSpPr>
            <a:grpSpLocks/>
          </p:cNvGrpSpPr>
          <p:nvPr/>
        </p:nvGrpSpPr>
        <p:grpSpPr bwMode="auto">
          <a:xfrm>
            <a:off x="228600" y="4267200"/>
            <a:ext cx="1293813" cy="1751013"/>
            <a:chOff x="144" y="2688"/>
            <a:chExt cx="815" cy="1103"/>
          </a:xfrm>
        </p:grpSpPr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144" y="2688"/>
              <a:ext cx="816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48138" name="Rectangle 8"/>
            <p:cNvSpPr>
              <a:spLocks noChangeArrowheads="1"/>
            </p:cNvSpPr>
            <p:nvPr/>
          </p:nvSpPr>
          <p:spPr bwMode="auto">
            <a:xfrm>
              <a:off x="144" y="2922"/>
              <a:ext cx="816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48139" name="Rectangle 9"/>
            <p:cNvSpPr>
              <a:spLocks noChangeArrowheads="1"/>
            </p:cNvSpPr>
            <p:nvPr/>
          </p:nvSpPr>
          <p:spPr bwMode="auto">
            <a:xfrm>
              <a:off x="144" y="3155"/>
              <a:ext cx="816" cy="234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“Bob123”</a:t>
              </a:r>
            </a:p>
          </p:txBody>
        </p:sp>
        <p:sp>
          <p:nvSpPr>
            <p:cNvPr id="48140" name="Rectangle 10"/>
            <p:cNvSpPr>
              <a:spLocks noChangeArrowheads="1"/>
            </p:cNvSpPr>
            <p:nvPr/>
          </p:nvSpPr>
          <p:spPr bwMode="auto">
            <a:xfrm>
              <a:off x="144" y="3389"/>
              <a:ext cx="816" cy="40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 the </a:t>
              </a:r>
            </a:p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Builder”</a:t>
              </a:r>
            </a:p>
          </p:txBody>
        </p:sp>
        <p:sp>
          <p:nvSpPr>
            <p:cNvPr id="48141" name="Line 11"/>
            <p:cNvSpPr>
              <a:spLocks noChangeShapeType="1"/>
            </p:cNvSpPr>
            <p:nvPr/>
          </p:nvSpPr>
          <p:spPr bwMode="auto">
            <a:xfrm>
              <a:off x="144" y="2922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2" name="Line 12"/>
            <p:cNvSpPr>
              <a:spLocks noChangeShapeType="1"/>
            </p:cNvSpPr>
            <p:nvPr/>
          </p:nvSpPr>
          <p:spPr bwMode="auto">
            <a:xfrm>
              <a:off x="144" y="3155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3" name="Line 13"/>
            <p:cNvSpPr>
              <a:spLocks noChangeShapeType="1"/>
            </p:cNvSpPr>
            <p:nvPr/>
          </p:nvSpPr>
          <p:spPr bwMode="auto">
            <a:xfrm>
              <a:off x="144" y="3389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4" name="Line 14"/>
            <p:cNvSpPr>
              <a:spLocks noChangeShapeType="1"/>
            </p:cNvSpPr>
            <p:nvPr/>
          </p:nvSpPr>
          <p:spPr bwMode="auto">
            <a:xfrm>
              <a:off x="144" y="2688"/>
              <a:ext cx="1" cy="110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5" name="Line 15"/>
            <p:cNvSpPr>
              <a:spLocks noChangeShapeType="1"/>
            </p:cNvSpPr>
            <p:nvPr/>
          </p:nvSpPr>
          <p:spPr bwMode="auto">
            <a:xfrm>
              <a:off x="960" y="2688"/>
              <a:ext cx="1" cy="110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6" name="Line 16"/>
            <p:cNvSpPr>
              <a:spLocks noChangeShapeType="1"/>
            </p:cNvSpPr>
            <p:nvPr/>
          </p:nvSpPr>
          <p:spPr bwMode="auto">
            <a:xfrm>
              <a:off x="144" y="2688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7" name="Line 17"/>
            <p:cNvSpPr>
              <a:spLocks noChangeShapeType="1"/>
            </p:cNvSpPr>
            <p:nvPr/>
          </p:nvSpPr>
          <p:spPr bwMode="auto">
            <a:xfrm>
              <a:off x="144" y="3792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813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0"/>
            <a:ext cx="333375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Oval Callout 22"/>
          <p:cNvSpPr/>
          <p:nvPr/>
        </p:nvSpPr>
        <p:spPr bwMode="auto">
          <a:xfrm>
            <a:off x="6324600" y="2438400"/>
            <a:ext cx="1981200" cy="1066800"/>
          </a:xfrm>
          <a:prstGeom prst="wedgeEllipseCallout">
            <a:avLst>
              <a:gd name="adj1" fmla="val -57846"/>
              <a:gd name="adj2" fmla="val 78873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Lucida Sans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ＭＳ Ｐゴシック" charset="-128"/>
              </a:rPr>
              <a:t>Ontology is merged into default graph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295400"/>
            <a:ext cx="8686800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8000"/>
                </a:solidFill>
              </a:rPr>
              <a:t>Dataset in SPARQL (D,N) consists of </a:t>
            </a: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600">
                <a:solidFill>
                  <a:srgbClr val="000000"/>
                </a:solidFill>
              </a:rPr>
              <a:t>D … Default Graph (merge of FROM clauses, or given implicitly in the store)</a:t>
            </a:r>
            <a:r>
              <a:rPr lang="ar-sa" sz="16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it-IT" sz="16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0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600">
                <a:solidFill>
                  <a:srgbClr val="000000"/>
                </a:solidFill>
              </a:rPr>
              <a:t>N … Set of named graphs, identified by a IRI 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>
                <a:solidFill>
                  <a:srgbClr val="008000"/>
                </a:solidFill>
              </a:rPr>
              <a:t>		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i="1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i="1">
              <a:solidFill>
                <a:srgbClr val="008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FC0557-EE57-0241-8127-AD15F36131C5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371600" y="2667000"/>
            <a:ext cx="6553200" cy="94615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?g</a:t>
            </a:r>
          </a:p>
          <a:p>
            <a:pPr>
              <a:buClr>
                <a:srgbClr val="FF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FROM NAMED &lt;Bob.rdf&gt;</a:t>
            </a:r>
          </a:p>
          <a:p>
            <a:pPr>
              <a:buClr>
                <a:srgbClr val="111111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FROM </a:t>
            </a: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&lt;myVersionOfFoaf.rdf&gt;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GRAPH ?g </a:t>
            </a: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{:bob foaf:nick ?nick }} </a:t>
            </a:r>
          </a:p>
        </p:txBody>
      </p:sp>
      <p:grpSp>
        <p:nvGrpSpPr>
          <p:cNvPr id="50181" name="Group 4"/>
          <p:cNvGrpSpPr>
            <a:grpSpLocks/>
          </p:cNvGrpSpPr>
          <p:nvPr/>
        </p:nvGrpSpPr>
        <p:grpSpPr bwMode="auto">
          <a:xfrm>
            <a:off x="152400" y="4310063"/>
            <a:ext cx="1903413" cy="717550"/>
            <a:chOff x="96" y="2715"/>
            <a:chExt cx="1199" cy="452"/>
          </a:xfrm>
        </p:grpSpPr>
        <p:sp>
          <p:nvSpPr>
            <p:cNvPr id="50185" name="Rectangle 5"/>
            <p:cNvSpPr>
              <a:spLocks noChangeArrowheads="1"/>
            </p:cNvSpPr>
            <p:nvPr/>
          </p:nvSpPr>
          <p:spPr bwMode="auto">
            <a:xfrm>
              <a:off x="96" y="2715"/>
              <a:ext cx="528" cy="211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50186" name="Rectangle 6"/>
            <p:cNvSpPr>
              <a:spLocks noChangeArrowheads="1"/>
            </p:cNvSpPr>
            <p:nvPr/>
          </p:nvSpPr>
          <p:spPr bwMode="auto">
            <a:xfrm>
              <a:off x="624" y="2715"/>
              <a:ext cx="672" cy="211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?g</a:t>
              </a:r>
            </a:p>
          </p:txBody>
        </p:sp>
        <p:sp>
          <p:nvSpPr>
            <p:cNvPr id="50187" name="Rectangle 7"/>
            <p:cNvSpPr>
              <a:spLocks noChangeArrowheads="1"/>
            </p:cNvSpPr>
            <p:nvPr/>
          </p:nvSpPr>
          <p:spPr bwMode="auto">
            <a:xfrm>
              <a:off x="96" y="2926"/>
              <a:ext cx="528" cy="242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50188" name="Rectangle 8"/>
            <p:cNvSpPr>
              <a:spLocks noChangeArrowheads="1"/>
            </p:cNvSpPr>
            <p:nvPr/>
          </p:nvSpPr>
          <p:spPr bwMode="auto">
            <a:xfrm>
              <a:off x="624" y="2926"/>
              <a:ext cx="672" cy="242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Bob.rdf</a:t>
              </a:r>
            </a:p>
          </p:txBody>
        </p:sp>
        <p:sp>
          <p:nvSpPr>
            <p:cNvPr id="50189" name="Line 9"/>
            <p:cNvSpPr>
              <a:spLocks noChangeShapeType="1"/>
            </p:cNvSpPr>
            <p:nvPr/>
          </p:nvSpPr>
          <p:spPr bwMode="auto">
            <a:xfrm>
              <a:off x="624" y="2715"/>
              <a:ext cx="1" cy="4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Line 10"/>
            <p:cNvSpPr>
              <a:spLocks noChangeShapeType="1"/>
            </p:cNvSpPr>
            <p:nvPr/>
          </p:nvSpPr>
          <p:spPr bwMode="auto">
            <a:xfrm>
              <a:off x="96" y="2926"/>
              <a:ext cx="120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1" name="Line 11"/>
            <p:cNvSpPr>
              <a:spLocks noChangeShapeType="1"/>
            </p:cNvSpPr>
            <p:nvPr/>
          </p:nvSpPr>
          <p:spPr bwMode="auto">
            <a:xfrm>
              <a:off x="96" y="2715"/>
              <a:ext cx="1" cy="4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2" name="Line 12"/>
            <p:cNvSpPr>
              <a:spLocks noChangeShapeType="1"/>
            </p:cNvSpPr>
            <p:nvPr/>
          </p:nvSpPr>
          <p:spPr bwMode="auto">
            <a:xfrm>
              <a:off x="1296" y="2715"/>
              <a:ext cx="1" cy="4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3" name="Line 13"/>
            <p:cNvSpPr>
              <a:spLocks noChangeShapeType="1"/>
            </p:cNvSpPr>
            <p:nvPr/>
          </p:nvSpPr>
          <p:spPr bwMode="auto">
            <a:xfrm>
              <a:off x="96" y="2715"/>
              <a:ext cx="120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4" name="Line 14"/>
            <p:cNvSpPr>
              <a:spLocks noChangeShapeType="1"/>
            </p:cNvSpPr>
            <p:nvPr/>
          </p:nvSpPr>
          <p:spPr bwMode="auto">
            <a:xfrm>
              <a:off x="96" y="3168"/>
              <a:ext cx="120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2" name="Text Box 15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it-IT" sz="1800" b="1" dirty="0" err="1" smtClean="0">
                <a:solidFill>
                  <a:srgbClr val="000000"/>
                </a:solidFill>
              </a:rPr>
              <a:t>Example</a:t>
            </a:r>
            <a:r>
              <a:rPr lang="it-IT" sz="1800" b="1" dirty="0" smtClean="0">
                <a:solidFill>
                  <a:srgbClr val="000000"/>
                </a:solidFill>
              </a:rPr>
              <a:t>: </a:t>
            </a:r>
            <a:r>
              <a:rPr lang="it-IT" sz="1800" b="1" dirty="0" err="1" smtClean="0">
                <a:solidFill>
                  <a:srgbClr val="000000"/>
                </a:solidFill>
              </a:rPr>
              <a:t>Querying</a:t>
            </a:r>
            <a:r>
              <a:rPr lang="it-IT" sz="1800" b="1" dirty="0" smtClean="0">
                <a:solidFill>
                  <a:srgbClr val="000000"/>
                </a:solidFill>
              </a:rPr>
              <a:t> </a:t>
            </a:r>
            <a:r>
              <a:rPr lang="it-IT" sz="1800" b="1" dirty="0" err="1" smtClean="0">
                <a:solidFill>
                  <a:srgbClr val="000000"/>
                </a:solidFill>
              </a:rPr>
              <a:t>Named</a:t>
            </a:r>
            <a:r>
              <a:rPr lang="it-IT" sz="1800" b="1" dirty="0" smtClean="0">
                <a:solidFill>
                  <a:srgbClr val="000000"/>
                </a:solidFill>
              </a:rPr>
              <a:t> </a:t>
            </a:r>
            <a:r>
              <a:rPr lang="it-IT" sz="1800" b="1" dirty="0" err="1" smtClean="0">
                <a:solidFill>
                  <a:srgbClr val="000000"/>
                </a:solidFill>
              </a:rPr>
              <a:t>Graphs</a:t>
            </a:r>
            <a:endParaRPr lang="it-IT" sz="1800" b="1" dirty="0">
              <a:solidFill>
                <a:srgbClr val="000000"/>
              </a:solidFill>
            </a:endParaRPr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133600" y="3733800"/>
            <a:ext cx="7162800" cy="238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8000"/>
                </a:solidFill>
              </a:rPr>
              <a:t>D = </a:t>
            </a:r>
            <a:r>
              <a:rPr lang="en-US" sz="2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myVersionOfFoaf.rdf</a:t>
            </a:r>
            <a:endParaRPr lang="en-US" sz="20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8000"/>
                </a:solidFill>
              </a:rPr>
              <a:t>N = </a:t>
            </a:r>
            <a:r>
              <a:rPr lang="en-US" sz="2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 </a:t>
            </a:r>
            <a:r>
              <a:rPr lang="en-US" sz="20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Bob.rdf</a:t>
            </a:r>
            <a:r>
              <a:rPr lang="en-US" sz="20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		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i="1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i="1" dirty="0">
              <a:solidFill>
                <a:srgbClr val="008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8975" y="5105400"/>
            <a:ext cx="7312025" cy="848206"/>
            <a:chOff x="688975" y="5105400"/>
            <a:chExt cx="7312025" cy="848206"/>
          </a:xfrm>
        </p:grpSpPr>
        <p:sp>
          <p:nvSpPr>
            <p:cNvPr id="50184" name="Text Box 17"/>
            <p:cNvSpPr txBox="1">
              <a:spLocks noChangeArrowheads="1"/>
            </p:cNvSpPr>
            <p:nvPr/>
          </p:nvSpPr>
          <p:spPr bwMode="auto">
            <a:xfrm>
              <a:off x="688975" y="5105400"/>
              <a:ext cx="566738" cy="6429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F0000"/>
                </a:buClr>
                <a:buFont typeface="Wingdings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600" dirty="0" err="1">
                  <a:solidFill>
                    <a:srgbClr val="FF0000"/>
                  </a:solidFill>
                  <a:latin typeface="Wingdings" charset="2"/>
                </a:rPr>
                <a:t></a:t>
              </a:r>
              <a:endParaRPr lang="en-US" sz="3600" dirty="0">
                <a:solidFill>
                  <a:srgbClr val="FF0000"/>
                </a:solidFill>
                <a:latin typeface="Wingdings" charset="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7800" y="5181600"/>
              <a:ext cx="6553200" cy="772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1313" lvl="0" indent="-341313">
                <a:spcBef>
                  <a:spcPts val="500"/>
                </a:spcBef>
                <a:buClr>
                  <a:srgbClr val="000000"/>
                </a:buClr>
                <a:buSzPct val="8000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US" sz="2000" dirty="0">
                  <a:solidFill>
                    <a:srgbClr val="008000"/>
                  </a:solidFill>
                </a:rPr>
                <a:t>Looses all inferences:</a:t>
              </a:r>
            </a:p>
            <a:p>
              <a:pPr marL="341313" lvl="0" indent="-341313">
                <a:spcBef>
                  <a:spcPts val="500"/>
                </a:spcBef>
                <a:buClr>
                  <a:srgbClr val="000000"/>
                </a:buClr>
                <a:buSzPct val="8000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US" sz="2000" dirty="0">
                  <a:solidFill>
                    <a:srgbClr val="008000"/>
                  </a:solidFill>
                </a:rPr>
                <a:t>No means to “merge” ontology into a named graph!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>
                <a:solidFill>
                  <a:srgbClr val="000000"/>
                </a:solidFill>
              </a:rPr>
              <a:t>Can we fix it? Yes we can!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8000"/>
                </a:solidFill>
              </a:rPr>
              <a:t>Two extensions to SPARQL to handle these issues: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>
                <a:solidFill>
                  <a:srgbClr val="000000"/>
                </a:solidFill>
              </a:rPr>
              <a:t>Extended Datasets / USING ONTOLOGY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>
                <a:solidFill>
                  <a:srgbClr val="000000"/>
                </a:solidFill>
              </a:rPr>
              <a:t>USING RULESET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7023B8-4C13-5946-8569-13E58C980B58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8600" y="-114300"/>
            <a:ext cx="8077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>
                <a:solidFill>
                  <a:srgbClr val="000000"/>
                </a:solidFill>
              </a:rPr>
              <a:t>Extended Dataset/USING ONTOLOGY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2411413"/>
            <a:ext cx="86868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8000"/>
                </a:solidFill>
              </a:rPr>
              <a:t>Enables merge arbitrary graphs into named graphs…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USING ONTOLOGY &lt;O&gt;</a:t>
            </a:r>
          </a:p>
          <a:p>
            <a:pPr marL="341313" indent="-341313">
              <a:spcBef>
                <a:spcPts val="45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8000"/>
                </a:solidFill>
              </a:rPr>
              <a:t>	</a:t>
            </a:r>
            <a:r>
              <a:rPr lang="it-IT" sz="1800">
                <a:solidFill>
                  <a:srgbClr val="008000"/>
                </a:solidFill>
              </a:rPr>
              <a:t>is simply a shortcut for merging  &lt;O&gt; into any graph in the dataset.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>
              <a:solidFill>
                <a:srgbClr val="008000"/>
              </a:solidFill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143000" y="2895600"/>
            <a:ext cx="6553200" cy="115887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?g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&lt;Bob&gt; ( &lt;Bob.rdf&gt; &lt;myVersionOfFoaf.rdf&gt; )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{GRAPH ?g { :bob foaf:nick ?nick }}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43000" y="2895600"/>
            <a:ext cx="6553200" cy="115887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?g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&lt;Bob&gt; ( &lt;Bob.rdf&gt; &lt;myVersionOfFoaf.rdf&gt; )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&lt;Alice&gt; ( &lt;Alice.rdf&gt; &lt;myVersionOfFoaf.rdf&gt; )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{GRAPH ?g { :bob foaf:nick ?nick }}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2895600"/>
            <a:ext cx="6553200" cy="115887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?g</a:t>
            </a:r>
          </a:p>
          <a:p>
            <a:pPr>
              <a:buClr>
                <a:srgbClr val="FF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USING ONTOLOGY &lt;myVersionOfFoaf.rdf&gt;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&lt;Bob.rdf&gt;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&lt;Alice.rdf&gt;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{GRAPH ?g { :bob foaf:nick ?nick }} </a:t>
            </a:r>
          </a:p>
        </p:txBody>
      </p:sp>
      <p:grpSp>
        <p:nvGrpSpPr>
          <p:cNvPr id="54279" name="Group 6"/>
          <p:cNvGrpSpPr>
            <a:grpSpLocks/>
          </p:cNvGrpSpPr>
          <p:nvPr/>
        </p:nvGrpSpPr>
        <p:grpSpPr bwMode="auto">
          <a:xfrm>
            <a:off x="457200" y="1143000"/>
            <a:ext cx="7466013" cy="985838"/>
            <a:chOff x="288" y="720"/>
            <a:chExt cx="4703" cy="621"/>
          </a:xfrm>
        </p:grpSpPr>
        <p:sp>
          <p:nvSpPr>
            <p:cNvPr id="54281" name="Rectangle 7"/>
            <p:cNvSpPr>
              <a:spLocks noChangeArrowheads="1"/>
            </p:cNvSpPr>
            <p:nvPr/>
          </p:nvSpPr>
          <p:spPr bwMode="auto">
            <a:xfrm>
              <a:off x="288" y="937"/>
              <a:ext cx="4704" cy="405"/>
            </a:xfrm>
            <a:prstGeom prst="rect">
              <a:avLst/>
            </a:prstGeom>
            <a:noFill/>
            <a:ln w="9360">
              <a:solidFill>
                <a:srgbClr val="9C9CDF"/>
              </a:solidFill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 </a:t>
              </a:r>
              <a:r>
                <a:rPr lang="en-US" sz="1800" i="1">
                  <a:solidFill>
                    <a:srgbClr val="008000"/>
                  </a:solidFill>
                  <a:latin typeface="Arial" charset="0"/>
                </a:rPr>
                <a:t>graph collection 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G 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is a set of RDF graphs. </a:t>
              </a:r>
            </a:p>
            <a:p>
              <a:pPr>
                <a:buClr>
                  <a:srgbClr val="00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An </a:t>
              </a:r>
              <a:r>
                <a:rPr lang="en-US" sz="1800" i="1">
                  <a:solidFill>
                    <a:srgbClr val="008000"/>
                  </a:solidFill>
                  <a:latin typeface="Arial" charset="0"/>
                </a:rPr>
                <a:t>extended RDF dataset 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 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is a pair 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(G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,{⟨u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,G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⟩,...,⟨u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,G</a:t>
              </a:r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⟩})</a:t>
              </a:r>
              <a:r>
                <a:rPr lang="ar-sa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‏</a:t>
              </a: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Rectangle 8"/>
            <p:cNvSpPr>
              <a:spLocks noChangeArrowheads="1"/>
            </p:cNvSpPr>
            <p:nvPr/>
          </p:nvSpPr>
          <p:spPr bwMode="auto">
            <a:xfrm>
              <a:off x="293" y="720"/>
              <a:ext cx="86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008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8000"/>
                  </a:solidFill>
                </a:rPr>
                <a:t>Definition:</a:t>
              </a:r>
            </a:p>
          </p:txBody>
        </p:sp>
      </p:grp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030122-E579-6442-A181-449C0853349A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it-IT" sz="3200" b="1">
                <a:solidFill>
                  <a:srgbClr val="000000"/>
                </a:solidFill>
              </a:rPr>
              <a:t>USING RULESET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228600" y="1268413"/>
            <a:ext cx="84582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Additionally, we allow to explicitly name the ruleset that should be used for inference: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USING RULESET &lt;R&gt;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EEFDB67-2AB6-8748-A614-70D8CE3802A1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43000" y="2895600"/>
            <a:ext cx="6553200" cy="115887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?g</a:t>
            </a:r>
          </a:p>
          <a:p>
            <a:pPr>
              <a:buClr>
                <a:srgbClr val="FF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USING RULESET &lt;rdfs.dlh&gt;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USING ONTOLOGY &lt;myVersionOfFoaf.rdf&gt;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&lt;Bob.rdf&gt;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{GRAPH ?g { :bob foaf:nick ?nick }}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4343400"/>
            <a:ext cx="2513013" cy="1068388"/>
            <a:chOff x="192" y="2736"/>
            <a:chExt cx="1583" cy="673"/>
          </a:xfrm>
        </p:grpSpPr>
        <p:sp>
          <p:nvSpPr>
            <p:cNvPr id="56345" name="Rectangle 6"/>
            <p:cNvSpPr>
              <a:spLocks noChangeArrowheads="1"/>
            </p:cNvSpPr>
            <p:nvPr/>
          </p:nvSpPr>
          <p:spPr bwMode="auto">
            <a:xfrm>
              <a:off x="192" y="2736"/>
              <a:ext cx="768" cy="211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56346" name="Rectangle 7"/>
            <p:cNvSpPr>
              <a:spLocks noChangeArrowheads="1"/>
            </p:cNvSpPr>
            <p:nvPr/>
          </p:nvSpPr>
          <p:spPr bwMode="auto">
            <a:xfrm>
              <a:off x="960" y="2736"/>
              <a:ext cx="816" cy="211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?g</a:t>
              </a:r>
            </a:p>
          </p:txBody>
        </p:sp>
        <p:sp>
          <p:nvSpPr>
            <p:cNvPr id="56347" name="Rectangle 8"/>
            <p:cNvSpPr>
              <a:spLocks noChangeArrowheads="1"/>
            </p:cNvSpPr>
            <p:nvPr/>
          </p:nvSpPr>
          <p:spPr bwMode="auto">
            <a:xfrm>
              <a:off x="192" y="2947"/>
              <a:ext cx="768" cy="221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56348" name="Rectangle 9"/>
            <p:cNvSpPr>
              <a:spLocks noChangeArrowheads="1"/>
            </p:cNvSpPr>
            <p:nvPr/>
          </p:nvSpPr>
          <p:spPr bwMode="auto">
            <a:xfrm>
              <a:off x="960" y="2947"/>
              <a:ext cx="816" cy="221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Bob.rdf</a:t>
              </a:r>
            </a:p>
          </p:txBody>
        </p:sp>
        <p:sp>
          <p:nvSpPr>
            <p:cNvPr id="56349" name="Rectangle 10"/>
            <p:cNvSpPr>
              <a:spLocks noChangeArrowheads="1"/>
            </p:cNvSpPr>
            <p:nvPr/>
          </p:nvSpPr>
          <p:spPr bwMode="auto">
            <a:xfrm>
              <a:off x="192" y="3168"/>
              <a:ext cx="768" cy="242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“Bob123”</a:t>
              </a:r>
            </a:p>
          </p:txBody>
        </p:sp>
        <p:sp>
          <p:nvSpPr>
            <p:cNvPr id="56350" name="Rectangle 11"/>
            <p:cNvSpPr>
              <a:spLocks noChangeArrowheads="1"/>
            </p:cNvSpPr>
            <p:nvPr/>
          </p:nvSpPr>
          <p:spPr bwMode="auto">
            <a:xfrm>
              <a:off x="960" y="3168"/>
              <a:ext cx="816" cy="242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Bob.rdf</a:t>
              </a:r>
            </a:p>
          </p:txBody>
        </p:sp>
        <p:sp>
          <p:nvSpPr>
            <p:cNvPr id="56351" name="Line 12"/>
            <p:cNvSpPr>
              <a:spLocks noChangeShapeType="1"/>
            </p:cNvSpPr>
            <p:nvPr/>
          </p:nvSpPr>
          <p:spPr bwMode="auto">
            <a:xfrm>
              <a:off x="960" y="2736"/>
              <a:ext cx="1" cy="6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2" name="Line 13"/>
            <p:cNvSpPr>
              <a:spLocks noChangeShapeType="1"/>
            </p:cNvSpPr>
            <p:nvPr/>
          </p:nvSpPr>
          <p:spPr bwMode="auto">
            <a:xfrm>
              <a:off x="192" y="2947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4"/>
            <p:cNvSpPr>
              <a:spLocks noChangeShapeType="1"/>
            </p:cNvSpPr>
            <p:nvPr/>
          </p:nvSpPr>
          <p:spPr bwMode="auto">
            <a:xfrm>
              <a:off x="192" y="3168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Line 15"/>
            <p:cNvSpPr>
              <a:spLocks noChangeShapeType="1"/>
            </p:cNvSpPr>
            <p:nvPr/>
          </p:nvSpPr>
          <p:spPr bwMode="auto">
            <a:xfrm>
              <a:off x="192" y="2736"/>
              <a:ext cx="1" cy="6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5" name="Line 16"/>
            <p:cNvSpPr>
              <a:spLocks noChangeShapeType="1"/>
            </p:cNvSpPr>
            <p:nvPr/>
          </p:nvSpPr>
          <p:spPr bwMode="auto">
            <a:xfrm>
              <a:off x="1776" y="2736"/>
              <a:ext cx="1" cy="67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6" name="Line 17"/>
            <p:cNvSpPr>
              <a:spLocks noChangeShapeType="1"/>
            </p:cNvSpPr>
            <p:nvPr/>
          </p:nvSpPr>
          <p:spPr bwMode="auto">
            <a:xfrm>
              <a:off x="192" y="2736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7" name="Line 18"/>
            <p:cNvSpPr>
              <a:spLocks noChangeShapeType="1"/>
            </p:cNvSpPr>
            <p:nvPr/>
          </p:nvSpPr>
          <p:spPr bwMode="auto">
            <a:xfrm>
              <a:off x="192" y="3410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143000" y="2895600"/>
            <a:ext cx="6553200" cy="115887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?g</a:t>
            </a:r>
          </a:p>
          <a:p>
            <a:pPr>
              <a:buClr>
                <a:srgbClr val="FF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USING RULESET &lt;owl2rl.dlh&gt;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USING ONTOLOGY &lt;myVersionOfFoaf.rdf&gt;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NAMED &lt;Bob.rdf&gt;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{GRAPH ?g { :bob foaf:nick ?nick }} 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4343400"/>
            <a:ext cx="2513013" cy="1647825"/>
            <a:chOff x="192" y="2736"/>
            <a:chExt cx="1583" cy="1038"/>
          </a:xfrm>
        </p:grpSpPr>
        <p:sp>
          <p:nvSpPr>
            <p:cNvPr id="56329" name="Rectangle 21"/>
            <p:cNvSpPr>
              <a:spLocks noChangeArrowheads="1"/>
            </p:cNvSpPr>
            <p:nvPr/>
          </p:nvSpPr>
          <p:spPr bwMode="auto">
            <a:xfrm>
              <a:off x="192" y="2736"/>
              <a:ext cx="768" cy="211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56330" name="Rectangle 22"/>
            <p:cNvSpPr>
              <a:spLocks noChangeArrowheads="1"/>
            </p:cNvSpPr>
            <p:nvPr/>
          </p:nvSpPr>
          <p:spPr bwMode="auto">
            <a:xfrm>
              <a:off x="960" y="2736"/>
              <a:ext cx="816" cy="211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?g</a:t>
              </a:r>
            </a:p>
          </p:txBody>
        </p:sp>
        <p:sp>
          <p:nvSpPr>
            <p:cNvPr id="56331" name="Rectangle 23"/>
            <p:cNvSpPr>
              <a:spLocks noChangeArrowheads="1"/>
            </p:cNvSpPr>
            <p:nvPr/>
          </p:nvSpPr>
          <p:spPr bwMode="auto">
            <a:xfrm>
              <a:off x="192" y="2947"/>
              <a:ext cx="768" cy="221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56332" name="Rectangle 24"/>
            <p:cNvSpPr>
              <a:spLocks noChangeArrowheads="1"/>
            </p:cNvSpPr>
            <p:nvPr/>
          </p:nvSpPr>
          <p:spPr bwMode="auto">
            <a:xfrm>
              <a:off x="960" y="2947"/>
              <a:ext cx="816" cy="221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Bob.rdf</a:t>
              </a:r>
            </a:p>
          </p:txBody>
        </p:sp>
        <p:sp>
          <p:nvSpPr>
            <p:cNvPr id="56333" name="Rectangle 25"/>
            <p:cNvSpPr>
              <a:spLocks noChangeArrowheads="1"/>
            </p:cNvSpPr>
            <p:nvPr/>
          </p:nvSpPr>
          <p:spPr bwMode="auto">
            <a:xfrm>
              <a:off x="192" y="3168"/>
              <a:ext cx="768" cy="242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“Bob123”</a:t>
              </a:r>
            </a:p>
          </p:txBody>
        </p:sp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960" y="3168"/>
              <a:ext cx="816" cy="242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Bob.rdf</a:t>
              </a:r>
            </a:p>
          </p:txBody>
        </p:sp>
        <p:sp>
          <p:nvSpPr>
            <p:cNvPr id="56335" name="Rectangle 27"/>
            <p:cNvSpPr>
              <a:spLocks noChangeArrowheads="1"/>
            </p:cNvSpPr>
            <p:nvPr/>
          </p:nvSpPr>
          <p:spPr bwMode="auto">
            <a:xfrm>
              <a:off x="192" y="3410"/>
              <a:ext cx="768" cy="365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 the Builder”</a:t>
              </a:r>
            </a:p>
          </p:txBody>
        </p:sp>
        <p:sp>
          <p:nvSpPr>
            <p:cNvPr id="56336" name="Rectangle 28"/>
            <p:cNvSpPr>
              <a:spLocks noChangeArrowheads="1"/>
            </p:cNvSpPr>
            <p:nvPr/>
          </p:nvSpPr>
          <p:spPr bwMode="auto">
            <a:xfrm>
              <a:off x="960" y="3410"/>
              <a:ext cx="816" cy="365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Bob.rdf</a:t>
              </a:r>
            </a:p>
          </p:txBody>
        </p:sp>
        <p:sp>
          <p:nvSpPr>
            <p:cNvPr id="56337" name="Line 29"/>
            <p:cNvSpPr>
              <a:spLocks noChangeShapeType="1"/>
            </p:cNvSpPr>
            <p:nvPr/>
          </p:nvSpPr>
          <p:spPr bwMode="auto">
            <a:xfrm>
              <a:off x="960" y="2736"/>
              <a:ext cx="1" cy="10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8" name="Line 30"/>
            <p:cNvSpPr>
              <a:spLocks noChangeShapeType="1"/>
            </p:cNvSpPr>
            <p:nvPr/>
          </p:nvSpPr>
          <p:spPr bwMode="auto">
            <a:xfrm>
              <a:off x="192" y="2947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9" name="Line 31"/>
            <p:cNvSpPr>
              <a:spLocks noChangeShapeType="1"/>
            </p:cNvSpPr>
            <p:nvPr/>
          </p:nvSpPr>
          <p:spPr bwMode="auto">
            <a:xfrm>
              <a:off x="192" y="3168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0" name="Line 32"/>
            <p:cNvSpPr>
              <a:spLocks noChangeShapeType="1"/>
            </p:cNvSpPr>
            <p:nvPr/>
          </p:nvSpPr>
          <p:spPr bwMode="auto">
            <a:xfrm>
              <a:off x="192" y="3410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1" name="Line 33"/>
            <p:cNvSpPr>
              <a:spLocks noChangeShapeType="1"/>
            </p:cNvSpPr>
            <p:nvPr/>
          </p:nvSpPr>
          <p:spPr bwMode="auto">
            <a:xfrm>
              <a:off x="192" y="2736"/>
              <a:ext cx="1" cy="10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2" name="Line 34"/>
            <p:cNvSpPr>
              <a:spLocks noChangeShapeType="1"/>
            </p:cNvSpPr>
            <p:nvPr/>
          </p:nvSpPr>
          <p:spPr bwMode="auto">
            <a:xfrm>
              <a:off x="1776" y="2736"/>
              <a:ext cx="1" cy="10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3" name="Line 35"/>
            <p:cNvSpPr>
              <a:spLocks noChangeShapeType="1"/>
            </p:cNvSpPr>
            <p:nvPr/>
          </p:nvSpPr>
          <p:spPr bwMode="auto">
            <a:xfrm>
              <a:off x="192" y="2736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4" name="Line 36"/>
            <p:cNvSpPr>
              <a:spLocks noChangeShapeType="1"/>
            </p:cNvSpPr>
            <p:nvPr/>
          </p:nvSpPr>
          <p:spPr bwMode="auto">
            <a:xfrm>
              <a:off x="192" y="3775"/>
              <a:ext cx="15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6477147" y="4495939"/>
            <a:ext cx="2515769" cy="1523804"/>
            <a:chOff x="3384" y="3327"/>
            <a:chExt cx="1783" cy="993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3408"/>
              <a:ext cx="703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384" y="3327"/>
              <a:ext cx="1026" cy="447"/>
            </a:xfrm>
            <a:prstGeom prst="wedgeEllipseCallout">
              <a:avLst>
                <a:gd name="adj1" fmla="val 65805"/>
                <a:gd name="adj2" fmla="val 40047"/>
              </a:avLst>
            </a:prstGeom>
            <a:solidFill>
              <a:srgbClr val="CCFFCC"/>
            </a:solidFill>
            <a:ln w="9360">
              <a:solidFill>
                <a:srgbClr val="BBE0E3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</a:rPr>
                <a:t>Fixed!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Different Entailment Regimes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9067800" cy="501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USING RULESET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Which rules we allow?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In principle: “safe” N3-style rules, i.e. no blank nodes in rule heads, e.g. 	</a:t>
            </a: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USING RULESET rdfs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Paper defines extended BGP matching w.r.t such rulesets.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Internally, our system allows a more expressive language (dlvhex)</a:t>
            </a:r>
            <a:r>
              <a:rPr lang="ar-sa" sz="20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Other accepted syntaxes being worked in (RIF)</a:t>
            </a:r>
            <a:r>
              <a:rPr lang="ar-sa" sz="20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D92E1F-24A1-E641-8885-5BA7021ED843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04800" y="2743200"/>
            <a:ext cx="8763000" cy="1585913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?P rdfs:subPropertyOf ?R. &lt;= ?P rdfs:subPropertyOf ?Q. ?Q rdfs:subPropertyOf ?R.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?S ?Q ?O                  &lt;= ?P rdfs:subPropertyOf ?Q. ?S ?P ?O .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?C rdfs:subClassOf ?E     &lt;= ?C rdfs:subClassOf ?D . ?D rdfs:subClassOf ?E .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?S  rdf:type ?D.          &lt;= ?C rdfs:subClassOf ?D . ?S rdf:type ?C .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?S  rdf:type ?C.          &lt;= ?P rdfs:domain ?C . ?S ?P ?O .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?O  rdf:type ?C.          &lt;= ?P rdfs:range ?C . ?S ?P ?O .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How to implement this?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GiaBATA system: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solidFill>
                  <a:srgbClr val="000000"/>
                </a:solidFill>
              </a:rPr>
              <a:t>SPARQL </a:t>
            </a:r>
            <a:r>
              <a:rPr lang="en-US" sz="180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1800">
                <a:solidFill>
                  <a:srgbClr val="000000"/>
                </a:solidFill>
              </a:rPr>
              <a:t> dlvhex (logic program)</a:t>
            </a:r>
            <a:r>
              <a:rPr lang="ar-sa" sz="18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solidFill>
                  <a:srgbClr val="000000"/>
                </a:solidFill>
              </a:rPr>
              <a:t>Ruleset </a:t>
            </a:r>
            <a:r>
              <a:rPr lang="en-US" sz="180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1800">
                <a:solidFill>
                  <a:srgbClr val="000000"/>
                </a:solidFill>
              </a:rPr>
              <a:t>  dlvhex (logic program) 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8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Deductive Database techniques: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solidFill>
                  <a:srgbClr val="000000"/>
                </a:solidFill>
              </a:rPr>
              <a:t>Datalog engine (dlvhex)</a:t>
            </a:r>
            <a:r>
              <a:rPr lang="ar-sa" sz="18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solidFill>
                  <a:srgbClr val="000000"/>
                </a:solidFill>
              </a:rPr>
              <a:t>Postgres SQL Database underneath (dlv-db)</a:t>
            </a:r>
            <a:r>
              <a:rPr lang="ar-sa" sz="180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solidFill>
                  <a:srgbClr val="000000"/>
                </a:solidFill>
              </a:rPr>
              <a:t>RDF storable in different schemas in RDB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solidFill>
                  <a:srgbClr val="000000"/>
                </a:solidFill>
              </a:rPr>
              <a:t>Magic sets, storage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CF891-AF95-7143-8EA1-4FB1E8F2BB1E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87575"/>
            <a:ext cx="7620000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5551488" y="1600200"/>
            <a:ext cx="935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1800">
                <a:solidFill>
                  <a:srgbClr val="000000"/>
                </a:solidFill>
              </a:rPr>
              <a:t> SQL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sz="1800" b="1">
                <a:solidFill>
                  <a:srgbClr val="000000"/>
                </a:solidFill>
              </a:rPr>
              <a:t>SPARQL </a:t>
            </a:r>
            <a:r>
              <a:rPr lang="en-US" sz="1800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1800" b="1">
                <a:solidFill>
                  <a:srgbClr val="000000"/>
                </a:solidFill>
              </a:rPr>
              <a:t> dlvhex (logic program)</a:t>
            </a:r>
            <a:r>
              <a:rPr lang="ar-sa" sz="1800" b="1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Based on [Polleres ,WWW2007]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Non-recursive Datalog with negation and built-ins: 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A68924-4679-CA41-9B47-0935DEE5FE03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422275" y="5562600"/>
            <a:ext cx="25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153400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98813"/>
            <a:ext cx="8686800" cy="251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Ruleset </a:t>
            </a:r>
            <a:r>
              <a:rPr lang="en-US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b="1">
                <a:solidFill>
                  <a:srgbClr val="000000"/>
                </a:solidFill>
              </a:rPr>
              <a:t>  dlvhex (logic program)</a:t>
            </a:r>
            <a:r>
              <a:rPr lang="ar-sa" b="1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40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Straighforward, just translates rules in a way “compatible” with the SPARQL translation: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3D1DD0-3174-9D4E-A49F-F8B1763D9090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219200" y="2286000"/>
            <a:ext cx="5867400" cy="306388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{?s ?q ?o } &lt;= {?s ?p ?o . ?p rdfs:subPropertyOf ?q} </a:t>
            </a:r>
          </a:p>
        </p:txBody>
      </p:sp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27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What this paper is about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8915400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… we define two small, but useful language extensions of SPARQL for “</a:t>
            </a:r>
            <a:r>
              <a:rPr lang="en-US" b="1" dirty="0">
                <a:solidFill>
                  <a:srgbClr val="008000"/>
                </a:solidFill>
              </a:rPr>
              <a:t>dynamic </a:t>
            </a:r>
            <a:r>
              <a:rPr lang="en-US" b="1" dirty="0" err="1">
                <a:solidFill>
                  <a:srgbClr val="008000"/>
                </a:solidFill>
              </a:rPr>
              <a:t>inferencing</a:t>
            </a:r>
            <a:r>
              <a:rPr lang="en-US" b="1" dirty="0">
                <a:solidFill>
                  <a:srgbClr val="008000"/>
                </a:solidFill>
              </a:rPr>
              <a:t> and querying</a:t>
            </a:r>
            <a:r>
              <a:rPr lang="en-US" dirty="0">
                <a:solidFill>
                  <a:srgbClr val="008000"/>
                </a:solidFill>
              </a:rPr>
              <a:t>”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… we show its feasibility in an</a:t>
            </a:r>
            <a:r>
              <a:rPr lang="en-US" dirty="0" smtClean="0">
                <a:solidFill>
                  <a:srgbClr val="008000"/>
                </a:solidFill>
              </a:rPr>
              <a:t> deductive DB-</a:t>
            </a:r>
            <a:r>
              <a:rPr lang="en-US" dirty="0">
                <a:solidFill>
                  <a:srgbClr val="008000"/>
                </a:solidFill>
              </a:rPr>
              <a:t>based implementation, the </a:t>
            </a:r>
            <a:r>
              <a:rPr lang="en-US" dirty="0" err="1">
                <a:solidFill>
                  <a:srgbClr val="008000"/>
                </a:solidFill>
              </a:rPr>
              <a:t>GiaBATA</a:t>
            </a:r>
            <a:r>
              <a:rPr lang="en-US" dirty="0">
                <a:solidFill>
                  <a:srgbClr val="008000"/>
                </a:solidFill>
              </a:rPr>
              <a:t> system.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… we  demonstrate that we can achieve decent query response times by well-known </a:t>
            </a:r>
            <a:r>
              <a:rPr lang="en-US" dirty="0" smtClean="0">
                <a:solidFill>
                  <a:srgbClr val="008000"/>
                </a:solidFill>
              </a:rPr>
              <a:t>optimization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techniques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 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AA1689-71A6-4043-8745-87BF3CEB03E6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SPARQL+Rules    </a:t>
            </a:r>
            <a:r>
              <a:rPr lang="en-US" sz="3200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3200" b="1">
                <a:solidFill>
                  <a:srgbClr val="000000"/>
                </a:solidFill>
              </a:rPr>
              <a:t>   SQL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91600" cy="5075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Done by </a:t>
            </a:r>
            <a:r>
              <a:rPr lang="en-US" sz="2000" dirty="0" err="1">
                <a:solidFill>
                  <a:srgbClr val="008000"/>
                </a:solidFill>
              </a:rPr>
              <a:t>dlv</a:t>
            </a:r>
            <a:r>
              <a:rPr lang="en-US" sz="2000" dirty="0">
                <a:solidFill>
                  <a:srgbClr val="008000"/>
                </a:solidFill>
              </a:rPr>
              <a:t>-DB, cf. [</a:t>
            </a:r>
            <a:r>
              <a:rPr lang="en-US" sz="2000" dirty="0" err="1">
                <a:solidFill>
                  <a:srgbClr val="008000"/>
                </a:solidFill>
              </a:rPr>
              <a:t>Terracina</a:t>
            </a:r>
            <a:r>
              <a:rPr lang="en-US" sz="2000" dirty="0">
                <a:solidFill>
                  <a:srgbClr val="008000"/>
                </a:solidFill>
              </a:rPr>
              <a:t>, et al. TPLP 8(2),2008]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All non-recursive parts are pushed to the Database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All recursive parts handled by semi-naïve evaluation 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	(more efficient than WITH RECURSIVE views in </a:t>
            </a:r>
            <a:r>
              <a:rPr lang="en-US" sz="1800" dirty="0" smtClean="0">
                <a:solidFill>
                  <a:srgbClr val="000000"/>
                </a:solidFill>
              </a:rPr>
              <a:t>SQL, where necessary, intermediate results temporarily materialized into the DB)</a:t>
            </a:r>
            <a:r>
              <a:rPr lang="ar-sa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Some necessary </a:t>
            </a:r>
            <a:r>
              <a:rPr lang="en-US" sz="2000" dirty="0" err="1">
                <a:solidFill>
                  <a:srgbClr val="008000"/>
                </a:solidFill>
              </a:rPr>
              <a:t>optimisations</a:t>
            </a:r>
            <a:r>
              <a:rPr lang="en-US" sz="2000" dirty="0">
                <a:solidFill>
                  <a:srgbClr val="008000"/>
                </a:solidFill>
              </a:rPr>
              <a:t> to make this </a:t>
            </a:r>
            <a:r>
              <a:rPr lang="en-US" sz="2000" i="1" dirty="0">
                <a:solidFill>
                  <a:srgbClr val="008000"/>
                </a:solidFill>
              </a:rPr>
              <a:t>reasonably </a:t>
            </a:r>
            <a:r>
              <a:rPr lang="en-US" sz="2000" dirty="0" err="1">
                <a:solidFill>
                  <a:srgbClr val="008000"/>
                </a:solidFill>
              </a:rPr>
              <a:t>performant</a:t>
            </a:r>
            <a:r>
              <a:rPr lang="en-US" sz="2000" dirty="0">
                <a:solidFill>
                  <a:srgbClr val="008000"/>
                </a:solidFill>
              </a:rPr>
              <a:t>: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FILTER expression evaluation is pushed to SQL (3-valued semantics of SPARQL Filters is handled natively in SQL)</a:t>
            </a:r>
            <a:r>
              <a:rPr lang="ar-sa" sz="1800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sz="18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No miracles… but magic: Magic set </a:t>
            </a:r>
            <a:r>
              <a:rPr lang="en-US" sz="1800" dirty="0" err="1">
                <a:solidFill>
                  <a:srgbClr val="000000"/>
                </a:solidFill>
              </a:rPr>
              <a:t>optimisations</a:t>
            </a:r>
            <a:r>
              <a:rPr lang="en-US" sz="1800" dirty="0">
                <a:solidFill>
                  <a:srgbClr val="000000"/>
                </a:solidFill>
              </a:rPr>
              <a:t> for focused fwd-chaining evaluation.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Join-</a:t>
            </a:r>
            <a:r>
              <a:rPr lang="en-US" sz="1800" dirty="0" smtClean="0">
                <a:solidFill>
                  <a:srgbClr val="000000"/>
                </a:solidFill>
              </a:rPr>
              <a:t>reordering, not yet implemented, but we did some manual reordering to optimize the query plan in the experiments.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CA4154-29D4-BF40-B1D5-F83F301C4BC2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68313" y="-7620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What do we mean by “reasonably performant” 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>
                <a:solidFill>
                  <a:srgbClr val="008000"/>
                </a:solidFill>
              </a:rPr>
              <a:t>Experiments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>
                <a:solidFill>
                  <a:srgbClr val="000000"/>
                </a:solidFill>
              </a:rPr>
              <a:t>Let’s compare with ARQ, Allegro, Sesame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73952F-5650-2545-8FAA-F334B4BFB76A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3243263" y="3203575"/>
            <a:ext cx="267493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FFFF"/>
                </a:solidFill>
              </a:rPr>
              <a:t>LUBM test setup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75575" cy="747713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/>
              <a:t>Experiments Settings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4586287"/>
          </a:xfrm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Test setup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Dataset	(LUBM1, LUBM5, LUBM10, LUBM30)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Intel P4 3GHz machine, 1.5GB RAM under Linux 2.6.24.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Compared Systems: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AllegroGraph 3.2 (native persistence mechanism)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ARQ 2.6               (connected to PostgreSQL 8.3)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GiaBATA              (connected to PostgreSQL 8.3)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Sesame 2.3          (native store persistence support)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/>
              <a:t>Experiments are enough for comparing performance trends, so we didn’t consider at this stage larger instances of LUBM.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16CA5-C121-A746-9C54-1FFB7FD003CF}" type="slidenum">
              <a:rPr lang="en-IE" smtClean="0">
                <a:solidFill>
                  <a:srgbClr val="FFFFFF"/>
                </a:solidFill>
              </a:rPr>
              <a:pPr/>
              <a:t>22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77813" y="971550"/>
            <a:ext cx="8362950" cy="5245100"/>
          </a:xfrm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/>
              <a:t>Loading time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800"/>
              <a:t>elapsed time needed for storing the dataset to the system.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600"/>
              <a:t>Including the time spent in processing of  ontology and source files (parsing, storing, indexing, possibly reasoning).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200"/>
              <a:t>Query time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elapsed time for querying (opening the dataset, executing the query, getting the results, closing the dataset.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200"/>
              <a:t>Evaluation time (overall loading + query time )</a:t>
            </a:r>
            <a:r>
              <a:rPr lang="ar-sa" sz="2200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 sz="220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in our setting inferred information depends on the entailment regime, on the dataset at hand, per query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dynamic querying of RDFS moves inference from the  pre-materialization-at-loading to the query step</a:t>
            </a:r>
          </a:p>
          <a:p>
            <a:pPr lvl="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/>
              <a:t>We set a 120min query timeout limit to all test runs.</a:t>
            </a:r>
            <a:endParaRPr lang="it-IT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75575" cy="747713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/>
              <a:t>Time Measures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52868D-766D-B343-AE2E-4753420EFB46}" type="slidenum">
              <a:rPr lang="en-IE" smtClean="0">
                <a:solidFill>
                  <a:srgbClr val="FFFFFF"/>
                </a:solidFill>
              </a:rPr>
              <a:pPr/>
              <a:t>23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75575" cy="747713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/>
              <a:t>Query Examples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686800" cy="4675187"/>
          </a:xfrm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 dirty="0" err="1"/>
              <a:t>1</a:t>
            </a:r>
            <a:r>
              <a:rPr lang="it-IT" dirty="0"/>
              <a:t> (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inference</a:t>
            </a:r>
            <a:r>
              <a:rPr lang="it-IT" dirty="0"/>
              <a:t>)</a:t>
            </a:r>
            <a:r>
              <a:rPr lang="ar-sa" dirty="0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 dirty="0" smtClean="0"/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{?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rdf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GraduateStudent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;</a:t>
            </a:r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takesCourse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&lt;http</a:t>
            </a:r>
            <a:r>
              <a:rPr lang="it-IT" sz="1400" dirty="0">
                <a:latin typeface="Courier" charset="0"/>
                <a:ea typeface="Courier" charset="0"/>
                <a:cs typeface="Courier" charset="0"/>
              </a:rPr>
              <a:t>://www.Department0.University0.edu/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GraduateCourse0&gt; }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large</a:t>
            </a:r>
            <a:r>
              <a:rPr lang="it-IT" dirty="0"/>
              <a:t> input and high </a:t>
            </a:r>
            <a:r>
              <a:rPr lang="it-IT" dirty="0" err="1"/>
              <a:t>selectivity</a:t>
            </a:r>
            <a:r>
              <a:rPr lang="it-IT" dirty="0"/>
              <a:t>, </a:t>
            </a:r>
            <a:r>
              <a:rPr lang="it-IT" dirty="0" smtClean="0"/>
              <a:t>no </a:t>
            </a:r>
            <a:r>
              <a:rPr lang="it-IT" dirty="0" err="1" smtClean="0"/>
              <a:t>inference</a:t>
            </a:r>
            <a:endParaRPr lang="it-IT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 dirty="0" err="1"/>
              <a:t>4</a:t>
            </a:r>
            <a:r>
              <a:rPr lang="it-IT" dirty="0"/>
              <a:t> (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inference</a:t>
            </a:r>
            <a:r>
              <a:rPr lang="it-IT" dirty="0"/>
              <a:t>)</a:t>
            </a:r>
            <a:r>
              <a:rPr lang="ar-sa" dirty="0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 dirty="0" smtClean="0"/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{?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rdf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type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Professor</a:t>
            </a:r>
            <a:r>
              <a:rPr lang="ar-sa" sz="1400" dirty="0" smtClean="0">
                <a:latin typeface="Courier" charset="0"/>
                <a:ea typeface="Courier" charset="0"/>
                <a:cs typeface="Courier" charset="0"/>
              </a:rPr>
              <a:t>‏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;</a:t>
            </a:r>
            <a:endParaRPr lang="it-IT" sz="140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worksFor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&lt;http://www.Department0.University0.edu&gt;; </a:t>
            </a:r>
            <a:r>
              <a:rPr lang="ar-sa" sz="1400" dirty="0" smtClean="0">
                <a:latin typeface="Courier" charset="0"/>
                <a:ea typeface="Courier" charset="0"/>
                <a:cs typeface="Courier" charset="0"/>
              </a:rPr>
              <a:t>‏</a:t>
            </a:r>
            <a:endParaRPr lang="it-IT" sz="140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?Y1;</a:t>
            </a:r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emailAddress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?Y2;</a:t>
            </a:r>
            <a:r>
              <a:rPr lang="ar-sa" sz="1400" dirty="0" smtClean="0">
                <a:latin typeface="Courier" charset="0"/>
                <a:ea typeface="Courier" charset="0"/>
                <a:cs typeface="Courier" charset="0"/>
              </a:rPr>
              <a:t>‏</a:t>
            </a:r>
            <a:endParaRPr lang="it-IT" sz="140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telephone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?</a:t>
            </a:r>
            <a:r>
              <a:rPr lang="it-IT" sz="1400" dirty="0" err="1" smtClean="0"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it-IT" sz="1400" dirty="0" smtClean="0">
                <a:latin typeface="Courier" charset="0"/>
                <a:ea typeface="Courier" charset="0"/>
                <a:cs typeface="Courier" charset="0"/>
              </a:rPr>
              <a:t> ?Y3 }</a:t>
            </a:r>
            <a:r>
              <a:rPr lang="ar-sa" sz="1400" dirty="0" smtClean="0">
                <a:latin typeface="Courier" charset="0"/>
                <a:ea typeface="Courier" charset="0"/>
                <a:cs typeface="Courier" charset="0"/>
              </a:rPr>
              <a:t>‏</a:t>
            </a:r>
            <a:endParaRPr lang="it-IT" sz="1400" dirty="0" smtClean="0">
              <a:latin typeface="Courier" charset="0"/>
              <a:ea typeface="Courier" charset="0"/>
              <a:cs typeface="Courier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small</a:t>
            </a:r>
            <a:r>
              <a:rPr lang="it-IT" dirty="0"/>
              <a:t> input and high </a:t>
            </a:r>
            <a:r>
              <a:rPr lang="it-IT" dirty="0" err="1"/>
              <a:t>selectivity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 err="1" smtClean="0"/>
              <a:t>reasoning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subclasses</a:t>
            </a:r>
            <a:r>
              <a:rPr lang="it-IT" dirty="0" smtClean="0"/>
              <a:t>:</a:t>
            </a:r>
            <a:endParaRPr lang="it-IT" dirty="0" smtClean="0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Class</a:t>
            </a:r>
            <a:r>
              <a:rPr lang="it-IT" dirty="0"/>
              <a:t> Professor </a:t>
            </a:r>
            <a:r>
              <a:rPr lang="it-IT" dirty="0" err="1"/>
              <a:t>has</a:t>
            </a:r>
            <a:r>
              <a:rPr lang="it-IT" dirty="0"/>
              <a:t> a wide </a:t>
            </a:r>
            <a:r>
              <a:rPr lang="it-IT" dirty="0" err="1"/>
              <a:t>hierarchy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queries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multiple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 single </a:t>
            </a:r>
            <a:r>
              <a:rPr lang="it-IT" dirty="0" err="1"/>
              <a:t>class</a:t>
            </a:r>
            <a:r>
              <a:rPr lang="it-IT" dirty="0"/>
              <a:t>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7EDB26-F93A-C546-99C9-3DB56CB99A80}" type="slidenum">
              <a:rPr lang="en-IE" smtClean="0">
                <a:solidFill>
                  <a:srgbClr val="FFFFFF"/>
                </a:solidFill>
              </a:rPr>
              <a:pPr/>
              <a:t>24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What do we mean by “reasonably performant” 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Let’s </a:t>
            </a:r>
            <a:r>
              <a:rPr lang="en-US" dirty="0" smtClean="0"/>
              <a:t>compare query time </a:t>
            </a:r>
            <a:r>
              <a:rPr lang="en-US" dirty="0" smtClean="0"/>
              <a:t>with ARQ, Allegro, Sesame - performance</a:t>
            </a:r>
          </a:p>
          <a:p>
            <a:pPr lvl="1"/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362B3C-19CB-4340-AB80-3BCD5DE0F18D}" type="slidenum">
              <a:rPr lang="en-IE" smtClean="0">
                <a:solidFill>
                  <a:srgbClr val="FFFFFF"/>
                </a:solidFill>
              </a:rPr>
              <a:pPr/>
              <a:t>25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8854" name="Picture 5" descr="q1-lubm-co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4-lubm-col-que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8375" y="2133600"/>
            <a:ext cx="3994625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Q4: query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loading time into account different picture: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Trend looks promising…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3EF697B-EECD-474B-907C-9488285E356C}" type="slidenum">
              <a:rPr lang="en-IE" smtClean="0"/>
              <a:pPr>
                <a:defRPr/>
              </a:pPr>
              <a:t>26</a:t>
            </a:fld>
            <a:r>
              <a:rPr lang="en-IE" smtClean="0"/>
              <a:t> </a:t>
            </a:r>
            <a:endParaRPr lang="en-IE"/>
          </a:p>
        </p:txBody>
      </p:sp>
      <p:pic>
        <p:nvPicPr>
          <p:cNvPr id="5" name="Picture 4" descr="q4-lubm-col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8288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4-lubm-col-que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25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25000"/>
              </a:blip>
              <a:stretch>
                <a:fillRect/>
              </a:stretch>
            </p:blipFill>
          </mc:Fallback>
        </mc:AlternateContent>
        <p:spPr>
          <a:xfrm>
            <a:off x="228600" y="1905000"/>
            <a:ext cx="3595163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04800" y="1828800"/>
            <a:ext cx="3581400" cy="3352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Lucida Sans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75575" cy="747713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/>
              <a:t>System Comparison (1)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68413"/>
            <a:ext cx="8686800" cy="4827587"/>
          </a:xfrm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/>
              <a:t>RDBMS </a:t>
            </a:r>
            <a:r>
              <a:rPr lang="it-IT" dirty="0" err="1"/>
              <a:t>Support</a:t>
            </a:r>
            <a:endParaRPr lang="it-IT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dirty="0" err="1"/>
              <a:t>persistent</a:t>
            </a:r>
            <a:r>
              <a:rPr lang="it-IT" dirty="0"/>
              <a:t> </a:t>
            </a:r>
            <a:r>
              <a:rPr lang="it-IT" dirty="0" err="1"/>
              <a:t>storage</a:t>
            </a:r>
            <a:r>
              <a:rPr lang="it-IT" dirty="0"/>
              <a:t> on RDBMS.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AllegroGraph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itself</a:t>
            </a:r>
            <a:r>
              <a:rPr lang="it-IT" dirty="0"/>
              <a:t> a database,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offers</a:t>
            </a:r>
            <a:r>
              <a:rPr lang="it-IT" dirty="0"/>
              <a:t> the 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back up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operations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a </a:t>
            </a:r>
            <a:r>
              <a:rPr lang="it-IT" dirty="0" err="1"/>
              <a:t>relational</a:t>
            </a:r>
            <a:r>
              <a:rPr lang="it-IT" dirty="0"/>
              <a:t> </a:t>
            </a:r>
            <a:r>
              <a:rPr lang="it-IT" dirty="0" smtClean="0"/>
              <a:t>database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/>
              <a:t>INFERENCE/QUERYING STRATEGY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reasoning</a:t>
            </a:r>
            <a:r>
              <a:rPr lang="it-IT" dirty="0"/>
              <a:t> and </a:t>
            </a: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 are </a:t>
            </a:r>
            <a:r>
              <a:rPr lang="it-IT" dirty="0" err="1"/>
              <a:t>usually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in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memory</a:t>
            </a:r>
            <a:r>
              <a:rPr lang="it-IT" dirty="0"/>
              <a:t>,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exception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ours</a:t>
            </a:r>
            <a:endParaRPr lang="it-IT" dirty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all</a:t>
            </a:r>
            <a:r>
              <a:rPr lang="it-IT" dirty="0"/>
              <a:t>, </a:t>
            </a:r>
            <a:r>
              <a:rPr lang="it-IT" dirty="0" err="1"/>
              <a:t>except</a:t>
            </a:r>
            <a:r>
              <a:rPr lang="it-IT" dirty="0"/>
              <a:t> </a:t>
            </a:r>
            <a:r>
              <a:rPr lang="it-IT" dirty="0" err="1"/>
              <a:t>AllegroGraph</a:t>
            </a:r>
            <a:r>
              <a:rPr lang="it-IT" dirty="0"/>
              <a:t> and </a:t>
            </a:r>
            <a:r>
              <a:rPr lang="it-IT" dirty="0" err="1"/>
              <a:t>ours</a:t>
            </a:r>
            <a:r>
              <a:rPr lang="it-IT" dirty="0"/>
              <a:t>, </a:t>
            </a:r>
            <a:r>
              <a:rPr lang="it-IT" dirty="0" err="1"/>
              <a:t>adopt</a:t>
            </a:r>
            <a:r>
              <a:rPr lang="it-IT" dirty="0"/>
              <a:t> a </a:t>
            </a:r>
            <a:r>
              <a:rPr lang="it-IT" dirty="0" err="1"/>
              <a:t>persistent</a:t>
            </a:r>
            <a:r>
              <a:rPr lang="it-IT" dirty="0"/>
              <a:t> </a:t>
            </a:r>
            <a:r>
              <a:rPr lang="it-IT" dirty="0" err="1"/>
              <a:t>materialization</a:t>
            </a:r>
            <a:r>
              <a:rPr lang="it-IT" dirty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closure</a:t>
            </a:r>
            <a:r>
              <a:rPr lang="it-IT" dirty="0" smtClean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inferring</a:t>
            </a:r>
            <a:r>
              <a:rPr lang="it-IT" dirty="0" smtClean="0"/>
              <a:t> data.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smtClean="0"/>
              <a:t>So, </a:t>
            </a:r>
            <a:r>
              <a:rPr lang="it-IT" dirty="0" err="1" smtClean="0"/>
              <a:t>AllegroGraph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some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inferencing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no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the </a:t>
            </a:r>
            <a:r>
              <a:rPr lang="it-IT" dirty="0" err="1" smtClean="0"/>
              <a:t>dataset</a:t>
            </a:r>
            <a:r>
              <a:rPr lang="it-IT" dirty="0" smtClean="0"/>
              <a:t> on the </a:t>
            </a:r>
            <a:r>
              <a:rPr lang="it-IT" dirty="0" err="1" smtClean="0"/>
              <a:t>fly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loading</a:t>
            </a:r>
            <a:r>
              <a:rPr lang="it-IT" dirty="0" smtClean="0"/>
              <a:t>.</a:t>
            </a:r>
            <a:endParaRPr lang="en-US" sz="1600" dirty="0" smtClean="0">
              <a:solidFill>
                <a:srgbClr val="008000"/>
              </a:solidFill>
            </a:endParaRPr>
          </a:p>
          <a:p>
            <a:pPr lvl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8000"/>
                </a:solidFill>
              </a:rPr>
              <a:t>	</a:t>
            </a:r>
            <a:r>
              <a:rPr lang="en-US" sz="1600" dirty="0" err="1" smtClean="0">
                <a:solidFill>
                  <a:srgbClr val="008000"/>
                </a:solidFill>
              </a:rPr>
              <a:t>www.franz.com/agraph/allegrograph/dynamic-materialization.lhtml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it-IT" sz="1600" dirty="0" smtClean="0">
              <a:solidFill>
                <a:srgbClr val="008000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8251E8-E8F1-A941-9BCB-AEC77AB981F6}" type="slidenum">
              <a:rPr lang="en-IE" smtClean="0">
                <a:solidFill>
                  <a:srgbClr val="FFFFFF"/>
                </a:solidFill>
              </a:rPr>
              <a:pPr/>
              <a:t>27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7775575" cy="747713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/>
              <a:t>System Comparison (2)</a:t>
            </a:r>
            <a:r>
              <a:rPr lang="ar-sa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4586287"/>
          </a:xfrm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/>
              <a:t>RDFS/OWL SUPPORT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all</a:t>
            </a:r>
            <a:r>
              <a:rPr lang="it-IT" dirty="0"/>
              <a:t> cover RDFS (</a:t>
            </a:r>
            <a:r>
              <a:rPr lang="it-IT" dirty="0" err="1"/>
              <a:t>actually</a:t>
            </a:r>
            <a:r>
              <a:rPr lang="it-IT" dirty="0"/>
              <a:t>, </a:t>
            </a:r>
            <a:r>
              <a:rPr lang="it-IT" dirty="0" err="1"/>
              <a:t>disregarding</a:t>
            </a:r>
            <a:r>
              <a:rPr lang="it-IT" dirty="0"/>
              <a:t> </a:t>
            </a:r>
            <a:r>
              <a:rPr lang="it-IT" dirty="0" err="1"/>
              <a:t>axiomatic</a:t>
            </a:r>
            <a:r>
              <a:rPr lang="it-IT" dirty="0"/>
              <a:t> </a:t>
            </a:r>
            <a:r>
              <a:rPr lang="it-IT" dirty="0" err="1"/>
              <a:t>triples</a:t>
            </a:r>
            <a:r>
              <a:rPr lang="it-IT" dirty="0"/>
              <a:t>) and </a:t>
            </a:r>
            <a:r>
              <a:rPr lang="it-IT" dirty="0" err="1"/>
              <a:t>partial</a:t>
            </a:r>
            <a:r>
              <a:rPr lang="it-IT" dirty="0"/>
              <a:t> or </a:t>
            </a:r>
            <a:r>
              <a:rPr lang="it-IT" dirty="0" err="1"/>
              <a:t>non-standard</a:t>
            </a:r>
            <a:r>
              <a:rPr lang="it-IT" dirty="0"/>
              <a:t> OWL </a:t>
            </a:r>
            <a:r>
              <a:rPr lang="it-IT" dirty="0" err="1" smtClean="0"/>
              <a:t>fragments</a:t>
            </a:r>
            <a:r>
              <a:rPr lang="it-IT" dirty="0" smtClean="0"/>
              <a:t>. </a:t>
            </a:r>
            <a:endParaRPr lang="it-IT" dirty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/>
              <a:t>RULESET FORMAT </a:t>
            </a:r>
            <a:endParaRPr lang="it-IT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smtClean="0"/>
              <a:t>Custom (none </a:t>
            </a:r>
            <a:r>
              <a:rPr lang="it-IT" dirty="0" err="1" smtClean="0"/>
              <a:t>yet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e.g. RIF)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reasoner</a:t>
            </a:r>
            <a:r>
              <a:rPr lang="it-IT" dirty="0"/>
              <a:t> </a:t>
            </a:r>
            <a:r>
              <a:rPr lang="it-IT" dirty="0" err="1" smtClean="0"/>
              <a:t>integration</a:t>
            </a:r>
            <a:r>
              <a:rPr lang="it-IT" dirty="0" smtClean="0"/>
              <a:t> (</a:t>
            </a:r>
            <a:r>
              <a:rPr lang="it-IT" dirty="0" err="1" smtClean="0"/>
              <a:t>beyond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r>
              <a:rPr lang="it-IT" dirty="0" smtClean="0"/>
              <a:t>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 smtClean="0"/>
              <a:t>Sesame</a:t>
            </a:r>
            <a:r>
              <a:rPr lang="it-IT" dirty="0" smtClean="0"/>
              <a:t> </a:t>
            </a:r>
            <a:r>
              <a:rPr lang="it-IT" dirty="0"/>
              <a:t>via </a:t>
            </a:r>
            <a:r>
              <a:rPr lang="it-IT" dirty="0" err="1"/>
              <a:t>Sesame</a:t>
            </a:r>
            <a:r>
              <a:rPr lang="it-IT" dirty="0"/>
              <a:t> </a:t>
            </a:r>
            <a:r>
              <a:rPr lang="it-IT" dirty="0" err="1"/>
              <a:t>Sail</a:t>
            </a:r>
            <a:r>
              <a:rPr lang="it-IT" dirty="0"/>
              <a:t> Interface;</a:t>
            </a:r>
            <a:r>
              <a:rPr lang="it-IT" dirty="0" smtClean="0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smtClean="0"/>
              <a:t>ARQ </a:t>
            </a:r>
            <a:r>
              <a:rPr lang="it-IT" dirty="0"/>
              <a:t>interface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DL</a:t>
            </a:r>
            <a:r>
              <a:rPr lang="it-IT" dirty="0"/>
              <a:t> </a:t>
            </a:r>
            <a:r>
              <a:rPr lang="it-IT" dirty="0" err="1"/>
              <a:t>reasoner</a:t>
            </a:r>
            <a:r>
              <a:rPr lang="it-IT" dirty="0"/>
              <a:t> (</a:t>
            </a:r>
            <a:r>
              <a:rPr lang="it-IT" dirty="0" err="1"/>
              <a:t>Pellet</a:t>
            </a:r>
            <a:r>
              <a:rPr lang="it-IT" dirty="0"/>
              <a:t>, </a:t>
            </a:r>
            <a:r>
              <a:rPr lang="it-IT" dirty="0" err="1"/>
              <a:t>Racer</a:t>
            </a:r>
            <a:r>
              <a:rPr lang="it-IT" dirty="0"/>
              <a:t>, </a:t>
            </a:r>
            <a:r>
              <a:rPr lang="it-IT" dirty="0" err="1"/>
              <a:t>FaCT</a:t>
            </a:r>
            <a:r>
              <a:rPr lang="it-IT" dirty="0"/>
              <a:t>);</a:t>
            </a:r>
            <a:r>
              <a:rPr lang="it-IT" dirty="0" smtClean="0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 smtClean="0"/>
              <a:t>AllegroGraph</a:t>
            </a:r>
            <a:r>
              <a:rPr lang="it-IT" dirty="0" smtClean="0"/>
              <a:t>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integration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RacerPro</a:t>
            </a:r>
            <a:r>
              <a:rPr lang="it-IT" dirty="0"/>
              <a:t>;</a:t>
            </a:r>
            <a:r>
              <a:rPr lang="it-IT" dirty="0" smtClean="0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err="1" smtClean="0"/>
              <a:t>GiaBATA</a:t>
            </a:r>
            <a:r>
              <a:rPr lang="it-IT" dirty="0" smtClean="0"/>
              <a:t>  </a:t>
            </a:r>
            <a:r>
              <a:rPr lang="it-IT" dirty="0"/>
              <a:t>via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 smtClean="0"/>
              <a:t>atoms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dlvhex</a:t>
            </a:r>
            <a:r>
              <a:rPr lang="ar-sa" dirty="0" smtClean="0">
                <a:latin typeface="Lucida Sans" charset="0"/>
                <a:ea typeface="Arial" charset="0"/>
                <a:cs typeface="Arial" charset="0"/>
              </a:rPr>
              <a:t>‏</a:t>
            </a:r>
            <a:endParaRPr lang="it-IT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47CAC2-E297-5743-8F27-7976BB3EA305}" type="slidenum">
              <a:rPr lang="en-IE" smtClean="0">
                <a:solidFill>
                  <a:srgbClr val="FFFFFF"/>
                </a:solidFill>
              </a:rPr>
              <a:pPr/>
              <a:t>28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What</a:t>
            </a:r>
            <a:r>
              <a:rPr lang="en-US" sz="3200" b="1" dirty="0" smtClean="0">
                <a:solidFill>
                  <a:srgbClr val="000000"/>
                </a:solidFill>
              </a:rPr>
              <a:t> we did: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8915400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…</a:t>
            </a:r>
            <a:r>
              <a:rPr lang="en-US" dirty="0" smtClean="0">
                <a:solidFill>
                  <a:srgbClr val="008000"/>
                </a:solidFill>
              </a:rPr>
              <a:t> defined </a:t>
            </a:r>
            <a:r>
              <a:rPr lang="en-US" dirty="0">
                <a:solidFill>
                  <a:srgbClr val="008000"/>
                </a:solidFill>
              </a:rPr>
              <a:t>two</a:t>
            </a:r>
            <a:r>
              <a:rPr lang="en-US" dirty="0" smtClean="0">
                <a:solidFill>
                  <a:srgbClr val="008000"/>
                </a:solidFill>
              </a:rPr>
              <a:t> extensions </a:t>
            </a:r>
            <a:r>
              <a:rPr lang="en-US" dirty="0">
                <a:solidFill>
                  <a:srgbClr val="008000"/>
                </a:solidFill>
              </a:rPr>
              <a:t>of SPARQL for “</a:t>
            </a:r>
            <a:r>
              <a:rPr lang="en-US" b="1" dirty="0">
                <a:solidFill>
                  <a:srgbClr val="008000"/>
                </a:solidFill>
              </a:rPr>
              <a:t>dynamic </a:t>
            </a:r>
            <a:r>
              <a:rPr lang="en-US" b="1" dirty="0" err="1">
                <a:solidFill>
                  <a:srgbClr val="008000"/>
                </a:solidFill>
              </a:rPr>
              <a:t>inferencing</a:t>
            </a:r>
            <a:r>
              <a:rPr lang="en-US" b="1" dirty="0">
                <a:solidFill>
                  <a:srgbClr val="008000"/>
                </a:solidFill>
              </a:rPr>
              <a:t> and querying</a:t>
            </a:r>
            <a:r>
              <a:rPr lang="en-US" dirty="0">
                <a:solidFill>
                  <a:srgbClr val="008000"/>
                </a:solidFill>
              </a:rPr>
              <a:t>”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…</a:t>
            </a:r>
            <a:r>
              <a:rPr lang="en-US" dirty="0" smtClean="0">
                <a:solidFill>
                  <a:srgbClr val="008000"/>
                </a:solidFill>
              </a:rPr>
              <a:t> showed feasibility </a:t>
            </a:r>
            <a:r>
              <a:rPr lang="en-US" dirty="0">
                <a:solidFill>
                  <a:srgbClr val="008000"/>
                </a:solidFill>
              </a:rPr>
              <a:t>in an</a:t>
            </a:r>
            <a:r>
              <a:rPr lang="en-US" dirty="0" smtClean="0">
                <a:solidFill>
                  <a:srgbClr val="008000"/>
                </a:solidFill>
              </a:rPr>
              <a:t> deductive DB-</a:t>
            </a:r>
            <a:r>
              <a:rPr lang="en-US" dirty="0">
                <a:solidFill>
                  <a:srgbClr val="008000"/>
                </a:solidFill>
              </a:rPr>
              <a:t>based implementation, the </a:t>
            </a:r>
            <a:r>
              <a:rPr lang="en-US" dirty="0" err="1">
                <a:solidFill>
                  <a:srgbClr val="008000"/>
                </a:solidFill>
              </a:rPr>
              <a:t>GiaBATA</a:t>
            </a:r>
            <a:r>
              <a:rPr lang="en-US" dirty="0">
                <a:solidFill>
                  <a:srgbClr val="008000"/>
                </a:solidFill>
              </a:rPr>
              <a:t> system.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…</a:t>
            </a:r>
            <a:r>
              <a:rPr lang="en-US" dirty="0" smtClean="0">
                <a:solidFill>
                  <a:srgbClr val="008000"/>
                </a:solidFill>
              </a:rPr>
              <a:t> demonstrated </a:t>
            </a:r>
            <a:r>
              <a:rPr lang="en-US" dirty="0">
                <a:solidFill>
                  <a:srgbClr val="008000"/>
                </a:solidFill>
              </a:rPr>
              <a:t>that we can achieve</a:t>
            </a:r>
            <a:r>
              <a:rPr lang="en-US" dirty="0" smtClean="0">
                <a:solidFill>
                  <a:srgbClr val="008000"/>
                </a:solidFill>
              </a:rPr>
              <a:t> reasonable query </a:t>
            </a:r>
            <a:r>
              <a:rPr lang="en-US" dirty="0">
                <a:solidFill>
                  <a:srgbClr val="008000"/>
                </a:solidFill>
              </a:rPr>
              <a:t>response times by well-known </a:t>
            </a:r>
            <a:r>
              <a:rPr lang="en-US" dirty="0" smtClean="0">
                <a:solidFill>
                  <a:srgbClr val="008000"/>
                </a:solidFill>
              </a:rPr>
              <a:t>optimization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techniques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 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AA1689-71A6-4043-8745-87BF3CEB03E6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Motivation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6200" y="1039813"/>
            <a:ext cx="8229600" cy="478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Why “</a:t>
            </a:r>
            <a:r>
              <a:rPr lang="en-US" b="1">
                <a:solidFill>
                  <a:srgbClr val="008000"/>
                </a:solidFill>
              </a:rPr>
              <a:t>dynamic inferencing and querying</a:t>
            </a:r>
            <a:r>
              <a:rPr lang="en-US">
                <a:solidFill>
                  <a:srgbClr val="008000"/>
                </a:solidFill>
              </a:rPr>
              <a:t>”? 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Is the same data to be queried always with the same ontologies?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If my query engine supports inference, do we always want to use the same entailment regime?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Likely answer: “No”… the Semantic Web should be a solution to – as Ora Lassila formulated it – </a:t>
            </a:r>
            <a:r>
              <a:rPr lang="en-US" sz="2000" i="1">
                <a:solidFill>
                  <a:srgbClr val="000000"/>
                </a:solidFill>
              </a:rPr>
              <a:t>those problems and situations that we are yet to define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i="1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Unfortunately, not much support here from current RDF stores and SPARQL engines…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0773EB-B38A-BE44-84DA-E48CFCD71CEC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477147" y="4495939"/>
            <a:ext cx="2515769" cy="1523804"/>
            <a:chOff x="3384" y="3327"/>
            <a:chExt cx="1783" cy="99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3408"/>
              <a:ext cx="703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384" y="3327"/>
              <a:ext cx="1026" cy="447"/>
            </a:xfrm>
            <a:prstGeom prst="wedgeEllipseCallout">
              <a:avLst>
                <a:gd name="adj1" fmla="val 65805"/>
                <a:gd name="adj2" fmla="val 40047"/>
              </a:avLst>
            </a:prstGeom>
            <a:solidFill>
              <a:srgbClr val="CCFFCC"/>
            </a:solidFill>
            <a:ln w="9360">
              <a:solidFill>
                <a:srgbClr val="BBE0E3"/>
              </a:solidFill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Can we fix it?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Conclusion/Outlook</a:t>
            </a: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1143001"/>
            <a:ext cx="91440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err="1">
                <a:solidFill>
                  <a:srgbClr val="008000"/>
                </a:solidFill>
              </a:rPr>
              <a:t>There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is</a:t>
            </a:r>
            <a:r>
              <a:rPr lang="it-IT" sz="2000" dirty="0">
                <a:solidFill>
                  <a:srgbClr val="008000"/>
                </a:solidFill>
              </a:rPr>
              <a:t> no </a:t>
            </a:r>
            <a:r>
              <a:rPr lang="it-IT" sz="2000" dirty="0" err="1">
                <a:solidFill>
                  <a:srgbClr val="008000"/>
                </a:solidFill>
              </a:rPr>
              <a:t>one-size-fits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all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solution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to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querying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semtantic</a:t>
            </a:r>
            <a:r>
              <a:rPr lang="it-IT" sz="2000" dirty="0">
                <a:solidFill>
                  <a:srgbClr val="008000"/>
                </a:solidFill>
              </a:rPr>
              <a:t> data </a:t>
            </a:r>
            <a:r>
              <a:rPr lang="en-US" sz="2000" dirty="0" err="1">
                <a:solidFill>
                  <a:srgbClr val="008000"/>
                </a:solidFill>
                <a:sym typeface="Wingdings" charset="2"/>
              </a:rPr>
              <a:t></a:t>
            </a:r>
            <a:r>
              <a:rPr lang="en-US" sz="2000" dirty="0">
                <a:solidFill>
                  <a:srgbClr val="008000"/>
                </a:solidFill>
                <a:sym typeface="Wingdings" charset="2"/>
              </a:rPr>
              <a:t> dynamic querying/inference is often </a:t>
            </a:r>
            <a:r>
              <a:rPr lang="en-US" sz="2000" dirty="0" smtClean="0">
                <a:solidFill>
                  <a:srgbClr val="008000"/>
                </a:solidFill>
                <a:sym typeface="Wingdings" charset="2"/>
              </a:rPr>
              <a:t>needed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>
                <a:solidFill>
                  <a:srgbClr val="008000"/>
                </a:solidFill>
              </a:rPr>
              <a:t>May </a:t>
            </a:r>
            <a:r>
              <a:rPr lang="it-IT" sz="2000" dirty="0" err="1">
                <a:solidFill>
                  <a:srgbClr val="008000"/>
                </a:solidFill>
              </a:rPr>
              <a:t>be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viewed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similar</a:t>
            </a:r>
            <a:r>
              <a:rPr lang="it-IT" sz="2000" dirty="0">
                <a:solidFill>
                  <a:srgbClr val="008000"/>
                </a:solidFill>
              </a:rPr>
              <a:t> in </a:t>
            </a:r>
            <a:r>
              <a:rPr lang="it-IT" sz="2000" dirty="0" err="1">
                <a:solidFill>
                  <a:srgbClr val="008000"/>
                </a:solidFill>
              </a:rPr>
              <a:t>spirit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to</a:t>
            </a:r>
            <a:r>
              <a:rPr lang="it-IT" sz="2000" dirty="0">
                <a:solidFill>
                  <a:srgbClr val="008000"/>
                </a:solidFill>
              </a:rPr>
              <a:t> “</a:t>
            </a:r>
            <a:r>
              <a:rPr lang="it-IT" sz="2000" dirty="0" err="1">
                <a:solidFill>
                  <a:srgbClr val="008000"/>
                </a:solidFill>
              </a:rPr>
              <a:t>hypothetical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datalog</a:t>
            </a:r>
            <a:r>
              <a:rPr lang="it-IT" sz="2000" dirty="0">
                <a:solidFill>
                  <a:srgbClr val="008000"/>
                </a:solidFill>
              </a:rPr>
              <a:t>”: 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>
                <a:solidFill>
                  <a:srgbClr val="008000"/>
                </a:solidFill>
              </a:rPr>
              <a:t>		</a:t>
            </a:r>
            <a:r>
              <a:rPr lang="it-IT" sz="2000" dirty="0" err="1">
                <a:solidFill>
                  <a:srgbClr val="008000"/>
                </a:solidFill>
              </a:rPr>
              <a:t>add</a:t>
            </a:r>
            <a:r>
              <a:rPr lang="it-IT" sz="2000" dirty="0">
                <a:solidFill>
                  <a:srgbClr val="60C99C"/>
                </a:solidFill>
              </a:rPr>
              <a:t>/</a:t>
            </a:r>
            <a:r>
              <a:rPr lang="it-IT" sz="2000" dirty="0" err="1">
                <a:solidFill>
                  <a:srgbClr val="60C99C"/>
                </a:solidFill>
              </a:rPr>
              <a:t>delete</a:t>
            </a:r>
            <a:r>
              <a:rPr lang="it-IT" sz="2000" dirty="0">
                <a:solidFill>
                  <a:srgbClr val="60C99C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clauses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hypothetically…</a:t>
            </a:r>
            <a:endParaRPr lang="it-IT" sz="2000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>
                <a:solidFill>
                  <a:srgbClr val="008000"/>
                </a:solidFill>
              </a:rPr>
              <a:t>	</a:t>
            </a:r>
            <a:r>
              <a:rPr lang="it-IT" sz="2000" dirty="0" err="1">
                <a:solidFill>
                  <a:srgbClr val="008000"/>
                </a:solidFill>
              </a:rPr>
              <a:t>…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we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didn</a:t>
            </a:r>
            <a:r>
              <a:rPr lang="it-IT" sz="2000" dirty="0">
                <a:solidFill>
                  <a:srgbClr val="008000"/>
                </a:solidFill>
              </a:rPr>
              <a:t>’</a:t>
            </a:r>
            <a:r>
              <a:rPr lang="it-IT" sz="2000" dirty="0" err="1">
                <a:solidFill>
                  <a:srgbClr val="008000"/>
                </a:solidFill>
              </a:rPr>
              <a:t>t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yet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consider</a:t>
            </a:r>
            <a:r>
              <a:rPr lang="it-IT" sz="2000" dirty="0">
                <a:solidFill>
                  <a:srgbClr val="008000"/>
                </a:solidFill>
              </a:rPr>
              <a:t> the </a:t>
            </a:r>
            <a:r>
              <a:rPr lang="it-IT" sz="2000" dirty="0" err="1">
                <a:solidFill>
                  <a:srgbClr val="008000"/>
                </a:solidFill>
              </a:rPr>
              <a:t>delete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smtClean="0">
                <a:solidFill>
                  <a:srgbClr val="008000"/>
                </a:solidFill>
              </a:rPr>
              <a:t>part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>
                <a:solidFill>
                  <a:srgbClr val="008000"/>
                </a:solidFill>
              </a:rPr>
              <a:t>More </a:t>
            </a:r>
            <a:r>
              <a:rPr lang="it-IT" sz="2000" dirty="0" err="1">
                <a:solidFill>
                  <a:srgbClr val="008000"/>
                </a:solidFill>
              </a:rPr>
              <a:t>experiments</a:t>
            </a:r>
            <a:r>
              <a:rPr lang="it-IT" sz="2000" dirty="0">
                <a:solidFill>
                  <a:srgbClr val="008000"/>
                </a:solidFill>
              </a:rPr>
              <a:t>: on multiple/</a:t>
            </a:r>
            <a:r>
              <a:rPr lang="it-IT" sz="2000" dirty="0" err="1">
                <a:solidFill>
                  <a:srgbClr val="008000"/>
                </a:solidFill>
              </a:rPr>
              <a:t>sequential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queries</a:t>
            </a:r>
            <a:r>
              <a:rPr lang="it-IT" sz="2000" dirty="0">
                <a:solidFill>
                  <a:srgbClr val="008000"/>
                </a:solidFill>
              </a:rPr>
              <a:t> in </a:t>
            </a:r>
            <a:r>
              <a:rPr lang="it-IT" sz="2000" dirty="0" smtClean="0">
                <a:solidFill>
                  <a:srgbClr val="008000"/>
                </a:solidFill>
              </a:rPr>
              <a:t>production, </a:t>
            </a:r>
            <a:r>
              <a:rPr lang="it-IT" sz="2000" dirty="0" err="1" smtClean="0">
                <a:solidFill>
                  <a:srgbClr val="008000"/>
                </a:solidFill>
              </a:rPr>
              <a:t>ie</a:t>
            </a:r>
            <a:r>
              <a:rPr lang="it-IT" sz="2000" dirty="0" smtClean="0">
                <a:solidFill>
                  <a:srgbClr val="008000"/>
                </a:solidFill>
              </a:rPr>
              <a:t>. </a:t>
            </a:r>
            <a:r>
              <a:rPr lang="it-IT" sz="2000" dirty="0">
                <a:solidFill>
                  <a:srgbClr val="008000"/>
                </a:solidFill>
              </a:rPr>
              <a:t>c</a:t>
            </a:r>
            <a:r>
              <a:rPr lang="it-IT" sz="2000" dirty="0" smtClean="0">
                <a:solidFill>
                  <a:srgbClr val="008000"/>
                </a:solidFill>
              </a:rPr>
              <a:t>ompare </a:t>
            </a:r>
            <a:r>
              <a:rPr lang="it-IT" sz="2000" dirty="0" err="1" smtClean="0">
                <a:solidFill>
                  <a:srgbClr val="008000"/>
                </a:solidFill>
              </a:rPr>
              <a:t>one-time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loading</a:t>
            </a:r>
            <a:r>
              <a:rPr lang="it-IT" sz="2000" dirty="0" smtClean="0">
                <a:solidFill>
                  <a:srgbClr val="008000"/>
                </a:solidFill>
              </a:rPr>
              <a:t> vs </a:t>
            </a:r>
            <a:r>
              <a:rPr lang="it-IT" sz="2000" dirty="0" err="1" smtClean="0">
                <a:solidFill>
                  <a:srgbClr val="008000"/>
                </a:solidFill>
              </a:rPr>
              <a:t>reloading</a:t>
            </a:r>
            <a:r>
              <a:rPr lang="it-IT" sz="2000" dirty="0" smtClean="0">
                <a:solidFill>
                  <a:srgbClr val="008000"/>
                </a:solidFill>
              </a:rPr>
              <a:t>/</a:t>
            </a:r>
            <a:r>
              <a:rPr lang="it-IT" sz="2000" dirty="0" err="1" smtClean="0">
                <a:solidFill>
                  <a:srgbClr val="008000"/>
                </a:solidFill>
              </a:rPr>
              <a:t>rematerialising</a:t>
            </a:r>
            <a:r>
              <a:rPr lang="it-IT" sz="2000" dirty="0" smtClean="0">
                <a:solidFill>
                  <a:srgbClr val="008000"/>
                </a:solidFill>
              </a:rPr>
              <a:t> per </a:t>
            </a:r>
            <a:r>
              <a:rPr lang="it-IT" sz="2000" dirty="0" err="1" smtClean="0">
                <a:solidFill>
                  <a:srgbClr val="008000"/>
                </a:solidFill>
              </a:rPr>
              <a:t>query</a:t>
            </a:r>
            <a:r>
              <a:rPr lang="it-IT" sz="2000" dirty="0" smtClean="0">
                <a:solidFill>
                  <a:srgbClr val="008000"/>
                </a:solidFill>
              </a:rPr>
              <a:t>.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 err="1">
                <a:solidFill>
                  <a:srgbClr val="008000"/>
                </a:solidFill>
              </a:rPr>
              <a:t>We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need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smtClean="0">
                <a:solidFill>
                  <a:srgbClr val="008000"/>
                </a:solidFill>
              </a:rPr>
              <a:t>more/</a:t>
            </a:r>
            <a:r>
              <a:rPr lang="it-IT" sz="2000" dirty="0" err="1" smtClean="0">
                <a:solidFill>
                  <a:srgbClr val="008000"/>
                </a:solidFill>
              </a:rPr>
              <a:t>better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optimisations</a:t>
            </a:r>
            <a:r>
              <a:rPr lang="it-IT" sz="2000" dirty="0">
                <a:solidFill>
                  <a:srgbClr val="008000"/>
                </a:solidFill>
              </a:rPr>
              <a:t>, </a:t>
            </a:r>
            <a:r>
              <a:rPr lang="it-IT" sz="2000" dirty="0" err="1">
                <a:solidFill>
                  <a:srgbClr val="008000"/>
                </a:solidFill>
              </a:rPr>
              <a:t>if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we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really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want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to</a:t>
            </a:r>
            <a:r>
              <a:rPr lang="it-IT" sz="2000" dirty="0">
                <a:solidFill>
                  <a:srgbClr val="008000"/>
                </a:solidFill>
              </a:rPr>
              <a:t> do </a:t>
            </a:r>
            <a:r>
              <a:rPr lang="it-IT" sz="2000" dirty="0" err="1">
                <a:solidFill>
                  <a:srgbClr val="008000"/>
                </a:solidFill>
              </a:rPr>
              <a:t>dynamic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inference</a:t>
            </a:r>
            <a:r>
              <a:rPr lang="it-IT" sz="2000" dirty="0">
                <a:solidFill>
                  <a:srgbClr val="008000"/>
                </a:solidFill>
              </a:rPr>
              <a:t> on </a:t>
            </a:r>
            <a:r>
              <a:rPr lang="it-IT" sz="2000" dirty="0" err="1">
                <a:solidFill>
                  <a:srgbClr val="008000"/>
                </a:solidFill>
              </a:rPr>
              <a:t>larger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smtClean="0">
                <a:solidFill>
                  <a:srgbClr val="008000"/>
                </a:solidFill>
              </a:rPr>
              <a:t>scale, e.g. no </a:t>
            </a:r>
            <a:r>
              <a:rPr lang="it-IT" sz="2000" dirty="0" err="1" smtClean="0">
                <a:solidFill>
                  <a:srgbClr val="008000"/>
                </a:solidFill>
              </a:rPr>
              <a:t>caching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yet</a:t>
            </a:r>
            <a:r>
              <a:rPr lang="it-IT" sz="2000" dirty="0" smtClean="0">
                <a:solidFill>
                  <a:srgbClr val="008000"/>
                </a:solidFill>
              </a:rPr>
              <a:t>. </a:t>
            </a:r>
            <a:r>
              <a:rPr lang="it-IT" sz="2000" dirty="0" err="1">
                <a:solidFill>
                  <a:srgbClr val="008000"/>
                </a:solidFill>
              </a:rPr>
              <a:t>n</a:t>
            </a:r>
            <a:r>
              <a:rPr lang="it-IT" sz="2000" dirty="0" err="1" smtClean="0">
                <a:solidFill>
                  <a:srgbClr val="008000"/>
                </a:solidFill>
              </a:rPr>
              <a:t>ot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taking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into</a:t>
            </a:r>
            <a:r>
              <a:rPr lang="it-IT" sz="2000" dirty="0" smtClean="0">
                <a:solidFill>
                  <a:srgbClr val="008000"/>
                </a:solidFill>
              </a:rPr>
              <a:t> account data </a:t>
            </a:r>
            <a:r>
              <a:rPr lang="it-IT" sz="2000" dirty="0" err="1" smtClean="0">
                <a:solidFill>
                  <a:srgbClr val="008000"/>
                </a:solidFill>
              </a:rPr>
              <a:t>graph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structure</a:t>
            </a:r>
            <a:r>
              <a:rPr lang="it-IT" sz="2000" dirty="0" smtClean="0">
                <a:solidFill>
                  <a:srgbClr val="008000"/>
                </a:solidFill>
              </a:rPr>
              <a:t>/</a:t>
            </a:r>
            <a:r>
              <a:rPr lang="it-IT" sz="2000" dirty="0" err="1" smtClean="0">
                <a:solidFill>
                  <a:srgbClr val="008000"/>
                </a:solidFill>
              </a:rPr>
              <a:t>statistics</a:t>
            </a:r>
            <a:endParaRPr lang="it-IT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000" dirty="0">
              <a:solidFill>
                <a:srgbClr val="008000"/>
              </a:solidFill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843837-8580-9C46-8ADE-61E84C9C345B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03B1CE-B22B-B545-B853-6857D404EB3E}" type="slidenum">
              <a:rPr lang="en-IE" smtClean="0">
                <a:solidFill>
                  <a:schemeClr val="bg1"/>
                </a:solidFill>
              </a:rPr>
              <a:pPr/>
              <a:t>30</a:t>
            </a:fld>
            <a:r>
              <a:rPr lang="en-IE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Conclusion/Outlook</a:t>
            </a:r>
          </a:p>
        </p:txBody>
      </p:sp>
      <p:pic>
        <p:nvPicPr>
          <p:cNvPr id="8601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95400"/>
            <a:ext cx="6350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020" name="Straight Connector 4"/>
          <p:cNvCxnSpPr>
            <a:cxnSpLocks noChangeShapeType="1"/>
          </p:cNvCxnSpPr>
          <p:nvPr/>
        </p:nvCxnSpPr>
        <p:spPr bwMode="auto">
          <a:xfrm>
            <a:off x="3733800" y="2590800"/>
            <a:ext cx="3733800" cy="6096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021" name="Straight Connector 5"/>
          <p:cNvCxnSpPr>
            <a:cxnSpLocks noChangeShapeType="1"/>
          </p:cNvCxnSpPr>
          <p:nvPr/>
        </p:nvCxnSpPr>
        <p:spPr bwMode="auto">
          <a:xfrm flipV="1">
            <a:off x="3886200" y="2057400"/>
            <a:ext cx="3124200" cy="1828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86022" name="Picture 11" descr="Screen shot 2009-10-29 at 09.45.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57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2" descr="Screen shot 2009-10-29 at 09.45.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95450"/>
            <a:ext cx="4114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102D4D-B8D3-9549-93B8-D817F99115AD}" type="slidenum">
              <a:rPr lang="en-IE" smtClean="0">
                <a:solidFill>
                  <a:srgbClr val="FFFFFF"/>
                </a:solidFill>
              </a:rPr>
              <a:pPr/>
              <a:t>31</a:t>
            </a:fld>
            <a:r>
              <a:rPr lang="en-IE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sz="1800" b="1">
                <a:solidFill>
                  <a:srgbClr val="000000"/>
                </a:solidFill>
              </a:rPr>
              <a:t>Example: Query the same data with different ontologies?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Query: </a:t>
            </a:r>
            <a:r>
              <a:rPr lang="en-US" i="1">
                <a:solidFill>
                  <a:srgbClr val="008000"/>
                </a:solidFill>
              </a:rPr>
              <a:t>Find bob’s nicknames?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A65227-9B79-D247-8BF4-A73DEA304286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85800" y="1420813"/>
            <a:ext cx="6553200" cy="1171732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:bob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foaf:name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"Robert";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foaf:nick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"Bob";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foaf:icqChatId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"Bob123";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foaf:holdsAccount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&lt;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facebook.com/BobTheBuilder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&gt; .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facebook.com/BobTheBuilder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sioc:name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"Bob the Builder".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143000"/>
            <a:ext cx="12922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4800" y="1420813"/>
            <a:ext cx="3810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685800" y="3048000"/>
            <a:ext cx="6553200" cy="73342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12738" y="1066800"/>
            <a:ext cx="1414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&lt;Bob.rdf&gt;</a:t>
            </a:r>
          </a:p>
        </p:txBody>
      </p:sp>
      <p:grpSp>
        <p:nvGrpSpPr>
          <p:cNvPr id="33802" name="Group 9"/>
          <p:cNvGrpSpPr>
            <a:grpSpLocks/>
          </p:cNvGrpSpPr>
          <p:nvPr/>
        </p:nvGrpSpPr>
        <p:grpSpPr bwMode="auto">
          <a:xfrm>
            <a:off x="228600" y="4267200"/>
            <a:ext cx="1446213" cy="739775"/>
            <a:chOff x="144" y="2688"/>
            <a:chExt cx="911" cy="466"/>
          </a:xfrm>
        </p:grpSpPr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144" y="2688"/>
              <a:ext cx="912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144" y="2922"/>
              <a:ext cx="912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144" y="2922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144" y="2688"/>
              <a:ext cx="1" cy="4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1056" y="2688"/>
              <a:ext cx="1" cy="4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144" y="2688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>
              <a:off x="144" y="315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Query: </a:t>
            </a:r>
            <a:r>
              <a:rPr lang="en-US" i="1">
                <a:solidFill>
                  <a:srgbClr val="008000"/>
                </a:solidFill>
              </a:rPr>
              <a:t>Find bob’s nicknames?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			Hmm, foaf.rdf says: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8690E3-0705-864A-820F-FFAC7C44D9AC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685800" y="1420813"/>
            <a:ext cx="6553200" cy="1158875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:bob foaf:name "Robert";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foaf:nick "Bob";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foaf:icqChatId "Bob123";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foaf:holdsAccount &lt;facebook.com/BobTheBuilder&gt;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&lt;facebook.com/BobTheBuilder&gt; sioc:name "Bob the Builder".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143000"/>
            <a:ext cx="12922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04800" y="1420813"/>
            <a:ext cx="3810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685800" y="3048000"/>
            <a:ext cx="6553200" cy="733425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12738" y="1066800"/>
            <a:ext cx="1414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&lt;Bob.rdf&gt;</a:t>
            </a:r>
          </a:p>
        </p:txBody>
      </p:sp>
      <p:grpSp>
        <p:nvGrpSpPr>
          <p:cNvPr id="35849" name="Group 8"/>
          <p:cNvGrpSpPr>
            <a:grpSpLocks/>
          </p:cNvGrpSpPr>
          <p:nvPr/>
        </p:nvGrpSpPr>
        <p:grpSpPr bwMode="auto">
          <a:xfrm>
            <a:off x="228600" y="4267200"/>
            <a:ext cx="1446213" cy="739775"/>
            <a:chOff x="144" y="2688"/>
            <a:chExt cx="911" cy="466"/>
          </a:xfrm>
        </p:grpSpPr>
        <p:sp>
          <p:nvSpPr>
            <p:cNvPr id="35852" name="Rectangle 9"/>
            <p:cNvSpPr>
              <a:spLocks noChangeArrowheads="1"/>
            </p:cNvSpPr>
            <p:nvPr/>
          </p:nvSpPr>
          <p:spPr bwMode="auto">
            <a:xfrm>
              <a:off x="144" y="2688"/>
              <a:ext cx="912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35853" name="Rectangle 10"/>
            <p:cNvSpPr>
              <a:spLocks noChangeArrowheads="1"/>
            </p:cNvSpPr>
            <p:nvPr/>
          </p:nvSpPr>
          <p:spPr bwMode="auto">
            <a:xfrm>
              <a:off x="144" y="2922"/>
              <a:ext cx="912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144" y="2922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>
              <a:off x="144" y="2688"/>
              <a:ext cx="1" cy="4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Line 13"/>
            <p:cNvSpPr>
              <a:spLocks noChangeShapeType="1"/>
            </p:cNvSpPr>
            <p:nvPr/>
          </p:nvSpPr>
          <p:spPr bwMode="auto">
            <a:xfrm>
              <a:off x="1056" y="2688"/>
              <a:ext cx="1" cy="4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14"/>
            <p:cNvSpPr>
              <a:spLocks noChangeShapeType="1"/>
            </p:cNvSpPr>
            <p:nvPr/>
          </p:nvSpPr>
          <p:spPr bwMode="auto">
            <a:xfrm>
              <a:off x="144" y="2688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>
              <a:off x="144" y="315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50" name="Rectangle 16"/>
          <p:cNvSpPr>
            <a:spLocks noChangeArrowheads="1"/>
          </p:cNvSpPr>
          <p:nvPr/>
        </p:nvSpPr>
        <p:spPr bwMode="auto">
          <a:xfrm>
            <a:off x="3505200" y="4800600"/>
            <a:ext cx="4876800" cy="306388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foaf:icqChatId rdfs:subPropertyOf foaf:nick</a:t>
            </a:r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sz="1800" b="1">
                <a:solidFill>
                  <a:srgbClr val="000000"/>
                </a:solidFill>
              </a:rPr>
              <a:t>Example: Query the same data with different ontologies?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Query: </a:t>
            </a:r>
            <a:r>
              <a:rPr lang="en-US" i="1">
                <a:solidFill>
                  <a:srgbClr val="008000"/>
                </a:solidFill>
              </a:rPr>
              <a:t>Find bob’s nicknames?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			Hmm, foaf.rdf says: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A48B2B-5282-7743-9F83-5A44579D8C1A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85800" y="1420813"/>
            <a:ext cx="6553200" cy="1158875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:bob foaf:name "Robert";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foaf:nick "Bob";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foaf:icqChatId "Bob123";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foaf:holdsAccount &lt;facebook.com/BobTheBuilder&gt;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&lt;facebook.com/BobTheBuilder&gt; sioc:name "Bob the Builder".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143000"/>
            <a:ext cx="12922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04800" y="1420813"/>
            <a:ext cx="3810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685800" y="3048000"/>
            <a:ext cx="6553200" cy="94615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FF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FROM &lt;foaf.rdf&gt;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12738" y="1066800"/>
            <a:ext cx="1414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&lt;Bob.rdf&gt;</a:t>
            </a:r>
          </a:p>
        </p:txBody>
      </p:sp>
      <p:grpSp>
        <p:nvGrpSpPr>
          <p:cNvPr id="37897" name="Group 8"/>
          <p:cNvGrpSpPr>
            <a:grpSpLocks/>
          </p:cNvGrpSpPr>
          <p:nvPr/>
        </p:nvGrpSpPr>
        <p:grpSpPr bwMode="auto">
          <a:xfrm>
            <a:off x="228600" y="4267200"/>
            <a:ext cx="1446213" cy="739775"/>
            <a:chOff x="144" y="2688"/>
            <a:chExt cx="911" cy="46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144" y="2688"/>
              <a:ext cx="912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144" y="2922"/>
              <a:ext cx="912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37903" name="Line 11"/>
            <p:cNvSpPr>
              <a:spLocks noChangeShapeType="1"/>
            </p:cNvSpPr>
            <p:nvPr/>
          </p:nvSpPr>
          <p:spPr bwMode="auto">
            <a:xfrm>
              <a:off x="144" y="2922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4" name="Line 12"/>
            <p:cNvSpPr>
              <a:spLocks noChangeShapeType="1"/>
            </p:cNvSpPr>
            <p:nvPr/>
          </p:nvSpPr>
          <p:spPr bwMode="auto">
            <a:xfrm>
              <a:off x="144" y="2688"/>
              <a:ext cx="1" cy="4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5" name="Line 13"/>
            <p:cNvSpPr>
              <a:spLocks noChangeShapeType="1"/>
            </p:cNvSpPr>
            <p:nvPr/>
          </p:nvSpPr>
          <p:spPr bwMode="auto">
            <a:xfrm>
              <a:off x="1056" y="2688"/>
              <a:ext cx="1" cy="4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6" name="Line 14"/>
            <p:cNvSpPr>
              <a:spLocks noChangeShapeType="1"/>
            </p:cNvSpPr>
            <p:nvPr/>
          </p:nvSpPr>
          <p:spPr bwMode="auto">
            <a:xfrm>
              <a:off x="144" y="2688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7" name="Line 15"/>
            <p:cNvSpPr>
              <a:spLocks noChangeShapeType="1"/>
            </p:cNvSpPr>
            <p:nvPr/>
          </p:nvSpPr>
          <p:spPr bwMode="auto">
            <a:xfrm>
              <a:off x="144" y="315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8" name="Rectangle 16"/>
          <p:cNvSpPr>
            <a:spLocks noChangeArrowheads="1"/>
          </p:cNvSpPr>
          <p:nvPr/>
        </p:nvSpPr>
        <p:spPr bwMode="auto">
          <a:xfrm>
            <a:off x="3505200" y="4800600"/>
            <a:ext cx="4876800" cy="306388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foaf:icqChatId rdfs:subPropertyOf foaf:nick</a:t>
            </a:r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433388" y="5181600"/>
            <a:ext cx="8229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>
                <a:solidFill>
                  <a:srgbClr val="FF0000"/>
                </a:solidFill>
                <a:ea typeface="Courier New" charset="0"/>
                <a:cs typeface="Courier New" charset="0"/>
              </a:rPr>
              <a:t>Still, only one result in most SPARQL engines: missing: Inference rules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sz="1800" b="1">
                <a:solidFill>
                  <a:srgbClr val="000000"/>
                </a:solidFill>
              </a:rPr>
              <a:t>Example: Query the same data with different ontologies?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57200" y="1268413"/>
            <a:ext cx="86868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Query: </a:t>
            </a:r>
            <a:r>
              <a:rPr lang="en-US" i="1">
                <a:solidFill>
                  <a:srgbClr val="008000"/>
                </a:solidFill>
              </a:rPr>
              <a:t>Find bob’s nicknames?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			Hmm, foaf.rdf says: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5A8911-7FC4-A640-925D-E9210FABC3C0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85800" y="1420813"/>
            <a:ext cx="6553200" cy="1158875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:bob foaf:name "Robert";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foaf:nick "Bob";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foaf:icqChatId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"Bob123"</a:t>
            </a: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foaf:holdsAccount &lt;facebook.com/BobTheBuilder&gt;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&lt;facebook.com/BobTheBuilder&gt; sioc:name "Bob the Builder".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143000"/>
            <a:ext cx="12922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304800" y="1420813"/>
            <a:ext cx="3810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685800" y="3048000"/>
            <a:ext cx="6553200" cy="94615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FF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FROM &lt;foaf.rdf&gt;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312738" y="1066800"/>
            <a:ext cx="1414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&lt;Bob.rdf&gt;</a:t>
            </a:r>
          </a:p>
        </p:txBody>
      </p:sp>
      <p:grpSp>
        <p:nvGrpSpPr>
          <p:cNvPr id="39945" name="Group 8"/>
          <p:cNvGrpSpPr>
            <a:grpSpLocks/>
          </p:cNvGrpSpPr>
          <p:nvPr/>
        </p:nvGrpSpPr>
        <p:grpSpPr bwMode="auto">
          <a:xfrm>
            <a:off x="228600" y="4267200"/>
            <a:ext cx="1446213" cy="1111250"/>
            <a:chOff x="144" y="2688"/>
            <a:chExt cx="911" cy="700"/>
          </a:xfrm>
        </p:grpSpPr>
        <p:sp>
          <p:nvSpPr>
            <p:cNvPr id="39950" name="Rectangle 9"/>
            <p:cNvSpPr>
              <a:spLocks noChangeArrowheads="1"/>
            </p:cNvSpPr>
            <p:nvPr/>
          </p:nvSpPr>
          <p:spPr bwMode="auto">
            <a:xfrm>
              <a:off x="144" y="2688"/>
              <a:ext cx="912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39951" name="Rectangle 10"/>
            <p:cNvSpPr>
              <a:spLocks noChangeArrowheads="1"/>
            </p:cNvSpPr>
            <p:nvPr/>
          </p:nvSpPr>
          <p:spPr bwMode="auto">
            <a:xfrm>
              <a:off x="144" y="2922"/>
              <a:ext cx="912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39952" name="Rectangle 11"/>
            <p:cNvSpPr>
              <a:spLocks noChangeArrowheads="1"/>
            </p:cNvSpPr>
            <p:nvPr/>
          </p:nvSpPr>
          <p:spPr bwMode="auto">
            <a:xfrm>
              <a:off x="144" y="3155"/>
              <a:ext cx="912" cy="234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FF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“Bob123”</a:t>
              </a:r>
            </a:p>
          </p:txBody>
        </p:sp>
        <p:sp>
          <p:nvSpPr>
            <p:cNvPr id="39953" name="Line 12"/>
            <p:cNvSpPr>
              <a:spLocks noChangeShapeType="1"/>
            </p:cNvSpPr>
            <p:nvPr/>
          </p:nvSpPr>
          <p:spPr bwMode="auto">
            <a:xfrm>
              <a:off x="144" y="2922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4" name="Line 13"/>
            <p:cNvSpPr>
              <a:spLocks noChangeShapeType="1"/>
            </p:cNvSpPr>
            <p:nvPr/>
          </p:nvSpPr>
          <p:spPr bwMode="auto">
            <a:xfrm>
              <a:off x="144" y="315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5" name="Line 14"/>
            <p:cNvSpPr>
              <a:spLocks noChangeShapeType="1"/>
            </p:cNvSpPr>
            <p:nvPr/>
          </p:nvSpPr>
          <p:spPr bwMode="auto">
            <a:xfrm>
              <a:off x="144" y="2688"/>
              <a:ext cx="1" cy="7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6" name="Line 15"/>
            <p:cNvSpPr>
              <a:spLocks noChangeShapeType="1"/>
            </p:cNvSpPr>
            <p:nvPr/>
          </p:nvSpPr>
          <p:spPr bwMode="auto">
            <a:xfrm>
              <a:off x="1056" y="2688"/>
              <a:ext cx="1" cy="7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7" name="Line 16"/>
            <p:cNvSpPr>
              <a:spLocks noChangeShapeType="1"/>
            </p:cNvSpPr>
            <p:nvPr/>
          </p:nvSpPr>
          <p:spPr bwMode="auto">
            <a:xfrm>
              <a:off x="144" y="2688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8" name="Line 17"/>
            <p:cNvSpPr>
              <a:spLocks noChangeShapeType="1"/>
            </p:cNvSpPr>
            <p:nvPr/>
          </p:nvSpPr>
          <p:spPr bwMode="auto">
            <a:xfrm>
              <a:off x="144" y="3389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46" name="Rectangle 18"/>
          <p:cNvSpPr>
            <a:spLocks noChangeArrowheads="1"/>
          </p:cNvSpPr>
          <p:nvPr/>
        </p:nvSpPr>
        <p:spPr bwMode="auto">
          <a:xfrm>
            <a:off x="3505200" y="4800600"/>
            <a:ext cx="4876800" cy="306388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foaf:icqChatId rdfs:subPropertyOf foaf:nick</a:t>
            </a:r>
          </a:p>
        </p:txBody>
      </p:sp>
      <p:sp>
        <p:nvSpPr>
          <p:cNvPr id="39947" name="Rectangle 19"/>
          <p:cNvSpPr>
            <a:spLocks noChangeArrowheads="1"/>
          </p:cNvSpPr>
          <p:nvPr/>
        </p:nvSpPr>
        <p:spPr bwMode="auto">
          <a:xfrm>
            <a:off x="1752600" y="5334000"/>
            <a:ext cx="73914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Fortunately</a:t>
            </a:r>
            <a:r>
              <a:rPr lang="it-IT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, </a:t>
            </a:r>
            <a:r>
              <a:rPr lang="it-IT" sz="1800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several</a:t>
            </a:r>
            <a:r>
              <a:rPr lang="it-IT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engines</a:t>
            </a:r>
            <a:r>
              <a:rPr lang="it-IT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support</a:t>
            </a:r>
            <a:r>
              <a:rPr lang="it-IT" sz="1800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 RDFS </a:t>
            </a:r>
            <a:r>
              <a:rPr lang="it-IT" sz="1800" dirty="0" err="1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inference</a:t>
            </a:r>
            <a:r>
              <a:rPr lang="it-IT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:</a:t>
            </a:r>
            <a:r>
              <a:rPr lang="it-IT" sz="1800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, e.g. ARQ, </a:t>
            </a:r>
            <a:r>
              <a:rPr lang="it-IT" sz="1800" dirty="0" err="1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Sesame</a:t>
            </a:r>
            <a:r>
              <a:rPr lang="it-IT" sz="1800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:</a:t>
            </a:r>
            <a:endParaRPr lang="it-IT" sz="1800" dirty="0">
              <a:solidFill>
                <a:srgbClr val="FF0000"/>
              </a:solidFill>
              <a:ea typeface="Courier New" charset="0"/>
              <a:cs typeface="Courier New" charset="0"/>
            </a:endParaRPr>
          </a:p>
        </p:txBody>
      </p:sp>
      <p:sp>
        <p:nvSpPr>
          <p:cNvPr id="39948" name="Rectangle 20"/>
          <p:cNvSpPr>
            <a:spLocks noChangeArrowheads="1"/>
          </p:cNvSpPr>
          <p:nvPr/>
        </p:nvSpPr>
        <p:spPr bwMode="auto">
          <a:xfrm>
            <a:off x="3276600" y="5715000"/>
            <a:ext cx="5867400" cy="306388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{?s ?q ?o } &lt;= {?s ?p ?o . ?p rdfs:subPropertyOf ?q} </a:t>
            </a:r>
          </a:p>
        </p:txBody>
      </p:sp>
      <p:sp>
        <p:nvSpPr>
          <p:cNvPr id="39949" name="Text Box 21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sz="1800" b="1">
                <a:solidFill>
                  <a:srgbClr val="000000"/>
                </a:solidFill>
              </a:rPr>
              <a:t>Example: Query the same data with different ontologies?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1268413"/>
            <a:ext cx="8686800" cy="616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Query: </a:t>
            </a:r>
            <a:r>
              <a:rPr lang="en-US" i="1">
                <a:solidFill>
                  <a:srgbClr val="008000"/>
                </a:solidFill>
              </a:rPr>
              <a:t>Find bob’s nicknames?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275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1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		    </a:t>
            </a:r>
            <a:r>
              <a:rPr lang="en-US" sz="2000">
                <a:solidFill>
                  <a:srgbClr val="008000"/>
                </a:solidFill>
              </a:rPr>
              <a:t>Say, we want to add a mapping to SIOC, using OWL2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		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>
              <a:solidFill>
                <a:srgbClr val="008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EFBF2D-8B56-5443-82F8-984140E4CC47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685800" y="1420813"/>
            <a:ext cx="6553200" cy="1158875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:bob foaf:name "Robert";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foaf:nick "Bob";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foaf:icqChatId "Bob123";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foaf:holdsAccount &lt;facebook.com/BobTheBuilder&gt;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&lt;facebook.com/BobTheBuilder&gt; sioc:name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"Bob the Builder"</a:t>
            </a: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143000"/>
            <a:ext cx="12922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304800" y="1420813"/>
            <a:ext cx="3810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85800" y="3048000"/>
            <a:ext cx="6553200" cy="94615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111111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FROM &lt;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myVersionOfFoaf.rdf</a:t>
            </a: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312738" y="1066800"/>
            <a:ext cx="1414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&lt;Bob.rdf&gt;</a:t>
            </a:r>
          </a:p>
        </p:txBody>
      </p:sp>
      <p:grpSp>
        <p:nvGrpSpPr>
          <p:cNvPr id="41993" name="Group 8"/>
          <p:cNvGrpSpPr>
            <a:grpSpLocks/>
          </p:cNvGrpSpPr>
          <p:nvPr/>
        </p:nvGrpSpPr>
        <p:grpSpPr bwMode="auto">
          <a:xfrm>
            <a:off x="228600" y="4267200"/>
            <a:ext cx="1446213" cy="1111250"/>
            <a:chOff x="144" y="2688"/>
            <a:chExt cx="911" cy="700"/>
          </a:xfrm>
        </p:grpSpPr>
        <p:sp>
          <p:nvSpPr>
            <p:cNvPr id="41997" name="Rectangle 9"/>
            <p:cNvSpPr>
              <a:spLocks noChangeArrowheads="1"/>
            </p:cNvSpPr>
            <p:nvPr/>
          </p:nvSpPr>
          <p:spPr bwMode="auto">
            <a:xfrm>
              <a:off x="144" y="2688"/>
              <a:ext cx="912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41998" name="Rectangle 10"/>
            <p:cNvSpPr>
              <a:spLocks noChangeArrowheads="1"/>
            </p:cNvSpPr>
            <p:nvPr/>
          </p:nvSpPr>
          <p:spPr bwMode="auto">
            <a:xfrm>
              <a:off x="144" y="2922"/>
              <a:ext cx="912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41999" name="Rectangle 11"/>
            <p:cNvSpPr>
              <a:spLocks noChangeArrowheads="1"/>
            </p:cNvSpPr>
            <p:nvPr/>
          </p:nvSpPr>
          <p:spPr bwMode="auto">
            <a:xfrm>
              <a:off x="144" y="3155"/>
              <a:ext cx="912" cy="234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“Bob123”</a:t>
              </a:r>
            </a:p>
          </p:txBody>
        </p:sp>
        <p:sp>
          <p:nvSpPr>
            <p:cNvPr id="42000" name="Line 12"/>
            <p:cNvSpPr>
              <a:spLocks noChangeShapeType="1"/>
            </p:cNvSpPr>
            <p:nvPr/>
          </p:nvSpPr>
          <p:spPr bwMode="auto">
            <a:xfrm>
              <a:off x="144" y="2922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Line 13"/>
            <p:cNvSpPr>
              <a:spLocks noChangeShapeType="1"/>
            </p:cNvSpPr>
            <p:nvPr/>
          </p:nvSpPr>
          <p:spPr bwMode="auto">
            <a:xfrm>
              <a:off x="144" y="3155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2" name="Line 14"/>
            <p:cNvSpPr>
              <a:spLocks noChangeShapeType="1"/>
            </p:cNvSpPr>
            <p:nvPr/>
          </p:nvSpPr>
          <p:spPr bwMode="auto">
            <a:xfrm>
              <a:off x="144" y="2688"/>
              <a:ext cx="1" cy="7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3" name="Line 15"/>
            <p:cNvSpPr>
              <a:spLocks noChangeShapeType="1"/>
            </p:cNvSpPr>
            <p:nvPr/>
          </p:nvSpPr>
          <p:spPr bwMode="auto">
            <a:xfrm>
              <a:off x="1056" y="2688"/>
              <a:ext cx="1" cy="7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16"/>
            <p:cNvSpPr>
              <a:spLocks noChangeShapeType="1"/>
            </p:cNvSpPr>
            <p:nvPr/>
          </p:nvSpPr>
          <p:spPr bwMode="auto">
            <a:xfrm>
              <a:off x="144" y="2688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5" name="Line 17"/>
            <p:cNvSpPr>
              <a:spLocks noChangeShapeType="1"/>
            </p:cNvSpPr>
            <p:nvPr/>
          </p:nvSpPr>
          <p:spPr bwMode="auto">
            <a:xfrm>
              <a:off x="144" y="3389"/>
              <a:ext cx="9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994" name="Rectangle 18"/>
          <p:cNvSpPr>
            <a:spLocks noChangeArrowheads="1"/>
          </p:cNvSpPr>
          <p:nvPr/>
        </p:nvSpPr>
        <p:spPr bwMode="auto">
          <a:xfrm>
            <a:off x="2057400" y="4648200"/>
            <a:ext cx="7086600" cy="309958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foaf:nick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propertyChainAxiom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foaf:holdsAccount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sioc:name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) .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057400" y="5105400"/>
            <a:ext cx="5410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0000"/>
                </a:solidFill>
              </a:rPr>
              <a:t>Nothing happens, not covered by RDFS rules</a:t>
            </a:r>
          </a:p>
        </p:txBody>
      </p:sp>
      <p:sp>
        <p:nvSpPr>
          <p:cNvPr id="41996" name="Text Box 20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it-IT" sz="1800" b="1">
                <a:solidFill>
                  <a:srgbClr val="000000"/>
                </a:solidFill>
              </a:rPr>
              <a:t>Example: Query the same data with different entailment rules?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268413"/>
            <a:ext cx="8686800" cy="616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Query: </a:t>
            </a:r>
            <a:r>
              <a:rPr lang="en-US" i="1">
                <a:solidFill>
                  <a:srgbClr val="008000"/>
                </a:solidFill>
              </a:rPr>
              <a:t>Find bob’s nicknames?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275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1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8000"/>
                </a:solidFill>
              </a:rPr>
              <a:t>		    </a:t>
            </a:r>
            <a:r>
              <a:rPr lang="en-US" sz="2000">
                <a:solidFill>
                  <a:srgbClr val="008000"/>
                </a:solidFill>
              </a:rPr>
              <a:t>Say, we want to add a mapping to SIOC, using OWL2</a:t>
            </a: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			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>
              <a:solidFill>
                <a:srgbClr val="008000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EB7E71-0240-074E-9A81-90F1C5E86197}" type="slidenum">
              <a:rPr lang="en-IE" sz="1400">
                <a:solidFill>
                  <a:srgbClr val="FFFFFF"/>
                </a:solidFill>
              </a:rPr>
              <a:pPr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r>
              <a:rPr lang="en-IE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85800" y="1420813"/>
            <a:ext cx="6553200" cy="1158875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:bob foaf:name "Robert";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foaf:nick "Bob";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foaf:icqChatId "Bob123";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foaf:holdsAccount &lt;facebook.com/BobTheBuilder&gt;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&lt;facebook.com/BobTheBuilder&gt; sioc:name 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"Bob the Builder"</a:t>
            </a: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5" y="1143000"/>
            <a:ext cx="12922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04800" y="1420813"/>
            <a:ext cx="381000" cy="1158875"/>
          </a:xfrm>
          <a:prstGeom prst="rect">
            <a:avLst/>
          </a:prstGeom>
          <a:solidFill>
            <a:srgbClr val="FFFFFF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2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3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5</a:t>
            </a: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685800" y="3048000"/>
            <a:ext cx="6553200" cy="94615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SELECT ?nick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FROM &lt;Bob.rdf&gt;</a:t>
            </a:r>
          </a:p>
          <a:p>
            <a:pPr>
              <a:buClr>
                <a:srgbClr val="111111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FROM &lt;</a:t>
            </a:r>
            <a:r>
              <a:rPr lang="en-US" sz="140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myVersionOfFoaf.rdf</a:t>
            </a:r>
            <a:r>
              <a:rPr lang="en-US" sz="140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WHERE {:bob foaf:nick ?nick} 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312738" y="1066800"/>
            <a:ext cx="1414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&lt;Bob.rdf&gt;</a:t>
            </a:r>
          </a:p>
        </p:txBody>
      </p:sp>
      <p:grpSp>
        <p:nvGrpSpPr>
          <p:cNvPr id="44041" name="Group 8"/>
          <p:cNvGrpSpPr>
            <a:grpSpLocks/>
          </p:cNvGrpSpPr>
          <p:nvPr/>
        </p:nvGrpSpPr>
        <p:grpSpPr bwMode="auto">
          <a:xfrm>
            <a:off x="228600" y="4267200"/>
            <a:ext cx="1293813" cy="1751013"/>
            <a:chOff x="144" y="2688"/>
            <a:chExt cx="815" cy="1103"/>
          </a:xfrm>
        </p:grpSpPr>
        <p:sp>
          <p:nvSpPr>
            <p:cNvPr id="44046" name="Rectangle 9"/>
            <p:cNvSpPr>
              <a:spLocks noChangeArrowheads="1"/>
            </p:cNvSpPr>
            <p:nvPr/>
          </p:nvSpPr>
          <p:spPr bwMode="auto">
            <a:xfrm>
              <a:off x="144" y="2688"/>
              <a:ext cx="816" cy="234"/>
            </a:xfrm>
            <a:prstGeom prst="rect">
              <a:avLst/>
            </a:pr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 b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?nick</a:t>
              </a:r>
            </a:p>
          </p:txBody>
        </p:sp>
        <p:sp>
          <p:nvSpPr>
            <p:cNvPr id="44047" name="Rectangle 10"/>
            <p:cNvSpPr>
              <a:spLocks noChangeArrowheads="1"/>
            </p:cNvSpPr>
            <p:nvPr/>
          </p:nvSpPr>
          <p:spPr bwMode="auto">
            <a:xfrm>
              <a:off x="144" y="2922"/>
              <a:ext cx="816" cy="23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“Bob”</a:t>
              </a:r>
            </a:p>
          </p:txBody>
        </p:sp>
        <p:sp>
          <p:nvSpPr>
            <p:cNvPr id="44048" name="Rectangle 11"/>
            <p:cNvSpPr>
              <a:spLocks noChangeArrowheads="1"/>
            </p:cNvSpPr>
            <p:nvPr/>
          </p:nvSpPr>
          <p:spPr bwMode="auto">
            <a:xfrm>
              <a:off x="144" y="3155"/>
              <a:ext cx="816" cy="234"/>
            </a:xfrm>
            <a:prstGeom prst="rect">
              <a:avLst/>
            </a:prstGeom>
            <a:solidFill>
              <a:srgbClr val="F3F9FA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“Bob123”</a:t>
              </a:r>
            </a:p>
          </p:txBody>
        </p:sp>
        <p:sp>
          <p:nvSpPr>
            <p:cNvPr id="44049" name="Rectangle 12"/>
            <p:cNvSpPr>
              <a:spLocks noChangeArrowheads="1"/>
            </p:cNvSpPr>
            <p:nvPr/>
          </p:nvSpPr>
          <p:spPr bwMode="auto">
            <a:xfrm>
              <a:off x="144" y="3389"/>
              <a:ext cx="816" cy="403"/>
            </a:xfrm>
            <a:prstGeom prst="rect">
              <a:avLst/>
            </a:prstGeom>
            <a:solidFill>
              <a:srgbClr val="E7F3F4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FF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“Bob the </a:t>
              </a:r>
            </a:p>
            <a:p>
              <a:pPr eaLnBrk="1" hangingPunct="1">
                <a:buClr>
                  <a:srgbClr val="FF0000"/>
                </a:buClr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80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Builder”</a:t>
              </a:r>
            </a:p>
          </p:txBody>
        </p:sp>
        <p:sp>
          <p:nvSpPr>
            <p:cNvPr id="44050" name="Line 13"/>
            <p:cNvSpPr>
              <a:spLocks noChangeShapeType="1"/>
            </p:cNvSpPr>
            <p:nvPr/>
          </p:nvSpPr>
          <p:spPr bwMode="auto">
            <a:xfrm>
              <a:off x="144" y="2922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Line 14"/>
            <p:cNvSpPr>
              <a:spLocks noChangeShapeType="1"/>
            </p:cNvSpPr>
            <p:nvPr/>
          </p:nvSpPr>
          <p:spPr bwMode="auto">
            <a:xfrm>
              <a:off x="144" y="3155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2" name="Line 15"/>
            <p:cNvSpPr>
              <a:spLocks noChangeShapeType="1"/>
            </p:cNvSpPr>
            <p:nvPr/>
          </p:nvSpPr>
          <p:spPr bwMode="auto">
            <a:xfrm>
              <a:off x="144" y="3389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Line 16"/>
            <p:cNvSpPr>
              <a:spLocks noChangeShapeType="1"/>
            </p:cNvSpPr>
            <p:nvPr/>
          </p:nvSpPr>
          <p:spPr bwMode="auto">
            <a:xfrm>
              <a:off x="144" y="2688"/>
              <a:ext cx="1" cy="110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4" name="Line 17"/>
            <p:cNvSpPr>
              <a:spLocks noChangeShapeType="1"/>
            </p:cNvSpPr>
            <p:nvPr/>
          </p:nvSpPr>
          <p:spPr bwMode="auto">
            <a:xfrm>
              <a:off x="960" y="2688"/>
              <a:ext cx="1" cy="110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18"/>
            <p:cNvSpPr>
              <a:spLocks noChangeShapeType="1"/>
            </p:cNvSpPr>
            <p:nvPr/>
          </p:nvSpPr>
          <p:spPr bwMode="auto">
            <a:xfrm>
              <a:off x="144" y="2688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Line 19"/>
            <p:cNvSpPr>
              <a:spLocks noChangeShapeType="1"/>
            </p:cNvSpPr>
            <p:nvPr/>
          </p:nvSpPr>
          <p:spPr bwMode="auto">
            <a:xfrm>
              <a:off x="144" y="3792"/>
              <a:ext cx="81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2" name="Rectangle 20"/>
          <p:cNvSpPr>
            <a:spLocks noChangeArrowheads="1"/>
          </p:cNvSpPr>
          <p:nvPr/>
        </p:nvSpPr>
        <p:spPr bwMode="auto">
          <a:xfrm>
            <a:off x="2057400" y="4648200"/>
            <a:ext cx="7086600" cy="309958"/>
          </a:xfrm>
          <a:prstGeom prst="rect">
            <a:avLst/>
          </a:prstGeom>
          <a:solidFill>
            <a:srgbClr val="CCFFCC"/>
          </a:solidFill>
          <a:ln w="9360">
            <a:solidFill>
              <a:srgbClr val="BBE0E3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foaf:nick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propertyChainAxiom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foaf:holdsAccount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sioc:name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 .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4043" name="Rectangle 21"/>
          <p:cNvSpPr>
            <a:spLocks noChangeArrowheads="1"/>
          </p:cNvSpPr>
          <p:nvPr/>
        </p:nvSpPr>
        <p:spPr bwMode="auto">
          <a:xfrm>
            <a:off x="1905000" y="5105400"/>
            <a:ext cx="723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>
                <a:solidFill>
                  <a:srgbClr val="FF0000"/>
                </a:solidFill>
                <a:ea typeface="Courier New" charset="0"/>
                <a:cs typeface="Courier New" charset="0"/>
              </a:rPr>
              <a:t>Different set of inference Rules (OWL2RL) can cover that:</a:t>
            </a:r>
          </a:p>
        </p:txBody>
      </p:sp>
      <p:sp>
        <p:nvSpPr>
          <p:cNvPr id="44044" name="Rectangle 22"/>
          <p:cNvSpPr>
            <a:spLocks noChangeArrowheads="1"/>
          </p:cNvSpPr>
          <p:nvPr/>
        </p:nvSpPr>
        <p:spPr bwMode="auto">
          <a:xfrm>
            <a:off x="3276600" y="5486400"/>
            <a:ext cx="5867400" cy="520700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{?s ?p ?o } &lt;= {?s ?q [?r ?o]. </a:t>
            </a:r>
          </a:p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		?p :propertyChainAxiom (?q ?r) .} </a:t>
            </a:r>
          </a:p>
        </p:txBody>
      </p:sp>
      <p:sp>
        <p:nvSpPr>
          <p:cNvPr id="44045" name="Text Box 23"/>
          <p:cNvSpPr txBox="1">
            <a:spLocks noChangeArrowheads="1"/>
          </p:cNvSpPr>
          <p:nvPr/>
        </p:nvSpPr>
        <p:spPr bwMode="auto">
          <a:xfrm>
            <a:off x="468313" y="152400"/>
            <a:ext cx="7775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it-IT" sz="1800" b="1">
                <a:solidFill>
                  <a:srgbClr val="000000"/>
                </a:solidFill>
              </a:rPr>
              <a:t>Example: Query the same data with different entailment rules?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Lucida Sans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Lucida Sans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ea typeface="ＭＳ Ｐゴシック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Lucida Sans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Lucida Sans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ea typeface="ＭＳ Ｐゴシック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2796</Words>
  <Application>Microsoft Macintosh PowerPoint</Application>
  <PresentationFormat>On-screen Show (4:3)</PresentationFormat>
  <Paragraphs>542</Paragraphs>
  <Slides>31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Lucida Sans</vt:lpstr>
      <vt:lpstr>ＭＳ Ｐゴシック</vt:lpstr>
      <vt:lpstr>Wingdings</vt:lpstr>
      <vt:lpstr>Arial</vt:lpstr>
      <vt:lpstr>Times New Roman</vt:lpstr>
      <vt:lpstr>Symbol</vt:lpstr>
      <vt:lpstr>Courier New</vt:lpstr>
      <vt:lpstr>Courier</vt:lpstr>
      <vt:lpstr>Tema di Office</vt:lpstr>
      <vt:lpstr>1_Tema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Experiments Settings</vt:lpstr>
      <vt:lpstr>Time Measures</vt:lpstr>
      <vt:lpstr>Query Examples</vt:lpstr>
      <vt:lpstr>What do we mean by “reasonably performant” </vt:lpstr>
      <vt:lpstr>Q4: query time</vt:lpstr>
      <vt:lpstr>System Comparison (1)‏</vt:lpstr>
      <vt:lpstr>System Comparison (2)‏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Armin Haller</dc:creator>
  <cp:lastModifiedBy>Axel Polleres</cp:lastModifiedBy>
  <cp:revision>54</cp:revision>
  <dcterms:created xsi:type="dcterms:W3CDTF">2009-10-29T13:51:10Z</dcterms:created>
  <dcterms:modified xsi:type="dcterms:W3CDTF">2009-10-29T18:44:56Z</dcterms:modified>
</cp:coreProperties>
</file>